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0"/>
  </p:notesMasterIdLst>
  <p:handoutMasterIdLst>
    <p:handoutMasterId r:id="rId51"/>
  </p:handoutMasterIdLst>
  <p:sldIdLst>
    <p:sldId id="259" r:id="rId2"/>
    <p:sldId id="405" r:id="rId3"/>
    <p:sldId id="433" r:id="rId4"/>
    <p:sldId id="435" r:id="rId5"/>
    <p:sldId id="406" r:id="rId6"/>
    <p:sldId id="396" r:id="rId7"/>
    <p:sldId id="398" r:id="rId8"/>
    <p:sldId id="436" r:id="rId9"/>
    <p:sldId id="475" r:id="rId10"/>
    <p:sldId id="437" r:id="rId11"/>
    <p:sldId id="476" r:id="rId12"/>
    <p:sldId id="477" r:id="rId13"/>
    <p:sldId id="478" r:id="rId14"/>
    <p:sldId id="479" r:id="rId15"/>
    <p:sldId id="480" r:id="rId16"/>
    <p:sldId id="441" r:id="rId17"/>
    <p:sldId id="442" r:id="rId18"/>
    <p:sldId id="443" r:id="rId19"/>
    <p:sldId id="447" r:id="rId20"/>
    <p:sldId id="448" r:id="rId21"/>
    <p:sldId id="449" r:id="rId22"/>
    <p:sldId id="450" r:id="rId23"/>
    <p:sldId id="451" r:id="rId24"/>
    <p:sldId id="452" r:id="rId25"/>
    <p:sldId id="453" r:id="rId26"/>
    <p:sldId id="454" r:id="rId27"/>
    <p:sldId id="455" r:id="rId28"/>
    <p:sldId id="456" r:id="rId29"/>
    <p:sldId id="457" r:id="rId30"/>
    <p:sldId id="458" r:id="rId31"/>
    <p:sldId id="459" r:id="rId32"/>
    <p:sldId id="460" r:id="rId33"/>
    <p:sldId id="461" r:id="rId34"/>
    <p:sldId id="462" r:id="rId35"/>
    <p:sldId id="463" r:id="rId36"/>
    <p:sldId id="464" r:id="rId37"/>
    <p:sldId id="465" r:id="rId38"/>
    <p:sldId id="466" r:id="rId39"/>
    <p:sldId id="467" r:id="rId40"/>
    <p:sldId id="468" r:id="rId41"/>
    <p:sldId id="470" r:id="rId42"/>
    <p:sldId id="471" r:id="rId43"/>
    <p:sldId id="473" r:id="rId44"/>
    <p:sldId id="472" r:id="rId45"/>
    <p:sldId id="474" r:id="rId46"/>
    <p:sldId id="423" r:id="rId47"/>
    <p:sldId id="426" r:id="rId48"/>
    <p:sldId id="331" r:id="rId49"/>
  </p:sldIdLst>
  <p:sldSz cx="12190413"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9EB4CA"/>
    <a:srgbClr val="BECDDC"/>
    <a:srgbClr val="B0CA7C"/>
    <a:srgbClr val="333399"/>
    <a:srgbClr val="3333CC"/>
    <a:srgbClr val="439AD5"/>
    <a:srgbClr val="660066"/>
    <a:srgbClr val="C27C0A"/>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5" autoAdjust="0"/>
    <p:restoredTop sz="94484" autoAdjust="0"/>
  </p:normalViewPr>
  <p:slideViewPr>
    <p:cSldViewPr>
      <p:cViewPr varScale="1">
        <p:scale>
          <a:sx n="70" d="100"/>
          <a:sy n="70" d="100"/>
        </p:scale>
        <p:origin x="690" y="72"/>
      </p:cViewPr>
      <p:guideLst>
        <p:guide orient="horz" pos="2160"/>
        <p:guide pos="3840"/>
      </p:guideLst>
    </p:cSldViewPr>
  </p:slideViewPr>
  <p:notesTextViewPr>
    <p:cViewPr>
      <p:scale>
        <a:sx n="1" d="1"/>
        <a:sy n="1" d="1"/>
      </p:scale>
      <p:origin x="0" y="0"/>
    </p:cViewPr>
  </p:notesTextViewPr>
  <p:notesViewPr>
    <p:cSldViewPr>
      <p:cViewPr varScale="1">
        <p:scale>
          <a:sx n="53" d="100"/>
          <a:sy n="53" d="100"/>
        </p:scale>
        <p:origin x="-28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E629F2-306B-4A20-96E8-D3E115596636}" type="datetimeFigureOut">
              <a:rPr lang="es-EC" smtClean="0"/>
              <a:t>05/01/2020</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3B2AF9-0E1D-48A7-A1EA-8B873B6407C9}" type="slidenum">
              <a:rPr lang="es-EC" smtClean="0"/>
              <a:t>‹Nº›</a:t>
            </a:fld>
            <a:endParaRPr lang="es-EC"/>
          </a:p>
        </p:txBody>
      </p:sp>
    </p:spTree>
    <p:extLst>
      <p:ext uri="{BB962C8B-B14F-4D97-AF65-F5344CB8AC3E}">
        <p14:creationId xmlns:p14="http://schemas.microsoft.com/office/powerpoint/2010/main" val="1918396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E86944-9B6F-4A5E-B2B2-72C93A9D583A}" type="datetimeFigureOut">
              <a:rPr lang="es-EC" smtClean="0"/>
              <a:t>05/01/2020</a:t>
            </a:fld>
            <a:endParaRPr lang="es-EC"/>
          </a:p>
        </p:txBody>
      </p:sp>
      <p:sp>
        <p:nvSpPr>
          <p:cNvPr id="4" name="3 Marcador de imagen de diapositiva"/>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13D4E0-B7EB-4029-984B-1D49C8B1074E}" type="slidenum">
              <a:rPr lang="es-EC" smtClean="0"/>
              <a:t>‹Nº›</a:t>
            </a:fld>
            <a:endParaRPr lang="es-EC"/>
          </a:p>
        </p:txBody>
      </p:sp>
    </p:spTree>
    <p:extLst>
      <p:ext uri="{BB962C8B-B14F-4D97-AF65-F5344CB8AC3E}">
        <p14:creationId xmlns:p14="http://schemas.microsoft.com/office/powerpoint/2010/main" val="337463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0413" cy="5616575"/>
        </p:xfrm>
        <a:graphic>
          <a:graphicData uri="http://schemas.openxmlformats.org/presentationml/2006/ole">
            <mc:AlternateContent xmlns:mc="http://schemas.openxmlformats.org/markup-compatibility/2006">
              <mc:Choice xmlns:v="urn:schemas-microsoft-com:vml" Requires="v">
                <p:oleObj spid="_x0000_s1496"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0413"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520" y="6245225"/>
            <a:ext cx="284443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p:nvSpPr>
        <p:spPr bwMode="auto">
          <a:xfrm>
            <a:off x="4165058" y="6245225"/>
            <a:ext cx="3860297"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p:nvSpPr>
        <p:spPr bwMode="auto">
          <a:xfrm>
            <a:off x="609520" y="6245225"/>
            <a:ext cx="284443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p:nvSpPr>
        <p:spPr bwMode="auto">
          <a:xfrm>
            <a:off x="4165058" y="6245225"/>
            <a:ext cx="3860297"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12190413" cy="1135062"/>
          </a:xfrm>
          <a:prstGeom prst="rect">
            <a:avLst/>
          </a:prstGeom>
          <a:noFill/>
        </p:spPr>
      </p:pic>
      <p:sp>
        <p:nvSpPr>
          <p:cNvPr id="17458" name="Oval 50"/>
          <p:cNvSpPr>
            <a:spLocks noChangeArrowheads="1"/>
          </p:cNvSpPr>
          <p:nvPr/>
        </p:nvSpPr>
        <p:spPr bwMode="auto">
          <a:xfrm>
            <a:off x="289946" y="260351"/>
            <a:ext cx="1056079" cy="792163"/>
          </a:xfrm>
          <a:prstGeom prst="ellipse">
            <a:avLst/>
          </a:prstGeom>
          <a:solidFill>
            <a:schemeClr val="bg1"/>
          </a:solidFill>
          <a:ln w="9525">
            <a:noFill/>
            <a:round/>
            <a:headEnd/>
            <a:tailEnd/>
          </a:ln>
          <a:effectLst/>
        </p:spPr>
        <p:txBody>
          <a:bodyPr wrap="none" anchor="ctr"/>
          <a:lstStyle/>
          <a:p>
            <a:endParaRPr lang="es-ES" dirty="0"/>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49" y="188640"/>
            <a:ext cx="3839500" cy="624924"/>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521" y="1600201"/>
            <a:ext cx="10971372"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8049" y="274639"/>
            <a:ext cx="2742843"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521" y="274639"/>
            <a:ext cx="8025355"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623311" y="1556793"/>
            <a:ext cx="10971372"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2959" y="4406901"/>
            <a:ext cx="10361851"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2959" y="2906713"/>
            <a:ext cx="10361851"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521" y="1600201"/>
            <a:ext cx="538409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6793" y="1600201"/>
            <a:ext cx="538409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521" y="1535113"/>
            <a:ext cx="538621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521" y="2174875"/>
            <a:ext cx="538621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2561" y="1535113"/>
            <a:ext cx="538833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2561" y="2174875"/>
            <a:ext cx="538833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smtClean="0"/>
              <a:t>Haga clic para modificar el estilo de título del patrón</a:t>
            </a:r>
            <a:endParaRPr lang="es-E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3050"/>
            <a:ext cx="4010562"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113" y="273051"/>
            <a:ext cx="681477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521" y="1435101"/>
            <a:ext cx="4010562"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406" y="4800600"/>
            <a:ext cx="7314248"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406" y="612775"/>
            <a:ext cx="7314248"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dirty="0"/>
          </a:p>
        </p:txBody>
      </p:sp>
      <p:sp>
        <p:nvSpPr>
          <p:cNvPr id="4" name="3 Marcador de texto"/>
          <p:cNvSpPr>
            <a:spLocks noGrp="1"/>
          </p:cNvSpPr>
          <p:nvPr>
            <p:ph type="body" sz="half" idx="2"/>
          </p:nvPr>
        </p:nvSpPr>
        <p:spPr>
          <a:xfrm>
            <a:off x="2389406" y="5367338"/>
            <a:ext cx="731424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12190413"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5" name="Rectangle 21"/>
          <p:cNvSpPr>
            <a:spLocks noChangeArrowheads="1"/>
          </p:cNvSpPr>
          <p:nvPr/>
        </p:nvSpPr>
        <p:spPr bwMode="auto">
          <a:xfrm rot="10800000">
            <a:off x="1" y="6308726"/>
            <a:ext cx="10512115"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7" name="Line 23"/>
          <p:cNvSpPr>
            <a:spLocks noChangeShapeType="1"/>
          </p:cNvSpPr>
          <p:nvPr/>
        </p:nvSpPr>
        <p:spPr bwMode="auto">
          <a:xfrm rot="10800000" flipH="1">
            <a:off x="33863" y="6296025"/>
            <a:ext cx="8878262" cy="0"/>
          </a:xfrm>
          <a:prstGeom prst="line">
            <a:avLst/>
          </a:prstGeom>
          <a:noFill/>
          <a:ln w="38100">
            <a:solidFill>
              <a:srgbClr val="FF0000"/>
            </a:solidFill>
            <a:round/>
            <a:headEnd/>
            <a:tailEnd/>
          </a:ln>
          <a:effectLst/>
        </p:spPr>
        <p:txBody>
          <a:bodyPr/>
          <a:lstStyle/>
          <a:p>
            <a:endParaRPr lang="es-ES" dirty="0"/>
          </a:p>
        </p:txBody>
      </p:sp>
      <p:sp>
        <p:nvSpPr>
          <p:cNvPr id="1048" name="Line 24"/>
          <p:cNvSpPr>
            <a:spLocks noChangeShapeType="1"/>
          </p:cNvSpPr>
          <p:nvPr/>
        </p:nvSpPr>
        <p:spPr bwMode="auto">
          <a:xfrm rot="10800000" flipH="1">
            <a:off x="33863" y="6245225"/>
            <a:ext cx="8878262" cy="0"/>
          </a:xfrm>
          <a:prstGeom prst="line">
            <a:avLst/>
          </a:prstGeom>
          <a:noFill/>
          <a:ln w="38100">
            <a:solidFill>
              <a:srgbClr val="006600"/>
            </a:solidFill>
            <a:round/>
            <a:headEnd/>
            <a:tailEnd/>
          </a:ln>
          <a:effectLst/>
        </p:spPr>
        <p:txBody>
          <a:bodyPr/>
          <a:lstStyle/>
          <a:p>
            <a:endParaRPr lang="es-ES"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7594" t="38806" r="7258" b="30597"/>
          <a:stretch/>
        </p:blipFill>
        <p:spPr bwMode="auto">
          <a:xfrm>
            <a:off x="8879154" y="5906861"/>
            <a:ext cx="3269288" cy="624920"/>
          </a:xfrm>
          <a:prstGeom prst="rect">
            <a:avLst/>
          </a:prstGeom>
          <a:ln>
            <a:noFill/>
          </a:ln>
          <a:extLst>
            <a:ext uri="{53640926-AAD7-44D8-BBD7-CCE9431645EC}">
              <a14:shadowObscured xmlns:a14="http://schemas.microsoft.com/office/drawing/2010/main"/>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image" Target="../media/image330.png"/><Relationship Id="rId1" Type="http://schemas.openxmlformats.org/officeDocument/2006/relationships/slideLayout" Target="../slideLayouts/slideLayout2.xml"/><Relationship Id="rId6" Type="http://schemas.openxmlformats.org/officeDocument/2006/relationships/image" Target="../media/image370.png"/><Relationship Id="rId5" Type="http://schemas.openxmlformats.org/officeDocument/2006/relationships/image" Target="../media/image360.png"/><Relationship Id="rId4" Type="http://schemas.openxmlformats.org/officeDocument/2006/relationships/image" Target="../media/image350.png"/></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0.png"/><Relationship Id="rId10" Type="http://schemas.openxmlformats.org/officeDocument/2006/relationships/image" Target="../media/image45.png"/><Relationship Id="rId4" Type="http://schemas.openxmlformats.org/officeDocument/2006/relationships/image" Target="../media/image390.png"/><Relationship Id="rId9"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70.png"/></Relationships>
</file>

<file path=ppt/slides/_rels/slide2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63.jpeg"/><Relationship Id="rId4" Type="http://schemas.openxmlformats.org/officeDocument/2006/relationships/image" Target="../media/image72.png"/></Relationships>
</file>

<file path=ppt/slides/_rels/slide2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2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81.png"/><Relationship Id="rId4" Type="http://schemas.openxmlformats.org/officeDocument/2006/relationships/image" Target="../media/image80.png"/></Relationships>
</file>

<file path=ppt/slides/_rels/slide2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63.jpeg"/><Relationship Id="rId4" Type="http://schemas.openxmlformats.org/officeDocument/2006/relationships/image" Target="../media/image85.png"/></Relationships>
</file>

<file path=ppt/slides/_rels/slide2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3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3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3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94.png"/><Relationship Id="rId4" Type="http://schemas.openxmlformats.org/officeDocument/2006/relationships/image" Target="../media/image93.png"/></Relationships>
</file>

<file path=ppt/slides/_rels/slide3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107.png"/><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0.png"/></Relationships>
</file>

<file path=ppt/slides/_rels/slide3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2.xml"/><Relationship Id="rId6" Type="http://schemas.openxmlformats.org/officeDocument/2006/relationships/image" Target="../media/image115.jpeg"/><Relationship Id="rId5" Type="http://schemas.openxmlformats.org/officeDocument/2006/relationships/image" Target="../media/image114.jpeg"/><Relationship Id="rId4" Type="http://schemas.openxmlformats.org/officeDocument/2006/relationships/image" Target="../media/image113.png"/></Relationships>
</file>

<file path=ppt/slides/_rels/slide42.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6.png"/><Relationship Id="rId1" Type="http://schemas.openxmlformats.org/officeDocument/2006/relationships/slideLayout" Target="../slideLayouts/slideLayout2.xml"/><Relationship Id="rId6" Type="http://schemas.openxmlformats.org/officeDocument/2006/relationships/image" Target="../media/image120.jpeg"/><Relationship Id="rId5" Type="http://schemas.openxmlformats.org/officeDocument/2006/relationships/image" Target="../media/image119.jpeg"/><Relationship Id="rId4" Type="http://schemas.openxmlformats.org/officeDocument/2006/relationships/image" Target="../media/image118.jpeg"/></Relationships>
</file>

<file path=ppt/slides/_rels/slide43.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2639272" y="3172326"/>
            <a:ext cx="72958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2 Subtítulo"/>
          <p:cNvSpPr txBox="1">
            <a:spLocks/>
          </p:cNvSpPr>
          <p:nvPr/>
        </p:nvSpPr>
        <p:spPr>
          <a:xfrm>
            <a:off x="1150624" y="692696"/>
            <a:ext cx="11039789" cy="5307816"/>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lang="es-EC" sz="1600" kern="0" dirty="0" smtClean="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smtClean="0">
                <a:solidFill>
                  <a:srgbClr val="000000"/>
                </a:solidFill>
                <a:latin typeface="Times New Roman" panose="02020603050405020304" pitchFamily="18" charset="0"/>
                <a:cs typeface="Times New Roman" panose="02020603050405020304" pitchFamily="18" charset="0"/>
              </a:rPr>
              <a:t>DEPARTAMENTO DE ELÉCTRICA, ELECTRÓNICA Y TELECOMUNICACIONES</a:t>
            </a:r>
          </a:p>
          <a:p>
            <a:pPr marL="0" indent="0" algn="ctr">
              <a:buNone/>
            </a:pPr>
            <a:endParaRPr lang="es-EC" sz="1800" b="1" dirty="0" smtClean="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smtClean="0">
                <a:solidFill>
                  <a:srgbClr val="000000"/>
                </a:solidFill>
                <a:latin typeface="Times New Roman" panose="02020603050405020304" pitchFamily="18" charset="0"/>
                <a:cs typeface="Times New Roman" panose="02020603050405020304" pitchFamily="18" charset="0"/>
              </a:rPr>
              <a:t>TRABAJO DE TITULACIÓN, PREVIO A LA OBTENCIÓN DEL TÍTULO DE INGENIERO EN ELECTRÓNICA, AUTOMATIZACIÓN Y CONTROL</a:t>
            </a:r>
            <a:endParaRPr lang="es-EC" sz="1800" dirty="0" smtClean="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800" b="1" dirty="0" smtClean="0">
              <a:solidFill>
                <a:srgbClr val="000000"/>
              </a:solidFill>
              <a:latin typeface="Times New Roman" panose="02020603050405020304" pitchFamily="18" charset="0"/>
              <a:cs typeface="Times New Roman" panose="02020603050405020304" pitchFamily="18" charset="0"/>
            </a:endParaRPr>
          </a:p>
          <a:p>
            <a:pPr marL="0" indent="0" algn="ctr">
              <a:buNone/>
            </a:pPr>
            <a:r>
              <a:rPr lang="es-ES" sz="1800" b="1" dirty="0" smtClean="0">
                <a:solidFill>
                  <a:srgbClr val="000000"/>
                </a:solidFill>
                <a:latin typeface="Times New Roman" panose="02020603050405020304" pitchFamily="18" charset="0"/>
                <a:cs typeface="Times New Roman" panose="02020603050405020304" pitchFamily="18" charset="0"/>
              </a:rPr>
              <a:t>IMPLEMENTACIÓN DE UN ROBOT CARTESIANO PARA LA MANIPULACIÓN DE HERRAMIENTAS DE OVERHAUL DE CULATAS DE MOTORES, PARA LA EMPRESA WARTSILA ECUADOR S.A.</a:t>
            </a:r>
          </a:p>
          <a:p>
            <a:pPr marL="0" indent="0" algn="ctr">
              <a:buNone/>
            </a:pPr>
            <a:endParaRPr lang="es-ES" sz="1800" b="1" dirty="0" smtClean="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AUTOR:</a:t>
            </a:r>
          </a:p>
          <a:p>
            <a:pPr marL="0" indent="0" algn="ctr">
              <a:buNone/>
            </a:pPr>
            <a:r>
              <a:rPr lang="es-EC" sz="1800" b="1" dirty="0" smtClean="0">
                <a:solidFill>
                  <a:srgbClr val="000000"/>
                </a:solidFill>
                <a:latin typeface="Times New Roman" panose="02020603050405020304" pitchFamily="18" charset="0"/>
                <a:cs typeface="Times New Roman" panose="02020603050405020304" pitchFamily="18" charset="0"/>
              </a:rPr>
              <a:t>AGUILAR ROMERO, JAIRO EDUARDO</a:t>
            </a: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n-US" sz="1800" b="1" dirty="0" smtClean="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smtClean="0">
                <a:solidFill>
                  <a:srgbClr val="000000"/>
                </a:solidFill>
                <a:latin typeface="Times New Roman" panose="02020603050405020304" pitchFamily="18" charset="0"/>
                <a:cs typeface="Times New Roman" panose="02020603050405020304" pitchFamily="18" charset="0"/>
              </a:rPr>
              <a:t>DIRECTOR:</a:t>
            </a: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smtClean="0">
                <a:solidFill>
                  <a:srgbClr val="000000"/>
                </a:solidFill>
                <a:latin typeface="Times New Roman" panose="02020603050405020304" pitchFamily="18" charset="0"/>
                <a:cs typeface="Times New Roman" panose="02020603050405020304" pitchFamily="18" charset="0"/>
              </a:rPr>
              <a:t>ING. OROZCO BRITO, LUIS ALBERTO</a:t>
            </a:r>
          </a:p>
          <a:p>
            <a:pPr marL="0" indent="0" algn="ctr">
              <a:buNone/>
            </a:pPr>
            <a:endParaRPr lang="es-EC" sz="1600" b="1" dirty="0" smtClean="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kern="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85160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o 57"/>
          <p:cNvGrpSpPr/>
          <p:nvPr/>
        </p:nvGrpSpPr>
        <p:grpSpPr>
          <a:xfrm>
            <a:off x="222546" y="121215"/>
            <a:ext cx="3064349" cy="874668"/>
            <a:chOff x="201809" y="167228"/>
            <a:chExt cx="3589142" cy="1029524"/>
          </a:xfrm>
        </p:grpSpPr>
        <p:sp>
          <p:nvSpPr>
            <p:cNvPr id="59" name="Freeform 19"/>
            <p:cNvSpPr/>
            <p:nvPr/>
          </p:nvSpPr>
          <p:spPr>
            <a:xfrm>
              <a:off x="201809" y="167228"/>
              <a:ext cx="3589141" cy="1029524"/>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a typeface="Open Sans" panose="020B0606030504020204" pitchFamily="34" charset="0"/>
                <a:cs typeface="Open Sans" panose="020B0606030504020204" pitchFamily="34" charset="0"/>
              </a:endParaRPr>
            </a:p>
          </p:txBody>
        </p:sp>
        <p:sp>
          <p:nvSpPr>
            <p:cNvPr id="60" name="Oval 20"/>
            <p:cNvSpPr/>
            <p:nvPr/>
          </p:nvSpPr>
          <p:spPr>
            <a:xfrm>
              <a:off x="262131" y="239055"/>
              <a:ext cx="743968" cy="8858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nvGrpSpPr>
            <p:cNvPr id="61" name="Grupo 60"/>
            <p:cNvGrpSpPr/>
            <p:nvPr/>
          </p:nvGrpSpPr>
          <p:grpSpPr>
            <a:xfrm>
              <a:off x="236373" y="358824"/>
              <a:ext cx="3554578" cy="760761"/>
              <a:chOff x="236373" y="358824"/>
              <a:chExt cx="3554578" cy="760761"/>
            </a:xfrm>
          </p:grpSpPr>
          <p:sp>
            <p:nvSpPr>
              <p:cNvPr id="62" name="TextBox 18"/>
              <p:cNvSpPr txBox="1"/>
              <p:nvPr/>
            </p:nvSpPr>
            <p:spPr>
              <a:xfrm>
                <a:off x="1480674" y="419080"/>
                <a:ext cx="2310277" cy="470948"/>
              </a:xfrm>
              <a:prstGeom prst="rect">
                <a:avLst/>
              </a:prstGeom>
              <a:noFill/>
            </p:spPr>
            <p:txBody>
              <a:bodyPr wrap="square" rtlCol="0" anchor="ctr">
                <a:spAutoFit/>
              </a:bodyPr>
              <a:lstStyle/>
              <a:p>
                <a:pPr lvl="0" algn="ctr"/>
                <a:r>
                  <a:rPr lang="en-US" sz="2000" b="1" dirty="0" smtClean="0">
                    <a:solidFill>
                      <a:prstClr val="white"/>
                    </a:solidFill>
                    <a:latin typeface="Calibri" panose="020F0502020204030204" pitchFamily="34" charset="0"/>
                  </a:rPr>
                  <a:t>DISEÑO</a:t>
                </a:r>
                <a:endParaRPr lang="en-US" sz="2000" b="1" dirty="0">
                  <a:solidFill>
                    <a:prstClr val="white"/>
                  </a:solidFill>
                  <a:latin typeface="Calibri" panose="020F0502020204030204" pitchFamily="34" charset="0"/>
                </a:endParaRPr>
              </a:p>
            </p:txBody>
          </p:sp>
          <p:sp>
            <p:nvSpPr>
              <p:cNvPr id="63" name="CuadroTexto 62"/>
              <p:cNvSpPr txBox="1"/>
              <p:nvPr/>
            </p:nvSpPr>
            <p:spPr>
              <a:xfrm>
                <a:off x="236373" y="358824"/>
                <a:ext cx="795484" cy="760761"/>
              </a:xfrm>
              <a:prstGeom prst="rect">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rPr>
                  <a:t>CAP. 3</a:t>
                </a:r>
                <a:endParaRPr lang="es-ES" b="1" dirty="0">
                  <a:solidFill>
                    <a:schemeClr val="bg2">
                      <a:lumMod val="10000"/>
                    </a:schemeClr>
                  </a:solidFill>
                  <a:latin typeface="Calibri" panose="020F0502020204030204" pitchFamily="34" charset="0"/>
                </a:endParaRPr>
              </a:p>
            </p:txBody>
          </p:sp>
        </p:grpSp>
      </p:grpSp>
      <p:sp>
        <p:nvSpPr>
          <p:cNvPr id="2" name="CuadroTexto 1"/>
          <p:cNvSpPr txBox="1"/>
          <p:nvPr/>
        </p:nvSpPr>
        <p:spPr>
          <a:xfrm>
            <a:off x="222546" y="1075651"/>
            <a:ext cx="4144468" cy="369332"/>
          </a:xfrm>
          <a:prstGeom prst="rect">
            <a:avLst/>
          </a:prstGeom>
          <a:noFill/>
        </p:spPr>
        <p:txBody>
          <a:bodyPr wrap="square" rtlCol="0">
            <a:spAutoFit/>
          </a:bodyPr>
          <a:lstStyle/>
          <a:p>
            <a:pPr algn="ctr"/>
            <a:r>
              <a:rPr lang="es-ES" b="1" dirty="0" smtClean="0">
                <a:solidFill>
                  <a:schemeClr val="bg2">
                    <a:lumMod val="10000"/>
                  </a:schemeClr>
                </a:solidFill>
              </a:rPr>
              <a:t>Diseño estructural: Viga Transversal</a:t>
            </a:r>
          </a:p>
        </p:txBody>
      </p:sp>
      <mc:AlternateContent xmlns:mc="http://schemas.openxmlformats.org/markup-compatibility/2006" xmlns:a14="http://schemas.microsoft.com/office/drawing/2010/main">
        <mc:Choice Requires="a14">
          <p:sp>
            <p:nvSpPr>
              <p:cNvPr id="12" name="TextBox 63"/>
              <p:cNvSpPr txBox="1"/>
              <p:nvPr/>
            </p:nvSpPr>
            <p:spPr>
              <a:xfrm>
                <a:off x="0" y="1684497"/>
                <a:ext cx="6743278" cy="1323439"/>
              </a:xfrm>
              <a:prstGeom prst="rect">
                <a:avLst/>
              </a:prstGeom>
              <a:noFill/>
            </p:spPr>
            <p:txBody>
              <a:bodyPr wrap="square" rtlCol="0">
                <a:spAutoFit/>
              </a:bodyPr>
              <a:lstStyle/>
              <a:p>
                <a:r>
                  <a:rPr lang="es-EC" sz="1600" dirty="0" smtClean="0">
                    <a:solidFill>
                      <a:srgbClr val="080808"/>
                    </a:solidFill>
                    <a:latin typeface="Times New Roman" panose="02020603050405020304" pitchFamily="18" charset="0"/>
                    <a:cs typeface="Times New Roman" panose="02020603050405020304" pitchFamily="18" charset="0"/>
                  </a:rPr>
                  <a:t>Se considera lo siguiente:</a:t>
                </a:r>
              </a:p>
              <a:p>
                <a:pPr/>
                <a14:m>
                  <m:oMathPara xmlns:m="http://schemas.openxmlformats.org/officeDocument/2006/math">
                    <m:oMathParaPr>
                      <m:jc m:val="centerGroup"/>
                    </m:oMathParaPr>
                    <m:oMath xmlns:m="http://schemas.openxmlformats.org/officeDocument/2006/math">
                      <m:r>
                        <a:rPr lang="es-EC" sz="1600" i="1">
                          <a:solidFill>
                            <a:srgbClr val="080808"/>
                          </a:solidFill>
                          <a:latin typeface="Cambria Math" panose="02040503050406030204" pitchFamily="18" charset="0"/>
                        </a:rPr>
                        <m:t>𝐶𝑎𝑟𝑔𝑎</m:t>
                      </m:r>
                      <m:r>
                        <a:rPr lang="es-EC" sz="1600" i="1">
                          <a:solidFill>
                            <a:srgbClr val="080808"/>
                          </a:solidFill>
                          <a:latin typeface="Cambria Math" panose="02040503050406030204" pitchFamily="18" charset="0"/>
                        </a:rPr>
                        <m:t> </m:t>
                      </m:r>
                      <m:r>
                        <a:rPr lang="es-EC" sz="1600" i="1">
                          <a:solidFill>
                            <a:srgbClr val="080808"/>
                          </a:solidFill>
                          <a:latin typeface="Cambria Math" panose="02040503050406030204" pitchFamily="18" charset="0"/>
                        </a:rPr>
                        <m:t>𝑣𝑖𝑣𝑎</m:t>
                      </m:r>
                      <m:r>
                        <a:rPr lang="es-EC" sz="1600" i="1">
                          <a:solidFill>
                            <a:srgbClr val="080808"/>
                          </a:solidFill>
                          <a:latin typeface="Cambria Math" panose="02040503050406030204" pitchFamily="18" charset="0"/>
                        </a:rPr>
                        <m:t> </m:t>
                      </m:r>
                      <m:r>
                        <a:rPr lang="es-EC" sz="1600" i="1">
                          <a:solidFill>
                            <a:srgbClr val="080808"/>
                          </a:solidFill>
                          <a:latin typeface="Cambria Math" panose="02040503050406030204" pitchFamily="18" charset="0"/>
                        </a:rPr>
                        <m:t>𝑚</m:t>
                      </m:r>
                      <m:r>
                        <a:rPr lang="es-EC" sz="1600" i="1">
                          <a:solidFill>
                            <a:srgbClr val="080808"/>
                          </a:solidFill>
                          <a:latin typeface="Cambria Math" panose="02040503050406030204" pitchFamily="18" charset="0"/>
                        </a:rPr>
                        <m:t>á</m:t>
                      </m:r>
                      <m:r>
                        <a:rPr lang="es-EC" sz="1600" i="1">
                          <a:solidFill>
                            <a:srgbClr val="080808"/>
                          </a:solidFill>
                          <a:latin typeface="Cambria Math" panose="02040503050406030204" pitchFamily="18" charset="0"/>
                        </a:rPr>
                        <m:t>𝑥𝑖𝑚𝑎</m:t>
                      </m:r>
                      <m:r>
                        <a:rPr lang="es-EC" sz="1600" i="1">
                          <a:solidFill>
                            <a:srgbClr val="080808"/>
                          </a:solidFill>
                          <a:latin typeface="Cambria Math" panose="02040503050406030204" pitchFamily="18" charset="0"/>
                        </a:rPr>
                        <m:t>=95 </m:t>
                      </m:r>
                      <m:r>
                        <a:rPr lang="es-EC" sz="1600" i="1">
                          <a:solidFill>
                            <a:srgbClr val="080808"/>
                          </a:solidFill>
                          <a:latin typeface="Cambria Math" panose="02040503050406030204" pitchFamily="18" charset="0"/>
                        </a:rPr>
                        <m:t>𝑘𝑔𝑓</m:t>
                      </m:r>
                      <m:r>
                        <a:rPr lang="es-EC" sz="1600" i="1">
                          <a:solidFill>
                            <a:srgbClr val="080808"/>
                          </a:solidFill>
                          <a:latin typeface="Cambria Math" panose="02040503050406030204" pitchFamily="18" charset="0"/>
                        </a:rPr>
                        <m:t> (</m:t>
                      </m:r>
                      <m:r>
                        <a:rPr lang="es-EC" sz="1600" i="1">
                          <a:solidFill>
                            <a:srgbClr val="080808"/>
                          </a:solidFill>
                          <a:latin typeface="Cambria Math" panose="02040503050406030204" pitchFamily="18" charset="0"/>
                        </a:rPr>
                        <m:t>𝐶𝑃𝑀</m:t>
                      </m:r>
                      <m:r>
                        <a:rPr lang="es-EC" sz="1600" i="1">
                          <a:solidFill>
                            <a:srgbClr val="080808"/>
                          </a:solidFill>
                          <a:latin typeface="Cambria Math" panose="02040503050406030204" pitchFamily="18" charset="0"/>
                        </a:rPr>
                        <m:t> "</m:t>
                      </m:r>
                      <m:r>
                        <a:rPr lang="es-EC" sz="1600" i="1">
                          <a:solidFill>
                            <a:srgbClr val="080808"/>
                          </a:solidFill>
                          <a:latin typeface="Cambria Math" panose="02040503050406030204" pitchFamily="18" charset="0"/>
                        </a:rPr>
                        <m:t>h𝑒𝑟𝑟𝑎𝑚𝑖𝑒𝑛𝑡𝑎</m:t>
                      </m:r>
                      <m:r>
                        <a:rPr lang="es-EC" sz="1600" i="1">
                          <a:solidFill>
                            <a:srgbClr val="080808"/>
                          </a:solidFill>
                          <a:latin typeface="Cambria Math" panose="02040503050406030204" pitchFamily="18" charset="0"/>
                        </a:rPr>
                        <m:t> </m:t>
                      </m:r>
                      <m:r>
                        <a:rPr lang="es-EC" sz="1600" i="1">
                          <a:solidFill>
                            <a:srgbClr val="080808"/>
                          </a:solidFill>
                          <a:latin typeface="Cambria Math" panose="02040503050406030204" pitchFamily="18" charset="0"/>
                        </a:rPr>
                        <m:t>𝑑𝑒</m:t>
                      </m:r>
                      <m:r>
                        <a:rPr lang="es-EC" sz="1600" i="1">
                          <a:solidFill>
                            <a:srgbClr val="080808"/>
                          </a:solidFill>
                          <a:latin typeface="Cambria Math" panose="02040503050406030204" pitchFamily="18" charset="0"/>
                        </a:rPr>
                        <m:t> </m:t>
                      </m:r>
                      <m:r>
                        <a:rPr lang="es-EC" sz="1600" i="1">
                          <a:solidFill>
                            <a:srgbClr val="080808"/>
                          </a:solidFill>
                          <a:latin typeface="Cambria Math" panose="02040503050406030204" pitchFamily="18" charset="0"/>
                        </a:rPr>
                        <m:t>𝑚𝑎𝑦𝑜𝑟</m:t>
                      </m:r>
                      <m:r>
                        <a:rPr lang="es-EC" sz="1600" i="1">
                          <a:solidFill>
                            <a:srgbClr val="080808"/>
                          </a:solidFill>
                          <a:latin typeface="Cambria Math" panose="02040503050406030204" pitchFamily="18" charset="0"/>
                        </a:rPr>
                        <m:t> </m:t>
                      </m:r>
                      <m:r>
                        <a:rPr lang="en-US" sz="1600" b="0" i="1" smtClean="0">
                          <a:solidFill>
                            <a:srgbClr val="080808"/>
                          </a:solidFill>
                          <a:latin typeface="Cambria Math" panose="02040503050406030204" pitchFamily="18" charset="0"/>
                        </a:rPr>
                        <m:t>𝑐𝑎𝑟𝑔𝑎</m:t>
                      </m:r>
                      <m:r>
                        <a:rPr lang="es-EC" sz="1600" i="1">
                          <a:solidFill>
                            <a:srgbClr val="080808"/>
                          </a:solidFill>
                          <a:latin typeface="Cambria Math" panose="02040503050406030204" pitchFamily="18" charset="0"/>
                        </a:rPr>
                        <m:t>")</m:t>
                      </m:r>
                    </m:oMath>
                  </m:oMathPara>
                </a14:m>
                <a:endParaRPr lang="es-EC" sz="1600" dirty="0">
                  <a:solidFill>
                    <a:srgbClr val="080808"/>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s-EC" sz="1600" i="1">
                          <a:solidFill>
                            <a:srgbClr val="080808"/>
                          </a:solidFill>
                          <a:latin typeface="Cambria Math" panose="02040503050406030204" pitchFamily="18" charset="0"/>
                        </a:rPr>
                        <m:t>𝑃𝑒𝑠𝑜</m:t>
                      </m:r>
                      <m:r>
                        <a:rPr lang="es-EC" sz="1600" i="1">
                          <a:solidFill>
                            <a:srgbClr val="080808"/>
                          </a:solidFill>
                          <a:latin typeface="Cambria Math" panose="02040503050406030204" pitchFamily="18" charset="0"/>
                        </a:rPr>
                        <m:t> </m:t>
                      </m:r>
                      <m:r>
                        <a:rPr lang="es-EC" sz="1600" i="1">
                          <a:solidFill>
                            <a:srgbClr val="080808"/>
                          </a:solidFill>
                          <a:latin typeface="Cambria Math" panose="02040503050406030204" pitchFamily="18" charset="0"/>
                        </a:rPr>
                        <m:t>𝑑𝑒𝑙</m:t>
                      </m:r>
                      <m:r>
                        <a:rPr lang="es-EC" sz="1600" i="1">
                          <a:solidFill>
                            <a:srgbClr val="080808"/>
                          </a:solidFill>
                          <a:latin typeface="Cambria Math" panose="02040503050406030204" pitchFamily="18" charset="0"/>
                        </a:rPr>
                        <m:t> </m:t>
                      </m:r>
                      <m:r>
                        <a:rPr lang="es-EC" sz="1600" i="1">
                          <a:solidFill>
                            <a:srgbClr val="080808"/>
                          </a:solidFill>
                          <a:latin typeface="Cambria Math" panose="02040503050406030204" pitchFamily="18" charset="0"/>
                        </a:rPr>
                        <m:t>𝑃𝑜𝑙𝑖𝑝𝑎𝑠𝑡𝑜</m:t>
                      </m:r>
                      <m:r>
                        <a:rPr lang="es-EC" sz="1600" i="1">
                          <a:solidFill>
                            <a:srgbClr val="080808"/>
                          </a:solidFill>
                          <a:latin typeface="Cambria Math" panose="02040503050406030204" pitchFamily="18" charset="0"/>
                        </a:rPr>
                        <m:t> </m:t>
                      </m:r>
                      <m:r>
                        <a:rPr lang="es-EC" sz="1600" i="1">
                          <a:solidFill>
                            <a:srgbClr val="080808"/>
                          </a:solidFill>
                          <a:latin typeface="Cambria Math" panose="02040503050406030204" pitchFamily="18" charset="0"/>
                        </a:rPr>
                        <m:t>𝑜</m:t>
                      </m:r>
                      <m:r>
                        <a:rPr lang="es-EC" sz="1600" i="1">
                          <a:solidFill>
                            <a:srgbClr val="080808"/>
                          </a:solidFill>
                          <a:latin typeface="Cambria Math" panose="02040503050406030204" pitchFamily="18" charset="0"/>
                        </a:rPr>
                        <m:t> </m:t>
                      </m:r>
                      <m:r>
                        <a:rPr lang="es-EC" sz="1600" i="1">
                          <a:solidFill>
                            <a:srgbClr val="080808"/>
                          </a:solidFill>
                          <a:latin typeface="Cambria Math" panose="02040503050406030204" pitchFamily="18" charset="0"/>
                        </a:rPr>
                        <m:t>𝑡𝑒𝑐𝑙𝑒</m:t>
                      </m:r>
                      <m:r>
                        <a:rPr lang="es-EC" sz="1600" i="1">
                          <a:solidFill>
                            <a:srgbClr val="080808"/>
                          </a:solidFill>
                          <a:latin typeface="Cambria Math" panose="02040503050406030204" pitchFamily="18" charset="0"/>
                        </a:rPr>
                        <m:t>=30</m:t>
                      </m:r>
                      <m:r>
                        <a:rPr lang="es-EC" sz="1600" i="1">
                          <a:solidFill>
                            <a:srgbClr val="080808"/>
                          </a:solidFill>
                          <a:latin typeface="Cambria Math" panose="02040503050406030204" pitchFamily="18" charset="0"/>
                        </a:rPr>
                        <m:t>𝑘𝑔𝑓</m:t>
                      </m:r>
                      <m:r>
                        <a:rPr lang="es-EC" sz="1600" i="1">
                          <a:solidFill>
                            <a:srgbClr val="080808"/>
                          </a:solidFill>
                          <a:latin typeface="Cambria Math" panose="02040503050406030204" pitchFamily="18" charset="0"/>
                        </a:rPr>
                        <m:t> (</m:t>
                      </m:r>
                      <m:r>
                        <a:rPr lang="es-EC" sz="1600" i="1">
                          <a:solidFill>
                            <a:srgbClr val="080808"/>
                          </a:solidFill>
                          <a:latin typeface="Cambria Math" panose="02040503050406030204" pitchFamily="18" charset="0"/>
                        </a:rPr>
                        <m:t>𝑎𝑝𝑟𝑜𝑥𝑖𝑚𝑎𝑑𝑎𝑚𝑒𝑛𝑡𝑒</m:t>
                      </m:r>
                      <m:r>
                        <a:rPr lang="es-EC" sz="1600" i="1">
                          <a:solidFill>
                            <a:srgbClr val="080808"/>
                          </a:solidFill>
                          <a:latin typeface="Cambria Math" panose="02040503050406030204" pitchFamily="18" charset="0"/>
                        </a:rPr>
                        <m:t>)</m:t>
                      </m:r>
                    </m:oMath>
                  </m:oMathPara>
                </a14:m>
                <a:endParaRPr lang="es-EC" sz="1600" dirty="0">
                  <a:solidFill>
                    <a:srgbClr val="080808"/>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s-EC" sz="1600" i="1">
                          <a:solidFill>
                            <a:srgbClr val="080808"/>
                          </a:solidFill>
                          <a:latin typeface="Cambria Math" panose="02040503050406030204" pitchFamily="18" charset="0"/>
                        </a:rPr>
                        <m:t>𝐹𝑢𝑒𝑟𝑧𝑎</m:t>
                      </m:r>
                      <m:r>
                        <a:rPr lang="es-EC" sz="1600" i="1">
                          <a:solidFill>
                            <a:srgbClr val="080808"/>
                          </a:solidFill>
                          <a:latin typeface="Cambria Math" panose="02040503050406030204" pitchFamily="18" charset="0"/>
                        </a:rPr>
                        <m:t> </m:t>
                      </m:r>
                      <m:r>
                        <a:rPr lang="es-EC" sz="1600" i="1">
                          <a:solidFill>
                            <a:srgbClr val="080808"/>
                          </a:solidFill>
                          <a:latin typeface="Cambria Math" panose="02040503050406030204" pitchFamily="18" charset="0"/>
                        </a:rPr>
                        <m:t>𝑑𝑒</m:t>
                      </m:r>
                      <m:r>
                        <a:rPr lang="es-EC" sz="1600" i="1">
                          <a:solidFill>
                            <a:srgbClr val="080808"/>
                          </a:solidFill>
                          <a:latin typeface="Cambria Math" panose="02040503050406030204" pitchFamily="18" charset="0"/>
                        </a:rPr>
                        <m:t> </m:t>
                      </m:r>
                      <m:r>
                        <a:rPr lang="es-EC" sz="1600" i="1">
                          <a:solidFill>
                            <a:srgbClr val="080808"/>
                          </a:solidFill>
                          <a:latin typeface="Cambria Math" panose="02040503050406030204" pitchFamily="18" charset="0"/>
                        </a:rPr>
                        <m:t>𝑖𝑚𝑝𝑎𝑐𝑡𝑜</m:t>
                      </m:r>
                      <m:r>
                        <a:rPr lang="es-EC" sz="1600" i="1">
                          <a:solidFill>
                            <a:srgbClr val="080808"/>
                          </a:solidFill>
                          <a:latin typeface="Cambria Math" panose="02040503050406030204" pitchFamily="18" charset="0"/>
                        </a:rPr>
                        <m:t> </m:t>
                      </m:r>
                      <m:r>
                        <a:rPr lang="es-EC" sz="1600" i="1">
                          <a:solidFill>
                            <a:srgbClr val="080808"/>
                          </a:solidFill>
                          <a:latin typeface="Cambria Math" panose="02040503050406030204" pitchFamily="18" charset="0"/>
                        </a:rPr>
                        <m:t>𝑣𝑒𝑟𝑡𝑖𝑐𝑎𝑙</m:t>
                      </m:r>
                      <m:r>
                        <a:rPr lang="es-EC" sz="1600" i="1">
                          <a:solidFill>
                            <a:srgbClr val="080808"/>
                          </a:solidFill>
                          <a:latin typeface="Cambria Math" panose="02040503050406030204" pitchFamily="18" charset="0"/>
                        </a:rPr>
                        <m:t> </m:t>
                      </m:r>
                      <m:d>
                        <m:dPr>
                          <m:ctrlPr>
                            <a:rPr lang="es-EC" sz="1600" i="1">
                              <a:solidFill>
                                <a:srgbClr val="080808"/>
                              </a:solidFill>
                              <a:latin typeface="Cambria Math" panose="02040503050406030204" pitchFamily="18" charset="0"/>
                            </a:rPr>
                          </m:ctrlPr>
                        </m:dPr>
                        <m:e>
                          <m:r>
                            <a:rPr lang="es-EC" sz="1600" i="1">
                              <a:solidFill>
                                <a:srgbClr val="080808"/>
                              </a:solidFill>
                              <a:latin typeface="Cambria Math" panose="02040503050406030204" pitchFamily="18" charset="0"/>
                            </a:rPr>
                            <m:t>25%</m:t>
                          </m:r>
                        </m:e>
                      </m:d>
                      <m:r>
                        <a:rPr lang="es-EC" sz="1600" i="1">
                          <a:solidFill>
                            <a:srgbClr val="080808"/>
                          </a:solidFill>
                          <a:latin typeface="Cambria Math" panose="02040503050406030204" pitchFamily="18" charset="0"/>
                        </a:rPr>
                        <m:t>=0.25∙95 </m:t>
                      </m:r>
                      <m:r>
                        <a:rPr lang="es-EC" sz="1600" i="1">
                          <a:solidFill>
                            <a:srgbClr val="080808"/>
                          </a:solidFill>
                          <a:latin typeface="Cambria Math" panose="02040503050406030204" pitchFamily="18" charset="0"/>
                        </a:rPr>
                        <m:t>𝑘𝑔𝑓</m:t>
                      </m:r>
                      <m:r>
                        <a:rPr lang="es-EC" sz="1600" i="1">
                          <a:solidFill>
                            <a:srgbClr val="080808"/>
                          </a:solidFill>
                          <a:latin typeface="Cambria Math" panose="02040503050406030204" pitchFamily="18" charset="0"/>
                        </a:rPr>
                        <m:t> (</m:t>
                      </m:r>
                      <m:r>
                        <a:rPr lang="es-EC" sz="1600" i="1">
                          <a:solidFill>
                            <a:srgbClr val="080808"/>
                          </a:solidFill>
                          <a:latin typeface="Cambria Math" panose="02040503050406030204" pitchFamily="18" charset="0"/>
                        </a:rPr>
                        <m:t>𝑁𝑜𝑟𝑚𝑎</m:t>
                      </m:r>
                      <m:r>
                        <a:rPr lang="es-EC" sz="1600" i="1">
                          <a:solidFill>
                            <a:srgbClr val="080808"/>
                          </a:solidFill>
                          <a:latin typeface="Cambria Math" panose="02040503050406030204" pitchFamily="18" charset="0"/>
                        </a:rPr>
                        <m:t> </m:t>
                      </m:r>
                      <m:r>
                        <a:rPr lang="es-EC" sz="1600" i="1">
                          <a:solidFill>
                            <a:srgbClr val="080808"/>
                          </a:solidFill>
                          <a:latin typeface="Cambria Math" panose="02040503050406030204" pitchFamily="18" charset="0"/>
                        </a:rPr>
                        <m:t>𝐴𝑆𝐶𝐸</m:t>
                      </m:r>
                      <m:r>
                        <a:rPr lang="es-EC" sz="1600" i="1">
                          <a:solidFill>
                            <a:srgbClr val="080808"/>
                          </a:solidFill>
                          <a:latin typeface="Cambria Math" panose="02040503050406030204" pitchFamily="18" charset="0"/>
                        </a:rPr>
                        <m:t>)</m:t>
                      </m:r>
                    </m:oMath>
                  </m:oMathPara>
                </a14:m>
                <a:endParaRPr lang="es-EC" sz="1600" dirty="0">
                  <a:solidFill>
                    <a:srgbClr val="080808"/>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s-EC" sz="1600" b="1" i="1">
                          <a:solidFill>
                            <a:srgbClr val="080808"/>
                          </a:solidFill>
                          <a:latin typeface="Cambria Math" panose="02040503050406030204" pitchFamily="18" charset="0"/>
                        </a:rPr>
                        <m:t>𝒒</m:t>
                      </m:r>
                      <m:r>
                        <a:rPr lang="es-EC" sz="1600" b="1" i="1">
                          <a:solidFill>
                            <a:srgbClr val="080808"/>
                          </a:solidFill>
                          <a:latin typeface="Cambria Math" panose="02040503050406030204" pitchFamily="18" charset="0"/>
                        </a:rPr>
                        <m:t>=</m:t>
                      </m:r>
                      <m:r>
                        <a:rPr lang="es-EC" sz="1600" b="1" i="1">
                          <a:solidFill>
                            <a:srgbClr val="080808"/>
                          </a:solidFill>
                          <a:latin typeface="Cambria Math" panose="02040503050406030204" pitchFamily="18" charset="0"/>
                        </a:rPr>
                        <m:t>𝑪𝒂𝒓𝒈𝒂</m:t>
                      </m:r>
                      <m:r>
                        <a:rPr lang="es-EC" sz="1600" b="1" i="1">
                          <a:solidFill>
                            <a:srgbClr val="080808"/>
                          </a:solidFill>
                          <a:latin typeface="Cambria Math" panose="02040503050406030204" pitchFamily="18" charset="0"/>
                        </a:rPr>
                        <m:t> </m:t>
                      </m:r>
                      <m:r>
                        <a:rPr lang="es-EC" sz="1600" b="1" i="1">
                          <a:solidFill>
                            <a:srgbClr val="080808"/>
                          </a:solidFill>
                          <a:latin typeface="Cambria Math" panose="02040503050406030204" pitchFamily="18" charset="0"/>
                        </a:rPr>
                        <m:t>𝑻𝒐𝒕𝒂𝒍</m:t>
                      </m:r>
                      <m:r>
                        <a:rPr lang="es-EC" sz="1600" b="1" i="1">
                          <a:solidFill>
                            <a:srgbClr val="080808"/>
                          </a:solidFill>
                          <a:latin typeface="Cambria Math" panose="02040503050406030204" pitchFamily="18" charset="0"/>
                        </a:rPr>
                        <m:t>=</m:t>
                      </m:r>
                      <m:r>
                        <a:rPr lang="es-EC" sz="1600" b="1" i="1">
                          <a:solidFill>
                            <a:srgbClr val="080808"/>
                          </a:solidFill>
                          <a:latin typeface="Cambria Math" panose="02040503050406030204" pitchFamily="18" charset="0"/>
                        </a:rPr>
                        <m:t>𝟗𝟓</m:t>
                      </m:r>
                      <m:r>
                        <a:rPr lang="es-EC" sz="1600" b="1" i="1">
                          <a:solidFill>
                            <a:srgbClr val="080808"/>
                          </a:solidFill>
                          <a:latin typeface="Cambria Math" panose="02040503050406030204" pitchFamily="18" charset="0"/>
                        </a:rPr>
                        <m:t>𝒌𝒈𝒇</m:t>
                      </m:r>
                      <m:r>
                        <a:rPr lang="es-EC" sz="1600" b="1" i="1">
                          <a:solidFill>
                            <a:srgbClr val="080808"/>
                          </a:solidFill>
                          <a:latin typeface="Cambria Math" panose="02040503050406030204" pitchFamily="18" charset="0"/>
                        </a:rPr>
                        <m:t>+</m:t>
                      </m:r>
                      <m:r>
                        <a:rPr lang="es-EC" sz="1600" b="1" i="1">
                          <a:solidFill>
                            <a:srgbClr val="080808"/>
                          </a:solidFill>
                          <a:latin typeface="Cambria Math" panose="02040503050406030204" pitchFamily="18" charset="0"/>
                        </a:rPr>
                        <m:t>𝟑𝟎</m:t>
                      </m:r>
                      <m:r>
                        <a:rPr lang="es-EC" sz="1600" b="1" i="1">
                          <a:solidFill>
                            <a:srgbClr val="080808"/>
                          </a:solidFill>
                          <a:latin typeface="Cambria Math" panose="02040503050406030204" pitchFamily="18" charset="0"/>
                        </a:rPr>
                        <m:t>𝒌𝒈𝒇</m:t>
                      </m:r>
                      <m:r>
                        <a:rPr lang="es-EC" sz="1600" b="1" i="1">
                          <a:solidFill>
                            <a:srgbClr val="080808"/>
                          </a:solidFill>
                          <a:latin typeface="Cambria Math" panose="02040503050406030204" pitchFamily="18" charset="0"/>
                        </a:rPr>
                        <m:t>+</m:t>
                      </m:r>
                      <m:r>
                        <a:rPr lang="es-EC" sz="1600" b="1" i="1">
                          <a:solidFill>
                            <a:srgbClr val="080808"/>
                          </a:solidFill>
                          <a:latin typeface="Cambria Math" panose="02040503050406030204" pitchFamily="18" charset="0"/>
                        </a:rPr>
                        <m:t>𝟎</m:t>
                      </m:r>
                      <m:r>
                        <a:rPr lang="es-EC" sz="1600" b="1" i="1">
                          <a:solidFill>
                            <a:srgbClr val="080808"/>
                          </a:solidFill>
                          <a:latin typeface="Cambria Math" panose="02040503050406030204" pitchFamily="18" charset="0"/>
                        </a:rPr>
                        <m:t>.</m:t>
                      </m:r>
                      <m:r>
                        <a:rPr lang="es-EC" sz="1600" b="1" i="1">
                          <a:solidFill>
                            <a:srgbClr val="080808"/>
                          </a:solidFill>
                          <a:latin typeface="Cambria Math" panose="02040503050406030204" pitchFamily="18" charset="0"/>
                        </a:rPr>
                        <m:t>𝟐𝟓</m:t>
                      </m:r>
                      <m:r>
                        <a:rPr lang="es-EC" sz="1600" b="1" i="1">
                          <a:solidFill>
                            <a:srgbClr val="080808"/>
                          </a:solidFill>
                          <a:latin typeface="Cambria Math" panose="02040503050406030204" pitchFamily="18" charset="0"/>
                        </a:rPr>
                        <m:t>∙</m:t>
                      </m:r>
                      <m:r>
                        <a:rPr lang="es-EC" sz="1600" b="1" i="1">
                          <a:solidFill>
                            <a:srgbClr val="080808"/>
                          </a:solidFill>
                          <a:latin typeface="Cambria Math" panose="02040503050406030204" pitchFamily="18" charset="0"/>
                        </a:rPr>
                        <m:t>𝟗𝟓</m:t>
                      </m:r>
                      <m:r>
                        <a:rPr lang="es-EC" sz="1600" b="1" i="1">
                          <a:solidFill>
                            <a:srgbClr val="080808"/>
                          </a:solidFill>
                          <a:latin typeface="Cambria Math" panose="02040503050406030204" pitchFamily="18" charset="0"/>
                        </a:rPr>
                        <m:t>𝒌𝒈𝒇</m:t>
                      </m:r>
                      <m:r>
                        <a:rPr lang="es-EC" sz="1600" b="1" i="1">
                          <a:solidFill>
                            <a:srgbClr val="080808"/>
                          </a:solidFill>
                          <a:latin typeface="Cambria Math" panose="02040503050406030204" pitchFamily="18" charset="0"/>
                        </a:rPr>
                        <m:t>=</m:t>
                      </m:r>
                      <m:r>
                        <a:rPr lang="es-EC" sz="1600" b="1" i="1">
                          <a:solidFill>
                            <a:srgbClr val="080808"/>
                          </a:solidFill>
                          <a:latin typeface="Cambria Math" panose="02040503050406030204" pitchFamily="18" charset="0"/>
                        </a:rPr>
                        <m:t>𝟏𝟒𝟖</m:t>
                      </m:r>
                      <m:r>
                        <a:rPr lang="es-EC" sz="1600" b="1" i="1">
                          <a:solidFill>
                            <a:srgbClr val="080808"/>
                          </a:solidFill>
                          <a:latin typeface="Cambria Math" panose="02040503050406030204" pitchFamily="18" charset="0"/>
                        </a:rPr>
                        <m:t>.</m:t>
                      </m:r>
                      <m:r>
                        <a:rPr lang="es-EC" sz="1600" b="1" i="1">
                          <a:solidFill>
                            <a:srgbClr val="080808"/>
                          </a:solidFill>
                          <a:latin typeface="Cambria Math" panose="02040503050406030204" pitchFamily="18" charset="0"/>
                        </a:rPr>
                        <m:t>𝟕𝟓</m:t>
                      </m:r>
                      <m:r>
                        <a:rPr lang="es-EC" sz="1600" b="1" i="1">
                          <a:solidFill>
                            <a:srgbClr val="080808"/>
                          </a:solidFill>
                          <a:latin typeface="Cambria Math" panose="02040503050406030204" pitchFamily="18" charset="0"/>
                        </a:rPr>
                        <m:t> </m:t>
                      </m:r>
                      <m:r>
                        <a:rPr lang="es-EC" sz="1600" b="1" i="1">
                          <a:solidFill>
                            <a:srgbClr val="080808"/>
                          </a:solidFill>
                          <a:latin typeface="Cambria Math" panose="02040503050406030204" pitchFamily="18" charset="0"/>
                        </a:rPr>
                        <m:t>𝒌𝒈𝒇</m:t>
                      </m:r>
                    </m:oMath>
                  </m:oMathPara>
                </a14:m>
                <a:endParaRPr lang="es-EC" sz="1600" dirty="0">
                  <a:solidFill>
                    <a:srgbClr val="080808"/>
                  </a:solidFill>
                  <a:latin typeface="Times New Roman" panose="02020603050405020304" pitchFamily="18" charset="0"/>
                  <a:cs typeface="Times New Roman" panose="02020603050405020304" pitchFamily="18" charset="0"/>
                </a:endParaRPr>
              </a:p>
            </p:txBody>
          </p:sp>
        </mc:Choice>
        <mc:Fallback xmlns="">
          <p:sp>
            <p:nvSpPr>
              <p:cNvPr id="12" name="TextBox 63"/>
              <p:cNvSpPr txBox="1">
                <a:spLocks noRot="1" noChangeAspect="1" noMove="1" noResize="1" noEditPoints="1" noAdjustHandles="1" noChangeArrowheads="1" noChangeShapeType="1" noTextEdit="1"/>
              </p:cNvSpPr>
              <p:nvPr/>
            </p:nvSpPr>
            <p:spPr>
              <a:xfrm>
                <a:off x="0" y="1684497"/>
                <a:ext cx="6743278" cy="1323439"/>
              </a:xfrm>
              <a:prstGeom prst="rect">
                <a:avLst/>
              </a:prstGeom>
              <a:blipFill rotWithShape="0">
                <a:blip r:embed="rId2"/>
                <a:stretch>
                  <a:fillRect l="-452" t="-1382" b="-2765"/>
                </a:stretch>
              </a:blipFill>
            </p:spPr>
            <p:txBody>
              <a:bodyPr/>
              <a:lstStyle/>
              <a:p>
                <a:r>
                  <a:rPr lang="es-EC">
                    <a:noFill/>
                  </a:rPr>
                  <a:t> </a:t>
                </a:r>
              </a:p>
            </p:txBody>
          </p:sp>
        </mc:Fallback>
      </mc:AlternateContent>
      <p:pic>
        <p:nvPicPr>
          <p:cNvPr id="14" name="Imagen 13"/>
          <p:cNvPicPr/>
          <p:nvPr/>
        </p:nvPicPr>
        <p:blipFill>
          <a:blip r:embed="rId3">
            <a:extLst>
              <a:ext uri="{28A0092B-C50C-407E-A947-70E740481C1C}">
                <a14:useLocalDpi xmlns:a14="http://schemas.microsoft.com/office/drawing/2010/main" val="0"/>
              </a:ext>
            </a:extLst>
          </a:blip>
          <a:srcRect/>
          <a:stretch>
            <a:fillRect/>
          </a:stretch>
        </p:blipFill>
        <p:spPr bwMode="auto">
          <a:xfrm>
            <a:off x="7679382" y="876098"/>
            <a:ext cx="3672408" cy="1616798"/>
          </a:xfrm>
          <a:prstGeom prst="rect">
            <a:avLst/>
          </a:prstGeom>
          <a:noFill/>
          <a:ln>
            <a:noFill/>
          </a:ln>
        </p:spPr>
      </p:pic>
      <p:pic>
        <p:nvPicPr>
          <p:cNvPr id="17" name="Imagen 16"/>
          <p:cNvPicPr/>
          <p:nvPr/>
        </p:nvPicPr>
        <p:blipFill>
          <a:blip r:embed="rId4">
            <a:extLst>
              <a:ext uri="{28A0092B-C50C-407E-A947-70E740481C1C}">
                <a14:useLocalDpi xmlns:a14="http://schemas.microsoft.com/office/drawing/2010/main" val="0"/>
              </a:ext>
            </a:extLst>
          </a:blip>
          <a:srcRect/>
          <a:stretch>
            <a:fillRect/>
          </a:stretch>
        </p:blipFill>
        <p:spPr bwMode="auto">
          <a:xfrm>
            <a:off x="7463358" y="2640218"/>
            <a:ext cx="4727055" cy="1263096"/>
          </a:xfrm>
          <a:prstGeom prst="rect">
            <a:avLst/>
          </a:prstGeom>
          <a:noFill/>
          <a:ln>
            <a:noFill/>
          </a:ln>
        </p:spPr>
      </p:pic>
      <p:pic>
        <p:nvPicPr>
          <p:cNvPr id="18" name="Imagen 17"/>
          <p:cNvPicPr/>
          <p:nvPr/>
        </p:nvPicPr>
        <p:blipFill>
          <a:blip r:embed="rId5">
            <a:extLst>
              <a:ext uri="{28A0092B-C50C-407E-A947-70E740481C1C}">
                <a14:useLocalDpi xmlns:a14="http://schemas.microsoft.com/office/drawing/2010/main" val="0"/>
              </a:ext>
            </a:extLst>
          </a:blip>
          <a:srcRect/>
          <a:stretch>
            <a:fillRect/>
          </a:stretch>
        </p:blipFill>
        <p:spPr bwMode="auto">
          <a:xfrm>
            <a:off x="7332917" y="4221088"/>
            <a:ext cx="4365337" cy="1018183"/>
          </a:xfrm>
          <a:prstGeom prst="rect">
            <a:avLst/>
          </a:prstGeom>
          <a:noFill/>
          <a:ln>
            <a:noFill/>
          </a:ln>
        </p:spPr>
      </p:pic>
      <mc:AlternateContent xmlns:mc="http://schemas.openxmlformats.org/markup-compatibility/2006" xmlns:a14="http://schemas.microsoft.com/office/drawing/2010/main">
        <mc:Choice Requires="a14">
          <p:sp>
            <p:nvSpPr>
              <p:cNvPr id="19" name="Rectángulo 18"/>
              <p:cNvSpPr/>
              <p:nvPr/>
            </p:nvSpPr>
            <p:spPr>
              <a:xfrm>
                <a:off x="147277" y="3379324"/>
                <a:ext cx="6448724" cy="1047979"/>
              </a:xfrm>
              <a:prstGeom prst="rect">
                <a:avLst/>
              </a:prstGeom>
            </p:spPr>
            <p:txBody>
              <a:bodyPr wrap="square">
                <a:spAutoFit/>
              </a:bodyPr>
              <a:lstStyle/>
              <a:p>
                <a:pPr indent="180340" algn="just">
                  <a:spcAft>
                    <a:spcPts val="0"/>
                  </a:spcAft>
                </a:pPr>
                <a:r>
                  <a:rPr lang="es-EC" dirty="0" smtClean="0">
                    <a:solidFill>
                      <a:srgbClr val="080808"/>
                    </a:solidFill>
                    <a:latin typeface="Times New Roman" panose="02020603050405020304" pitchFamily="18" charset="0"/>
                    <a:ea typeface="Times New Roman" panose="02020603050405020304" pitchFamily="18" charset="0"/>
                    <a:cs typeface="Times New Roman" panose="02020603050405020304" pitchFamily="18" charset="0"/>
                  </a:rPr>
                  <a:t>Para la viga transversal uso un perfil tipo carril marca DUCASSE - U300, acero estructural ASTM 42 – 27 </a:t>
                </a:r>
              </a:p>
              <a:p>
                <a:pPr indent="180340" algn="just">
                  <a:spcAft>
                    <a:spcPts val="0"/>
                  </a:spcAft>
                </a:pPr>
                <a14:m>
                  <m:oMath xmlns:m="http://schemas.openxmlformats.org/officeDocument/2006/math">
                    <m:sSub>
                      <m:sSubPr>
                        <m:ctrlPr>
                          <a:rPr lang="es-EC" i="1" smtClean="0">
                            <a:solidFill>
                              <a:srgbClr val="080808"/>
                            </a:solidFill>
                            <a:latin typeface="Cambria Math" panose="02040503050406030204" pitchFamily="18" charset="0"/>
                            <a:cs typeface="Times New Roman" panose="02020603050405020304" pitchFamily="18" charset="0"/>
                          </a:rPr>
                        </m:ctrlPr>
                      </m:sSubPr>
                      <m:e>
                        <m:r>
                          <a:rPr lang="en-US" b="0" i="1" smtClean="0">
                            <a:solidFill>
                              <a:srgbClr val="080808"/>
                            </a:solidFill>
                            <a:latin typeface="Cambria Math" panose="02040503050406030204" pitchFamily="18" charset="0"/>
                            <a:cs typeface="Times New Roman" panose="02020603050405020304" pitchFamily="18" charset="0"/>
                          </a:rPr>
                          <m:t>𝐹</m:t>
                        </m:r>
                      </m:e>
                      <m:sub>
                        <m:r>
                          <a:rPr lang="en-US" b="0" i="1" smtClean="0">
                            <a:solidFill>
                              <a:srgbClr val="080808"/>
                            </a:solidFill>
                            <a:latin typeface="Cambria Math" panose="02040503050406030204" pitchFamily="18" charset="0"/>
                            <a:cs typeface="Times New Roman" panose="02020603050405020304" pitchFamily="18" charset="0"/>
                          </a:rPr>
                          <m:t>𝑦</m:t>
                        </m:r>
                      </m:sub>
                    </m:sSub>
                  </m:oMath>
                </a14:m>
                <a:r>
                  <a:rPr lang="es-EC" dirty="0" smtClean="0">
                    <a:solidFill>
                      <a:srgbClr val="080808"/>
                    </a:solidFill>
                    <a:latin typeface="Times New Roman" panose="02020603050405020304" pitchFamily="18" charset="0"/>
                    <a:ea typeface="Times New Roman" panose="02020603050405020304" pitchFamily="18" charset="0"/>
                    <a:cs typeface="Times New Roman" panose="02020603050405020304" pitchFamily="18" charset="0"/>
                  </a:rPr>
                  <a:t>=3940 </a:t>
                </a:r>
                <a14:m>
                  <m:oMath xmlns:m="http://schemas.openxmlformats.org/officeDocument/2006/math">
                    <m:f>
                      <m:f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𝑘𝑔𝑓</m:t>
                        </m:r>
                      </m:num>
                      <m:den>
                        <m:sSup>
                          <m:sSup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𝑐𝑚</m:t>
                            </m:r>
                          </m:e>
                          <m:sup>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r>
                  <a:rPr lang="es-EC"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9" name="Rectángulo 18"/>
              <p:cNvSpPr>
                <a:spLocks noRot="1" noChangeAspect="1" noMove="1" noResize="1" noEditPoints="1" noAdjustHandles="1" noChangeArrowheads="1" noChangeShapeType="1" noTextEdit="1"/>
              </p:cNvSpPr>
              <p:nvPr/>
            </p:nvSpPr>
            <p:spPr>
              <a:xfrm>
                <a:off x="147277" y="3379324"/>
                <a:ext cx="6448724" cy="1047979"/>
              </a:xfrm>
              <a:prstGeom prst="rect">
                <a:avLst/>
              </a:prstGeom>
              <a:blipFill rotWithShape="0">
                <a:blip r:embed="rId6"/>
                <a:stretch>
                  <a:fillRect l="-756" t="-2907" r="-851" b="-2326"/>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332771" y="4923813"/>
                <a:ext cx="169758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solidFill>
                            <a:srgbClr val="080808"/>
                          </a:solidFill>
                          <a:latin typeface="Cambria Math" panose="02040503050406030204" pitchFamily="18" charset="0"/>
                        </a:rPr>
                        <m:t>𝑆𝑥</m:t>
                      </m:r>
                      <m:r>
                        <a:rPr lang="es-EC">
                          <a:solidFill>
                            <a:srgbClr val="080808"/>
                          </a:solidFill>
                          <a:latin typeface="Cambria Math" panose="02040503050406030204" pitchFamily="18" charset="0"/>
                        </a:rPr>
                        <m:t>≥4.41 </m:t>
                      </m:r>
                      <m:sSup>
                        <m:sSupPr>
                          <m:ctrlPr>
                            <a:rPr lang="es-EC" i="1">
                              <a:solidFill>
                                <a:srgbClr val="080808"/>
                              </a:solidFill>
                              <a:latin typeface="Cambria Math" panose="02040503050406030204" pitchFamily="18" charset="0"/>
                            </a:rPr>
                          </m:ctrlPr>
                        </m:sSupPr>
                        <m:e>
                          <m:r>
                            <a:rPr lang="es-EC" i="1">
                              <a:solidFill>
                                <a:srgbClr val="080808"/>
                              </a:solidFill>
                              <a:latin typeface="Cambria Math" panose="02040503050406030204" pitchFamily="18" charset="0"/>
                            </a:rPr>
                            <m:t>𝑐𝑚</m:t>
                          </m:r>
                        </m:e>
                        <m:sup>
                          <m:r>
                            <a:rPr lang="es-EC">
                              <a:solidFill>
                                <a:srgbClr val="080808"/>
                              </a:solidFill>
                              <a:latin typeface="Cambria Math" panose="02040503050406030204" pitchFamily="18" charset="0"/>
                            </a:rPr>
                            <m:t>3</m:t>
                          </m:r>
                        </m:sup>
                      </m:sSup>
                    </m:oMath>
                  </m:oMathPara>
                </a14:m>
                <a:endParaRPr lang="es-EC" dirty="0"/>
              </a:p>
            </p:txBody>
          </p:sp>
        </mc:Choice>
        <mc:Fallback xmlns="">
          <p:sp>
            <p:nvSpPr>
              <p:cNvPr id="3" name="Rectángulo 2"/>
              <p:cNvSpPr>
                <a:spLocks noRot="1" noChangeAspect="1" noMove="1" noResize="1" noEditPoints="1" noAdjustHandles="1" noChangeArrowheads="1" noChangeShapeType="1" noTextEdit="1"/>
              </p:cNvSpPr>
              <p:nvPr/>
            </p:nvSpPr>
            <p:spPr>
              <a:xfrm>
                <a:off x="332771" y="4923813"/>
                <a:ext cx="1697580" cy="369332"/>
              </a:xfrm>
              <a:prstGeom prst="rect">
                <a:avLst/>
              </a:prstGeom>
              <a:blipFill rotWithShape="0">
                <a:blip r:embed="rId7"/>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0995359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o 57"/>
          <p:cNvGrpSpPr/>
          <p:nvPr/>
        </p:nvGrpSpPr>
        <p:grpSpPr>
          <a:xfrm>
            <a:off x="222546" y="121215"/>
            <a:ext cx="3064349" cy="874668"/>
            <a:chOff x="201809" y="167228"/>
            <a:chExt cx="3589142" cy="1029524"/>
          </a:xfrm>
        </p:grpSpPr>
        <p:sp>
          <p:nvSpPr>
            <p:cNvPr id="59" name="Freeform 19"/>
            <p:cNvSpPr/>
            <p:nvPr/>
          </p:nvSpPr>
          <p:spPr>
            <a:xfrm>
              <a:off x="201809" y="167228"/>
              <a:ext cx="3589141" cy="1029524"/>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a typeface="Open Sans" panose="020B0606030504020204" pitchFamily="34" charset="0"/>
                <a:cs typeface="Open Sans" panose="020B0606030504020204" pitchFamily="34" charset="0"/>
              </a:endParaRPr>
            </a:p>
          </p:txBody>
        </p:sp>
        <p:sp>
          <p:nvSpPr>
            <p:cNvPr id="60" name="Oval 20"/>
            <p:cNvSpPr/>
            <p:nvPr/>
          </p:nvSpPr>
          <p:spPr>
            <a:xfrm>
              <a:off x="262131" y="239055"/>
              <a:ext cx="743968" cy="8858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nvGrpSpPr>
            <p:cNvPr id="61" name="Grupo 60"/>
            <p:cNvGrpSpPr/>
            <p:nvPr/>
          </p:nvGrpSpPr>
          <p:grpSpPr>
            <a:xfrm>
              <a:off x="236373" y="358824"/>
              <a:ext cx="3554578" cy="760761"/>
              <a:chOff x="236373" y="358824"/>
              <a:chExt cx="3554578" cy="760761"/>
            </a:xfrm>
          </p:grpSpPr>
          <p:sp>
            <p:nvSpPr>
              <p:cNvPr id="62" name="TextBox 18"/>
              <p:cNvSpPr txBox="1"/>
              <p:nvPr/>
            </p:nvSpPr>
            <p:spPr>
              <a:xfrm>
                <a:off x="1480674" y="419080"/>
                <a:ext cx="2310277" cy="470948"/>
              </a:xfrm>
              <a:prstGeom prst="rect">
                <a:avLst/>
              </a:prstGeom>
              <a:noFill/>
            </p:spPr>
            <p:txBody>
              <a:bodyPr wrap="square" rtlCol="0" anchor="ctr">
                <a:spAutoFit/>
              </a:bodyPr>
              <a:lstStyle/>
              <a:p>
                <a:pPr lvl="0" algn="ctr"/>
                <a:r>
                  <a:rPr lang="en-US" sz="2000" b="1" dirty="0" smtClean="0">
                    <a:solidFill>
                      <a:prstClr val="white"/>
                    </a:solidFill>
                    <a:latin typeface="Calibri" panose="020F0502020204030204" pitchFamily="34" charset="0"/>
                  </a:rPr>
                  <a:t>DISEÑO</a:t>
                </a:r>
                <a:endParaRPr lang="en-US" sz="2000" b="1" dirty="0">
                  <a:solidFill>
                    <a:prstClr val="white"/>
                  </a:solidFill>
                  <a:latin typeface="Calibri" panose="020F0502020204030204" pitchFamily="34" charset="0"/>
                </a:endParaRPr>
              </a:p>
            </p:txBody>
          </p:sp>
          <p:sp>
            <p:nvSpPr>
              <p:cNvPr id="63" name="CuadroTexto 62"/>
              <p:cNvSpPr txBox="1"/>
              <p:nvPr/>
            </p:nvSpPr>
            <p:spPr>
              <a:xfrm>
                <a:off x="236373" y="358824"/>
                <a:ext cx="795484" cy="760761"/>
              </a:xfrm>
              <a:prstGeom prst="rect">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rPr>
                  <a:t>CAP. 3</a:t>
                </a:r>
                <a:endParaRPr lang="es-ES" b="1" dirty="0">
                  <a:solidFill>
                    <a:schemeClr val="bg2">
                      <a:lumMod val="10000"/>
                    </a:schemeClr>
                  </a:solidFill>
                  <a:latin typeface="Calibri" panose="020F0502020204030204" pitchFamily="34" charset="0"/>
                </a:endParaRPr>
              </a:p>
            </p:txBody>
          </p:sp>
        </p:grpSp>
      </p:grpSp>
      <p:sp>
        <p:nvSpPr>
          <p:cNvPr id="2" name="CuadroTexto 1"/>
          <p:cNvSpPr txBox="1"/>
          <p:nvPr/>
        </p:nvSpPr>
        <p:spPr>
          <a:xfrm>
            <a:off x="222546" y="1075651"/>
            <a:ext cx="4144468" cy="369332"/>
          </a:xfrm>
          <a:prstGeom prst="rect">
            <a:avLst/>
          </a:prstGeom>
          <a:noFill/>
        </p:spPr>
        <p:txBody>
          <a:bodyPr wrap="square" rtlCol="0">
            <a:spAutoFit/>
          </a:bodyPr>
          <a:lstStyle/>
          <a:p>
            <a:pPr algn="ctr"/>
            <a:r>
              <a:rPr lang="es-ES" b="1" dirty="0" smtClean="0">
                <a:solidFill>
                  <a:schemeClr val="bg2">
                    <a:lumMod val="10000"/>
                  </a:schemeClr>
                </a:solidFill>
              </a:rPr>
              <a:t>Diseño estructural: Vigas Carrileras</a:t>
            </a:r>
          </a:p>
        </p:txBody>
      </p:sp>
      <mc:AlternateContent xmlns:mc="http://schemas.openxmlformats.org/markup-compatibility/2006" xmlns:a14="http://schemas.microsoft.com/office/drawing/2010/main">
        <mc:Choice Requires="a14">
          <p:sp>
            <p:nvSpPr>
              <p:cNvPr id="12" name="TextBox 63"/>
              <p:cNvSpPr txBox="1"/>
              <p:nvPr/>
            </p:nvSpPr>
            <p:spPr>
              <a:xfrm>
                <a:off x="0" y="1684497"/>
                <a:ext cx="6743278" cy="1077218"/>
              </a:xfrm>
              <a:prstGeom prst="rect">
                <a:avLst/>
              </a:prstGeom>
              <a:noFill/>
            </p:spPr>
            <p:txBody>
              <a:bodyPr wrap="square" rtlCol="0">
                <a:spAutoFit/>
              </a:bodyPr>
              <a:lstStyle/>
              <a:p>
                <a:r>
                  <a:rPr lang="es-EC" sz="1600" dirty="0">
                    <a:solidFill>
                      <a:srgbClr val="080808"/>
                    </a:solidFill>
                  </a:rPr>
                  <a:t>La carga a considerar es la carga </a:t>
                </a:r>
                <a14:m>
                  <m:oMath xmlns:m="http://schemas.openxmlformats.org/officeDocument/2006/math">
                    <m:r>
                      <a:rPr lang="es-EC" sz="1600" i="1">
                        <a:solidFill>
                          <a:srgbClr val="080808"/>
                        </a:solidFill>
                        <a:latin typeface="Cambria Math" panose="02040503050406030204" pitchFamily="18" charset="0"/>
                      </a:rPr>
                      <m:t>𝑞</m:t>
                    </m:r>
                  </m:oMath>
                </a14:m>
                <a:r>
                  <a:rPr lang="es-EC" sz="1600" dirty="0">
                    <a:solidFill>
                      <a:srgbClr val="080808"/>
                    </a:solidFill>
                  </a:rPr>
                  <a:t> y el peso de la viga transversal </a:t>
                </a:r>
                <a:r>
                  <a:rPr lang="es-EC" sz="1600" dirty="0" smtClean="0">
                    <a:solidFill>
                      <a:srgbClr val="080808"/>
                    </a:solidFill>
                  </a:rPr>
                  <a:t>.</a:t>
                </a:r>
                <a:endParaRPr lang="en-US" sz="1600" i="1" dirty="0" smtClean="0">
                  <a:solidFill>
                    <a:srgbClr val="080808"/>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C" sz="1600" i="1">
                              <a:solidFill>
                                <a:srgbClr val="080808"/>
                              </a:solidFill>
                              <a:latin typeface="Cambria Math" panose="02040503050406030204" pitchFamily="18" charset="0"/>
                            </a:rPr>
                          </m:ctrlPr>
                        </m:sSubPr>
                        <m:e>
                          <m:r>
                            <a:rPr lang="es-EC" sz="1600" i="1">
                              <a:solidFill>
                                <a:srgbClr val="080808"/>
                              </a:solidFill>
                              <a:latin typeface="Cambria Math" panose="02040503050406030204" pitchFamily="18" charset="0"/>
                            </a:rPr>
                            <m:t>𝑞</m:t>
                          </m:r>
                        </m:e>
                        <m:sub>
                          <m:r>
                            <a:rPr lang="es-EC" sz="1600" i="1">
                              <a:solidFill>
                                <a:srgbClr val="080808"/>
                              </a:solidFill>
                              <a:latin typeface="Cambria Math" panose="02040503050406030204" pitchFamily="18" charset="0"/>
                            </a:rPr>
                            <m:t>1</m:t>
                          </m:r>
                        </m:sub>
                      </m:sSub>
                      <m:r>
                        <a:rPr lang="es-EC" sz="1600" i="1">
                          <a:solidFill>
                            <a:srgbClr val="080808"/>
                          </a:solidFill>
                          <a:latin typeface="Cambria Math" panose="02040503050406030204" pitchFamily="18" charset="0"/>
                        </a:rPr>
                        <m:t>=</m:t>
                      </m:r>
                      <m:r>
                        <a:rPr lang="es-EC" sz="1600" i="1">
                          <a:solidFill>
                            <a:srgbClr val="080808"/>
                          </a:solidFill>
                          <a:latin typeface="Cambria Math" panose="02040503050406030204" pitchFamily="18" charset="0"/>
                        </a:rPr>
                        <m:t>𝑞</m:t>
                      </m:r>
                      <m:r>
                        <a:rPr lang="es-EC" sz="1600" i="1">
                          <a:solidFill>
                            <a:srgbClr val="080808"/>
                          </a:solidFill>
                          <a:latin typeface="Cambria Math" panose="02040503050406030204" pitchFamily="18" charset="0"/>
                        </a:rPr>
                        <m:t>+</m:t>
                      </m:r>
                      <m:r>
                        <a:rPr lang="es-EC" sz="1600" i="1">
                          <a:solidFill>
                            <a:srgbClr val="080808"/>
                          </a:solidFill>
                          <a:latin typeface="Cambria Math" panose="02040503050406030204" pitchFamily="18" charset="0"/>
                        </a:rPr>
                        <m:t>𝑃𝑒𝑠𝑜</m:t>
                      </m:r>
                      <m:r>
                        <a:rPr lang="es-EC" sz="1600" i="1">
                          <a:solidFill>
                            <a:srgbClr val="080808"/>
                          </a:solidFill>
                          <a:latin typeface="Cambria Math" panose="02040503050406030204" pitchFamily="18" charset="0"/>
                        </a:rPr>
                        <m:t> </m:t>
                      </m:r>
                      <m:r>
                        <a:rPr lang="es-EC" sz="1600" i="1">
                          <a:solidFill>
                            <a:srgbClr val="080808"/>
                          </a:solidFill>
                          <a:latin typeface="Cambria Math" panose="02040503050406030204" pitchFamily="18" charset="0"/>
                        </a:rPr>
                        <m:t>𝑉𝑖𝑔𝑎</m:t>
                      </m:r>
                      <m:r>
                        <a:rPr lang="es-EC" sz="1600" i="1">
                          <a:solidFill>
                            <a:srgbClr val="080808"/>
                          </a:solidFill>
                          <a:latin typeface="Cambria Math" panose="02040503050406030204" pitchFamily="18" charset="0"/>
                        </a:rPr>
                        <m:t> </m:t>
                      </m:r>
                      <m:r>
                        <a:rPr lang="es-EC" sz="1600" i="1">
                          <a:solidFill>
                            <a:srgbClr val="080808"/>
                          </a:solidFill>
                          <a:latin typeface="Cambria Math" panose="02040503050406030204" pitchFamily="18" charset="0"/>
                        </a:rPr>
                        <m:t>𝑇𝑟𝑎𝑛𝑠𝑣𝑒𝑟𝑠𝑎𝑙</m:t>
                      </m:r>
                    </m:oMath>
                  </m:oMathPara>
                </a14:m>
                <a:endParaRPr lang="es-EC" sz="1600" dirty="0">
                  <a:solidFill>
                    <a:srgbClr val="080808"/>
                  </a:solidFill>
                </a:endParaRPr>
              </a:p>
              <a:p>
                <a:pPr/>
                <a14:m>
                  <m:oMathPara xmlns:m="http://schemas.openxmlformats.org/officeDocument/2006/math">
                    <m:oMathParaPr>
                      <m:jc m:val="centerGroup"/>
                    </m:oMathParaPr>
                    <m:oMath xmlns:m="http://schemas.openxmlformats.org/officeDocument/2006/math">
                      <m:sSub>
                        <m:sSubPr>
                          <m:ctrlPr>
                            <a:rPr lang="es-EC" sz="1600" i="1">
                              <a:solidFill>
                                <a:srgbClr val="080808"/>
                              </a:solidFill>
                              <a:latin typeface="Cambria Math" panose="02040503050406030204" pitchFamily="18" charset="0"/>
                            </a:rPr>
                          </m:ctrlPr>
                        </m:sSubPr>
                        <m:e>
                          <m:r>
                            <a:rPr lang="es-EC" sz="1600" i="1">
                              <a:solidFill>
                                <a:srgbClr val="080808"/>
                              </a:solidFill>
                              <a:latin typeface="Cambria Math" panose="02040503050406030204" pitchFamily="18" charset="0"/>
                            </a:rPr>
                            <m:t>𝑞</m:t>
                          </m:r>
                        </m:e>
                        <m:sub>
                          <m:r>
                            <a:rPr lang="es-EC" sz="1600" i="1">
                              <a:solidFill>
                                <a:srgbClr val="080808"/>
                              </a:solidFill>
                              <a:latin typeface="Cambria Math" panose="02040503050406030204" pitchFamily="18" charset="0"/>
                            </a:rPr>
                            <m:t>1</m:t>
                          </m:r>
                        </m:sub>
                      </m:sSub>
                      <m:r>
                        <a:rPr lang="es-EC" sz="1600" i="1">
                          <a:solidFill>
                            <a:srgbClr val="080808"/>
                          </a:solidFill>
                          <a:latin typeface="Cambria Math" panose="02040503050406030204" pitchFamily="18" charset="0"/>
                        </a:rPr>
                        <m:t>=148.75 </m:t>
                      </m:r>
                      <m:r>
                        <a:rPr lang="es-EC" sz="1600" i="1">
                          <a:solidFill>
                            <a:srgbClr val="080808"/>
                          </a:solidFill>
                          <a:latin typeface="Cambria Math" panose="02040503050406030204" pitchFamily="18" charset="0"/>
                        </a:rPr>
                        <m:t>𝑘𝑔𝑓</m:t>
                      </m:r>
                      <m:r>
                        <a:rPr lang="es-EC" sz="1600" i="1">
                          <a:solidFill>
                            <a:srgbClr val="080808"/>
                          </a:solidFill>
                          <a:latin typeface="Cambria Math" panose="02040503050406030204" pitchFamily="18" charset="0"/>
                        </a:rPr>
                        <m:t>+6.72 </m:t>
                      </m:r>
                      <m:r>
                        <a:rPr lang="es-EC" sz="1600" i="1">
                          <a:solidFill>
                            <a:srgbClr val="080808"/>
                          </a:solidFill>
                          <a:latin typeface="Cambria Math" panose="02040503050406030204" pitchFamily="18" charset="0"/>
                        </a:rPr>
                        <m:t>𝑘𝑔𝑓</m:t>
                      </m:r>
                    </m:oMath>
                  </m:oMathPara>
                </a14:m>
                <a:endParaRPr lang="es-EC" sz="1600" dirty="0">
                  <a:solidFill>
                    <a:srgbClr val="080808"/>
                  </a:solidFill>
                </a:endParaRPr>
              </a:p>
              <a:p>
                <a:pPr/>
                <a14:m>
                  <m:oMathPara xmlns:m="http://schemas.openxmlformats.org/officeDocument/2006/math">
                    <m:oMathParaPr>
                      <m:jc m:val="centerGroup"/>
                    </m:oMathParaPr>
                    <m:oMath xmlns:m="http://schemas.openxmlformats.org/officeDocument/2006/math">
                      <m:sSub>
                        <m:sSubPr>
                          <m:ctrlPr>
                            <a:rPr lang="es-EC" sz="1600" i="1">
                              <a:solidFill>
                                <a:srgbClr val="080808"/>
                              </a:solidFill>
                              <a:latin typeface="Cambria Math" panose="02040503050406030204" pitchFamily="18" charset="0"/>
                            </a:rPr>
                          </m:ctrlPr>
                        </m:sSubPr>
                        <m:e>
                          <m:r>
                            <a:rPr lang="es-EC" sz="1600" i="1">
                              <a:solidFill>
                                <a:srgbClr val="080808"/>
                              </a:solidFill>
                              <a:latin typeface="Cambria Math" panose="02040503050406030204" pitchFamily="18" charset="0"/>
                            </a:rPr>
                            <m:t>𝑞</m:t>
                          </m:r>
                        </m:e>
                        <m:sub>
                          <m:r>
                            <a:rPr lang="es-EC" sz="1600" i="1">
                              <a:solidFill>
                                <a:srgbClr val="080808"/>
                              </a:solidFill>
                              <a:latin typeface="Cambria Math" panose="02040503050406030204" pitchFamily="18" charset="0"/>
                            </a:rPr>
                            <m:t>1</m:t>
                          </m:r>
                        </m:sub>
                      </m:sSub>
                      <m:r>
                        <a:rPr lang="es-EC" sz="1600" i="1">
                          <a:solidFill>
                            <a:srgbClr val="080808"/>
                          </a:solidFill>
                          <a:latin typeface="Cambria Math" panose="02040503050406030204" pitchFamily="18" charset="0"/>
                        </a:rPr>
                        <m:t>=155.47 </m:t>
                      </m:r>
                      <m:r>
                        <a:rPr lang="es-EC" sz="1600" i="1">
                          <a:solidFill>
                            <a:srgbClr val="080808"/>
                          </a:solidFill>
                          <a:latin typeface="Cambria Math" panose="02040503050406030204" pitchFamily="18" charset="0"/>
                        </a:rPr>
                        <m:t>𝑘𝑔𝑓</m:t>
                      </m:r>
                    </m:oMath>
                  </m:oMathPara>
                </a14:m>
                <a:endParaRPr lang="es-EC" sz="1600" dirty="0">
                  <a:solidFill>
                    <a:srgbClr val="080808"/>
                  </a:solidFill>
                </a:endParaRPr>
              </a:p>
            </p:txBody>
          </p:sp>
        </mc:Choice>
        <mc:Fallback xmlns="">
          <p:sp>
            <p:nvSpPr>
              <p:cNvPr id="12" name="TextBox 63"/>
              <p:cNvSpPr txBox="1">
                <a:spLocks noRot="1" noChangeAspect="1" noMove="1" noResize="1" noEditPoints="1" noAdjustHandles="1" noChangeArrowheads="1" noChangeShapeType="1" noTextEdit="1"/>
              </p:cNvSpPr>
              <p:nvPr/>
            </p:nvSpPr>
            <p:spPr>
              <a:xfrm>
                <a:off x="0" y="1684497"/>
                <a:ext cx="6743278" cy="1077218"/>
              </a:xfrm>
              <a:prstGeom prst="rect">
                <a:avLst/>
              </a:prstGeom>
              <a:blipFill rotWithShape="0">
                <a:blip r:embed="rId2"/>
                <a:stretch>
                  <a:fillRect l="-452" t="-1695" b="-2825"/>
                </a:stretch>
              </a:blipFill>
            </p:spPr>
            <p:txBody>
              <a:bodyPr/>
              <a:lstStyle/>
              <a:p>
                <a:r>
                  <a:rPr lang="es-EC">
                    <a:noFill/>
                  </a:rPr>
                  <a:t> </a:t>
                </a:r>
              </a:p>
            </p:txBody>
          </p:sp>
        </mc:Fallback>
      </mc:AlternateContent>
      <p:pic>
        <p:nvPicPr>
          <p:cNvPr id="15" name="Imagen 14"/>
          <p:cNvPicPr/>
          <p:nvPr/>
        </p:nvPicPr>
        <p:blipFill>
          <a:blip r:embed="rId3">
            <a:extLst>
              <a:ext uri="{28A0092B-C50C-407E-A947-70E740481C1C}">
                <a14:useLocalDpi xmlns:a14="http://schemas.microsoft.com/office/drawing/2010/main" val="0"/>
              </a:ext>
            </a:extLst>
          </a:blip>
          <a:srcRect/>
          <a:stretch>
            <a:fillRect/>
          </a:stretch>
        </p:blipFill>
        <p:spPr bwMode="auto">
          <a:xfrm>
            <a:off x="6765850" y="3429000"/>
            <a:ext cx="4908232" cy="1639113"/>
          </a:xfrm>
          <a:prstGeom prst="rect">
            <a:avLst/>
          </a:prstGeom>
          <a:noFill/>
          <a:ln>
            <a:noFill/>
          </a:ln>
        </p:spPr>
      </p:pic>
      <p:pic>
        <p:nvPicPr>
          <p:cNvPr id="16" name="Imagen 15"/>
          <p:cNvPicPr/>
          <p:nvPr/>
        </p:nvPicPr>
        <p:blipFill>
          <a:blip r:embed="rId4">
            <a:extLst>
              <a:ext uri="{28A0092B-C50C-407E-A947-70E740481C1C}">
                <a14:useLocalDpi xmlns:a14="http://schemas.microsoft.com/office/drawing/2010/main" val="0"/>
              </a:ext>
            </a:extLst>
          </a:blip>
          <a:srcRect/>
          <a:stretch>
            <a:fillRect/>
          </a:stretch>
        </p:blipFill>
        <p:spPr bwMode="auto">
          <a:xfrm>
            <a:off x="6887294" y="1075651"/>
            <a:ext cx="4665345" cy="2009805"/>
          </a:xfrm>
          <a:prstGeom prst="rect">
            <a:avLst/>
          </a:prstGeom>
          <a:noFill/>
          <a:ln>
            <a:noFill/>
          </a:ln>
        </p:spPr>
      </p:pic>
      <mc:AlternateContent xmlns:mc="http://schemas.openxmlformats.org/markup-compatibility/2006" xmlns:a14="http://schemas.microsoft.com/office/drawing/2010/main">
        <mc:Choice Requires="a14">
          <p:sp>
            <p:nvSpPr>
              <p:cNvPr id="21" name="TextBox 63"/>
              <p:cNvSpPr txBox="1"/>
              <p:nvPr/>
            </p:nvSpPr>
            <p:spPr>
              <a:xfrm>
                <a:off x="1469172" y="3573016"/>
                <a:ext cx="3804934" cy="923330"/>
              </a:xfrm>
              <a:prstGeom prst="rect">
                <a:avLst/>
              </a:prstGeom>
              <a:noFill/>
            </p:spPr>
            <p:txBody>
              <a:bodyPr wrap="square" rtlCol="0">
                <a:spAutoFit/>
              </a:bodyPr>
              <a:lstStyle/>
              <a:p>
                <a:pPr algn="ctr"/>
                <a14:m>
                  <m:oMath xmlns:m="http://schemas.openxmlformats.org/officeDocument/2006/math">
                    <m:nary>
                      <m:naryPr>
                        <m:chr m:val="∑"/>
                        <m:limLoc m:val="undOvr"/>
                        <m:subHide m:val="on"/>
                        <m:supHide m:val="on"/>
                        <m:ctrlPr>
                          <a:rPr lang="es-EC" i="1" smtClean="0">
                            <a:solidFill>
                              <a:srgbClr val="080808"/>
                            </a:solidFill>
                            <a:latin typeface="Cambria Math" panose="02040503050406030204" pitchFamily="18" charset="0"/>
                          </a:rPr>
                        </m:ctrlPr>
                      </m:naryPr>
                      <m:sub/>
                      <m:sup/>
                      <m:e>
                        <m:r>
                          <a:rPr lang="es-EC" i="1">
                            <a:solidFill>
                              <a:srgbClr val="080808"/>
                            </a:solidFill>
                            <a:latin typeface="Cambria Math" panose="02040503050406030204" pitchFamily="18" charset="0"/>
                          </a:rPr>
                          <m:t>𝐹𝑥</m:t>
                        </m:r>
                      </m:e>
                    </m:nary>
                    <m:r>
                      <a:rPr lang="es-EC" i="1">
                        <a:solidFill>
                          <a:srgbClr val="080808"/>
                        </a:solidFill>
                        <a:latin typeface="Cambria Math" panose="02040503050406030204" pitchFamily="18" charset="0"/>
                      </a:rPr>
                      <m:t>=0</m:t>
                    </m:r>
                  </m:oMath>
                </a14:m>
                <a:r>
                  <a:rPr lang="es-EC" dirty="0" smtClean="0">
                    <a:solidFill>
                      <a:srgbClr val="080808"/>
                    </a:solidFill>
                  </a:rPr>
                  <a:t>, </a:t>
                </a:r>
                <a14:m>
                  <m:oMath xmlns:m="http://schemas.openxmlformats.org/officeDocument/2006/math">
                    <m:nary>
                      <m:naryPr>
                        <m:chr m:val="∑"/>
                        <m:limLoc m:val="undOvr"/>
                        <m:subHide m:val="on"/>
                        <m:supHide m:val="on"/>
                        <m:ctrlPr>
                          <a:rPr lang="es-EC" i="1">
                            <a:solidFill>
                              <a:srgbClr val="080808"/>
                            </a:solidFill>
                            <a:latin typeface="Cambria Math" panose="02040503050406030204" pitchFamily="18" charset="0"/>
                          </a:rPr>
                        </m:ctrlPr>
                      </m:naryPr>
                      <m:sub/>
                      <m:sup/>
                      <m:e>
                        <m:r>
                          <a:rPr lang="es-EC" i="1">
                            <a:solidFill>
                              <a:srgbClr val="080808"/>
                            </a:solidFill>
                            <a:latin typeface="Cambria Math" panose="02040503050406030204" pitchFamily="18" charset="0"/>
                          </a:rPr>
                          <m:t>𝐹</m:t>
                        </m:r>
                        <m:r>
                          <a:rPr lang="en-US" b="0" i="1" smtClean="0">
                            <a:solidFill>
                              <a:srgbClr val="080808"/>
                            </a:solidFill>
                            <a:latin typeface="Cambria Math" panose="02040503050406030204" pitchFamily="18" charset="0"/>
                          </a:rPr>
                          <m:t>𝑦</m:t>
                        </m:r>
                      </m:e>
                    </m:nary>
                    <m:r>
                      <a:rPr lang="es-EC" i="1">
                        <a:solidFill>
                          <a:srgbClr val="080808"/>
                        </a:solidFill>
                        <a:latin typeface="Cambria Math" panose="02040503050406030204" pitchFamily="18" charset="0"/>
                      </a:rPr>
                      <m:t>=0</m:t>
                    </m:r>
                  </m:oMath>
                </a14:m>
                <a:r>
                  <a:rPr lang="es-EC" dirty="0">
                    <a:solidFill>
                      <a:srgbClr val="080808"/>
                    </a:solidFill>
                  </a:rPr>
                  <a:t>, </a:t>
                </a:r>
                <a14:m>
                  <m:oMath xmlns:m="http://schemas.openxmlformats.org/officeDocument/2006/math">
                    <m:nary>
                      <m:naryPr>
                        <m:chr m:val="∑"/>
                        <m:limLoc m:val="undOvr"/>
                        <m:subHide m:val="on"/>
                        <m:supHide m:val="on"/>
                        <m:ctrlPr>
                          <a:rPr lang="es-EC" i="1">
                            <a:solidFill>
                              <a:srgbClr val="080808"/>
                            </a:solidFill>
                            <a:latin typeface="Cambria Math" panose="02040503050406030204" pitchFamily="18" charset="0"/>
                          </a:rPr>
                        </m:ctrlPr>
                      </m:naryPr>
                      <m:sub/>
                      <m:sup/>
                      <m:e>
                        <m:r>
                          <a:rPr lang="en-US" b="0" i="1" smtClean="0">
                            <a:solidFill>
                              <a:srgbClr val="080808"/>
                            </a:solidFill>
                            <a:latin typeface="Cambria Math" panose="02040503050406030204" pitchFamily="18" charset="0"/>
                          </a:rPr>
                          <m:t>𝑀</m:t>
                        </m:r>
                      </m:e>
                    </m:nary>
                    <m:r>
                      <a:rPr lang="es-EC" i="1">
                        <a:solidFill>
                          <a:srgbClr val="080808"/>
                        </a:solidFill>
                        <a:latin typeface="Cambria Math" panose="02040503050406030204" pitchFamily="18" charset="0"/>
                      </a:rPr>
                      <m:t>=0</m:t>
                    </m:r>
                  </m:oMath>
                </a14:m>
                <a:r>
                  <a:rPr lang="es-EC" dirty="0">
                    <a:solidFill>
                      <a:srgbClr val="080808"/>
                    </a:solidFill>
                  </a:rPr>
                  <a:t>, </a:t>
                </a:r>
              </a:p>
              <a:p>
                <a:pPr algn="ctr"/>
                <a:r>
                  <a:rPr lang="es-EC" dirty="0" smtClean="0">
                    <a:solidFill>
                      <a:srgbClr val="080808"/>
                    </a:solidFill>
                    <a:latin typeface="Times New Roman" panose="02020603050405020304" pitchFamily="18" charset="0"/>
                    <a:cs typeface="Times New Roman" panose="02020603050405020304" pitchFamily="18" charset="0"/>
                  </a:rPr>
                  <a:t>Un </a:t>
                </a:r>
                <a:r>
                  <a:rPr lang="es-EC" dirty="0">
                    <a:solidFill>
                      <a:srgbClr val="080808"/>
                    </a:solidFill>
                    <a:latin typeface="Times New Roman" panose="02020603050405020304" pitchFamily="18" charset="0"/>
                    <a:cs typeface="Times New Roman" panose="02020603050405020304" pitchFamily="18" charset="0"/>
                  </a:rPr>
                  <a:t>sistema de 3 ecuaciones con 6 </a:t>
                </a:r>
                <a:r>
                  <a:rPr lang="es-EC" dirty="0" smtClean="0">
                    <a:solidFill>
                      <a:srgbClr val="080808"/>
                    </a:solidFill>
                    <a:latin typeface="Times New Roman" panose="02020603050405020304" pitchFamily="18" charset="0"/>
                    <a:cs typeface="Times New Roman" panose="02020603050405020304" pitchFamily="18" charset="0"/>
                  </a:rPr>
                  <a:t>incógnitas </a:t>
                </a:r>
                <a:r>
                  <a:rPr lang="es-EC" dirty="0" smtClean="0">
                    <a:solidFill>
                      <a:srgbClr val="080808"/>
                    </a:solidFill>
                    <a:latin typeface="Times New Roman" panose="02020603050405020304" pitchFamily="18" charset="0"/>
                    <a:cs typeface="Times New Roman" panose="02020603050405020304" pitchFamily="18" charset="0"/>
                    <a:sym typeface="Wingdings" panose="05000000000000000000" pitchFamily="2" charset="2"/>
                  </a:rPr>
                  <a:t> S</a:t>
                </a:r>
                <a:r>
                  <a:rPr lang="es-EC" dirty="0" smtClean="0">
                    <a:solidFill>
                      <a:srgbClr val="080808"/>
                    </a:solidFill>
                    <a:latin typeface="Times New Roman" panose="02020603050405020304" pitchFamily="18" charset="0"/>
                    <a:cs typeface="Times New Roman" panose="02020603050405020304" pitchFamily="18" charset="0"/>
                  </a:rPr>
                  <a:t>istema </a:t>
                </a:r>
                <a:r>
                  <a:rPr lang="es-EC" dirty="0">
                    <a:solidFill>
                      <a:srgbClr val="080808"/>
                    </a:solidFill>
                    <a:latin typeface="Times New Roman" panose="02020603050405020304" pitchFamily="18" charset="0"/>
                    <a:cs typeface="Times New Roman" panose="02020603050405020304" pitchFamily="18" charset="0"/>
                  </a:rPr>
                  <a:t>H</a:t>
                </a:r>
                <a:r>
                  <a:rPr lang="es-EC" dirty="0" smtClean="0">
                    <a:solidFill>
                      <a:srgbClr val="080808"/>
                    </a:solidFill>
                    <a:latin typeface="Times New Roman" panose="02020603050405020304" pitchFamily="18" charset="0"/>
                    <a:cs typeface="Times New Roman" panose="02020603050405020304" pitchFamily="18" charset="0"/>
                  </a:rPr>
                  <a:t>iperestático</a:t>
                </a:r>
                <a:endParaRPr lang="es-EC" dirty="0">
                  <a:solidFill>
                    <a:srgbClr val="080808"/>
                  </a:solidFill>
                  <a:latin typeface="Times New Roman" panose="02020603050405020304" pitchFamily="18" charset="0"/>
                  <a:cs typeface="Times New Roman" panose="02020603050405020304" pitchFamily="18" charset="0"/>
                </a:endParaRPr>
              </a:p>
            </p:txBody>
          </p:sp>
        </mc:Choice>
        <mc:Fallback xmlns="">
          <p:sp>
            <p:nvSpPr>
              <p:cNvPr id="21" name="TextBox 63"/>
              <p:cNvSpPr txBox="1">
                <a:spLocks noRot="1" noChangeAspect="1" noMove="1" noResize="1" noEditPoints="1" noAdjustHandles="1" noChangeArrowheads="1" noChangeShapeType="1" noTextEdit="1"/>
              </p:cNvSpPr>
              <p:nvPr/>
            </p:nvSpPr>
            <p:spPr>
              <a:xfrm>
                <a:off x="1469172" y="3573016"/>
                <a:ext cx="3804934" cy="923330"/>
              </a:xfrm>
              <a:prstGeom prst="rect">
                <a:avLst/>
              </a:prstGeom>
              <a:blipFill rotWithShape="0">
                <a:blip r:embed="rId5"/>
                <a:stretch>
                  <a:fillRect t="-47368" b="-14474"/>
                </a:stretch>
              </a:blipFill>
            </p:spPr>
            <p:txBody>
              <a:bodyPr/>
              <a:lstStyle/>
              <a:p>
                <a:r>
                  <a:rPr lang="es-EC">
                    <a:noFill/>
                  </a:rPr>
                  <a:t> </a:t>
                </a:r>
              </a:p>
            </p:txBody>
          </p:sp>
        </mc:Fallback>
      </mc:AlternateContent>
    </p:spTree>
    <p:extLst>
      <p:ext uri="{BB962C8B-B14F-4D97-AF65-F5344CB8AC3E}">
        <p14:creationId xmlns:p14="http://schemas.microsoft.com/office/powerpoint/2010/main" val="20101999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o 57"/>
          <p:cNvGrpSpPr/>
          <p:nvPr/>
        </p:nvGrpSpPr>
        <p:grpSpPr>
          <a:xfrm>
            <a:off x="222546" y="121215"/>
            <a:ext cx="3064349" cy="874668"/>
            <a:chOff x="201809" y="167228"/>
            <a:chExt cx="3589142" cy="1029524"/>
          </a:xfrm>
        </p:grpSpPr>
        <p:sp>
          <p:nvSpPr>
            <p:cNvPr id="59" name="Freeform 19"/>
            <p:cNvSpPr/>
            <p:nvPr/>
          </p:nvSpPr>
          <p:spPr>
            <a:xfrm>
              <a:off x="201809" y="167228"/>
              <a:ext cx="3589141" cy="1029524"/>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a typeface="Open Sans" panose="020B0606030504020204" pitchFamily="34" charset="0"/>
                <a:cs typeface="Open Sans" panose="020B0606030504020204" pitchFamily="34" charset="0"/>
              </a:endParaRPr>
            </a:p>
          </p:txBody>
        </p:sp>
        <p:sp>
          <p:nvSpPr>
            <p:cNvPr id="60" name="Oval 20"/>
            <p:cNvSpPr/>
            <p:nvPr/>
          </p:nvSpPr>
          <p:spPr>
            <a:xfrm>
              <a:off x="262131" y="239055"/>
              <a:ext cx="743968" cy="8858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nvGrpSpPr>
            <p:cNvPr id="61" name="Grupo 60"/>
            <p:cNvGrpSpPr/>
            <p:nvPr/>
          </p:nvGrpSpPr>
          <p:grpSpPr>
            <a:xfrm>
              <a:off x="236373" y="358824"/>
              <a:ext cx="3554578" cy="760761"/>
              <a:chOff x="236373" y="358824"/>
              <a:chExt cx="3554578" cy="760761"/>
            </a:xfrm>
          </p:grpSpPr>
          <p:sp>
            <p:nvSpPr>
              <p:cNvPr id="62" name="TextBox 18"/>
              <p:cNvSpPr txBox="1"/>
              <p:nvPr/>
            </p:nvSpPr>
            <p:spPr>
              <a:xfrm>
                <a:off x="1480674" y="419080"/>
                <a:ext cx="2310277" cy="470948"/>
              </a:xfrm>
              <a:prstGeom prst="rect">
                <a:avLst/>
              </a:prstGeom>
              <a:noFill/>
            </p:spPr>
            <p:txBody>
              <a:bodyPr wrap="square" rtlCol="0" anchor="ctr">
                <a:spAutoFit/>
              </a:bodyPr>
              <a:lstStyle/>
              <a:p>
                <a:pPr lvl="0" algn="ctr"/>
                <a:r>
                  <a:rPr lang="en-US" sz="2000" b="1" dirty="0" smtClean="0">
                    <a:solidFill>
                      <a:prstClr val="white"/>
                    </a:solidFill>
                    <a:latin typeface="Calibri" panose="020F0502020204030204" pitchFamily="34" charset="0"/>
                  </a:rPr>
                  <a:t>DISEÑO</a:t>
                </a:r>
                <a:endParaRPr lang="en-US" sz="2000" b="1" dirty="0">
                  <a:solidFill>
                    <a:prstClr val="white"/>
                  </a:solidFill>
                  <a:latin typeface="Calibri" panose="020F0502020204030204" pitchFamily="34" charset="0"/>
                </a:endParaRPr>
              </a:p>
            </p:txBody>
          </p:sp>
          <p:sp>
            <p:nvSpPr>
              <p:cNvPr id="63" name="CuadroTexto 62"/>
              <p:cNvSpPr txBox="1"/>
              <p:nvPr/>
            </p:nvSpPr>
            <p:spPr>
              <a:xfrm>
                <a:off x="236373" y="358824"/>
                <a:ext cx="795484" cy="760761"/>
              </a:xfrm>
              <a:prstGeom prst="rect">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rPr>
                  <a:t>CAP. 3</a:t>
                </a:r>
                <a:endParaRPr lang="es-ES" b="1" dirty="0">
                  <a:solidFill>
                    <a:schemeClr val="bg2">
                      <a:lumMod val="10000"/>
                    </a:schemeClr>
                  </a:solidFill>
                  <a:latin typeface="Calibri" panose="020F0502020204030204" pitchFamily="34" charset="0"/>
                </a:endParaRPr>
              </a:p>
            </p:txBody>
          </p:sp>
        </p:grpSp>
      </p:grpSp>
      <p:sp>
        <p:nvSpPr>
          <p:cNvPr id="2" name="CuadroTexto 1"/>
          <p:cNvSpPr txBox="1"/>
          <p:nvPr/>
        </p:nvSpPr>
        <p:spPr>
          <a:xfrm>
            <a:off x="222546" y="1075651"/>
            <a:ext cx="4144468" cy="369332"/>
          </a:xfrm>
          <a:prstGeom prst="rect">
            <a:avLst/>
          </a:prstGeom>
          <a:noFill/>
        </p:spPr>
        <p:txBody>
          <a:bodyPr wrap="square" rtlCol="0">
            <a:spAutoFit/>
          </a:bodyPr>
          <a:lstStyle/>
          <a:p>
            <a:pPr algn="ctr"/>
            <a:r>
              <a:rPr lang="es-ES" b="1" dirty="0" smtClean="0">
                <a:solidFill>
                  <a:schemeClr val="bg2">
                    <a:lumMod val="10000"/>
                  </a:schemeClr>
                </a:solidFill>
              </a:rPr>
              <a:t>Diseño estructural: Vigas Carrileras</a:t>
            </a:r>
          </a:p>
        </p:txBody>
      </p:sp>
      <mc:AlternateContent xmlns:mc="http://schemas.openxmlformats.org/markup-compatibility/2006" xmlns:a14="http://schemas.microsoft.com/office/drawing/2010/main">
        <mc:Choice Requires="a14">
          <p:sp>
            <p:nvSpPr>
              <p:cNvPr id="12" name="TextBox 63"/>
              <p:cNvSpPr txBox="1"/>
              <p:nvPr/>
            </p:nvSpPr>
            <p:spPr>
              <a:xfrm>
                <a:off x="0" y="1684497"/>
                <a:ext cx="6383238" cy="1077218"/>
              </a:xfrm>
              <a:prstGeom prst="rect">
                <a:avLst/>
              </a:prstGeom>
              <a:noFill/>
            </p:spPr>
            <p:txBody>
              <a:bodyPr wrap="square" rtlCol="0">
                <a:spAutoFit/>
              </a:bodyPr>
              <a:lstStyle/>
              <a:p>
                <a:r>
                  <a:rPr lang="es-EC" sz="1600" dirty="0">
                    <a:solidFill>
                      <a:srgbClr val="080808"/>
                    </a:solidFill>
                  </a:rPr>
                  <a:t>La carga a considerar es la carga </a:t>
                </a:r>
                <a14:m>
                  <m:oMath xmlns:m="http://schemas.openxmlformats.org/officeDocument/2006/math">
                    <m:r>
                      <a:rPr lang="es-EC" sz="1600" i="1">
                        <a:solidFill>
                          <a:srgbClr val="080808"/>
                        </a:solidFill>
                        <a:latin typeface="Cambria Math" panose="02040503050406030204" pitchFamily="18" charset="0"/>
                      </a:rPr>
                      <m:t>𝑞</m:t>
                    </m:r>
                  </m:oMath>
                </a14:m>
                <a:r>
                  <a:rPr lang="es-EC" sz="1600" dirty="0">
                    <a:solidFill>
                      <a:srgbClr val="080808"/>
                    </a:solidFill>
                  </a:rPr>
                  <a:t> y el peso de la viga transversal </a:t>
                </a:r>
                <a:r>
                  <a:rPr lang="es-EC" sz="1600" dirty="0" smtClean="0">
                    <a:solidFill>
                      <a:srgbClr val="080808"/>
                    </a:solidFill>
                  </a:rPr>
                  <a:t>.</a:t>
                </a:r>
                <a:endParaRPr lang="en-US" sz="1600" i="1" dirty="0" smtClean="0">
                  <a:solidFill>
                    <a:srgbClr val="080808"/>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C" sz="1600" i="1">
                              <a:solidFill>
                                <a:srgbClr val="080808"/>
                              </a:solidFill>
                              <a:latin typeface="Cambria Math" panose="02040503050406030204" pitchFamily="18" charset="0"/>
                            </a:rPr>
                          </m:ctrlPr>
                        </m:sSubPr>
                        <m:e>
                          <m:r>
                            <a:rPr lang="es-EC" sz="1600" i="1">
                              <a:solidFill>
                                <a:srgbClr val="080808"/>
                              </a:solidFill>
                              <a:latin typeface="Cambria Math" panose="02040503050406030204" pitchFamily="18" charset="0"/>
                            </a:rPr>
                            <m:t>𝑞</m:t>
                          </m:r>
                        </m:e>
                        <m:sub>
                          <m:r>
                            <a:rPr lang="es-EC" sz="1600" i="1">
                              <a:solidFill>
                                <a:srgbClr val="080808"/>
                              </a:solidFill>
                              <a:latin typeface="Cambria Math" panose="02040503050406030204" pitchFamily="18" charset="0"/>
                            </a:rPr>
                            <m:t>1</m:t>
                          </m:r>
                        </m:sub>
                      </m:sSub>
                      <m:r>
                        <a:rPr lang="es-EC" sz="1600" i="1">
                          <a:solidFill>
                            <a:srgbClr val="080808"/>
                          </a:solidFill>
                          <a:latin typeface="Cambria Math" panose="02040503050406030204" pitchFamily="18" charset="0"/>
                        </a:rPr>
                        <m:t>=</m:t>
                      </m:r>
                      <m:r>
                        <a:rPr lang="es-EC" sz="1600" i="1">
                          <a:solidFill>
                            <a:srgbClr val="080808"/>
                          </a:solidFill>
                          <a:latin typeface="Cambria Math" panose="02040503050406030204" pitchFamily="18" charset="0"/>
                        </a:rPr>
                        <m:t>𝑞</m:t>
                      </m:r>
                      <m:r>
                        <a:rPr lang="es-EC" sz="1600" i="1">
                          <a:solidFill>
                            <a:srgbClr val="080808"/>
                          </a:solidFill>
                          <a:latin typeface="Cambria Math" panose="02040503050406030204" pitchFamily="18" charset="0"/>
                        </a:rPr>
                        <m:t>+</m:t>
                      </m:r>
                      <m:r>
                        <a:rPr lang="es-EC" sz="1600" i="1">
                          <a:solidFill>
                            <a:srgbClr val="080808"/>
                          </a:solidFill>
                          <a:latin typeface="Cambria Math" panose="02040503050406030204" pitchFamily="18" charset="0"/>
                        </a:rPr>
                        <m:t>𝑃𝑒𝑠𝑜</m:t>
                      </m:r>
                      <m:r>
                        <a:rPr lang="es-EC" sz="1600" i="1">
                          <a:solidFill>
                            <a:srgbClr val="080808"/>
                          </a:solidFill>
                          <a:latin typeface="Cambria Math" panose="02040503050406030204" pitchFamily="18" charset="0"/>
                        </a:rPr>
                        <m:t> </m:t>
                      </m:r>
                      <m:r>
                        <a:rPr lang="es-EC" sz="1600" i="1">
                          <a:solidFill>
                            <a:srgbClr val="080808"/>
                          </a:solidFill>
                          <a:latin typeface="Cambria Math" panose="02040503050406030204" pitchFamily="18" charset="0"/>
                        </a:rPr>
                        <m:t>𝑉𝑖𝑔𝑎</m:t>
                      </m:r>
                      <m:r>
                        <a:rPr lang="es-EC" sz="1600" i="1">
                          <a:solidFill>
                            <a:srgbClr val="080808"/>
                          </a:solidFill>
                          <a:latin typeface="Cambria Math" panose="02040503050406030204" pitchFamily="18" charset="0"/>
                        </a:rPr>
                        <m:t> </m:t>
                      </m:r>
                      <m:r>
                        <a:rPr lang="es-EC" sz="1600" i="1">
                          <a:solidFill>
                            <a:srgbClr val="080808"/>
                          </a:solidFill>
                          <a:latin typeface="Cambria Math" panose="02040503050406030204" pitchFamily="18" charset="0"/>
                        </a:rPr>
                        <m:t>𝑇𝑟𝑎𝑛𝑠𝑣𝑒𝑟𝑠𝑎𝑙</m:t>
                      </m:r>
                    </m:oMath>
                  </m:oMathPara>
                </a14:m>
                <a:endParaRPr lang="es-EC" sz="1600" dirty="0">
                  <a:solidFill>
                    <a:srgbClr val="080808"/>
                  </a:solidFill>
                </a:endParaRPr>
              </a:p>
              <a:p>
                <a:pPr/>
                <a14:m>
                  <m:oMathPara xmlns:m="http://schemas.openxmlformats.org/officeDocument/2006/math">
                    <m:oMathParaPr>
                      <m:jc m:val="centerGroup"/>
                    </m:oMathParaPr>
                    <m:oMath xmlns:m="http://schemas.openxmlformats.org/officeDocument/2006/math">
                      <m:sSub>
                        <m:sSubPr>
                          <m:ctrlPr>
                            <a:rPr lang="es-EC" sz="1600" i="1">
                              <a:solidFill>
                                <a:srgbClr val="080808"/>
                              </a:solidFill>
                              <a:latin typeface="Cambria Math" panose="02040503050406030204" pitchFamily="18" charset="0"/>
                            </a:rPr>
                          </m:ctrlPr>
                        </m:sSubPr>
                        <m:e>
                          <m:r>
                            <a:rPr lang="es-EC" sz="1600" i="1">
                              <a:solidFill>
                                <a:srgbClr val="080808"/>
                              </a:solidFill>
                              <a:latin typeface="Cambria Math" panose="02040503050406030204" pitchFamily="18" charset="0"/>
                            </a:rPr>
                            <m:t>𝑞</m:t>
                          </m:r>
                        </m:e>
                        <m:sub>
                          <m:r>
                            <a:rPr lang="es-EC" sz="1600" i="1">
                              <a:solidFill>
                                <a:srgbClr val="080808"/>
                              </a:solidFill>
                              <a:latin typeface="Cambria Math" panose="02040503050406030204" pitchFamily="18" charset="0"/>
                            </a:rPr>
                            <m:t>1</m:t>
                          </m:r>
                        </m:sub>
                      </m:sSub>
                      <m:r>
                        <a:rPr lang="es-EC" sz="1600" i="1">
                          <a:solidFill>
                            <a:srgbClr val="080808"/>
                          </a:solidFill>
                          <a:latin typeface="Cambria Math" panose="02040503050406030204" pitchFamily="18" charset="0"/>
                        </a:rPr>
                        <m:t>=148.75 </m:t>
                      </m:r>
                      <m:r>
                        <a:rPr lang="es-EC" sz="1600" i="1">
                          <a:solidFill>
                            <a:srgbClr val="080808"/>
                          </a:solidFill>
                          <a:latin typeface="Cambria Math" panose="02040503050406030204" pitchFamily="18" charset="0"/>
                        </a:rPr>
                        <m:t>𝑘𝑔𝑓</m:t>
                      </m:r>
                      <m:r>
                        <a:rPr lang="es-EC" sz="1600" i="1">
                          <a:solidFill>
                            <a:srgbClr val="080808"/>
                          </a:solidFill>
                          <a:latin typeface="Cambria Math" panose="02040503050406030204" pitchFamily="18" charset="0"/>
                        </a:rPr>
                        <m:t>+6.72 </m:t>
                      </m:r>
                      <m:r>
                        <a:rPr lang="es-EC" sz="1600" i="1">
                          <a:solidFill>
                            <a:srgbClr val="080808"/>
                          </a:solidFill>
                          <a:latin typeface="Cambria Math" panose="02040503050406030204" pitchFamily="18" charset="0"/>
                        </a:rPr>
                        <m:t>𝑘𝑔𝑓</m:t>
                      </m:r>
                    </m:oMath>
                  </m:oMathPara>
                </a14:m>
                <a:endParaRPr lang="es-EC" sz="1600" dirty="0">
                  <a:solidFill>
                    <a:srgbClr val="080808"/>
                  </a:solidFill>
                </a:endParaRPr>
              </a:p>
              <a:p>
                <a:pPr/>
                <a14:m>
                  <m:oMathPara xmlns:m="http://schemas.openxmlformats.org/officeDocument/2006/math">
                    <m:oMathParaPr>
                      <m:jc m:val="centerGroup"/>
                    </m:oMathParaPr>
                    <m:oMath xmlns:m="http://schemas.openxmlformats.org/officeDocument/2006/math">
                      <m:sSub>
                        <m:sSubPr>
                          <m:ctrlPr>
                            <a:rPr lang="es-EC" sz="1600" i="1">
                              <a:solidFill>
                                <a:srgbClr val="080808"/>
                              </a:solidFill>
                              <a:latin typeface="Cambria Math" panose="02040503050406030204" pitchFamily="18" charset="0"/>
                            </a:rPr>
                          </m:ctrlPr>
                        </m:sSubPr>
                        <m:e>
                          <m:r>
                            <a:rPr lang="es-EC" sz="1600" i="1">
                              <a:solidFill>
                                <a:srgbClr val="080808"/>
                              </a:solidFill>
                              <a:latin typeface="Cambria Math" panose="02040503050406030204" pitchFamily="18" charset="0"/>
                            </a:rPr>
                            <m:t>𝑞</m:t>
                          </m:r>
                        </m:e>
                        <m:sub>
                          <m:r>
                            <a:rPr lang="es-EC" sz="1600" i="1">
                              <a:solidFill>
                                <a:srgbClr val="080808"/>
                              </a:solidFill>
                              <a:latin typeface="Cambria Math" panose="02040503050406030204" pitchFamily="18" charset="0"/>
                            </a:rPr>
                            <m:t>1</m:t>
                          </m:r>
                        </m:sub>
                      </m:sSub>
                      <m:r>
                        <a:rPr lang="es-EC" sz="1600" i="1">
                          <a:solidFill>
                            <a:srgbClr val="080808"/>
                          </a:solidFill>
                          <a:latin typeface="Cambria Math" panose="02040503050406030204" pitchFamily="18" charset="0"/>
                        </a:rPr>
                        <m:t>=155.47 </m:t>
                      </m:r>
                      <m:r>
                        <a:rPr lang="es-EC" sz="1600" i="1">
                          <a:solidFill>
                            <a:srgbClr val="080808"/>
                          </a:solidFill>
                          <a:latin typeface="Cambria Math" panose="02040503050406030204" pitchFamily="18" charset="0"/>
                        </a:rPr>
                        <m:t>𝑘𝑔𝑓</m:t>
                      </m:r>
                    </m:oMath>
                  </m:oMathPara>
                </a14:m>
                <a:endParaRPr lang="es-EC" sz="1600" dirty="0">
                  <a:solidFill>
                    <a:srgbClr val="080808"/>
                  </a:solidFill>
                </a:endParaRPr>
              </a:p>
            </p:txBody>
          </p:sp>
        </mc:Choice>
        <mc:Fallback xmlns="">
          <p:sp>
            <p:nvSpPr>
              <p:cNvPr id="12" name="TextBox 63"/>
              <p:cNvSpPr txBox="1">
                <a:spLocks noRot="1" noChangeAspect="1" noMove="1" noResize="1" noEditPoints="1" noAdjustHandles="1" noChangeArrowheads="1" noChangeShapeType="1" noTextEdit="1"/>
              </p:cNvSpPr>
              <p:nvPr/>
            </p:nvSpPr>
            <p:spPr>
              <a:xfrm>
                <a:off x="0" y="1684497"/>
                <a:ext cx="6383238" cy="1077218"/>
              </a:xfrm>
              <a:prstGeom prst="rect">
                <a:avLst/>
              </a:prstGeom>
              <a:blipFill rotWithShape="0">
                <a:blip r:embed="rId2"/>
                <a:stretch>
                  <a:fillRect l="-478" t="-1695" b="-2825"/>
                </a:stretch>
              </a:blipFill>
            </p:spPr>
            <p:txBody>
              <a:bodyPr/>
              <a:lstStyle/>
              <a:p>
                <a:r>
                  <a:rPr lang="es-EC">
                    <a:noFill/>
                  </a:rPr>
                  <a:t> </a:t>
                </a:r>
              </a:p>
            </p:txBody>
          </p:sp>
        </mc:Fallback>
      </mc:AlternateContent>
      <p:pic>
        <p:nvPicPr>
          <p:cNvPr id="15" name="Imagen 14"/>
          <p:cNvPicPr/>
          <p:nvPr/>
        </p:nvPicPr>
        <p:blipFill>
          <a:blip r:embed="rId3">
            <a:extLst>
              <a:ext uri="{28A0092B-C50C-407E-A947-70E740481C1C}">
                <a14:useLocalDpi xmlns:a14="http://schemas.microsoft.com/office/drawing/2010/main" val="0"/>
              </a:ext>
            </a:extLst>
          </a:blip>
          <a:srcRect/>
          <a:stretch>
            <a:fillRect/>
          </a:stretch>
        </p:blipFill>
        <p:spPr bwMode="auto">
          <a:xfrm>
            <a:off x="6765850" y="3429000"/>
            <a:ext cx="4908232" cy="1639113"/>
          </a:xfrm>
          <a:prstGeom prst="rect">
            <a:avLst/>
          </a:prstGeom>
          <a:noFill/>
          <a:ln>
            <a:noFill/>
          </a:ln>
        </p:spPr>
      </p:pic>
      <p:pic>
        <p:nvPicPr>
          <p:cNvPr id="16" name="Imagen 15"/>
          <p:cNvPicPr/>
          <p:nvPr/>
        </p:nvPicPr>
        <p:blipFill>
          <a:blip r:embed="rId4">
            <a:extLst>
              <a:ext uri="{28A0092B-C50C-407E-A947-70E740481C1C}">
                <a14:useLocalDpi xmlns:a14="http://schemas.microsoft.com/office/drawing/2010/main" val="0"/>
              </a:ext>
            </a:extLst>
          </a:blip>
          <a:srcRect/>
          <a:stretch>
            <a:fillRect/>
          </a:stretch>
        </p:blipFill>
        <p:spPr bwMode="auto">
          <a:xfrm>
            <a:off x="6887294" y="1075651"/>
            <a:ext cx="4665345" cy="2009805"/>
          </a:xfrm>
          <a:prstGeom prst="rect">
            <a:avLst/>
          </a:prstGeom>
          <a:noFill/>
          <a:ln>
            <a:noFill/>
          </a:ln>
        </p:spPr>
      </p:pic>
      <mc:AlternateContent xmlns:mc="http://schemas.openxmlformats.org/markup-compatibility/2006" xmlns:a14="http://schemas.microsoft.com/office/drawing/2010/main">
        <mc:Choice Requires="a14">
          <p:sp>
            <p:nvSpPr>
              <p:cNvPr id="21" name="TextBox 63"/>
              <p:cNvSpPr txBox="1"/>
              <p:nvPr/>
            </p:nvSpPr>
            <p:spPr>
              <a:xfrm>
                <a:off x="1469172" y="3085456"/>
                <a:ext cx="3804934" cy="923330"/>
              </a:xfrm>
              <a:prstGeom prst="rect">
                <a:avLst/>
              </a:prstGeom>
              <a:noFill/>
            </p:spPr>
            <p:txBody>
              <a:bodyPr wrap="square" rtlCol="0">
                <a:spAutoFit/>
              </a:bodyPr>
              <a:lstStyle/>
              <a:p>
                <a:pPr algn="ctr"/>
                <a14:m>
                  <m:oMath xmlns:m="http://schemas.openxmlformats.org/officeDocument/2006/math">
                    <m:nary>
                      <m:naryPr>
                        <m:chr m:val="∑"/>
                        <m:limLoc m:val="undOvr"/>
                        <m:subHide m:val="on"/>
                        <m:supHide m:val="on"/>
                        <m:ctrlPr>
                          <a:rPr lang="es-EC" i="1" smtClean="0">
                            <a:solidFill>
                              <a:srgbClr val="080808"/>
                            </a:solidFill>
                            <a:latin typeface="Cambria Math" panose="02040503050406030204" pitchFamily="18" charset="0"/>
                          </a:rPr>
                        </m:ctrlPr>
                      </m:naryPr>
                      <m:sub/>
                      <m:sup/>
                      <m:e>
                        <m:r>
                          <a:rPr lang="es-EC" i="1">
                            <a:solidFill>
                              <a:srgbClr val="080808"/>
                            </a:solidFill>
                            <a:latin typeface="Cambria Math" panose="02040503050406030204" pitchFamily="18" charset="0"/>
                          </a:rPr>
                          <m:t>𝐹𝑥</m:t>
                        </m:r>
                      </m:e>
                    </m:nary>
                    <m:r>
                      <a:rPr lang="es-EC" i="1">
                        <a:solidFill>
                          <a:srgbClr val="080808"/>
                        </a:solidFill>
                        <a:latin typeface="Cambria Math" panose="02040503050406030204" pitchFamily="18" charset="0"/>
                      </a:rPr>
                      <m:t>=0</m:t>
                    </m:r>
                  </m:oMath>
                </a14:m>
                <a:r>
                  <a:rPr lang="es-EC" dirty="0" smtClean="0">
                    <a:solidFill>
                      <a:srgbClr val="080808"/>
                    </a:solidFill>
                  </a:rPr>
                  <a:t>, </a:t>
                </a:r>
                <a14:m>
                  <m:oMath xmlns:m="http://schemas.openxmlformats.org/officeDocument/2006/math">
                    <m:nary>
                      <m:naryPr>
                        <m:chr m:val="∑"/>
                        <m:limLoc m:val="undOvr"/>
                        <m:subHide m:val="on"/>
                        <m:supHide m:val="on"/>
                        <m:ctrlPr>
                          <a:rPr lang="es-EC" i="1">
                            <a:solidFill>
                              <a:srgbClr val="080808"/>
                            </a:solidFill>
                            <a:latin typeface="Cambria Math" panose="02040503050406030204" pitchFamily="18" charset="0"/>
                          </a:rPr>
                        </m:ctrlPr>
                      </m:naryPr>
                      <m:sub/>
                      <m:sup/>
                      <m:e>
                        <m:r>
                          <a:rPr lang="es-EC" i="1">
                            <a:solidFill>
                              <a:srgbClr val="080808"/>
                            </a:solidFill>
                            <a:latin typeface="Cambria Math" panose="02040503050406030204" pitchFamily="18" charset="0"/>
                          </a:rPr>
                          <m:t>𝐹</m:t>
                        </m:r>
                        <m:r>
                          <a:rPr lang="en-US" b="0" i="1" smtClean="0">
                            <a:solidFill>
                              <a:srgbClr val="080808"/>
                            </a:solidFill>
                            <a:latin typeface="Cambria Math" panose="02040503050406030204" pitchFamily="18" charset="0"/>
                          </a:rPr>
                          <m:t>𝑦</m:t>
                        </m:r>
                      </m:e>
                    </m:nary>
                    <m:r>
                      <a:rPr lang="es-EC" i="1">
                        <a:solidFill>
                          <a:srgbClr val="080808"/>
                        </a:solidFill>
                        <a:latin typeface="Cambria Math" panose="02040503050406030204" pitchFamily="18" charset="0"/>
                      </a:rPr>
                      <m:t>=0</m:t>
                    </m:r>
                  </m:oMath>
                </a14:m>
                <a:r>
                  <a:rPr lang="es-EC" dirty="0">
                    <a:solidFill>
                      <a:srgbClr val="080808"/>
                    </a:solidFill>
                  </a:rPr>
                  <a:t>, </a:t>
                </a:r>
                <a14:m>
                  <m:oMath xmlns:m="http://schemas.openxmlformats.org/officeDocument/2006/math">
                    <m:nary>
                      <m:naryPr>
                        <m:chr m:val="∑"/>
                        <m:limLoc m:val="undOvr"/>
                        <m:subHide m:val="on"/>
                        <m:supHide m:val="on"/>
                        <m:ctrlPr>
                          <a:rPr lang="es-EC" i="1">
                            <a:solidFill>
                              <a:srgbClr val="080808"/>
                            </a:solidFill>
                            <a:latin typeface="Cambria Math" panose="02040503050406030204" pitchFamily="18" charset="0"/>
                          </a:rPr>
                        </m:ctrlPr>
                      </m:naryPr>
                      <m:sub/>
                      <m:sup/>
                      <m:e>
                        <m:r>
                          <a:rPr lang="en-US" b="0" i="1" smtClean="0">
                            <a:solidFill>
                              <a:srgbClr val="080808"/>
                            </a:solidFill>
                            <a:latin typeface="Cambria Math" panose="02040503050406030204" pitchFamily="18" charset="0"/>
                          </a:rPr>
                          <m:t>𝑀</m:t>
                        </m:r>
                      </m:e>
                    </m:nary>
                    <m:r>
                      <a:rPr lang="es-EC" i="1">
                        <a:solidFill>
                          <a:srgbClr val="080808"/>
                        </a:solidFill>
                        <a:latin typeface="Cambria Math" panose="02040503050406030204" pitchFamily="18" charset="0"/>
                      </a:rPr>
                      <m:t>=0</m:t>
                    </m:r>
                  </m:oMath>
                </a14:m>
                <a:r>
                  <a:rPr lang="es-EC" dirty="0">
                    <a:solidFill>
                      <a:srgbClr val="080808"/>
                    </a:solidFill>
                  </a:rPr>
                  <a:t>, </a:t>
                </a:r>
              </a:p>
              <a:p>
                <a:pPr algn="ctr"/>
                <a:r>
                  <a:rPr lang="es-EC" dirty="0" smtClean="0">
                    <a:solidFill>
                      <a:srgbClr val="080808"/>
                    </a:solidFill>
                    <a:latin typeface="Times New Roman" panose="02020603050405020304" pitchFamily="18" charset="0"/>
                    <a:cs typeface="Times New Roman" panose="02020603050405020304" pitchFamily="18" charset="0"/>
                  </a:rPr>
                  <a:t>Un </a:t>
                </a:r>
                <a:r>
                  <a:rPr lang="es-EC" dirty="0">
                    <a:solidFill>
                      <a:srgbClr val="080808"/>
                    </a:solidFill>
                    <a:latin typeface="Times New Roman" panose="02020603050405020304" pitchFamily="18" charset="0"/>
                    <a:cs typeface="Times New Roman" panose="02020603050405020304" pitchFamily="18" charset="0"/>
                  </a:rPr>
                  <a:t>sistema de 3 ecuaciones con 6 </a:t>
                </a:r>
                <a:r>
                  <a:rPr lang="es-EC" dirty="0" smtClean="0">
                    <a:solidFill>
                      <a:srgbClr val="080808"/>
                    </a:solidFill>
                    <a:latin typeface="Times New Roman" panose="02020603050405020304" pitchFamily="18" charset="0"/>
                    <a:cs typeface="Times New Roman" panose="02020603050405020304" pitchFamily="18" charset="0"/>
                  </a:rPr>
                  <a:t>incógnitas </a:t>
                </a:r>
                <a:r>
                  <a:rPr lang="es-EC" dirty="0" smtClean="0">
                    <a:solidFill>
                      <a:srgbClr val="080808"/>
                    </a:solidFill>
                    <a:latin typeface="Times New Roman" panose="02020603050405020304" pitchFamily="18" charset="0"/>
                    <a:cs typeface="Times New Roman" panose="02020603050405020304" pitchFamily="18" charset="0"/>
                    <a:sym typeface="Wingdings" panose="05000000000000000000" pitchFamily="2" charset="2"/>
                  </a:rPr>
                  <a:t> S</a:t>
                </a:r>
                <a:r>
                  <a:rPr lang="es-EC" dirty="0" smtClean="0">
                    <a:solidFill>
                      <a:srgbClr val="080808"/>
                    </a:solidFill>
                    <a:latin typeface="Times New Roman" panose="02020603050405020304" pitchFamily="18" charset="0"/>
                    <a:cs typeface="Times New Roman" panose="02020603050405020304" pitchFamily="18" charset="0"/>
                  </a:rPr>
                  <a:t>istema </a:t>
                </a:r>
                <a:r>
                  <a:rPr lang="es-EC" dirty="0">
                    <a:solidFill>
                      <a:srgbClr val="080808"/>
                    </a:solidFill>
                    <a:latin typeface="Times New Roman" panose="02020603050405020304" pitchFamily="18" charset="0"/>
                    <a:cs typeface="Times New Roman" panose="02020603050405020304" pitchFamily="18" charset="0"/>
                  </a:rPr>
                  <a:t>H</a:t>
                </a:r>
                <a:r>
                  <a:rPr lang="es-EC" dirty="0" smtClean="0">
                    <a:solidFill>
                      <a:srgbClr val="080808"/>
                    </a:solidFill>
                    <a:latin typeface="Times New Roman" panose="02020603050405020304" pitchFamily="18" charset="0"/>
                    <a:cs typeface="Times New Roman" panose="02020603050405020304" pitchFamily="18" charset="0"/>
                  </a:rPr>
                  <a:t>iperestático</a:t>
                </a:r>
                <a:endParaRPr lang="es-EC" dirty="0">
                  <a:solidFill>
                    <a:srgbClr val="080808"/>
                  </a:solidFill>
                  <a:latin typeface="Times New Roman" panose="02020603050405020304" pitchFamily="18" charset="0"/>
                  <a:cs typeface="Times New Roman" panose="02020603050405020304" pitchFamily="18" charset="0"/>
                </a:endParaRPr>
              </a:p>
            </p:txBody>
          </p:sp>
        </mc:Choice>
        <mc:Fallback xmlns="">
          <p:sp>
            <p:nvSpPr>
              <p:cNvPr id="21" name="TextBox 63"/>
              <p:cNvSpPr txBox="1">
                <a:spLocks noRot="1" noChangeAspect="1" noMove="1" noResize="1" noEditPoints="1" noAdjustHandles="1" noChangeArrowheads="1" noChangeShapeType="1" noTextEdit="1"/>
              </p:cNvSpPr>
              <p:nvPr/>
            </p:nvSpPr>
            <p:spPr>
              <a:xfrm>
                <a:off x="1469172" y="3085456"/>
                <a:ext cx="3804934" cy="923330"/>
              </a:xfrm>
              <a:prstGeom prst="rect">
                <a:avLst/>
              </a:prstGeom>
              <a:blipFill rotWithShape="0">
                <a:blip r:embed="rId5"/>
                <a:stretch>
                  <a:fillRect t="-47368" b="-1447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3" name="Rectángulo 12"/>
              <p:cNvSpPr/>
              <p:nvPr/>
            </p:nvSpPr>
            <p:spPr>
              <a:xfrm>
                <a:off x="222546" y="4306821"/>
                <a:ext cx="6160692" cy="1246688"/>
              </a:xfrm>
              <a:prstGeom prst="rect">
                <a:avLst/>
              </a:prstGeom>
            </p:spPr>
            <p:txBody>
              <a:bodyPr wrap="square">
                <a:spAutoFit/>
              </a:bodyPr>
              <a:lstStyle/>
              <a:p>
                <a:pPr indent="180340" algn="just">
                  <a:spcAft>
                    <a:spcPts val="0"/>
                  </a:spcAft>
                </a:pPr>
                <a:r>
                  <a:rPr lang="es-EC" dirty="0" smtClean="0">
                    <a:solidFill>
                      <a:srgbClr val="080808"/>
                    </a:solidFill>
                    <a:latin typeface="Times New Roman" panose="02020603050405020304" pitchFamily="18" charset="0"/>
                    <a:ea typeface="Times New Roman" panose="02020603050405020304" pitchFamily="18" charset="0"/>
                    <a:cs typeface="Times New Roman" panose="02020603050405020304" pitchFamily="18" charset="0"/>
                  </a:rPr>
                  <a:t>La viga carrilera, está sometida a dos fuerzas (</a:t>
                </a:r>
                <a14:m>
                  <m:oMath xmlns:m="http://schemas.openxmlformats.org/officeDocument/2006/math">
                    <m:sSub>
                      <m:sSub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𝑞</m:t>
                        </m:r>
                      </m:e>
                      <m: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𝑙𝑜𝑛𝑔</m:t>
                        </m:r>
                      </m:sub>
                    </m:sSub>
                  </m:oMath>
                </a14:m>
                <a:r>
                  <a:rPr lang="es-EC" dirty="0">
                    <a:solidFill>
                      <a:srgbClr val="080808"/>
                    </a:solidFill>
                    <a:effectLst/>
                    <a:latin typeface="Times New Roman" panose="02020603050405020304" pitchFamily="18" charset="0"/>
                    <a:ea typeface="Times New Roman" panose="02020603050405020304" pitchFamily="18" charset="0"/>
                    <a:cs typeface="Times New Roman" panose="02020603050405020304" pitchFamily="18" charset="0"/>
                  </a:rPr>
                  <a:t>), por lo que los momentos </a:t>
                </a:r>
                <a14:m>
                  <m:oMath xmlns:m="http://schemas.openxmlformats.org/officeDocument/2006/math">
                    <m:sSub>
                      <m:sSub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𝐶</m:t>
                        </m:r>
                      </m:sub>
                    </m:sSub>
                  </m:oMath>
                </a14:m>
                <a:r>
                  <a:rPr lang="es-EC" dirty="0">
                    <a:solidFill>
                      <a:srgbClr val="080808"/>
                    </a:solidFill>
                    <a:effectLst/>
                    <a:latin typeface="Times New Roman" panose="02020603050405020304" pitchFamily="18" charset="0"/>
                    <a:ea typeface="Times New Roman" panose="02020603050405020304" pitchFamily="18" charset="0"/>
                    <a:cs typeface="Times New Roman" panose="02020603050405020304" pitchFamily="18" charset="0"/>
                  </a:rPr>
                  <a:t> y </a:t>
                </a:r>
                <a14:m>
                  <m:oMath xmlns:m="http://schemas.openxmlformats.org/officeDocument/2006/math">
                    <m:sSub>
                      <m:sSub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𝐷</m:t>
                        </m:r>
                      </m:sub>
                    </m:sSub>
                  </m:oMath>
                </a14:m>
                <a:r>
                  <a:rPr lang="es-EC" dirty="0">
                    <a:solidFill>
                      <a:srgbClr val="080808"/>
                    </a:solidFill>
                    <a:effectLst/>
                    <a:latin typeface="Times New Roman" panose="02020603050405020304" pitchFamily="18" charset="0"/>
                    <a:ea typeface="Times New Roman" panose="02020603050405020304" pitchFamily="18" charset="0"/>
                    <a:cs typeface="Times New Roman" panose="02020603050405020304" pitchFamily="18" charset="0"/>
                  </a:rPr>
                  <a:t>, estarán en función de dichas fuerzas</a:t>
                </a:r>
                <a:r>
                  <a:rPr lang="es-EC" dirty="0" smtClean="0">
                    <a:solidFill>
                      <a:srgbClr val="080808"/>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indent="180340" algn="just">
                  <a:spcAft>
                    <a:spcPts val="0"/>
                  </a:spcAft>
                </a:pPr>
                <a14:m>
                  <m:oMathPara xmlns:m="http://schemas.openxmlformats.org/officeDocument/2006/math">
                    <m:oMathParaPr>
                      <m:jc m:val="centerGroup"/>
                    </m:oMathParaPr>
                    <m:oMath xmlns:m="http://schemas.openxmlformats.org/officeDocument/2006/math">
                      <m:sSub>
                        <m:sSubPr>
                          <m:ctrlPr>
                            <a:rPr lang="es-EC" i="1">
                              <a:solidFill>
                                <a:srgbClr val="080808"/>
                              </a:solidFill>
                              <a:latin typeface="Cambria Math" panose="02040503050406030204" pitchFamily="18" charset="0"/>
                              <a:ea typeface="Times New Roman" panose="02020603050405020304" pitchFamily="18" charset="0"/>
                            </a:rPr>
                          </m:ctrlPr>
                        </m:sSubPr>
                        <m:e>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𝑀</m:t>
                          </m:r>
                        </m:e>
                        <m:sub>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𝐶</m:t>
                          </m:r>
                        </m:sub>
                      </m:sSub>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solidFill>
                                <a:srgbClr val="080808"/>
                              </a:solidFill>
                              <a:latin typeface="Cambria Math" panose="02040503050406030204" pitchFamily="18" charset="0"/>
                              <a:ea typeface="Times New Roman" panose="02020603050405020304" pitchFamily="18" charset="0"/>
                            </a:rPr>
                          </m:ctrlPr>
                        </m:sSubPr>
                        <m:e>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𝑀</m:t>
                          </m:r>
                        </m:e>
                        <m:sub>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𝐷</m:t>
                          </m:r>
                        </m:sub>
                      </m:sSub>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solidFill>
                                <a:srgbClr val="080808"/>
                              </a:solidFill>
                              <a:latin typeface="Cambria Math" panose="02040503050406030204" pitchFamily="18" charset="0"/>
                              <a:ea typeface="Times New Roman" panose="02020603050405020304" pitchFamily="18" charset="0"/>
                            </a:rPr>
                          </m:ctrlPr>
                        </m:sSubPr>
                        <m:e>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𝑀</m:t>
                          </m:r>
                        </m:e>
                        <m:sub>
                          <m:d>
                            <m:dPr>
                              <m:ctrlPr>
                                <a:rPr lang="es-EC" i="1">
                                  <a:solidFill>
                                    <a:srgbClr val="080808"/>
                                  </a:solidFill>
                                  <a:latin typeface="Cambria Math" panose="02040503050406030204" pitchFamily="18" charset="0"/>
                                  <a:ea typeface="Times New Roman" panose="02020603050405020304" pitchFamily="18" charset="0"/>
                                </a:rPr>
                              </m:ctrlPr>
                            </m:dPr>
                            <m:e>
                              <m:sSub>
                                <m:sSubPr>
                                  <m:ctrlPr>
                                    <a:rPr lang="es-EC" i="1">
                                      <a:solidFill>
                                        <a:srgbClr val="080808"/>
                                      </a:solidFill>
                                      <a:latin typeface="Cambria Math" panose="02040503050406030204" pitchFamily="18" charset="0"/>
                                      <a:ea typeface="Times New Roman" panose="02020603050405020304" pitchFamily="18" charset="0"/>
                                    </a:rPr>
                                  </m:ctrlPr>
                                </m:sSubPr>
                                <m:e>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𝑞</m:t>
                                  </m:r>
                                </m:e>
                                <m:sub>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1</m:t>
                                  </m:r>
                                </m:sub>
                              </m:sSub>
                            </m:e>
                          </m:d>
                        </m:sub>
                      </m:sSub>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s-EC" i="1">
                              <a:solidFill>
                                <a:srgbClr val="080808"/>
                              </a:solidFill>
                              <a:latin typeface="Cambria Math" panose="02040503050406030204" pitchFamily="18" charset="0"/>
                              <a:ea typeface="Times New Roman" panose="02020603050405020304" pitchFamily="18" charset="0"/>
                            </a:rPr>
                          </m:ctrlPr>
                        </m:sSubPr>
                        <m:e>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𝑀</m:t>
                          </m:r>
                        </m:e>
                        <m:sub>
                          <m:d>
                            <m:dPr>
                              <m:ctrlPr>
                                <a:rPr lang="es-EC" i="1">
                                  <a:solidFill>
                                    <a:srgbClr val="080808"/>
                                  </a:solidFill>
                                  <a:latin typeface="Cambria Math" panose="02040503050406030204" pitchFamily="18" charset="0"/>
                                  <a:ea typeface="Times New Roman" panose="02020603050405020304" pitchFamily="18" charset="0"/>
                                </a:rPr>
                              </m:ctrlPr>
                            </m:dPr>
                            <m:e>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𝐹</m:t>
                              </m:r>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 </m:t>
                              </m:r>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𝑙𝑜𝑛𝑔</m:t>
                              </m:r>
                            </m:e>
                          </m:d>
                        </m:sub>
                      </m:sSub>
                    </m:oMath>
                  </m:oMathPara>
                </a14:m>
                <a:endParaRPr lang="es-EC"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3" name="Rectángulo 12"/>
              <p:cNvSpPr>
                <a:spLocks noRot="1" noChangeAspect="1" noMove="1" noResize="1" noEditPoints="1" noAdjustHandles="1" noChangeArrowheads="1" noChangeShapeType="1" noTextEdit="1"/>
              </p:cNvSpPr>
              <p:nvPr/>
            </p:nvSpPr>
            <p:spPr>
              <a:xfrm>
                <a:off x="222546" y="4306821"/>
                <a:ext cx="6160692" cy="1246688"/>
              </a:xfrm>
              <a:prstGeom prst="rect">
                <a:avLst/>
              </a:prstGeom>
              <a:blipFill rotWithShape="0">
                <a:blip r:embed="rId6"/>
                <a:stretch>
                  <a:fillRect l="-891" t="-2439" r="-792" b="-1951"/>
                </a:stretch>
              </a:blipFill>
            </p:spPr>
            <p:txBody>
              <a:bodyPr/>
              <a:lstStyle/>
              <a:p>
                <a:r>
                  <a:rPr lang="es-EC">
                    <a:noFill/>
                  </a:rPr>
                  <a:t> </a:t>
                </a:r>
              </a:p>
            </p:txBody>
          </p:sp>
        </mc:Fallback>
      </mc:AlternateContent>
    </p:spTree>
    <p:extLst>
      <p:ext uri="{BB962C8B-B14F-4D97-AF65-F5344CB8AC3E}">
        <p14:creationId xmlns:p14="http://schemas.microsoft.com/office/powerpoint/2010/main" val="6903046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o 57"/>
          <p:cNvGrpSpPr/>
          <p:nvPr/>
        </p:nvGrpSpPr>
        <p:grpSpPr>
          <a:xfrm>
            <a:off x="222546" y="121215"/>
            <a:ext cx="3064349" cy="874668"/>
            <a:chOff x="201809" y="167228"/>
            <a:chExt cx="3589142" cy="1029524"/>
          </a:xfrm>
        </p:grpSpPr>
        <p:sp>
          <p:nvSpPr>
            <p:cNvPr id="59" name="Freeform 19"/>
            <p:cNvSpPr/>
            <p:nvPr/>
          </p:nvSpPr>
          <p:spPr>
            <a:xfrm>
              <a:off x="201809" y="167228"/>
              <a:ext cx="3589141" cy="1029524"/>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a typeface="Open Sans" panose="020B0606030504020204" pitchFamily="34" charset="0"/>
                <a:cs typeface="Open Sans" panose="020B0606030504020204" pitchFamily="34" charset="0"/>
              </a:endParaRPr>
            </a:p>
          </p:txBody>
        </p:sp>
        <p:sp>
          <p:nvSpPr>
            <p:cNvPr id="60" name="Oval 20"/>
            <p:cNvSpPr/>
            <p:nvPr/>
          </p:nvSpPr>
          <p:spPr>
            <a:xfrm>
              <a:off x="262131" y="239055"/>
              <a:ext cx="743968" cy="8858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nvGrpSpPr>
            <p:cNvPr id="61" name="Grupo 60"/>
            <p:cNvGrpSpPr/>
            <p:nvPr/>
          </p:nvGrpSpPr>
          <p:grpSpPr>
            <a:xfrm>
              <a:off x="236373" y="358824"/>
              <a:ext cx="3554578" cy="760761"/>
              <a:chOff x="236373" y="358824"/>
              <a:chExt cx="3554578" cy="760761"/>
            </a:xfrm>
          </p:grpSpPr>
          <p:sp>
            <p:nvSpPr>
              <p:cNvPr id="62" name="TextBox 18"/>
              <p:cNvSpPr txBox="1"/>
              <p:nvPr/>
            </p:nvSpPr>
            <p:spPr>
              <a:xfrm>
                <a:off x="1480674" y="419080"/>
                <a:ext cx="2310277" cy="470948"/>
              </a:xfrm>
              <a:prstGeom prst="rect">
                <a:avLst/>
              </a:prstGeom>
              <a:noFill/>
            </p:spPr>
            <p:txBody>
              <a:bodyPr wrap="square" rtlCol="0" anchor="ctr">
                <a:spAutoFit/>
              </a:bodyPr>
              <a:lstStyle/>
              <a:p>
                <a:pPr lvl="0" algn="ctr"/>
                <a:r>
                  <a:rPr lang="en-US" sz="2000" b="1" dirty="0" smtClean="0">
                    <a:solidFill>
                      <a:prstClr val="white"/>
                    </a:solidFill>
                    <a:latin typeface="Calibri" panose="020F0502020204030204" pitchFamily="34" charset="0"/>
                  </a:rPr>
                  <a:t>DISEÑO</a:t>
                </a:r>
                <a:endParaRPr lang="en-US" sz="2000" b="1" dirty="0">
                  <a:solidFill>
                    <a:prstClr val="white"/>
                  </a:solidFill>
                  <a:latin typeface="Calibri" panose="020F0502020204030204" pitchFamily="34" charset="0"/>
                </a:endParaRPr>
              </a:p>
            </p:txBody>
          </p:sp>
          <p:sp>
            <p:nvSpPr>
              <p:cNvPr id="63" name="CuadroTexto 62"/>
              <p:cNvSpPr txBox="1"/>
              <p:nvPr/>
            </p:nvSpPr>
            <p:spPr>
              <a:xfrm>
                <a:off x="236373" y="358824"/>
                <a:ext cx="795484" cy="760761"/>
              </a:xfrm>
              <a:prstGeom prst="rect">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rPr>
                  <a:t>CAP. 3</a:t>
                </a:r>
                <a:endParaRPr lang="es-ES" b="1" dirty="0">
                  <a:solidFill>
                    <a:schemeClr val="bg2">
                      <a:lumMod val="10000"/>
                    </a:schemeClr>
                  </a:solidFill>
                  <a:latin typeface="Calibri" panose="020F0502020204030204" pitchFamily="34" charset="0"/>
                </a:endParaRPr>
              </a:p>
            </p:txBody>
          </p:sp>
        </p:grpSp>
      </p:grpSp>
      <p:sp>
        <p:nvSpPr>
          <p:cNvPr id="2" name="CuadroTexto 1"/>
          <p:cNvSpPr txBox="1"/>
          <p:nvPr/>
        </p:nvSpPr>
        <p:spPr>
          <a:xfrm>
            <a:off x="222546" y="1075651"/>
            <a:ext cx="4144468" cy="369332"/>
          </a:xfrm>
          <a:prstGeom prst="rect">
            <a:avLst/>
          </a:prstGeom>
          <a:noFill/>
        </p:spPr>
        <p:txBody>
          <a:bodyPr wrap="square" rtlCol="0">
            <a:spAutoFit/>
          </a:bodyPr>
          <a:lstStyle/>
          <a:p>
            <a:pPr algn="ctr"/>
            <a:r>
              <a:rPr lang="es-ES" b="1" dirty="0" smtClean="0">
                <a:solidFill>
                  <a:schemeClr val="bg2">
                    <a:lumMod val="10000"/>
                  </a:schemeClr>
                </a:solidFill>
              </a:rPr>
              <a:t>Diseño estructural: Vigas Carrileras</a:t>
            </a:r>
          </a:p>
        </p:txBody>
      </p:sp>
      <p:pic>
        <p:nvPicPr>
          <p:cNvPr id="14" name="Imagen 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434" y="1820209"/>
            <a:ext cx="3906540" cy="3697023"/>
          </a:xfrm>
          <a:prstGeom prst="rect">
            <a:avLst/>
          </a:prstGeom>
          <a:noFill/>
          <a:ln>
            <a:noFill/>
          </a:ln>
        </p:spPr>
      </p:pic>
      <mc:AlternateContent xmlns:mc="http://schemas.openxmlformats.org/markup-compatibility/2006" xmlns:a14="http://schemas.microsoft.com/office/drawing/2010/main">
        <mc:Choice Requires="a14">
          <p:sp>
            <p:nvSpPr>
              <p:cNvPr id="17" name="Rectángulo 16"/>
              <p:cNvSpPr/>
              <p:nvPr/>
            </p:nvSpPr>
            <p:spPr>
              <a:xfrm>
                <a:off x="4078982" y="1820209"/>
                <a:ext cx="3823419" cy="3000950"/>
              </a:xfrm>
              <a:prstGeom prst="rect">
                <a:avLst/>
              </a:prstGeom>
            </p:spPr>
            <p:txBody>
              <a:bodyPr wrap="none">
                <a:spAutoFit/>
              </a:bodyPr>
              <a:lstStyle/>
              <a:p>
                <a:pPr algn="ctr">
                  <a:lnSpc>
                    <a:spcPct val="150000"/>
                  </a:lnSpc>
                </a:pPr>
                <a14:m>
                  <m:oMathPara xmlns:m="http://schemas.openxmlformats.org/officeDocument/2006/math">
                    <m:oMathParaPr>
                      <m:jc m:val="centerGroup"/>
                    </m:oMathParaPr>
                    <m:oMath xmlns:m="http://schemas.openxmlformats.org/officeDocument/2006/math">
                      <m:sSub>
                        <m:sSubPr>
                          <m:ctrlPr>
                            <a:rPr lang="es-EC" i="1" smtClean="0">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𝑀</m:t>
                          </m:r>
                        </m:e>
                        <m:sub>
                          <m:d>
                            <m:dPr>
                              <m:begChr m:val=""/>
                              <m:ctrlPr>
                                <a:rPr lang="es-EC" i="1">
                                  <a:solidFill>
                                    <a:srgbClr val="080808"/>
                                  </a:solidFill>
                                  <a:latin typeface="Cambria Math" panose="02040503050406030204" pitchFamily="18" charset="0"/>
                                </a:rPr>
                              </m:ctrlPr>
                            </m:dPr>
                            <m:e>
                              <m:r>
                                <a:rPr lang="es-EC" i="1">
                                  <a:solidFill>
                                    <a:srgbClr val="080808"/>
                                  </a:solidFill>
                                  <a:latin typeface="Cambria Math" panose="02040503050406030204" pitchFamily="18" charset="0"/>
                                </a:rPr>
                                <m:t>𝐶</m:t>
                              </m:r>
                              <m:r>
                                <a:rPr lang="es-EC" i="0">
                                  <a:solidFill>
                                    <a:srgbClr val="080808"/>
                                  </a:solidFill>
                                  <a:latin typeface="Cambria Math" panose="02040503050406030204" pitchFamily="18" charset="0"/>
                                </a:rPr>
                                <m:t>(</m:t>
                              </m:r>
                              <m:r>
                                <a:rPr lang="es-EC" i="1">
                                  <a:solidFill>
                                    <a:srgbClr val="080808"/>
                                  </a:solidFill>
                                  <a:latin typeface="Cambria Math" panose="02040503050406030204" pitchFamily="18" charset="0"/>
                                </a:rPr>
                                <m:t>𝑞</m:t>
                              </m:r>
                              <m:r>
                                <a:rPr lang="es-EC" i="0">
                                  <a:solidFill>
                                    <a:srgbClr val="080808"/>
                                  </a:solidFill>
                                  <a:latin typeface="Cambria Math" panose="02040503050406030204" pitchFamily="18" charset="0"/>
                                </a:rPr>
                                <m:t>1</m:t>
                              </m:r>
                            </m:e>
                          </m:d>
                        </m:sub>
                      </m:sSub>
                      <m:r>
                        <a:rPr lang="es-EC" i="0">
                          <a:solidFill>
                            <a:srgbClr val="080808"/>
                          </a:solidFill>
                          <a:latin typeface="Cambria Math" panose="02040503050406030204" pitchFamily="18" charset="0"/>
                        </a:rPr>
                        <m:t>=</m:t>
                      </m:r>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𝑀</m:t>
                          </m:r>
                        </m:e>
                        <m:sub>
                          <m:d>
                            <m:dPr>
                              <m:begChr m:val=""/>
                              <m:ctrlPr>
                                <a:rPr lang="es-EC" i="1">
                                  <a:solidFill>
                                    <a:srgbClr val="080808"/>
                                  </a:solidFill>
                                  <a:latin typeface="Cambria Math" panose="02040503050406030204" pitchFamily="18" charset="0"/>
                                </a:rPr>
                              </m:ctrlPr>
                            </m:dPr>
                            <m:e>
                              <m:r>
                                <a:rPr lang="es-EC" i="1">
                                  <a:solidFill>
                                    <a:srgbClr val="080808"/>
                                  </a:solidFill>
                                  <a:latin typeface="Cambria Math" panose="02040503050406030204" pitchFamily="18" charset="0"/>
                                </a:rPr>
                                <m:t>𝐷</m:t>
                              </m:r>
                              <m:r>
                                <a:rPr lang="es-EC" i="0">
                                  <a:solidFill>
                                    <a:srgbClr val="080808"/>
                                  </a:solidFill>
                                  <a:latin typeface="Cambria Math" panose="02040503050406030204" pitchFamily="18" charset="0"/>
                                </a:rPr>
                                <m:t>(</m:t>
                              </m:r>
                              <m:r>
                                <a:rPr lang="es-EC" i="1">
                                  <a:solidFill>
                                    <a:srgbClr val="080808"/>
                                  </a:solidFill>
                                  <a:latin typeface="Cambria Math" panose="02040503050406030204" pitchFamily="18" charset="0"/>
                                </a:rPr>
                                <m:t>𝑞</m:t>
                              </m:r>
                              <m:r>
                                <a:rPr lang="es-EC" i="0">
                                  <a:solidFill>
                                    <a:srgbClr val="080808"/>
                                  </a:solidFill>
                                  <a:latin typeface="Cambria Math" panose="02040503050406030204" pitchFamily="18" charset="0"/>
                                </a:rPr>
                                <m:t>1</m:t>
                              </m:r>
                            </m:e>
                          </m:d>
                        </m:sub>
                      </m:sSub>
                      <m:r>
                        <a:rPr lang="es-EC" i="0">
                          <a:solidFill>
                            <a:srgbClr val="080808"/>
                          </a:solidFill>
                          <a:latin typeface="Cambria Math" panose="02040503050406030204" pitchFamily="18" charset="0"/>
                        </a:rPr>
                        <m:t>= </m:t>
                      </m:r>
                      <m:f>
                        <m:fPr>
                          <m:ctrlPr>
                            <a:rPr lang="es-EC" i="1">
                              <a:solidFill>
                                <a:srgbClr val="080808"/>
                              </a:solidFill>
                              <a:latin typeface="Cambria Math" panose="02040503050406030204" pitchFamily="18" charset="0"/>
                            </a:rPr>
                          </m:ctrlPr>
                        </m:fPr>
                        <m:num>
                          <m:r>
                            <a:rPr lang="es-EC" i="0">
                              <a:solidFill>
                                <a:srgbClr val="080808"/>
                              </a:solidFill>
                              <a:latin typeface="Cambria Math" panose="02040503050406030204" pitchFamily="18" charset="0"/>
                            </a:rPr>
                            <m:t>3∙</m:t>
                          </m:r>
                          <m:r>
                            <a:rPr lang="es-EC" i="1">
                              <a:solidFill>
                                <a:srgbClr val="080808"/>
                              </a:solidFill>
                              <a:latin typeface="Cambria Math" panose="02040503050406030204" pitchFamily="18" charset="0"/>
                            </a:rPr>
                            <m:t>𝑎</m:t>
                          </m:r>
                          <m:r>
                            <a:rPr lang="es-EC" i="0">
                              <a:solidFill>
                                <a:srgbClr val="080808"/>
                              </a:solidFill>
                              <a:latin typeface="Cambria Math" panose="02040503050406030204" pitchFamily="18" charset="0"/>
                            </a:rPr>
                            <m:t>∙</m:t>
                          </m:r>
                          <m:r>
                            <a:rPr lang="es-EC" i="1">
                              <a:solidFill>
                                <a:srgbClr val="080808"/>
                              </a:solidFill>
                              <a:latin typeface="Cambria Math" panose="02040503050406030204" pitchFamily="18" charset="0"/>
                            </a:rPr>
                            <m:t>𝑏</m:t>
                          </m:r>
                        </m:num>
                        <m:den>
                          <m:r>
                            <a:rPr lang="es-EC" i="0">
                              <a:solidFill>
                                <a:srgbClr val="080808"/>
                              </a:solidFill>
                              <a:latin typeface="Cambria Math" panose="02040503050406030204" pitchFamily="18" charset="0"/>
                            </a:rPr>
                            <m:t>2∙</m:t>
                          </m:r>
                          <m:r>
                            <a:rPr lang="es-EC" i="1">
                              <a:solidFill>
                                <a:srgbClr val="080808"/>
                              </a:solidFill>
                              <a:latin typeface="Cambria Math" panose="02040503050406030204" pitchFamily="18" charset="0"/>
                            </a:rPr>
                            <m:t>𝑛</m:t>
                          </m:r>
                          <m:r>
                            <a:rPr lang="es-EC" i="0">
                              <a:solidFill>
                                <a:srgbClr val="080808"/>
                              </a:solidFill>
                              <a:latin typeface="Cambria Math" panose="02040503050406030204" pitchFamily="18" charset="0"/>
                            </a:rPr>
                            <m:t>∙</m:t>
                          </m:r>
                          <m:r>
                            <a:rPr lang="es-EC" i="1">
                              <a:solidFill>
                                <a:srgbClr val="080808"/>
                              </a:solidFill>
                              <a:latin typeface="Cambria Math" panose="02040503050406030204" pitchFamily="18" charset="0"/>
                            </a:rPr>
                            <m:t>𝐿</m:t>
                          </m:r>
                        </m:den>
                      </m:f>
                      <m:r>
                        <a:rPr lang="es-EC" i="0">
                          <a:solidFill>
                            <a:srgbClr val="080808"/>
                          </a:solidFill>
                          <a:latin typeface="Cambria Math" panose="02040503050406030204" pitchFamily="18" charset="0"/>
                        </a:rPr>
                        <m:t>∙</m:t>
                      </m:r>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𝑞</m:t>
                          </m:r>
                        </m:e>
                        <m:sub>
                          <m:r>
                            <a:rPr lang="es-EC" i="0">
                              <a:solidFill>
                                <a:srgbClr val="080808"/>
                              </a:solidFill>
                              <a:latin typeface="Cambria Math" panose="02040503050406030204" pitchFamily="18" charset="0"/>
                            </a:rPr>
                            <m:t>1</m:t>
                          </m:r>
                        </m:sub>
                      </m:sSub>
                    </m:oMath>
                  </m:oMathPara>
                </a14:m>
                <a:endParaRPr lang="en-US" dirty="0" smtClean="0">
                  <a:solidFill>
                    <a:srgbClr val="080808"/>
                  </a:solidFill>
                </a:endParaRPr>
              </a:p>
              <a:p>
                <a:pPr algn="ctr">
                  <a:lnSpc>
                    <a:spcPct val="150000"/>
                  </a:lnSpc>
                </a:pPr>
                <a14:m>
                  <m:oMath xmlns:m="http://schemas.openxmlformats.org/officeDocument/2006/math">
                    <m:r>
                      <a:rPr lang="es-EC" i="1">
                        <a:solidFill>
                          <a:srgbClr val="080808"/>
                        </a:solidFill>
                        <a:latin typeface="Cambria Math" panose="02040503050406030204" pitchFamily="18" charset="0"/>
                      </a:rPr>
                      <m:t>𝑛</m:t>
                    </m:r>
                    <m:r>
                      <a:rPr lang="es-EC">
                        <a:solidFill>
                          <a:srgbClr val="080808"/>
                        </a:solidFill>
                        <a:latin typeface="Cambria Math" panose="02040503050406030204" pitchFamily="18" charset="0"/>
                      </a:rPr>
                      <m:t>=3+2</m:t>
                    </m:r>
                    <m:r>
                      <a:rPr lang="es-EC" i="1">
                        <a:solidFill>
                          <a:srgbClr val="080808"/>
                        </a:solidFill>
                        <a:latin typeface="Cambria Math" panose="02040503050406030204" pitchFamily="18" charset="0"/>
                      </a:rPr>
                      <m:t>𝑘</m:t>
                    </m:r>
                  </m:oMath>
                </a14:m>
                <a:r>
                  <a:rPr lang="es-EC" dirty="0" smtClean="0">
                    <a:solidFill>
                      <a:srgbClr val="080808"/>
                    </a:solidFill>
                  </a:rPr>
                  <a:t> , </a:t>
                </a:r>
                <a14:m>
                  <m:oMath xmlns:m="http://schemas.openxmlformats.org/officeDocument/2006/math">
                    <m:r>
                      <a:rPr lang="es-EC" i="1">
                        <a:solidFill>
                          <a:srgbClr val="080808"/>
                        </a:solidFill>
                        <a:latin typeface="Cambria Math" panose="02040503050406030204" pitchFamily="18" charset="0"/>
                      </a:rPr>
                      <m:t>𝑎</m:t>
                    </m:r>
                    <m:r>
                      <a:rPr lang="es-EC">
                        <a:solidFill>
                          <a:srgbClr val="080808"/>
                        </a:solidFill>
                        <a:latin typeface="Cambria Math" panose="02040503050406030204" pitchFamily="18" charset="0"/>
                      </a:rPr>
                      <m:t>=</m:t>
                    </m:r>
                    <m:r>
                      <a:rPr lang="es-EC" i="1">
                        <a:solidFill>
                          <a:srgbClr val="080808"/>
                        </a:solidFill>
                        <a:latin typeface="Cambria Math" panose="02040503050406030204" pitchFamily="18" charset="0"/>
                      </a:rPr>
                      <m:t>𝑏</m:t>
                    </m:r>
                    <m:r>
                      <a:rPr lang="es-EC">
                        <a:solidFill>
                          <a:srgbClr val="080808"/>
                        </a:solidFill>
                        <a:latin typeface="Cambria Math" panose="02040503050406030204" pitchFamily="18" charset="0"/>
                      </a:rPr>
                      <m:t>=</m:t>
                    </m:r>
                    <m:f>
                      <m:fPr>
                        <m:ctrlPr>
                          <a:rPr lang="es-EC" i="1">
                            <a:solidFill>
                              <a:srgbClr val="080808"/>
                            </a:solidFill>
                            <a:latin typeface="Cambria Math" panose="02040503050406030204" pitchFamily="18" charset="0"/>
                          </a:rPr>
                        </m:ctrlPr>
                      </m:fPr>
                      <m:num>
                        <m:r>
                          <a:rPr lang="es-EC" i="1">
                            <a:solidFill>
                              <a:srgbClr val="080808"/>
                            </a:solidFill>
                            <a:latin typeface="Cambria Math" panose="02040503050406030204" pitchFamily="18" charset="0"/>
                          </a:rPr>
                          <m:t>𝐿</m:t>
                        </m:r>
                      </m:num>
                      <m:den>
                        <m:r>
                          <a:rPr lang="es-EC">
                            <a:solidFill>
                              <a:srgbClr val="080808"/>
                            </a:solidFill>
                            <a:latin typeface="Cambria Math" panose="02040503050406030204" pitchFamily="18" charset="0"/>
                          </a:rPr>
                          <m:t>2</m:t>
                        </m:r>
                      </m:den>
                    </m:f>
                  </m:oMath>
                </a14:m>
                <a:endParaRPr lang="es-EC" dirty="0" smtClean="0">
                  <a:solidFill>
                    <a:srgbClr val="080808"/>
                  </a:solidFill>
                </a:endParaRPr>
              </a:p>
              <a:p>
                <a:pPr>
                  <a:lnSpc>
                    <a:spcPct val="150000"/>
                  </a:lnSpc>
                </a:pPr>
                <a:r>
                  <a:rPr lang="en-US" dirty="0" err="1" smtClean="0">
                    <a:solidFill>
                      <a:srgbClr val="080808"/>
                    </a:solidFill>
                    <a:latin typeface="Times New Roman" panose="02020603050405020304" pitchFamily="18" charset="0"/>
                    <a:cs typeface="Times New Roman" panose="02020603050405020304" pitchFamily="18" charset="0"/>
                  </a:rPr>
                  <a:t>Por</a:t>
                </a:r>
                <a:r>
                  <a:rPr lang="en-US" dirty="0" smtClean="0">
                    <a:solidFill>
                      <a:srgbClr val="080808"/>
                    </a:solidFill>
                    <a:latin typeface="Times New Roman" panose="02020603050405020304" pitchFamily="18" charset="0"/>
                    <a:cs typeface="Times New Roman" panose="02020603050405020304" pitchFamily="18" charset="0"/>
                  </a:rPr>
                  <a:t> lo que:</a:t>
                </a:r>
              </a:p>
              <a:p>
                <a:pPr algn="ctr">
                  <a:lnSpc>
                    <a:spcPct val="150000"/>
                  </a:lnSpc>
                </a:pPr>
                <a14:m>
                  <m:oMathPara xmlns:m="http://schemas.openxmlformats.org/officeDocument/2006/math">
                    <m:oMathParaPr>
                      <m:jc m:val="centerGroup"/>
                    </m:oMathParaPr>
                    <m:oMath xmlns:m="http://schemas.openxmlformats.org/officeDocument/2006/math">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𝑀</m:t>
                          </m:r>
                        </m:e>
                        <m:sub>
                          <m:d>
                            <m:dPr>
                              <m:begChr m:val=""/>
                              <m:ctrlPr>
                                <a:rPr lang="es-EC" i="1">
                                  <a:solidFill>
                                    <a:srgbClr val="080808"/>
                                  </a:solidFill>
                                  <a:latin typeface="Cambria Math" panose="02040503050406030204" pitchFamily="18" charset="0"/>
                                </a:rPr>
                              </m:ctrlPr>
                            </m:dPr>
                            <m:e>
                              <m:r>
                                <a:rPr lang="es-EC" i="1">
                                  <a:solidFill>
                                    <a:srgbClr val="080808"/>
                                  </a:solidFill>
                                  <a:latin typeface="Cambria Math" panose="02040503050406030204" pitchFamily="18" charset="0"/>
                                </a:rPr>
                                <m:t>𝐶</m:t>
                              </m:r>
                              <m:r>
                                <a:rPr lang="es-EC">
                                  <a:solidFill>
                                    <a:srgbClr val="080808"/>
                                  </a:solidFill>
                                  <a:latin typeface="Cambria Math" panose="02040503050406030204" pitchFamily="18" charset="0"/>
                                </a:rPr>
                                <m:t>(</m:t>
                              </m:r>
                              <m:r>
                                <a:rPr lang="es-EC" i="1">
                                  <a:solidFill>
                                    <a:srgbClr val="080808"/>
                                  </a:solidFill>
                                  <a:latin typeface="Cambria Math" panose="02040503050406030204" pitchFamily="18" charset="0"/>
                                </a:rPr>
                                <m:t>𝑞</m:t>
                              </m:r>
                              <m:r>
                                <a:rPr lang="es-EC">
                                  <a:solidFill>
                                    <a:srgbClr val="080808"/>
                                  </a:solidFill>
                                  <a:latin typeface="Cambria Math" panose="02040503050406030204" pitchFamily="18" charset="0"/>
                                </a:rPr>
                                <m:t>1</m:t>
                              </m:r>
                            </m:e>
                          </m:d>
                        </m:sub>
                      </m:sSub>
                      <m:r>
                        <a:rPr lang="es-EC">
                          <a:solidFill>
                            <a:srgbClr val="080808"/>
                          </a:solidFill>
                          <a:latin typeface="Cambria Math" panose="02040503050406030204" pitchFamily="18" charset="0"/>
                        </a:rPr>
                        <m:t>=</m:t>
                      </m:r>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𝑀</m:t>
                          </m:r>
                        </m:e>
                        <m:sub>
                          <m:d>
                            <m:dPr>
                              <m:begChr m:val=""/>
                              <m:ctrlPr>
                                <a:rPr lang="es-EC" i="1">
                                  <a:solidFill>
                                    <a:srgbClr val="080808"/>
                                  </a:solidFill>
                                  <a:latin typeface="Cambria Math" panose="02040503050406030204" pitchFamily="18" charset="0"/>
                                </a:rPr>
                              </m:ctrlPr>
                            </m:dPr>
                            <m:e>
                              <m:r>
                                <a:rPr lang="es-EC" i="1">
                                  <a:solidFill>
                                    <a:srgbClr val="080808"/>
                                  </a:solidFill>
                                  <a:latin typeface="Cambria Math" panose="02040503050406030204" pitchFamily="18" charset="0"/>
                                </a:rPr>
                                <m:t>𝐷</m:t>
                              </m:r>
                              <m:r>
                                <a:rPr lang="es-EC">
                                  <a:solidFill>
                                    <a:srgbClr val="080808"/>
                                  </a:solidFill>
                                  <a:latin typeface="Cambria Math" panose="02040503050406030204" pitchFamily="18" charset="0"/>
                                </a:rPr>
                                <m:t>(</m:t>
                              </m:r>
                              <m:r>
                                <a:rPr lang="es-EC" i="1">
                                  <a:solidFill>
                                    <a:srgbClr val="080808"/>
                                  </a:solidFill>
                                  <a:latin typeface="Cambria Math" panose="02040503050406030204" pitchFamily="18" charset="0"/>
                                </a:rPr>
                                <m:t>𝑞</m:t>
                              </m:r>
                              <m:r>
                                <a:rPr lang="es-EC">
                                  <a:solidFill>
                                    <a:srgbClr val="080808"/>
                                  </a:solidFill>
                                  <a:latin typeface="Cambria Math" panose="02040503050406030204" pitchFamily="18" charset="0"/>
                                </a:rPr>
                                <m:t>1</m:t>
                              </m:r>
                            </m:e>
                          </m:d>
                        </m:sub>
                      </m:sSub>
                      <m:r>
                        <a:rPr lang="es-EC">
                          <a:solidFill>
                            <a:srgbClr val="080808"/>
                          </a:solidFill>
                          <a:latin typeface="Cambria Math" panose="02040503050406030204" pitchFamily="18" charset="0"/>
                        </a:rPr>
                        <m:t>= </m:t>
                      </m:r>
                      <m:f>
                        <m:fPr>
                          <m:ctrlPr>
                            <a:rPr lang="es-EC" i="1">
                              <a:solidFill>
                                <a:srgbClr val="080808"/>
                              </a:solidFill>
                              <a:latin typeface="Cambria Math" panose="02040503050406030204" pitchFamily="18" charset="0"/>
                            </a:rPr>
                          </m:ctrlPr>
                        </m:fPr>
                        <m:num>
                          <m:r>
                            <a:rPr lang="es-EC">
                              <a:solidFill>
                                <a:srgbClr val="080808"/>
                              </a:solidFill>
                              <a:latin typeface="Cambria Math" panose="02040503050406030204" pitchFamily="18" charset="0"/>
                            </a:rPr>
                            <m:t>3∙</m:t>
                          </m:r>
                          <m:r>
                            <a:rPr lang="es-EC" i="1">
                              <a:solidFill>
                                <a:srgbClr val="080808"/>
                              </a:solidFill>
                              <a:latin typeface="Cambria Math" panose="02040503050406030204" pitchFamily="18" charset="0"/>
                            </a:rPr>
                            <m:t>𝐿</m:t>
                          </m:r>
                        </m:num>
                        <m:den>
                          <m:r>
                            <a:rPr lang="es-EC">
                              <a:solidFill>
                                <a:srgbClr val="080808"/>
                              </a:solidFill>
                              <a:latin typeface="Cambria Math" panose="02040503050406030204" pitchFamily="18" charset="0"/>
                            </a:rPr>
                            <m:t>8∙</m:t>
                          </m:r>
                          <m:d>
                            <m:dPr>
                              <m:ctrlPr>
                                <a:rPr lang="es-EC" i="1">
                                  <a:solidFill>
                                    <a:srgbClr val="080808"/>
                                  </a:solidFill>
                                  <a:latin typeface="Cambria Math" panose="02040503050406030204" pitchFamily="18" charset="0"/>
                                </a:rPr>
                              </m:ctrlPr>
                            </m:dPr>
                            <m:e>
                              <m:r>
                                <a:rPr lang="es-EC">
                                  <a:solidFill>
                                    <a:srgbClr val="080808"/>
                                  </a:solidFill>
                                  <a:latin typeface="Cambria Math" panose="02040503050406030204" pitchFamily="18" charset="0"/>
                                </a:rPr>
                                <m:t>3+2</m:t>
                              </m:r>
                              <m:r>
                                <a:rPr lang="es-EC" i="1">
                                  <a:solidFill>
                                    <a:srgbClr val="080808"/>
                                  </a:solidFill>
                                  <a:latin typeface="Cambria Math" panose="02040503050406030204" pitchFamily="18" charset="0"/>
                                </a:rPr>
                                <m:t>𝑘</m:t>
                              </m:r>
                            </m:e>
                          </m:d>
                        </m:den>
                      </m:f>
                      <m:r>
                        <a:rPr lang="es-EC">
                          <a:solidFill>
                            <a:srgbClr val="080808"/>
                          </a:solidFill>
                          <a:latin typeface="Cambria Math" panose="02040503050406030204" pitchFamily="18" charset="0"/>
                        </a:rPr>
                        <m:t>∙</m:t>
                      </m:r>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𝑞</m:t>
                          </m:r>
                        </m:e>
                        <m:sub>
                          <m:r>
                            <a:rPr lang="es-EC">
                              <a:solidFill>
                                <a:srgbClr val="080808"/>
                              </a:solidFill>
                              <a:latin typeface="Cambria Math" panose="02040503050406030204" pitchFamily="18" charset="0"/>
                            </a:rPr>
                            <m:t>1</m:t>
                          </m:r>
                        </m:sub>
                      </m:sSub>
                    </m:oMath>
                  </m:oMathPara>
                </a14:m>
                <a:endParaRPr lang="es-EC" dirty="0">
                  <a:solidFill>
                    <a:srgbClr val="080808"/>
                  </a:solidFill>
                </a:endParaRPr>
              </a:p>
              <a:p>
                <a:endParaRPr lang="es-EC" dirty="0"/>
              </a:p>
            </p:txBody>
          </p:sp>
        </mc:Choice>
        <mc:Fallback xmlns="">
          <p:sp>
            <p:nvSpPr>
              <p:cNvPr id="17" name="Rectángulo 16"/>
              <p:cNvSpPr>
                <a:spLocks noRot="1" noChangeAspect="1" noMove="1" noResize="1" noEditPoints="1" noAdjustHandles="1" noChangeArrowheads="1" noChangeShapeType="1" noTextEdit="1"/>
              </p:cNvSpPr>
              <p:nvPr/>
            </p:nvSpPr>
            <p:spPr>
              <a:xfrm>
                <a:off x="4078982" y="1820209"/>
                <a:ext cx="3823419" cy="3000950"/>
              </a:xfrm>
              <a:prstGeom prst="rect">
                <a:avLst/>
              </a:prstGeom>
              <a:blipFill rotWithShape="0">
                <a:blip r:embed="rId3"/>
                <a:stretch>
                  <a:fillRect l="-1276"/>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9" name="Rectángulo 18"/>
              <p:cNvSpPr/>
              <p:nvPr/>
            </p:nvSpPr>
            <p:spPr>
              <a:xfrm>
                <a:off x="8361423" y="2060848"/>
                <a:ext cx="3452314" cy="1754326"/>
              </a:xfrm>
              <a:prstGeom prst="rect">
                <a:avLst/>
              </a:prstGeom>
            </p:spPr>
            <p:txBody>
              <a:bodyPr wrap="square">
                <a:spAutoFit/>
              </a:bodyPr>
              <a:lstStyle/>
              <a:p>
                <a:pPr indent="180340" algn="ctr">
                  <a:lnSpc>
                    <a:spcPct val="150000"/>
                  </a:lnSpc>
                  <a:spcAft>
                    <a:spcPts val="0"/>
                  </a:spcAft>
                </a:pPr>
                <a14:m>
                  <m:oMath xmlns:m="http://schemas.openxmlformats.org/officeDocument/2006/math">
                    <m:r>
                      <a:rPr lang="es-EC" i="1" smtClean="0">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𝑘</m:t>
                    </m:r>
                    <m:r>
                      <a:rPr lang="es-EC" i="1" smtClean="0">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=0.775</m:t>
                    </m:r>
                  </m:oMath>
                </a14:m>
                <a:r>
                  <a:rPr lang="es-EC" dirty="0">
                    <a:solidFill>
                      <a:srgbClr val="080808"/>
                    </a:solidFill>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b="0" i="0" smtClean="0">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N</m:t>
                    </m:r>
                  </m:oMath>
                </a14:m>
                <a:endParaRPr lang="en-US" b="0" i="0" dirty="0" smtClean="0">
                  <a:solidFill>
                    <a:srgbClr val="080808"/>
                  </a:solidFill>
                  <a:latin typeface="Cambria Math" panose="02040503050406030204" pitchFamily="18" charset="0"/>
                  <a:ea typeface="Times New Roman" panose="02020603050405020304" pitchFamily="18" charset="0"/>
                  <a:cs typeface="Times New Roman" panose="02020603050405020304" pitchFamily="18" charset="0"/>
                </a:endParaRPr>
              </a:p>
              <a:p>
                <a:pPr indent="180340" algn="ctr">
                  <a:lnSpc>
                    <a:spcPct val="150000"/>
                  </a:lnSpc>
                  <a:spcAft>
                    <a:spcPts val="0"/>
                  </a:spcAft>
                </a:pPr>
                <a:r>
                  <a:rPr lang="es-EC" dirty="0" smtClean="0">
                    <a:solidFill>
                      <a:srgbClr val="080808"/>
                    </a:solidFill>
                    <a:ea typeface="Times New Roman" panose="02020603050405020304" pitchFamily="18" charset="0"/>
                    <a:cs typeface="Times New Roman" panose="02020603050405020304" pitchFamily="18" charset="0"/>
                  </a:rPr>
                  <a:t>L</a:t>
                </a:r>
                <a14:m>
                  <m:oMath xmlns:m="http://schemas.openxmlformats.org/officeDocument/2006/math">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=330 </m:t>
                    </m:r>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𝑐𝑚</m:t>
                    </m:r>
                  </m:oMath>
                </a14:m>
                <a:r>
                  <a:rPr lang="es-EC" dirty="0">
                    <a:solidFill>
                      <a:srgbClr val="080808"/>
                    </a:solidFill>
                    <a:latin typeface="Calibri" panose="020F0502020204030204" pitchFamily="34" charset="0"/>
                    <a:ea typeface="Times New Roman" panose="02020603050405020304" pitchFamily="18" charset="0"/>
                    <a:cs typeface="Times New Roman" panose="02020603050405020304" pitchFamily="18" charset="0"/>
                  </a:rPr>
                  <a:t> </a:t>
                </a:r>
              </a:p>
              <a:p>
                <a:pPr indent="180340"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𝑞</m:t>
                          </m:r>
                        </m:e>
                        <m:sub>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 </m:t>
                      </m:r>
                      <m:r>
                        <a:rPr lang="es-EC" i="1">
                          <a:solidFill>
                            <a:srgbClr val="080808"/>
                          </a:solidFill>
                          <a:latin typeface="Cambria Math" panose="02040503050406030204" pitchFamily="18" charset="0"/>
                          <a:ea typeface="Calibri" panose="020F0502020204030204" pitchFamily="34" charset="0"/>
                          <a:cs typeface="Times New Roman" panose="02020603050405020304" pitchFamily="18" charset="0"/>
                        </a:rPr>
                        <m:t>155.47 </m:t>
                      </m:r>
                      <m:r>
                        <a:rPr lang="es-EC" i="1">
                          <a:solidFill>
                            <a:srgbClr val="080808"/>
                          </a:solidFill>
                          <a:latin typeface="Cambria Math" panose="02040503050406030204" pitchFamily="18" charset="0"/>
                          <a:ea typeface="Calibri" panose="020F0502020204030204" pitchFamily="34" charset="0"/>
                          <a:cs typeface="Times New Roman" panose="02020603050405020304" pitchFamily="18" charset="0"/>
                        </a:rPr>
                        <m:t>𝑘𝑔𝑓</m:t>
                      </m:r>
                    </m:oMath>
                  </m:oMathPara>
                </a14:m>
                <a:endParaRPr lang="en-US" dirty="0" smtClean="0">
                  <a:solidFill>
                    <a:srgbClr val="080808"/>
                  </a:solidFill>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dirty="0" smtClean="0">
                    <a:solidFill>
                      <a:srgbClr val="080808"/>
                    </a:solidFill>
                    <a:latin typeface="Calibri" panose="020F0502020204030204" pitchFamily="34" charset="0"/>
                    <a:ea typeface="Times New Roman" panose="02020603050405020304" pitchFamily="18" charset="0"/>
                    <a:cs typeface="Times New Roman" panose="02020603050405020304" pitchFamily="18" charset="0"/>
                  </a:rPr>
                  <a:t>Reemplazando estos datos:  </a:t>
                </a:r>
                <a:endParaRPr lang="es-EC" dirty="0">
                  <a:solidFill>
                    <a:srgbClr val="080808"/>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9" name="Rectángulo 18"/>
              <p:cNvSpPr>
                <a:spLocks noRot="1" noChangeAspect="1" noMove="1" noResize="1" noEditPoints="1" noAdjustHandles="1" noChangeArrowheads="1" noChangeShapeType="1" noTextEdit="1"/>
              </p:cNvSpPr>
              <p:nvPr/>
            </p:nvSpPr>
            <p:spPr>
              <a:xfrm>
                <a:off x="8361423" y="2060848"/>
                <a:ext cx="3452314" cy="1754326"/>
              </a:xfrm>
              <a:prstGeom prst="rect">
                <a:avLst/>
              </a:prstGeom>
              <a:blipFill rotWithShape="0">
                <a:blip r:embed="rId4"/>
                <a:stretch>
                  <a:fillRect b="-208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8111430" y="4005064"/>
                <a:ext cx="3952300" cy="3960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𝑀</m:t>
                          </m:r>
                        </m:e>
                        <m:sub>
                          <m:d>
                            <m:dPr>
                              <m:begChr m:val=""/>
                              <m:ctrlPr>
                                <a:rPr lang="es-EC" i="1">
                                  <a:solidFill>
                                    <a:srgbClr val="080808"/>
                                  </a:solidFill>
                                  <a:latin typeface="Cambria Math" panose="02040503050406030204" pitchFamily="18" charset="0"/>
                                </a:rPr>
                              </m:ctrlPr>
                            </m:dPr>
                            <m:e>
                              <m:r>
                                <a:rPr lang="es-EC" i="1">
                                  <a:solidFill>
                                    <a:srgbClr val="080808"/>
                                  </a:solidFill>
                                  <a:latin typeface="Cambria Math" panose="02040503050406030204" pitchFamily="18" charset="0"/>
                                </a:rPr>
                                <m:t>𝐶</m:t>
                              </m:r>
                              <m:r>
                                <a:rPr lang="es-EC">
                                  <a:solidFill>
                                    <a:srgbClr val="080808"/>
                                  </a:solidFill>
                                  <a:latin typeface="Cambria Math" panose="02040503050406030204" pitchFamily="18" charset="0"/>
                                </a:rPr>
                                <m:t>(</m:t>
                              </m:r>
                              <m:r>
                                <a:rPr lang="es-EC" i="1">
                                  <a:solidFill>
                                    <a:srgbClr val="080808"/>
                                  </a:solidFill>
                                  <a:latin typeface="Cambria Math" panose="02040503050406030204" pitchFamily="18" charset="0"/>
                                </a:rPr>
                                <m:t>𝑞</m:t>
                              </m:r>
                              <m:r>
                                <a:rPr lang="es-EC">
                                  <a:solidFill>
                                    <a:srgbClr val="080808"/>
                                  </a:solidFill>
                                  <a:latin typeface="Cambria Math" panose="02040503050406030204" pitchFamily="18" charset="0"/>
                                </a:rPr>
                                <m:t>1</m:t>
                              </m:r>
                            </m:e>
                          </m:d>
                        </m:sub>
                      </m:sSub>
                      <m:r>
                        <a:rPr lang="es-EC">
                          <a:solidFill>
                            <a:srgbClr val="080808"/>
                          </a:solidFill>
                          <a:latin typeface="Cambria Math" panose="02040503050406030204" pitchFamily="18" charset="0"/>
                        </a:rPr>
                        <m:t>=</m:t>
                      </m:r>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𝑀</m:t>
                          </m:r>
                        </m:e>
                        <m:sub>
                          <m:d>
                            <m:dPr>
                              <m:begChr m:val=""/>
                              <m:ctrlPr>
                                <a:rPr lang="es-EC" i="1">
                                  <a:solidFill>
                                    <a:srgbClr val="080808"/>
                                  </a:solidFill>
                                  <a:latin typeface="Cambria Math" panose="02040503050406030204" pitchFamily="18" charset="0"/>
                                </a:rPr>
                              </m:ctrlPr>
                            </m:dPr>
                            <m:e>
                              <m:r>
                                <a:rPr lang="es-EC" i="1">
                                  <a:solidFill>
                                    <a:srgbClr val="080808"/>
                                  </a:solidFill>
                                  <a:latin typeface="Cambria Math" panose="02040503050406030204" pitchFamily="18" charset="0"/>
                                </a:rPr>
                                <m:t>𝐷</m:t>
                              </m:r>
                              <m:r>
                                <a:rPr lang="es-EC">
                                  <a:solidFill>
                                    <a:srgbClr val="080808"/>
                                  </a:solidFill>
                                  <a:latin typeface="Cambria Math" panose="02040503050406030204" pitchFamily="18" charset="0"/>
                                </a:rPr>
                                <m:t>(</m:t>
                              </m:r>
                              <m:r>
                                <a:rPr lang="es-EC" i="1">
                                  <a:solidFill>
                                    <a:srgbClr val="080808"/>
                                  </a:solidFill>
                                  <a:latin typeface="Cambria Math" panose="02040503050406030204" pitchFamily="18" charset="0"/>
                                </a:rPr>
                                <m:t>𝑞</m:t>
                              </m:r>
                              <m:r>
                                <a:rPr lang="es-EC">
                                  <a:solidFill>
                                    <a:srgbClr val="080808"/>
                                  </a:solidFill>
                                  <a:latin typeface="Cambria Math" panose="02040503050406030204" pitchFamily="18" charset="0"/>
                                </a:rPr>
                                <m:t>1</m:t>
                              </m:r>
                            </m:e>
                          </m:d>
                        </m:sub>
                      </m:sSub>
                      <m:r>
                        <a:rPr lang="es-EC">
                          <a:solidFill>
                            <a:srgbClr val="080808"/>
                          </a:solidFill>
                          <a:latin typeface="Cambria Math" panose="02040503050406030204" pitchFamily="18" charset="0"/>
                        </a:rPr>
                        <m:t>= </m:t>
                      </m:r>
                      <m:r>
                        <a:rPr lang="es-EC" i="1" smtClean="0">
                          <a:solidFill>
                            <a:srgbClr val="080808"/>
                          </a:solidFill>
                          <a:latin typeface="Cambria Math" panose="02040503050406030204" pitchFamily="18" charset="0"/>
                        </a:rPr>
                        <m:t>4228.44 </m:t>
                      </m:r>
                      <m:r>
                        <a:rPr lang="es-EC" i="1" smtClean="0">
                          <a:solidFill>
                            <a:srgbClr val="080808"/>
                          </a:solidFill>
                          <a:latin typeface="Cambria Math" panose="02040503050406030204" pitchFamily="18" charset="0"/>
                        </a:rPr>
                        <m:t>𝑘𝑔𝑓</m:t>
                      </m:r>
                      <m:r>
                        <a:rPr lang="es-EC" i="1" smtClean="0">
                          <a:solidFill>
                            <a:srgbClr val="080808"/>
                          </a:solidFill>
                          <a:latin typeface="Cambria Math" panose="02040503050406030204" pitchFamily="18" charset="0"/>
                        </a:rPr>
                        <m:t>∙</m:t>
                      </m:r>
                      <m:r>
                        <a:rPr lang="es-EC" i="1" smtClean="0">
                          <a:solidFill>
                            <a:srgbClr val="080808"/>
                          </a:solidFill>
                          <a:latin typeface="Cambria Math" panose="02040503050406030204" pitchFamily="18" charset="0"/>
                        </a:rPr>
                        <m:t>𝑐𝑚</m:t>
                      </m:r>
                    </m:oMath>
                  </m:oMathPara>
                </a14:m>
                <a:endParaRPr lang="es-EC" dirty="0">
                  <a:solidFill>
                    <a:srgbClr val="080808"/>
                  </a:solidFill>
                  <a:latin typeface="Times New Roman" panose="02020603050405020304" pitchFamily="18" charset="0"/>
                  <a:cs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8111430" y="4005064"/>
                <a:ext cx="3952300" cy="396006"/>
              </a:xfrm>
              <a:prstGeom prst="rect">
                <a:avLst/>
              </a:prstGeom>
              <a:blipFill rotWithShape="0">
                <a:blip r:embed="rId5"/>
                <a:stretch>
                  <a:fillRect t="-53846" b="-127692"/>
                </a:stretch>
              </a:blipFill>
            </p:spPr>
            <p:txBody>
              <a:bodyPr/>
              <a:lstStyle/>
              <a:p>
                <a:r>
                  <a:rPr lang="es-EC">
                    <a:noFill/>
                  </a:rPr>
                  <a:t> </a:t>
                </a:r>
              </a:p>
            </p:txBody>
          </p:sp>
        </mc:Fallback>
      </mc:AlternateContent>
      <p:cxnSp>
        <p:nvCxnSpPr>
          <p:cNvPr id="20" name="Conector recto 19"/>
          <p:cNvCxnSpPr/>
          <p:nvPr/>
        </p:nvCxnSpPr>
        <p:spPr>
          <a:xfrm flipH="1">
            <a:off x="8008036" y="1260317"/>
            <a:ext cx="8255" cy="4651111"/>
          </a:xfrm>
          <a:prstGeom prst="line">
            <a:avLst/>
          </a:prstGeom>
          <a:ln>
            <a:solidFill>
              <a:schemeClr val="accent2"/>
            </a:solidFill>
            <a:prstDash val="lg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54437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o 57"/>
          <p:cNvGrpSpPr/>
          <p:nvPr/>
        </p:nvGrpSpPr>
        <p:grpSpPr>
          <a:xfrm>
            <a:off x="222546" y="121215"/>
            <a:ext cx="3064349" cy="874668"/>
            <a:chOff x="201809" y="167228"/>
            <a:chExt cx="3589142" cy="1029524"/>
          </a:xfrm>
        </p:grpSpPr>
        <p:sp>
          <p:nvSpPr>
            <p:cNvPr id="59" name="Freeform 19"/>
            <p:cNvSpPr/>
            <p:nvPr/>
          </p:nvSpPr>
          <p:spPr>
            <a:xfrm>
              <a:off x="201809" y="167228"/>
              <a:ext cx="3589141" cy="1029524"/>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a typeface="Open Sans" panose="020B0606030504020204" pitchFamily="34" charset="0"/>
                <a:cs typeface="Open Sans" panose="020B0606030504020204" pitchFamily="34" charset="0"/>
              </a:endParaRPr>
            </a:p>
          </p:txBody>
        </p:sp>
        <p:sp>
          <p:nvSpPr>
            <p:cNvPr id="60" name="Oval 20"/>
            <p:cNvSpPr/>
            <p:nvPr/>
          </p:nvSpPr>
          <p:spPr>
            <a:xfrm>
              <a:off x="262131" y="239055"/>
              <a:ext cx="743968" cy="8858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nvGrpSpPr>
            <p:cNvPr id="61" name="Grupo 60"/>
            <p:cNvGrpSpPr/>
            <p:nvPr/>
          </p:nvGrpSpPr>
          <p:grpSpPr>
            <a:xfrm>
              <a:off x="236373" y="358824"/>
              <a:ext cx="3554578" cy="760761"/>
              <a:chOff x="236373" y="358824"/>
              <a:chExt cx="3554578" cy="760761"/>
            </a:xfrm>
          </p:grpSpPr>
          <p:sp>
            <p:nvSpPr>
              <p:cNvPr id="62" name="TextBox 18"/>
              <p:cNvSpPr txBox="1"/>
              <p:nvPr/>
            </p:nvSpPr>
            <p:spPr>
              <a:xfrm>
                <a:off x="1480674" y="419080"/>
                <a:ext cx="2310277" cy="470948"/>
              </a:xfrm>
              <a:prstGeom prst="rect">
                <a:avLst/>
              </a:prstGeom>
              <a:noFill/>
            </p:spPr>
            <p:txBody>
              <a:bodyPr wrap="square" rtlCol="0" anchor="ctr">
                <a:spAutoFit/>
              </a:bodyPr>
              <a:lstStyle/>
              <a:p>
                <a:pPr lvl="0" algn="ctr"/>
                <a:r>
                  <a:rPr lang="en-US" sz="2000" b="1" dirty="0" smtClean="0">
                    <a:solidFill>
                      <a:prstClr val="white"/>
                    </a:solidFill>
                    <a:latin typeface="Calibri" panose="020F0502020204030204" pitchFamily="34" charset="0"/>
                  </a:rPr>
                  <a:t>DISEÑO</a:t>
                </a:r>
                <a:endParaRPr lang="en-US" sz="2000" b="1" dirty="0">
                  <a:solidFill>
                    <a:prstClr val="white"/>
                  </a:solidFill>
                  <a:latin typeface="Calibri" panose="020F0502020204030204" pitchFamily="34" charset="0"/>
                </a:endParaRPr>
              </a:p>
            </p:txBody>
          </p:sp>
          <p:sp>
            <p:nvSpPr>
              <p:cNvPr id="63" name="CuadroTexto 62"/>
              <p:cNvSpPr txBox="1"/>
              <p:nvPr/>
            </p:nvSpPr>
            <p:spPr>
              <a:xfrm>
                <a:off x="236373" y="358824"/>
                <a:ext cx="795484" cy="760761"/>
              </a:xfrm>
              <a:prstGeom prst="rect">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rPr>
                  <a:t>CAP. 3</a:t>
                </a:r>
                <a:endParaRPr lang="es-ES" b="1" dirty="0">
                  <a:solidFill>
                    <a:schemeClr val="bg2">
                      <a:lumMod val="10000"/>
                    </a:schemeClr>
                  </a:solidFill>
                  <a:latin typeface="Calibri" panose="020F0502020204030204" pitchFamily="34" charset="0"/>
                </a:endParaRPr>
              </a:p>
            </p:txBody>
          </p:sp>
        </p:grpSp>
      </p:grpSp>
      <p:sp>
        <p:nvSpPr>
          <p:cNvPr id="2" name="CuadroTexto 1"/>
          <p:cNvSpPr txBox="1"/>
          <p:nvPr/>
        </p:nvSpPr>
        <p:spPr>
          <a:xfrm>
            <a:off x="222546" y="1075651"/>
            <a:ext cx="4144468" cy="369332"/>
          </a:xfrm>
          <a:prstGeom prst="rect">
            <a:avLst/>
          </a:prstGeom>
          <a:noFill/>
        </p:spPr>
        <p:txBody>
          <a:bodyPr wrap="square" rtlCol="0">
            <a:spAutoFit/>
          </a:bodyPr>
          <a:lstStyle/>
          <a:p>
            <a:pPr algn="ctr"/>
            <a:r>
              <a:rPr lang="es-ES" b="1" dirty="0" smtClean="0">
                <a:solidFill>
                  <a:schemeClr val="bg2">
                    <a:lumMod val="10000"/>
                  </a:schemeClr>
                </a:solidFill>
              </a:rPr>
              <a:t>Diseño estructural: Vigas Carrileras</a:t>
            </a:r>
          </a:p>
        </p:txBody>
      </p:sp>
      <p:cxnSp>
        <p:nvCxnSpPr>
          <p:cNvPr id="22" name="Conector recto 21"/>
          <p:cNvCxnSpPr/>
          <p:nvPr/>
        </p:nvCxnSpPr>
        <p:spPr>
          <a:xfrm flipH="1">
            <a:off x="5070060" y="1260317"/>
            <a:ext cx="8255" cy="4651111"/>
          </a:xfrm>
          <a:prstGeom prst="line">
            <a:avLst/>
          </a:prstGeom>
          <a:ln>
            <a:solidFill>
              <a:schemeClr val="accent2"/>
            </a:solidFill>
            <a:prstDash val="lgDash"/>
          </a:ln>
        </p:spPr>
        <p:style>
          <a:lnRef idx="2">
            <a:schemeClr val="accent1"/>
          </a:lnRef>
          <a:fillRef idx="0">
            <a:schemeClr val="accent1"/>
          </a:fillRef>
          <a:effectRef idx="1">
            <a:schemeClr val="accent1"/>
          </a:effectRef>
          <a:fontRef idx="minor">
            <a:schemeClr val="tx1"/>
          </a:fontRef>
        </p:style>
      </p:cxnSp>
      <p:pic>
        <p:nvPicPr>
          <p:cNvPr id="15" name="Imagen 14"/>
          <p:cNvPicPr/>
          <p:nvPr/>
        </p:nvPicPr>
        <p:blipFill>
          <a:blip r:embed="rId2">
            <a:extLst>
              <a:ext uri="{28A0092B-C50C-407E-A947-70E740481C1C}">
                <a14:useLocalDpi xmlns:a14="http://schemas.microsoft.com/office/drawing/2010/main" val="0"/>
              </a:ext>
            </a:extLst>
          </a:blip>
          <a:srcRect/>
          <a:stretch>
            <a:fillRect/>
          </a:stretch>
        </p:blipFill>
        <p:spPr bwMode="auto">
          <a:xfrm>
            <a:off x="133504" y="1988840"/>
            <a:ext cx="4936556" cy="3424274"/>
          </a:xfrm>
          <a:prstGeom prst="rect">
            <a:avLst/>
          </a:prstGeom>
          <a:noFill/>
          <a:ln>
            <a:noFill/>
          </a:ln>
        </p:spPr>
      </p:pic>
      <mc:AlternateContent xmlns:mc="http://schemas.openxmlformats.org/markup-compatibility/2006" xmlns:a14="http://schemas.microsoft.com/office/drawing/2010/main">
        <mc:Choice Requires="a14">
          <p:sp>
            <p:nvSpPr>
              <p:cNvPr id="16" name="Rectángulo 15"/>
              <p:cNvSpPr/>
              <p:nvPr/>
            </p:nvSpPr>
            <p:spPr>
              <a:xfrm>
                <a:off x="4943078" y="2225813"/>
                <a:ext cx="6982617" cy="26124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𝑀</m:t>
                          </m:r>
                        </m:e>
                        <m:sub>
                          <m:d>
                            <m:dPr>
                              <m:begChr m:val=""/>
                              <m:ctrlPr>
                                <a:rPr lang="es-EC" i="1">
                                  <a:solidFill>
                                    <a:srgbClr val="080808"/>
                                  </a:solidFill>
                                  <a:latin typeface="Cambria Math" panose="02040503050406030204" pitchFamily="18" charset="0"/>
                                </a:rPr>
                              </m:ctrlPr>
                            </m:dPr>
                            <m:e>
                              <m:r>
                                <a:rPr lang="es-EC" i="1">
                                  <a:solidFill>
                                    <a:srgbClr val="080808"/>
                                  </a:solidFill>
                                  <a:latin typeface="Cambria Math" panose="02040503050406030204" pitchFamily="18" charset="0"/>
                                </a:rPr>
                                <m:t>𝐶</m:t>
                              </m:r>
                              <m:r>
                                <a:rPr lang="es-EC" i="0">
                                  <a:solidFill>
                                    <a:srgbClr val="080808"/>
                                  </a:solidFill>
                                  <a:latin typeface="Cambria Math" panose="02040503050406030204" pitchFamily="18" charset="0"/>
                                </a:rPr>
                                <m:t>(</m:t>
                              </m:r>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𝐹</m:t>
                                  </m:r>
                                </m:e>
                                <m:sub>
                                  <m:r>
                                    <a:rPr lang="es-EC" i="1">
                                      <a:solidFill>
                                        <a:srgbClr val="080808"/>
                                      </a:solidFill>
                                      <a:latin typeface="Cambria Math" panose="02040503050406030204" pitchFamily="18" charset="0"/>
                                    </a:rPr>
                                    <m:t>𝑙𝑜𝑛𝑔</m:t>
                                  </m:r>
                                </m:sub>
                              </m:sSub>
                            </m:e>
                          </m:d>
                        </m:sub>
                      </m:sSub>
                      <m:r>
                        <a:rPr lang="es-EC" i="0">
                          <a:solidFill>
                            <a:srgbClr val="080808"/>
                          </a:solidFill>
                          <a:latin typeface="Cambria Math" panose="02040503050406030204" pitchFamily="18" charset="0"/>
                        </a:rPr>
                        <m:t>=</m:t>
                      </m:r>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𝑀</m:t>
                          </m:r>
                        </m:e>
                        <m:sub>
                          <m:d>
                            <m:dPr>
                              <m:begChr m:val=""/>
                              <m:ctrlPr>
                                <a:rPr lang="es-EC" i="1">
                                  <a:solidFill>
                                    <a:srgbClr val="080808"/>
                                  </a:solidFill>
                                  <a:latin typeface="Cambria Math" panose="02040503050406030204" pitchFamily="18" charset="0"/>
                                </a:rPr>
                              </m:ctrlPr>
                            </m:dPr>
                            <m:e>
                              <m:r>
                                <a:rPr lang="es-EC" i="1">
                                  <a:solidFill>
                                    <a:srgbClr val="080808"/>
                                  </a:solidFill>
                                  <a:latin typeface="Cambria Math" panose="02040503050406030204" pitchFamily="18" charset="0"/>
                                </a:rPr>
                                <m:t>𝐷</m:t>
                              </m:r>
                              <m:r>
                                <a:rPr lang="es-EC" i="0">
                                  <a:solidFill>
                                    <a:srgbClr val="080808"/>
                                  </a:solidFill>
                                  <a:latin typeface="Cambria Math" panose="02040503050406030204" pitchFamily="18" charset="0"/>
                                </a:rPr>
                                <m:t>(</m:t>
                              </m:r>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𝐹</m:t>
                                  </m:r>
                                </m:e>
                                <m:sub>
                                  <m:r>
                                    <a:rPr lang="es-EC" i="1">
                                      <a:solidFill>
                                        <a:srgbClr val="080808"/>
                                      </a:solidFill>
                                      <a:latin typeface="Cambria Math" panose="02040503050406030204" pitchFamily="18" charset="0"/>
                                    </a:rPr>
                                    <m:t>𝑙𝑜𝑛𝑔</m:t>
                                  </m:r>
                                </m:sub>
                              </m:sSub>
                            </m:e>
                          </m:d>
                        </m:sub>
                      </m:sSub>
                      <m:r>
                        <a:rPr lang="es-EC" i="0">
                          <a:solidFill>
                            <a:srgbClr val="080808"/>
                          </a:solidFill>
                          <a:latin typeface="Cambria Math" panose="02040503050406030204" pitchFamily="18" charset="0"/>
                        </a:rPr>
                        <m:t>= </m:t>
                      </m:r>
                      <m:f>
                        <m:fPr>
                          <m:ctrlPr>
                            <a:rPr lang="es-EC" i="1">
                              <a:solidFill>
                                <a:srgbClr val="080808"/>
                              </a:solidFill>
                              <a:latin typeface="Cambria Math" panose="02040503050406030204" pitchFamily="18" charset="0"/>
                            </a:rPr>
                          </m:ctrlPr>
                        </m:fPr>
                        <m:num>
                          <m:r>
                            <a:rPr lang="es-EC" i="0">
                              <a:solidFill>
                                <a:srgbClr val="080808"/>
                              </a:solidFill>
                              <a:latin typeface="Cambria Math" panose="02040503050406030204" pitchFamily="18" charset="0"/>
                            </a:rPr>
                            <m:t>1</m:t>
                          </m:r>
                        </m:num>
                        <m:den>
                          <m:r>
                            <a:rPr lang="es-EC" i="0">
                              <a:solidFill>
                                <a:srgbClr val="080808"/>
                              </a:solidFill>
                              <a:latin typeface="Cambria Math" panose="02040503050406030204" pitchFamily="18" charset="0"/>
                            </a:rPr>
                            <m:t>2</m:t>
                          </m:r>
                        </m:den>
                      </m:f>
                      <m:r>
                        <a:rPr lang="es-EC" i="0">
                          <a:solidFill>
                            <a:srgbClr val="080808"/>
                          </a:solidFill>
                          <a:latin typeface="Cambria Math" panose="02040503050406030204" pitchFamily="18" charset="0"/>
                        </a:rPr>
                        <m:t>∙</m:t>
                      </m:r>
                      <m:r>
                        <a:rPr lang="es-EC" i="1">
                          <a:solidFill>
                            <a:srgbClr val="080808"/>
                          </a:solidFill>
                          <a:latin typeface="Cambria Math" panose="02040503050406030204" pitchFamily="18" charset="0"/>
                        </a:rPr>
                        <m:t>h</m:t>
                      </m:r>
                      <m:r>
                        <a:rPr lang="es-EC" i="0">
                          <a:solidFill>
                            <a:srgbClr val="080808"/>
                          </a:solidFill>
                          <a:latin typeface="Cambria Math" panose="02040503050406030204" pitchFamily="18" charset="0"/>
                        </a:rPr>
                        <m:t>∙</m:t>
                      </m:r>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𝐹</m:t>
                          </m:r>
                        </m:e>
                        <m:sub>
                          <m:r>
                            <a:rPr lang="es-EC" i="1">
                              <a:solidFill>
                                <a:srgbClr val="080808"/>
                              </a:solidFill>
                              <a:latin typeface="Cambria Math" panose="02040503050406030204" pitchFamily="18" charset="0"/>
                            </a:rPr>
                            <m:t>𝑙𝑜𝑛𝑔</m:t>
                          </m:r>
                        </m:sub>
                      </m:sSub>
                    </m:oMath>
                  </m:oMathPara>
                </a14:m>
                <a:endParaRPr lang="es-EC" dirty="0" smtClean="0">
                  <a:latin typeface="Times New Roman" panose="02020603050405020304" pitchFamily="18" charset="0"/>
                  <a:cs typeface="Times New Roman" panose="02020603050405020304" pitchFamily="18" charset="0"/>
                </a:endParaRPr>
              </a:p>
              <a:p>
                <a:pPr indent="180340" algn="just">
                  <a:lnSpc>
                    <a:spcPct val="150000"/>
                  </a:lnSpc>
                  <a:spcAft>
                    <a:spcPts val="0"/>
                  </a:spcAft>
                </a:pPr>
                <a:r>
                  <a:rPr lang="es-EC" dirty="0">
                    <a:solidFill>
                      <a:srgbClr val="080808"/>
                    </a:solidFill>
                    <a:latin typeface="Times New Roman" panose="02020603050405020304" pitchFamily="18" charset="0"/>
                    <a:ea typeface="Times New Roman" panose="02020603050405020304" pitchFamily="18" charset="0"/>
                    <a:cs typeface="Times New Roman" panose="02020603050405020304" pitchFamily="18" charset="0"/>
                  </a:rPr>
                  <a:t>Reemplazando el valor de </a:t>
                </a:r>
                <a14:m>
                  <m:oMath xmlns:m="http://schemas.openxmlformats.org/officeDocument/2006/math">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h</m:t>
                    </m:r>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=275 </m:t>
                    </m:r>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𝑐𝑚</m:t>
                    </m:r>
                  </m:oMath>
                </a14:m>
                <a:r>
                  <a:rPr lang="es-EC" dirty="0">
                    <a:solidFill>
                      <a:srgbClr val="080808"/>
                    </a:solidFill>
                    <a:latin typeface="Times New Roman" panose="02020603050405020304" pitchFamily="18" charset="0"/>
                    <a:ea typeface="Times New Roman" panose="02020603050405020304" pitchFamily="18" charset="0"/>
                    <a:cs typeface="Times New Roman" panose="02020603050405020304" pitchFamily="18" charset="0"/>
                  </a:rPr>
                  <a:t> y </a:t>
                </a:r>
                <a14:m>
                  <m:oMath xmlns:m="http://schemas.openxmlformats.org/officeDocument/2006/math">
                    <m:sSub>
                      <m:sSubPr>
                        <m:ctrlP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𝐹</m:t>
                        </m:r>
                      </m:e>
                      <m:sub>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𝑙𝑜𝑛𝑔</m:t>
                        </m:r>
                      </m:sub>
                    </m:sSub>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=0.1 ∙ </m:t>
                    </m:r>
                    <m:r>
                      <a:rPr lang="es-EC" i="1">
                        <a:solidFill>
                          <a:srgbClr val="080808"/>
                        </a:solidFill>
                        <a:latin typeface="Cambria Math" panose="02040503050406030204" pitchFamily="18" charset="0"/>
                        <a:ea typeface="Calibri" panose="020F0502020204030204" pitchFamily="34" charset="0"/>
                        <a:cs typeface="Times New Roman" panose="02020603050405020304" pitchFamily="18" charset="0"/>
                      </a:rPr>
                      <m:t>155.47 </m:t>
                    </m:r>
                    <m:r>
                      <a:rPr lang="es-EC" i="1">
                        <a:solidFill>
                          <a:srgbClr val="080808"/>
                        </a:solidFill>
                        <a:latin typeface="Cambria Math" panose="02040503050406030204" pitchFamily="18" charset="0"/>
                        <a:ea typeface="Calibri" panose="020F0502020204030204" pitchFamily="34" charset="0"/>
                        <a:cs typeface="Times New Roman" panose="02020603050405020304" pitchFamily="18" charset="0"/>
                      </a:rPr>
                      <m:t>𝑘𝑔𝑓</m:t>
                    </m:r>
                    <m:r>
                      <a:rPr lang="es-EC">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 </m:t>
                    </m:r>
                    <m:r>
                      <a:rPr lang="en-US"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es-EC" dirty="0" smtClean="0">
                    <a:solidFill>
                      <a:srgbClr val="080808"/>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s-EC" dirty="0">
                  <a:solidFill>
                    <a:srgbClr val="080808"/>
                  </a:solidFill>
                  <a:latin typeface="Times New Roman" panose="02020603050405020304" pitchFamily="18" charset="0"/>
                  <a:ea typeface="Calibri" panose="020F0502020204030204" pitchFamily="34" charset="0"/>
                  <a:cs typeface="Times New Roman" panose="02020603050405020304" pitchFamily="18" charset="0"/>
                </a:endParaRPr>
              </a:p>
              <a:p>
                <a:pPr indent="180340"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𝑀</m:t>
                          </m:r>
                        </m:e>
                        <m:sub>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𝐶</m:t>
                          </m:r>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𝐹</m:t>
                              </m:r>
                            </m:e>
                            <m:sub>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𝑙𝑜𝑛𝑔</m:t>
                              </m:r>
                            </m:sub>
                          </m:sSub>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m:t>
                          </m:r>
                        </m:sub>
                      </m:sSub>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𝑀</m:t>
                          </m:r>
                        </m:e>
                        <m:sub>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𝐷</m:t>
                          </m:r>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𝐹</m:t>
                              </m:r>
                            </m:e>
                            <m:sub>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𝑙𝑜𝑛𝑔</m:t>
                              </m:r>
                            </m:sub>
                          </m:sSub>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m:t>
                          </m:r>
                        </m:sub>
                      </m:sSub>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2</m:t>
                          </m:r>
                        </m:den>
                      </m:f>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∙275 </m:t>
                      </m:r>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𝑐𝑚</m:t>
                      </m:r>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 0.1 ∙ 155.47 </m:t>
                      </m:r>
                      <m:r>
                        <a:rPr lang="es-EC" i="1">
                          <a:solidFill>
                            <a:srgbClr val="080808"/>
                          </a:solidFill>
                          <a:latin typeface="Cambria Math" panose="02040503050406030204" pitchFamily="18" charset="0"/>
                          <a:ea typeface="Calibri" panose="020F0502020204030204" pitchFamily="34" charset="0"/>
                          <a:cs typeface="Times New Roman" panose="02020603050405020304" pitchFamily="18" charset="0"/>
                        </a:rPr>
                        <m:t>𝑘𝑔𝑓</m:t>
                      </m:r>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s-EC" dirty="0">
                  <a:solidFill>
                    <a:srgbClr val="080808"/>
                  </a:solidFill>
                  <a:latin typeface="Times New Roman" panose="02020603050405020304" pitchFamily="18" charset="0"/>
                  <a:ea typeface="Calibri" panose="020F0502020204030204" pitchFamily="34" charset="0"/>
                  <a:cs typeface="Times New Roman" panose="02020603050405020304" pitchFamily="18" charset="0"/>
                </a:endParaRPr>
              </a:p>
              <a:p>
                <a:pPr indent="180340"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𝑀</m:t>
                          </m:r>
                        </m:e>
                        <m:sub>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𝐶</m:t>
                          </m:r>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𝐹</m:t>
                              </m:r>
                            </m:e>
                            <m:sub>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𝑙𝑜𝑛𝑔</m:t>
                              </m:r>
                            </m:sub>
                          </m:sSub>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m:t>
                          </m:r>
                        </m:sub>
                      </m:sSub>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𝑀</m:t>
                          </m:r>
                        </m:e>
                        <m:sub>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𝐷</m:t>
                          </m:r>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𝐹</m:t>
                              </m:r>
                            </m:e>
                            <m:sub>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𝑙𝑜𝑛𝑔</m:t>
                              </m:r>
                            </m:sub>
                          </m:sSub>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m:t>
                          </m:r>
                        </m:sub>
                      </m:sSub>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 2137.7125  </m:t>
                      </m:r>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𝑘𝑔𝑓</m:t>
                      </m:r>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m:t>
                      </m:r>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𝑐𝑚</m:t>
                      </m:r>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s-EC" dirty="0">
                  <a:solidFill>
                    <a:srgbClr val="080808"/>
                  </a:solidFill>
                  <a:latin typeface="Times New Roman" panose="02020603050405020304" pitchFamily="18" charset="0"/>
                  <a:ea typeface="Calibri" panose="020F0502020204030204" pitchFamily="34" charset="0"/>
                  <a:cs typeface="Times New Roman" panose="02020603050405020304" pitchFamily="18" charset="0"/>
                </a:endParaRPr>
              </a:p>
              <a:p>
                <a:endParaRPr lang="es-EC" dirty="0"/>
              </a:p>
            </p:txBody>
          </p:sp>
        </mc:Choice>
        <mc:Fallback xmlns="">
          <p:sp>
            <p:nvSpPr>
              <p:cNvPr id="16" name="Rectángulo 15"/>
              <p:cNvSpPr>
                <a:spLocks noRot="1" noChangeAspect="1" noMove="1" noResize="1" noEditPoints="1" noAdjustHandles="1" noChangeArrowheads="1" noChangeShapeType="1" noTextEdit="1"/>
              </p:cNvSpPr>
              <p:nvPr/>
            </p:nvSpPr>
            <p:spPr>
              <a:xfrm>
                <a:off x="4943078" y="2225813"/>
                <a:ext cx="6982617" cy="2612446"/>
              </a:xfrm>
              <a:prstGeom prst="rect">
                <a:avLst/>
              </a:prstGeom>
              <a:blipFill rotWithShape="0">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5258882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o 57"/>
          <p:cNvGrpSpPr/>
          <p:nvPr/>
        </p:nvGrpSpPr>
        <p:grpSpPr>
          <a:xfrm>
            <a:off x="222546" y="121215"/>
            <a:ext cx="3064349" cy="874668"/>
            <a:chOff x="201809" y="167228"/>
            <a:chExt cx="3589142" cy="1029524"/>
          </a:xfrm>
        </p:grpSpPr>
        <p:sp>
          <p:nvSpPr>
            <p:cNvPr id="59" name="Freeform 19"/>
            <p:cNvSpPr/>
            <p:nvPr/>
          </p:nvSpPr>
          <p:spPr>
            <a:xfrm>
              <a:off x="201809" y="167228"/>
              <a:ext cx="3589141" cy="1029524"/>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a typeface="Open Sans" panose="020B0606030504020204" pitchFamily="34" charset="0"/>
                <a:cs typeface="Open Sans" panose="020B0606030504020204" pitchFamily="34" charset="0"/>
              </a:endParaRPr>
            </a:p>
          </p:txBody>
        </p:sp>
        <p:sp>
          <p:nvSpPr>
            <p:cNvPr id="60" name="Oval 20"/>
            <p:cNvSpPr/>
            <p:nvPr/>
          </p:nvSpPr>
          <p:spPr>
            <a:xfrm>
              <a:off x="262131" y="239055"/>
              <a:ext cx="743968" cy="8858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nvGrpSpPr>
            <p:cNvPr id="61" name="Grupo 60"/>
            <p:cNvGrpSpPr/>
            <p:nvPr/>
          </p:nvGrpSpPr>
          <p:grpSpPr>
            <a:xfrm>
              <a:off x="236373" y="358824"/>
              <a:ext cx="3554578" cy="760761"/>
              <a:chOff x="236373" y="358824"/>
              <a:chExt cx="3554578" cy="760761"/>
            </a:xfrm>
          </p:grpSpPr>
          <p:sp>
            <p:nvSpPr>
              <p:cNvPr id="62" name="TextBox 18"/>
              <p:cNvSpPr txBox="1"/>
              <p:nvPr/>
            </p:nvSpPr>
            <p:spPr>
              <a:xfrm>
                <a:off x="1480674" y="419080"/>
                <a:ext cx="2310277" cy="470948"/>
              </a:xfrm>
              <a:prstGeom prst="rect">
                <a:avLst/>
              </a:prstGeom>
              <a:noFill/>
            </p:spPr>
            <p:txBody>
              <a:bodyPr wrap="square" rtlCol="0" anchor="ctr">
                <a:spAutoFit/>
              </a:bodyPr>
              <a:lstStyle/>
              <a:p>
                <a:pPr lvl="0" algn="ctr"/>
                <a:r>
                  <a:rPr lang="en-US" sz="2000" b="1" dirty="0" smtClean="0">
                    <a:solidFill>
                      <a:prstClr val="white"/>
                    </a:solidFill>
                    <a:latin typeface="Calibri" panose="020F0502020204030204" pitchFamily="34" charset="0"/>
                  </a:rPr>
                  <a:t>DISEÑO</a:t>
                </a:r>
                <a:endParaRPr lang="en-US" sz="2000" b="1" dirty="0">
                  <a:solidFill>
                    <a:prstClr val="white"/>
                  </a:solidFill>
                  <a:latin typeface="Calibri" panose="020F0502020204030204" pitchFamily="34" charset="0"/>
                </a:endParaRPr>
              </a:p>
            </p:txBody>
          </p:sp>
          <p:sp>
            <p:nvSpPr>
              <p:cNvPr id="63" name="CuadroTexto 62"/>
              <p:cNvSpPr txBox="1"/>
              <p:nvPr/>
            </p:nvSpPr>
            <p:spPr>
              <a:xfrm>
                <a:off x="236373" y="358824"/>
                <a:ext cx="795484" cy="760761"/>
              </a:xfrm>
              <a:prstGeom prst="rect">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rPr>
                  <a:t>CAP. 3</a:t>
                </a:r>
                <a:endParaRPr lang="es-ES" b="1" dirty="0">
                  <a:solidFill>
                    <a:schemeClr val="bg2">
                      <a:lumMod val="10000"/>
                    </a:schemeClr>
                  </a:solidFill>
                  <a:latin typeface="Calibri" panose="020F0502020204030204" pitchFamily="34" charset="0"/>
                </a:endParaRPr>
              </a:p>
            </p:txBody>
          </p:sp>
        </p:grpSp>
      </p:grpSp>
      <p:sp>
        <p:nvSpPr>
          <p:cNvPr id="2" name="CuadroTexto 1"/>
          <p:cNvSpPr txBox="1"/>
          <p:nvPr/>
        </p:nvSpPr>
        <p:spPr>
          <a:xfrm>
            <a:off x="222546" y="1075651"/>
            <a:ext cx="4144468" cy="369332"/>
          </a:xfrm>
          <a:prstGeom prst="rect">
            <a:avLst/>
          </a:prstGeom>
          <a:noFill/>
        </p:spPr>
        <p:txBody>
          <a:bodyPr wrap="square" rtlCol="0">
            <a:spAutoFit/>
          </a:bodyPr>
          <a:lstStyle/>
          <a:p>
            <a:pPr algn="ctr"/>
            <a:r>
              <a:rPr lang="es-ES" b="1" dirty="0" smtClean="0">
                <a:solidFill>
                  <a:schemeClr val="bg2">
                    <a:lumMod val="10000"/>
                  </a:schemeClr>
                </a:solidFill>
              </a:rPr>
              <a:t>Diseño estructural: Vigas Carrileras</a:t>
            </a:r>
          </a:p>
        </p:txBody>
      </p:sp>
      <p:cxnSp>
        <p:nvCxnSpPr>
          <p:cNvPr id="22" name="Conector recto 21"/>
          <p:cNvCxnSpPr/>
          <p:nvPr/>
        </p:nvCxnSpPr>
        <p:spPr>
          <a:xfrm flipH="1">
            <a:off x="5070060" y="1260317"/>
            <a:ext cx="8255" cy="4651111"/>
          </a:xfrm>
          <a:prstGeom prst="line">
            <a:avLst/>
          </a:prstGeom>
          <a:ln>
            <a:solidFill>
              <a:schemeClr val="accent2"/>
            </a:solidFill>
            <a:prstDash val="lgDash"/>
          </a:ln>
        </p:spPr>
        <p:style>
          <a:lnRef idx="2">
            <a:schemeClr val="accent1"/>
          </a:lnRef>
          <a:fillRef idx="0">
            <a:schemeClr val="accent1"/>
          </a:fillRef>
          <a:effectRef idx="1">
            <a:schemeClr val="accent1"/>
          </a:effectRef>
          <a:fontRef idx="minor">
            <a:schemeClr val="tx1"/>
          </a:fontRef>
        </p:style>
      </p:cxnSp>
      <p:pic>
        <p:nvPicPr>
          <p:cNvPr id="15" name="Imagen 14"/>
          <p:cNvPicPr/>
          <p:nvPr/>
        </p:nvPicPr>
        <p:blipFill>
          <a:blip r:embed="rId2">
            <a:extLst>
              <a:ext uri="{28A0092B-C50C-407E-A947-70E740481C1C}">
                <a14:useLocalDpi xmlns:a14="http://schemas.microsoft.com/office/drawing/2010/main" val="0"/>
              </a:ext>
            </a:extLst>
          </a:blip>
          <a:srcRect/>
          <a:stretch>
            <a:fillRect/>
          </a:stretch>
        </p:blipFill>
        <p:spPr bwMode="auto">
          <a:xfrm>
            <a:off x="133504" y="1988840"/>
            <a:ext cx="4936556" cy="3424274"/>
          </a:xfrm>
          <a:prstGeom prst="rect">
            <a:avLst/>
          </a:prstGeom>
          <a:noFill/>
          <a:ln>
            <a:noFill/>
          </a:ln>
        </p:spPr>
      </p:pic>
      <mc:AlternateContent xmlns:mc="http://schemas.openxmlformats.org/markup-compatibility/2006" xmlns:a14="http://schemas.microsoft.com/office/drawing/2010/main">
        <mc:Choice Requires="a14">
          <p:sp>
            <p:nvSpPr>
              <p:cNvPr id="16" name="Rectángulo 15"/>
              <p:cNvSpPr/>
              <p:nvPr/>
            </p:nvSpPr>
            <p:spPr>
              <a:xfrm>
                <a:off x="4943078" y="2225813"/>
                <a:ext cx="6982617" cy="26124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𝑀</m:t>
                          </m:r>
                        </m:e>
                        <m:sub>
                          <m:d>
                            <m:dPr>
                              <m:begChr m:val=""/>
                              <m:ctrlPr>
                                <a:rPr lang="es-EC" i="1">
                                  <a:solidFill>
                                    <a:srgbClr val="080808"/>
                                  </a:solidFill>
                                  <a:latin typeface="Cambria Math" panose="02040503050406030204" pitchFamily="18" charset="0"/>
                                </a:rPr>
                              </m:ctrlPr>
                            </m:dPr>
                            <m:e>
                              <m:r>
                                <a:rPr lang="es-EC" i="1">
                                  <a:solidFill>
                                    <a:srgbClr val="080808"/>
                                  </a:solidFill>
                                  <a:latin typeface="Cambria Math" panose="02040503050406030204" pitchFamily="18" charset="0"/>
                                </a:rPr>
                                <m:t>𝐶</m:t>
                              </m:r>
                              <m:r>
                                <a:rPr lang="es-EC" i="0">
                                  <a:solidFill>
                                    <a:srgbClr val="080808"/>
                                  </a:solidFill>
                                  <a:latin typeface="Cambria Math" panose="02040503050406030204" pitchFamily="18" charset="0"/>
                                </a:rPr>
                                <m:t>(</m:t>
                              </m:r>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𝐹</m:t>
                                  </m:r>
                                </m:e>
                                <m:sub>
                                  <m:r>
                                    <a:rPr lang="es-EC" i="1">
                                      <a:solidFill>
                                        <a:srgbClr val="080808"/>
                                      </a:solidFill>
                                      <a:latin typeface="Cambria Math" panose="02040503050406030204" pitchFamily="18" charset="0"/>
                                    </a:rPr>
                                    <m:t>𝑙𝑜𝑛𝑔</m:t>
                                  </m:r>
                                </m:sub>
                              </m:sSub>
                            </m:e>
                          </m:d>
                        </m:sub>
                      </m:sSub>
                      <m:r>
                        <a:rPr lang="es-EC" i="0">
                          <a:solidFill>
                            <a:srgbClr val="080808"/>
                          </a:solidFill>
                          <a:latin typeface="Cambria Math" panose="02040503050406030204" pitchFamily="18" charset="0"/>
                        </a:rPr>
                        <m:t>=</m:t>
                      </m:r>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𝑀</m:t>
                          </m:r>
                        </m:e>
                        <m:sub>
                          <m:d>
                            <m:dPr>
                              <m:begChr m:val=""/>
                              <m:ctrlPr>
                                <a:rPr lang="es-EC" i="1">
                                  <a:solidFill>
                                    <a:srgbClr val="080808"/>
                                  </a:solidFill>
                                  <a:latin typeface="Cambria Math" panose="02040503050406030204" pitchFamily="18" charset="0"/>
                                </a:rPr>
                              </m:ctrlPr>
                            </m:dPr>
                            <m:e>
                              <m:r>
                                <a:rPr lang="es-EC" i="1">
                                  <a:solidFill>
                                    <a:srgbClr val="080808"/>
                                  </a:solidFill>
                                  <a:latin typeface="Cambria Math" panose="02040503050406030204" pitchFamily="18" charset="0"/>
                                </a:rPr>
                                <m:t>𝐷</m:t>
                              </m:r>
                              <m:r>
                                <a:rPr lang="es-EC" i="0">
                                  <a:solidFill>
                                    <a:srgbClr val="080808"/>
                                  </a:solidFill>
                                  <a:latin typeface="Cambria Math" panose="02040503050406030204" pitchFamily="18" charset="0"/>
                                </a:rPr>
                                <m:t>(</m:t>
                              </m:r>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𝐹</m:t>
                                  </m:r>
                                </m:e>
                                <m:sub>
                                  <m:r>
                                    <a:rPr lang="es-EC" i="1">
                                      <a:solidFill>
                                        <a:srgbClr val="080808"/>
                                      </a:solidFill>
                                      <a:latin typeface="Cambria Math" panose="02040503050406030204" pitchFamily="18" charset="0"/>
                                    </a:rPr>
                                    <m:t>𝑙𝑜𝑛𝑔</m:t>
                                  </m:r>
                                </m:sub>
                              </m:sSub>
                            </m:e>
                          </m:d>
                        </m:sub>
                      </m:sSub>
                      <m:r>
                        <a:rPr lang="es-EC" i="0">
                          <a:solidFill>
                            <a:srgbClr val="080808"/>
                          </a:solidFill>
                          <a:latin typeface="Cambria Math" panose="02040503050406030204" pitchFamily="18" charset="0"/>
                        </a:rPr>
                        <m:t>= </m:t>
                      </m:r>
                      <m:f>
                        <m:fPr>
                          <m:ctrlPr>
                            <a:rPr lang="es-EC" i="1">
                              <a:solidFill>
                                <a:srgbClr val="080808"/>
                              </a:solidFill>
                              <a:latin typeface="Cambria Math" panose="02040503050406030204" pitchFamily="18" charset="0"/>
                            </a:rPr>
                          </m:ctrlPr>
                        </m:fPr>
                        <m:num>
                          <m:r>
                            <a:rPr lang="es-EC" i="0">
                              <a:solidFill>
                                <a:srgbClr val="080808"/>
                              </a:solidFill>
                              <a:latin typeface="Cambria Math" panose="02040503050406030204" pitchFamily="18" charset="0"/>
                            </a:rPr>
                            <m:t>1</m:t>
                          </m:r>
                        </m:num>
                        <m:den>
                          <m:r>
                            <a:rPr lang="es-EC" i="0">
                              <a:solidFill>
                                <a:srgbClr val="080808"/>
                              </a:solidFill>
                              <a:latin typeface="Cambria Math" panose="02040503050406030204" pitchFamily="18" charset="0"/>
                            </a:rPr>
                            <m:t>2</m:t>
                          </m:r>
                        </m:den>
                      </m:f>
                      <m:r>
                        <a:rPr lang="es-EC" i="0">
                          <a:solidFill>
                            <a:srgbClr val="080808"/>
                          </a:solidFill>
                          <a:latin typeface="Cambria Math" panose="02040503050406030204" pitchFamily="18" charset="0"/>
                        </a:rPr>
                        <m:t>∙</m:t>
                      </m:r>
                      <m:r>
                        <a:rPr lang="es-EC" i="1">
                          <a:solidFill>
                            <a:srgbClr val="080808"/>
                          </a:solidFill>
                          <a:latin typeface="Cambria Math" panose="02040503050406030204" pitchFamily="18" charset="0"/>
                        </a:rPr>
                        <m:t>h</m:t>
                      </m:r>
                      <m:r>
                        <a:rPr lang="es-EC" i="0">
                          <a:solidFill>
                            <a:srgbClr val="080808"/>
                          </a:solidFill>
                          <a:latin typeface="Cambria Math" panose="02040503050406030204" pitchFamily="18" charset="0"/>
                        </a:rPr>
                        <m:t>∙</m:t>
                      </m:r>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𝐹</m:t>
                          </m:r>
                        </m:e>
                        <m:sub>
                          <m:r>
                            <a:rPr lang="es-EC" i="1">
                              <a:solidFill>
                                <a:srgbClr val="080808"/>
                              </a:solidFill>
                              <a:latin typeface="Cambria Math" panose="02040503050406030204" pitchFamily="18" charset="0"/>
                            </a:rPr>
                            <m:t>𝑙𝑜𝑛𝑔</m:t>
                          </m:r>
                        </m:sub>
                      </m:sSub>
                    </m:oMath>
                  </m:oMathPara>
                </a14:m>
                <a:endParaRPr lang="es-EC" dirty="0" smtClean="0">
                  <a:latin typeface="Times New Roman" panose="02020603050405020304" pitchFamily="18" charset="0"/>
                  <a:cs typeface="Times New Roman" panose="02020603050405020304" pitchFamily="18" charset="0"/>
                </a:endParaRPr>
              </a:p>
              <a:p>
                <a:pPr indent="180340" algn="just">
                  <a:lnSpc>
                    <a:spcPct val="150000"/>
                  </a:lnSpc>
                  <a:spcAft>
                    <a:spcPts val="0"/>
                  </a:spcAft>
                </a:pPr>
                <a:r>
                  <a:rPr lang="es-EC" dirty="0">
                    <a:solidFill>
                      <a:srgbClr val="080808"/>
                    </a:solidFill>
                    <a:latin typeface="Times New Roman" panose="02020603050405020304" pitchFamily="18" charset="0"/>
                    <a:ea typeface="Times New Roman" panose="02020603050405020304" pitchFamily="18" charset="0"/>
                    <a:cs typeface="Times New Roman" panose="02020603050405020304" pitchFamily="18" charset="0"/>
                  </a:rPr>
                  <a:t>Reemplazando el valor de </a:t>
                </a:r>
                <a14:m>
                  <m:oMath xmlns:m="http://schemas.openxmlformats.org/officeDocument/2006/math">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h</m:t>
                    </m:r>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=275 </m:t>
                    </m:r>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𝑐𝑚</m:t>
                    </m:r>
                  </m:oMath>
                </a14:m>
                <a:r>
                  <a:rPr lang="es-EC" dirty="0">
                    <a:solidFill>
                      <a:srgbClr val="080808"/>
                    </a:solidFill>
                    <a:latin typeface="Times New Roman" panose="02020603050405020304" pitchFamily="18" charset="0"/>
                    <a:ea typeface="Times New Roman" panose="02020603050405020304" pitchFamily="18" charset="0"/>
                    <a:cs typeface="Times New Roman" panose="02020603050405020304" pitchFamily="18" charset="0"/>
                  </a:rPr>
                  <a:t> y </a:t>
                </a:r>
                <a14:m>
                  <m:oMath xmlns:m="http://schemas.openxmlformats.org/officeDocument/2006/math">
                    <m:sSub>
                      <m:sSubPr>
                        <m:ctrlP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𝐹</m:t>
                        </m:r>
                      </m:e>
                      <m:sub>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𝑙𝑜𝑛𝑔</m:t>
                        </m:r>
                      </m:sub>
                    </m:sSub>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=0.1 ∙ </m:t>
                    </m:r>
                    <m:r>
                      <a:rPr lang="es-EC" i="1">
                        <a:solidFill>
                          <a:srgbClr val="080808"/>
                        </a:solidFill>
                        <a:latin typeface="Cambria Math" panose="02040503050406030204" pitchFamily="18" charset="0"/>
                        <a:ea typeface="Calibri" panose="020F0502020204030204" pitchFamily="34" charset="0"/>
                        <a:cs typeface="Times New Roman" panose="02020603050405020304" pitchFamily="18" charset="0"/>
                      </a:rPr>
                      <m:t>155.47 </m:t>
                    </m:r>
                    <m:r>
                      <a:rPr lang="es-EC" i="1">
                        <a:solidFill>
                          <a:srgbClr val="080808"/>
                        </a:solidFill>
                        <a:latin typeface="Cambria Math" panose="02040503050406030204" pitchFamily="18" charset="0"/>
                        <a:ea typeface="Calibri" panose="020F0502020204030204" pitchFamily="34" charset="0"/>
                        <a:cs typeface="Times New Roman" panose="02020603050405020304" pitchFamily="18" charset="0"/>
                      </a:rPr>
                      <m:t>𝑘𝑔𝑓</m:t>
                    </m:r>
                    <m:r>
                      <a:rPr lang="es-EC">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 </m:t>
                    </m:r>
                    <m:r>
                      <a:rPr lang="en-US"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es-EC" dirty="0" smtClean="0">
                    <a:solidFill>
                      <a:srgbClr val="080808"/>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s-EC" dirty="0">
                  <a:solidFill>
                    <a:srgbClr val="080808"/>
                  </a:solidFill>
                  <a:latin typeface="Times New Roman" panose="02020603050405020304" pitchFamily="18" charset="0"/>
                  <a:ea typeface="Calibri" panose="020F0502020204030204" pitchFamily="34" charset="0"/>
                  <a:cs typeface="Times New Roman" panose="02020603050405020304" pitchFamily="18" charset="0"/>
                </a:endParaRPr>
              </a:p>
              <a:p>
                <a:pPr indent="180340"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𝑀</m:t>
                          </m:r>
                        </m:e>
                        <m:sub>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𝐶</m:t>
                          </m:r>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𝐹</m:t>
                              </m:r>
                            </m:e>
                            <m:sub>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𝑙𝑜𝑛𝑔</m:t>
                              </m:r>
                            </m:sub>
                          </m:sSub>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m:t>
                          </m:r>
                        </m:sub>
                      </m:sSub>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𝑀</m:t>
                          </m:r>
                        </m:e>
                        <m:sub>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𝐷</m:t>
                          </m:r>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𝐹</m:t>
                              </m:r>
                            </m:e>
                            <m:sub>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𝑙𝑜𝑛𝑔</m:t>
                              </m:r>
                            </m:sub>
                          </m:sSub>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m:t>
                          </m:r>
                        </m:sub>
                      </m:sSub>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2</m:t>
                          </m:r>
                        </m:den>
                      </m:f>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∙275 </m:t>
                      </m:r>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𝑐𝑚</m:t>
                      </m:r>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 0.1 ∙ 155.47 </m:t>
                      </m:r>
                      <m:r>
                        <a:rPr lang="es-EC" i="1">
                          <a:solidFill>
                            <a:srgbClr val="080808"/>
                          </a:solidFill>
                          <a:latin typeface="Cambria Math" panose="02040503050406030204" pitchFamily="18" charset="0"/>
                          <a:ea typeface="Calibri" panose="020F0502020204030204" pitchFamily="34" charset="0"/>
                          <a:cs typeface="Times New Roman" panose="02020603050405020304" pitchFamily="18" charset="0"/>
                        </a:rPr>
                        <m:t>𝑘𝑔𝑓</m:t>
                      </m:r>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s-EC" dirty="0">
                  <a:solidFill>
                    <a:srgbClr val="080808"/>
                  </a:solidFill>
                  <a:latin typeface="Times New Roman" panose="02020603050405020304" pitchFamily="18" charset="0"/>
                  <a:ea typeface="Calibri" panose="020F0502020204030204" pitchFamily="34" charset="0"/>
                  <a:cs typeface="Times New Roman" panose="02020603050405020304" pitchFamily="18" charset="0"/>
                </a:endParaRPr>
              </a:p>
              <a:p>
                <a:pPr indent="180340"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𝑀</m:t>
                          </m:r>
                        </m:e>
                        <m:sub>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𝐶</m:t>
                          </m:r>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𝐹</m:t>
                              </m:r>
                            </m:e>
                            <m:sub>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𝑙𝑜𝑛𝑔</m:t>
                              </m:r>
                            </m:sub>
                          </m:sSub>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m:t>
                          </m:r>
                        </m:sub>
                      </m:sSub>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𝑀</m:t>
                          </m:r>
                        </m:e>
                        <m:sub>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𝐷</m:t>
                          </m:r>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𝐹</m:t>
                              </m:r>
                            </m:e>
                            <m:sub>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𝑙𝑜𝑛𝑔</m:t>
                              </m:r>
                            </m:sub>
                          </m:sSub>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m:t>
                          </m:r>
                        </m:sub>
                      </m:sSub>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 2137.7125  </m:t>
                      </m:r>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𝑘𝑔𝑓</m:t>
                      </m:r>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m:t>
                      </m:r>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𝑐𝑚</m:t>
                      </m:r>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s-EC" dirty="0">
                  <a:solidFill>
                    <a:srgbClr val="080808"/>
                  </a:solidFill>
                  <a:latin typeface="Times New Roman" panose="02020603050405020304" pitchFamily="18" charset="0"/>
                  <a:ea typeface="Calibri" panose="020F0502020204030204" pitchFamily="34" charset="0"/>
                  <a:cs typeface="Times New Roman" panose="02020603050405020304" pitchFamily="18" charset="0"/>
                </a:endParaRPr>
              </a:p>
              <a:p>
                <a:endParaRPr lang="es-EC" dirty="0"/>
              </a:p>
            </p:txBody>
          </p:sp>
        </mc:Choice>
        <mc:Fallback xmlns="">
          <p:sp>
            <p:nvSpPr>
              <p:cNvPr id="16" name="Rectángulo 15"/>
              <p:cNvSpPr>
                <a:spLocks noRot="1" noChangeAspect="1" noMove="1" noResize="1" noEditPoints="1" noAdjustHandles="1" noChangeArrowheads="1" noChangeShapeType="1" noTextEdit="1"/>
              </p:cNvSpPr>
              <p:nvPr/>
            </p:nvSpPr>
            <p:spPr>
              <a:xfrm>
                <a:off x="4943078" y="2225813"/>
                <a:ext cx="6982617" cy="2612446"/>
              </a:xfrm>
              <a:prstGeom prst="rect">
                <a:avLst/>
              </a:prstGeom>
              <a:blipFill rotWithShape="0">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2354204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o 57"/>
          <p:cNvGrpSpPr/>
          <p:nvPr/>
        </p:nvGrpSpPr>
        <p:grpSpPr>
          <a:xfrm>
            <a:off x="222546" y="121215"/>
            <a:ext cx="3064349" cy="874668"/>
            <a:chOff x="201809" y="167228"/>
            <a:chExt cx="3589142" cy="1029524"/>
          </a:xfrm>
        </p:grpSpPr>
        <p:sp>
          <p:nvSpPr>
            <p:cNvPr id="59" name="Freeform 19"/>
            <p:cNvSpPr/>
            <p:nvPr/>
          </p:nvSpPr>
          <p:spPr>
            <a:xfrm>
              <a:off x="201809" y="167228"/>
              <a:ext cx="3589141" cy="1029524"/>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a typeface="Open Sans" panose="020B0606030504020204" pitchFamily="34" charset="0"/>
                <a:cs typeface="Open Sans" panose="020B0606030504020204" pitchFamily="34" charset="0"/>
              </a:endParaRPr>
            </a:p>
          </p:txBody>
        </p:sp>
        <p:sp>
          <p:nvSpPr>
            <p:cNvPr id="60" name="Oval 20"/>
            <p:cNvSpPr/>
            <p:nvPr/>
          </p:nvSpPr>
          <p:spPr>
            <a:xfrm>
              <a:off x="262131" y="239055"/>
              <a:ext cx="743968" cy="8858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nvGrpSpPr>
            <p:cNvPr id="61" name="Grupo 60"/>
            <p:cNvGrpSpPr/>
            <p:nvPr/>
          </p:nvGrpSpPr>
          <p:grpSpPr>
            <a:xfrm>
              <a:off x="236373" y="358824"/>
              <a:ext cx="3554578" cy="760761"/>
              <a:chOff x="236373" y="358824"/>
              <a:chExt cx="3554578" cy="760761"/>
            </a:xfrm>
          </p:grpSpPr>
          <p:sp>
            <p:nvSpPr>
              <p:cNvPr id="62" name="TextBox 18"/>
              <p:cNvSpPr txBox="1"/>
              <p:nvPr/>
            </p:nvSpPr>
            <p:spPr>
              <a:xfrm>
                <a:off x="1480674" y="419080"/>
                <a:ext cx="2310277" cy="470948"/>
              </a:xfrm>
              <a:prstGeom prst="rect">
                <a:avLst/>
              </a:prstGeom>
              <a:noFill/>
            </p:spPr>
            <p:txBody>
              <a:bodyPr wrap="square" rtlCol="0" anchor="ctr">
                <a:spAutoFit/>
              </a:bodyPr>
              <a:lstStyle/>
              <a:p>
                <a:pPr lvl="0" algn="ctr"/>
                <a:r>
                  <a:rPr lang="en-US" sz="2000" b="1" dirty="0" smtClean="0">
                    <a:solidFill>
                      <a:prstClr val="white"/>
                    </a:solidFill>
                    <a:latin typeface="Calibri" panose="020F0502020204030204" pitchFamily="34" charset="0"/>
                  </a:rPr>
                  <a:t>DISEÑO</a:t>
                </a:r>
                <a:endParaRPr lang="en-US" sz="2000" b="1" dirty="0">
                  <a:solidFill>
                    <a:prstClr val="white"/>
                  </a:solidFill>
                  <a:latin typeface="Calibri" panose="020F0502020204030204" pitchFamily="34" charset="0"/>
                </a:endParaRPr>
              </a:p>
            </p:txBody>
          </p:sp>
          <p:sp>
            <p:nvSpPr>
              <p:cNvPr id="63" name="CuadroTexto 62"/>
              <p:cNvSpPr txBox="1"/>
              <p:nvPr/>
            </p:nvSpPr>
            <p:spPr>
              <a:xfrm>
                <a:off x="236373" y="358824"/>
                <a:ext cx="795484" cy="760761"/>
              </a:xfrm>
              <a:prstGeom prst="rect">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rPr>
                  <a:t>CAP. 3</a:t>
                </a:r>
                <a:endParaRPr lang="es-ES" b="1" dirty="0">
                  <a:solidFill>
                    <a:schemeClr val="bg2">
                      <a:lumMod val="10000"/>
                    </a:schemeClr>
                  </a:solidFill>
                  <a:latin typeface="Calibri" panose="020F0502020204030204" pitchFamily="34" charset="0"/>
                </a:endParaRPr>
              </a:p>
            </p:txBody>
          </p:sp>
        </p:grpSp>
      </p:grpSp>
      <p:sp>
        <p:nvSpPr>
          <p:cNvPr id="2" name="CuadroTexto 1"/>
          <p:cNvSpPr txBox="1"/>
          <p:nvPr/>
        </p:nvSpPr>
        <p:spPr>
          <a:xfrm>
            <a:off x="222546" y="1075651"/>
            <a:ext cx="4144468" cy="369332"/>
          </a:xfrm>
          <a:prstGeom prst="rect">
            <a:avLst/>
          </a:prstGeom>
          <a:noFill/>
        </p:spPr>
        <p:txBody>
          <a:bodyPr wrap="square" rtlCol="0">
            <a:spAutoFit/>
          </a:bodyPr>
          <a:lstStyle/>
          <a:p>
            <a:pPr algn="ctr"/>
            <a:r>
              <a:rPr lang="es-ES" b="1" dirty="0" smtClean="0">
                <a:solidFill>
                  <a:schemeClr val="bg2">
                    <a:lumMod val="10000"/>
                  </a:schemeClr>
                </a:solidFill>
              </a:rPr>
              <a:t>Diseño estructural: Vigas Carrileras</a:t>
            </a:r>
          </a:p>
        </p:txBody>
      </p:sp>
      <p:sp>
        <p:nvSpPr>
          <p:cNvPr id="11" name="TextBox 63"/>
          <p:cNvSpPr txBox="1"/>
          <p:nvPr/>
        </p:nvSpPr>
        <p:spPr>
          <a:xfrm>
            <a:off x="139787" y="2754875"/>
            <a:ext cx="4309986" cy="923330"/>
          </a:xfrm>
          <a:prstGeom prst="rect">
            <a:avLst/>
          </a:prstGeom>
          <a:noFill/>
        </p:spPr>
        <p:txBody>
          <a:bodyPr wrap="square" rtlCol="0">
            <a:spAutoFit/>
          </a:bodyPr>
          <a:lstStyle/>
          <a:p>
            <a:pPr algn="just"/>
            <a:r>
              <a:rPr lang="es-EC" dirty="0">
                <a:solidFill>
                  <a:srgbClr val="080808"/>
                </a:solidFill>
              </a:rPr>
              <a:t>Las vigas carrileras son aquellas por donde la c</a:t>
            </a:r>
            <a:r>
              <a:rPr lang="es-EC" dirty="0" smtClean="0">
                <a:solidFill>
                  <a:srgbClr val="080808"/>
                </a:solidFill>
              </a:rPr>
              <a:t>arga junto con viga transversal se desplazan.</a:t>
            </a:r>
            <a:endParaRPr lang="es-EC" dirty="0">
              <a:solidFill>
                <a:srgbClr val="080808"/>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12" name="TextBox 63"/>
              <p:cNvSpPr txBox="1"/>
              <p:nvPr/>
            </p:nvSpPr>
            <p:spPr>
              <a:xfrm>
                <a:off x="4583038" y="1422410"/>
                <a:ext cx="7406330" cy="1835118"/>
              </a:xfrm>
              <a:prstGeom prst="rect">
                <a:avLst/>
              </a:prstGeom>
              <a:noFill/>
            </p:spPr>
            <p:txBody>
              <a:bodyPr wrap="square" rtlCol="0">
                <a:spAutoFit/>
              </a:bodyPr>
              <a:lstStyle/>
              <a:p>
                <a:r>
                  <a:rPr lang="es-EC" dirty="0" smtClean="0">
                    <a:solidFill>
                      <a:srgbClr val="080808"/>
                    </a:solidFill>
                  </a:rPr>
                  <a:t>La carga a considerar es la carga </a:t>
                </a:r>
                <a14:m>
                  <m:oMath xmlns:m="http://schemas.openxmlformats.org/officeDocument/2006/math">
                    <m:r>
                      <a:rPr lang="es-EC" i="1">
                        <a:solidFill>
                          <a:srgbClr val="080808"/>
                        </a:solidFill>
                        <a:latin typeface="Cambria Math" panose="02040503050406030204" pitchFamily="18" charset="0"/>
                      </a:rPr>
                      <m:t>𝑞</m:t>
                    </m:r>
                  </m:oMath>
                </a14:m>
                <a:r>
                  <a:rPr lang="es-EC" dirty="0">
                    <a:solidFill>
                      <a:srgbClr val="080808"/>
                    </a:solidFill>
                  </a:rPr>
                  <a:t> y el peso de la viga transversal dimensionada anteriormente.</a:t>
                </a:r>
              </a:p>
              <a:p>
                <a:pPr/>
                <a14:m>
                  <m:oMathPara xmlns:m="http://schemas.openxmlformats.org/officeDocument/2006/math">
                    <m:oMathParaPr>
                      <m:jc m:val="centerGroup"/>
                    </m:oMathParaPr>
                    <m:oMath xmlns:m="http://schemas.openxmlformats.org/officeDocument/2006/math">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𝑞</m:t>
                          </m:r>
                        </m:e>
                        <m:sub>
                          <m:r>
                            <a:rPr lang="es-EC" i="1">
                              <a:solidFill>
                                <a:srgbClr val="080808"/>
                              </a:solidFill>
                              <a:latin typeface="Cambria Math" panose="02040503050406030204" pitchFamily="18" charset="0"/>
                            </a:rPr>
                            <m:t>1</m:t>
                          </m:r>
                        </m:sub>
                      </m:sSub>
                      <m:r>
                        <a:rPr lang="es-EC" i="1">
                          <a:solidFill>
                            <a:srgbClr val="080808"/>
                          </a:solidFill>
                          <a:latin typeface="Cambria Math" panose="02040503050406030204" pitchFamily="18" charset="0"/>
                        </a:rPr>
                        <m:t>=</m:t>
                      </m:r>
                      <m:r>
                        <a:rPr lang="es-EC" i="1">
                          <a:solidFill>
                            <a:srgbClr val="080808"/>
                          </a:solidFill>
                          <a:latin typeface="Cambria Math" panose="02040503050406030204" pitchFamily="18" charset="0"/>
                        </a:rPr>
                        <m:t>𝑞</m:t>
                      </m:r>
                      <m:r>
                        <a:rPr lang="es-EC" i="1">
                          <a:solidFill>
                            <a:srgbClr val="080808"/>
                          </a:solidFill>
                          <a:latin typeface="Cambria Math" panose="02040503050406030204" pitchFamily="18" charset="0"/>
                        </a:rPr>
                        <m:t>+</m:t>
                      </m:r>
                      <m:r>
                        <a:rPr lang="es-EC" i="1">
                          <a:solidFill>
                            <a:srgbClr val="080808"/>
                          </a:solidFill>
                          <a:latin typeface="Cambria Math" panose="02040503050406030204" pitchFamily="18" charset="0"/>
                        </a:rPr>
                        <m:t>𝑃𝑒𝑠𝑜</m:t>
                      </m:r>
                      <m:r>
                        <a:rPr lang="es-EC" i="1">
                          <a:solidFill>
                            <a:srgbClr val="080808"/>
                          </a:solidFill>
                          <a:latin typeface="Cambria Math" panose="02040503050406030204" pitchFamily="18" charset="0"/>
                        </a:rPr>
                        <m:t> </m:t>
                      </m:r>
                      <m:r>
                        <a:rPr lang="es-EC" i="1">
                          <a:solidFill>
                            <a:srgbClr val="080808"/>
                          </a:solidFill>
                          <a:latin typeface="Cambria Math" panose="02040503050406030204" pitchFamily="18" charset="0"/>
                        </a:rPr>
                        <m:t>𝑉𝑖𝑔𝑎</m:t>
                      </m:r>
                      <m:r>
                        <a:rPr lang="es-EC" i="1">
                          <a:solidFill>
                            <a:srgbClr val="080808"/>
                          </a:solidFill>
                          <a:latin typeface="Cambria Math" panose="02040503050406030204" pitchFamily="18" charset="0"/>
                        </a:rPr>
                        <m:t> </m:t>
                      </m:r>
                      <m:r>
                        <a:rPr lang="es-EC" i="1">
                          <a:solidFill>
                            <a:srgbClr val="080808"/>
                          </a:solidFill>
                          <a:latin typeface="Cambria Math" panose="02040503050406030204" pitchFamily="18" charset="0"/>
                        </a:rPr>
                        <m:t>𝑇𝑟𝑎𝑛𝑠𝑣𝑒𝑟𝑠𝑎𝑙</m:t>
                      </m:r>
                    </m:oMath>
                  </m:oMathPara>
                </a14:m>
                <a:endParaRPr lang="es-EC" dirty="0">
                  <a:solidFill>
                    <a:srgbClr val="080808"/>
                  </a:solidFill>
                </a:endParaRPr>
              </a:p>
              <a:p>
                <a:pPr/>
                <a14:m>
                  <m:oMathPara xmlns:m="http://schemas.openxmlformats.org/officeDocument/2006/math">
                    <m:oMathParaPr>
                      <m:jc m:val="centerGroup"/>
                    </m:oMathParaPr>
                    <m:oMath xmlns:m="http://schemas.openxmlformats.org/officeDocument/2006/math">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𝑞</m:t>
                          </m:r>
                        </m:e>
                        <m:sub>
                          <m:r>
                            <a:rPr lang="es-EC" i="1">
                              <a:solidFill>
                                <a:srgbClr val="080808"/>
                              </a:solidFill>
                              <a:latin typeface="Cambria Math" panose="02040503050406030204" pitchFamily="18" charset="0"/>
                            </a:rPr>
                            <m:t>1</m:t>
                          </m:r>
                        </m:sub>
                      </m:sSub>
                      <m:r>
                        <a:rPr lang="es-EC" i="1">
                          <a:solidFill>
                            <a:srgbClr val="080808"/>
                          </a:solidFill>
                          <a:latin typeface="Cambria Math" panose="02040503050406030204" pitchFamily="18" charset="0"/>
                        </a:rPr>
                        <m:t>=148.75 </m:t>
                      </m:r>
                      <m:r>
                        <a:rPr lang="es-EC" i="1">
                          <a:solidFill>
                            <a:srgbClr val="080808"/>
                          </a:solidFill>
                          <a:latin typeface="Cambria Math" panose="02040503050406030204" pitchFamily="18" charset="0"/>
                        </a:rPr>
                        <m:t>𝑘𝑔𝑓</m:t>
                      </m:r>
                      <m:r>
                        <a:rPr lang="es-EC" i="1">
                          <a:solidFill>
                            <a:srgbClr val="080808"/>
                          </a:solidFill>
                          <a:latin typeface="Cambria Math" panose="02040503050406030204" pitchFamily="18" charset="0"/>
                        </a:rPr>
                        <m:t>+6.72 </m:t>
                      </m:r>
                      <m:r>
                        <a:rPr lang="es-EC" i="1">
                          <a:solidFill>
                            <a:srgbClr val="080808"/>
                          </a:solidFill>
                          <a:latin typeface="Cambria Math" panose="02040503050406030204" pitchFamily="18" charset="0"/>
                        </a:rPr>
                        <m:t>𝑘𝑔𝑓</m:t>
                      </m:r>
                    </m:oMath>
                  </m:oMathPara>
                </a14:m>
                <a:endParaRPr lang="es-EC" dirty="0">
                  <a:solidFill>
                    <a:srgbClr val="080808"/>
                  </a:solidFill>
                </a:endParaRPr>
              </a:p>
              <a:p>
                <a:pPr/>
                <a14:m>
                  <m:oMathPara xmlns:m="http://schemas.openxmlformats.org/officeDocument/2006/math">
                    <m:oMathParaPr>
                      <m:jc m:val="centerGroup"/>
                    </m:oMathParaPr>
                    <m:oMath xmlns:m="http://schemas.openxmlformats.org/officeDocument/2006/math">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𝑞</m:t>
                          </m:r>
                        </m:e>
                        <m:sub>
                          <m:r>
                            <a:rPr lang="es-EC" i="1">
                              <a:solidFill>
                                <a:srgbClr val="080808"/>
                              </a:solidFill>
                              <a:latin typeface="Cambria Math" panose="02040503050406030204" pitchFamily="18" charset="0"/>
                            </a:rPr>
                            <m:t>1</m:t>
                          </m:r>
                        </m:sub>
                      </m:sSub>
                      <m:r>
                        <a:rPr lang="es-EC" i="1">
                          <a:solidFill>
                            <a:srgbClr val="080808"/>
                          </a:solidFill>
                          <a:latin typeface="Cambria Math" panose="02040503050406030204" pitchFamily="18" charset="0"/>
                        </a:rPr>
                        <m:t>=155.47 </m:t>
                      </m:r>
                      <m:r>
                        <a:rPr lang="es-EC" i="1">
                          <a:solidFill>
                            <a:srgbClr val="080808"/>
                          </a:solidFill>
                          <a:latin typeface="Cambria Math" panose="02040503050406030204" pitchFamily="18" charset="0"/>
                        </a:rPr>
                        <m:t>𝑘𝑔𝑓</m:t>
                      </m:r>
                    </m:oMath>
                  </m:oMathPara>
                </a14:m>
                <a:endParaRPr lang="es-EC" dirty="0">
                  <a:solidFill>
                    <a:srgbClr val="080808"/>
                  </a:solidFill>
                </a:endParaRPr>
              </a:p>
              <a:p>
                <a:endParaRPr lang="es-EC" dirty="0">
                  <a:solidFill>
                    <a:srgbClr val="080808"/>
                  </a:solidFill>
                  <a:latin typeface="Calibri" panose="020F0502020204030204" pitchFamily="34" charset="0"/>
                </a:endParaRPr>
              </a:p>
            </p:txBody>
          </p:sp>
        </mc:Choice>
        <mc:Fallback xmlns="">
          <p:sp>
            <p:nvSpPr>
              <p:cNvPr id="12" name="TextBox 63"/>
              <p:cNvSpPr txBox="1">
                <a:spLocks noRot="1" noChangeAspect="1" noMove="1" noResize="1" noEditPoints="1" noAdjustHandles="1" noChangeArrowheads="1" noChangeShapeType="1" noTextEdit="1"/>
              </p:cNvSpPr>
              <p:nvPr/>
            </p:nvSpPr>
            <p:spPr>
              <a:xfrm>
                <a:off x="4583038" y="1422410"/>
                <a:ext cx="7406330" cy="1835118"/>
              </a:xfrm>
              <a:prstGeom prst="rect">
                <a:avLst/>
              </a:prstGeom>
              <a:blipFill rotWithShape="0">
                <a:blip r:embed="rId2"/>
                <a:stretch>
                  <a:fillRect l="-741" t="-1661"/>
                </a:stretch>
              </a:blipFill>
            </p:spPr>
            <p:txBody>
              <a:bodyPr/>
              <a:lstStyle/>
              <a:p>
                <a:r>
                  <a:rPr lang="es-EC">
                    <a:noFill/>
                  </a:rPr>
                  <a:t> </a:t>
                </a:r>
              </a:p>
            </p:txBody>
          </p:sp>
        </mc:Fallback>
      </mc:AlternateContent>
      <p:cxnSp>
        <p:nvCxnSpPr>
          <p:cNvPr id="13" name="Conector recto 12"/>
          <p:cNvCxnSpPr/>
          <p:nvPr/>
        </p:nvCxnSpPr>
        <p:spPr>
          <a:xfrm flipH="1">
            <a:off x="4574783" y="1444983"/>
            <a:ext cx="8255" cy="4651111"/>
          </a:xfrm>
          <a:prstGeom prst="line">
            <a:avLst/>
          </a:prstGeom>
          <a:ln>
            <a:solidFill>
              <a:schemeClr val="accent2"/>
            </a:solidFill>
            <a:prstDash val="lgDash"/>
          </a:ln>
        </p:spPr>
        <p:style>
          <a:lnRef idx="2">
            <a:schemeClr val="accent1"/>
          </a:lnRef>
          <a:fillRef idx="0">
            <a:schemeClr val="accent1"/>
          </a:fillRef>
          <a:effectRef idx="1">
            <a:schemeClr val="accent1"/>
          </a:effectRef>
          <a:fontRef idx="minor">
            <a:schemeClr val="tx1"/>
          </a:fontRef>
        </p:style>
      </p:cxnSp>
      <p:sp>
        <p:nvSpPr>
          <p:cNvPr id="16" name="Shape 5967"/>
          <p:cNvSpPr/>
          <p:nvPr/>
        </p:nvSpPr>
        <p:spPr>
          <a:xfrm flipV="1">
            <a:off x="4802219" y="3573016"/>
            <a:ext cx="6884944" cy="14028"/>
          </a:xfrm>
          <a:prstGeom prst="line">
            <a:avLst/>
          </a:prstGeom>
          <a:ln w="19050">
            <a:solidFill>
              <a:srgbClr val="BFBFBF"/>
            </a:solidFill>
            <a:prstDash val="sysDash"/>
            <a:bevel/>
          </a:ln>
        </p:spPr>
        <p:txBody>
          <a:bodyPr lIns="0" tIns="0" rIns="0" bIns="0"/>
          <a:lstStyle/>
          <a:p>
            <a:pPr defTabSz="342900"/>
            <a:endParaRPr sz="900" dirty="0">
              <a:latin typeface="+mj-lt"/>
              <a:ea typeface="Helvetica"/>
              <a:cs typeface="Helvetica"/>
            </a:endParaRPr>
          </a:p>
        </p:txBody>
      </p:sp>
      <p:pic>
        <p:nvPicPr>
          <p:cNvPr id="15" name="Imagen 14"/>
          <p:cNvPicPr/>
          <p:nvPr/>
        </p:nvPicPr>
        <p:blipFill>
          <a:blip r:embed="rId3">
            <a:extLst>
              <a:ext uri="{28A0092B-C50C-407E-A947-70E740481C1C}">
                <a14:useLocalDpi xmlns:a14="http://schemas.microsoft.com/office/drawing/2010/main" val="0"/>
              </a:ext>
            </a:extLst>
          </a:blip>
          <a:srcRect/>
          <a:stretch>
            <a:fillRect/>
          </a:stretch>
        </p:blipFill>
        <p:spPr bwMode="auto">
          <a:xfrm>
            <a:off x="5591150" y="3869681"/>
            <a:ext cx="5151120" cy="1799590"/>
          </a:xfrm>
          <a:prstGeom prst="rect">
            <a:avLst/>
          </a:prstGeom>
          <a:noFill/>
          <a:ln>
            <a:noFill/>
          </a:ln>
        </p:spPr>
      </p:pic>
    </p:spTree>
    <p:extLst>
      <p:ext uri="{BB962C8B-B14F-4D97-AF65-F5344CB8AC3E}">
        <p14:creationId xmlns:p14="http://schemas.microsoft.com/office/powerpoint/2010/main" val="29446414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o 57"/>
          <p:cNvGrpSpPr/>
          <p:nvPr/>
        </p:nvGrpSpPr>
        <p:grpSpPr>
          <a:xfrm>
            <a:off x="222546" y="121215"/>
            <a:ext cx="3064349" cy="874668"/>
            <a:chOff x="201809" y="167228"/>
            <a:chExt cx="3589142" cy="1029524"/>
          </a:xfrm>
        </p:grpSpPr>
        <p:sp>
          <p:nvSpPr>
            <p:cNvPr id="59" name="Freeform 19"/>
            <p:cNvSpPr/>
            <p:nvPr/>
          </p:nvSpPr>
          <p:spPr>
            <a:xfrm>
              <a:off x="201809" y="167228"/>
              <a:ext cx="3589141" cy="1029524"/>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a typeface="Open Sans" panose="020B0606030504020204" pitchFamily="34" charset="0"/>
                <a:cs typeface="Open Sans" panose="020B0606030504020204" pitchFamily="34" charset="0"/>
              </a:endParaRPr>
            </a:p>
          </p:txBody>
        </p:sp>
        <p:sp>
          <p:nvSpPr>
            <p:cNvPr id="60" name="Oval 20"/>
            <p:cNvSpPr/>
            <p:nvPr/>
          </p:nvSpPr>
          <p:spPr>
            <a:xfrm>
              <a:off x="262131" y="239055"/>
              <a:ext cx="743968" cy="8858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nvGrpSpPr>
            <p:cNvPr id="61" name="Grupo 60"/>
            <p:cNvGrpSpPr/>
            <p:nvPr/>
          </p:nvGrpSpPr>
          <p:grpSpPr>
            <a:xfrm>
              <a:off x="236373" y="358824"/>
              <a:ext cx="3554578" cy="760761"/>
              <a:chOff x="236373" y="358824"/>
              <a:chExt cx="3554578" cy="760761"/>
            </a:xfrm>
          </p:grpSpPr>
          <p:sp>
            <p:nvSpPr>
              <p:cNvPr id="62" name="TextBox 18"/>
              <p:cNvSpPr txBox="1"/>
              <p:nvPr/>
            </p:nvSpPr>
            <p:spPr>
              <a:xfrm>
                <a:off x="1480674" y="419080"/>
                <a:ext cx="2310277" cy="470948"/>
              </a:xfrm>
              <a:prstGeom prst="rect">
                <a:avLst/>
              </a:prstGeom>
              <a:noFill/>
            </p:spPr>
            <p:txBody>
              <a:bodyPr wrap="square" rtlCol="0" anchor="ctr">
                <a:spAutoFit/>
              </a:bodyPr>
              <a:lstStyle/>
              <a:p>
                <a:pPr lvl="0" algn="ctr"/>
                <a:r>
                  <a:rPr lang="en-US" sz="2000" b="1" dirty="0" smtClean="0">
                    <a:solidFill>
                      <a:prstClr val="white"/>
                    </a:solidFill>
                    <a:latin typeface="Calibri" panose="020F0502020204030204" pitchFamily="34" charset="0"/>
                  </a:rPr>
                  <a:t>DISEÑO</a:t>
                </a:r>
                <a:endParaRPr lang="en-US" sz="2000" b="1" dirty="0">
                  <a:solidFill>
                    <a:prstClr val="white"/>
                  </a:solidFill>
                  <a:latin typeface="Calibri" panose="020F0502020204030204" pitchFamily="34" charset="0"/>
                </a:endParaRPr>
              </a:p>
            </p:txBody>
          </p:sp>
          <p:sp>
            <p:nvSpPr>
              <p:cNvPr id="63" name="CuadroTexto 62"/>
              <p:cNvSpPr txBox="1"/>
              <p:nvPr/>
            </p:nvSpPr>
            <p:spPr>
              <a:xfrm>
                <a:off x="236373" y="358824"/>
                <a:ext cx="795484" cy="760761"/>
              </a:xfrm>
              <a:prstGeom prst="rect">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rPr>
                  <a:t>CAP. 3</a:t>
                </a:r>
                <a:endParaRPr lang="es-ES" b="1" dirty="0">
                  <a:solidFill>
                    <a:schemeClr val="bg2">
                      <a:lumMod val="10000"/>
                    </a:schemeClr>
                  </a:solidFill>
                  <a:latin typeface="Calibri" panose="020F0502020204030204" pitchFamily="34" charset="0"/>
                </a:endParaRPr>
              </a:p>
            </p:txBody>
          </p:sp>
        </p:grpSp>
      </p:grpSp>
      <p:sp>
        <p:nvSpPr>
          <p:cNvPr id="2" name="CuadroTexto 1"/>
          <p:cNvSpPr txBox="1"/>
          <p:nvPr/>
        </p:nvSpPr>
        <p:spPr>
          <a:xfrm>
            <a:off x="222546" y="1075651"/>
            <a:ext cx="4144468" cy="369332"/>
          </a:xfrm>
          <a:prstGeom prst="rect">
            <a:avLst/>
          </a:prstGeom>
          <a:noFill/>
        </p:spPr>
        <p:txBody>
          <a:bodyPr wrap="square" rtlCol="0">
            <a:spAutoFit/>
          </a:bodyPr>
          <a:lstStyle/>
          <a:p>
            <a:pPr algn="ctr"/>
            <a:r>
              <a:rPr lang="es-ES" b="1" dirty="0" smtClean="0">
                <a:solidFill>
                  <a:schemeClr val="bg2">
                    <a:lumMod val="10000"/>
                  </a:schemeClr>
                </a:solidFill>
              </a:rPr>
              <a:t>Diseño estructural: </a:t>
            </a:r>
            <a:r>
              <a:rPr lang="es-ES" b="1" dirty="0">
                <a:solidFill>
                  <a:schemeClr val="bg2">
                    <a:lumMod val="10000"/>
                  </a:schemeClr>
                </a:solidFill>
              </a:rPr>
              <a:t>Vigas Carrileras</a:t>
            </a:r>
          </a:p>
        </p:txBody>
      </p:sp>
      <mc:AlternateContent xmlns:mc="http://schemas.openxmlformats.org/markup-compatibility/2006" xmlns:a14="http://schemas.microsoft.com/office/drawing/2010/main">
        <mc:Choice Requires="a14">
          <p:sp>
            <p:nvSpPr>
              <p:cNvPr id="11" name="TextBox 63"/>
              <p:cNvSpPr txBox="1"/>
              <p:nvPr/>
            </p:nvSpPr>
            <p:spPr>
              <a:xfrm>
                <a:off x="-74970" y="1598339"/>
                <a:ext cx="3577888" cy="18973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s-EC" i="1" smtClean="0">
                              <a:solidFill>
                                <a:srgbClr val="080808"/>
                              </a:solidFill>
                              <a:latin typeface="Cambria Math" panose="02040503050406030204" pitchFamily="18" charset="0"/>
                            </a:rPr>
                          </m:ctrlPr>
                        </m:naryPr>
                        <m:sub/>
                        <m:sup/>
                        <m:e>
                          <m:r>
                            <a:rPr lang="es-EC" i="1">
                              <a:solidFill>
                                <a:srgbClr val="080808"/>
                              </a:solidFill>
                              <a:latin typeface="Cambria Math" panose="02040503050406030204" pitchFamily="18" charset="0"/>
                            </a:rPr>
                            <m:t>𝐹𝑥</m:t>
                          </m:r>
                        </m:e>
                      </m:nary>
                      <m:r>
                        <a:rPr lang="es-EC" i="1">
                          <a:solidFill>
                            <a:srgbClr val="080808"/>
                          </a:solidFill>
                          <a:latin typeface="Cambria Math" panose="02040503050406030204" pitchFamily="18" charset="0"/>
                        </a:rPr>
                        <m:t>=0</m:t>
                      </m:r>
                    </m:oMath>
                  </m:oMathPara>
                </a14:m>
                <a:endParaRPr lang="es-EC" dirty="0">
                  <a:solidFill>
                    <a:srgbClr val="080808"/>
                  </a:solidFill>
                </a:endParaRPr>
              </a:p>
              <a:p>
                <a:pPr/>
                <a14:m>
                  <m:oMathPara xmlns:m="http://schemas.openxmlformats.org/officeDocument/2006/math">
                    <m:oMathParaPr>
                      <m:jc m:val="centerGroup"/>
                    </m:oMathParaPr>
                    <m:oMath xmlns:m="http://schemas.openxmlformats.org/officeDocument/2006/math">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𝑅𝐷</m:t>
                          </m:r>
                        </m:e>
                        <m:sub>
                          <m:r>
                            <a:rPr lang="es-EC" i="1">
                              <a:solidFill>
                                <a:srgbClr val="080808"/>
                              </a:solidFill>
                              <a:latin typeface="Cambria Math" panose="02040503050406030204" pitchFamily="18" charset="0"/>
                            </a:rPr>
                            <m:t>𝑥</m:t>
                          </m:r>
                        </m:sub>
                      </m:sSub>
                      <m:r>
                        <a:rPr lang="es-EC" i="1">
                          <a:solidFill>
                            <a:srgbClr val="080808"/>
                          </a:solidFill>
                          <a:latin typeface="Cambria Math" panose="02040503050406030204" pitchFamily="18" charset="0"/>
                        </a:rPr>
                        <m:t>+</m:t>
                      </m:r>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𝐹</m:t>
                          </m:r>
                        </m:e>
                        <m:sub>
                          <m:r>
                            <a:rPr lang="es-EC" i="1">
                              <a:solidFill>
                                <a:srgbClr val="080808"/>
                              </a:solidFill>
                              <a:latin typeface="Cambria Math" panose="02040503050406030204" pitchFamily="18" charset="0"/>
                            </a:rPr>
                            <m:t>𝑙𝑜𝑛𝑔</m:t>
                          </m:r>
                        </m:sub>
                      </m:sSub>
                      <m:r>
                        <a:rPr lang="es-EC" i="1">
                          <a:solidFill>
                            <a:srgbClr val="080808"/>
                          </a:solidFill>
                          <a:latin typeface="Cambria Math" panose="02040503050406030204" pitchFamily="18" charset="0"/>
                        </a:rPr>
                        <m:t>−</m:t>
                      </m:r>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𝑅𝐶</m:t>
                          </m:r>
                        </m:e>
                        <m:sub>
                          <m:r>
                            <a:rPr lang="es-EC" i="1">
                              <a:solidFill>
                                <a:srgbClr val="080808"/>
                              </a:solidFill>
                              <a:latin typeface="Cambria Math" panose="02040503050406030204" pitchFamily="18" charset="0"/>
                            </a:rPr>
                            <m:t>𝑥</m:t>
                          </m:r>
                        </m:sub>
                      </m:sSub>
                      <m:r>
                        <a:rPr lang="es-EC" i="1">
                          <a:solidFill>
                            <a:srgbClr val="080808"/>
                          </a:solidFill>
                          <a:latin typeface="Cambria Math" panose="02040503050406030204" pitchFamily="18" charset="0"/>
                        </a:rPr>
                        <m:t>=0</m:t>
                      </m:r>
                    </m:oMath>
                  </m:oMathPara>
                </a14:m>
                <a:endParaRPr lang="es-EC" dirty="0">
                  <a:solidFill>
                    <a:srgbClr val="080808"/>
                  </a:solidFill>
                </a:endParaRPr>
              </a:p>
              <a:p>
                <a:pPr/>
                <a14:m>
                  <m:oMathPara xmlns:m="http://schemas.openxmlformats.org/officeDocument/2006/math">
                    <m:oMathParaPr>
                      <m:jc m:val="centerGroup"/>
                    </m:oMathParaPr>
                    <m:oMath xmlns:m="http://schemas.openxmlformats.org/officeDocument/2006/math">
                      <m:sSub>
                        <m:sSubPr>
                          <m:ctrlPr>
                            <a:rPr lang="es-EC" i="1" smtClean="0">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𝑅𝐷</m:t>
                          </m:r>
                        </m:e>
                        <m:sub>
                          <m:r>
                            <a:rPr lang="es-EC" i="1">
                              <a:solidFill>
                                <a:srgbClr val="080808"/>
                              </a:solidFill>
                              <a:latin typeface="Cambria Math" panose="02040503050406030204" pitchFamily="18" charset="0"/>
                            </a:rPr>
                            <m:t>𝑥</m:t>
                          </m:r>
                        </m:sub>
                      </m:sSub>
                      <m:r>
                        <a:rPr lang="es-EC" i="1">
                          <a:solidFill>
                            <a:srgbClr val="080808"/>
                          </a:solidFill>
                          <a:latin typeface="Cambria Math" panose="02040503050406030204" pitchFamily="18" charset="0"/>
                        </a:rPr>
                        <m:t>=</m:t>
                      </m:r>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𝑅𝐶</m:t>
                          </m:r>
                        </m:e>
                        <m:sub>
                          <m:r>
                            <a:rPr lang="es-EC" i="1">
                              <a:solidFill>
                                <a:srgbClr val="080808"/>
                              </a:solidFill>
                              <a:latin typeface="Cambria Math" panose="02040503050406030204" pitchFamily="18" charset="0"/>
                            </a:rPr>
                            <m:t>𝑥</m:t>
                          </m:r>
                        </m:sub>
                      </m:sSub>
                      <m:r>
                        <a:rPr lang="es-EC" i="1">
                          <a:solidFill>
                            <a:srgbClr val="080808"/>
                          </a:solidFill>
                          <a:latin typeface="Cambria Math" panose="02040503050406030204" pitchFamily="18" charset="0"/>
                        </a:rPr>
                        <m:t>−0.1∙</m:t>
                      </m:r>
                      <m:r>
                        <a:rPr lang="es-EC" i="1">
                          <a:solidFill>
                            <a:srgbClr val="080808"/>
                          </a:solidFill>
                          <a:latin typeface="Cambria Math" panose="02040503050406030204" pitchFamily="18" charset="0"/>
                        </a:rPr>
                        <m:t>𝑞</m:t>
                      </m:r>
                    </m:oMath>
                  </m:oMathPara>
                </a14:m>
                <a:endParaRPr lang="es-EC" dirty="0">
                  <a:solidFill>
                    <a:srgbClr val="080808"/>
                  </a:solidFill>
                </a:endParaRPr>
              </a:p>
              <a:p>
                <a:pPr/>
                <a14:m>
                  <m:oMathPara xmlns:m="http://schemas.openxmlformats.org/officeDocument/2006/math">
                    <m:oMathParaPr>
                      <m:jc m:val="centerGroup"/>
                    </m:oMathParaPr>
                    <m:oMath xmlns:m="http://schemas.openxmlformats.org/officeDocument/2006/math">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𝑅𝐷</m:t>
                          </m:r>
                        </m:e>
                        <m:sub>
                          <m:r>
                            <a:rPr lang="es-EC" i="1">
                              <a:solidFill>
                                <a:srgbClr val="080808"/>
                              </a:solidFill>
                              <a:latin typeface="Cambria Math" panose="02040503050406030204" pitchFamily="18" charset="0"/>
                            </a:rPr>
                            <m:t>𝑥</m:t>
                          </m:r>
                        </m:sub>
                      </m:sSub>
                      <m:r>
                        <a:rPr lang="es-EC" i="1">
                          <a:solidFill>
                            <a:srgbClr val="080808"/>
                          </a:solidFill>
                          <a:latin typeface="Cambria Math" panose="02040503050406030204" pitchFamily="18" charset="0"/>
                        </a:rPr>
                        <m:t>=</m:t>
                      </m:r>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𝑅𝐶</m:t>
                          </m:r>
                        </m:e>
                        <m:sub>
                          <m:r>
                            <a:rPr lang="es-EC" i="1">
                              <a:solidFill>
                                <a:srgbClr val="080808"/>
                              </a:solidFill>
                              <a:latin typeface="Cambria Math" panose="02040503050406030204" pitchFamily="18" charset="0"/>
                            </a:rPr>
                            <m:t>𝑥</m:t>
                          </m:r>
                        </m:sub>
                      </m:sSub>
                      <m:r>
                        <a:rPr lang="es-EC" i="1">
                          <a:solidFill>
                            <a:srgbClr val="080808"/>
                          </a:solidFill>
                          <a:latin typeface="Cambria Math" panose="02040503050406030204" pitchFamily="18" charset="0"/>
                        </a:rPr>
                        <m:t>−0.1 ∙ 155.47 </m:t>
                      </m:r>
                      <m:r>
                        <a:rPr lang="es-EC" i="1">
                          <a:solidFill>
                            <a:srgbClr val="080808"/>
                          </a:solidFill>
                          <a:latin typeface="Cambria Math" panose="02040503050406030204" pitchFamily="18" charset="0"/>
                        </a:rPr>
                        <m:t>𝑘𝑔𝑓</m:t>
                      </m:r>
                    </m:oMath>
                  </m:oMathPara>
                </a14:m>
                <a:endParaRPr lang="es-EC" dirty="0">
                  <a:solidFill>
                    <a:srgbClr val="080808"/>
                  </a:solidFill>
                </a:endParaRPr>
              </a:p>
              <a:p>
                <a:pPr/>
                <a14:m>
                  <m:oMathPara xmlns:m="http://schemas.openxmlformats.org/officeDocument/2006/math">
                    <m:oMathParaPr>
                      <m:jc m:val="centerGroup"/>
                    </m:oMathParaPr>
                    <m:oMath xmlns:m="http://schemas.openxmlformats.org/officeDocument/2006/math">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𝑅𝐷</m:t>
                          </m:r>
                        </m:e>
                        <m:sub>
                          <m:r>
                            <a:rPr lang="es-EC" i="1">
                              <a:solidFill>
                                <a:srgbClr val="080808"/>
                              </a:solidFill>
                              <a:latin typeface="Cambria Math" panose="02040503050406030204" pitchFamily="18" charset="0"/>
                            </a:rPr>
                            <m:t>𝑥</m:t>
                          </m:r>
                        </m:sub>
                      </m:sSub>
                      <m:r>
                        <a:rPr lang="es-EC" i="1">
                          <a:solidFill>
                            <a:srgbClr val="080808"/>
                          </a:solidFill>
                          <a:latin typeface="Cambria Math" panose="02040503050406030204" pitchFamily="18" charset="0"/>
                        </a:rPr>
                        <m:t>=</m:t>
                      </m:r>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𝑅𝐶</m:t>
                          </m:r>
                        </m:e>
                        <m:sub>
                          <m:r>
                            <a:rPr lang="es-EC" i="1">
                              <a:solidFill>
                                <a:srgbClr val="080808"/>
                              </a:solidFill>
                              <a:latin typeface="Cambria Math" panose="02040503050406030204" pitchFamily="18" charset="0"/>
                            </a:rPr>
                            <m:t>𝑥</m:t>
                          </m:r>
                        </m:sub>
                      </m:sSub>
                      <m:r>
                        <a:rPr lang="es-EC" i="1">
                          <a:solidFill>
                            <a:srgbClr val="080808"/>
                          </a:solidFill>
                          <a:latin typeface="Cambria Math" panose="02040503050406030204" pitchFamily="18" charset="0"/>
                        </a:rPr>
                        <m:t>−15.547 </m:t>
                      </m:r>
                      <m:r>
                        <a:rPr lang="es-EC" i="1">
                          <a:solidFill>
                            <a:srgbClr val="080808"/>
                          </a:solidFill>
                          <a:latin typeface="Cambria Math" panose="02040503050406030204" pitchFamily="18" charset="0"/>
                        </a:rPr>
                        <m:t>𝑘𝑔𝑓</m:t>
                      </m:r>
                    </m:oMath>
                  </m:oMathPara>
                </a14:m>
                <a:endParaRPr lang="es-EC" dirty="0">
                  <a:solidFill>
                    <a:srgbClr val="080808"/>
                  </a:solidFill>
                </a:endParaRPr>
              </a:p>
            </p:txBody>
          </p:sp>
        </mc:Choice>
        <mc:Fallback xmlns="">
          <p:sp>
            <p:nvSpPr>
              <p:cNvPr id="11" name="TextBox 63"/>
              <p:cNvSpPr txBox="1">
                <a:spLocks noRot="1" noChangeAspect="1" noMove="1" noResize="1" noEditPoints="1" noAdjustHandles="1" noChangeArrowheads="1" noChangeShapeType="1" noTextEdit="1"/>
              </p:cNvSpPr>
              <p:nvPr/>
            </p:nvSpPr>
            <p:spPr>
              <a:xfrm>
                <a:off x="-74970" y="1598339"/>
                <a:ext cx="3577888" cy="1897314"/>
              </a:xfrm>
              <a:prstGeom prst="rect">
                <a:avLst/>
              </a:prstGeom>
              <a:blipFill rotWithShape="0">
                <a:blip r:embed="rId2"/>
                <a:stretch>
                  <a:fillRect b="-2251"/>
                </a:stretch>
              </a:blipFill>
            </p:spPr>
            <p:txBody>
              <a:bodyPr/>
              <a:lstStyle/>
              <a:p>
                <a:r>
                  <a:rPr lang="es-EC">
                    <a:noFill/>
                  </a:rPr>
                  <a:t> </a:t>
                </a:r>
              </a:p>
            </p:txBody>
          </p:sp>
        </mc:Fallback>
      </mc:AlternateContent>
      <p:cxnSp>
        <p:nvCxnSpPr>
          <p:cNvPr id="13" name="Conector recto 12"/>
          <p:cNvCxnSpPr/>
          <p:nvPr/>
        </p:nvCxnSpPr>
        <p:spPr>
          <a:xfrm>
            <a:off x="3662822" y="1593437"/>
            <a:ext cx="1" cy="1874804"/>
          </a:xfrm>
          <a:prstGeom prst="line">
            <a:avLst/>
          </a:prstGeom>
          <a:ln>
            <a:solidFill>
              <a:schemeClr val="accent2"/>
            </a:solidFill>
            <a:prstDash val="lgDash"/>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 name="Rectángulo 2"/>
              <p:cNvSpPr/>
              <p:nvPr/>
            </p:nvSpPr>
            <p:spPr>
              <a:xfrm>
                <a:off x="3833558" y="1598337"/>
                <a:ext cx="3860577" cy="167334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s-EC" i="1" smtClean="0">
                              <a:solidFill>
                                <a:srgbClr val="080808"/>
                              </a:solidFill>
                              <a:latin typeface="Cambria Math" panose="02040503050406030204" pitchFamily="18" charset="0"/>
                            </a:rPr>
                          </m:ctrlPr>
                        </m:naryPr>
                        <m:sub/>
                        <m:sup/>
                        <m:e>
                          <m:r>
                            <a:rPr lang="es-EC" i="1">
                              <a:solidFill>
                                <a:srgbClr val="080808"/>
                              </a:solidFill>
                              <a:latin typeface="Cambria Math" panose="02040503050406030204" pitchFamily="18" charset="0"/>
                            </a:rPr>
                            <m:t>𝐹𝑦</m:t>
                          </m:r>
                        </m:e>
                      </m:nary>
                      <m:r>
                        <a:rPr lang="es-EC" i="1">
                          <a:solidFill>
                            <a:srgbClr val="080808"/>
                          </a:solidFill>
                          <a:latin typeface="Cambria Math" panose="02040503050406030204" pitchFamily="18" charset="0"/>
                        </a:rPr>
                        <m:t>=0</m:t>
                      </m:r>
                    </m:oMath>
                  </m:oMathPara>
                </a14:m>
                <a:endParaRPr lang="es-EC" dirty="0">
                  <a:solidFill>
                    <a:srgbClr val="080808"/>
                  </a:solidFill>
                </a:endParaRPr>
              </a:p>
              <a:p>
                <a:pPr/>
                <a14:m>
                  <m:oMathPara xmlns:m="http://schemas.openxmlformats.org/officeDocument/2006/math">
                    <m:oMathParaPr>
                      <m:jc m:val="centerGroup"/>
                    </m:oMathParaPr>
                    <m:oMath xmlns:m="http://schemas.openxmlformats.org/officeDocument/2006/math">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𝑅𝐷</m:t>
                          </m:r>
                        </m:e>
                        <m:sub>
                          <m:r>
                            <a:rPr lang="es-EC" i="1">
                              <a:solidFill>
                                <a:srgbClr val="080808"/>
                              </a:solidFill>
                              <a:latin typeface="Cambria Math" panose="02040503050406030204" pitchFamily="18" charset="0"/>
                            </a:rPr>
                            <m:t>𝑦</m:t>
                          </m:r>
                        </m:sub>
                      </m:sSub>
                      <m:r>
                        <a:rPr lang="es-EC" i="1">
                          <a:solidFill>
                            <a:srgbClr val="080808"/>
                          </a:solidFill>
                          <a:latin typeface="Cambria Math" panose="02040503050406030204" pitchFamily="18" charset="0"/>
                        </a:rPr>
                        <m:t>+</m:t>
                      </m:r>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𝑅𝐶</m:t>
                          </m:r>
                        </m:e>
                        <m:sub>
                          <m:r>
                            <a:rPr lang="es-EC" i="1">
                              <a:solidFill>
                                <a:srgbClr val="080808"/>
                              </a:solidFill>
                              <a:latin typeface="Cambria Math" panose="02040503050406030204" pitchFamily="18" charset="0"/>
                            </a:rPr>
                            <m:t>𝑦</m:t>
                          </m:r>
                        </m:sub>
                      </m:sSub>
                      <m:r>
                        <a:rPr lang="es-EC" i="1">
                          <a:solidFill>
                            <a:srgbClr val="080808"/>
                          </a:solidFill>
                          <a:latin typeface="Cambria Math" panose="02040503050406030204" pitchFamily="18" charset="0"/>
                        </a:rPr>
                        <m:t>−</m:t>
                      </m:r>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𝑞</m:t>
                          </m:r>
                        </m:e>
                        <m:sub>
                          <m:r>
                            <a:rPr lang="es-EC" i="1">
                              <a:solidFill>
                                <a:srgbClr val="080808"/>
                              </a:solidFill>
                              <a:latin typeface="Cambria Math" panose="02040503050406030204" pitchFamily="18" charset="0"/>
                            </a:rPr>
                            <m:t>1</m:t>
                          </m:r>
                        </m:sub>
                      </m:sSub>
                      <m:r>
                        <a:rPr lang="es-EC" i="1">
                          <a:solidFill>
                            <a:srgbClr val="080808"/>
                          </a:solidFill>
                          <a:latin typeface="Cambria Math" panose="02040503050406030204" pitchFamily="18" charset="0"/>
                        </a:rPr>
                        <m:t>=0</m:t>
                      </m:r>
                    </m:oMath>
                  </m:oMathPara>
                </a14:m>
                <a:endParaRPr lang="es-EC" dirty="0">
                  <a:solidFill>
                    <a:srgbClr val="080808"/>
                  </a:solidFill>
                </a:endParaRPr>
              </a:p>
              <a:p>
                <a:pPr/>
                <a14:m>
                  <m:oMathPara xmlns:m="http://schemas.openxmlformats.org/officeDocument/2006/math">
                    <m:oMathParaPr>
                      <m:jc m:val="centerGroup"/>
                    </m:oMathParaPr>
                    <m:oMath xmlns:m="http://schemas.openxmlformats.org/officeDocument/2006/math">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𝑅𝐶</m:t>
                          </m:r>
                        </m:e>
                        <m:sub>
                          <m:r>
                            <a:rPr lang="es-EC" i="1">
                              <a:solidFill>
                                <a:srgbClr val="080808"/>
                              </a:solidFill>
                              <a:latin typeface="Cambria Math" panose="02040503050406030204" pitchFamily="18" charset="0"/>
                            </a:rPr>
                            <m:t>𝑦</m:t>
                          </m:r>
                        </m:sub>
                      </m:sSub>
                      <m:r>
                        <a:rPr lang="es-EC" i="1">
                          <a:solidFill>
                            <a:srgbClr val="080808"/>
                          </a:solidFill>
                          <a:latin typeface="Cambria Math" panose="02040503050406030204" pitchFamily="18" charset="0"/>
                        </a:rPr>
                        <m:t>=</m:t>
                      </m:r>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𝑞</m:t>
                          </m:r>
                        </m:e>
                        <m:sub>
                          <m:r>
                            <a:rPr lang="es-EC" i="1">
                              <a:solidFill>
                                <a:srgbClr val="080808"/>
                              </a:solidFill>
                              <a:latin typeface="Cambria Math" panose="02040503050406030204" pitchFamily="18" charset="0"/>
                            </a:rPr>
                            <m:t>1</m:t>
                          </m:r>
                        </m:sub>
                      </m:sSub>
                      <m:r>
                        <a:rPr lang="es-EC" i="1">
                          <a:solidFill>
                            <a:srgbClr val="080808"/>
                          </a:solidFill>
                          <a:latin typeface="Cambria Math" panose="02040503050406030204" pitchFamily="18" charset="0"/>
                        </a:rPr>
                        <m:t>− </m:t>
                      </m:r>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𝑅𝐷</m:t>
                          </m:r>
                        </m:e>
                        <m:sub>
                          <m:r>
                            <a:rPr lang="es-EC" i="1">
                              <a:solidFill>
                                <a:srgbClr val="080808"/>
                              </a:solidFill>
                              <a:latin typeface="Cambria Math" panose="02040503050406030204" pitchFamily="18" charset="0"/>
                            </a:rPr>
                            <m:t>𝑦</m:t>
                          </m:r>
                        </m:sub>
                      </m:sSub>
                    </m:oMath>
                  </m:oMathPara>
                </a14:m>
                <a:endParaRPr lang="es-EC" dirty="0">
                  <a:solidFill>
                    <a:srgbClr val="080808"/>
                  </a:solidFill>
                </a:endParaRPr>
              </a:p>
              <a:p>
                <a:pPr/>
                <a14:m>
                  <m:oMathPara xmlns:m="http://schemas.openxmlformats.org/officeDocument/2006/math">
                    <m:oMathParaPr>
                      <m:jc m:val="centerGroup"/>
                    </m:oMathParaPr>
                    <m:oMath xmlns:m="http://schemas.openxmlformats.org/officeDocument/2006/math">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𝑅𝐶</m:t>
                          </m:r>
                        </m:e>
                        <m:sub>
                          <m:r>
                            <a:rPr lang="es-EC" i="1">
                              <a:solidFill>
                                <a:srgbClr val="080808"/>
                              </a:solidFill>
                              <a:latin typeface="Cambria Math" panose="02040503050406030204" pitchFamily="18" charset="0"/>
                            </a:rPr>
                            <m:t>𝑦</m:t>
                          </m:r>
                        </m:sub>
                      </m:sSub>
                      <m:r>
                        <a:rPr lang="es-EC" i="1">
                          <a:solidFill>
                            <a:srgbClr val="080808"/>
                          </a:solidFill>
                          <a:latin typeface="Cambria Math" panose="02040503050406030204" pitchFamily="18" charset="0"/>
                        </a:rPr>
                        <m:t>=155.47 </m:t>
                      </m:r>
                      <m:r>
                        <a:rPr lang="es-EC" i="1">
                          <a:solidFill>
                            <a:srgbClr val="080808"/>
                          </a:solidFill>
                          <a:latin typeface="Cambria Math" panose="02040503050406030204" pitchFamily="18" charset="0"/>
                        </a:rPr>
                        <m:t>𝑘𝑔𝑓</m:t>
                      </m:r>
                      <m:r>
                        <a:rPr lang="es-EC" i="1">
                          <a:solidFill>
                            <a:srgbClr val="080808"/>
                          </a:solidFill>
                          <a:latin typeface="Cambria Math" panose="02040503050406030204" pitchFamily="18" charset="0"/>
                        </a:rPr>
                        <m:t>− </m:t>
                      </m:r>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𝑅𝐷</m:t>
                          </m:r>
                        </m:e>
                        <m:sub>
                          <m:r>
                            <a:rPr lang="es-EC" i="1">
                              <a:solidFill>
                                <a:srgbClr val="080808"/>
                              </a:solidFill>
                              <a:latin typeface="Cambria Math" panose="02040503050406030204" pitchFamily="18" charset="0"/>
                            </a:rPr>
                            <m:t>𝑦</m:t>
                          </m:r>
                        </m:sub>
                      </m:sSub>
                      <m:r>
                        <a:rPr lang="es-EC" i="1">
                          <a:solidFill>
                            <a:srgbClr val="080808"/>
                          </a:solidFill>
                          <a:latin typeface="Cambria Math" panose="02040503050406030204" pitchFamily="18" charset="0"/>
                        </a:rPr>
                        <m:t>  </m:t>
                      </m:r>
                    </m:oMath>
                  </m:oMathPara>
                </a14:m>
                <a:endParaRPr lang="es-EC" dirty="0">
                  <a:solidFill>
                    <a:srgbClr val="080808"/>
                  </a:solidFill>
                </a:endParaRPr>
              </a:p>
            </p:txBody>
          </p:sp>
        </mc:Choice>
        <mc:Fallback xmlns="">
          <p:sp>
            <p:nvSpPr>
              <p:cNvPr id="3" name="Rectángulo 2"/>
              <p:cNvSpPr>
                <a:spLocks noRot="1" noChangeAspect="1" noMove="1" noResize="1" noEditPoints="1" noAdjustHandles="1" noChangeArrowheads="1" noChangeShapeType="1" noTextEdit="1"/>
              </p:cNvSpPr>
              <p:nvPr/>
            </p:nvSpPr>
            <p:spPr>
              <a:xfrm>
                <a:off x="3833558" y="1598337"/>
                <a:ext cx="3860577" cy="1673343"/>
              </a:xfrm>
              <a:prstGeom prst="rect">
                <a:avLst/>
              </a:prstGeom>
              <a:blipFill rotWithShape="0">
                <a:blip r:embed="rId3"/>
                <a:stretch>
                  <a:fillRect b="-36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4" name="Rectángulo 3"/>
              <p:cNvSpPr/>
              <p:nvPr/>
            </p:nvSpPr>
            <p:spPr>
              <a:xfrm>
                <a:off x="7607373" y="1598337"/>
                <a:ext cx="4161652" cy="18138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s-EC" i="1" smtClean="0">
                              <a:solidFill>
                                <a:srgbClr val="080808"/>
                              </a:solidFill>
                              <a:latin typeface="Cambria Math" panose="02040503050406030204" pitchFamily="18" charset="0"/>
                            </a:rPr>
                          </m:ctrlPr>
                        </m:naryPr>
                        <m:sub/>
                        <m:sup/>
                        <m:e>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𝑀</m:t>
                              </m:r>
                            </m:e>
                            <m:sub>
                              <m:r>
                                <a:rPr lang="es-EC" i="1">
                                  <a:solidFill>
                                    <a:srgbClr val="080808"/>
                                  </a:solidFill>
                                  <a:latin typeface="Cambria Math" panose="02040503050406030204" pitchFamily="18" charset="0"/>
                                </a:rPr>
                                <m:t>𝐶</m:t>
                              </m:r>
                            </m:sub>
                          </m:sSub>
                        </m:e>
                      </m:nary>
                      <m:r>
                        <a:rPr lang="es-EC" i="1">
                          <a:solidFill>
                            <a:srgbClr val="080808"/>
                          </a:solidFill>
                          <a:latin typeface="Cambria Math" panose="02040503050406030204" pitchFamily="18" charset="0"/>
                        </a:rPr>
                        <m:t>=0</m:t>
                      </m:r>
                    </m:oMath>
                  </m:oMathPara>
                </a14:m>
                <a:endParaRPr lang="es-EC" dirty="0">
                  <a:solidFill>
                    <a:srgbClr val="080808"/>
                  </a:solidFill>
                </a:endParaRPr>
              </a:p>
              <a:p>
                <a:pPr/>
                <a14:m>
                  <m:oMathPara xmlns:m="http://schemas.openxmlformats.org/officeDocument/2006/math">
                    <m:oMathParaPr>
                      <m:jc m:val="centerGroup"/>
                    </m:oMathParaPr>
                    <m:oMath xmlns:m="http://schemas.openxmlformats.org/officeDocument/2006/math">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𝑀</m:t>
                          </m:r>
                        </m:e>
                        <m:sub>
                          <m:r>
                            <a:rPr lang="es-EC" i="1">
                              <a:solidFill>
                                <a:srgbClr val="080808"/>
                              </a:solidFill>
                              <a:latin typeface="Cambria Math" panose="02040503050406030204" pitchFamily="18" charset="0"/>
                            </a:rPr>
                            <m:t>𝐶</m:t>
                          </m:r>
                        </m:sub>
                      </m:sSub>
                      <m:r>
                        <a:rPr lang="es-EC" i="1">
                          <a:solidFill>
                            <a:srgbClr val="080808"/>
                          </a:solidFill>
                          <a:latin typeface="Cambria Math" panose="02040503050406030204" pitchFamily="18" charset="0"/>
                        </a:rPr>
                        <m:t>−</m:t>
                      </m:r>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𝑞</m:t>
                          </m:r>
                        </m:e>
                        <m:sub>
                          <m:r>
                            <a:rPr lang="es-EC" i="1">
                              <a:solidFill>
                                <a:srgbClr val="080808"/>
                              </a:solidFill>
                              <a:latin typeface="Cambria Math" panose="02040503050406030204" pitchFamily="18" charset="0"/>
                            </a:rPr>
                            <m:t>1</m:t>
                          </m:r>
                        </m:sub>
                      </m:sSub>
                      <m:r>
                        <a:rPr lang="es-EC" i="1">
                          <a:solidFill>
                            <a:srgbClr val="080808"/>
                          </a:solidFill>
                          <a:latin typeface="Cambria Math" panose="02040503050406030204" pitchFamily="18" charset="0"/>
                        </a:rPr>
                        <m:t>∙</m:t>
                      </m:r>
                      <m:f>
                        <m:fPr>
                          <m:ctrlPr>
                            <a:rPr lang="es-EC" i="1">
                              <a:solidFill>
                                <a:srgbClr val="080808"/>
                              </a:solidFill>
                              <a:latin typeface="Cambria Math" panose="02040503050406030204" pitchFamily="18" charset="0"/>
                            </a:rPr>
                          </m:ctrlPr>
                        </m:fPr>
                        <m:num>
                          <m:r>
                            <a:rPr lang="es-EC" i="1">
                              <a:solidFill>
                                <a:srgbClr val="080808"/>
                              </a:solidFill>
                              <a:latin typeface="Cambria Math" panose="02040503050406030204" pitchFamily="18" charset="0"/>
                            </a:rPr>
                            <m:t>𝑙</m:t>
                          </m:r>
                        </m:num>
                        <m:den>
                          <m:r>
                            <a:rPr lang="es-EC" i="1">
                              <a:solidFill>
                                <a:srgbClr val="080808"/>
                              </a:solidFill>
                              <a:latin typeface="Cambria Math" panose="02040503050406030204" pitchFamily="18" charset="0"/>
                            </a:rPr>
                            <m:t>2</m:t>
                          </m:r>
                        </m:den>
                      </m:f>
                      <m:r>
                        <a:rPr lang="es-EC" i="1">
                          <a:solidFill>
                            <a:srgbClr val="080808"/>
                          </a:solidFill>
                          <a:latin typeface="Cambria Math" panose="02040503050406030204" pitchFamily="18" charset="0"/>
                        </a:rPr>
                        <m:t>−</m:t>
                      </m:r>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𝑀</m:t>
                          </m:r>
                        </m:e>
                        <m:sub>
                          <m:r>
                            <a:rPr lang="es-EC" i="1">
                              <a:solidFill>
                                <a:srgbClr val="080808"/>
                              </a:solidFill>
                              <a:latin typeface="Cambria Math" panose="02040503050406030204" pitchFamily="18" charset="0"/>
                            </a:rPr>
                            <m:t>𝐷</m:t>
                          </m:r>
                        </m:sub>
                      </m:sSub>
                      <m:r>
                        <a:rPr lang="es-EC" i="1">
                          <a:solidFill>
                            <a:srgbClr val="080808"/>
                          </a:solidFill>
                          <a:latin typeface="Cambria Math" panose="02040503050406030204" pitchFamily="18" charset="0"/>
                        </a:rPr>
                        <m:t>+</m:t>
                      </m:r>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𝑅𝐷</m:t>
                          </m:r>
                        </m:e>
                        <m:sub>
                          <m:r>
                            <a:rPr lang="es-EC" i="1">
                              <a:solidFill>
                                <a:srgbClr val="080808"/>
                              </a:solidFill>
                              <a:latin typeface="Cambria Math" panose="02040503050406030204" pitchFamily="18" charset="0"/>
                            </a:rPr>
                            <m:t>𝑦</m:t>
                          </m:r>
                        </m:sub>
                      </m:sSub>
                      <m:r>
                        <a:rPr lang="es-EC" i="1">
                          <a:solidFill>
                            <a:srgbClr val="080808"/>
                          </a:solidFill>
                          <a:latin typeface="Cambria Math" panose="02040503050406030204" pitchFamily="18" charset="0"/>
                        </a:rPr>
                        <m:t>∙</m:t>
                      </m:r>
                      <m:r>
                        <a:rPr lang="es-EC" i="1">
                          <a:solidFill>
                            <a:srgbClr val="080808"/>
                          </a:solidFill>
                          <a:latin typeface="Cambria Math" panose="02040503050406030204" pitchFamily="18" charset="0"/>
                        </a:rPr>
                        <m:t>𝑙</m:t>
                      </m:r>
                      <m:r>
                        <a:rPr lang="es-EC" i="1">
                          <a:solidFill>
                            <a:srgbClr val="080808"/>
                          </a:solidFill>
                          <a:latin typeface="Cambria Math" panose="02040503050406030204" pitchFamily="18" charset="0"/>
                        </a:rPr>
                        <m:t>=0</m:t>
                      </m:r>
                    </m:oMath>
                  </m:oMathPara>
                </a14:m>
                <a:endParaRPr lang="es-EC" dirty="0">
                  <a:solidFill>
                    <a:srgbClr val="080808"/>
                  </a:solidFill>
                </a:endParaRPr>
              </a:p>
              <a:p>
                <a:pPr/>
                <a14:m>
                  <m:oMathPara xmlns:m="http://schemas.openxmlformats.org/officeDocument/2006/math">
                    <m:oMathParaPr>
                      <m:jc m:val="centerGroup"/>
                    </m:oMathParaPr>
                    <m:oMath xmlns:m="http://schemas.openxmlformats.org/officeDocument/2006/math">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𝑅𝐷</m:t>
                          </m:r>
                        </m:e>
                        <m:sub>
                          <m:r>
                            <a:rPr lang="es-EC" i="1">
                              <a:solidFill>
                                <a:srgbClr val="080808"/>
                              </a:solidFill>
                              <a:latin typeface="Cambria Math" panose="02040503050406030204" pitchFamily="18" charset="0"/>
                            </a:rPr>
                            <m:t>𝑦</m:t>
                          </m:r>
                        </m:sub>
                      </m:sSub>
                      <m:r>
                        <a:rPr lang="es-EC" i="1">
                          <a:solidFill>
                            <a:srgbClr val="080808"/>
                          </a:solidFill>
                          <a:latin typeface="Cambria Math" panose="02040503050406030204" pitchFamily="18" charset="0"/>
                        </a:rPr>
                        <m:t>=</m:t>
                      </m:r>
                      <m:f>
                        <m:fPr>
                          <m:ctrlPr>
                            <a:rPr lang="es-EC" i="1">
                              <a:solidFill>
                                <a:srgbClr val="080808"/>
                              </a:solidFill>
                              <a:latin typeface="Cambria Math" panose="02040503050406030204" pitchFamily="18" charset="0"/>
                            </a:rPr>
                          </m:ctrlPr>
                        </m:fPr>
                        <m:num>
                          <m:r>
                            <a:rPr lang="es-EC" i="1">
                              <a:solidFill>
                                <a:srgbClr val="080808"/>
                              </a:solidFill>
                              <a:latin typeface="Cambria Math" panose="02040503050406030204" pitchFamily="18" charset="0"/>
                            </a:rPr>
                            <m:t>25652.55 </m:t>
                          </m:r>
                          <m:r>
                            <a:rPr lang="es-EC" i="1">
                              <a:solidFill>
                                <a:srgbClr val="080808"/>
                              </a:solidFill>
                              <a:latin typeface="Cambria Math" panose="02040503050406030204" pitchFamily="18" charset="0"/>
                            </a:rPr>
                            <m:t>𝑘𝑔𝑓</m:t>
                          </m:r>
                          <m:r>
                            <a:rPr lang="es-EC" i="1">
                              <a:solidFill>
                                <a:srgbClr val="080808"/>
                              </a:solidFill>
                              <a:latin typeface="Cambria Math" panose="02040503050406030204" pitchFamily="18" charset="0"/>
                            </a:rPr>
                            <m:t>∙</m:t>
                          </m:r>
                          <m:r>
                            <a:rPr lang="es-EC" i="1">
                              <a:solidFill>
                                <a:srgbClr val="080808"/>
                              </a:solidFill>
                              <a:latin typeface="Cambria Math" panose="02040503050406030204" pitchFamily="18" charset="0"/>
                            </a:rPr>
                            <m:t>𝑐𝑚</m:t>
                          </m:r>
                          <m:r>
                            <a:rPr lang="es-EC" i="1">
                              <a:solidFill>
                                <a:srgbClr val="080808"/>
                              </a:solidFill>
                              <a:latin typeface="Cambria Math" panose="02040503050406030204" pitchFamily="18" charset="0"/>
                            </a:rPr>
                            <m:t>+</m:t>
                          </m:r>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𝑀</m:t>
                              </m:r>
                            </m:e>
                            <m:sub>
                              <m:r>
                                <a:rPr lang="es-EC" i="1">
                                  <a:solidFill>
                                    <a:srgbClr val="080808"/>
                                  </a:solidFill>
                                  <a:latin typeface="Cambria Math" panose="02040503050406030204" pitchFamily="18" charset="0"/>
                                </a:rPr>
                                <m:t>𝐷</m:t>
                              </m:r>
                            </m:sub>
                          </m:sSub>
                          <m:r>
                            <a:rPr lang="es-EC" i="1">
                              <a:solidFill>
                                <a:srgbClr val="080808"/>
                              </a:solidFill>
                              <a:latin typeface="Cambria Math" panose="02040503050406030204" pitchFamily="18" charset="0"/>
                            </a:rPr>
                            <m:t>−</m:t>
                          </m:r>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𝑀</m:t>
                              </m:r>
                            </m:e>
                            <m:sub>
                              <m:r>
                                <a:rPr lang="es-EC" i="1">
                                  <a:solidFill>
                                    <a:srgbClr val="080808"/>
                                  </a:solidFill>
                                  <a:latin typeface="Cambria Math" panose="02040503050406030204" pitchFamily="18" charset="0"/>
                                </a:rPr>
                                <m:t>𝐶</m:t>
                              </m:r>
                            </m:sub>
                          </m:sSub>
                        </m:num>
                        <m:den>
                          <m:r>
                            <a:rPr lang="es-EC" i="1">
                              <a:solidFill>
                                <a:srgbClr val="080808"/>
                              </a:solidFill>
                              <a:latin typeface="Cambria Math" panose="02040503050406030204" pitchFamily="18" charset="0"/>
                            </a:rPr>
                            <m:t>330 </m:t>
                          </m:r>
                          <m:r>
                            <a:rPr lang="es-EC" i="1">
                              <a:solidFill>
                                <a:srgbClr val="080808"/>
                              </a:solidFill>
                              <a:latin typeface="Cambria Math" panose="02040503050406030204" pitchFamily="18" charset="0"/>
                            </a:rPr>
                            <m:t>𝑐𝑚</m:t>
                          </m:r>
                        </m:den>
                      </m:f>
                      <m:r>
                        <a:rPr lang="es-EC" i="1">
                          <a:latin typeface="Cambria Math" panose="02040503050406030204" pitchFamily="18" charset="0"/>
                        </a:rPr>
                        <m:t> </m:t>
                      </m:r>
                      <m:r>
                        <a:rPr lang="es-EC" i="1" smtClean="0">
                          <a:solidFill>
                            <a:srgbClr val="080808"/>
                          </a:solidFill>
                          <a:latin typeface="Cambria Math" panose="02040503050406030204" pitchFamily="18" charset="0"/>
                        </a:rPr>
                        <m:t> </m:t>
                      </m:r>
                    </m:oMath>
                  </m:oMathPara>
                </a14:m>
                <a:endParaRPr lang="es-EC" dirty="0"/>
              </a:p>
            </p:txBody>
          </p:sp>
        </mc:Choice>
        <mc:Fallback xmlns="">
          <p:sp>
            <p:nvSpPr>
              <p:cNvPr id="4" name="Rectángulo 3"/>
              <p:cNvSpPr>
                <a:spLocks noRot="1" noChangeAspect="1" noMove="1" noResize="1" noEditPoints="1" noAdjustHandles="1" noChangeArrowheads="1" noChangeShapeType="1" noTextEdit="1"/>
              </p:cNvSpPr>
              <p:nvPr/>
            </p:nvSpPr>
            <p:spPr>
              <a:xfrm>
                <a:off x="7607373" y="1598337"/>
                <a:ext cx="4161652" cy="1813830"/>
              </a:xfrm>
              <a:prstGeom prst="rect">
                <a:avLst/>
              </a:prstGeom>
              <a:blipFill rotWithShape="0">
                <a:blip r:embed="rId4"/>
                <a:stretch>
                  <a:fillRect/>
                </a:stretch>
              </a:blipFill>
            </p:spPr>
            <p:txBody>
              <a:bodyPr/>
              <a:lstStyle/>
              <a:p>
                <a:r>
                  <a:rPr lang="es-EC">
                    <a:noFill/>
                  </a:rPr>
                  <a:t> </a:t>
                </a:r>
              </a:p>
            </p:txBody>
          </p:sp>
        </mc:Fallback>
      </mc:AlternateContent>
      <p:sp>
        <p:nvSpPr>
          <p:cNvPr id="15" name="TextBox 63"/>
          <p:cNvSpPr txBox="1"/>
          <p:nvPr/>
        </p:nvSpPr>
        <p:spPr>
          <a:xfrm>
            <a:off x="222546" y="3877544"/>
            <a:ext cx="3577888" cy="369332"/>
          </a:xfrm>
          <a:prstGeom prst="rect">
            <a:avLst/>
          </a:prstGeom>
          <a:noFill/>
        </p:spPr>
        <p:txBody>
          <a:bodyPr wrap="square" rtlCol="0">
            <a:spAutoFit/>
          </a:bodyPr>
          <a:lstStyle/>
          <a:p>
            <a:endParaRPr lang="es-EC" dirty="0"/>
          </a:p>
        </p:txBody>
      </p:sp>
      <p:sp>
        <p:nvSpPr>
          <p:cNvPr id="16" name="TextBox 63"/>
          <p:cNvSpPr txBox="1"/>
          <p:nvPr/>
        </p:nvSpPr>
        <p:spPr>
          <a:xfrm>
            <a:off x="392313" y="4396733"/>
            <a:ext cx="3804934" cy="646331"/>
          </a:xfrm>
          <a:prstGeom prst="rect">
            <a:avLst/>
          </a:prstGeom>
          <a:noFill/>
        </p:spPr>
        <p:txBody>
          <a:bodyPr wrap="square" rtlCol="0">
            <a:spAutoFit/>
          </a:bodyPr>
          <a:lstStyle/>
          <a:p>
            <a:r>
              <a:rPr lang="es-EC" dirty="0">
                <a:solidFill>
                  <a:srgbClr val="080808"/>
                </a:solidFill>
              </a:rPr>
              <a:t>U</a:t>
            </a:r>
            <a:r>
              <a:rPr lang="es-EC" dirty="0" smtClean="0">
                <a:solidFill>
                  <a:srgbClr val="080808"/>
                </a:solidFill>
              </a:rPr>
              <a:t>n </a:t>
            </a:r>
            <a:r>
              <a:rPr lang="es-EC" dirty="0">
                <a:solidFill>
                  <a:srgbClr val="080808"/>
                </a:solidFill>
              </a:rPr>
              <a:t>sistema de 3 ecuaciones con 6 </a:t>
            </a:r>
            <a:r>
              <a:rPr lang="es-EC" dirty="0" smtClean="0">
                <a:solidFill>
                  <a:srgbClr val="080808"/>
                </a:solidFill>
              </a:rPr>
              <a:t>incógnitas </a:t>
            </a:r>
            <a:r>
              <a:rPr lang="es-EC" dirty="0" smtClean="0">
                <a:solidFill>
                  <a:srgbClr val="080808"/>
                </a:solidFill>
                <a:sym typeface="Wingdings" panose="05000000000000000000" pitchFamily="2" charset="2"/>
              </a:rPr>
              <a:t> S</a:t>
            </a:r>
            <a:r>
              <a:rPr lang="es-EC" dirty="0" smtClean="0">
                <a:solidFill>
                  <a:srgbClr val="080808"/>
                </a:solidFill>
              </a:rPr>
              <a:t>istema </a:t>
            </a:r>
            <a:r>
              <a:rPr lang="es-EC" dirty="0">
                <a:solidFill>
                  <a:srgbClr val="080808"/>
                </a:solidFill>
              </a:rPr>
              <a:t>H</a:t>
            </a:r>
            <a:r>
              <a:rPr lang="es-EC" dirty="0" smtClean="0">
                <a:solidFill>
                  <a:srgbClr val="080808"/>
                </a:solidFill>
              </a:rPr>
              <a:t>iperestático</a:t>
            </a:r>
            <a:endParaRPr lang="es-EC" dirty="0">
              <a:solidFill>
                <a:srgbClr val="080808"/>
              </a:solidFill>
            </a:endParaRPr>
          </a:p>
        </p:txBody>
      </p:sp>
      <mc:AlternateContent xmlns:mc="http://schemas.openxmlformats.org/markup-compatibility/2006" xmlns:a14="http://schemas.microsoft.com/office/drawing/2010/main">
        <mc:Choice Requires="a14">
          <p:sp>
            <p:nvSpPr>
              <p:cNvPr id="17" name="Rectángulo 16"/>
              <p:cNvSpPr/>
              <p:nvPr/>
            </p:nvSpPr>
            <p:spPr>
              <a:xfrm>
                <a:off x="5735165" y="3782497"/>
                <a:ext cx="5723445" cy="1372683"/>
              </a:xfrm>
              <a:prstGeom prst="rect">
                <a:avLst/>
              </a:prstGeom>
            </p:spPr>
            <p:txBody>
              <a:bodyPr wrap="square">
                <a:spAutoFit/>
              </a:bodyPr>
              <a:lstStyle/>
              <a:p>
                <a:pPr indent="180340" algn="just">
                  <a:lnSpc>
                    <a:spcPct val="150000"/>
                  </a:lnSpc>
                  <a:spcAft>
                    <a:spcPts val="0"/>
                  </a:spcAft>
                </a:pPr>
                <a:r>
                  <a:rPr lang="es-EC" dirty="0" smtClean="0">
                    <a:solidFill>
                      <a:srgbClr val="080808"/>
                    </a:solidFill>
                    <a:latin typeface="Times New Roman" panose="02020603050405020304" pitchFamily="18" charset="0"/>
                    <a:ea typeface="Times New Roman" panose="02020603050405020304" pitchFamily="18" charset="0"/>
                    <a:cs typeface="Times New Roman" panose="02020603050405020304" pitchFamily="18" charset="0"/>
                  </a:rPr>
                  <a:t>La viga carrilera, está sometida a dos fuerzas (</a:t>
                </a:r>
                <a14:m>
                  <m:oMath xmlns:m="http://schemas.openxmlformats.org/officeDocument/2006/math">
                    <m:sSub>
                      <m:sSub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𝑞</m:t>
                        </m:r>
                      </m:e>
                      <m: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𝑙𝑜𝑛𝑔</m:t>
                        </m:r>
                      </m:sub>
                    </m:sSub>
                  </m:oMath>
                </a14:m>
                <a:r>
                  <a:rPr lang="es-EC" dirty="0">
                    <a:solidFill>
                      <a:srgbClr val="080808"/>
                    </a:solidFill>
                    <a:effectLst/>
                    <a:latin typeface="Times New Roman" panose="02020603050405020304" pitchFamily="18" charset="0"/>
                    <a:ea typeface="Times New Roman" panose="02020603050405020304" pitchFamily="18" charset="0"/>
                    <a:cs typeface="Times New Roman" panose="02020603050405020304" pitchFamily="18" charset="0"/>
                  </a:rPr>
                  <a:t>), por lo que los momentos </a:t>
                </a:r>
                <a14:m>
                  <m:oMath xmlns:m="http://schemas.openxmlformats.org/officeDocument/2006/math">
                    <m:sSub>
                      <m:sSub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𝐶</m:t>
                        </m:r>
                      </m:sub>
                    </m:sSub>
                  </m:oMath>
                </a14:m>
                <a:r>
                  <a:rPr lang="es-EC" dirty="0">
                    <a:solidFill>
                      <a:srgbClr val="080808"/>
                    </a:solidFill>
                    <a:effectLst/>
                    <a:latin typeface="Times New Roman" panose="02020603050405020304" pitchFamily="18" charset="0"/>
                    <a:ea typeface="Times New Roman" panose="02020603050405020304" pitchFamily="18" charset="0"/>
                    <a:cs typeface="Times New Roman" panose="02020603050405020304" pitchFamily="18" charset="0"/>
                  </a:rPr>
                  <a:t> y </a:t>
                </a:r>
                <a14:m>
                  <m:oMath xmlns:m="http://schemas.openxmlformats.org/officeDocument/2006/math">
                    <m:sSub>
                      <m:sSub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𝐷</m:t>
                        </m:r>
                      </m:sub>
                    </m:sSub>
                  </m:oMath>
                </a14:m>
                <a:r>
                  <a:rPr lang="es-EC" dirty="0">
                    <a:solidFill>
                      <a:srgbClr val="080808"/>
                    </a:solidFill>
                    <a:effectLst/>
                    <a:latin typeface="Times New Roman" panose="02020603050405020304" pitchFamily="18" charset="0"/>
                    <a:ea typeface="Times New Roman" panose="02020603050405020304" pitchFamily="18" charset="0"/>
                    <a:cs typeface="Times New Roman" panose="02020603050405020304" pitchFamily="18" charset="0"/>
                  </a:rPr>
                  <a:t>, estarán en función de dichas fuerzas:</a:t>
                </a:r>
                <a:endParaRPr lang="es-EC"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7" name="Rectángulo 16"/>
              <p:cNvSpPr>
                <a:spLocks noRot="1" noChangeAspect="1" noMove="1" noResize="1" noEditPoints="1" noAdjustHandles="1" noChangeArrowheads="1" noChangeShapeType="1" noTextEdit="1"/>
              </p:cNvSpPr>
              <p:nvPr/>
            </p:nvSpPr>
            <p:spPr>
              <a:xfrm>
                <a:off x="5735165" y="3782497"/>
                <a:ext cx="5723445" cy="1372683"/>
              </a:xfrm>
              <a:prstGeom prst="rect">
                <a:avLst/>
              </a:prstGeom>
              <a:blipFill rotWithShape="0">
                <a:blip r:embed="rId5"/>
                <a:stretch>
                  <a:fillRect l="-958" r="-852" b="-2212"/>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8" name="Rectángulo 17"/>
              <p:cNvSpPr/>
              <p:nvPr/>
            </p:nvSpPr>
            <p:spPr>
              <a:xfrm>
                <a:off x="6996192" y="5156011"/>
                <a:ext cx="3201389" cy="393121"/>
              </a:xfrm>
              <a:prstGeom prst="rect">
                <a:avLst/>
              </a:prstGeom>
            </p:spPr>
            <p:txBody>
              <a:bodyPr wrap="none">
                <a:spAutoFit/>
              </a:bodyPr>
              <a:lstStyle/>
              <a:p>
                <a14:m>
                  <m:oMath xmlns:m="http://schemas.openxmlformats.org/officeDocument/2006/math">
                    <m:sSub>
                      <m:sSubPr>
                        <m:ctrlPr>
                          <a:rPr lang="es-EC" i="1" smtClean="0">
                            <a:solidFill>
                              <a:srgbClr val="080808"/>
                            </a:solidFill>
                            <a:latin typeface="Cambria Math" panose="02040503050406030204" pitchFamily="18" charset="0"/>
                            <a:ea typeface="Times New Roman" panose="02020603050405020304" pitchFamily="18" charset="0"/>
                          </a:rPr>
                        </m:ctrlPr>
                      </m:sSub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𝐶</m:t>
                        </m:r>
                      </m:sub>
                    </m:s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solidFill>
                              <a:srgbClr val="080808"/>
                            </a:solidFill>
                            <a:effectLst/>
                            <a:latin typeface="Cambria Math" panose="02040503050406030204" pitchFamily="18" charset="0"/>
                            <a:ea typeface="Times New Roman" panose="02020603050405020304" pitchFamily="18" charset="0"/>
                          </a:rPr>
                        </m:ctrlPr>
                      </m:sSub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𝐷</m:t>
                        </m:r>
                      </m:sub>
                    </m:s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solidFill>
                              <a:srgbClr val="080808"/>
                            </a:solidFill>
                            <a:effectLst/>
                            <a:latin typeface="Cambria Math" panose="02040503050406030204" pitchFamily="18" charset="0"/>
                            <a:ea typeface="Times New Roman" panose="02020603050405020304" pitchFamily="18" charset="0"/>
                          </a:rPr>
                        </m:ctrlPr>
                      </m:sSub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b>
                        <m:d>
                          <m:dPr>
                            <m:ctrlPr>
                              <a:rPr lang="es-EC" i="1">
                                <a:solidFill>
                                  <a:srgbClr val="080808"/>
                                </a:solidFill>
                                <a:effectLst/>
                                <a:latin typeface="Cambria Math" panose="02040503050406030204" pitchFamily="18" charset="0"/>
                                <a:ea typeface="Times New Roman" panose="02020603050405020304" pitchFamily="18" charset="0"/>
                              </a:rPr>
                            </m:ctrlPr>
                          </m:dPr>
                          <m:e>
                            <m:sSub>
                              <m:sSubPr>
                                <m:ctrlPr>
                                  <a:rPr lang="es-EC" i="1">
                                    <a:solidFill>
                                      <a:srgbClr val="080808"/>
                                    </a:solidFill>
                                    <a:effectLst/>
                                    <a:latin typeface="Cambria Math" panose="02040503050406030204" pitchFamily="18" charset="0"/>
                                    <a:ea typeface="Times New Roman" panose="02020603050405020304" pitchFamily="18" charset="0"/>
                                  </a:rPr>
                                </m:ctrlPr>
                              </m:sSub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𝑞</m:t>
                                </m:r>
                              </m:e>
                              <m: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e>
                        </m:d>
                      </m:sub>
                    </m:s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s-EC" i="1">
                            <a:solidFill>
                              <a:srgbClr val="080808"/>
                            </a:solidFill>
                            <a:effectLst/>
                            <a:latin typeface="Cambria Math" panose="02040503050406030204" pitchFamily="18" charset="0"/>
                            <a:ea typeface="Times New Roman" panose="02020603050405020304" pitchFamily="18" charset="0"/>
                          </a:rPr>
                        </m:ctrlPr>
                      </m:sSub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b>
                        <m:d>
                          <m:dPr>
                            <m:ctrlPr>
                              <a:rPr lang="es-EC" i="1">
                                <a:solidFill>
                                  <a:srgbClr val="080808"/>
                                </a:solidFill>
                                <a:effectLst/>
                                <a:latin typeface="Cambria Math" panose="02040503050406030204" pitchFamily="18" charset="0"/>
                                <a:ea typeface="Times New Roman" panose="02020603050405020304" pitchFamily="18" charset="0"/>
                              </a:rPr>
                            </m:ctrlPr>
                          </m:d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𝐹</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𝑙𝑜𝑛𝑔</m:t>
                            </m:r>
                          </m:e>
                        </m:d>
                      </m:sub>
                    </m:sSub>
                  </m:oMath>
                </a14:m>
                <a:r>
                  <a:rPr lang="es-EC" dirty="0">
                    <a:effectLst/>
                    <a:latin typeface="Times New Roman" panose="02020603050405020304" pitchFamily="18" charset="0"/>
                    <a:ea typeface="Times New Roman" panose="02020603050405020304" pitchFamily="18" charset="0"/>
                  </a:rPr>
                  <a:t> </a:t>
                </a:r>
                <a:endParaRPr lang="es-EC" dirty="0"/>
              </a:p>
            </p:txBody>
          </p:sp>
        </mc:Choice>
        <mc:Fallback xmlns="">
          <p:sp>
            <p:nvSpPr>
              <p:cNvPr id="18" name="Rectángulo 17"/>
              <p:cNvSpPr>
                <a:spLocks noRot="1" noChangeAspect="1" noMove="1" noResize="1" noEditPoints="1" noAdjustHandles="1" noChangeArrowheads="1" noChangeShapeType="1" noTextEdit="1"/>
              </p:cNvSpPr>
              <p:nvPr/>
            </p:nvSpPr>
            <p:spPr>
              <a:xfrm>
                <a:off x="6996192" y="5156011"/>
                <a:ext cx="3201389" cy="393121"/>
              </a:xfrm>
              <a:prstGeom prst="rect">
                <a:avLst/>
              </a:prstGeom>
              <a:blipFill rotWithShape="0">
                <a:blip r:embed="rId6"/>
                <a:stretch>
                  <a:fillRect b="-9375"/>
                </a:stretch>
              </a:blipFill>
            </p:spPr>
            <p:txBody>
              <a:bodyPr/>
              <a:lstStyle/>
              <a:p>
                <a:r>
                  <a:rPr lang="es-EC">
                    <a:noFill/>
                  </a:rPr>
                  <a:t> </a:t>
                </a:r>
              </a:p>
            </p:txBody>
          </p:sp>
        </mc:Fallback>
      </mc:AlternateContent>
      <p:cxnSp>
        <p:nvCxnSpPr>
          <p:cNvPr id="19" name="Conector recto 18"/>
          <p:cNvCxnSpPr/>
          <p:nvPr/>
        </p:nvCxnSpPr>
        <p:spPr>
          <a:xfrm>
            <a:off x="7506769" y="1593437"/>
            <a:ext cx="1" cy="1874804"/>
          </a:xfrm>
          <a:prstGeom prst="line">
            <a:avLst/>
          </a:prstGeom>
          <a:ln>
            <a:solidFill>
              <a:schemeClr val="accent2"/>
            </a:solidFill>
            <a:prstDash val="lgDash"/>
          </a:ln>
        </p:spPr>
        <p:style>
          <a:lnRef idx="2">
            <a:schemeClr val="accent1"/>
          </a:lnRef>
          <a:fillRef idx="0">
            <a:schemeClr val="accent1"/>
          </a:fillRef>
          <a:effectRef idx="1">
            <a:schemeClr val="accent1"/>
          </a:effectRef>
          <a:fontRef idx="minor">
            <a:schemeClr val="tx1"/>
          </a:fontRef>
        </p:style>
      </p:cxnSp>
      <p:cxnSp>
        <p:nvCxnSpPr>
          <p:cNvPr id="20" name="Conector recto 19"/>
          <p:cNvCxnSpPr/>
          <p:nvPr/>
        </p:nvCxnSpPr>
        <p:spPr>
          <a:xfrm>
            <a:off x="4887678" y="3782497"/>
            <a:ext cx="1" cy="1874804"/>
          </a:xfrm>
          <a:prstGeom prst="line">
            <a:avLst/>
          </a:prstGeom>
          <a:ln>
            <a:solidFill>
              <a:schemeClr val="accent2"/>
            </a:solidFill>
            <a:prstDash val="lg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4105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o 57"/>
          <p:cNvGrpSpPr/>
          <p:nvPr/>
        </p:nvGrpSpPr>
        <p:grpSpPr>
          <a:xfrm>
            <a:off x="222546" y="121215"/>
            <a:ext cx="3064349" cy="874668"/>
            <a:chOff x="201809" y="167228"/>
            <a:chExt cx="3589142" cy="1029524"/>
          </a:xfrm>
        </p:grpSpPr>
        <p:sp>
          <p:nvSpPr>
            <p:cNvPr id="59" name="Freeform 19"/>
            <p:cNvSpPr/>
            <p:nvPr/>
          </p:nvSpPr>
          <p:spPr>
            <a:xfrm>
              <a:off x="201809" y="167228"/>
              <a:ext cx="3589141" cy="1029524"/>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a typeface="Open Sans" panose="020B0606030504020204" pitchFamily="34" charset="0"/>
                <a:cs typeface="Open Sans" panose="020B0606030504020204" pitchFamily="34" charset="0"/>
              </a:endParaRPr>
            </a:p>
          </p:txBody>
        </p:sp>
        <p:sp>
          <p:nvSpPr>
            <p:cNvPr id="60" name="Oval 20"/>
            <p:cNvSpPr/>
            <p:nvPr/>
          </p:nvSpPr>
          <p:spPr>
            <a:xfrm>
              <a:off x="262131" y="239055"/>
              <a:ext cx="743968" cy="8858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nvGrpSpPr>
            <p:cNvPr id="61" name="Grupo 60"/>
            <p:cNvGrpSpPr/>
            <p:nvPr/>
          </p:nvGrpSpPr>
          <p:grpSpPr>
            <a:xfrm>
              <a:off x="236373" y="358824"/>
              <a:ext cx="3554578" cy="760761"/>
              <a:chOff x="236373" y="358824"/>
              <a:chExt cx="3554578" cy="760761"/>
            </a:xfrm>
          </p:grpSpPr>
          <p:sp>
            <p:nvSpPr>
              <p:cNvPr id="62" name="TextBox 18"/>
              <p:cNvSpPr txBox="1"/>
              <p:nvPr/>
            </p:nvSpPr>
            <p:spPr>
              <a:xfrm>
                <a:off x="1480674" y="419080"/>
                <a:ext cx="2310277" cy="470948"/>
              </a:xfrm>
              <a:prstGeom prst="rect">
                <a:avLst/>
              </a:prstGeom>
              <a:noFill/>
            </p:spPr>
            <p:txBody>
              <a:bodyPr wrap="square" rtlCol="0" anchor="ctr">
                <a:spAutoFit/>
              </a:bodyPr>
              <a:lstStyle/>
              <a:p>
                <a:pPr lvl="0" algn="ctr"/>
                <a:r>
                  <a:rPr lang="en-US" sz="2000" b="1" dirty="0" smtClean="0">
                    <a:solidFill>
                      <a:prstClr val="white"/>
                    </a:solidFill>
                    <a:latin typeface="Calibri" panose="020F0502020204030204" pitchFamily="34" charset="0"/>
                  </a:rPr>
                  <a:t>DISEÑO</a:t>
                </a:r>
                <a:endParaRPr lang="en-US" sz="2000" b="1" dirty="0">
                  <a:solidFill>
                    <a:prstClr val="white"/>
                  </a:solidFill>
                  <a:latin typeface="Calibri" panose="020F0502020204030204" pitchFamily="34" charset="0"/>
                </a:endParaRPr>
              </a:p>
            </p:txBody>
          </p:sp>
          <p:sp>
            <p:nvSpPr>
              <p:cNvPr id="63" name="CuadroTexto 62"/>
              <p:cNvSpPr txBox="1"/>
              <p:nvPr/>
            </p:nvSpPr>
            <p:spPr>
              <a:xfrm>
                <a:off x="236373" y="358824"/>
                <a:ext cx="795484" cy="760761"/>
              </a:xfrm>
              <a:prstGeom prst="rect">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rPr>
                  <a:t>CAP. 3</a:t>
                </a:r>
                <a:endParaRPr lang="es-ES" b="1" dirty="0">
                  <a:solidFill>
                    <a:schemeClr val="bg2">
                      <a:lumMod val="10000"/>
                    </a:schemeClr>
                  </a:solidFill>
                  <a:latin typeface="Calibri" panose="020F0502020204030204" pitchFamily="34" charset="0"/>
                </a:endParaRPr>
              </a:p>
            </p:txBody>
          </p:sp>
        </p:grpSp>
      </p:grpSp>
      <p:sp>
        <p:nvSpPr>
          <p:cNvPr id="2" name="CuadroTexto 1"/>
          <p:cNvSpPr txBox="1"/>
          <p:nvPr/>
        </p:nvSpPr>
        <p:spPr>
          <a:xfrm>
            <a:off x="222546" y="1075651"/>
            <a:ext cx="4144468" cy="369332"/>
          </a:xfrm>
          <a:prstGeom prst="rect">
            <a:avLst/>
          </a:prstGeom>
          <a:noFill/>
        </p:spPr>
        <p:txBody>
          <a:bodyPr wrap="square" rtlCol="0">
            <a:spAutoFit/>
          </a:bodyPr>
          <a:lstStyle/>
          <a:p>
            <a:pPr algn="ctr"/>
            <a:r>
              <a:rPr lang="es-ES" b="1" dirty="0" smtClean="0">
                <a:solidFill>
                  <a:schemeClr val="bg2">
                    <a:lumMod val="10000"/>
                  </a:schemeClr>
                </a:solidFill>
              </a:rPr>
              <a:t>Diseño estructural: </a:t>
            </a:r>
            <a:r>
              <a:rPr lang="es-ES" b="1" dirty="0">
                <a:solidFill>
                  <a:schemeClr val="bg2">
                    <a:lumMod val="10000"/>
                  </a:schemeClr>
                </a:solidFill>
              </a:rPr>
              <a:t>Vigas Carrileras</a:t>
            </a:r>
          </a:p>
        </p:txBody>
      </p:sp>
      <p:cxnSp>
        <p:nvCxnSpPr>
          <p:cNvPr id="13" name="Conector recto 12"/>
          <p:cNvCxnSpPr/>
          <p:nvPr/>
        </p:nvCxnSpPr>
        <p:spPr>
          <a:xfrm flipH="1">
            <a:off x="3462141" y="1785223"/>
            <a:ext cx="9420" cy="3549511"/>
          </a:xfrm>
          <a:prstGeom prst="line">
            <a:avLst/>
          </a:prstGeom>
          <a:ln>
            <a:solidFill>
              <a:schemeClr val="accent2"/>
            </a:solidFill>
            <a:prstDash val="lgDash"/>
          </a:ln>
        </p:spPr>
        <p:style>
          <a:lnRef idx="2">
            <a:schemeClr val="accent1"/>
          </a:lnRef>
          <a:fillRef idx="0">
            <a:schemeClr val="accent1"/>
          </a:fillRef>
          <a:effectRef idx="1">
            <a:schemeClr val="accent1"/>
          </a:effectRef>
          <a:fontRef idx="minor">
            <a:schemeClr val="tx1"/>
          </a:fontRef>
        </p:style>
      </p:cxnSp>
      <p:sp>
        <p:nvSpPr>
          <p:cNvPr id="15" name="TextBox 63"/>
          <p:cNvSpPr txBox="1"/>
          <p:nvPr/>
        </p:nvSpPr>
        <p:spPr>
          <a:xfrm>
            <a:off x="222546" y="3877544"/>
            <a:ext cx="3577888" cy="369332"/>
          </a:xfrm>
          <a:prstGeom prst="rect">
            <a:avLst/>
          </a:prstGeom>
          <a:noFill/>
        </p:spPr>
        <p:txBody>
          <a:bodyPr wrap="square" rtlCol="0">
            <a:spAutoFit/>
          </a:bodyPr>
          <a:lstStyle/>
          <a:p>
            <a:endParaRPr lang="es-EC" dirty="0"/>
          </a:p>
        </p:txBody>
      </p:sp>
      <p:pic>
        <p:nvPicPr>
          <p:cNvPr id="17" name="Imagen 1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22" y="1773938"/>
            <a:ext cx="3308572" cy="3549511"/>
          </a:xfrm>
          <a:prstGeom prst="rect">
            <a:avLst/>
          </a:prstGeom>
          <a:noFill/>
          <a:ln>
            <a:noFill/>
          </a:ln>
        </p:spPr>
      </p:pic>
      <mc:AlternateContent xmlns:mc="http://schemas.openxmlformats.org/markup-compatibility/2006" xmlns:a14="http://schemas.microsoft.com/office/drawing/2010/main">
        <mc:Choice Requires="a14">
          <p:sp>
            <p:nvSpPr>
              <p:cNvPr id="9" name="Rectángulo 8"/>
              <p:cNvSpPr/>
              <p:nvPr/>
            </p:nvSpPr>
            <p:spPr>
              <a:xfrm>
                <a:off x="3427306" y="1755700"/>
                <a:ext cx="3350020"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𝑀</m:t>
                          </m:r>
                        </m:e>
                        <m:sub>
                          <m:d>
                            <m:dPr>
                              <m:begChr m:val=""/>
                              <m:ctrlPr>
                                <a:rPr lang="es-EC" i="1">
                                  <a:solidFill>
                                    <a:srgbClr val="080808"/>
                                  </a:solidFill>
                                  <a:latin typeface="Cambria Math" panose="02040503050406030204" pitchFamily="18" charset="0"/>
                                </a:rPr>
                              </m:ctrlPr>
                            </m:dPr>
                            <m:e>
                              <m:r>
                                <a:rPr lang="es-EC" i="1">
                                  <a:solidFill>
                                    <a:srgbClr val="080808"/>
                                  </a:solidFill>
                                  <a:latin typeface="Cambria Math" panose="02040503050406030204" pitchFamily="18" charset="0"/>
                                </a:rPr>
                                <m:t>𝐶</m:t>
                              </m:r>
                              <m:r>
                                <a:rPr lang="es-EC" i="0">
                                  <a:solidFill>
                                    <a:srgbClr val="080808"/>
                                  </a:solidFill>
                                  <a:latin typeface="Cambria Math" panose="02040503050406030204" pitchFamily="18" charset="0"/>
                                </a:rPr>
                                <m:t>(</m:t>
                              </m:r>
                              <m:r>
                                <a:rPr lang="es-EC" i="1">
                                  <a:solidFill>
                                    <a:srgbClr val="080808"/>
                                  </a:solidFill>
                                  <a:latin typeface="Cambria Math" panose="02040503050406030204" pitchFamily="18" charset="0"/>
                                </a:rPr>
                                <m:t>𝑞</m:t>
                              </m:r>
                              <m:r>
                                <a:rPr lang="es-EC" i="0">
                                  <a:solidFill>
                                    <a:srgbClr val="080808"/>
                                  </a:solidFill>
                                  <a:latin typeface="Cambria Math" panose="02040503050406030204" pitchFamily="18" charset="0"/>
                                </a:rPr>
                                <m:t>1</m:t>
                              </m:r>
                            </m:e>
                          </m:d>
                        </m:sub>
                      </m:sSub>
                      <m:r>
                        <a:rPr lang="es-EC" i="0">
                          <a:solidFill>
                            <a:srgbClr val="080808"/>
                          </a:solidFill>
                          <a:latin typeface="Cambria Math" panose="02040503050406030204" pitchFamily="18" charset="0"/>
                        </a:rPr>
                        <m:t>=</m:t>
                      </m:r>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𝑀</m:t>
                          </m:r>
                        </m:e>
                        <m:sub>
                          <m:d>
                            <m:dPr>
                              <m:begChr m:val=""/>
                              <m:ctrlPr>
                                <a:rPr lang="es-EC" i="1">
                                  <a:solidFill>
                                    <a:srgbClr val="080808"/>
                                  </a:solidFill>
                                  <a:latin typeface="Cambria Math" panose="02040503050406030204" pitchFamily="18" charset="0"/>
                                </a:rPr>
                              </m:ctrlPr>
                            </m:dPr>
                            <m:e>
                              <m:r>
                                <a:rPr lang="es-EC" i="1">
                                  <a:solidFill>
                                    <a:srgbClr val="080808"/>
                                  </a:solidFill>
                                  <a:latin typeface="Cambria Math" panose="02040503050406030204" pitchFamily="18" charset="0"/>
                                </a:rPr>
                                <m:t>𝐷</m:t>
                              </m:r>
                              <m:r>
                                <a:rPr lang="es-EC" i="0">
                                  <a:solidFill>
                                    <a:srgbClr val="080808"/>
                                  </a:solidFill>
                                  <a:latin typeface="Cambria Math" panose="02040503050406030204" pitchFamily="18" charset="0"/>
                                </a:rPr>
                                <m:t>(</m:t>
                              </m:r>
                              <m:r>
                                <a:rPr lang="es-EC" i="1">
                                  <a:solidFill>
                                    <a:srgbClr val="080808"/>
                                  </a:solidFill>
                                  <a:latin typeface="Cambria Math" panose="02040503050406030204" pitchFamily="18" charset="0"/>
                                </a:rPr>
                                <m:t>𝑞</m:t>
                              </m:r>
                              <m:r>
                                <a:rPr lang="es-EC" i="0">
                                  <a:solidFill>
                                    <a:srgbClr val="080808"/>
                                  </a:solidFill>
                                  <a:latin typeface="Cambria Math" panose="02040503050406030204" pitchFamily="18" charset="0"/>
                                </a:rPr>
                                <m:t>1</m:t>
                              </m:r>
                            </m:e>
                          </m:d>
                        </m:sub>
                      </m:sSub>
                      <m:r>
                        <a:rPr lang="es-EC" i="0">
                          <a:solidFill>
                            <a:srgbClr val="080808"/>
                          </a:solidFill>
                          <a:latin typeface="Cambria Math" panose="02040503050406030204" pitchFamily="18" charset="0"/>
                        </a:rPr>
                        <m:t>= </m:t>
                      </m:r>
                      <m:f>
                        <m:fPr>
                          <m:ctrlPr>
                            <a:rPr lang="es-EC" i="1">
                              <a:solidFill>
                                <a:srgbClr val="080808"/>
                              </a:solidFill>
                              <a:latin typeface="Cambria Math" panose="02040503050406030204" pitchFamily="18" charset="0"/>
                            </a:rPr>
                          </m:ctrlPr>
                        </m:fPr>
                        <m:num>
                          <m:r>
                            <a:rPr lang="es-EC" i="0">
                              <a:solidFill>
                                <a:srgbClr val="080808"/>
                              </a:solidFill>
                              <a:latin typeface="Cambria Math" panose="02040503050406030204" pitchFamily="18" charset="0"/>
                            </a:rPr>
                            <m:t>3∙</m:t>
                          </m:r>
                          <m:r>
                            <a:rPr lang="es-EC" i="1">
                              <a:solidFill>
                                <a:srgbClr val="080808"/>
                              </a:solidFill>
                              <a:latin typeface="Cambria Math" panose="02040503050406030204" pitchFamily="18" charset="0"/>
                            </a:rPr>
                            <m:t>𝑎</m:t>
                          </m:r>
                          <m:r>
                            <a:rPr lang="es-EC" i="0">
                              <a:solidFill>
                                <a:srgbClr val="080808"/>
                              </a:solidFill>
                              <a:latin typeface="Cambria Math" panose="02040503050406030204" pitchFamily="18" charset="0"/>
                            </a:rPr>
                            <m:t>∙</m:t>
                          </m:r>
                          <m:r>
                            <a:rPr lang="es-EC" i="1">
                              <a:solidFill>
                                <a:srgbClr val="080808"/>
                              </a:solidFill>
                              <a:latin typeface="Cambria Math" panose="02040503050406030204" pitchFamily="18" charset="0"/>
                            </a:rPr>
                            <m:t>𝑏</m:t>
                          </m:r>
                        </m:num>
                        <m:den>
                          <m:r>
                            <a:rPr lang="es-EC" i="0">
                              <a:solidFill>
                                <a:srgbClr val="080808"/>
                              </a:solidFill>
                              <a:latin typeface="Cambria Math" panose="02040503050406030204" pitchFamily="18" charset="0"/>
                            </a:rPr>
                            <m:t>2∙</m:t>
                          </m:r>
                          <m:r>
                            <a:rPr lang="es-EC" i="1">
                              <a:solidFill>
                                <a:srgbClr val="080808"/>
                              </a:solidFill>
                              <a:latin typeface="Cambria Math" panose="02040503050406030204" pitchFamily="18" charset="0"/>
                            </a:rPr>
                            <m:t>𝑛</m:t>
                          </m:r>
                          <m:r>
                            <a:rPr lang="es-EC" i="0">
                              <a:solidFill>
                                <a:srgbClr val="080808"/>
                              </a:solidFill>
                              <a:latin typeface="Cambria Math" panose="02040503050406030204" pitchFamily="18" charset="0"/>
                            </a:rPr>
                            <m:t>∙</m:t>
                          </m:r>
                          <m:r>
                            <a:rPr lang="es-EC" i="1">
                              <a:solidFill>
                                <a:srgbClr val="080808"/>
                              </a:solidFill>
                              <a:latin typeface="Cambria Math" panose="02040503050406030204" pitchFamily="18" charset="0"/>
                            </a:rPr>
                            <m:t>𝐿</m:t>
                          </m:r>
                        </m:den>
                      </m:f>
                      <m:r>
                        <a:rPr lang="es-EC" i="0">
                          <a:solidFill>
                            <a:srgbClr val="080808"/>
                          </a:solidFill>
                          <a:latin typeface="Cambria Math" panose="02040503050406030204" pitchFamily="18" charset="0"/>
                        </a:rPr>
                        <m:t>∙</m:t>
                      </m:r>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𝑞</m:t>
                          </m:r>
                        </m:e>
                        <m:sub>
                          <m:r>
                            <a:rPr lang="es-EC" i="0">
                              <a:solidFill>
                                <a:srgbClr val="080808"/>
                              </a:solidFill>
                              <a:latin typeface="Cambria Math" panose="02040503050406030204" pitchFamily="18" charset="0"/>
                            </a:rPr>
                            <m:t>1</m:t>
                          </m:r>
                        </m:sub>
                      </m:sSub>
                    </m:oMath>
                  </m:oMathPara>
                </a14:m>
                <a:endParaRPr lang="es-EC" dirty="0"/>
              </a:p>
            </p:txBody>
          </p:sp>
        </mc:Choice>
        <mc:Fallback xmlns="">
          <p:sp>
            <p:nvSpPr>
              <p:cNvPr id="9" name="Rectángulo 8"/>
              <p:cNvSpPr>
                <a:spLocks noRot="1" noChangeAspect="1" noMove="1" noResize="1" noEditPoints="1" noAdjustHandles="1" noChangeArrowheads="1" noChangeShapeType="1" noTextEdit="1"/>
              </p:cNvSpPr>
              <p:nvPr/>
            </p:nvSpPr>
            <p:spPr>
              <a:xfrm>
                <a:off x="3427306" y="1755700"/>
                <a:ext cx="3350020" cy="618246"/>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3911527" y="2498403"/>
                <a:ext cx="13527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solidFill>
                            <a:srgbClr val="080808"/>
                          </a:solidFill>
                          <a:latin typeface="Cambria Math" panose="02040503050406030204" pitchFamily="18" charset="0"/>
                        </a:rPr>
                        <m:t>𝑛</m:t>
                      </m:r>
                      <m:r>
                        <a:rPr lang="es-EC" i="0">
                          <a:solidFill>
                            <a:srgbClr val="080808"/>
                          </a:solidFill>
                          <a:latin typeface="Cambria Math" panose="02040503050406030204" pitchFamily="18" charset="0"/>
                        </a:rPr>
                        <m:t>=3+2</m:t>
                      </m:r>
                      <m:r>
                        <a:rPr lang="es-EC" i="1">
                          <a:solidFill>
                            <a:srgbClr val="080808"/>
                          </a:solidFill>
                          <a:latin typeface="Cambria Math" panose="02040503050406030204" pitchFamily="18" charset="0"/>
                        </a:rPr>
                        <m:t>𝑘</m:t>
                      </m:r>
                    </m:oMath>
                  </m:oMathPara>
                </a14:m>
                <a:endParaRPr lang="es-EC" dirty="0">
                  <a:solidFill>
                    <a:srgbClr val="080808"/>
                  </a:solidFill>
                </a:endParaRPr>
              </a:p>
            </p:txBody>
          </p:sp>
        </mc:Choice>
        <mc:Fallback xmlns="">
          <p:sp>
            <p:nvSpPr>
              <p:cNvPr id="10" name="Rectángulo 9"/>
              <p:cNvSpPr>
                <a:spLocks noRot="1" noChangeAspect="1" noMove="1" noResize="1" noEditPoints="1" noAdjustHandles="1" noChangeArrowheads="1" noChangeShapeType="1" noTextEdit="1"/>
              </p:cNvSpPr>
              <p:nvPr/>
            </p:nvSpPr>
            <p:spPr>
              <a:xfrm>
                <a:off x="3911527" y="2498403"/>
                <a:ext cx="1352743" cy="369332"/>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3931139" y="2867735"/>
                <a:ext cx="1243738"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solidFill>
                            <a:srgbClr val="080808"/>
                          </a:solidFill>
                          <a:latin typeface="Cambria Math" panose="02040503050406030204" pitchFamily="18" charset="0"/>
                        </a:rPr>
                        <m:t>𝑎</m:t>
                      </m:r>
                      <m:r>
                        <a:rPr lang="es-EC" i="0">
                          <a:solidFill>
                            <a:srgbClr val="080808"/>
                          </a:solidFill>
                          <a:latin typeface="Cambria Math" panose="02040503050406030204" pitchFamily="18" charset="0"/>
                        </a:rPr>
                        <m:t>=</m:t>
                      </m:r>
                      <m:r>
                        <a:rPr lang="es-EC" i="1">
                          <a:solidFill>
                            <a:srgbClr val="080808"/>
                          </a:solidFill>
                          <a:latin typeface="Cambria Math" panose="02040503050406030204" pitchFamily="18" charset="0"/>
                        </a:rPr>
                        <m:t>𝑏</m:t>
                      </m:r>
                      <m:r>
                        <a:rPr lang="es-EC" i="0">
                          <a:solidFill>
                            <a:srgbClr val="080808"/>
                          </a:solidFill>
                          <a:latin typeface="Cambria Math" panose="02040503050406030204" pitchFamily="18" charset="0"/>
                        </a:rPr>
                        <m:t>=</m:t>
                      </m:r>
                      <m:f>
                        <m:fPr>
                          <m:ctrlPr>
                            <a:rPr lang="es-EC" i="1">
                              <a:solidFill>
                                <a:srgbClr val="080808"/>
                              </a:solidFill>
                              <a:latin typeface="Cambria Math" panose="02040503050406030204" pitchFamily="18" charset="0"/>
                            </a:rPr>
                          </m:ctrlPr>
                        </m:fPr>
                        <m:num>
                          <m:r>
                            <a:rPr lang="es-EC" i="1">
                              <a:solidFill>
                                <a:srgbClr val="080808"/>
                              </a:solidFill>
                              <a:latin typeface="Cambria Math" panose="02040503050406030204" pitchFamily="18" charset="0"/>
                            </a:rPr>
                            <m:t>𝐿</m:t>
                          </m:r>
                        </m:num>
                        <m:den>
                          <m:r>
                            <a:rPr lang="es-EC" i="0">
                              <a:solidFill>
                                <a:srgbClr val="080808"/>
                              </a:solidFill>
                              <a:latin typeface="Cambria Math" panose="02040503050406030204" pitchFamily="18" charset="0"/>
                            </a:rPr>
                            <m:t>2</m:t>
                          </m:r>
                        </m:den>
                      </m:f>
                    </m:oMath>
                  </m:oMathPara>
                </a14:m>
                <a:endParaRPr lang="es-EC" dirty="0"/>
              </a:p>
            </p:txBody>
          </p:sp>
        </mc:Choice>
        <mc:Fallback xmlns="">
          <p:sp>
            <p:nvSpPr>
              <p:cNvPr id="12" name="Rectángulo 11"/>
              <p:cNvSpPr>
                <a:spLocks noRot="1" noChangeAspect="1" noMove="1" noResize="1" noEditPoints="1" noAdjustHandles="1" noChangeArrowheads="1" noChangeShapeType="1" noTextEdit="1"/>
              </p:cNvSpPr>
              <p:nvPr/>
            </p:nvSpPr>
            <p:spPr>
              <a:xfrm>
                <a:off x="3931139" y="2867735"/>
                <a:ext cx="1243738" cy="609077"/>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Rectángulo 13"/>
              <p:cNvSpPr/>
              <p:nvPr/>
            </p:nvSpPr>
            <p:spPr>
              <a:xfrm>
                <a:off x="3506396" y="3476812"/>
                <a:ext cx="2389821" cy="369332"/>
              </a:xfrm>
              <a:prstGeom prst="rect">
                <a:avLst/>
              </a:prstGeom>
            </p:spPr>
            <p:txBody>
              <a:bodyPr wrap="none">
                <a:spAutoFit/>
              </a:bodyPr>
              <a:lstStyle/>
              <a:p>
                <a:r>
                  <a:rPr lang="es-EC" dirty="0" smtClean="0">
                    <a:solidFill>
                      <a:srgbClr val="080808"/>
                    </a:solidFill>
                    <a:latin typeface="Times New Roman" panose="02020603050405020304" pitchFamily="18" charset="0"/>
                    <a:ea typeface="Times New Roman" panose="02020603050405020304" pitchFamily="18" charset="0"/>
                  </a:rPr>
                  <a:t>Reemplazando </a:t>
                </a:r>
                <a14:m>
                  <m:oMath xmlns:m="http://schemas.openxmlformats.org/officeDocument/2006/math">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𝑎</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𝑏</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s-EC" dirty="0">
                  <a:solidFill>
                    <a:srgbClr val="080808"/>
                  </a:solidFill>
                </a:endParaRPr>
              </a:p>
            </p:txBody>
          </p:sp>
        </mc:Choice>
        <mc:Fallback xmlns="">
          <p:sp>
            <p:nvSpPr>
              <p:cNvPr id="14" name="Rectángulo 13"/>
              <p:cNvSpPr>
                <a:spLocks noRot="1" noChangeAspect="1" noMove="1" noResize="1" noEditPoints="1" noAdjustHandles="1" noChangeArrowheads="1" noChangeShapeType="1" noTextEdit="1"/>
              </p:cNvSpPr>
              <p:nvPr/>
            </p:nvSpPr>
            <p:spPr>
              <a:xfrm>
                <a:off x="3506396" y="3476812"/>
                <a:ext cx="2389821" cy="369332"/>
              </a:xfrm>
              <a:prstGeom prst="rect">
                <a:avLst/>
              </a:prstGeom>
              <a:blipFill rotWithShape="0">
                <a:blip r:embed="rId6"/>
                <a:stretch>
                  <a:fillRect l="-2041" t="-8197" b="-2459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8" name="Rectángulo 17"/>
              <p:cNvSpPr/>
              <p:nvPr/>
            </p:nvSpPr>
            <p:spPr>
              <a:xfrm>
                <a:off x="3561166" y="3846144"/>
                <a:ext cx="4070153" cy="8294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𝑀</m:t>
                          </m:r>
                        </m:e>
                        <m:sub>
                          <m:d>
                            <m:dPr>
                              <m:begChr m:val=""/>
                              <m:ctrlPr>
                                <a:rPr lang="es-EC" i="1">
                                  <a:solidFill>
                                    <a:srgbClr val="080808"/>
                                  </a:solidFill>
                                  <a:latin typeface="Cambria Math" panose="02040503050406030204" pitchFamily="18" charset="0"/>
                                </a:rPr>
                              </m:ctrlPr>
                            </m:dPr>
                            <m:e>
                              <m:r>
                                <a:rPr lang="es-EC" i="1">
                                  <a:solidFill>
                                    <a:srgbClr val="080808"/>
                                  </a:solidFill>
                                  <a:latin typeface="Cambria Math" panose="02040503050406030204" pitchFamily="18" charset="0"/>
                                </a:rPr>
                                <m:t>𝐶</m:t>
                              </m:r>
                              <m:r>
                                <a:rPr lang="es-EC" i="0">
                                  <a:solidFill>
                                    <a:srgbClr val="080808"/>
                                  </a:solidFill>
                                  <a:latin typeface="Cambria Math" panose="02040503050406030204" pitchFamily="18" charset="0"/>
                                </a:rPr>
                                <m:t>(</m:t>
                              </m:r>
                              <m:r>
                                <a:rPr lang="es-EC" i="1">
                                  <a:solidFill>
                                    <a:srgbClr val="080808"/>
                                  </a:solidFill>
                                  <a:latin typeface="Cambria Math" panose="02040503050406030204" pitchFamily="18" charset="0"/>
                                </a:rPr>
                                <m:t>𝑞</m:t>
                              </m:r>
                              <m:r>
                                <a:rPr lang="es-EC" i="0">
                                  <a:solidFill>
                                    <a:srgbClr val="080808"/>
                                  </a:solidFill>
                                  <a:latin typeface="Cambria Math" panose="02040503050406030204" pitchFamily="18" charset="0"/>
                                </a:rPr>
                                <m:t>1</m:t>
                              </m:r>
                            </m:e>
                          </m:d>
                        </m:sub>
                      </m:sSub>
                      <m:r>
                        <a:rPr lang="es-EC" i="0">
                          <a:solidFill>
                            <a:srgbClr val="080808"/>
                          </a:solidFill>
                          <a:latin typeface="Cambria Math" panose="02040503050406030204" pitchFamily="18" charset="0"/>
                        </a:rPr>
                        <m:t>=</m:t>
                      </m:r>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𝑀</m:t>
                          </m:r>
                        </m:e>
                        <m:sub>
                          <m:d>
                            <m:dPr>
                              <m:begChr m:val=""/>
                              <m:ctrlPr>
                                <a:rPr lang="es-EC" i="1">
                                  <a:solidFill>
                                    <a:srgbClr val="080808"/>
                                  </a:solidFill>
                                  <a:latin typeface="Cambria Math" panose="02040503050406030204" pitchFamily="18" charset="0"/>
                                </a:rPr>
                              </m:ctrlPr>
                            </m:dPr>
                            <m:e>
                              <m:r>
                                <a:rPr lang="es-EC" i="1">
                                  <a:solidFill>
                                    <a:srgbClr val="080808"/>
                                  </a:solidFill>
                                  <a:latin typeface="Cambria Math" panose="02040503050406030204" pitchFamily="18" charset="0"/>
                                </a:rPr>
                                <m:t>𝐷</m:t>
                              </m:r>
                              <m:r>
                                <a:rPr lang="es-EC" i="0">
                                  <a:solidFill>
                                    <a:srgbClr val="080808"/>
                                  </a:solidFill>
                                  <a:latin typeface="Cambria Math" panose="02040503050406030204" pitchFamily="18" charset="0"/>
                                </a:rPr>
                                <m:t>(</m:t>
                              </m:r>
                              <m:r>
                                <a:rPr lang="es-EC" i="1">
                                  <a:solidFill>
                                    <a:srgbClr val="080808"/>
                                  </a:solidFill>
                                  <a:latin typeface="Cambria Math" panose="02040503050406030204" pitchFamily="18" charset="0"/>
                                </a:rPr>
                                <m:t>𝑞</m:t>
                              </m:r>
                              <m:r>
                                <a:rPr lang="es-EC" i="0">
                                  <a:solidFill>
                                    <a:srgbClr val="080808"/>
                                  </a:solidFill>
                                  <a:latin typeface="Cambria Math" panose="02040503050406030204" pitchFamily="18" charset="0"/>
                                </a:rPr>
                                <m:t>1</m:t>
                              </m:r>
                            </m:e>
                          </m:d>
                        </m:sub>
                      </m:sSub>
                      <m:r>
                        <a:rPr lang="es-EC" i="0">
                          <a:solidFill>
                            <a:srgbClr val="080808"/>
                          </a:solidFill>
                          <a:latin typeface="Cambria Math" panose="02040503050406030204" pitchFamily="18" charset="0"/>
                        </a:rPr>
                        <m:t>= </m:t>
                      </m:r>
                      <m:f>
                        <m:fPr>
                          <m:ctrlPr>
                            <a:rPr lang="es-EC" i="1">
                              <a:solidFill>
                                <a:srgbClr val="080808"/>
                              </a:solidFill>
                              <a:latin typeface="Cambria Math" panose="02040503050406030204" pitchFamily="18" charset="0"/>
                            </a:rPr>
                          </m:ctrlPr>
                        </m:fPr>
                        <m:num>
                          <m:r>
                            <a:rPr lang="es-EC" i="0">
                              <a:solidFill>
                                <a:srgbClr val="080808"/>
                              </a:solidFill>
                              <a:latin typeface="Cambria Math" panose="02040503050406030204" pitchFamily="18" charset="0"/>
                            </a:rPr>
                            <m:t>3∙</m:t>
                          </m:r>
                          <m:f>
                            <m:fPr>
                              <m:ctrlPr>
                                <a:rPr lang="es-EC" i="1">
                                  <a:solidFill>
                                    <a:srgbClr val="080808"/>
                                  </a:solidFill>
                                  <a:latin typeface="Cambria Math" panose="02040503050406030204" pitchFamily="18" charset="0"/>
                                </a:rPr>
                              </m:ctrlPr>
                            </m:fPr>
                            <m:num>
                              <m:r>
                                <a:rPr lang="es-EC" i="1">
                                  <a:solidFill>
                                    <a:srgbClr val="080808"/>
                                  </a:solidFill>
                                  <a:latin typeface="Cambria Math" panose="02040503050406030204" pitchFamily="18" charset="0"/>
                                </a:rPr>
                                <m:t>𝐿</m:t>
                              </m:r>
                            </m:num>
                            <m:den>
                              <m:r>
                                <a:rPr lang="es-EC" i="0">
                                  <a:solidFill>
                                    <a:srgbClr val="080808"/>
                                  </a:solidFill>
                                  <a:latin typeface="Cambria Math" panose="02040503050406030204" pitchFamily="18" charset="0"/>
                                </a:rPr>
                                <m:t>2</m:t>
                              </m:r>
                            </m:den>
                          </m:f>
                          <m:r>
                            <a:rPr lang="es-EC" i="0">
                              <a:solidFill>
                                <a:srgbClr val="080808"/>
                              </a:solidFill>
                              <a:latin typeface="Cambria Math" panose="02040503050406030204" pitchFamily="18" charset="0"/>
                            </a:rPr>
                            <m:t>∙</m:t>
                          </m:r>
                          <m:f>
                            <m:fPr>
                              <m:ctrlPr>
                                <a:rPr lang="es-EC" i="1">
                                  <a:solidFill>
                                    <a:srgbClr val="080808"/>
                                  </a:solidFill>
                                  <a:latin typeface="Cambria Math" panose="02040503050406030204" pitchFamily="18" charset="0"/>
                                </a:rPr>
                              </m:ctrlPr>
                            </m:fPr>
                            <m:num>
                              <m:r>
                                <a:rPr lang="es-EC" i="1">
                                  <a:solidFill>
                                    <a:srgbClr val="080808"/>
                                  </a:solidFill>
                                  <a:latin typeface="Cambria Math" panose="02040503050406030204" pitchFamily="18" charset="0"/>
                                </a:rPr>
                                <m:t>𝐿</m:t>
                              </m:r>
                            </m:num>
                            <m:den>
                              <m:r>
                                <a:rPr lang="es-EC" i="0">
                                  <a:solidFill>
                                    <a:srgbClr val="080808"/>
                                  </a:solidFill>
                                  <a:latin typeface="Cambria Math" panose="02040503050406030204" pitchFamily="18" charset="0"/>
                                </a:rPr>
                                <m:t>2</m:t>
                              </m:r>
                            </m:den>
                          </m:f>
                        </m:num>
                        <m:den>
                          <m:r>
                            <a:rPr lang="es-EC" i="0">
                              <a:solidFill>
                                <a:srgbClr val="080808"/>
                              </a:solidFill>
                              <a:latin typeface="Cambria Math" panose="02040503050406030204" pitchFamily="18" charset="0"/>
                            </a:rPr>
                            <m:t>2∙</m:t>
                          </m:r>
                          <m:d>
                            <m:dPr>
                              <m:ctrlPr>
                                <a:rPr lang="es-EC" i="1">
                                  <a:solidFill>
                                    <a:srgbClr val="080808"/>
                                  </a:solidFill>
                                  <a:latin typeface="Cambria Math" panose="02040503050406030204" pitchFamily="18" charset="0"/>
                                </a:rPr>
                              </m:ctrlPr>
                            </m:dPr>
                            <m:e>
                              <m:r>
                                <a:rPr lang="es-EC" i="0">
                                  <a:solidFill>
                                    <a:srgbClr val="080808"/>
                                  </a:solidFill>
                                  <a:latin typeface="Cambria Math" panose="02040503050406030204" pitchFamily="18" charset="0"/>
                                </a:rPr>
                                <m:t>3+2</m:t>
                              </m:r>
                              <m:r>
                                <a:rPr lang="es-EC" i="1">
                                  <a:solidFill>
                                    <a:srgbClr val="080808"/>
                                  </a:solidFill>
                                  <a:latin typeface="Cambria Math" panose="02040503050406030204" pitchFamily="18" charset="0"/>
                                </a:rPr>
                                <m:t>𝑘</m:t>
                              </m:r>
                            </m:e>
                          </m:d>
                          <m:r>
                            <a:rPr lang="es-EC" i="0">
                              <a:solidFill>
                                <a:srgbClr val="080808"/>
                              </a:solidFill>
                              <a:latin typeface="Cambria Math" panose="02040503050406030204" pitchFamily="18" charset="0"/>
                            </a:rPr>
                            <m:t>∙</m:t>
                          </m:r>
                          <m:r>
                            <a:rPr lang="es-EC" i="1">
                              <a:solidFill>
                                <a:srgbClr val="080808"/>
                              </a:solidFill>
                              <a:latin typeface="Cambria Math" panose="02040503050406030204" pitchFamily="18" charset="0"/>
                            </a:rPr>
                            <m:t>𝐿</m:t>
                          </m:r>
                        </m:den>
                      </m:f>
                      <m:r>
                        <a:rPr lang="es-EC" i="0">
                          <a:solidFill>
                            <a:srgbClr val="080808"/>
                          </a:solidFill>
                          <a:latin typeface="Cambria Math" panose="02040503050406030204" pitchFamily="18" charset="0"/>
                        </a:rPr>
                        <m:t>∙</m:t>
                      </m:r>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𝑞</m:t>
                          </m:r>
                        </m:e>
                        <m:sub>
                          <m:r>
                            <a:rPr lang="es-EC" i="0">
                              <a:solidFill>
                                <a:srgbClr val="080808"/>
                              </a:solidFill>
                              <a:latin typeface="Cambria Math" panose="02040503050406030204" pitchFamily="18" charset="0"/>
                            </a:rPr>
                            <m:t>1</m:t>
                          </m:r>
                        </m:sub>
                      </m:sSub>
                    </m:oMath>
                  </m:oMathPara>
                </a14:m>
                <a:endParaRPr lang="es-EC" dirty="0"/>
              </a:p>
            </p:txBody>
          </p:sp>
        </mc:Choice>
        <mc:Fallback xmlns="">
          <p:sp>
            <p:nvSpPr>
              <p:cNvPr id="18" name="Rectángulo 17"/>
              <p:cNvSpPr>
                <a:spLocks noRot="1" noChangeAspect="1" noMove="1" noResize="1" noEditPoints="1" noAdjustHandles="1" noChangeArrowheads="1" noChangeShapeType="1" noTextEdit="1"/>
              </p:cNvSpPr>
              <p:nvPr/>
            </p:nvSpPr>
            <p:spPr>
              <a:xfrm>
                <a:off x="3561166" y="3846144"/>
                <a:ext cx="4070153" cy="829458"/>
              </a:xfrm>
              <a:prstGeom prst="rect">
                <a:avLst/>
              </a:prstGeom>
              <a:blipFill rotWithShape="0">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9" name="Rectángulo 18"/>
              <p:cNvSpPr/>
              <p:nvPr/>
            </p:nvSpPr>
            <p:spPr>
              <a:xfrm>
                <a:off x="3557584" y="4687774"/>
                <a:ext cx="3773662" cy="6519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𝑀</m:t>
                          </m:r>
                        </m:e>
                        <m:sub>
                          <m:d>
                            <m:dPr>
                              <m:begChr m:val=""/>
                              <m:ctrlPr>
                                <a:rPr lang="es-EC" i="1">
                                  <a:solidFill>
                                    <a:srgbClr val="080808"/>
                                  </a:solidFill>
                                  <a:latin typeface="Cambria Math" panose="02040503050406030204" pitchFamily="18" charset="0"/>
                                </a:rPr>
                              </m:ctrlPr>
                            </m:dPr>
                            <m:e>
                              <m:r>
                                <a:rPr lang="es-EC" i="1">
                                  <a:solidFill>
                                    <a:srgbClr val="080808"/>
                                  </a:solidFill>
                                  <a:latin typeface="Cambria Math" panose="02040503050406030204" pitchFamily="18" charset="0"/>
                                </a:rPr>
                                <m:t>𝐶</m:t>
                              </m:r>
                              <m:r>
                                <a:rPr lang="es-EC" i="0">
                                  <a:solidFill>
                                    <a:srgbClr val="080808"/>
                                  </a:solidFill>
                                  <a:latin typeface="Cambria Math" panose="02040503050406030204" pitchFamily="18" charset="0"/>
                                </a:rPr>
                                <m:t>(</m:t>
                              </m:r>
                              <m:r>
                                <a:rPr lang="es-EC" i="1">
                                  <a:solidFill>
                                    <a:srgbClr val="080808"/>
                                  </a:solidFill>
                                  <a:latin typeface="Cambria Math" panose="02040503050406030204" pitchFamily="18" charset="0"/>
                                </a:rPr>
                                <m:t>𝑞</m:t>
                              </m:r>
                              <m:r>
                                <a:rPr lang="es-EC" i="0">
                                  <a:solidFill>
                                    <a:srgbClr val="080808"/>
                                  </a:solidFill>
                                  <a:latin typeface="Cambria Math" panose="02040503050406030204" pitchFamily="18" charset="0"/>
                                </a:rPr>
                                <m:t>1</m:t>
                              </m:r>
                            </m:e>
                          </m:d>
                        </m:sub>
                      </m:sSub>
                      <m:r>
                        <a:rPr lang="es-EC" i="0">
                          <a:solidFill>
                            <a:srgbClr val="080808"/>
                          </a:solidFill>
                          <a:latin typeface="Cambria Math" panose="02040503050406030204" pitchFamily="18" charset="0"/>
                        </a:rPr>
                        <m:t>=</m:t>
                      </m:r>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𝑀</m:t>
                          </m:r>
                        </m:e>
                        <m:sub>
                          <m:d>
                            <m:dPr>
                              <m:begChr m:val=""/>
                              <m:ctrlPr>
                                <a:rPr lang="es-EC" i="1">
                                  <a:solidFill>
                                    <a:srgbClr val="080808"/>
                                  </a:solidFill>
                                  <a:latin typeface="Cambria Math" panose="02040503050406030204" pitchFamily="18" charset="0"/>
                                </a:rPr>
                              </m:ctrlPr>
                            </m:dPr>
                            <m:e>
                              <m:r>
                                <a:rPr lang="es-EC" i="1">
                                  <a:solidFill>
                                    <a:srgbClr val="080808"/>
                                  </a:solidFill>
                                  <a:latin typeface="Cambria Math" panose="02040503050406030204" pitchFamily="18" charset="0"/>
                                </a:rPr>
                                <m:t>𝐷</m:t>
                              </m:r>
                              <m:r>
                                <a:rPr lang="es-EC" i="0">
                                  <a:solidFill>
                                    <a:srgbClr val="080808"/>
                                  </a:solidFill>
                                  <a:latin typeface="Cambria Math" panose="02040503050406030204" pitchFamily="18" charset="0"/>
                                </a:rPr>
                                <m:t>(</m:t>
                              </m:r>
                              <m:r>
                                <a:rPr lang="es-EC" i="1">
                                  <a:solidFill>
                                    <a:srgbClr val="080808"/>
                                  </a:solidFill>
                                  <a:latin typeface="Cambria Math" panose="02040503050406030204" pitchFamily="18" charset="0"/>
                                </a:rPr>
                                <m:t>𝑞</m:t>
                              </m:r>
                              <m:r>
                                <a:rPr lang="es-EC" i="0">
                                  <a:solidFill>
                                    <a:srgbClr val="080808"/>
                                  </a:solidFill>
                                  <a:latin typeface="Cambria Math" panose="02040503050406030204" pitchFamily="18" charset="0"/>
                                </a:rPr>
                                <m:t>1</m:t>
                              </m:r>
                            </m:e>
                          </m:d>
                        </m:sub>
                      </m:sSub>
                      <m:r>
                        <a:rPr lang="es-EC" i="0">
                          <a:solidFill>
                            <a:srgbClr val="080808"/>
                          </a:solidFill>
                          <a:latin typeface="Cambria Math" panose="02040503050406030204" pitchFamily="18" charset="0"/>
                        </a:rPr>
                        <m:t>= </m:t>
                      </m:r>
                      <m:f>
                        <m:fPr>
                          <m:ctrlPr>
                            <a:rPr lang="es-EC" i="1">
                              <a:solidFill>
                                <a:srgbClr val="080808"/>
                              </a:solidFill>
                              <a:latin typeface="Cambria Math" panose="02040503050406030204" pitchFamily="18" charset="0"/>
                            </a:rPr>
                          </m:ctrlPr>
                        </m:fPr>
                        <m:num>
                          <m:r>
                            <a:rPr lang="es-EC" i="0">
                              <a:solidFill>
                                <a:srgbClr val="080808"/>
                              </a:solidFill>
                              <a:latin typeface="Cambria Math" panose="02040503050406030204" pitchFamily="18" charset="0"/>
                            </a:rPr>
                            <m:t>3∙</m:t>
                          </m:r>
                          <m:r>
                            <a:rPr lang="es-EC" i="1">
                              <a:solidFill>
                                <a:srgbClr val="080808"/>
                              </a:solidFill>
                              <a:latin typeface="Cambria Math" panose="02040503050406030204" pitchFamily="18" charset="0"/>
                            </a:rPr>
                            <m:t>𝐿</m:t>
                          </m:r>
                        </m:num>
                        <m:den>
                          <m:r>
                            <a:rPr lang="es-EC" i="0">
                              <a:solidFill>
                                <a:srgbClr val="080808"/>
                              </a:solidFill>
                              <a:latin typeface="Cambria Math" panose="02040503050406030204" pitchFamily="18" charset="0"/>
                            </a:rPr>
                            <m:t>8∙</m:t>
                          </m:r>
                          <m:d>
                            <m:dPr>
                              <m:ctrlPr>
                                <a:rPr lang="es-EC" i="1">
                                  <a:solidFill>
                                    <a:srgbClr val="080808"/>
                                  </a:solidFill>
                                  <a:latin typeface="Cambria Math" panose="02040503050406030204" pitchFamily="18" charset="0"/>
                                </a:rPr>
                              </m:ctrlPr>
                            </m:dPr>
                            <m:e>
                              <m:r>
                                <a:rPr lang="es-EC" i="0">
                                  <a:solidFill>
                                    <a:srgbClr val="080808"/>
                                  </a:solidFill>
                                  <a:latin typeface="Cambria Math" panose="02040503050406030204" pitchFamily="18" charset="0"/>
                                </a:rPr>
                                <m:t>3+2</m:t>
                              </m:r>
                              <m:r>
                                <a:rPr lang="es-EC" i="1">
                                  <a:solidFill>
                                    <a:srgbClr val="080808"/>
                                  </a:solidFill>
                                  <a:latin typeface="Cambria Math" panose="02040503050406030204" pitchFamily="18" charset="0"/>
                                </a:rPr>
                                <m:t>𝑘</m:t>
                              </m:r>
                            </m:e>
                          </m:d>
                        </m:den>
                      </m:f>
                      <m:r>
                        <a:rPr lang="es-EC" i="0">
                          <a:solidFill>
                            <a:srgbClr val="080808"/>
                          </a:solidFill>
                          <a:latin typeface="Cambria Math" panose="02040503050406030204" pitchFamily="18" charset="0"/>
                        </a:rPr>
                        <m:t>∙</m:t>
                      </m:r>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𝑞</m:t>
                          </m:r>
                        </m:e>
                        <m:sub>
                          <m:r>
                            <a:rPr lang="es-EC" i="0">
                              <a:solidFill>
                                <a:srgbClr val="080808"/>
                              </a:solidFill>
                              <a:latin typeface="Cambria Math" panose="02040503050406030204" pitchFamily="18" charset="0"/>
                            </a:rPr>
                            <m:t>1</m:t>
                          </m:r>
                        </m:sub>
                      </m:sSub>
                    </m:oMath>
                  </m:oMathPara>
                </a14:m>
                <a:endParaRPr lang="es-EC" dirty="0"/>
              </a:p>
            </p:txBody>
          </p:sp>
        </mc:Choice>
        <mc:Fallback xmlns="">
          <p:sp>
            <p:nvSpPr>
              <p:cNvPr id="19" name="Rectángulo 18"/>
              <p:cNvSpPr>
                <a:spLocks noRot="1" noChangeAspect="1" noMove="1" noResize="1" noEditPoints="1" noAdjustHandles="1" noChangeArrowheads="1" noChangeShapeType="1" noTextEdit="1"/>
              </p:cNvSpPr>
              <p:nvPr/>
            </p:nvSpPr>
            <p:spPr>
              <a:xfrm>
                <a:off x="3557584" y="4687774"/>
                <a:ext cx="3773662" cy="651973"/>
              </a:xfrm>
              <a:prstGeom prst="rect">
                <a:avLst/>
              </a:prstGeom>
              <a:blipFill rotWithShape="0">
                <a:blip r:embed="rId8"/>
                <a:stretch>
                  <a:fillRect/>
                </a:stretch>
              </a:blipFill>
            </p:spPr>
            <p:txBody>
              <a:bodyPr/>
              <a:lstStyle/>
              <a:p>
                <a:r>
                  <a:rPr lang="es-EC">
                    <a:noFill/>
                  </a:rPr>
                  <a:t> </a:t>
                </a:r>
              </a:p>
            </p:txBody>
          </p:sp>
        </mc:Fallback>
      </mc:AlternateContent>
      <p:cxnSp>
        <p:nvCxnSpPr>
          <p:cNvPr id="20" name="Conector recto 19"/>
          <p:cNvCxnSpPr/>
          <p:nvPr/>
        </p:nvCxnSpPr>
        <p:spPr>
          <a:xfrm flipH="1">
            <a:off x="7575860" y="1773937"/>
            <a:ext cx="9420" cy="3549511"/>
          </a:xfrm>
          <a:prstGeom prst="line">
            <a:avLst/>
          </a:prstGeom>
          <a:ln>
            <a:solidFill>
              <a:schemeClr val="accent2"/>
            </a:solidFill>
            <a:prstDash val="lgDash"/>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1" name="Rectángulo 20"/>
              <p:cNvSpPr/>
              <p:nvPr/>
            </p:nvSpPr>
            <p:spPr>
              <a:xfrm>
                <a:off x="7669410" y="1785223"/>
                <a:ext cx="4003737" cy="1338828"/>
              </a:xfrm>
              <a:prstGeom prst="rect">
                <a:avLst/>
              </a:prstGeom>
            </p:spPr>
            <p:txBody>
              <a:bodyPr wrap="square">
                <a:spAutoFit/>
              </a:bodyPr>
              <a:lstStyle/>
              <a:p>
                <a:pPr indent="180340" algn="just">
                  <a:lnSpc>
                    <a:spcPct val="150000"/>
                  </a:lnSpc>
                  <a:spcAft>
                    <a:spcPts val="0"/>
                  </a:spcAft>
                </a:pPr>
                <a:r>
                  <a:rPr lang="es-EC" dirty="0" smtClean="0">
                    <a:solidFill>
                      <a:srgbClr val="080808"/>
                    </a:solidFill>
                    <a:latin typeface="Calibri" panose="020F0502020204030204" pitchFamily="34" charset="0"/>
                    <a:ea typeface="Times New Roman" panose="02020603050405020304" pitchFamily="18" charset="0"/>
                    <a:cs typeface="Times New Roman" panose="02020603050405020304" pitchFamily="18" charset="0"/>
                  </a:rPr>
                  <a:t>Reemplazando el valor de </a:t>
                </a:r>
                <a14:m>
                  <m:oMath xmlns:m="http://schemas.openxmlformats.org/officeDocument/2006/math">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𝑘</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=0.775</m:t>
                    </m:r>
                  </m:oMath>
                </a14:m>
                <a:r>
                  <a:rPr lang="es-EC" dirty="0">
                    <a:solidFill>
                      <a:srgbClr val="080808"/>
                    </a:solidFill>
                    <a:effectLst/>
                    <a:latin typeface="Calibri" panose="020F0502020204030204" pitchFamily="34" charset="0"/>
                    <a:ea typeface="Times New Roman" panose="02020603050405020304" pitchFamily="18" charset="0"/>
                    <a:cs typeface="Times New Roman" panose="02020603050405020304" pitchFamily="18" charset="0"/>
                  </a:rPr>
                  <a:t> de </a:t>
                </a:r>
                <a14:m>
                  <m:oMath xmlns:m="http://schemas.openxmlformats.org/officeDocument/2006/math">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𝐿</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=330 </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𝑐𝑚</m:t>
                    </m:r>
                  </m:oMath>
                </a14:m>
                <a:r>
                  <a:rPr lang="es-EC" dirty="0">
                    <a:solidFill>
                      <a:srgbClr val="080808"/>
                    </a:solidFill>
                    <a:effectLst/>
                    <a:latin typeface="Calibri" panose="020F0502020204030204" pitchFamily="34" charset="0"/>
                    <a:ea typeface="Times New Roman" panose="02020603050405020304" pitchFamily="18" charset="0"/>
                    <a:cs typeface="Times New Roman" panose="02020603050405020304" pitchFamily="18" charset="0"/>
                  </a:rPr>
                  <a:t> y </a:t>
                </a:r>
                <a14:m>
                  <m:oMath xmlns:m="http://schemas.openxmlformats.org/officeDocument/2006/math">
                    <m:sSub>
                      <m:sSub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𝑞</m:t>
                        </m:r>
                      </m:e>
                      <m: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155.47 </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𝑘𝑔𝑓</m:t>
                    </m:r>
                  </m:oMath>
                </a14:m>
                <a:r>
                  <a:rPr lang="es-EC" dirty="0">
                    <a:solidFill>
                      <a:srgbClr val="080808"/>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C" dirty="0" smtClean="0">
                    <a:solidFill>
                      <a:srgbClr val="080808"/>
                    </a:solidFill>
                    <a:effectLst/>
                    <a:latin typeface="Calibri" panose="020F0502020204030204" pitchFamily="34" charset="0"/>
                    <a:ea typeface="Times New Roman" panose="02020603050405020304" pitchFamily="18" charset="0"/>
                    <a:cs typeface="Times New Roman" panose="02020603050405020304" pitchFamily="18" charset="0"/>
                  </a:rPr>
                  <a:t>se </a:t>
                </a:r>
                <a:r>
                  <a:rPr lang="es-EC" dirty="0">
                    <a:solidFill>
                      <a:srgbClr val="080808"/>
                    </a:solidFill>
                    <a:effectLst/>
                    <a:latin typeface="Calibri" panose="020F0502020204030204" pitchFamily="34" charset="0"/>
                    <a:ea typeface="Times New Roman" panose="02020603050405020304" pitchFamily="18" charset="0"/>
                    <a:cs typeface="Times New Roman" panose="02020603050405020304" pitchFamily="18" charset="0"/>
                  </a:rPr>
                  <a:t>obtiene: </a:t>
                </a:r>
                <a:endParaRPr lang="es-EC"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1" name="Rectángulo 20"/>
              <p:cNvSpPr>
                <a:spLocks noRot="1" noChangeAspect="1" noMove="1" noResize="1" noEditPoints="1" noAdjustHandles="1" noChangeArrowheads="1" noChangeShapeType="1" noTextEdit="1"/>
              </p:cNvSpPr>
              <p:nvPr/>
            </p:nvSpPr>
            <p:spPr>
              <a:xfrm>
                <a:off x="7669410" y="1785223"/>
                <a:ext cx="4003737" cy="1338828"/>
              </a:xfrm>
              <a:prstGeom prst="rect">
                <a:avLst/>
              </a:prstGeom>
              <a:blipFill rotWithShape="0">
                <a:blip r:embed="rId9"/>
                <a:stretch>
                  <a:fillRect l="-1218" r="-1370" b="-365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2" name="Rectángulo 21"/>
              <p:cNvSpPr/>
              <p:nvPr/>
            </p:nvSpPr>
            <p:spPr>
              <a:xfrm>
                <a:off x="7451649" y="3172273"/>
                <a:ext cx="4713793" cy="2386807"/>
              </a:xfrm>
              <a:prstGeom prst="rect">
                <a:avLst/>
              </a:prstGeom>
            </p:spPr>
            <p:txBody>
              <a:bodyPr wrap="square">
                <a:spAutoFit/>
              </a:bodyPr>
              <a:lstStyle/>
              <a:p>
                <a:pPr indent="180340" algn="just">
                  <a:lnSpc>
                    <a:spcPct val="200000"/>
                  </a:lnSpc>
                  <a:spcAft>
                    <a:spcPts val="0"/>
                  </a:spcAft>
                </a:pPr>
                <a14:m>
                  <m:oMath xmlns:m="http://schemas.openxmlformats.org/officeDocument/2006/math">
                    <m:sSub>
                      <m:sSubPr>
                        <m:ctrlPr>
                          <a:rPr lang="es-EC" i="1" smtClean="0">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𝐶</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𝑞</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𝐷</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𝑞</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3∙330</m:t>
                        </m:r>
                      </m:num>
                      <m:den>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8∙</m:t>
                        </m:r>
                        <m:d>
                          <m:d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3+2∙0.775</m:t>
                            </m:r>
                          </m:e>
                        </m:d>
                      </m:den>
                    </m:f>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∙155.47</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𝑘𝑔𝑓</m:t>
                    </m:r>
                  </m:oMath>
                </a14:m>
                <a:r>
                  <a:rPr lang="es-EC" dirty="0">
                    <a:solidFill>
                      <a:srgbClr val="080808"/>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200000"/>
                  </a:lnSpc>
                  <a:spcAft>
                    <a:spcPts val="0"/>
                  </a:spcAft>
                </a:pPr>
                <a14:m>
                  <m:oMath xmlns:m="http://schemas.openxmlformats.org/officeDocument/2006/math">
                    <m:sSub>
                      <m:sSub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𝐶</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𝑞</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𝐷</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𝑞</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3∙330</m:t>
                        </m:r>
                      </m:num>
                      <m:den>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8∙</m:t>
                        </m:r>
                        <m:d>
                          <m:d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3+2∙0.775</m:t>
                            </m:r>
                          </m:e>
                        </m:d>
                      </m:den>
                    </m:f>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∙155.47</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𝑘𝑔𝑓</m:t>
                    </m:r>
                  </m:oMath>
                </a14:m>
                <a:r>
                  <a:rPr lang="es-EC" dirty="0">
                    <a:solidFill>
                      <a:srgbClr val="080808"/>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200000"/>
                  </a:lnSpc>
                  <a:spcAft>
                    <a:spcPts val="0"/>
                  </a:spcAft>
                </a:pPr>
                <a14:m>
                  <m:oMath xmlns:m="http://schemas.openxmlformats.org/officeDocument/2006/math">
                    <m:sSub>
                      <m:sSub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𝐶</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𝑞</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𝐷</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𝑞</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 4228.44 </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𝑘𝑔𝑓</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𝑐𝑚</m:t>
                    </m:r>
                  </m:oMath>
                </a14:m>
                <a:r>
                  <a:rPr lang="es-EC" dirty="0">
                    <a:solidFill>
                      <a:srgbClr val="080808"/>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2" name="Rectángulo 21"/>
              <p:cNvSpPr>
                <a:spLocks noRot="1" noChangeAspect="1" noMove="1" noResize="1" noEditPoints="1" noAdjustHandles="1" noChangeArrowheads="1" noChangeShapeType="1" noTextEdit="1"/>
              </p:cNvSpPr>
              <p:nvPr/>
            </p:nvSpPr>
            <p:spPr>
              <a:xfrm>
                <a:off x="7451649" y="3172273"/>
                <a:ext cx="4713793" cy="2386807"/>
              </a:xfrm>
              <a:prstGeom prst="rect">
                <a:avLst/>
              </a:prstGeom>
              <a:blipFill rotWithShape="0">
                <a:blip r:embed="rId10"/>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8101554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o 57"/>
          <p:cNvGrpSpPr/>
          <p:nvPr/>
        </p:nvGrpSpPr>
        <p:grpSpPr>
          <a:xfrm>
            <a:off x="222546" y="121215"/>
            <a:ext cx="3064349" cy="874668"/>
            <a:chOff x="201809" y="167228"/>
            <a:chExt cx="3589142" cy="1029524"/>
          </a:xfrm>
        </p:grpSpPr>
        <p:sp>
          <p:nvSpPr>
            <p:cNvPr id="59" name="Freeform 19"/>
            <p:cNvSpPr/>
            <p:nvPr/>
          </p:nvSpPr>
          <p:spPr>
            <a:xfrm>
              <a:off x="201809" y="167228"/>
              <a:ext cx="3589141" cy="1029524"/>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a typeface="Open Sans" panose="020B0606030504020204" pitchFamily="34" charset="0"/>
                <a:cs typeface="Open Sans" panose="020B0606030504020204" pitchFamily="34" charset="0"/>
              </a:endParaRPr>
            </a:p>
          </p:txBody>
        </p:sp>
        <p:sp>
          <p:nvSpPr>
            <p:cNvPr id="60" name="Oval 20"/>
            <p:cNvSpPr/>
            <p:nvPr/>
          </p:nvSpPr>
          <p:spPr>
            <a:xfrm>
              <a:off x="262131" y="239055"/>
              <a:ext cx="743968" cy="8858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nvGrpSpPr>
            <p:cNvPr id="61" name="Grupo 60"/>
            <p:cNvGrpSpPr/>
            <p:nvPr/>
          </p:nvGrpSpPr>
          <p:grpSpPr>
            <a:xfrm>
              <a:off x="236373" y="358824"/>
              <a:ext cx="3554578" cy="760761"/>
              <a:chOff x="236373" y="358824"/>
              <a:chExt cx="3554578" cy="760761"/>
            </a:xfrm>
          </p:grpSpPr>
          <p:sp>
            <p:nvSpPr>
              <p:cNvPr id="62" name="TextBox 18"/>
              <p:cNvSpPr txBox="1"/>
              <p:nvPr/>
            </p:nvSpPr>
            <p:spPr>
              <a:xfrm>
                <a:off x="1480674" y="419080"/>
                <a:ext cx="2310277" cy="470948"/>
              </a:xfrm>
              <a:prstGeom prst="rect">
                <a:avLst/>
              </a:prstGeom>
              <a:noFill/>
            </p:spPr>
            <p:txBody>
              <a:bodyPr wrap="square" rtlCol="0" anchor="ctr">
                <a:spAutoFit/>
              </a:bodyPr>
              <a:lstStyle/>
              <a:p>
                <a:pPr lvl="0" algn="ctr"/>
                <a:r>
                  <a:rPr lang="en-US" sz="2000" b="1" dirty="0" smtClean="0">
                    <a:solidFill>
                      <a:prstClr val="white"/>
                    </a:solidFill>
                    <a:latin typeface="Calibri" panose="020F0502020204030204" pitchFamily="34" charset="0"/>
                  </a:rPr>
                  <a:t>DISEÑO</a:t>
                </a:r>
                <a:endParaRPr lang="en-US" sz="2000" b="1" dirty="0">
                  <a:solidFill>
                    <a:prstClr val="white"/>
                  </a:solidFill>
                  <a:latin typeface="Calibri" panose="020F0502020204030204" pitchFamily="34" charset="0"/>
                </a:endParaRPr>
              </a:p>
            </p:txBody>
          </p:sp>
          <p:sp>
            <p:nvSpPr>
              <p:cNvPr id="63" name="CuadroTexto 62"/>
              <p:cNvSpPr txBox="1"/>
              <p:nvPr/>
            </p:nvSpPr>
            <p:spPr>
              <a:xfrm>
                <a:off x="236373" y="358824"/>
                <a:ext cx="795484" cy="760761"/>
              </a:xfrm>
              <a:prstGeom prst="rect">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rPr>
                  <a:t>CAP. 3</a:t>
                </a:r>
                <a:endParaRPr lang="es-ES" b="1" dirty="0">
                  <a:solidFill>
                    <a:schemeClr val="bg2">
                      <a:lumMod val="10000"/>
                    </a:schemeClr>
                  </a:solidFill>
                  <a:latin typeface="Calibri" panose="020F0502020204030204" pitchFamily="34" charset="0"/>
                </a:endParaRPr>
              </a:p>
            </p:txBody>
          </p:sp>
        </p:grpSp>
      </p:grpSp>
      <p:sp>
        <p:nvSpPr>
          <p:cNvPr id="2" name="CuadroTexto 1"/>
          <p:cNvSpPr txBox="1"/>
          <p:nvPr/>
        </p:nvSpPr>
        <p:spPr>
          <a:xfrm>
            <a:off x="222546" y="1075651"/>
            <a:ext cx="4144468" cy="369332"/>
          </a:xfrm>
          <a:prstGeom prst="rect">
            <a:avLst/>
          </a:prstGeom>
          <a:noFill/>
        </p:spPr>
        <p:txBody>
          <a:bodyPr wrap="square" rtlCol="0">
            <a:spAutoFit/>
          </a:bodyPr>
          <a:lstStyle/>
          <a:p>
            <a:pPr algn="ctr"/>
            <a:r>
              <a:rPr lang="es-ES" b="1" dirty="0" smtClean="0">
                <a:solidFill>
                  <a:schemeClr val="bg2">
                    <a:lumMod val="10000"/>
                  </a:schemeClr>
                </a:solidFill>
              </a:rPr>
              <a:t>Diseño estructural: </a:t>
            </a:r>
            <a:r>
              <a:rPr lang="es-ES" b="1" dirty="0">
                <a:solidFill>
                  <a:schemeClr val="bg2">
                    <a:lumMod val="10000"/>
                  </a:schemeClr>
                </a:solidFill>
              </a:rPr>
              <a:t>Vigas Carrileras</a:t>
            </a:r>
          </a:p>
        </p:txBody>
      </p:sp>
      <p:cxnSp>
        <p:nvCxnSpPr>
          <p:cNvPr id="13" name="Conector recto 12"/>
          <p:cNvCxnSpPr/>
          <p:nvPr/>
        </p:nvCxnSpPr>
        <p:spPr>
          <a:xfrm flipH="1">
            <a:off x="5447134" y="1863603"/>
            <a:ext cx="9420" cy="3549511"/>
          </a:xfrm>
          <a:prstGeom prst="line">
            <a:avLst/>
          </a:prstGeom>
          <a:ln>
            <a:solidFill>
              <a:schemeClr val="accent2"/>
            </a:solidFill>
            <a:prstDash val="lgDash"/>
          </a:ln>
        </p:spPr>
        <p:style>
          <a:lnRef idx="2">
            <a:schemeClr val="accent1"/>
          </a:lnRef>
          <a:fillRef idx="0">
            <a:schemeClr val="accent1"/>
          </a:fillRef>
          <a:effectRef idx="1">
            <a:schemeClr val="accent1"/>
          </a:effectRef>
          <a:fontRef idx="minor">
            <a:schemeClr val="tx1"/>
          </a:fontRef>
        </p:style>
      </p:cxnSp>
      <p:sp>
        <p:nvSpPr>
          <p:cNvPr id="15" name="TextBox 63"/>
          <p:cNvSpPr txBox="1"/>
          <p:nvPr/>
        </p:nvSpPr>
        <p:spPr>
          <a:xfrm>
            <a:off x="222546" y="3877544"/>
            <a:ext cx="3577888" cy="369332"/>
          </a:xfrm>
          <a:prstGeom prst="rect">
            <a:avLst/>
          </a:prstGeom>
          <a:noFill/>
        </p:spPr>
        <p:txBody>
          <a:bodyPr wrap="square" rtlCol="0">
            <a:spAutoFit/>
          </a:bodyPr>
          <a:lstStyle/>
          <a:p>
            <a:endParaRPr lang="es-EC" dirty="0"/>
          </a:p>
        </p:txBody>
      </p:sp>
      <p:pic>
        <p:nvPicPr>
          <p:cNvPr id="20" name="Imagen 19"/>
          <p:cNvPicPr/>
          <p:nvPr/>
        </p:nvPicPr>
        <p:blipFill>
          <a:blip r:embed="rId2">
            <a:extLst>
              <a:ext uri="{28A0092B-C50C-407E-A947-70E740481C1C}">
                <a14:useLocalDpi xmlns:a14="http://schemas.microsoft.com/office/drawing/2010/main" val="0"/>
              </a:ext>
            </a:extLst>
          </a:blip>
          <a:srcRect/>
          <a:stretch>
            <a:fillRect/>
          </a:stretch>
        </p:blipFill>
        <p:spPr bwMode="auto">
          <a:xfrm>
            <a:off x="222546" y="1898828"/>
            <a:ext cx="5076190" cy="3514286"/>
          </a:xfrm>
          <a:prstGeom prst="rect">
            <a:avLst/>
          </a:prstGeom>
          <a:noFill/>
          <a:ln>
            <a:noFill/>
          </a:ln>
        </p:spPr>
      </p:pic>
      <mc:AlternateContent xmlns:mc="http://schemas.openxmlformats.org/markup-compatibility/2006" xmlns:a14="http://schemas.microsoft.com/office/drawing/2010/main">
        <mc:Choice Requires="a14">
          <p:sp>
            <p:nvSpPr>
              <p:cNvPr id="4" name="Rectángulo 3"/>
              <p:cNvSpPr/>
              <p:nvPr/>
            </p:nvSpPr>
            <p:spPr>
              <a:xfrm>
                <a:off x="6815286" y="1863603"/>
                <a:ext cx="3839128"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𝑀</m:t>
                          </m:r>
                        </m:e>
                        <m:sub>
                          <m:d>
                            <m:dPr>
                              <m:begChr m:val=""/>
                              <m:ctrlPr>
                                <a:rPr lang="es-EC" i="1">
                                  <a:solidFill>
                                    <a:srgbClr val="080808"/>
                                  </a:solidFill>
                                  <a:latin typeface="Cambria Math" panose="02040503050406030204" pitchFamily="18" charset="0"/>
                                </a:rPr>
                              </m:ctrlPr>
                            </m:dPr>
                            <m:e>
                              <m:r>
                                <a:rPr lang="es-EC" i="1">
                                  <a:solidFill>
                                    <a:srgbClr val="080808"/>
                                  </a:solidFill>
                                  <a:latin typeface="Cambria Math" panose="02040503050406030204" pitchFamily="18" charset="0"/>
                                </a:rPr>
                                <m:t>𝐶</m:t>
                              </m:r>
                              <m:r>
                                <a:rPr lang="es-EC" i="0">
                                  <a:solidFill>
                                    <a:srgbClr val="080808"/>
                                  </a:solidFill>
                                  <a:latin typeface="Cambria Math" panose="02040503050406030204" pitchFamily="18" charset="0"/>
                                </a:rPr>
                                <m:t>(</m:t>
                              </m:r>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𝐹</m:t>
                                  </m:r>
                                </m:e>
                                <m:sub>
                                  <m:r>
                                    <a:rPr lang="es-EC" i="1">
                                      <a:solidFill>
                                        <a:srgbClr val="080808"/>
                                      </a:solidFill>
                                      <a:latin typeface="Cambria Math" panose="02040503050406030204" pitchFamily="18" charset="0"/>
                                    </a:rPr>
                                    <m:t>𝑙𝑜𝑛𝑔</m:t>
                                  </m:r>
                                </m:sub>
                              </m:sSub>
                            </m:e>
                          </m:d>
                        </m:sub>
                      </m:sSub>
                      <m:r>
                        <a:rPr lang="es-EC" i="0">
                          <a:solidFill>
                            <a:srgbClr val="080808"/>
                          </a:solidFill>
                          <a:latin typeface="Cambria Math" panose="02040503050406030204" pitchFamily="18" charset="0"/>
                        </a:rPr>
                        <m:t>=</m:t>
                      </m:r>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𝑀</m:t>
                          </m:r>
                        </m:e>
                        <m:sub>
                          <m:d>
                            <m:dPr>
                              <m:begChr m:val=""/>
                              <m:ctrlPr>
                                <a:rPr lang="es-EC" i="1">
                                  <a:solidFill>
                                    <a:srgbClr val="080808"/>
                                  </a:solidFill>
                                  <a:latin typeface="Cambria Math" panose="02040503050406030204" pitchFamily="18" charset="0"/>
                                </a:rPr>
                              </m:ctrlPr>
                            </m:dPr>
                            <m:e>
                              <m:r>
                                <a:rPr lang="es-EC" i="1">
                                  <a:solidFill>
                                    <a:srgbClr val="080808"/>
                                  </a:solidFill>
                                  <a:latin typeface="Cambria Math" panose="02040503050406030204" pitchFamily="18" charset="0"/>
                                </a:rPr>
                                <m:t>𝐷</m:t>
                              </m:r>
                              <m:r>
                                <a:rPr lang="es-EC" i="0">
                                  <a:solidFill>
                                    <a:srgbClr val="080808"/>
                                  </a:solidFill>
                                  <a:latin typeface="Cambria Math" panose="02040503050406030204" pitchFamily="18" charset="0"/>
                                </a:rPr>
                                <m:t>(</m:t>
                              </m:r>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𝐹</m:t>
                                  </m:r>
                                </m:e>
                                <m:sub>
                                  <m:r>
                                    <a:rPr lang="es-EC" i="1">
                                      <a:solidFill>
                                        <a:srgbClr val="080808"/>
                                      </a:solidFill>
                                      <a:latin typeface="Cambria Math" panose="02040503050406030204" pitchFamily="18" charset="0"/>
                                    </a:rPr>
                                    <m:t>𝑙𝑜𝑛𝑔</m:t>
                                  </m:r>
                                </m:sub>
                              </m:sSub>
                            </m:e>
                          </m:d>
                        </m:sub>
                      </m:sSub>
                      <m:r>
                        <a:rPr lang="es-EC" i="0">
                          <a:solidFill>
                            <a:srgbClr val="080808"/>
                          </a:solidFill>
                          <a:latin typeface="Cambria Math" panose="02040503050406030204" pitchFamily="18" charset="0"/>
                        </a:rPr>
                        <m:t>= </m:t>
                      </m:r>
                      <m:f>
                        <m:fPr>
                          <m:ctrlPr>
                            <a:rPr lang="es-EC" i="1">
                              <a:solidFill>
                                <a:srgbClr val="080808"/>
                              </a:solidFill>
                              <a:latin typeface="Cambria Math" panose="02040503050406030204" pitchFamily="18" charset="0"/>
                            </a:rPr>
                          </m:ctrlPr>
                        </m:fPr>
                        <m:num>
                          <m:r>
                            <a:rPr lang="es-EC" i="0">
                              <a:solidFill>
                                <a:srgbClr val="080808"/>
                              </a:solidFill>
                              <a:latin typeface="Cambria Math" panose="02040503050406030204" pitchFamily="18" charset="0"/>
                            </a:rPr>
                            <m:t>1</m:t>
                          </m:r>
                        </m:num>
                        <m:den>
                          <m:r>
                            <a:rPr lang="es-EC" i="0">
                              <a:solidFill>
                                <a:srgbClr val="080808"/>
                              </a:solidFill>
                              <a:latin typeface="Cambria Math" panose="02040503050406030204" pitchFamily="18" charset="0"/>
                            </a:rPr>
                            <m:t>2</m:t>
                          </m:r>
                        </m:den>
                      </m:f>
                      <m:r>
                        <a:rPr lang="es-EC" i="0">
                          <a:solidFill>
                            <a:srgbClr val="080808"/>
                          </a:solidFill>
                          <a:latin typeface="Cambria Math" panose="02040503050406030204" pitchFamily="18" charset="0"/>
                        </a:rPr>
                        <m:t>∙</m:t>
                      </m:r>
                      <m:r>
                        <a:rPr lang="es-EC" i="1">
                          <a:solidFill>
                            <a:srgbClr val="080808"/>
                          </a:solidFill>
                          <a:latin typeface="Cambria Math" panose="02040503050406030204" pitchFamily="18" charset="0"/>
                        </a:rPr>
                        <m:t>h</m:t>
                      </m:r>
                      <m:r>
                        <a:rPr lang="es-EC" i="0">
                          <a:solidFill>
                            <a:srgbClr val="080808"/>
                          </a:solidFill>
                          <a:latin typeface="Cambria Math" panose="02040503050406030204" pitchFamily="18" charset="0"/>
                        </a:rPr>
                        <m:t>∙</m:t>
                      </m:r>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𝐹</m:t>
                          </m:r>
                        </m:e>
                        <m:sub>
                          <m:r>
                            <a:rPr lang="es-EC" i="1">
                              <a:solidFill>
                                <a:srgbClr val="080808"/>
                              </a:solidFill>
                              <a:latin typeface="Cambria Math" panose="02040503050406030204" pitchFamily="18" charset="0"/>
                            </a:rPr>
                            <m:t>𝑙𝑜𝑛𝑔</m:t>
                          </m:r>
                        </m:sub>
                      </m:sSub>
                    </m:oMath>
                  </m:oMathPara>
                </a14:m>
                <a:endParaRPr lang="es-EC" dirty="0"/>
              </a:p>
            </p:txBody>
          </p:sp>
        </mc:Choice>
        <mc:Fallback xmlns="">
          <p:sp>
            <p:nvSpPr>
              <p:cNvPr id="4" name="Rectángulo 3"/>
              <p:cNvSpPr>
                <a:spLocks noRot="1" noChangeAspect="1" noMove="1" noResize="1" noEditPoints="1" noAdjustHandles="1" noChangeArrowheads="1" noChangeShapeType="1" noTextEdit="1"/>
              </p:cNvSpPr>
              <p:nvPr/>
            </p:nvSpPr>
            <p:spPr>
              <a:xfrm>
                <a:off x="6815286" y="1863603"/>
                <a:ext cx="3839128" cy="610936"/>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5688437" y="2589371"/>
                <a:ext cx="6092825" cy="2232342"/>
              </a:xfrm>
              <a:prstGeom prst="rect">
                <a:avLst/>
              </a:prstGeom>
            </p:spPr>
            <p:txBody>
              <a:bodyPr>
                <a:spAutoFit/>
              </a:bodyPr>
              <a:lstStyle/>
              <a:p>
                <a:pPr indent="180340" algn="just">
                  <a:lnSpc>
                    <a:spcPct val="150000"/>
                  </a:lnSpc>
                  <a:spcAft>
                    <a:spcPts val="0"/>
                  </a:spcAft>
                </a:pPr>
                <a:r>
                  <a:rPr lang="es-EC" dirty="0" smtClean="0">
                    <a:solidFill>
                      <a:srgbClr val="080808"/>
                    </a:solidFill>
                    <a:latin typeface="Times New Roman" panose="02020603050405020304" pitchFamily="18" charset="0"/>
                    <a:ea typeface="Times New Roman" panose="02020603050405020304" pitchFamily="18" charset="0"/>
                    <a:cs typeface="Times New Roman" panose="02020603050405020304" pitchFamily="18" charset="0"/>
                  </a:rPr>
                  <a:t>Reemplazando el valor de </a:t>
                </a:r>
                <a14:m>
                  <m:oMath xmlns:m="http://schemas.openxmlformats.org/officeDocument/2006/math">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h</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=275 </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𝑐𝑚</m:t>
                    </m:r>
                  </m:oMath>
                </a14:m>
                <a:r>
                  <a:rPr lang="es-EC" dirty="0">
                    <a:solidFill>
                      <a:srgbClr val="080808"/>
                    </a:solidFill>
                    <a:effectLst/>
                    <a:latin typeface="Times New Roman" panose="02020603050405020304" pitchFamily="18" charset="0"/>
                    <a:ea typeface="Times New Roman" panose="02020603050405020304" pitchFamily="18" charset="0"/>
                    <a:cs typeface="Times New Roman" panose="02020603050405020304" pitchFamily="18" charset="0"/>
                  </a:rPr>
                  <a:t> y </a:t>
                </a:r>
                <a14:m>
                  <m:oMath xmlns:m="http://schemas.openxmlformats.org/officeDocument/2006/math">
                    <m:sSub>
                      <m:sSub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𝑙𝑜𝑛𝑔</m:t>
                        </m:r>
                      </m:sub>
                    </m:s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=0.1 ∙ </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155.47 </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𝑘𝑔𝑓</m:t>
                    </m:r>
                    <m:r>
                      <a:rPr lang="es-EC">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b="0" i="1" smtClean="0">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s-EC" dirty="0" smtClean="0">
                    <a:solidFill>
                      <a:srgbClr val="080808"/>
                    </a:solidFill>
                    <a:effectLst/>
                    <a:latin typeface="Times New Roman" panose="02020603050405020304" pitchFamily="18" charset="0"/>
                    <a:ea typeface="Times New Roman" panose="02020603050405020304" pitchFamily="18" charset="0"/>
                    <a:cs typeface="Times New Roman" panose="02020603050405020304" pitchFamily="18" charset="0"/>
                  </a:rPr>
                  <a:t>se </a:t>
                </a:r>
                <a:r>
                  <a:rPr lang="es-EC" dirty="0">
                    <a:solidFill>
                      <a:srgbClr val="080808"/>
                    </a:solidFill>
                    <a:effectLst/>
                    <a:latin typeface="Times New Roman" panose="02020603050405020304" pitchFamily="18" charset="0"/>
                    <a:ea typeface="Times New Roman" panose="02020603050405020304" pitchFamily="18" charset="0"/>
                    <a:cs typeface="Times New Roman" panose="02020603050405020304" pitchFamily="18" charset="0"/>
                  </a:rPr>
                  <a:t>obtiene: </a:t>
                </a:r>
                <a:endParaRPr lang="es-EC"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𝐶</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𝑙𝑜𝑛𝑔</m:t>
                              </m:r>
                            </m:sub>
                          </m:s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m:t>
                          </m:r>
                        </m:sub>
                      </m:s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𝐷</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𝑙𝑜𝑛𝑔</m:t>
                              </m:r>
                            </m:sub>
                          </m:s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m:t>
                          </m:r>
                        </m:sub>
                      </m:s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∙275 </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𝑐𝑚</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 0.1 ∙ 155.47 </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𝑘𝑔𝑓</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s-EC"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𝐶</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𝑙𝑜𝑛𝑔</m:t>
                              </m:r>
                            </m:sub>
                          </m:s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m:t>
                          </m:r>
                        </m:sub>
                      </m:s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𝐷</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𝑙𝑜𝑛𝑔</m:t>
                              </m:r>
                            </m:sub>
                          </m:s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m:t>
                          </m:r>
                        </m:sub>
                      </m:s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 2137.7125  </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𝑘𝑔𝑓</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𝑐𝑚</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s-EC"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5688437" y="2589371"/>
                <a:ext cx="6092825" cy="2232342"/>
              </a:xfrm>
              <a:prstGeom prst="rect">
                <a:avLst/>
              </a:prstGeom>
              <a:blipFill rotWithShape="0">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9154894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325399" y="1323581"/>
            <a:ext cx="5090000" cy="3195892"/>
            <a:chOff x="757447" y="1986597"/>
            <a:chExt cx="3933872" cy="2603181"/>
          </a:xfrm>
        </p:grpSpPr>
        <p:cxnSp>
          <p:nvCxnSpPr>
            <p:cNvPr id="19" name="Straight Connector 31"/>
            <p:cNvCxnSpPr/>
            <p:nvPr/>
          </p:nvCxnSpPr>
          <p:spPr>
            <a:xfrm rot="10800000">
              <a:off x="793747" y="2609279"/>
              <a:ext cx="3437366" cy="0"/>
            </a:xfrm>
            <a:prstGeom prst="line">
              <a:avLst/>
            </a:prstGeom>
            <a:ln w="3175">
              <a:solidFill>
                <a:schemeClr val="accent3"/>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32"/>
            <p:cNvCxnSpPr/>
            <p:nvPr/>
          </p:nvCxnSpPr>
          <p:spPr>
            <a:xfrm rot="10800000">
              <a:off x="757447" y="4518697"/>
              <a:ext cx="3437366" cy="0"/>
            </a:xfrm>
            <a:prstGeom prst="line">
              <a:avLst/>
            </a:prstGeom>
            <a:ln w="3175">
              <a:solidFill>
                <a:schemeClr val="accent5"/>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TextBox 63"/>
            <p:cNvSpPr txBox="1"/>
            <p:nvPr/>
          </p:nvSpPr>
          <p:spPr>
            <a:xfrm>
              <a:off x="793747" y="2609278"/>
              <a:ext cx="3331028" cy="1980500"/>
            </a:xfrm>
            <a:prstGeom prst="rect">
              <a:avLst/>
            </a:prstGeom>
            <a:noFill/>
          </p:spPr>
          <p:txBody>
            <a:bodyPr wrap="square" rtlCol="0">
              <a:spAutoFit/>
            </a:bodyPr>
            <a:lstStyle/>
            <a:p>
              <a:pPr algn="just"/>
              <a:r>
                <a:rPr lang="es-EC" sz="2000" b="1" dirty="0" smtClean="0">
                  <a:solidFill>
                    <a:schemeClr val="accent4"/>
                  </a:solidFill>
                  <a:latin typeface="Calibri" panose="020F0502020204030204" pitchFamily="34" charset="0"/>
                </a:rPr>
                <a:t>WARTSILA ECUADOR S.A. </a:t>
              </a:r>
              <a:r>
                <a:rPr lang="es-EC" dirty="0" smtClean="0">
                  <a:solidFill>
                    <a:srgbClr val="080808"/>
                  </a:solidFill>
                  <a:latin typeface="Calibri" panose="020F0502020204030204" pitchFamily="34" charset="0"/>
                </a:rPr>
                <a:t>es </a:t>
              </a:r>
              <a:r>
                <a:rPr lang="es-EC" dirty="0">
                  <a:solidFill>
                    <a:srgbClr val="080808"/>
                  </a:solidFill>
                  <a:latin typeface="Calibri" panose="020F0502020204030204" pitchFamily="34" charset="0"/>
                </a:rPr>
                <a:t>una </a:t>
              </a:r>
              <a:r>
                <a:rPr lang="es-EC" dirty="0" smtClean="0">
                  <a:solidFill>
                    <a:srgbClr val="080808"/>
                  </a:solidFill>
                  <a:latin typeface="Calibri" panose="020F0502020204030204" pitchFamily="34" charset="0"/>
                </a:rPr>
                <a:t>empresa que </a:t>
              </a:r>
              <a:r>
                <a:rPr lang="es-EC" dirty="0">
                  <a:solidFill>
                    <a:srgbClr val="080808"/>
                  </a:solidFill>
                  <a:latin typeface="Calibri" panose="020F0502020204030204" pitchFamily="34" charset="0"/>
                </a:rPr>
                <a:t>realiza su actividad en el ámbito de </a:t>
              </a:r>
              <a:r>
                <a:rPr lang="es-EC" sz="2000" b="1" dirty="0">
                  <a:solidFill>
                    <a:schemeClr val="accent1"/>
                  </a:solidFill>
                  <a:latin typeface="Calibri" panose="020F0502020204030204" pitchFamily="34" charset="0"/>
                </a:rPr>
                <a:t>generación de energía para la industria del cemento y petróleo</a:t>
              </a:r>
              <a:r>
                <a:rPr lang="es-EC" sz="1600" dirty="0">
                  <a:solidFill>
                    <a:srgbClr val="080808"/>
                  </a:solidFill>
                  <a:latin typeface="Calibri" panose="020F0502020204030204" pitchFamily="34" charset="0"/>
                </a:rPr>
                <a:t>, </a:t>
              </a:r>
              <a:r>
                <a:rPr lang="es-EC" dirty="0">
                  <a:solidFill>
                    <a:srgbClr val="080808"/>
                  </a:solidFill>
                  <a:latin typeface="Calibri" panose="020F0502020204030204" pitchFamily="34" charset="0"/>
                </a:rPr>
                <a:t>desarrollando servicio técnico en motores </a:t>
              </a:r>
              <a:r>
                <a:rPr lang="es-EC" dirty="0" smtClean="0">
                  <a:solidFill>
                    <a:srgbClr val="080808"/>
                  </a:solidFill>
                  <a:latin typeface="Calibri" panose="020F0502020204030204" pitchFamily="34" charset="0"/>
                </a:rPr>
                <a:t>diésel, </a:t>
              </a:r>
              <a:r>
                <a:rPr lang="es-EC" dirty="0">
                  <a:solidFill>
                    <a:srgbClr val="080808"/>
                  </a:solidFill>
                  <a:latin typeface="Calibri" panose="020F0502020204030204" pitchFamily="34" charset="0"/>
                </a:rPr>
                <a:t>motores a base de crudo y gas para centrales de energía, estaciones de bombeo y embarcaciones.</a:t>
              </a:r>
            </a:p>
          </p:txBody>
        </p:sp>
        <p:sp>
          <p:nvSpPr>
            <p:cNvPr id="27" name="Shape 2587"/>
            <p:cNvSpPr/>
            <p:nvPr/>
          </p:nvSpPr>
          <p:spPr>
            <a:xfrm>
              <a:off x="4476883" y="1986597"/>
              <a:ext cx="208786" cy="208786"/>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sp>
          <p:nvSpPr>
            <p:cNvPr id="30" name="Shape 2525"/>
            <p:cNvSpPr/>
            <p:nvPr/>
          </p:nvSpPr>
          <p:spPr>
            <a:xfrm>
              <a:off x="4471234" y="3443430"/>
              <a:ext cx="220085" cy="22008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grpSp>
      <p:grpSp>
        <p:nvGrpSpPr>
          <p:cNvPr id="46" name="Grupo 45"/>
          <p:cNvGrpSpPr/>
          <p:nvPr/>
        </p:nvGrpSpPr>
        <p:grpSpPr>
          <a:xfrm>
            <a:off x="190550" y="277226"/>
            <a:ext cx="3176865" cy="830939"/>
            <a:chOff x="201809" y="167228"/>
            <a:chExt cx="3176865" cy="830939"/>
          </a:xfrm>
        </p:grpSpPr>
        <p:grpSp>
          <p:nvGrpSpPr>
            <p:cNvPr id="47" name="Group 17"/>
            <p:cNvGrpSpPr/>
            <p:nvPr/>
          </p:nvGrpSpPr>
          <p:grpSpPr>
            <a:xfrm>
              <a:off x="201809" y="167228"/>
              <a:ext cx="3176865" cy="830939"/>
              <a:chOff x="1506828" y="650383"/>
              <a:chExt cx="9195515" cy="2215166"/>
            </a:xfrm>
          </p:grpSpPr>
          <p:sp>
            <p:nvSpPr>
              <p:cNvPr id="50" name="Freeform 19"/>
              <p:cNvSpPr/>
              <p:nvPr/>
            </p:nvSpPr>
            <p:spPr>
              <a:xfrm>
                <a:off x="1506828" y="650383"/>
                <a:ext cx="9195515" cy="2215166"/>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a typeface="Open Sans" panose="020B0606030504020204" pitchFamily="34" charset="0"/>
                  <a:cs typeface="Open Sans" panose="020B0606030504020204" pitchFamily="34" charset="0"/>
                </a:endParaRPr>
              </a:p>
            </p:txBody>
          </p:sp>
          <p:sp>
            <p:nvSpPr>
              <p:cNvPr id="51" name="Oval 20"/>
              <p:cNvSpPr/>
              <p:nvPr/>
            </p:nvSpPr>
            <p:spPr>
              <a:xfrm>
                <a:off x="1661374" y="804929"/>
                <a:ext cx="1906074" cy="19060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sp>
          <p:nvSpPr>
            <p:cNvPr id="48" name="TextBox 18"/>
            <p:cNvSpPr txBox="1"/>
            <p:nvPr/>
          </p:nvSpPr>
          <p:spPr>
            <a:xfrm>
              <a:off x="1336658" y="382644"/>
              <a:ext cx="1858768" cy="400110"/>
            </a:xfrm>
            <a:prstGeom prst="rect">
              <a:avLst/>
            </a:prstGeom>
            <a:noFill/>
          </p:spPr>
          <p:txBody>
            <a:bodyPr wrap="square" rtlCol="0" anchor="ctr">
              <a:spAutoFit/>
            </a:bodyPr>
            <a:lstStyle/>
            <a:p>
              <a:pPr lvl="0" algn="ctr"/>
              <a:r>
                <a:rPr lang="en-US" sz="2000" b="1" dirty="0" smtClean="0">
                  <a:solidFill>
                    <a:prstClr val="white"/>
                  </a:solidFill>
                  <a:latin typeface="Calibri" panose="020F0502020204030204" pitchFamily="34" charset="0"/>
                </a:rPr>
                <a:t>INTRODUCCIÓN</a:t>
              </a:r>
              <a:endParaRPr lang="en-US" sz="2000" b="1" dirty="0">
                <a:solidFill>
                  <a:prstClr val="white"/>
                </a:solidFill>
                <a:latin typeface="Calibri" panose="020F0502020204030204" pitchFamily="34" charset="0"/>
              </a:endParaRPr>
            </a:p>
          </p:txBody>
        </p:sp>
        <p:sp>
          <p:nvSpPr>
            <p:cNvPr id="49" name="CuadroTexto 48"/>
            <p:cNvSpPr txBox="1"/>
            <p:nvPr/>
          </p:nvSpPr>
          <p:spPr>
            <a:xfrm>
              <a:off x="255202" y="265484"/>
              <a:ext cx="677339" cy="707886"/>
            </a:xfrm>
            <a:prstGeom prst="rect">
              <a:avLst/>
            </a:prstGeom>
            <a:noFill/>
          </p:spPr>
          <p:txBody>
            <a:bodyPr wrap="square" rtlCol="0">
              <a:spAutoFit/>
            </a:bodyPr>
            <a:lstStyle/>
            <a:p>
              <a:pPr algn="ctr"/>
              <a:r>
                <a:rPr lang="es-ES" sz="2000" b="1" dirty="0" smtClean="0">
                  <a:solidFill>
                    <a:schemeClr val="bg2">
                      <a:lumMod val="10000"/>
                    </a:schemeClr>
                  </a:solidFill>
                  <a:latin typeface="Calibri" panose="020F0502020204030204" pitchFamily="34" charset="0"/>
                </a:rPr>
                <a:t>CAP. 1</a:t>
              </a:r>
              <a:endParaRPr lang="es-ES" sz="2000" b="1" dirty="0">
                <a:solidFill>
                  <a:schemeClr val="bg2">
                    <a:lumMod val="10000"/>
                  </a:schemeClr>
                </a:solidFill>
                <a:latin typeface="Calibri" panose="020F0502020204030204" pitchFamily="34" charset="0"/>
              </a:endParaRPr>
            </a:p>
          </p:txBody>
        </p:sp>
      </p:grpSp>
      <p:pic>
        <p:nvPicPr>
          <p:cNvPr id="2" name="Imagen 1"/>
          <p:cNvPicPr>
            <a:picLocks noChangeAspect="1"/>
          </p:cNvPicPr>
          <p:nvPr/>
        </p:nvPicPr>
        <p:blipFill>
          <a:blip r:embed="rId2"/>
          <a:stretch>
            <a:fillRect/>
          </a:stretch>
        </p:blipFill>
        <p:spPr>
          <a:xfrm>
            <a:off x="7904400" y="620804"/>
            <a:ext cx="3312368" cy="2325895"/>
          </a:xfrm>
          <a:prstGeom prst="rect">
            <a:avLst/>
          </a:prstGeom>
        </p:spPr>
      </p:pic>
      <p:pic>
        <p:nvPicPr>
          <p:cNvPr id="2052" name="Picture 4" descr="http://www.power-eng.com/wp-content/uploads/content/dam/pe/en/articles/2017/10/wartsila-to-supply-smart-power-generation-for-200-mw-arizona-plant/leftcolumn/article/thumbnailimage/fil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1308" y="2815185"/>
            <a:ext cx="5058551" cy="2849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0885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o 57"/>
          <p:cNvGrpSpPr/>
          <p:nvPr/>
        </p:nvGrpSpPr>
        <p:grpSpPr>
          <a:xfrm>
            <a:off x="222546" y="121215"/>
            <a:ext cx="3064349" cy="874668"/>
            <a:chOff x="201809" y="167228"/>
            <a:chExt cx="3589142" cy="1029524"/>
          </a:xfrm>
        </p:grpSpPr>
        <p:sp>
          <p:nvSpPr>
            <p:cNvPr id="59" name="Freeform 19"/>
            <p:cNvSpPr/>
            <p:nvPr/>
          </p:nvSpPr>
          <p:spPr>
            <a:xfrm>
              <a:off x="201809" y="167228"/>
              <a:ext cx="3589141" cy="1029524"/>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a typeface="Open Sans" panose="020B0606030504020204" pitchFamily="34" charset="0"/>
                <a:cs typeface="Open Sans" panose="020B0606030504020204" pitchFamily="34" charset="0"/>
              </a:endParaRPr>
            </a:p>
          </p:txBody>
        </p:sp>
        <p:sp>
          <p:nvSpPr>
            <p:cNvPr id="60" name="Oval 20"/>
            <p:cNvSpPr/>
            <p:nvPr/>
          </p:nvSpPr>
          <p:spPr>
            <a:xfrm>
              <a:off x="262131" y="239055"/>
              <a:ext cx="743968" cy="8858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nvGrpSpPr>
            <p:cNvPr id="61" name="Grupo 60"/>
            <p:cNvGrpSpPr/>
            <p:nvPr/>
          </p:nvGrpSpPr>
          <p:grpSpPr>
            <a:xfrm>
              <a:off x="236373" y="358824"/>
              <a:ext cx="3554578" cy="760761"/>
              <a:chOff x="236373" y="358824"/>
              <a:chExt cx="3554578" cy="760761"/>
            </a:xfrm>
          </p:grpSpPr>
          <p:sp>
            <p:nvSpPr>
              <p:cNvPr id="62" name="TextBox 18"/>
              <p:cNvSpPr txBox="1"/>
              <p:nvPr/>
            </p:nvSpPr>
            <p:spPr>
              <a:xfrm>
                <a:off x="1480674" y="419080"/>
                <a:ext cx="2310277" cy="470948"/>
              </a:xfrm>
              <a:prstGeom prst="rect">
                <a:avLst/>
              </a:prstGeom>
              <a:noFill/>
            </p:spPr>
            <p:txBody>
              <a:bodyPr wrap="square" rtlCol="0" anchor="ctr">
                <a:spAutoFit/>
              </a:bodyPr>
              <a:lstStyle/>
              <a:p>
                <a:pPr lvl="0" algn="ctr"/>
                <a:r>
                  <a:rPr lang="en-US" sz="2000" b="1" dirty="0" smtClean="0">
                    <a:solidFill>
                      <a:prstClr val="white"/>
                    </a:solidFill>
                    <a:latin typeface="Calibri" panose="020F0502020204030204" pitchFamily="34" charset="0"/>
                  </a:rPr>
                  <a:t>DISEÑO</a:t>
                </a:r>
                <a:endParaRPr lang="en-US" sz="2000" b="1" dirty="0">
                  <a:solidFill>
                    <a:prstClr val="white"/>
                  </a:solidFill>
                  <a:latin typeface="Calibri" panose="020F0502020204030204" pitchFamily="34" charset="0"/>
                </a:endParaRPr>
              </a:p>
            </p:txBody>
          </p:sp>
          <p:sp>
            <p:nvSpPr>
              <p:cNvPr id="63" name="CuadroTexto 62"/>
              <p:cNvSpPr txBox="1"/>
              <p:nvPr/>
            </p:nvSpPr>
            <p:spPr>
              <a:xfrm>
                <a:off x="236373" y="358824"/>
                <a:ext cx="795484" cy="760761"/>
              </a:xfrm>
              <a:prstGeom prst="rect">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rPr>
                  <a:t>CAP. 3</a:t>
                </a:r>
                <a:endParaRPr lang="es-ES" b="1" dirty="0">
                  <a:solidFill>
                    <a:schemeClr val="bg2">
                      <a:lumMod val="10000"/>
                    </a:schemeClr>
                  </a:solidFill>
                  <a:latin typeface="Calibri" panose="020F0502020204030204" pitchFamily="34" charset="0"/>
                </a:endParaRPr>
              </a:p>
            </p:txBody>
          </p:sp>
        </p:grpSp>
      </p:grpSp>
      <p:sp>
        <p:nvSpPr>
          <p:cNvPr id="2" name="CuadroTexto 1"/>
          <p:cNvSpPr txBox="1"/>
          <p:nvPr/>
        </p:nvSpPr>
        <p:spPr>
          <a:xfrm>
            <a:off x="222546" y="1075651"/>
            <a:ext cx="4144468" cy="369332"/>
          </a:xfrm>
          <a:prstGeom prst="rect">
            <a:avLst/>
          </a:prstGeom>
          <a:noFill/>
        </p:spPr>
        <p:txBody>
          <a:bodyPr wrap="square" rtlCol="0">
            <a:spAutoFit/>
          </a:bodyPr>
          <a:lstStyle/>
          <a:p>
            <a:pPr algn="ctr"/>
            <a:r>
              <a:rPr lang="es-ES" b="1" dirty="0" smtClean="0">
                <a:solidFill>
                  <a:schemeClr val="bg2">
                    <a:lumMod val="10000"/>
                  </a:schemeClr>
                </a:solidFill>
              </a:rPr>
              <a:t>Diseño estructural: </a:t>
            </a:r>
            <a:r>
              <a:rPr lang="es-ES" b="1" dirty="0">
                <a:solidFill>
                  <a:schemeClr val="bg2">
                    <a:lumMod val="10000"/>
                  </a:schemeClr>
                </a:solidFill>
              </a:rPr>
              <a:t>Vigas Carrileras</a:t>
            </a:r>
          </a:p>
        </p:txBody>
      </p:sp>
      <p:sp>
        <p:nvSpPr>
          <p:cNvPr id="15" name="TextBox 63"/>
          <p:cNvSpPr txBox="1"/>
          <p:nvPr/>
        </p:nvSpPr>
        <p:spPr>
          <a:xfrm>
            <a:off x="222546" y="3877544"/>
            <a:ext cx="3577888" cy="369332"/>
          </a:xfrm>
          <a:prstGeom prst="rect">
            <a:avLst/>
          </a:prstGeom>
          <a:noFill/>
        </p:spPr>
        <p:txBody>
          <a:bodyPr wrap="square" rtlCol="0">
            <a:spAutoFit/>
          </a:bodyPr>
          <a:lstStyle/>
          <a:p>
            <a:endParaRPr lang="es-EC" dirty="0"/>
          </a:p>
        </p:txBody>
      </p:sp>
      <mc:AlternateContent xmlns:mc="http://schemas.openxmlformats.org/markup-compatibility/2006" xmlns:a14="http://schemas.microsoft.com/office/drawing/2010/main">
        <mc:Choice Requires="a14">
          <p:sp>
            <p:nvSpPr>
              <p:cNvPr id="3" name="Rectángulo 2"/>
              <p:cNvSpPr/>
              <p:nvPr/>
            </p:nvSpPr>
            <p:spPr>
              <a:xfrm>
                <a:off x="216918" y="1541733"/>
                <a:ext cx="6092825" cy="1374543"/>
              </a:xfrm>
              <a:prstGeom prst="rect">
                <a:avLst/>
              </a:prstGeom>
            </p:spPr>
            <p:txBody>
              <a:bodyPr>
                <a:spAutoFit/>
              </a:bodyPr>
              <a:lstStyle/>
              <a:p>
                <a:pPr indent="180340">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i="1" smtClean="0">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𝐶</m:t>
                          </m:r>
                        </m:sub>
                      </m:s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𝐷</m:t>
                          </m:r>
                        </m:sub>
                      </m:s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b>
                          <m:d>
                            <m:d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𝑞</m:t>
                                  </m:r>
                                </m:e>
                                <m: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e>
                          </m:d>
                        </m:sub>
                      </m:s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b>
                          <m:d>
                            <m:d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𝐹</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𝑙𝑜𝑛𝑔</m:t>
                              </m:r>
                            </m:e>
                          </m:d>
                        </m:sub>
                      </m:sSub>
                    </m:oMath>
                  </m:oMathPara>
                </a14:m>
                <a:endParaRPr lang="es-EC"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180340">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𝐶</m:t>
                          </m:r>
                        </m:sub>
                      </m:s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𝐷</m:t>
                          </m:r>
                        </m:sub>
                      </m:s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=4228.44 </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𝑘𝑔𝑓</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𝑐𝑚</m:t>
                      </m:r>
                      <m:r>
                        <a:rPr lang="es-EC">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2137.7125  </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𝑘𝑔𝑓</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𝑐𝑚</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s-EC"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180340">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𝐶</m:t>
                          </m:r>
                        </m:sub>
                      </m:s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𝐷</m:t>
                          </m:r>
                        </m:sub>
                      </m:s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=6366.1525 </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𝑘𝑔𝑓</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𝑐𝑚</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s-EC"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216918" y="1541733"/>
                <a:ext cx="6092825" cy="1374543"/>
              </a:xfrm>
              <a:prstGeom prst="rect">
                <a:avLst/>
              </a:prstGeom>
              <a:blipFill rotWithShape="0">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6315314" y="1370596"/>
                <a:ext cx="5290170" cy="3091359"/>
              </a:xfrm>
              <a:prstGeom prst="rect">
                <a:avLst/>
              </a:prstGeom>
            </p:spPr>
            <p:txBody>
              <a:bodyPr wrap="square">
                <a:spAutoFit/>
              </a:bodyPr>
              <a:lstStyle/>
              <a:p>
                <a:pPr indent="180340" algn="just">
                  <a:lnSpc>
                    <a:spcPct val="150000"/>
                  </a:lnSpc>
                  <a:spcAft>
                    <a:spcPts val="0"/>
                  </a:spcAft>
                </a:pPr>
                <a:r>
                  <a:rPr lang="es-EC" dirty="0" smtClean="0">
                    <a:solidFill>
                      <a:srgbClr val="080808"/>
                    </a:solidFill>
                    <a:latin typeface="Times New Roman" panose="02020603050405020304" pitchFamily="18" charset="0"/>
                    <a:ea typeface="Calibri" panose="020F0502020204030204" pitchFamily="34" charset="0"/>
                    <a:cs typeface="Times New Roman" panose="02020603050405020304" pitchFamily="18" charset="0"/>
                  </a:rPr>
                  <a:t>Reemplazando los valores de </a:t>
                </a:r>
                <a14:m>
                  <m:oMath xmlns:m="http://schemas.openxmlformats.org/officeDocument/2006/math">
                    <m:sSub>
                      <m:sSub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𝐶</m:t>
                        </m:r>
                      </m:sub>
                    </m:s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𝑦</m:t>
                    </m:r>
                    <m:sSub>
                      <m:sSub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𝐷</m:t>
                        </m:r>
                      </m:sub>
                    </m:sSub>
                  </m:oMath>
                </a14:m>
                <a:r>
                  <a:rPr lang="es-EC" dirty="0">
                    <a:solidFill>
                      <a:srgbClr val="080808"/>
                    </a:solidFill>
                    <a:effectLst/>
                    <a:latin typeface="Times New Roman" panose="02020603050405020304" pitchFamily="18" charset="0"/>
                    <a:ea typeface="Times New Roman" panose="02020603050405020304" pitchFamily="18" charset="0"/>
                    <a:cs typeface="Times New Roman" panose="02020603050405020304" pitchFamily="18" charset="0"/>
                  </a:rPr>
                  <a:t> en la </a:t>
                </a:r>
                <a14:m>
                  <m:oMath xmlns:m="http://schemas.openxmlformats.org/officeDocument/2006/math">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𝐸𝑐</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 4</m:t>
                    </m:r>
                  </m:oMath>
                </a14:m>
                <a:r>
                  <a:rPr lang="es-EC" dirty="0">
                    <a:solidFill>
                      <a:srgbClr val="080808"/>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180340">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𝑅𝐷</m:t>
                          </m:r>
                        </m:e>
                        <m:sub>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𝑦</m:t>
                          </m:r>
                        </m:sub>
                      </m:sSub>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25652.55 </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𝑘𝑔𝑓</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𝑐𝑚</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𝐷</m:t>
                              </m:r>
                            </m:sub>
                          </m:s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𝐶</m:t>
                              </m:r>
                            </m:sub>
                          </m:sSub>
                        </m:num>
                        <m:den>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330 </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𝑐𝑚</m:t>
                          </m:r>
                        </m:den>
                      </m:f>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𝐸𝑐</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 4 </m:t>
                      </m:r>
                    </m:oMath>
                  </m:oMathPara>
                </a14:m>
                <a:endParaRPr lang="es-EC"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180340">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𝑅𝐷</m:t>
                          </m:r>
                        </m:e>
                        <m:sub>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𝑦</m:t>
                          </m:r>
                        </m:sub>
                      </m:sSub>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=77.735 </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𝑘𝑔𝑓</m:t>
                      </m:r>
                    </m:oMath>
                  </m:oMathPara>
                </a14:m>
                <a:endParaRPr lang="es-EC"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180340">
                  <a:lnSpc>
                    <a:spcPct val="150000"/>
                  </a:lnSpc>
                  <a:spcAft>
                    <a:spcPts val="0"/>
                  </a:spcAft>
                </a:pPr>
                <a14:m>
                  <m:oMath xmlns:m="http://schemas.openxmlformats.org/officeDocument/2006/math">
                    <m:sSub>
                      <m:sSubPr>
                        <m:ctrlP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𝑅𝐷</m:t>
                        </m:r>
                      </m:e>
                      <m:sub>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𝑦</m:t>
                        </m:r>
                      </m:sub>
                    </m:sSub>
                  </m:oMath>
                </a14:m>
                <a:r>
                  <a:rPr lang="es-EC" dirty="0">
                    <a:solidFill>
                      <a:srgbClr val="080808"/>
                    </a:solidFill>
                    <a:effectLst/>
                    <a:latin typeface="Times New Roman" panose="02020603050405020304" pitchFamily="18" charset="0"/>
                    <a:ea typeface="Times New Roman" panose="02020603050405020304" pitchFamily="18" charset="0"/>
                    <a:cs typeface="Times New Roman" panose="02020603050405020304" pitchFamily="18" charset="0"/>
                  </a:rPr>
                  <a:t> en la </a:t>
                </a:r>
                <a14:m>
                  <m:oMath xmlns:m="http://schemas.openxmlformats.org/officeDocument/2006/math">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𝐸𝑐</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 3</m:t>
                    </m:r>
                  </m:oMath>
                </a14:m>
                <a:r>
                  <a:rPr lang="es-EC" dirty="0">
                    <a:solidFill>
                      <a:srgbClr val="080808"/>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180340">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𝑅𝐶</m:t>
                          </m:r>
                        </m:e>
                        <m:sub>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𝑦</m:t>
                          </m:r>
                        </m:sub>
                      </m:sSub>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=155.47 </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𝑘𝑔𝑓</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− 77.735 </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𝑘𝑔𝑓</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s-EC"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180340">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𝑅𝐶</m:t>
                          </m:r>
                        </m:e>
                        <m:sub>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𝑦</m:t>
                          </m:r>
                        </m:sub>
                      </m:sSub>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=77.735 </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𝑘𝑔𝑓</m:t>
                      </m:r>
                    </m:oMath>
                  </m:oMathPara>
                </a14:m>
                <a:endParaRPr lang="es-EC"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6315314" y="1370596"/>
                <a:ext cx="5290170" cy="3091359"/>
              </a:xfrm>
              <a:prstGeom prst="rect">
                <a:avLst/>
              </a:prstGeom>
              <a:blipFill rotWithShape="0">
                <a:blip r:embed="rId3"/>
                <a:stretch>
                  <a:fillRect/>
                </a:stretch>
              </a:blipFill>
            </p:spPr>
            <p:txBody>
              <a:bodyPr/>
              <a:lstStyle/>
              <a:p>
                <a:r>
                  <a:rPr lang="es-EC">
                    <a:noFill/>
                  </a:rPr>
                  <a:t> </a:t>
                </a:r>
              </a:p>
            </p:txBody>
          </p:sp>
        </mc:Fallback>
      </mc:AlternateContent>
      <p:cxnSp>
        <p:nvCxnSpPr>
          <p:cNvPr id="16" name="Conector recto 15"/>
          <p:cNvCxnSpPr/>
          <p:nvPr/>
        </p:nvCxnSpPr>
        <p:spPr>
          <a:xfrm flipH="1">
            <a:off x="6167214" y="1370596"/>
            <a:ext cx="9420" cy="4218644"/>
          </a:xfrm>
          <a:prstGeom prst="line">
            <a:avLst/>
          </a:prstGeom>
          <a:ln>
            <a:solidFill>
              <a:schemeClr val="accent2"/>
            </a:solidFill>
            <a:prstDash val="lgDash"/>
          </a:ln>
        </p:spPr>
        <p:style>
          <a:lnRef idx="2">
            <a:schemeClr val="accent1"/>
          </a:lnRef>
          <a:fillRef idx="0">
            <a:schemeClr val="accent1"/>
          </a:fillRef>
          <a:effectRef idx="1">
            <a:schemeClr val="accent1"/>
          </a:effectRef>
          <a:fontRef idx="minor">
            <a:schemeClr val="tx1"/>
          </a:fontRef>
        </p:style>
      </p:cxnSp>
      <p:pic>
        <p:nvPicPr>
          <p:cNvPr id="18" name="Imagen 17"/>
          <p:cNvPicPr/>
          <p:nvPr/>
        </p:nvPicPr>
        <p:blipFill>
          <a:blip r:embed="rId4">
            <a:extLst>
              <a:ext uri="{28A0092B-C50C-407E-A947-70E740481C1C}">
                <a14:useLocalDpi xmlns:a14="http://schemas.microsoft.com/office/drawing/2010/main" val="0"/>
              </a:ext>
            </a:extLst>
          </a:blip>
          <a:srcRect/>
          <a:stretch>
            <a:fillRect/>
          </a:stretch>
        </p:blipFill>
        <p:spPr bwMode="auto">
          <a:xfrm>
            <a:off x="6332193" y="4461955"/>
            <a:ext cx="5544324" cy="1247619"/>
          </a:xfrm>
          <a:prstGeom prst="rect">
            <a:avLst/>
          </a:prstGeom>
          <a:noFill/>
          <a:ln>
            <a:noFill/>
          </a:ln>
        </p:spPr>
      </p:pic>
      <p:pic>
        <p:nvPicPr>
          <p:cNvPr id="19" name="Imagen 18"/>
          <p:cNvPicPr/>
          <p:nvPr/>
        </p:nvPicPr>
        <p:blipFill>
          <a:blip r:embed="rId5">
            <a:extLst>
              <a:ext uri="{28A0092B-C50C-407E-A947-70E740481C1C}">
                <a14:useLocalDpi xmlns:a14="http://schemas.microsoft.com/office/drawing/2010/main" val="0"/>
              </a:ext>
            </a:extLst>
          </a:blip>
          <a:srcRect/>
          <a:stretch>
            <a:fillRect/>
          </a:stretch>
        </p:blipFill>
        <p:spPr bwMode="auto">
          <a:xfrm>
            <a:off x="1118568" y="3135890"/>
            <a:ext cx="4289524" cy="2652130"/>
          </a:xfrm>
          <a:prstGeom prst="rect">
            <a:avLst/>
          </a:prstGeom>
          <a:noFill/>
          <a:ln>
            <a:noFill/>
          </a:ln>
        </p:spPr>
      </p:pic>
      <p:cxnSp>
        <p:nvCxnSpPr>
          <p:cNvPr id="27" name="Straight Connector 31"/>
          <p:cNvCxnSpPr/>
          <p:nvPr/>
        </p:nvCxnSpPr>
        <p:spPr>
          <a:xfrm flipH="1">
            <a:off x="406574" y="2996952"/>
            <a:ext cx="5472608" cy="0"/>
          </a:xfrm>
          <a:prstGeom prst="line">
            <a:avLst/>
          </a:prstGeom>
          <a:ln w="3175">
            <a:solidFill>
              <a:schemeClr val="accent3"/>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32"/>
          <p:cNvCxnSpPr/>
          <p:nvPr/>
        </p:nvCxnSpPr>
        <p:spPr>
          <a:xfrm flipH="1">
            <a:off x="6332193" y="4461955"/>
            <a:ext cx="5544324" cy="0"/>
          </a:xfrm>
          <a:prstGeom prst="line">
            <a:avLst/>
          </a:prstGeom>
          <a:ln w="3175">
            <a:solidFill>
              <a:schemeClr val="accent5"/>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987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o 57"/>
          <p:cNvGrpSpPr/>
          <p:nvPr/>
        </p:nvGrpSpPr>
        <p:grpSpPr>
          <a:xfrm>
            <a:off x="222546" y="121215"/>
            <a:ext cx="3064349" cy="874668"/>
            <a:chOff x="201809" y="167228"/>
            <a:chExt cx="3589142" cy="1029524"/>
          </a:xfrm>
        </p:grpSpPr>
        <p:sp>
          <p:nvSpPr>
            <p:cNvPr id="59" name="Freeform 19"/>
            <p:cNvSpPr/>
            <p:nvPr/>
          </p:nvSpPr>
          <p:spPr>
            <a:xfrm>
              <a:off x="201809" y="167228"/>
              <a:ext cx="3589141" cy="1029524"/>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a typeface="Open Sans" panose="020B0606030504020204" pitchFamily="34" charset="0"/>
                <a:cs typeface="Open Sans" panose="020B0606030504020204" pitchFamily="34" charset="0"/>
              </a:endParaRPr>
            </a:p>
          </p:txBody>
        </p:sp>
        <p:sp>
          <p:nvSpPr>
            <p:cNvPr id="60" name="Oval 20"/>
            <p:cNvSpPr/>
            <p:nvPr/>
          </p:nvSpPr>
          <p:spPr>
            <a:xfrm>
              <a:off x="262131" y="239055"/>
              <a:ext cx="743968" cy="8858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nvGrpSpPr>
            <p:cNvPr id="61" name="Grupo 60"/>
            <p:cNvGrpSpPr/>
            <p:nvPr/>
          </p:nvGrpSpPr>
          <p:grpSpPr>
            <a:xfrm>
              <a:off x="236373" y="358824"/>
              <a:ext cx="3554578" cy="760761"/>
              <a:chOff x="236373" y="358824"/>
              <a:chExt cx="3554578" cy="760761"/>
            </a:xfrm>
          </p:grpSpPr>
          <p:sp>
            <p:nvSpPr>
              <p:cNvPr id="62" name="TextBox 18"/>
              <p:cNvSpPr txBox="1"/>
              <p:nvPr/>
            </p:nvSpPr>
            <p:spPr>
              <a:xfrm>
                <a:off x="1480674" y="419080"/>
                <a:ext cx="2310277" cy="470948"/>
              </a:xfrm>
              <a:prstGeom prst="rect">
                <a:avLst/>
              </a:prstGeom>
              <a:noFill/>
            </p:spPr>
            <p:txBody>
              <a:bodyPr wrap="square" rtlCol="0" anchor="ctr">
                <a:spAutoFit/>
              </a:bodyPr>
              <a:lstStyle/>
              <a:p>
                <a:pPr lvl="0" algn="ctr"/>
                <a:r>
                  <a:rPr lang="en-US" sz="2000" b="1" dirty="0" smtClean="0">
                    <a:solidFill>
                      <a:prstClr val="white"/>
                    </a:solidFill>
                    <a:latin typeface="Calibri" panose="020F0502020204030204" pitchFamily="34" charset="0"/>
                  </a:rPr>
                  <a:t>DISEÑO</a:t>
                </a:r>
                <a:endParaRPr lang="en-US" sz="2000" b="1" dirty="0">
                  <a:solidFill>
                    <a:prstClr val="white"/>
                  </a:solidFill>
                  <a:latin typeface="Calibri" panose="020F0502020204030204" pitchFamily="34" charset="0"/>
                </a:endParaRPr>
              </a:p>
            </p:txBody>
          </p:sp>
          <p:sp>
            <p:nvSpPr>
              <p:cNvPr id="63" name="CuadroTexto 62"/>
              <p:cNvSpPr txBox="1"/>
              <p:nvPr/>
            </p:nvSpPr>
            <p:spPr>
              <a:xfrm>
                <a:off x="236373" y="358824"/>
                <a:ext cx="795484" cy="760761"/>
              </a:xfrm>
              <a:prstGeom prst="rect">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rPr>
                  <a:t>CAP. 3</a:t>
                </a:r>
                <a:endParaRPr lang="es-ES" b="1" dirty="0">
                  <a:solidFill>
                    <a:schemeClr val="bg2">
                      <a:lumMod val="10000"/>
                    </a:schemeClr>
                  </a:solidFill>
                  <a:latin typeface="Calibri" panose="020F0502020204030204" pitchFamily="34" charset="0"/>
                </a:endParaRPr>
              </a:p>
            </p:txBody>
          </p:sp>
        </p:grpSp>
      </p:grpSp>
      <p:sp>
        <p:nvSpPr>
          <p:cNvPr id="2" name="CuadroTexto 1"/>
          <p:cNvSpPr txBox="1"/>
          <p:nvPr/>
        </p:nvSpPr>
        <p:spPr>
          <a:xfrm>
            <a:off x="222546" y="1075651"/>
            <a:ext cx="4144468" cy="369332"/>
          </a:xfrm>
          <a:prstGeom prst="rect">
            <a:avLst/>
          </a:prstGeom>
          <a:noFill/>
        </p:spPr>
        <p:txBody>
          <a:bodyPr wrap="square" rtlCol="0">
            <a:spAutoFit/>
          </a:bodyPr>
          <a:lstStyle/>
          <a:p>
            <a:pPr algn="ctr"/>
            <a:r>
              <a:rPr lang="es-ES" b="1" dirty="0" smtClean="0">
                <a:solidFill>
                  <a:schemeClr val="bg2">
                    <a:lumMod val="10000"/>
                  </a:schemeClr>
                </a:solidFill>
              </a:rPr>
              <a:t>Diseño estructural: </a:t>
            </a:r>
            <a:r>
              <a:rPr lang="es-ES" b="1" dirty="0">
                <a:solidFill>
                  <a:schemeClr val="bg2">
                    <a:lumMod val="10000"/>
                  </a:schemeClr>
                </a:solidFill>
              </a:rPr>
              <a:t>Vigas Carrileras</a:t>
            </a:r>
          </a:p>
        </p:txBody>
      </p:sp>
      <p:sp>
        <p:nvSpPr>
          <p:cNvPr id="15" name="TextBox 63"/>
          <p:cNvSpPr txBox="1"/>
          <p:nvPr/>
        </p:nvSpPr>
        <p:spPr>
          <a:xfrm>
            <a:off x="222546" y="3877544"/>
            <a:ext cx="3577888" cy="369332"/>
          </a:xfrm>
          <a:prstGeom prst="rect">
            <a:avLst/>
          </a:prstGeom>
          <a:noFill/>
        </p:spPr>
        <p:txBody>
          <a:bodyPr wrap="square" rtlCol="0">
            <a:spAutoFit/>
          </a:bodyPr>
          <a:lstStyle/>
          <a:p>
            <a:endParaRPr lang="es-EC" dirty="0"/>
          </a:p>
        </p:txBody>
      </p:sp>
      <mc:AlternateContent xmlns:mc="http://schemas.openxmlformats.org/markup-compatibility/2006" xmlns:a14="http://schemas.microsoft.com/office/drawing/2010/main">
        <mc:Choice Requires="a14">
          <p:sp>
            <p:nvSpPr>
              <p:cNvPr id="4" name="Rectángulo 3"/>
              <p:cNvSpPr/>
              <p:nvPr/>
            </p:nvSpPr>
            <p:spPr>
              <a:xfrm>
                <a:off x="274048" y="1524751"/>
                <a:ext cx="6325214" cy="790537"/>
              </a:xfrm>
              <a:prstGeom prst="rect">
                <a:avLst/>
              </a:prstGeom>
            </p:spPr>
            <p:txBody>
              <a:bodyPr wrap="square">
                <a:spAutoFit/>
              </a:bodyPr>
              <a:lstStyle/>
              <a:p>
                <a:pPr indent="180340" algn="just">
                  <a:lnSpc>
                    <a:spcPct val="200000"/>
                  </a:lnSpc>
                  <a:spcAft>
                    <a:spcPts val="0"/>
                  </a:spcAft>
                </a:pPr>
                <a:r>
                  <a:rPr lang="es-EC" dirty="0" smtClean="0">
                    <a:solidFill>
                      <a:srgbClr val="080808"/>
                    </a:solidFill>
                    <a:latin typeface="Times New Roman" panose="02020603050405020304" pitchFamily="18" charset="0"/>
                    <a:ea typeface="Calibri" panose="020F0502020204030204" pitchFamily="34" charset="0"/>
                    <a:cs typeface="Times New Roman" panose="02020603050405020304" pitchFamily="18" charset="0"/>
                  </a:rPr>
                  <a:t>ACERO ASTM A-500</a:t>
                </a:r>
                <a:r>
                  <a:rPr lang="es-EC" dirty="0">
                    <a:solidFill>
                      <a:srgbClr val="080808"/>
                    </a:solidFill>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sSub>
                      <m:sSubPr>
                        <m:ctrlP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𝐹</m:t>
                        </m:r>
                      </m:e>
                      <m:sub>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𝑦</m:t>
                        </m:r>
                      </m:sub>
                    </m:sSub>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=46 </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𝐾𝑆𝐼</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=320 </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𝑀𝑃𝑎</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=3200 </m:t>
                    </m:r>
                    <m:f>
                      <m:fPr>
                        <m:ctrlP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𝑘𝑔</m:t>
                        </m:r>
                        <m:r>
                          <a:rPr lang="en-US" b="0" i="1" smtClean="0">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𝑓</m:t>
                        </m:r>
                      </m:num>
                      <m:den>
                        <m:sSup>
                          <m:sSupPr>
                            <m:ctrlP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𝑐𝑚</m:t>
                            </m:r>
                          </m:e>
                          <m:sup>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274048" y="1524751"/>
                <a:ext cx="6325214" cy="790537"/>
              </a:xfrm>
              <a:prstGeom prst="rect">
                <a:avLst/>
              </a:prstGeom>
              <a:blipFill rotWithShape="0">
                <a:blip r:embed="rId2"/>
                <a:stretch>
                  <a:fillRect b="-3846"/>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1589016" y="2588056"/>
                <a:ext cx="3695278" cy="2994474"/>
              </a:xfrm>
              <a:prstGeom prst="rect">
                <a:avLst/>
              </a:prstGeom>
            </p:spPr>
            <p:txBody>
              <a:bodyPr wrap="square">
                <a:spAutoFit/>
              </a:bodyPr>
              <a:lstStyle/>
              <a:p>
                <a:pPr indent="180340">
                  <a:lnSpc>
                    <a:spcPct val="150000"/>
                  </a:lnSpc>
                  <a:spcAft>
                    <a:spcPts val="0"/>
                  </a:spcAft>
                </a:pPr>
                <a14:m>
                  <m:oMathPara xmlns:m="http://schemas.openxmlformats.org/officeDocument/2006/math">
                    <m:oMathParaPr>
                      <m:jc m:val="centerGroup"/>
                    </m:oMathParaPr>
                    <m:oMath xmlns:m="http://schemas.openxmlformats.org/officeDocument/2006/math">
                      <m:r>
                        <a:rPr lang="es-EC" i="1" smtClean="0">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𝑆𝑥</m:t>
                      </m:r>
                      <m:r>
                        <a:rPr lang="es-EC" i="1" smtClean="0">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𝑣𝑖𝑔𝑎</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𝑡𝑟𝑎𝑛𝑠𝑣𝑒𝑟𝑠𝑎𝑙</m:t>
                              </m:r>
                            </m:sub>
                          </m:s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𝐹𝑠</m:t>
                          </m:r>
                        </m:num>
                        <m:den>
                          <m:sSub>
                            <m:sSub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𝑦</m:t>
                              </m:r>
                            </m:sub>
                          </m:sSub>
                        </m:den>
                      </m:f>
                    </m:oMath>
                  </m:oMathPara>
                </a14:m>
                <a:endParaRPr lang="es-EC" dirty="0" smtClean="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180340">
                  <a:lnSpc>
                    <a:spcPct val="150000"/>
                  </a:lnSpc>
                  <a:spcAft>
                    <a:spcPts val="0"/>
                  </a:spcAft>
                </a:pPr>
                <a14:m>
                  <m:oMathPara xmlns:m="http://schemas.openxmlformats.org/officeDocument/2006/math">
                    <m:oMathParaPr>
                      <m:jc m:val="centerGroup"/>
                    </m:oMathParaPr>
                    <m:oMath xmlns:m="http://schemas.openxmlformats.org/officeDocument/2006/math">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𝑆𝑥</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6460.1225 </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𝑘𝑔𝑓</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𝑐𝑚</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3200 </m:t>
                          </m:r>
                          <m:f>
                            <m:f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𝑘𝑔𝑓</m:t>
                              </m:r>
                            </m:num>
                            <m:den>
                              <m:sSup>
                                <m:sSup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𝑐𝑚</m:t>
                                  </m:r>
                                </m:e>
                                <m:sup>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den>
                      </m:f>
                    </m:oMath>
                  </m:oMathPara>
                </a14:m>
                <a:endParaRPr lang="es-EC" dirty="0" smtClean="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180340">
                  <a:lnSpc>
                    <a:spcPct val="150000"/>
                  </a:lnSpc>
                  <a:spcAft>
                    <a:spcPts val="0"/>
                  </a:spcAft>
                </a:pPr>
                <a:endParaRPr lang="es-EC"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180340">
                  <a:lnSpc>
                    <a:spcPct val="150000"/>
                  </a:lnSpc>
                  <a:spcAft>
                    <a:spcPts val="0"/>
                  </a:spcAft>
                </a:pPr>
                <a14:m>
                  <m:oMathPara xmlns:m="http://schemas.openxmlformats.org/officeDocument/2006/math">
                    <m:oMathParaPr>
                      <m:jc m:val="centerGroup"/>
                    </m:oMathParaPr>
                    <m:oMath xmlns:m="http://schemas.openxmlformats.org/officeDocument/2006/math">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𝑆𝑥</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≥4.04 </m:t>
                      </m:r>
                      <m:sSup>
                        <m:sSup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𝑐𝑚</m:t>
                          </m:r>
                        </m:e>
                        <m:sup>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oMath>
                  </m:oMathPara>
                </a14:m>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1589016" y="2588056"/>
                <a:ext cx="3695278" cy="2994474"/>
              </a:xfrm>
              <a:prstGeom prst="rect">
                <a:avLst/>
              </a:prstGeom>
              <a:blipFill rotWithShape="0">
                <a:blip r:embed="rId3"/>
                <a:stretch>
                  <a:fillRect/>
                </a:stretch>
              </a:blipFill>
            </p:spPr>
            <p:txBody>
              <a:bodyPr/>
              <a:lstStyle/>
              <a:p>
                <a:r>
                  <a:rPr lang="es-EC">
                    <a:noFill/>
                  </a:rPr>
                  <a:t> </a:t>
                </a:r>
              </a:p>
            </p:txBody>
          </p:sp>
        </mc:Fallback>
      </mc:AlternateContent>
      <p:pic>
        <p:nvPicPr>
          <p:cNvPr id="8" name="Imagen 7"/>
          <p:cNvPicPr>
            <a:picLocks noChangeAspect="1"/>
          </p:cNvPicPr>
          <p:nvPr/>
        </p:nvPicPr>
        <p:blipFill>
          <a:blip r:embed="rId4"/>
          <a:stretch>
            <a:fillRect/>
          </a:stretch>
        </p:blipFill>
        <p:spPr>
          <a:xfrm>
            <a:off x="6959302" y="1439155"/>
            <a:ext cx="4962525" cy="4143375"/>
          </a:xfrm>
          <a:prstGeom prst="rect">
            <a:avLst/>
          </a:prstGeom>
        </p:spPr>
      </p:pic>
      <p:cxnSp>
        <p:nvCxnSpPr>
          <p:cNvPr id="21" name="Conector recto 20"/>
          <p:cNvCxnSpPr/>
          <p:nvPr/>
        </p:nvCxnSpPr>
        <p:spPr>
          <a:xfrm flipH="1">
            <a:off x="6599262" y="1401520"/>
            <a:ext cx="9420" cy="4218644"/>
          </a:xfrm>
          <a:prstGeom prst="line">
            <a:avLst/>
          </a:prstGeom>
          <a:ln>
            <a:solidFill>
              <a:schemeClr val="accent2"/>
            </a:solidFill>
            <a:prstDash val="lg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3658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o 57"/>
          <p:cNvGrpSpPr/>
          <p:nvPr/>
        </p:nvGrpSpPr>
        <p:grpSpPr>
          <a:xfrm>
            <a:off x="222546" y="121215"/>
            <a:ext cx="3064349" cy="874668"/>
            <a:chOff x="201809" y="167228"/>
            <a:chExt cx="3589142" cy="1029524"/>
          </a:xfrm>
        </p:grpSpPr>
        <p:sp>
          <p:nvSpPr>
            <p:cNvPr id="59" name="Freeform 19"/>
            <p:cNvSpPr/>
            <p:nvPr/>
          </p:nvSpPr>
          <p:spPr>
            <a:xfrm>
              <a:off x="201809" y="167228"/>
              <a:ext cx="3589141" cy="1029524"/>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a typeface="Open Sans" panose="020B0606030504020204" pitchFamily="34" charset="0"/>
                <a:cs typeface="Open Sans" panose="020B0606030504020204" pitchFamily="34" charset="0"/>
              </a:endParaRPr>
            </a:p>
          </p:txBody>
        </p:sp>
        <p:sp>
          <p:nvSpPr>
            <p:cNvPr id="60" name="Oval 20"/>
            <p:cNvSpPr/>
            <p:nvPr/>
          </p:nvSpPr>
          <p:spPr>
            <a:xfrm>
              <a:off x="262131" y="239055"/>
              <a:ext cx="743968" cy="8858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nvGrpSpPr>
            <p:cNvPr id="61" name="Grupo 60"/>
            <p:cNvGrpSpPr/>
            <p:nvPr/>
          </p:nvGrpSpPr>
          <p:grpSpPr>
            <a:xfrm>
              <a:off x="236373" y="358824"/>
              <a:ext cx="3554578" cy="760761"/>
              <a:chOff x="236373" y="358824"/>
              <a:chExt cx="3554578" cy="760761"/>
            </a:xfrm>
          </p:grpSpPr>
          <p:sp>
            <p:nvSpPr>
              <p:cNvPr id="62" name="TextBox 18"/>
              <p:cNvSpPr txBox="1"/>
              <p:nvPr/>
            </p:nvSpPr>
            <p:spPr>
              <a:xfrm>
                <a:off x="1480674" y="419080"/>
                <a:ext cx="2310277" cy="470948"/>
              </a:xfrm>
              <a:prstGeom prst="rect">
                <a:avLst/>
              </a:prstGeom>
              <a:noFill/>
            </p:spPr>
            <p:txBody>
              <a:bodyPr wrap="square" rtlCol="0" anchor="ctr">
                <a:spAutoFit/>
              </a:bodyPr>
              <a:lstStyle/>
              <a:p>
                <a:pPr lvl="0" algn="ctr"/>
                <a:r>
                  <a:rPr lang="en-US" sz="2000" b="1" dirty="0" smtClean="0">
                    <a:solidFill>
                      <a:prstClr val="white"/>
                    </a:solidFill>
                    <a:latin typeface="Calibri" panose="020F0502020204030204" pitchFamily="34" charset="0"/>
                  </a:rPr>
                  <a:t>DISEÑO</a:t>
                </a:r>
                <a:endParaRPr lang="en-US" sz="2000" b="1" dirty="0">
                  <a:solidFill>
                    <a:prstClr val="white"/>
                  </a:solidFill>
                  <a:latin typeface="Calibri" panose="020F0502020204030204" pitchFamily="34" charset="0"/>
                </a:endParaRPr>
              </a:p>
            </p:txBody>
          </p:sp>
          <p:sp>
            <p:nvSpPr>
              <p:cNvPr id="63" name="CuadroTexto 62"/>
              <p:cNvSpPr txBox="1"/>
              <p:nvPr/>
            </p:nvSpPr>
            <p:spPr>
              <a:xfrm>
                <a:off x="236373" y="358824"/>
                <a:ext cx="795484" cy="760761"/>
              </a:xfrm>
              <a:prstGeom prst="rect">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rPr>
                  <a:t>CAP. 3</a:t>
                </a:r>
                <a:endParaRPr lang="es-ES" b="1" dirty="0">
                  <a:solidFill>
                    <a:schemeClr val="bg2">
                      <a:lumMod val="10000"/>
                    </a:schemeClr>
                  </a:solidFill>
                  <a:latin typeface="Calibri" panose="020F0502020204030204" pitchFamily="34" charset="0"/>
                </a:endParaRPr>
              </a:p>
            </p:txBody>
          </p:sp>
        </p:grpSp>
      </p:grpSp>
      <p:sp>
        <p:nvSpPr>
          <p:cNvPr id="2" name="CuadroTexto 1"/>
          <p:cNvSpPr txBox="1"/>
          <p:nvPr/>
        </p:nvSpPr>
        <p:spPr>
          <a:xfrm>
            <a:off x="222546" y="1075651"/>
            <a:ext cx="4144468" cy="369332"/>
          </a:xfrm>
          <a:prstGeom prst="rect">
            <a:avLst/>
          </a:prstGeom>
          <a:noFill/>
        </p:spPr>
        <p:txBody>
          <a:bodyPr wrap="square" rtlCol="0">
            <a:spAutoFit/>
          </a:bodyPr>
          <a:lstStyle/>
          <a:p>
            <a:pPr algn="ctr"/>
            <a:r>
              <a:rPr lang="es-ES" b="1" dirty="0" smtClean="0">
                <a:solidFill>
                  <a:schemeClr val="bg2">
                    <a:lumMod val="10000"/>
                  </a:schemeClr>
                </a:solidFill>
              </a:rPr>
              <a:t>Diseño estructural: Columnas</a:t>
            </a:r>
            <a:endParaRPr lang="es-ES" b="1" dirty="0">
              <a:solidFill>
                <a:schemeClr val="bg2">
                  <a:lumMod val="10000"/>
                </a:schemeClr>
              </a:solidFill>
            </a:endParaRPr>
          </a:p>
        </p:txBody>
      </p:sp>
      <p:sp>
        <p:nvSpPr>
          <p:cNvPr id="15" name="TextBox 63"/>
          <p:cNvSpPr txBox="1"/>
          <p:nvPr/>
        </p:nvSpPr>
        <p:spPr>
          <a:xfrm>
            <a:off x="222546" y="3877544"/>
            <a:ext cx="3577888" cy="369332"/>
          </a:xfrm>
          <a:prstGeom prst="rect">
            <a:avLst/>
          </a:prstGeom>
          <a:noFill/>
        </p:spPr>
        <p:txBody>
          <a:bodyPr wrap="square" rtlCol="0">
            <a:spAutoFit/>
          </a:bodyPr>
          <a:lstStyle/>
          <a:p>
            <a:endParaRPr lang="es-EC" dirty="0"/>
          </a:p>
        </p:txBody>
      </p:sp>
      <mc:AlternateContent xmlns:mc="http://schemas.openxmlformats.org/markup-compatibility/2006" xmlns:a14="http://schemas.microsoft.com/office/drawing/2010/main">
        <mc:Choice Requires="a14">
          <p:sp>
            <p:nvSpPr>
              <p:cNvPr id="3" name="Rectángulo 2"/>
              <p:cNvSpPr/>
              <p:nvPr/>
            </p:nvSpPr>
            <p:spPr>
              <a:xfrm>
                <a:off x="615602" y="1888100"/>
                <a:ext cx="1679178" cy="6481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𝑃</m:t>
                          </m:r>
                        </m:e>
                        <m:sub>
                          <m:r>
                            <a:rPr lang="es-EC" i="1">
                              <a:solidFill>
                                <a:srgbClr val="080808"/>
                              </a:solidFill>
                              <a:latin typeface="Cambria Math" panose="02040503050406030204" pitchFamily="18" charset="0"/>
                            </a:rPr>
                            <m:t>𝑐𝑟</m:t>
                          </m:r>
                        </m:sub>
                      </m:sSub>
                      <m:r>
                        <a:rPr lang="es-EC" i="0">
                          <a:solidFill>
                            <a:srgbClr val="080808"/>
                          </a:solidFill>
                          <a:latin typeface="Cambria Math" panose="02040503050406030204" pitchFamily="18" charset="0"/>
                        </a:rPr>
                        <m:t>=</m:t>
                      </m:r>
                      <m:f>
                        <m:fPr>
                          <m:ctrlPr>
                            <a:rPr lang="es-EC" i="1">
                              <a:solidFill>
                                <a:srgbClr val="080808"/>
                              </a:solidFill>
                              <a:latin typeface="Cambria Math" panose="02040503050406030204" pitchFamily="18" charset="0"/>
                            </a:rPr>
                          </m:ctrlPr>
                        </m:fPr>
                        <m:num>
                          <m:sSup>
                            <m:sSupPr>
                              <m:ctrlPr>
                                <a:rPr lang="es-EC" i="1">
                                  <a:solidFill>
                                    <a:srgbClr val="080808"/>
                                  </a:solidFill>
                                  <a:latin typeface="Cambria Math" panose="02040503050406030204" pitchFamily="18" charset="0"/>
                                </a:rPr>
                              </m:ctrlPr>
                            </m:sSupPr>
                            <m:e>
                              <m:r>
                                <a:rPr lang="es-EC" i="1">
                                  <a:solidFill>
                                    <a:srgbClr val="080808"/>
                                  </a:solidFill>
                                  <a:latin typeface="Cambria Math" panose="02040503050406030204" pitchFamily="18" charset="0"/>
                                </a:rPr>
                                <m:t>𝜋</m:t>
                              </m:r>
                            </m:e>
                            <m:sup>
                              <m:r>
                                <a:rPr lang="es-EC" i="0">
                                  <a:solidFill>
                                    <a:srgbClr val="080808"/>
                                  </a:solidFill>
                                  <a:latin typeface="Cambria Math" panose="02040503050406030204" pitchFamily="18" charset="0"/>
                                </a:rPr>
                                <m:t>2</m:t>
                              </m:r>
                            </m:sup>
                          </m:sSup>
                          <m:r>
                            <a:rPr lang="es-EC" i="0">
                              <a:solidFill>
                                <a:srgbClr val="080808"/>
                              </a:solidFill>
                              <a:latin typeface="Cambria Math" panose="02040503050406030204" pitchFamily="18" charset="0"/>
                            </a:rPr>
                            <m:t>∙</m:t>
                          </m:r>
                          <m:r>
                            <a:rPr lang="es-EC" i="1">
                              <a:solidFill>
                                <a:srgbClr val="080808"/>
                              </a:solidFill>
                              <a:latin typeface="Cambria Math" panose="02040503050406030204" pitchFamily="18" charset="0"/>
                            </a:rPr>
                            <m:t>𝐸</m:t>
                          </m:r>
                          <m:r>
                            <a:rPr lang="es-EC" i="0">
                              <a:solidFill>
                                <a:srgbClr val="080808"/>
                              </a:solidFill>
                              <a:latin typeface="Cambria Math" panose="02040503050406030204" pitchFamily="18" charset="0"/>
                            </a:rPr>
                            <m:t>∙</m:t>
                          </m:r>
                          <m:r>
                            <a:rPr lang="es-EC" i="1">
                              <a:solidFill>
                                <a:srgbClr val="080808"/>
                              </a:solidFill>
                              <a:latin typeface="Cambria Math" panose="02040503050406030204" pitchFamily="18" charset="0"/>
                            </a:rPr>
                            <m:t>𝐼</m:t>
                          </m:r>
                        </m:num>
                        <m:den>
                          <m:sSup>
                            <m:sSupPr>
                              <m:ctrlPr>
                                <a:rPr lang="es-EC" i="1">
                                  <a:solidFill>
                                    <a:srgbClr val="080808"/>
                                  </a:solidFill>
                                  <a:latin typeface="Cambria Math" panose="02040503050406030204" pitchFamily="18" charset="0"/>
                                </a:rPr>
                              </m:ctrlPr>
                            </m:sSupPr>
                            <m:e>
                              <m:r>
                                <a:rPr lang="es-EC" i="1">
                                  <a:solidFill>
                                    <a:srgbClr val="080808"/>
                                  </a:solidFill>
                                  <a:latin typeface="Cambria Math" panose="02040503050406030204" pitchFamily="18" charset="0"/>
                                </a:rPr>
                                <m:t>𝐿𝑒</m:t>
                              </m:r>
                            </m:e>
                            <m:sup>
                              <m:r>
                                <a:rPr lang="es-EC" i="0">
                                  <a:solidFill>
                                    <a:srgbClr val="080808"/>
                                  </a:solidFill>
                                  <a:latin typeface="Cambria Math" panose="02040503050406030204" pitchFamily="18" charset="0"/>
                                </a:rPr>
                                <m:t>2</m:t>
                              </m:r>
                            </m:sup>
                          </m:sSup>
                        </m:den>
                      </m:f>
                    </m:oMath>
                  </m:oMathPara>
                </a14:m>
                <a:endParaRPr lang="es-EC" dirty="0"/>
              </a:p>
            </p:txBody>
          </p:sp>
        </mc:Choice>
        <mc:Fallback xmlns="">
          <p:sp>
            <p:nvSpPr>
              <p:cNvPr id="3" name="Rectángulo 2"/>
              <p:cNvSpPr>
                <a:spLocks noRot="1" noChangeAspect="1" noMove="1" noResize="1" noEditPoints="1" noAdjustHandles="1" noChangeArrowheads="1" noChangeShapeType="1" noTextEdit="1"/>
              </p:cNvSpPr>
              <p:nvPr/>
            </p:nvSpPr>
            <p:spPr>
              <a:xfrm>
                <a:off x="615602" y="1888100"/>
                <a:ext cx="1679178" cy="648126"/>
              </a:xfrm>
              <a:prstGeom prst="rect">
                <a:avLst/>
              </a:prstGeom>
              <a:blipFill rotWithShape="0">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591641" y="2532237"/>
                <a:ext cx="6583685" cy="3000821"/>
              </a:xfrm>
              <a:prstGeom prst="rect">
                <a:avLst/>
              </a:prstGeom>
            </p:spPr>
            <p:txBody>
              <a:bodyPr wrap="square">
                <a:spAutoFit/>
              </a:bodyPr>
              <a:lstStyle/>
              <a:p>
                <a:pPr lvl="0" algn="just">
                  <a:lnSpc>
                    <a:spcPct val="150000"/>
                  </a:lnSpc>
                  <a:spcAft>
                    <a:spcPts val="0"/>
                  </a:spcAft>
                </a:pPr>
                <a:r>
                  <a:rPr lang="en-US" dirty="0" err="1"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a:t>En</a:t>
                </a:r>
                <a:r>
                  <a:rPr lang="en-US" dirty="0"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a:t> </a:t>
                </a:r>
                <a:r>
                  <a:rPr lang="en-US" dirty="0" err="1"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a:t>donde</a:t>
                </a:r>
                <a:r>
                  <a:rPr lang="en-US" dirty="0"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a:t>: </a:t>
                </a:r>
              </a:p>
              <a:p>
                <a:pPr marL="342900" lvl="0" indent="-342900" algn="just">
                  <a:lnSpc>
                    <a:spcPct val="150000"/>
                  </a:lnSpc>
                  <a:spcAft>
                    <a:spcPts val="0"/>
                  </a:spcAft>
                  <a:buFont typeface="Symbol" panose="05050102010706020507" pitchFamily="18" charset="2"/>
                  <a:buChar char=""/>
                </a:pPr>
                <a14:m>
                  <m:oMath xmlns:m="http://schemas.openxmlformats.org/officeDocument/2006/math">
                    <m:sSub>
                      <m:sSubPr>
                        <m:ctrlPr>
                          <a:rPr lang="es-EC" i="1"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m:ctrlPr>
                      </m:sSubPr>
                      <m:e>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𝑐𝑟</m:t>
                        </m:r>
                      </m:sub>
                    </m:sSub>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s-EC" dirty="0">
                    <a:solidFill>
                      <a:srgbClr val="080808"/>
                    </a:solidFill>
                    <a:effectLst/>
                    <a:latin typeface="Times New Roman" panose="02020603050405020304" pitchFamily="18" charset="0"/>
                    <a:ea typeface="Times New Roman" panose="02020603050405020304" pitchFamily="18" charset="0"/>
                    <a:cs typeface="Times New Roman" panose="02020603050405020304" pitchFamily="18" charset="0"/>
                  </a:rPr>
                  <a:t> Carga crítica</a:t>
                </a:r>
                <a:endParaRPr lang="es-EC"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14:m>
                  <m:oMath xmlns:m="http://schemas.openxmlformats.org/officeDocument/2006/math">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𝐸</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s-EC" dirty="0">
                    <a:solidFill>
                      <a:srgbClr val="080808"/>
                    </a:solidFill>
                    <a:effectLst/>
                    <a:latin typeface="Times New Roman" panose="02020603050405020304" pitchFamily="18" charset="0"/>
                    <a:ea typeface="Times New Roman" panose="02020603050405020304" pitchFamily="18" charset="0"/>
                    <a:cs typeface="Times New Roman" panose="02020603050405020304" pitchFamily="18" charset="0"/>
                  </a:rPr>
                  <a:t> Módulo de elasticidad. es constante para todos los grados de acero estructural, y equivale a </a:t>
                </a:r>
                <a14:m>
                  <m:oMath xmlns:m="http://schemas.openxmlformats.org/officeDocument/2006/math">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29 </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𝐾𝑆𝐼</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=2.039∙</m:t>
                    </m:r>
                    <m:sSup>
                      <m:sSup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6</m:t>
                        </m:r>
                      </m:sup>
                    </m:sSup>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𝑘𝑔𝑓</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𝑐𝑚</m:t>
                        </m:r>
                      </m:e>
                      <m:sup>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endParaRPr lang="es-EC"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14:m>
                  <m:oMath xmlns:m="http://schemas.openxmlformats.org/officeDocument/2006/math">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𝐼</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s-EC"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rPr>
                  <a:t> Inercia del tubo estructural, </a:t>
                </a:r>
                <a:r>
                  <a:rPr lang="es-EC" dirty="0">
                    <a:solidFill>
                      <a:srgbClr val="080808"/>
                    </a:solidFill>
                    <a:effectLst/>
                    <a:latin typeface="Times New Roman" panose="02020603050405020304" pitchFamily="18" charset="0"/>
                    <a:ea typeface="Times New Roman" panose="02020603050405020304" pitchFamily="18" charset="0"/>
                    <a:cs typeface="Times New Roman" panose="02020603050405020304" pitchFamily="18" charset="0"/>
                  </a:rPr>
                  <a:t>(ANEXO A / letra I del catálogo) </a:t>
                </a:r>
                <a14:m>
                  <m:oMath xmlns:m="http://schemas.openxmlformats.org/officeDocument/2006/math">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𝐼</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=14.03</m:t>
                    </m:r>
                    <m:sSup>
                      <m:sSup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𝑐𝑚</m:t>
                        </m:r>
                      </m:e>
                      <m:sup>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4</m:t>
                        </m:r>
                      </m:sup>
                    </m:sSup>
                  </m:oMath>
                </a14:m>
                <a:endParaRPr lang="es-EC"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14:m>
                  <m:oMath xmlns:m="http://schemas.openxmlformats.org/officeDocument/2006/math">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𝐿𝑒</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s-EC" dirty="0">
                    <a:solidFill>
                      <a:srgbClr val="080808"/>
                    </a:solidFill>
                    <a:effectLst/>
                    <a:latin typeface="Times New Roman" panose="02020603050405020304" pitchFamily="18" charset="0"/>
                    <a:ea typeface="Times New Roman" panose="02020603050405020304" pitchFamily="18" charset="0"/>
                    <a:cs typeface="Times New Roman" panose="02020603050405020304" pitchFamily="18" charset="0"/>
                  </a:rPr>
                  <a:t> Longitud efectiva de la </a:t>
                </a:r>
                <a:r>
                  <a:rPr lang="es-EC" dirty="0" smtClean="0">
                    <a:solidFill>
                      <a:srgbClr val="080808"/>
                    </a:solidFill>
                    <a:effectLst/>
                    <a:latin typeface="Times New Roman" panose="02020603050405020304" pitchFamily="18" charset="0"/>
                    <a:ea typeface="Times New Roman" panose="02020603050405020304" pitchFamily="18" charset="0"/>
                    <a:cs typeface="Times New Roman" panose="02020603050405020304" pitchFamily="18" charset="0"/>
                  </a:rPr>
                  <a:t>columna</a:t>
                </a:r>
                <a:endParaRPr lang="es-EC"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591641" y="2532237"/>
                <a:ext cx="6583685" cy="3000821"/>
              </a:xfrm>
              <a:prstGeom prst="rect">
                <a:avLst/>
              </a:prstGeom>
              <a:blipFill rotWithShape="0">
                <a:blip r:embed="rId3"/>
                <a:stretch>
                  <a:fillRect l="-741" r="-833" b="-60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7924646" y="2942541"/>
                <a:ext cx="4168759" cy="2180212"/>
              </a:xfrm>
              <a:prstGeom prst="rect">
                <a:avLst/>
              </a:prstGeom>
            </p:spPr>
            <p:txBody>
              <a:bodyPr wrap="square">
                <a:spAutoFit/>
              </a:bodyPr>
              <a:lstStyle/>
              <a:p>
                <a:pPr indent="180340" algn="just">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i="1"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m:ctrlPr>
                        </m:sSubPr>
                        <m:e>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𝑐𝑟</m:t>
                          </m:r>
                        </m:sub>
                      </m:sSub>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𝜋</m:t>
                              </m:r>
                            </m:e>
                            <m:sup>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2.039∙</m:t>
                          </m:r>
                          <m:sSup>
                            <m:sSup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6</m:t>
                              </m:r>
                            </m:sup>
                          </m:sSup>
                          <m:f>
                            <m:f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𝑘𝑔𝑓</m:t>
                              </m:r>
                            </m:num>
                            <m:den>
                              <m:sSup>
                                <m:sSup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𝑐𝑚</m:t>
                                  </m:r>
                                </m:e>
                                <m:sup>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∙14.13 </m:t>
                          </m:r>
                          <m:sSup>
                            <m:sSupPr>
                              <m:ctrlP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𝑐𝑚</m:t>
                              </m:r>
                            </m:e>
                            <m:sup>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4</m:t>
                              </m:r>
                            </m:sup>
                          </m:sSup>
                        </m:num>
                        <m:den>
                          <m:sSup>
                            <m:sSupPr>
                              <m:ctrlP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0.7∙275</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𝑐𝑚</m:t>
                                  </m:r>
                                </m:e>
                              </m:d>
                            </m:e>
                            <m:sup>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endParaRPr lang="es-EC"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𝑐𝑟</m:t>
                          </m:r>
                        </m:sub>
                      </m:sSub>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=7673 </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𝐾𝑔𝑓</m:t>
                      </m:r>
                    </m:oMath>
                  </m:oMathPara>
                </a14:m>
                <a:endParaRPr lang="es-EC"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 name="Rectángulo 7"/>
              <p:cNvSpPr>
                <a:spLocks noRot="1" noChangeAspect="1" noMove="1" noResize="1" noEditPoints="1" noAdjustHandles="1" noChangeArrowheads="1" noChangeShapeType="1" noTextEdit="1"/>
              </p:cNvSpPr>
              <p:nvPr/>
            </p:nvSpPr>
            <p:spPr>
              <a:xfrm>
                <a:off x="7924646" y="2942541"/>
                <a:ext cx="4168759" cy="2180212"/>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9404308" y="2169870"/>
                <a:ext cx="12094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𝐿</m:t>
                          </m:r>
                        </m:e>
                        <m:sub>
                          <m:r>
                            <a:rPr lang="es-EC" i="1">
                              <a:solidFill>
                                <a:srgbClr val="080808"/>
                              </a:solidFill>
                              <a:latin typeface="Cambria Math" panose="02040503050406030204" pitchFamily="18" charset="0"/>
                            </a:rPr>
                            <m:t>𝑒</m:t>
                          </m:r>
                        </m:sub>
                      </m:sSub>
                      <m:r>
                        <a:rPr lang="es-EC" i="0">
                          <a:solidFill>
                            <a:srgbClr val="080808"/>
                          </a:solidFill>
                          <a:latin typeface="Cambria Math" panose="02040503050406030204" pitchFamily="18" charset="0"/>
                        </a:rPr>
                        <m:t>=</m:t>
                      </m:r>
                      <m:r>
                        <a:rPr lang="es-EC" i="1">
                          <a:solidFill>
                            <a:srgbClr val="080808"/>
                          </a:solidFill>
                          <a:latin typeface="Cambria Math" panose="02040503050406030204" pitchFamily="18" charset="0"/>
                        </a:rPr>
                        <m:t>𝑘</m:t>
                      </m:r>
                      <m:r>
                        <a:rPr lang="es-EC" i="0">
                          <a:solidFill>
                            <a:srgbClr val="080808"/>
                          </a:solidFill>
                          <a:latin typeface="Cambria Math" panose="02040503050406030204" pitchFamily="18" charset="0"/>
                        </a:rPr>
                        <m:t>∙</m:t>
                      </m:r>
                      <m:r>
                        <a:rPr lang="es-EC" i="1">
                          <a:solidFill>
                            <a:srgbClr val="080808"/>
                          </a:solidFill>
                          <a:latin typeface="Cambria Math" panose="02040503050406030204" pitchFamily="18" charset="0"/>
                        </a:rPr>
                        <m:t>𝐿</m:t>
                      </m:r>
                    </m:oMath>
                  </m:oMathPara>
                </a14:m>
                <a:endParaRPr lang="es-EC" dirty="0">
                  <a:solidFill>
                    <a:srgbClr val="080808"/>
                  </a:solidFill>
                </a:endParaRPr>
              </a:p>
            </p:txBody>
          </p:sp>
        </mc:Choice>
        <mc:Fallback xmlns="">
          <p:sp>
            <p:nvSpPr>
              <p:cNvPr id="9" name="Rectángulo 8"/>
              <p:cNvSpPr>
                <a:spLocks noRot="1" noChangeAspect="1" noMove="1" noResize="1" noEditPoints="1" noAdjustHandles="1" noChangeArrowheads="1" noChangeShapeType="1" noTextEdit="1"/>
              </p:cNvSpPr>
              <p:nvPr/>
            </p:nvSpPr>
            <p:spPr>
              <a:xfrm>
                <a:off x="9404308" y="2169870"/>
                <a:ext cx="1209434" cy="369332"/>
              </a:xfrm>
              <a:prstGeom prst="rect">
                <a:avLst/>
              </a:prstGeom>
              <a:blipFill rotWithShape="0">
                <a:blip r:embed="rId5"/>
                <a:stretch>
                  <a:fillRect/>
                </a:stretch>
              </a:blipFill>
            </p:spPr>
            <p:txBody>
              <a:bodyPr/>
              <a:lstStyle/>
              <a:p>
                <a:r>
                  <a:rPr lang="es-EC">
                    <a:noFill/>
                  </a:rPr>
                  <a:t> </a:t>
                </a:r>
              </a:p>
            </p:txBody>
          </p:sp>
        </mc:Fallback>
      </mc:AlternateContent>
      <p:sp>
        <p:nvSpPr>
          <p:cNvPr id="18" name="Rectángulo 17"/>
          <p:cNvSpPr/>
          <p:nvPr/>
        </p:nvSpPr>
        <p:spPr>
          <a:xfrm>
            <a:off x="8213628" y="2539202"/>
            <a:ext cx="3976785" cy="646331"/>
          </a:xfrm>
          <a:prstGeom prst="rect">
            <a:avLst/>
          </a:prstGeom>
        </p:spPr>
        <p:txBody>
          <a:bodyPr wrap="square">
            <a:spAutoFit/>
          </a:bodyPr>
          <a:lstStyle/>
          <a:p>
            <a:r>
              <a:rPr lang="en-US" dirty="0" smtClean="0">
                <a:solidFill>
                  <a:srgbClr val="080808"/>
                </a:solidFill>
                <a:latin typeface="Times New Roman" panose="02020603050405020304" pitchFamily="18" charset="0"/>
                <a:cs typeface="Times New Roman" panose="02020603050405020304" pitchFamily="18" charset="0"/>
              </a:rPr>
              <a:t>K=0,7 para </a:t>
            </a:r>
            <a:r>
              <a:rPr lang="en-US" dirty="0" err="1" smtClean="0">
                <a:solidFill>
                  <a:srgbClr val="080808"/>
                </a:solidFill>
                <a:latin typeface="Times New Roman" panose="02020603050405020304" pitchFamily="18" charset="0"/>
                <a:cs typeface="Times New Roman" panose="02020603050405020304" pitchFamily="18" charset="0"/>
              </a:rPr>
              <a:t>columna</a:t>
            </a:r>
            <a:r>
              <a:rPr lang="en-US" dirty="0" smtClean="0">
                <a:solidFill>
                  <a:srgbClr val="080808"/>
                </a:solidFill>
                <a:latin typeface="Times New Roman" panose="02020603050405020304" pitchFamily="18" charset="0"/>
                <a:cs typeface="Times New Roman" panose="02020603050405020304" pitchFamily="18" charset="0"/>
              </a:rPr>
              <a:t> </a:t>
            </a:r>
            <a:r>
              <a:rPr lang="en-US" dirty="0" err="1" smtClean="0">
                <a:solidFill>
                  <a:srgbClr val="080808"/>
                </a:solidFill>
                <a:latin typeface="Times New Roman" panose="02020603050405020304" pitchFamily="18" charset="0"/>
                <a:cs typeface="Times New Roman" panose="02020603050405020304" pitchFamily="18" charset="0"/>
              </a:rPr>
              <a:t>articulada</a:t>
            </a:r>
            <a:r>
              <a:rPr lang="en-US" dirty="0" smtClean="0">
                <a:solidFill>
                  <a:srgbClr val="080808"/>
                </a:solidFill>
                <a:latin typeface="Times New Roman" panose="02020603050405020304" pitchFamily="18" charset="0"/>
                <a:cs typeface="Times New Roman" panose="02020603050405020304" pitchFamily="18" charset="0"/>
              </a:rPr>
              <a:t> y </a:t>
            </a:r>
            <a:r>
              <a:rPr lang="en-US" dirty="0" err="1" smtClean="0">
                <a:solidFill>
                  <a:srgbClr val="080808"/>
                </a:solidFill>
                <a:latin typeface="Times New Roman" panose="02020603050405020304" pitchFamily="18" charset="0"/>
                <a:cs typeface="Times New Roman" panose="02020603050405020304" pitchFamily="18" charset="0"/>
              </a:rPr>
              <a:t>empotrada</a:t>
            </a:r>
            <a:r>
              <a:rPr lang="en-US" dirty="0" smtClean="0">
                <a:solidFill>
                  <a:srgbClr val="080808"/>
                </a:solidFill>
                <a:latin typeface="Times New Roman" panose="02020603050405020304" pitchFamily="18" charset="0"/>
                <a:cs typeface="Times New Roman" panose="02020603050405020304" pitchFamily="18" charset="0"/>
              </a:rPr>
              <a:t> </a:t>
            </a:r>
            <a:r>
              <a:rPr lang="en-US" dirty="0" err="1" smtClean="0">
                <a:solidFill>
                  <a:srgbClr val="080808"/>
                </a:solidFill>
                <a:latin typeface="Times New Roman" panose="02020603050405020304" pitchFamily="18" charset="0"/>
                <a:cs typeface="Times New Roman" panose="02020603050405020304" pitchFamily="18" charset="0"/>
              </a:rPr>
              <a:t>los</a:t>
            </a:r>
            <a:r>
              <a:rPr lang="en-US" dirty="0" smtClean="0">
                <a:solidFill>
                  <a:srgbClr val="080808"/>
                </a:solidFill>
                <a:latin typeface="Times New Roman" panose="02020603050405020304" pitchFamily="18" charset="0"/>
                <a:cs typeface="Times New Roman" panose="02020603050405020304" pitchFamily="18" charset="0"/>
              </a:rPr>
              <a:t> </a:t>
            </a:r>
            <a:r>
              <a:rPr lang="en-US" dirty="0" err="1" smtClean="0">
                <a:solidFill>
                  <a:srgbClr val="080808"/>
                </a:solidFill>
                <a:latin typeface="Times New Roman" panose="02020603050405020304" pitchFamily="18" charset="0"/>
                <a:cs typeface="Times New Roman" panose="02020603050405020304" pitchFamily="18" charset="0"/>
              </a:rPr>
              <a:t>extremos</a:t>
            </a:r>
            <a:r>
              <a:rPr lang="en-US" dirty="0" smtClean="0">
                <a:solidFill>
                  <a:srgbClr val="080808"/>
                </a:solidFill>
                <a:latin typeface="Times New Roman" panose="02020603050405020304" pitchFamily="18" charset="0"/>
                <a:cs typeface="Times New Roman" panose="02020603050405020304" pitchFamily="18" charset="0"/>
              </a:rPr>
              <a:t> </a:t>
            </a:r>
            <a:r>
              <a:rPr lang="en-US" dirty="0" err="1" smtClean="0">
                <a:solidFill>
                  <a:srgbClr val="080808"/>
                </a:solidFill>
                <a:latin typeface="Times New Roman" panose="02020603050405020304" pitchFamily="18" charset="0"/>
                <a:cs typeface="Times New Roman" panose="02020603050405020304" pitchFamily="18" charset="0"/>
              </a:rPr>
              <a:t>respectivamente</a:t>
            </a:r>
            <a:endParaRPr lang="es-EC" dirty="0">
              <a:solidFill>
                <a:srgbClr val="08080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4461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o 57"/>
          <p:cNvGrpSpPr/>
          <p:nvPr/>
        </p:nvGrpSpPr>
        <p:grpSpPr>
          <a:xfrm>
            <a:off x="222546" y="121215"/>
            <a:ext cx="3064349" cy="874668"/>
            <a:chOff x="201809" y="167228"/>
            <a:chExt cx="3589142" cy="1029524"/>
          </a:xfrm>
        </p:grpSpPr>
        <p:sp>
          <p:nvSpPr>
            <p:cNvPr id="59" name="Freeform 19"/>
            <p:cNvSpPr/>
            <p:nvPr/>
          </p:nvSpPr>
          <p:spPr>
            <a:xfrm>
              <a:off x="201809" y="167228"/>
              <a:ext cx="3589141" cy="1029524"/>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ea typeface="Open Sans" panose="020B0606030504020204" pitchFamily="34" charset="0"/>
                <a:cs typeface="Open Sans" panose="020B0606030504020204" pitchFamily="34" charset="0"/>
              </a:endParaRPr>
            </a:p>
          </p:txBody>
        </p:sp>
        <p:sp>
          <p:nvSpPr>
            <p:cNvPr id="60" name="Oval 20"/>
            <p:cNvSpPr/>
            <p:nvPr/>
          </p:nvSpPr>
          <p:spPr>
            <a:xfrm>
              <a:off x="262131" y="239055"/>
              <a:ext cx="743968" cy="8858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nvGrpSpPr>
            <p:cNvPr id="61" name="Grupo 60"/>
            <p:cNvGrpSpPr/>
            <p:nvPr/>
          </p:nvGrpSpPr>
          <p:grpSpPr>
            <a:xfrm>
              <a:off x="236373" y="358824"/>
              <a:ext cx="3554578" cy="760761"/>
              <a:chOff x="236373" y="358824"/>
              <a:chExt cx="3554578" cy="760761"/>
            </a:xfrm>
          </p:grpSpPr>
          <p:sp>
            <p:nvSpPr>
              <p:cNvPr id="62" name="TextBox 18"/>
              <p:cNvSpPr txBox="1"/>
              <p:nvPr/>
            </p:nvSpPr>
            <p:spPr>
              <a:xfrm>
                <a:off x="1480674" y="419080"/>
                <a:ext cx="2310277" cy="470948"/>
              </a:xfrm>
              <a:prstGeom prst="rect">
                <a:avLst/>
              </a:prstGeom>
              <a:noFill/>
            </p:spPr>
            <p:txBody>
              <a:bodyPr wrap="square" rtlCol="0" anchor="ctr">
                <a:spAutoFit/>
              </a:bodyPr>
              <a:lstStyle/>
              <a:p>
                <a:pPr lvl="0" algn="ctr"/>
                <a:r>
                  <a:rPr lang="en-US" sz="2000" b="1" dirty="0" smtClean="0">
                    <a:solidFill>
                      <a:prstClr val="white"/>
                    </a:solidFill>
                    <a:latin typeface="Calibri" panose="020F0502020204030204" pitchFamily="34" charset="0"/>
                  </a:rPr>
                  <a:t>DISEÑO</a:t>
                </a:r>
                <a:endParaRPr lang="en-US" sz="2000" b="1" dirty="0">
                  <a:solidFill>
                    <a:prstClr val="white"/>
                  </a:solidFill>
                  <a:latin typeface="Calibri" panose="020F0502020204030204" pitchFamily="34" charset="0"/>
                </a:endParaRPr>
              </a:p>
            </p:txBody>
          </p:sp>
          <p:sp>
            <p:nvSpPr>
              <p:cNvPr id="63" name="CuadroTexto 62"/>
              <p:cNvSpPr txBox="1"/>
              <p:nvPr/>
            </p:nvSpPr>
            <p:spPr>
              <a:xfrm>
                <a:off x="236373" y="358824"/>
                <a:ext cx="795484" cy="760761"/>
              </a:xfrm>
              <a:prstGeom prst="rect">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rPr>
                  <a:t>CAP. 3</a:t>
                </a:r>
                <a:endParaRPr lang="es-ES" b="1" dirty="0">
                  <a:solidFill>
                    <a:schemeClr val="bg2">
                      <a:lumMod val="10000"/>
                    </a:schemeClr>
                  </a:solidFill>
                  <a:latin typeface="Calibri" panose="020F0502020204030204" pitchFamily="34" charset="0"/>
                </a:endParaRPr>
              </a:p>
            </p:txBody>
          </p:sp>
        </p:grpSp>
      </p:grpSp>
      <p:sp>
        <p:nvSpPr>
          <p:cNvPr id="2" name="CuadroTexto 1"/>
          <p:cNvSpPr txBox="1"/>
          <p:nvPr/>
        </p:nvSpPr>
        <p:spPr>
          <a:xfrm>
            <a:off x="222546" y="1075651"/>
            <a:ext cx="4144468" cy="369332"/>
          </a:xfrm>
          <a:prstGeom prst="rect">
            <a:avLst/>
          </a:prstGeom>
          <a:noFill/>
        </p:spPr>
        <p:txBody>
          <a:bodyPr wrap="square" rtlCol="0">
            <a:spAutoFit/>
          </a:bodyPr>
          <a:lstStyle/>
          <a:p>
            <a:pPr algn="ctr"/>
            <a:r>
              <a:rPr lang="es-ES" b="1" dirty="0" smtClean="0">
                <a:solidFill>
                  <a:schemeClr val="bg2">
                    <a:lumMod val="10000"/>
                  </a:schemeClr>
                </a:solidFill>
              </a:rPr>
              <a:t>Movimiento Transversal: Eje Z</a:t>
            </a:r>
            <a:endParaRPr lang="es-ES" b="1" dirty="0">
              <a:solidFill>
                <a:schemeClr val="bg2">
                  <a:lumMod val="10000"/>
                </a:schemeClr>
              </a:solidFill>
            </a:endParaRPr>
          </a:p>
        </p:txBody>
      </p:sp>
      <p:sp>
        <p:nvSpPr>
          <p:cNvPr id="15" name="TextBox 63"/>
          <p:cNvSpPr txBox="1"/>
          <p:nvPr/>
        </p:nvSpPr>
        <p:spPr>
          <a:xfrm>
            <a:off x="222546" y="3877544"/>
            <a:ext cx="3577888" cy="369332"/>
          </a:xfrm>
          <a:prstGeom prst="rect">
            <a:avLst/>
          </a:prstGeom>
          <a:noFill/>
        </p:spPr>
        <p:txBody>
          <a:bodyPr wrap="square" rtlCol="0">
            <a:spAutoFit/>
          </a:bodyPr>
          <a:lstStyle/>
          <a:p>
            <a:endParaRPr lang="es-EC" dirty="0"/>
          </a:p>
        </p:txBody>
      </p:sp>
      <p:cxnSp>
        <p:nvCxnSpPr>
          <p:cNvPr id="21" name="Conector recto 20"/>
          <p:cNvCxnSpPr/>
          <p:nvPr/>
        </p:nvCxnSpPr>
        <p:spPr>
          <a:xfrm flipH="1">
            <a:off x="5231110" y="1260317"/>
            <a:ext cx="9420" cy="4218644"/>
          </a:xfrm>
          <a:prstGeom prst="line">
            <a:avLst/>
          </a:prstGeom>
          <a:ln>
            <a:solidFill>
              <a:schemeClr val="accent2"/>
            </a:solidFill>
            <a:prstDash val="lgDash"/>
          </a:ln>
        </p:spPr>
        <p:style>
          <a:lnRef idx="2">
            <a:schemeClr val="accent1"/>
          </a:lnRef>
          <a:fillRef idx="0">
            <a:schemeClr val="accent1"/>
          </a:fillRef>
          <a:effectRef idx="1">
            <a:schemeClr val="accent1"/>
          </a:effectRef>
          <a:fontRef idx="minor">
            <a:schemeClr val="tx1"/>
          </a:fontRef>
        </p:style>
      </p:cxnSp>
      <p:pic>
        <p:nvPicPr>
          <p:cNvPr id="14" name="Imagen 13"/>
          <p:cNvPicPr/>
          <p:nvPr/>
        </p:nvPicPr>
        <p:blipFill>
          <a:blip r:embed="rId2">
            <a:extLst>
              <a:ext uri="{28A0092B-C50C-407E-A947-70E740481C1C}">
                <a14:useLocalDpi xmlns:a14="http://schemas.microsoft.com/office/drawing/2010/main" val="0"/>
              </a:ext>
            </a:extLst>
          </a:blip>
          <a:srcRect/>
          <a:stretch>
            <a:fillRect/>
          </a:stretch>
        </p:blipFill>
        <p:spPr bwMode="auto">
          <a:xfrm>
            <a:off x="222546" y="1444983"/>
            <a:ext cx="4801270" cy="2888383"/>
          </a:xfrm>
          <a:prstGeom prst="rect">
            <a:avLst/>
          </a:prstGeom>
          <a:noFill/>
          <a:ln>
            <a:noFill/>
          </a:ln>
        </p:spPr>
      </p:pic>
      <p:sp>
        <p:nvSpPr>
          <p:cNvPr id="3" name="Rectángulo 2"/>
          <p:cNvSpPr/>
          <p:nvPr/>
        </p:nvSpPr>
        <p:spPr>
          <a:xfrm>
            <a:off x="6671270" y="1260317"/>
            <a:ext cx="4176464" cy="646331"/>
          </a:xfrm>
          <a:prstGeom prst="rect">
            <a:avLst/>
          </a:prstGeom>
        </p:spPr>
        <p:txBody>
          <a:bodyPr wrap="square">
            <a:spAutoFit/>
          </a:bodyPr>
          <a:lstStyle/>
          <a:p>
            <a:pPr indent="180340" algn="just">
              <a:lnSpc>
                <a:spcPct val="200000"/>
              </a:lnSpc>
              <a:spcAft>
                <a:spcPts val="0"/>
              </a:spcAft>
            </a:pPr>
            <a:r>
              <a:rPr lang="es-EC" b="1" dirty="0" smtClean="0">
                <a:solidFill>
                  <a:srgbClr val="080808"/>
                </a:solidFill>
                <a:latin typeface="Calibri" panose="020F0502020204030204" pitchFamily="34" charset="0"/>
                <a:ea typeface="Calibri" panose="020F0502020204030204" pitchFamily="34" charset="0"/>
                <a:cs typeface="Times New Roman" panose="02020603050405020304" pitchFamily="18" charset="0"/>
              </a:rPr>
              <a:t>SISTEMA TUERCA - HUSILLO DE AVANCE</a:t>
            </a:r>
            <a:endParaRPr lang="es-EC" b="1"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ángulo 5"/>
              <p:cNvSpPr/>
              <p:nvPr/>
            </p:nvSpPr>
            <p:spPr>
              <a:xfrm>
                <a:off x="5713089" y="1779386"/>
                <a:ext cx="6092825" cy="1475084"/>
              </a:xfrm>
              <a:prstGeom prst="rect">
                <a:avLst/>
              </a:prstGeom>
            </p:spPr>
            <p:txBody>
              <a:bodyPr>
                <a:spAutoFit/>
              </a:bodyPr>
              <a:lstStyle/>
              <a:p>
                <a:pPr indent="180340" algn="just">
                  <a:lnSpc>
                    <a:spcPct val="150000"/>
                  </a:lnSpc>
                  <a:spcAft>
                    <a:spcPts val="0"/>
                  </a:spcAft>
                </a:pPr>
                <a:r>
                  <a:rPr lang="es-EC" dirty="0" smtClean="0">
                    <a:solidFill>
                      <a:srgbClr val="080808"/>
                    </a:solidFill>
                    <a:latin typeface="Times New Roman" panose="02020603050405020304" pitchFamily="18" charset="0"/>
                    <a:ea typeface="Calibri" panose="020F0502020204030204" pitchFamily="34" charset="0"/>
                    <a:cs typeface="Times New Roman" panose="02020603050405020304" pitchFamily="18" charset="0"/>
                  </a:rPr>
                  <a:t>Varilla roscada UNC: </a:t>
                </a:r>
                <a14:m>
                  <m:oMath xmlns:m="http://schemas.openxmlformats.org/officeDocument/2006/math">
                    <m:r>
                      <m:rPr>
                        <m:sty m:val="p"/>
                      </m:rPr>
                      <a:rPr lang="en-US" b="0" i="0" smtClean="0">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d</m:t>
                    </m:r>
                    <m:r>
                      <a:rPr lang="en-US" b="0" i="0" smtClean="0">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5</m:t>
                        </m:r>
                      </m:num>
                      <m:den>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8</m:t>
                        </m:r>
                      </m:den>
                    </m:f>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b="0" i="1" smtClean="0">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s-EC" dirty="0" smtClean="0">
                    <a:solidFill>
                      <a:srgbClr val="080808"/>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dirty="0">
                    <a:solidFill>
                      <a:srgbClr val="080808"/>
                    </a:solidFill>
                    <a:effectLst/>
                    <a:latin typeface="Times New Roman" panose="02020603050405020304" pitchFamily="18" charset="0"/>
                    <a:ea typeface="Times New Roman" panose="02020603050405020304" pitchFamily="18" charset="0"/>
                    <a:cs typeface="Times New Roman" panose="02020603050405020304" pitchFamily="18" charset="0"/>
                  </a:rPr>
                  <a:t>11 hilos por pulgada </a:t>
                </a:r>
                <a:endParaRPr lang="en-US" i="1" dirty="0" smtClean="0">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endParaRPr>
              </a:p>
              <a:p>
                <a:pPr indent="180340" algn="just">
                  <a:lnSpc>
                    <a:spcPct val="150000"/>
                  </a:lnSpc>
                  <a:spcAft>
                    <a:spcPts val="0"/>
                  </a:spcAft>
                </a:pPr>
                <a14:m>
                  <m:oMathPara xmlns:m="http://schemas.openxmlformats.org/officeDocument/2006/math">
                    <m:oMathParaPr>
                      <m:jc m:val="centerGroup"/>
                    </m:oMathParaPr>
                    <m:oMath xmlns:m="http://schemas.openxmlformats.org/officeDocument/2006/math">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𝑃𝑎𝑠𝑜</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1 </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𝑖𝑛</m:t>
                          </m:r>
                        </m:num>
                        <m:den>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11 </m:t>
                          </m:r>
                        </m:den>
                      </m:f>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25.4 </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𝑚𝑚</m:t>
                          </m:r>
                        </m:num>
                        <m:den>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11</m:t>
                          </m:r>
                        </m:den>
                      </m:f>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=2.309 </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𝑚𝑚</m:t>
                      </m:r>
                    </m:oMath>
                  </m:oMathPara>
                </a14:m>
                <a:endParaRPr lang="es-EC"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5713089" y="1779386"/>
                <a:ext cx="6092825" cy="1475084"/>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5713088" y="3233477"/>
                <a:ext cx="6092825" cy="2448876"/>
              </a:xfrm>
              <a:prstGeom prst="rect">
                <a:avLst/>
              </a:prstGeom>
            </p:spPr>
            <p:txBody>
              <a:bodyPr>
                <a:spAutoFit/>
              </a:bodyPr>
              <a:lstStyle/>
              <a:p>
                <a:pPr lvl="0" algn="just">
                  <a:lnSpc>
                    <a:spcPct val="200000"/>
                  </a:lnSpc>
                  <a:spcAft>
                    <a:spcPts val="0"/>
                  </a:spcAft>
                </a:pPr>
                <a:r>
                  <a:rPr lang="en-US" b="1" i="1" dirty="0" smtClean="0">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a:t>DATOS</a:t>
                </a:r>
              </a:p>
              <a:p>
                <a:pPr marL="342900" lvl="0" indent="-342900" algn="just">
                  <a:lnSpc>
                    <a:spcPct val="150000"/>
                  </a:lnSpc>
                  <a:spcAft>
                    <a:spcPts val="0"/>
                  </a:spcAft>
                  <a:buFont typeface="Symbol" panose="05050102010706020507" pitchFamily="18" charset="2"/>
                  <a:buChar char=""/>
                </a:pPr>
                <a14:m>
                  <m:oMath xmlns:m="http://schemas.openxmlformats.org/officeDocument/2006/math">
                    <m:r>
                      <a:rPr lang="es-EC" b="0" i="1" smtClean="0">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𝐶𝑎𝑟𝑔𝑎</m:t>
                    </m:r>
                    <m:r>
                      <a:rPr lang="es-EC" b="0" i="1" smtClean="0">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=148.75 </m:t>
                    </m:r>
                    <m:r>
                      <a:rPr lang="es-EC" b="0" i="1" smtClean="0">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𝑘𝑔𝑓</m:t>
                    </m:r>
                    <m:r>
                      <a:rPr lang="es-EC" b="0" i="1" smtClean="0">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=327.25 </m:t>
                    </m:r>
                    <m:r>
                      <a:rPr lang="es-EC" b="0" i="1" smtClean="0">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𝑙𝑏𝑓</m:t>
                    </m:r>
                    <m:r>
                      <a:rPr lang="es-EC" b="0" i="1" smtClean="0">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=11457.75 </m:t>
                    </m:r>
                    <m:r>
                      <a:rPr lang="es-EC" b="0" i="1" smtClean="0">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𝑁</m:t>
                    </m:r>
                  </m:oMath>
                </a14:m>
                <a:endParaRPr lang="es-EC"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14:m>
                  <m:oMath xmlns:m="http://schemas.openxmlformats.org/officeDocument/2006/math">
                    <m:r>
                      <a:rPr lang="es-EC" b="0"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𝑉𝑒𝑙𝑜𝑐𝑖𝑑𝑎𝑑</m:t>
                    </m:r>
                    <m:r>
                      <a:rPr lang="es-EC" b="0"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=1380 </m:t>
                    </m:r>
                    <m:f>
                      <m:f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b="0"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𝑚𝑚</m:t>
                        </m:r>
                      </m:num>
                      <m:den>
                        <m:r>
                          <a:rPr lang="es-EC" b="0"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𝑚𝑖𝑛</m:t>
                        </m:r>
                      </m:den>
                    </m:f>
                  </m:oMath>
                </a14:m>
                <a:endParaRPr lang="es-EC"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14:m>
                  <m:oMath xmlns:m="http://schemas.openxmlformats.org/officeDocument/2006/math">
                    <m:r>
                      <a:rPr lang="es-EC" b="0"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𝐿𝑜𝑛𝑔𝑖𝑡𝑢𝑑</m:t>
                    </m:r>
                    <m:r>
                      <a:rPr lang="es-EC" b="0"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EC" b="0"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𝑒𝑛𝑡𝑟𝑒</m:t>
                    </m:r>
                    <m:r>
                      <a:rPr lang="es-EC" b="0"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EC" b="0"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𝑟𝑜𝑑𝑎𝑚𝑖𝑒𝑛𝑡𝑜𝑠</m:t>
                    </m:r>
                    <m:r>
                      <a:rPr lang="es-EC" b="0"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=1380 </m:t>
                    </m:r>
                    <m:r>
                      <a:rPr lang="es-EC" b="0"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𝑚𝑚</m:t>
                    </m:r>
                    <m:r>
                      <a:rPr lang="es-EC" b="0"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=54.3307 </m:t>
                    </m:r>
                    <m:r>
                      <a:rPr lang="es-EC" b="0"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𝑖𝑛</m:t>
                    </m:r>
                  </m:oMath>
                </a14:m>
                <a:endParaRPr lang="es-EC"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14:m>
                  <m:oMath xmlns:m="http://schemas.openxmlformats.org/officeDocument/2006/math">
                    <m:r>
                      <a:rPr lang="es-EC" b="0"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𝐹𝑖𝑗𝑎𝑐𝑖</m:t>
                    </m:r>
                    <m:r>
                      <a:rPr lang="es-EC" b="0"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ó</m:t>
                    </m:r>
                    <m:r>
                      <a:rPr lang="es-EC" b="0"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s-EC" b="0"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EC" b="0"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𝑓𝑖𝑛𝑎𝑙</m:t>
                    </m:r>
                    <m:r>
                      <a:rPr lang="es-EC" b="0"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EC" b="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𝑆𝑖𝑚𝑝𝑙𝑒</m:t>
                    </m:r>
                    <m:r>
                      <a:rPr lang="es-EC" b="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m:t>
                    </m:r>
                    <m:r>
                      <a:rPr lang="es-EC" b="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𝑆𝑖𝑚𝑝𝑙𝑒</m:t>
                    </m:r>
                  </m:oMath>
                </a14:m>
                <a:endParaRPr lang="es-EC"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5713088" y="3233477"/>
                <a:ext cx="6092825" cy="2448876"/>
              </a:xfrm>
              <a:prstGeom prst="rect">
                <a:avLst/>
              </a:prstGeom>
              <a:blipFill rotWithShape="0">
                <a:blip r:embed="rId4"/>
                <a:stretch>
                  <a:fillRect l="-800" b="-746"/>
                </a:stretch>
              </a:blipFill>
            </p:spPr>
            <p:txBody>
              <a:bodyPr/>
              <a:lstStyle/>
              <a:p>
                <a:r>
                  <a:rPr lang="es-EC">
                    <a:noFill/>
                  </a:rPr>
                  <a:t> </a:t>
                </a:r>
              </a:p>
            </p:txBody>
          </p:sp>
        </mc:Fallback>
      </mc:AlternateContent>
      <p:pic>
        <p:nvPicPr>
          <p:cNvPr id="18" name="Imagen 17"/>
          <p:cNvPicPr/>
          <p:nvPr/>
        </p:nvPicPr>
        <p:blipFill>
          <a:blip r:embed="rId5">
            <a:extLst>
              <a:ext uri="{28A0092B-C50C-407E-A947-70E740481C1C}">
                <a14:useLocalDpi xmlns:a14="http://schemas.microsoft.com/office/drawing/2010/main" val="0"/>
              </a:ext>
            </a:extLst>
          </a:blip>
          <a:srcRect/>
          <a:stretch>
            <a:fillRect/>
          </a:stretch>
        </p:blipFill>
        <p:spPr bwMode="auto">
          <a:xfrm>
            <a:off x="2927013" y="2911248"/>
            <a:ext cx="1874782" cy="3093334"/>
          </a:xfrm>
          <a:prstGeom prst="rect">
            <a:avLst/>
          </a:prstGeom>
          <a:noFill/>
          <a:ln>
            <a:noFill/>
          </a:ln>
        </p:spPr>
      </p:pic>
    </p:spTree>
    <p:extLst>
      <p:ext uri="{BB962C8B-B14F-4D97-AF65-F5344CB8AC3E}">
        <p14:creationId xmlns:p14="http://schemas.microsoft.com/office/powerpoint/2010/main" val="22674141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o 57"/>
          <p:cNvGrpSpPr/>
          <p:nvPr/>
        </p:nvGrpSpPr>
        <p:grpSpPr>
          <a:xfrm>
            <a:off x="222546" y="121215"/>
            <a:ext cx="3064349" cy="874668"/>
            <a:chOff x="201809" y="167228"/>
            <a:chExt cx="3589142" cy="1029524"/>
          </a:xfrm>
        </p:grpSpPr>
        <p:sp>
          <p:nvSpPr>
            <p:cNvPr id="59" name="Freeform 19"/>
            <p:cNvSpPr/>
            <p:nvPr/>
          </p:nvSpPr>
          <p:spPr>
            <a:xfrm>
              <a:off x="201809" y="167228"/>
              <a:ext cx="3589141" cy="1029524"/>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ea typeface="Open Sans" panose="020B0606030504020204" pitchFamily="34" charset="0"/>
                <a:cs typeface="Open Sans" panose="020B0606030504020204" pitchFamily="34" charset="0"/>
              </a:endParaRPr>
            </a:p>
          </p:txBody>
        </p:sp>
        <p:sp>
          <p:nvSpPr>
            <p:cNvPr id="60" name="Oval 20"/>
            <p:cNvSpPr/>
            <p:nvPr/>
          </p:nvSpPr>
          <p:spPr>
            <a:xfrm>
              <a:off x="262131" y="239055"/>
              <a:ext cx="743968" cy="8858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nvGrpSpPr>
            <p:cNvPr id="61" name="Grupo 60"/>
            <p:cNvGrpSpPr/>
            <p:nvPr/>
          </p:nvGrpSpPr>
          <p:grpSpPr>
            <a:xfrm>
              <a:off x="236373" y="358824"/>
              <a:ext cx="3554578" cy="760761"/>
              <a:chOff x="236373" y="358824"/>
              <a:chExt cx="3554578" cy="760761"/>
            </a:xfrm>
          </p:grpSpPr>
          <p:sp>
            <p:nvSpPr>
              <p:cNvPr id="62" name="TextBox 18"/>
              <p:cNvSpPr txBox="1"/>
              <p:nvPr/>
            </p:nvSpPr>
            <p:spPr>
              <a:xfrm>
                <a:off x="1480674" y="419080"/>
                <a:ext cx="2310277" cy="470948"/>
              </a:xfrm>
              <a:prstGeom prst="rect">
                <a:avLst/>
              </a:prstGeom>
              <a:noFill/>
            </p:spPr>
            <p:txBody>
              <a:bodyPr wrap="square" rtlCol="0" anchor="ctr">
                <a:spAutoFit/>
              </a:bodyPr>
              <a:lstStyle/>
              <a:p>
                <a:pPr lvl="0" algn="ctr"/>
                <a:r>
                  <a:rPr lang="en-US" sz="2000" b="1" dirty="0" smtClean="0">
                    <a:solidFill>
                      <a:prstClr val="white"/>
                    </a:solidFill>
                    <a:latin typeface="Calibri" panose="020F0502020204030204" pitchFamily="34" charset="0"/>
                  </a:rPr>
                  <a:t>DISEÑO</a:t>
                </a:r>
                <a:endParaRPr lang="en-US" sz="2000" b="1" dirty="0">
                  <a:solidFill>
                    <a:prstClr val="white"/>
                  </a:solidFill>
                  <a:latin typeface="Calibri" panose="020F0502020204030204" pitchFamily="34" charset="0"/>
                </a:endParaRPr>
              </a:p>
            </p:txBody>
          </p:sp>
          <p:sp>
            <p:nvSpPr>
              <p:cNvPr id="63" name="CuadroTexto 62"/>
              <p:cNvSpPr txBox="1"/>
              <p:nvPr/>
            </p:nvSpPr>
            <p:spPr>
              <a:xfrm>
                <a:off x="236373" y="358824"/>
                <a:ext cx="795484" cy="760761"/>
              </a:xfrm>
              <a:prstGeom prst="rect">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rPr>
                  <a:t>CAP. 3</a:t>
                </a:r>
                <a:endParaRPr lang="es-ES" b="1" dirty="0">
                  <a:solidFill>
                    <a:schemeClr val="bg2">
                      <a:lumMod val="10000"/>
                    </a:schemeClr>
                  </a:solidFill>
                  <a:latin typeface="Calibri" panose="020F0502020204030204" pitchFamily="34" charset="0"/>
                </a:endParaRPr>
              </a:p>
            </p:txBody>
          </p:sp>
        </p:grpSp>
      </p:grpSp>
      <p:sp>
        <p:nvSpPr>
          <p:cNvPr id="2" name="CuadroTexto 1"/>
          <p:cNvSpPr txBox="1"/>
          <p:nvPr/>
        </p:nvSpPr>
        <p:spPr>
          <a:xfrm>
            <a:off x="222546" y="1075651"/>
            <a:ext cx="4144468" cy="369332"/>
          </a:xfrm>
          <a:prstGeom prst="rect">
            <a:avLst/>
          </a:prstGeom>
          <a:noFill/>
        </p:spPr>
        <p:txBody>
          <a:bodyPr wrap="square" rtlCol="0">
            <a:spAutoFit/>
          </a:bodyPr>
          <a:lstStyle/>
          <a:p>
            <a:pPr algn="ctr"/>
            <a:r>
              <a:rPr lang="es-ES" b="1" dirty="0" smtClean="0">
                <a:solidFill>
                  <a:schemeClr val="bg2">
                    <a:lumMod val="10000"/>
                  </a:schemeClr>
                </a:solidFill>
              </a:rPr>
              <a:t>Movimiento Transversal: Eje Z</a:t>
            </a:r>
            <a:endParaRPr lang="es-ES" b="1" dirty="0">
              <a:solidFill>
                <a:schemeClr val="bg2">
                  <a:lumMod val="10000"/>
                </a:schemeClr>
              </a:solidFill>
            </a:endParaRPr>
          </a:p>
        </p:txBody>
      </p:sp>
      <mc:AlternateContent xmlns:mc="http://schemas.openxmlformats.org/markup-compatibility/2006" xmlns:a14="http://schemas.microsoft.com/office/drawing/2010/main">
        <mc:Choice Requires="a14">
          <p:sp>
            <p:nvSpPr>
              <p:cNvPr id="4" name="Rectángulo 3"/>
              <p:cNvSpPr/>
              <p:nvPr/>
            </p:nvSpPr>
            <p:spPr>
              <a:xfrm>
                <a:off x="217696" y="2226811"/>
                <a:ext cx="4724446" cy="120218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𝑇</m:t>
                          </m:r>
                        </m:e>
                        <m:sub>
                          <m:r>
                            <a:rPr lang="es-EC" i="1" smtClean="0">
                              <a:solidFill>
                                <a:srgbClr val="080808"/>
                              </a:solidFill>
                              <a:latin typeface="Cambria Math" panose="02040503050406030204" pitchFamily="18" charset="0"/>
                            </a:rPr>
                            <m:t>𝐿</m:t>
                          </m:r>
                        </m:sub>
                      </m:sSub>
                      <m:r>
                        <a:rPr lang="es-EC" i="1">
                          <a:solidFill>
                            <a:srgbClr val="080808"/>
                          </a:solidFill>
                          <a:latin typeface="Cambria Math" panose="02040503050406030204" pitchFamily="18" charset="0"/>
                        </a:rPr>
                        <m:t>=</m:t>
                      </m:r>
                      <m:f>
                        <m:fPr>
                          <m:ctrlPr>
                            <a:rPr lang="es-EC" i="1">
                              <a:solidFill>
                                <a:srgbClr val="080808"/>
                              </a:solidFill>
                              <a:latin typeface="Cambria Math" panose="02040503050406030204" pitchFamily="18" charset="0"/>
                            </a:rPr>
                          </m:ctrlPr>
                        </m:fPr>
                        <m:num>
                          <m:r>
                            <a:rPr lang="es-EC" i="1">
                              <a:solidFill>
                                <a:srgbClr val="080808"/>
                              </a:solidFill>
                              <a:latin typeface="Cambria Math" panose="02040503050406030204" pitchFamily="18" charset="0"/>
                            </a:rPr>
                            <m:t>11457.75 </m:t>
                          </m:r>
                          <m:r>
                            <a:rPr lang="es-EC" i="1">
                              <a:solidFill>
                                <a:srgbClr val="080808"/>
                              </a:solidFill>
                              <a:latin typeface="Cambria Math" panose="02040503050406030204" pitchFamily="18" charset="0"/>
                            </a:rPr>
                            <m:t>𝑁</m:t>
                          </m:r>
                          <m:r>
                            <a:rPr lang="es-EC" i="1">
                              <a:solidFill>
                                <a:srgbClr val="080808"/>
                              </a:solidFill>
                              <a:latin typeface="Cambria Math" panose="02040503050406030204" pitchFamily="18" charset="0"/>
                            </a:rPr>
                            <m:t> ∙(2.309 ∙</m:t>
                          </m:r>
                          <m:sSup>
                            <m:sSupPr>
                              <m:ctrlPr>
                                <a:rPr lang="es-EC" i="1">
                                  <a:solidFill>
                                    <a:srgbClr val="080808"/>
                                  </a:solidFill>
                                  <a:latin typeface="Cambria Math" panose="02040503050406030204" pitchFamily="18" charset="0"/>
                                </a:rPr>
                              </m:ctrlPr>
                            </m:sSupPr>
                            <m:e>
                              <m:r>
                                <a:rPr lang="es-EC" i="1">
                                  <a:solidFill>
                                    <a:srgbClr val="080808"/>
                                  </a:solidFill>
                                  <a:latin typeface="Cambria Math" panose="02040503050406030204" pitchFamily="18" charset="0"/>
                                </a:rPr>
                                <m:t>10</m:t>
                              </m:r>
                            </m:e>
                            <m:sup>
                              <m:r>
                                <a:rPr lang="es-EC" i="1">
                                  <a:solidFill>
                                    <a:srgbClr val="080808"/>
                                  </a:solidFill>
                                  <a:latin typeface="Cambria Math" panose="02040503050406030204" pitchFamily="18" charset="0"/>
                                </a:rPr>
                                <m:t>−3</m:t>
                              </m:r>
                            </m:sup>
                          </m:sSup>
                          <m:r>
                            <a:rPr lang="es-EC" i="1">
                              <a:solidFill>
                                <a:srgbClr val="080808"/>
                              </a:solidFill>
                              <a:latin typeface="Cambria Math" panose="02040503050406030204" pitchFamily="18" charset="0"/>
                            </a:rPr>
                            <m:t>𝑚</m:t>
                          </m:r>
                          <m:r>
                            <a:rPr lang="es-EC" i="1">
                              <a:solidFill>
                                <a:srgbClr val="080808"/>
                              </a:solidFill>
                              <a:latin typeface="Cambria Math" panose="02040503050406030204" pitchFamily="18" charset="0"/>
                            </a:rPr>
                            <m:t>∙1)</m:t>
                          </m:r>
                        </m:num>
                        <m:den>
                          <m:r>
                            <a:rPr lang="es-EC" i="1">
                              <a:solidFill>
                                <a:srgbClr val="080808"/>
                              </a:solidFill>
                              <a:latin typeface="Cambria Math" panose="02040503050406030204" pitchFamily="18" charset="0"/>
                            </a:rPr>
                            <m:t>2∙</m:t>
                          </m:r>
                          <m:r>
                            <a:rPr lang="es-EC" i="1">
                              <a:solidFill>
                                <a:srgbClr val="080808"/>
                              </a:solidFill>
                              <a:latin typeface="Cambria Math" panose="02040503050406030204" pitchFamily="18" charset="0"/>
                            </a:rPr>
                            <m:t>𝜋</m:t>
                          </m:r>
                          <m:r>
                            <a:rPr lang="es-EC" i="1">
                              <a:solidFill>
                                <a:srgbClr val="080808"/>
                              </a:solidFill>
                              <a:latin typeface="Cambria Math" panose="02040503050406030204" pitchFamily="18" charset="0"/>
                            </a:rPr>
                            <m:t>∙0.3</m:t>
                          </m:r>
                        </m:den>
                      </m:f>
                    </m:oMath>
                  </m:oMathPara>
                </a14:m>
                <a:endParaRPr lang="es-EC" dirty="0" smtClean="0">
                  <a:latin typeface="Calibri" panose="020F0502020204030204" pitchFamily="34" charset="0"/>
                </a:endParaRPr>
              </a:p>
              <a:p>
                <a:endParaRPr lang="es-EC" dirty="0">
                  <a:latin typeface="Calibri" panose="020F0502020204030204" pitchFamily="34" charset="0"/>
                </a:endParaRPr>
              </a:p>
              <a:p>
                <a:endParaRPr lang="es-EC" dirty="0"/>
              </a:p>
            </p:txBody>
          </p:sp>
        </mc:Choice>
        <mc:Fallback xmlns="">
          <p:sp>
            <p:nvSpPr>
              <p:cNvPr id="4" name="Rectángulo 3"/>
              <p:cNvSpPr>
                <a:spLocks noRot="1" noChangeAspect="1" noMove="1" noResize="1" noEditPoints="1" noAdjustHandles="1" noChangeArrowheads="1" noChangeShapeType="1" noTextEdit="1"/>
              </p:cNvSpPr>
              <p:nvPr/>
            </p:nvSpPr>
            <p:spPr>
              <a:xfrm>
                <a:off x="217696" y="2226811"/>
                <a:ext cx="4724446" cy="1202189"/>
              </a:xfrm>
              <a:prstGeom prst="rect">
                <a:avLst/>
              </a:prstGeom>
              <a:blipFill rotWithShape="0">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1555740" y="2903412"/>
                <a:ext cx="204940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𝑇</m:t>
                          </m:r>
                        </m:e>
                        <m:sub>
                          <m:r>
                            <a:rPr lang="es-EC" i="1">
                              <a:solidFill>
                                <a:srgbClr val="080808"/>
                              </a:solidFill>
                              <a:latin typeface="Cambria Math" panose="02040503050406030204" pitchFamily="18" charset="0"/>
                            </a:rPr>
                            <m:t>𝐿</m:t>
                          </m:r>
                        </m:sub>
                      </m:sSub>
                      <m:r>
                        <a:rPr lang="es-EC" i="0">
                          <a:solidFill>
                            <a:srgbClr val="080808"/>
                          </a:solidFill>
                          <a:latin typeface="Cambria Math" panose="02040503050406030204" pitchFamily="18" charset="0"/>
                        </a:rPr>
                        <m:t>=1.7857 </m:t>
                      </m:r>
                      <m:r>
                        <a:rPr lang="es-EC" i="1">
                          <a:solidFill>
                            <a:srgbClr val="080808"/>
                          </a:solidFill>
                          <a:latin typeface="Cambria Math" panose="02040503050406030204" pitchFamily="18" charset="0"/>
                        </a:rPr>
                        <m:t>𝑁</m:t>
                      </m:r>
                      <m:r>
                        <a:rPr lang="es-EC" i="0">
                          <a:solidFill>
                            <a:srgbClr val="080808"/>
                          </a:solidFill>
                          <a:latin typeface="Cambria Math" panose="02040503050406030204" pitchFamily="18" charset="0"/>
                        </a:rPr>
                        <m:t>∙</m:t>
                      </m:r>
                      <m:r>
                        <a:rPr lang="es-EC" i="1">
                          <a:solidFill>
                            <a:srgbClr val="080808"/>
                          </a:solidFill>
                          <a:latin typeface="Cambria Math" panose="02040503050406030204" pitchFamily="18" charset="0"/>
                        </a:rPr>
                        <m:t>𝑚</m:t>
                      </m:r>
                    </m:oMath>
                  </m:oMathPara>
                </a14:m>
                <a:endParaRPr lang="es-EC" dirty="0">
                  <a:solidFill>
                    <a:srgbClr val="080808"/>
                  </a:solidFill>
                </a:endParaRPr>
              </a:p>
            </p:txBody>
          </p:sp>
        </mc:Choice>
        <mc:Fallback xmlns="">
          <p:sp>
            <p:nvSpPr>
              <p:cNvPr id="5" name="Rectángulo 4"/>
              <p:cNvSpPr>
                <a:spLocks noRot="1" noChangeAspect="1" noMove="1" noResize="1" noEditPoints="1" noAdjustHandles="1" noChangeArrowheads="1" noChangeShapeType="1" noTextEdit="1"/>
              </p:cNvSpPr>
              <p:nvPr/>
            </p:nvSpPr>
            <p:spPr>
              <a:xfrm>
                <a:off x="1555740" y="2903412"/>
                <a:ext cx="2049407" cy="369332"/>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1085090" y="3487978"/>
                <a:ext cx="2991525" cy="663643"/>
              </a:xfrm>
              <a:prstGeom prst="rect">
                <a:avLst/>
              </a:prstGeom>
            </p:spPr>
            <p:txBody>
              <a:bodyPr wrap="none">
                <a:spAutoFit/>
              </a:bodyPr>
              <a:lstStyle/>
              <a:p>
                <a14:m>
                  <m:oMath xmlns:m="http://schemas.openxmlformats.org/officeDocument/2006/math">
                    <m:r>
                      <a:rPr lang="es-EC" i="1" smtClean="0">
                        <a:solidFill>
                          <a:srgbClr val="080808"/>
                        </a:solidFill>
                        <a:latin typeface="Cambria Math" panose="02040503050406030204" pitchFamily="18" charset="0"/>
                      </a:rPr>
                      <m:t>𝑁</m:t>
                    </m:r>
                    <m:r>
                      <a:rPr lang="es-EC" i="0">
                        <a:solidFill>
                          <a:srgbClr val="080808"/>
                        </a:solidFill>
                        <a:latin typeface="Cambria Math" panose="02040503050406030204" pitchFamily="18" charset="0"/>
                      </a:rPr>
                      <m:t>=</m:t>
                    </m:r>
                    <m:f>
                      <m:fPr>
                        <m:ctrlPr>
                          <a:rPr lang="es-EC" i="1">
                            <a:solidFill>
                              <a:srgbClr val="080808"/>
                            </a:solidFill>
                            <a:latin typeface="Cambria Math" panose="02040503050406030204" pitchFamily="18" charset="0"/>
                          </a:rPr>
                        </m:ctrlPr>
                      </m:fPr>
                      <m:num>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𝐶</m:t>
                            </m:r>
                          </m:e>
                          <m:sub>
                            <m:r>
                              <a:rPr lang="es-EC" i="1">
                                <a:solidFill>
                                  <a:srgbClr val="080808"/>
                                </a:solidFill>
                                <a:latin typeface="Cambria Math" panose="02040503050406030204" pitchFamily="18" charset="0"/>
                              </a:rPr>
                              <m:t>𝑠</m:t>
                            </m:r>
                          </m:sub>
                        </m:sSub>
                        <m:r>
                          <a:rPr lang="es-EC" i="0">
                            <a:solidFill>
                              <a:srgbClr val="080808"/>
                            </a:solidFill>
                            <a:latin typeface="Cambria Math" panose="02040503050406030204" pitchFamily="18" charset="0"/>
                          </a:rPr>
                          <m:t>∙4.76∙</m:t>
                        </m:r>
                        <m:sSup>
                          <m:sSupPr>
                            <m:ctrlPr>
                              <a:rPr lang="es-EC" i="1">
                                <a:solidFill>
                                  <a:srgbClr val="080808"/>
                                </a:solidFill>
                                <a:latin typeface="Cambria Math" panose="02040503050406030204" pitchFamily="18" charset="0"/>
                              </a:rPr>
                            </m:ctrlPr>
                          </m:sSupPr>
                          <m:e>
                            <m:r>
                              <a:rPr lang="es-EC" i="0">
                                <a:solidFill>
                                  <a:srgbClr val="080808"/>
                                </a:solidFill>
                                <a:latin typeface="Cambria Math" panose="02040503050406030204" pitchFamily="18" charset="0"/>
                              </a:rPr>
                              <m:t>10</m:t>
                            </m:r>
                          </m:e>
                          <m:sup>
                            <m:r>
                              <a:rPr lang="es-EC" i="0">
                                <a:solidFill>
                                  <a:srgbClr val="080808"/>
                                </a:solidFill>
                                <a:latin typeface="Cambria Math" panose="02040503050406030204" pitchFamily="18" charset="0"/>
                              </a:rPr>
                              <m:t>6</m:t>
                            </m:r>
                          </m:sup>
                        </m:sSup>
                        <m:r>
                          <a:rPr lang="es-EC" i="0">
                            <a:solidFill>
                              <a:srgbClr val="080808"/>
                            </a:solidFill>
                            <a:latin typeface="Cambria Math" panose="02040503050406030204" pitchFamily="18" charset="0"/>
                          </a:rPr>
                          <m:t>∙</m:t>
                        </m:r>
                        <m:r>
                          <a:rPr lang="es-EC" i="1">
                            <a:solidFill>
                              <a:srgbClr val="080808"/>
                            </a:solidFill>
                            <a:latin typeface="Cambria Math" panose="02040503050406030204" pitchFamily="18" charset="0"/>
                          </a:rPr>
                          <m:t>𝑑</m:t>
                        </m:r>
                      </m:num>
                      <m:den>
                        <m:sSup>
                          <m:sSupPr>
                            <m:ctrlPr>
                              <a:rPr lang="es-EC" i="1">
                                <a:solidFill>
                                  <a:srgbClr val="080808"/>
                                </a:solidFill>
                                <a:latin typeface="Cambria Math" panose="02040503050406030204" pitchFamily="18" charset="0"/>
                              </a:rPr>
                            </m:ctrlPr>
                          </m:sSupPr>
                          <m:e>
                            <m:r>
                              <a:rPr lang="es-EC" i="1">
                                <a:solidFill>
                                  <a:srgbClr val="080808"/>
                                </a:solidFill>
                                <a:latin typeface="Cambria Math" panose="02040503050406030204" pitchFamily="18" charset="0"/>
                              </a:rPr>
                              <m:t>𝐿</m:t>
                            </m:r>
                          </m:e>
                          <m:sup>
                            <m:r>
                              <a:rPr lang="es-EC" i="0">
                                <a:solidFill>
                                  <a:srgbClr val="080808"/>
                                </a:solidFill>
                                <a:latin typeface="Cambria Math" panose="02040503050406030204" pitchFamily="18" charset="0"/>
                              </a:rPr>
                              <m:t>2</m:t>
                            </m:r>
                          </m:sup>
                        </m:sSup>
                      </m:den>
                    </m:f>
                  </m:oMath>
                </a14:m>
                <a:r>
                  <a:rPr lang="es-EC" dirty="0" smtClean="0">
                    <a:solidFill>
                      <a:srgbClr val="080808"/>
                    </a:solidFill>
                  </a:rPr>
                  <a:t> = </a:t>
                </a:r>
                <a14:m>
                  <m:oMath xmlns:m="http://schemas.openxmlformats.org/officeDocument/2006/math">
                    <m:f>
                      <m:fPr>
                        <m:ctrlPr>
                          <a:rPr lang="es-EC" i="1">
                            <a:solidFill>
                              <a:srgbClr val="080808"/>
                            </a:solidFill>
                            <a:latin typeface="Cambria Math" panose="02040503050406030204" pitchFamily="18" charset="0"/>
                          </a:rPr>
                        </m:ctrlPr>
                      </m:fPr>
                      <m:num>
                        <m:r>
                          <a:rPr lang="es-EC" i="1">
                            <a:solidFill>
                              <a:srgbClr val="080808"/>
                            </a:solidFill>
                            <a:latin typeface="Cambria Math" panose="02040503050406030204" pitchFamily="18" charset="0"/>
                          </a:rPr>
                          <m:t>1∙4.76∙</m:t>
                        </m:r>
                        <m:sSup>
                          <m:sSupPr>
                            <m:ctrlPr>
                              <a:rPr lang="es-EC" i="1">
                                <a:solidFill>
                                  <a:srgbClr val="080808"/>
                                </a:solidFill>
                                <a:latin typeface="Cambria Math" panose="02040503050406030204" pitchFamily="18" charset="0"/>
                              </a:rPr>
                            </m:ctrlPr>
                          </m:sSupPr>
                          <m:e>
                            <m:r>
                              <a:rPr lang="es-EC" i="1">
                                <a:solidFill>
                                  <a:srgbClr val="080808"/>
                                </a:solidFill>
                                <a:latin typeface="Cambria Math" panose="02040503050406030204" pitchFamily="18" charset="0"/>
                              </a:rPr>
                              <m:t>10</m:t>
                            </m:r>
                          </m:e>
                          <m:sup>
                            <m:r>
                              <a:rPr lang="es-EC" i="1">
                                <a:solidFill>
                                  <a:srgbClr val="080808"/>
                                </a:solidFill>
                                <a:latin typeface="Cambria Math" panose="02040503050406030204" pitchFamily="18" charset="0"/>
                              </a:rPr>
                              <m:t>6</m:t>
                            </m:r>
                          </m:sup>
                        </m:sSup>
                        <m:r>
                          <a:rPr lang="es-EC" i="1">
                            <a:solidFill>
                              <a:srgbClr val="080808"/>
                            </a:solidFill>
                            <a:latin typeface="Cambria Math" panose="02040503050406030204" pitchFamily="18" charset="0"/>
                          </a:rPr>
                          <m:t>∙</m:t>
                        </m:r>
                        <m:f>
                          <m:fPr>
                            <m:ctrlPr>
                              <a:rPr lang="es-EC" i="1">
                                <a:solidFill>
                                  <a:srgbClr val="080808"/>
                                </a:solidFill>
                                <a:latin typeface="Cambria Math" panose="02040503050406030204" pitchFamily="18" charset="0"/>
                              </a:rPr>
                            </m:ctrlPr>
                          </m:fPr>
                          <m:num>
                            <m:r>
                              <a:rPr lang="es-EC" i="1">
                                <a:solidFill>
                                  <a:srgbClr val="080808"/>
                                </a:solidFill>
                                <a:latin typeface="Cambria Math" panose="02040503050406030204" pitchFamily="18" charset="0"/>
                              </a:rPr>
                              <m:t>5</m:t>
                            </m:r>
                          </m:num>
                          <m:den>
                            <m:r>
                              <a:rPr lang="es-EC" i="1">
                                <a:solidFill>
                                  <a:srgbClr val="080808"/>
                                </a:solidFill>
                                <a:latin typeface="Cambria Math" panose="02040503050406030204" pitchFamily="18" charset="0"/>
                              </a:rPr>
                              <m:t>8</m:t>
                            </m:r>
                          </m:den>
                        </m:f>
                        <m:r>
                          <a:rPr lang="es-EC" i="1">
                            <a:solidFill>
                              <a:srgbClr val="080808"/>
                            </a:solidFill>
                            <a:latin typeface="Cambria Math" panose="02040503050406030204" pitchFamily="18" charset="0"/>
                          </a:rPr>
                          <m:t>𝑖𝑛</m:t>
                        </m:r>
                      </m:num>
                      <m:den>
                        <m:sSup>
                          <m:sSupPr>
                            <m:ctrlPr>
                              <a:rPr lang="es-EC" i="1">
                                <a:solidFill>
                                  <a:srgbClr val="080808"/>
                                </a:solidFill>
                                <a:latin typeface="Cambria Math" panose="02040503050406030204" pitchFamily="18" charset="0"/>
                              </a:rPr>
                            </m:ctrlPr>
                          </m:sSupPr>
                          <m:e>
                            <m:r>
                              <a:rPr lang="es-EC" i="1">
                                <a:solidFill>
                                  <a:srgbClr val="080808"/>
                                </a:solidFill>
                                <a:latin typeface="Cambria Math" panose="02040503050406030204" pitchFamily="18" charset="0"/>
                              </a:rPr>
                              <m:t>(54.3307 </m:t>
                            </m:r>
                            <m:r>
                              <a:rPr lang="es-EC" i="1">
                                <a:solidFill>
                                  <a:srgbClr val="080808"/>
                                </a:solidFill>
                                <a:latin typeface="Cambria Math" panose="02040503050406030204" pitchFamily="18" charset="0"/>
                              </a:rPr>
                              <m:t>𝑖𝑛</m:t>
                            </m:r>
                            <m:r>
                              <a:rPr lang="es-EC" i="1">
                                <a:solidFill>
                                  <a:srgbClr val="080808"/>
                                </a:solidFill>
                                <a:latin typeface="Cambria Math" panose="02040503050406030204" pitchFamily="18" charset="0"/>
                              </a:rPr>
                              <m:t>)</m:t>
                            </m:r>
                          </m:e>
                          <m:sup>
                            <m:r>
                              <a:rPr lang="es-EC" i="1">
                                <a:solidFill>
                                  <a:srgbClr val="080808"/>
                                </a:solidFill>
                                <a:latin typeface="Cambria Math" panose="02040503050406030204" pitchFamily="18" charset="0"/>
                              </a:rPr>
                              <m:t>2</m:t>
                            </m:r>
                          </m:sup>
                        </m:sSup>
                      </m:den>
                    </m:f>
                  </m:oMath>
                </a14:m>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1085090" y="3487978"/>
                <a:ext cx="2991525" cy="663643"/>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860222" y="4437809"/>
                <a:ext cx="344126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solidFill>
                            <a:srgbClr val="080808"/>
                          </a:solidFill>
                          <a:latin typeface="Cambria Math" panose="02040503050406030204" pitchFamily="18" charset="0"/>
                        </a:rPr>
                        <m:t>𝑁</m:t>
                      </m:r>
                      <m:r>
                        <a:rPr lang="es-EC" i="0">
                          <a:solidFill>
                            <a:srgbClr val="080808"/>
                          </a:solidFill>
                          <a:latin typeface="Cambria Math" panose="02040503050406030204" pitchFamily="18" charset="0"/>
                        </a:rPr>
                        <m:t>=1007.85 </m:t>
                      </m:r>
                      <m:r>
                        <a:rPr lang="es-EC" i="1">
                          <a:solidFill>
                            <a:srgbClr val="080808"/>
                          </a:solidFill>
                          <a:latin typeface="Cambria Math" panose="02040503050406030204" pitchFamily="18" charset="0"/>
                        </a:rPr>
                        <m:t>𝑅𝑃𝑀</m:t>
                      </m:r>
                      <m:r>
                        <a:rPr lang="es-EC" i="0">
                          <a:solidFill>
                            <a:srgbClr val="080808"/>
                          </a:solidFill>
                          <a:latin typeface="Cambria Math" panose="02040503050406030204" pitchFamily="18" charset="0"/>
                        </a:rPr>
                        <m:t>≈1008 </m:t>
                      </m:r>
                      <m:r>
                        <a:rPr lang="es-EC" i="1">
                          <a:solidFill>
                            <a:srgbClr val="080808"/>
                          </a:solidFill>
                          <a:latin typeface="Cambria Math" panose="02040503050406030204" pitchFamily="18" charset="0"/>
                        </a:rPr>
                        <m:t>𝑅𝑃𝑀</m:t>
                      </m:r>
                    </m:oMath>
                  </m:oMathPara>
                </a14:m>
                <a:endParaRPr lang="es-EC" dirty="0">
                  <a:solidFill>
                    <a:srgbClr val="080808"/>
                  </a:solidFill>
                </a:endParaRPr>
              </a:p>
            </p:txBody>
          </p:sp>
        </mc:Choice>
        <mc:Fallback xmlns="">
          <p:sp>
            <p:nvSpPr>
              <p:cNvPr id="10" name="Rectángulo 9"/>
              <p:cNvSpPr>
                <a:spLocks noRot="1" noChangeAspect="1" noMove="1" noResize="1" noEditPoints="1" noAdjustHandles="1" noChangeArrowheads="1" noChangeShapeType="1" noTextEdit="1"/>
              </p:cNvSpPr>
              <p:nvPr/>
            </p:nvSpPr>
            <p:spPr>
              <a:xfrm>
                <a:off x="860222" y="4437809"/>
                <a:ext cx="3441263" cy="369332"/>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217810" y="5100504"/>
                <a:ext cx="47252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𝑉</m:t>
                          </m:r>
                        </m:e>
                        <m:sub>
                          <m:r>
                            <a:rPr lang="es-EC" i="1">
                              <a:solidFill>
                                <a:srgbClr val="080808"/>
                              </a:solidFill>
                              <a:latin typeface="Cambria Math" panose="02040503050406030204" pitchFamily="18" charset="0"/>
                            </a:rPr>
                            <m:t>𝑚𝑎𝑥</m:t>
                          </m:r>
                        </m:sub>
                      </m:sSub>
                      <m:r>
                        <a:rPr lang="es-EC" i="0">
                          <a:solidFill>
                            <a:srgbClr val="080808"/>
                          </a:solidFill>
                          <a:latin typeface="Cambria Math" panose="02040503050406030204" pitchFamily="18" charset="0"/>
                        </a:rPr>
                        <m:t>=0.8∙</m:t>
                      </m:r>
                      <m:r>
                        <a:rPr lang="es-EC" i="1">
                          <a:solidFill>
                            <a:srgbClr val="080808"/>
                          </a:solidFill>
                          <a:latin typeface="Cambria Math" panose="02040503050406030204" pitchFamily="18" charset="0"/>
                        </a:rPr>
                        <m:t>𝑁</m:t>
                      </m:r>
                      <m:r>
                        <a:rPr lang="es-EC" i="0">
                          <a:solidFill>
                            <a:srgbClr val="080808"/>
                          </a:solidFill>
                          <a:latin typeface="Cambria Math" panose="02040503050406030204" pitchFamily="18" charset="0"/>
                        </a:rPr>
                        <m:t>=0.8∙1008 </m:t>
                      </m:r>
                      <m:r>
                        <a:rPr lang="es-EC" i="1">
                          <a:solidFill>
                            <a:srgbClr val="080808"/>
                          </a:solidFill>
                          <a:latin typeface="Cambria Math" panose="02040503050406030204" pitchFamily="18" charset="0"/>
                        </a:rPr>
                        <m:t>𝑅𝑃𝑀</m:t>
                      </m:r>
                      <m:r>
                        <a:rPr lang="es-EC" i="0">
                          <a:solidFill>
                            <a:srgbClr val="080808"/>
                          </a:solidFill>
                          <a:latin typeface="Cambria Math" panose="02040503050406030204" pitchFamily="18" charset="0"/>
                        </a:rPr>
                        <m:t>=806 </m:t>
                      </m:r>
                      <m:r>
                        <a:rPr lang="es-EC" i="1">
                          <a:solidFill>
                            <a:srgbClr val="080808"/>
                          </a:solidFill>
                          <a:latin typeface="Cambria Math" panose="02040503050406030204" pitchFamily="18" charset="0"/>
                        </a:rPr>
                        <m:t>𝑅𝑃𝑀</m:t>
                      </m:r>
                    </m:oMath>
                  </m:oMathPara>
                </a14:m>
                <a:endParaRPr lang="es-EC" dirty="0">
                  <a:solidFill>
                    <a:srgbClr val="080808"/>
                  </a:solidFill>
                </a:endParaRPr>
              </a:p>
            </p:txBody>
          </p:sp>
        </mc:Choice>
        <mc:Fallback xmlns="">
          <p:sp>
            <p:nvSpPr>
              <p:cNvPr id="11" name="Rectángulo 10"/>
              <p:cNvSpPr>
                <a:spLocks noRot="1" noChangeAspect="1" noMove="1" noResize="1" noEditPoints="1" noAdjustHandles="1" noChangeArrowheads="1" noChangeShapeType="1" noTextEdit="1"/>
              </p:cNvSpPr>
              <p:nvPr/>
            </p:nvSpPr>
            <p:spPr>
              <a:xfrm>
                <a:off x="217810" y="5100504"/>
                <a:ext cx="4725268" cy="369332"/>
              </a:xfrm>
              <a:prstGeom prst="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7247334" y="1654151"/>
                <a:ext cx="3515706" cy="979051"/>
              </a:xfrm>
              <a:prstGeom prst="rect">
                <a:avLst/>
              </a:prstGeom>
            </p:spPr>
            <p:txBody>
              <a:bodyPr wrap="none">
                <a:spAutoFit/>
              </a:bodyPr>
              <a:lstStyle/>
              <a:p>
                <a14:m>
                  <m:oMath xmlns:m="http://schemas.openxmlformats.org/officeDocument/2006/math">
                    <m:sSub>
                      <m:sSubPr>
                        <m:ctrlPr>
                          <a:rPr lang="es-EC" i="1" smtClean="0">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𝑃</m:t>
                        </m:r>
                      </m:e>
                      <m:sub>
                        <m:r>
                          <a:rPr lang="es-EC" i="1">
                            <a:solidFill>
                              <a:srgbClr val="080808"/>
                            </a:solidFill>
                            <a:latin typeface="Cambria Math" panose="02040503050406030204" pitchFamily="18" charset="0"/>
                          </a:rPr>
                          <m:t>𝑐𝑟</m:t>
                        </m:r>
                      </m:sub>
                    </m:sSub>
                    <m:r>
                      <a:rPr lang="es-EC" i="0">
                        <a:solidFill>
                          <a:srgbClr val="080808"/>
                        </a:solidFill>
                        <a:latin typeface="Cambria Math" panose="02040503050406030204" pitchFamily="18" charset="0"/>
                      </a:rPr>
                      <m:t>=</m:t>
                    </m:r>
                    <m:f>
                      <m:fPr>
                        <m:ctrlPr>
                          <a:rPr lang="es-EC" i="1">
                            <a:solidFill>
                              <a:srgbClr val="080808"/>
                            </a:solidFill>
                            <a:latin typeface="Cambria Math" panose="02040503050406030204" pitchFamily="18" charset="0"/>
                          </a:rPr>
                        </m:ctrlPr>
                      </m:fPr>
                      <m:num>
                        <m:r>
                          <a:rPr lang="es-EC" i="0">
                            <a:solidFill>
                              <a:srgbClr val="080808"/>
                            </a:solidFill>
                            <a:latin typeface="Cambria Math" panose="02040503050406030204" pitchFamily="18" charset="0"/>
                          </a:rPr>
                          <m:t>14.03∙</m:t>
                        </m:r>
                        <m:sSup>
                          <m:sSupPr>
                            <m:ctrlPr>
                              <a:rPr lang="es-EC" i="1">
                                <a:solidFill>
                                  <a:srgbClr val="080808"/>
                                </a:solidFill>
                                <a:latin typeface="Cambria Math" panose="02040503050406030204" pitchFamily="18" charset="0"/>
                              </a:rPr>
                            </m:ctrlPr>
                          </m:sSupPr>
                          <m:e>
                            <m:r>
                              <a:rPr lang="es-EC" i="0">
                                <a:solidFill>
                                  <a:srgbClr val="080808"/>
                                </a:solidFill>
                                <a:latin typeface="Cambria Math" panose="02040503050406030204" pitchFamily="18" charset="0"/>
                              </a:rPr>
                              <m:t>10</m:t>
                            </m:r>
                          </m:e>
                          <m:sup>
                            <m:r>
                              <a:rPr lang="es-EC" i="0">
                                <a:solidFill>
                                  <a:srgbClr val="080808"/>
                                </a:solidFill>
                                <a:latin typeface="Cambria Math" panose="02040503050406030204" pitchFamily="18" charset="0"/>
                              </a:rPr>
                              <m:t>6</m:t>
                            </m:r>
                          </m:sup>
                        </m:sSup>
                        <m:r>
                          <a:rPr lang="es-EC" i="0">
                            <a:solidFill>
                              <a:srgbClr val="080808"/>
                            </a:solidFill>
                            <a:latin typeface="Cambria Math" panose="02040503050406030204" pitchFamily="18" charset="0"/>
                          </a:rPr>
                          <m:t>∙</m:t>
                        </m:r>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𝐹</m:t>
                            </m:r>
                          </m:e>
                          <m:sub>
                            <m:r>
                              <a:rPr lang="es-EC" i="1">
                                <a:solidFill>
                                  <a:srgbClr val="080808"/>
                                </a:solidFill>
                                <a:latin typeface="Cambria Math" panose="02040503050406030204" pitchFamily="18" charset="0"/>
                              </a:rPr>
                              <m:t>𝑐</m:t>
                            </m:r>
                          </m:sub>
                        </m:sSub>
                        <m:r>
                          <a:rPr lang="es-EC" i="0">
                            <a:solidFill>
                              <a:srgbClr val="080808"/>
                            </a:solidFill>
                            <a:latin typeface="Cambria Math" panose="02040503050406030204" pitchFamily="18" charset="0"/>
                          </a:rPr>
                          <m:t>∙</m:t>
                        </m:r>
                        <m:sSup>
                          <m:sSupPr>
                            <m:ctrlPr>
                              <a:rPr lang="es-EC" i="1">
                                <a:solidFill>
                                  <a:srgbClr val="080808"/>
                                </a:solidFill>
                                <a:latin typeface="Cambria Math" panose="02040503050406030204" pitchFamily="18" charset="0"/>
                              </a:rPr>
                            </m:ctrlPr>
                          </m:sSupPr>
                          <m:e>
                            <m:r>
                              <a:rPr lang="es-EC" i="1">
                                <a:solidFill>
                                  <a:srgbClr val="080808"/>
                                </a:solidFill>
                                <a:latin typeface="Cambria Math" panose="02040503050406030204" pitchFamily="18" charset="0"/>
                              </a:rPr>
                              <m:t>𝑑</m:t>
                            </m:r>
                          </m:e>
                          <m:sup>
                            <m:r>
                              <a:rPr lang="es-EC" i="0">
                                <a:solidFill>
                                  <a:srgbClr val="080808"/>
                                </a:solidFill>
                                <a:latin typeface="Cambria Math" panose="02040503050406030204" pitchFamily="18" charset="0"/>
                              </a:rPr>
                              <m:t>4</m:t>
                            </m:r>
                          </m:sup>
                        </m:sSup>
                      </m:num>
                      <m:den>
                        <m:sSup>
                          <m:sSupPr>
                            <m:ctrlPr>
                              <a:rPr lang="es-EC" i="1">
                                <a:solidFill>
                                  <a:srgbClr val="080808"/>
                                </a:solidFill>
                                <a:latin typeface="Cambria Math" panose="02040503050406030204" pitchFamily="18" charset="0"/>
                              </a:rPr>
                            </m:ctrlPr>
                          </m:sSupPr>
                          <m:e>
                            <m:r>
                              <a:rPr lang="es-EC" i="1">
                                <a:solidFill>
                                  <a:srgbClr val="080808"/>
                                </a:solidFill>
                                <a:latin typeface="Cambria Math" panose="02040503050406030204" pitchFamily="18" charset="0"/>
                              </a:rPr>
                              <m:t>𝐿</m:t>
                            </m:r>
                          </m:e>
                          <m:sup>
                            <m:r>
                              <a:rPr lang="es-EC" i="0">
                                <a:solidFill>
                                  <a:srgbClr val="080808"/>
                                </a:solidFill>
                                <a:latin typeface="Cambria Math" panose="02040503050406030204" pitchFamily="18" charset="0"/>
                              </a:rPr>
                              <m:t>2</m:t>
                            </m:r>
                          </m:sup>
                        </m:sSup>
                      </m:den>
                    </m:f>
                  </m:oMath>
                </a14:m>
                <a:r>
                  <a:rPr lang="es-EC" dirty="0" smtClean="0">
                    <a:solidFill>
                      <a:srgbClr val="080808"/>
                    </a:solidFill>
                  </a:rPr>
                  <a:t> </a:t>
                </a:r>
                <a14:m>
                  <m:oMath xmlns:m="http://schemas.openxmlformats.org/officeDocument/2006/math">
                    <m:r>
                      <a:rPr lang="es-EC" i="1">
                        <a:solidFill>
                          <a:srgbClr val="080808"/>
                        </a:solidFill>
                        <a:latin typeface="Cambria Math" panose="02040503050406030204" pitchFamily="18" charset="0"/>
                      </a:rPr>
                      <m:t>=</m:t>
                    </m:r>
                    <m:f>
                      <m:fPr>
                        <m:ctrlPr>
                          <a:rPr lang="es-EC" i="1">
                            <a:solidFill>
                              <a:srgbClr val="080808"/>
                            </a:solidFill>
                            <a:latin typeface="Cambria Math" panose="02040503050406030204" pitchFamily="18" charset="0"/>
                          </a:rPr>
                        </m:ctrlPr>
                      </m:fPr>
                      <m:num>
                        <m:r>
                          <a:rPr lang="es-EC" i="1">
                            <a:solidFill>
                              <a:srgbClr val="080808"/>
                            </a:solidFill>
                            <a:latin typeface="Cambria Math" panose="02040503050406030204" pitchFamily="18" charset="0"/>
                          </a:rPr>
                          <m:t>14.03∙</m:t>
                        </m:r>
                        <m:sSup>
                          <m:sSupPr>
                            <m:ctrlPr>
                              <a:rPr lang="es-EC" i="1">
                                <a:solidFill>
                                  <a:srgbClr val="080808"/>
                                </a:solidFill>
                                <a:latin typeface="Cambria Math" panose="02040503050406030204" pitchFamily="18" charset="0"/>
                              </a:rPr>
                            </m:ctrlPr>
                          </m:sSupPr>
                          <m:e>
                            <m:r>
                              <a:rPr lang="es-EC" i="1">
                                <a:solidFill>
                                  <a:srgbClr val="080808"/>
                                </a:solidFill>
                                <a:latin typeface="Cambria Math" panose="02040503050406030204" pitchFamily="18" charset="0"/>
                              </a:rPr>
                              <m:t>10</m:t>
                            </m:r>
                          </m:e>
                          <m:sup>
                            <m:r>
                              <a:rPr lang="es-EC" i="1">
                                <a:solidFill>
                                  <a:srgbClr val="080808"/>
                                </a:solidFill>
                                <a:latin typeface="Cambria Math" panose="02040503050406030204" pitchFamily="18" charset="0"/>
                              </a:rPr>
                              <m:t>6</m:t>
                            </m:r>
                          </m:sup>
                        </m:sSup>
                        <m:r>
                          <a:rPr lang="es-EC" i="1">
                            <a:solidFill>
                              <a:srgbClr val="080808"/>
                            </a:solidFill>
                            <a:latin typeface="Cambria Math" panose="02040503050406030204" pitchFamily="18" charset="0"/>
                          </a:rPr>
                          <m:t>∙1∙</m:t>
                        </m:r>
                        <m:sSup>
                          <m:sSupPr>
                            <m:ctrlPr>
                              <a:rPr lang="es-EC" i="1">
                                <a:solidFill>
                                  <a:srgbClr val="080808"/>
                                </a:solidFill>
                                <a:latin typeface="Cambria Math" panose="02040503050406030204" pitchFamily="18" charset="0"/>
                              </a:rPr>
                            </m:ctrlPr>
                          </m:sSupPr>
                          <m:e>
                            <m:d>
                              <m:dPr>
                                <m:ctrlPr>
                                  <a:rPr lang="es-EC" i="1">
                                    <a:solidFill>
                                      <a:srgbClr val="080808"/>
                                    </a:solidFill>
                                    <a:latin typeface="Cambria Math" panose="02040503050406030204" pitchFamily="18" charset="0"/>
                                  </a:rPr>
                                </m:ctrlPr>
                              </m:dPr>
                              <m:e>
                                <m:f>
                                  <m:fPr>
                                    <m:ctrlPr>
                                      <a:rPr lang="es-EC" i="1">
                                        <a:solidFill>
                                          <a:srgbClr val="080808"/>
                                        </a:solidFill>
                                        <a:latin typeface="Cambria Math" panose="02040503050406030204" pitchFamily="18" charset="0"/>
                                      </a:rPr>
                                    </m:ctrlPr>
                                  </m:fPr>
                                  <m:num>
                                    <m:r>
                                      <a:rPr lang="es-EC" i="1">
                                        <a:solidFill>
                                          <a:srgbClr val="080808"/>
                                        </a:solidFill>
                                        <a:latin typeface="Cambria Math" panose="02040503050406030204" pitchFamily="18" charset="0"/>
                                      </a:rPr>
                                      <m:t>5</m:t>
                                    </m:r>
                                  </m:num>
                                  <m:den>
                                    <m:r>
                                      <a:rPr lang="es-EC" i="1">
                                        <a:solidFill>
                                          <a:srgbClr val="080808"/>
                                        </a:solidFill>
                                        <a:latin typeface="Cambria Math" panose="02040503050406030204" pitchFamily="18" charset="0"/>
                                      </a:rPr>
                                      <m:t>8</m:t>
                                    </m:r>
                                  </m:den>
                                </m:f>
                              </m:e>
                            </m:d>
                          </m:e>
                          <m:sup>
                            <m:r>
                              <a:rPr lang="es-EC" i="1">
                                <a:solidFill>
                                  <a:srgbClr val="080808"/>
                                </a:solidFill>
                                <a:latin typeface="Cambria Math" panose="02040503050406030204" pitchFamily="18" charset="0"/>
                              </a:rPr>
                              <m:t>4</m:t>
                            </m:r>
                          </m:sup>
                        </m:sSup>
                      </m:num>
                      <m:den>
                        <m:sSup>
                          <m:sSupPr>
                            <m:ctrlPr>
                              <a:rPr lang="es-EC" i="1">
                                <a:solidFill>
                                  <a:srgbClr val="080808"/>
                                </a:solidFill>
                                <a:latin typeface="Cambria Math" panose="02040503050406030204" pitchFamily="18" charset="0"/>
                              </a:rPr>
                            </m:ctrlPr>
                          </m:sSupPr>
                          <m:e>
                            <m:d>
                              <m:dPr>
                                <m:ctrlPr>
                                  <a:rPr lang="es-EC" i="1">
                                    <a:solidFill>
                                      <a:srgbClr val="080808"/>
                                    </a:solidFill>
                                    <a:latin typeface="Cambria Math" panose="02040503050406030204" pitchFamily="18" charset="0"/>
                                  </a:rPr>
                                </m:ctrlPr>
                              </m:dPr>
                              <m:e>
                                <m:r>
                                  <a:rPr lang="es-EC" i="1">
                                    <a:solidFill>
                                      <a:srgbClr val="080808"/>
                                    </a:solidFill>
                                    <a:latin typeface="Cambria Math" panose="02040503050406030204" pitchFamily="18" charset="0"/>
                                  </a:rPr>
                                  <m:t>54.3307</m:t>
                                </m:r>
                              </m:e>
                            </m:d>
                          </m:e>
                          <m:sup>
                            <m:r>
                              <a:rPr lang="es-EC" i="1">
                                <a:solidFill>
                                  <a:srgbClr val="080808"/>
                                </a:solidFill>
                                <a:latin typeface="Cambria Math" panose="02040503050406030204" pitchFamily="18" charset="0"/>
                              </a:rPr>
                              <m:t>2</m:t>
                            </m:r>
                          </m:sup>
                        </m:sSup>
                      </m:den>
                    </m:f>
                  </m:oMath>
                </a14:m>
                <a:endParaRPr lang="es-EC" dirty="0">
                  <a:solidFill>
                    <a:srgbClr val="080808"/>
                  </a:solidFill>
                </a:endParaRPr>
              </a:p>
              <a:p>
                <a:endParaRPr lang="es-EC" dirty="0"/>
              </a:p>
            </p:txBody>
          </p:sp>
        </mc:Choice>
        <mc:Fallback xmlns="">
          <p:sp>
            <p:nvSpPr>
              <p:cNvPr id="12" name="Rectángulo 11"/>
              <p:cNvSpPr>
                <a:spLocks noRot="1" noChangeAspect="1" noMove="1" noResize="1" noEditPoints="1" noAdjustHandles="1" noChangeArrowheads="1" noChangeShapeType="1" noTextEdit="1"/>
              </p:cNvSpPr>
              <p:nvPr/>
            </p:nvSpPr>
            <p:spPr>
              <a:xfrm>
                <a:off x="7247334" y="1654151"/>
                <a:ext cx="3515706" cy="979051"/>
              </a:xfrm>
              <a:prstGeom prst="rect">
                <a:avLst/>
              </a:prstGeom>
              <a:blipFill rotWithShape="0">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6" name="Rectángulo 15"/>
              <p:cNvSpPr/>
              <p:nvPr/>
            </p:nvSpPr>
            <p:spPr>
              <a:xfrm>
                <a:off x="7417605" y="2611659"/>
                <a:ext cx="31751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𝑃</m:t>
                          </m:r>
                        </m:e>
                        <m:sub>
                          <m:r>
                            <a:rPr lang="es-EC" i="1">
                              <a:solidFill>
                                <a:srgbClr val="080808"/>
                              </a:solidFill>
                              <a:latin typeface="Cambria Math" panose="02040503050406030204" pitchFamily="18" charset="0"/>
                            </a:rPr>
                            <m:t>𝑐𝑟</m:t>
                          </m:r>
                        </m:sub>
                      </m:sSub>
                      <m:r>
                        <a:rPr lang="es-EC" i="0">
                          <a:solidFill>
                            <a:srgbClr val="080808"/>
                          </a:solidFill>
                          <a:latin typeface="Cambria Math" panose="02040503050406030204" pitchFamily="18" charset="0"/>
                        </a:rPr>
                        <m:t>=725.249 </m:t>
                      </m:r>
                      <m:r>
                        <a:rPr lang="es-EC" i="1">
                          <a:solidFill>
                            <a:srgbClr val="080808"/>
                          </a:solidFill>
                          <a:latin typeface="Cambria Math" panose="02040503050406030204" pitchFamily="18" charset="0"/>
                        </a:rPr>
                        <m:t>𝑙𝑏𝑓</m:t>
                      </m:r>
                      <m:r>
                        <a:rPr lang="es-EC" i="0">
                          <a:solidFill>
                            <a:srgbClr val="080808"/>
                          </a:solidFill>
                          <a:latin typeface="Cambria Math" panose="02040503050406030204" pitchFamily="18" charset="0"/>
                        </a:rPr>
                        <m:t>=330 </m:t>
                      </m:r>
                      <m:r>
                        <a:rPr lang="es-EC" i="1">
                          <a:solidFill>
                            <a:srgbClr val="080808"/>
                          </a:solidFill>
                          <a:latin typeface="Cambria Math" panose="02040503050406030204" pitchFamily="18" charset="0"/>
                        </a:rPr>
                        <m:t>𝑘𝑔𝑓</m:t>
                      </m:r>
                    </m:oMath>
                  </m:oMathPara>
                </a14:m>
                <a:endParaRPr lang="es-EC" dirty="0">
                  <a:solidFill>
                    <a:srgbClr val="080808"/>
                  </a:solidFill>
                </a:endParaRPr>
              </a:p>
            </p:txBody>
          </p:sp>
        </mc:Choice>
        <mc:Fallback xmlns="">
          <p:sp>
            <p:nvSpPr>
              <p:cNvPr id="16" name="Rectángulo 15"/>
              <p:cNvSpPr>
                <a:spLocks noRot="1" noChangeAspect="1" noMove="1" noResize="1" noEditPoints="1" noAdjustHandles="1" noChangeArrowheads="1" noChangeShapeType="1" noTextEdit="1"/>
              </p:cNvSpPr>
              <p:nvPr/>
            </p:nvSpPr>
            <p:spPr>
              <a:xfrm>
                <a:off x="7417605" y="2611659"/>
                <a:ext cx="3175164" cy="369332"/>
              </a:xfrm>
              <a:prstGeom prst="rect">
                <a:avLst/>
              </a:prstGeom>
              <a:blipFill rotWithShape="0">
                <a:blip r:embed="rId8"/>
                <a:stretch>
                  <a:fillRect b="-1475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1322895" y="1725603"/>
                <a:ext cx="1963999" cy="518540"/>
              </a:xfrm>
              <a:prstGeom prst="rect">
                <a:avLst/>
              </a:prstGeom>
            </p:spPr>
            <p:txBody>
              <a:bodyPr wrap="none">
                <a:spAutoFit/>
              </a:bodyPr>
              <a:lstStyle/>
              <a:p>
                <a14:m>
                  <m:oMath xmlns:m="http://schemas.openxmlformats.org/officeDocument/2006/math">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𝑇</m:t>
                        </m:r>
                      </m:e>
                      <m:sub>
                        <m:r>
                          <a:rPr lang="es-EC" i="1">
                            <a:solidFill>
                              <a:srgbClr val="080808"/>
                            </a:solidFill>
                            <a:latin typeface="Cambria Math" panose="02040503050406030204" pitchFamily="18" charset="0"/>
                          </a:rPr>
                          <m:t>𝐿</m:t>
                        </m:r>
                      </m:sub>
                    </m:sSub>
                    <m:r>
                      <a:rPr lang="es-EC">
                        <a:solidFill>
                          <a:srgbClr val="080808"/>
                        </a:solidFill>
                        <a:latin typeface="Cambria Math" panose="02040503050406030204" pitchFamily="18" charset="0"/>
                      </a:rPr>
                      <m:t>=</m:t>
                    </m:r>
                    <m:f>
                      <m:fPr>
                        <m:ctrlPr>
                          <a:rPr lang="es-EC" i="1">
                            <a:solidFill>
                              <a:srgbClr val="080808"/>
                            </a:solidFill>
                            <a:latin typeface="Cambria Math" panose="02040503050406030204" pitchFamily="18" charset="0"/>
                          </a:rPr>
                        </m:ctrlPr>
                      </m:fPr>
                      <m:num>
                        <m:r>
                          <a:rPr lang="es-EC" i="1">
                            <a:solidFill>
                              <a:srgbClr val="080808"/>
                            </a:solidFill>
                            <a:latin typeface="Cambria Math" panose="02040503050406030204" pitchFamily="18" charset="0"/>
                          </a:rPr>
                          <m:t>𝐶𝑎𝑟𝑔𝑎</m:t>
                        </m:r>
                        <m:r>
                          <a:rPr lang="es-EC">
                            <a:solidFill>
                              <a:srgbClr val="080808"/>
                            </a:solidFill>
                            <a:latin typeface="Cambria Math" panose="02040503050406030204" pitchFamily="18" charset="0"/>
                          </a:rPr>
                          <m:t> ∙</m:t>
                        </m:r>
                        <m:r>
                          <a:rPr lang="es-EC" i="1">
                            <a:solidFill>
                              <a:srgbClr val="080808"/>
                            </a:solidFill>
                            <a:latin typeface="Cambria Math" panose="02040503050406030204" pitchFamily="18" charset="0"/>
                          </a:rPr>
                          <m:t>𝐴𝑣𝑎𝑛𝑐𝑒</m:t>
                        </m:r>
                      </m:num>
                      <m:den>
                        <m:r>
                          <a:rPr lang="es-EC">
                            <a:solidFill>
                              <a:srgbClr val="080808"/>
                            </a:solidFill>
                            <a:latin typeface="Cambria Math" panose="02040503050406030204" pitchFamily="18" charset="0"/>
                          </a:rPr>
                          <m:t>2∙</m:t>
                        </m:r>
                        <m:r>
                          <a:rPr lang="es-EC" i="1">
                            <a:solidFill>
                              <a:srgbClr val="080808"/>
                            </a:solidFill>
                            <a:latin typeface="Cambria Math" panose="02040503050406030204" pitchFamily="18" charset="0"/>
                          </a:rPr>
                          <m:t>𝜋</m:t>
                        </m:r>
                        <m:r>
                          <a:rPr lang="es-EC">
                            <a:solidFill>
                              <a:srgbClr val="080808"/>
                            </a:solidFill>
                            <a:latin typeface="Cambria Math" panose="02040503050406030204" pitchFamily="18" charset="0"/>
                          </a:rPr>
                          <m:t>∙</m:t>
                        </m:r>
                        <m:r>
                          <a:rPr lang="es-EC" i="1">
                            <a:solidFill>
                              <a:srgbClr val="080808"/>
                            </a:solidFill>
                            <a:latin typeface="Cambria Math" panose="02040503050406030204" pitchFamily="18" charset="0"/>
                          </a:rPr>
                          <m:t>𝐸𝑓𝑖𝑐𝑖𝑒𝑛𝑐𝑖𝑎</m:t>
                        </m:r>
                      </m:den>
                    </m:f>
                  </m:oMath>
                </a14:m>
                <a:r>
                  <a:rPr lang="es-EC" dirty="0">
                    <a:solidFill>
                      <a:srgbClr val="080808"/>
                    </a:solidFill>
                    <a:latin typeface="Calibri" panose="020F0502020204030204" pitchFamily="34" charset="0"/>
                  </a:rPr>
                  <a:t> </a:t>
                </a:r>
              </a:p>
            </p:txBody>
          </p:sp>
        </mc:Choice>
        <mc:Fallback xmlns="">
          <p:sp>
            <p:nvSpPr>
              <p:cNvPr id="3" name="Rectángulo 2"/>
              <p:cNvSpPr>
                <a:spLocks noRot="1" noChangeAspect="1" noMove="1" noResize="1" noEditPoints="1" noAdjustHandles="1" noChangeArrowheads="1" noChangeShapeType="1" noTextEdit="1"/>
              </p:cNvSpPr>
              <p:nvPr/>
            </p:nvSpPr>
            <p:spPr>
              <a:xfrm>
                <a:off x="1322895" y="1725603"/>
                <a:ext cx="1963999" cy="518540"/>
              </a:xfrm>
              <a:prstGeom prst="rect">
                <a:avLst/>
              </a:prstGeom>
              <a:blipFill rotWithShape="0">
                <a:blip r:embed="rId9"/>
                <a:stretch>
                  <a:fillRect b="-7059"/>
                </a:stretch>
              </a:blipFill>
            </p:spPr>
            <p:txBody>
              <a:bodyPr/>
              <a:lstStyle/>
              <a:p>
                <a:r>
                  <a:rPr lang="es-EC">
                    <a:noFill/>
                  </a:rPr>
                  <a:t> </a:t>
                </a:r>
              </a:p>
            </p:txBody>
          </p:sp>
        </mc:Fallback>
      </mc:AlternateContent>
    </p:spTree>
    <p:extLst>
      <p:ext uri="{BB962C8B-B14F-4D97-AF65-F5344CB8AC3E}">
        <p14:creationId xmlns:p14="http://schemas.microsoft.com/office/powerpoint/2010/main" val="15500080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o 57"/>
          <p:cNvGrpSpPr/>
          <p:nvPr/>
        </p:nvGrpSpPr>
        <p:grpSpPr>
          <a:xfrm>
            <a:off x="222546" y="121215"/>
            <a:ext cx="3064349" cy="874668"/>
            <a:chOff x="201809" y="167228"/>
            <a:chExt cx="3589142" cy="1029524"/>
          </a:xfrm>
        </p:grpSpPr>
        <p:sp>
          <p:nvSpPr>
            <p:cNvPr id="59" name="Freeform 19"/>
            <p:cNvSpPr/>
            <p:nvPr/>
          </p:nvSpPr>
          <p:spPr>
            <a:xfrm>
              <a:off x="201809" y="167228"/>
              <a:ext cx="3589141" cy="1029524"/>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ea typeface="Open Sans" panose="020B0606030504020204" pitchFamily="34" charset="0"/>
                <a:cs typeface="Open Sans" panose="020B0606030504020204" pitchFamily="34" charset="0"/>
              </a:endParaRPr>
            </a:p>
          </p:txBody>
        </p:sp>
        <p:sp>
          <p:nvSpPr>
            <p:cNvPr id="60" name="Oval 20"/>
            <p:cNvSpPr/>
            <p:nvPr/>
          </p:nvSpPr>
          <p:spPr>
            <a:xfrm>
              <a:off x="262131" y="239055"/>
              <a:ext cx="743968" cy="8858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nvGrpSpPr>
            <p:cNvPr id="61" name="Grupo 60"/>
            <p:cNvGrpSpPr/>
            <p:nvPr/>
          </p:nvGrpSpPr>
          <p:grpSpPr>
            <a:xfrm>
              <a:off x="236373" y="358824"/>
              <a:ext cx="3554578" cy="760761"/>
              <a:chOff x="236373" y="358824"/>
              <a:chExt cx="3554578" cy="760761"/>
            </a:xfrm>
          </p:grpSpPr>
          <p:sp>
            <p:nvSpPr>
              <p:cNvPr id="62" name="TextBox 18"/>
              <p:cNvSpPr txBox="1"/>
              <p:nvPr/>
            </p:nvSpPr>
            <p:spPr>
              <a:xfrm>
                <a:off x="1480674" y="419080"/>
                <a:ext cx="2310277" cy="470948"/>
              </a:xfrm>
              <a:prstGeom prst="rect">
                <a:avLst/>
              </a:prstGeom>
              <a:noFill/>
            </p:spPr>
            <p:txBody>
              <a:bodyPr wrap="square" rtlCol="0" anchor="ctr">
                <a:spAutoFit/>
              </a:bodyPr>
              <a:lstStyle/>
              <a:p>
                <a:pPr lvl="0" algn="ctr"/>
                <a:r>
                  <a:rPr lang="en-US" sz="2000" b="1" dirty="0" smtClean="0">
                    <a:solidFill>
                      <a:prstClr val="white"/>
                    </a:solidFill>
                    <a:latin typeface="Calibri" panose="020F0502020204030204" pitchFamily="34" charset="0"/>
                  </a:rPr>
                  <a:t>DISEÑO</a:t>
                </a:r>
                <a:endParaRPr lang="en-US" sz="2000" b="1" dirty="0">
                  <a:solidFill>
                    <a:prstClr val="white"/>
                  </a:solidFill>
                  <a:latin typeface="Calibri" panose="020F0502020204030204" pitchFamily="34" charset="0"/>
                </a:endParaRPr>
              </a:p>
            </p:txBody>
          </p:sp>
          <p:sp>
            <p:nvSpPr>
              <p:cNvPr id="63" name="CuadroTexto 62"/>
              <p:cNvSpPr txBox="1"/>
              <p:nvPr/>
            </p:nvSpPr>
            <p:spPr>
              <a:xfrm>
                <a:off x="236373" y="358824"/>
                <a:ext cx="795484" cy="760761"/>
              </a:xfrm>
              <a:prstGeom prst="rect">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rPr>
                  <a:t>CAP. 3</a:t>
                </a:r>
                <a:endParaRPr lang="es-ES" b="1" dirty="0">
                  <a:solidFill>
                    <a:schemeClr val="bg2">
                      <a:lumMod val="10000"/>
                    </a:schemeClr>
                  </a:solidFill>
                  <a:latin typeface="Calibri" panose="020F0502020204030204" pitchFamily="34" charset="0"/>
                </a:endParaRPr>
              </a:p>
            </p:txBody>
          </p:sp>
        </p:grpSp>
      </p:grpSp>
      <p:sp>
        <p:nvSpPr>
          <p:cNvPr id="2" name="CuadroTexto 1"/>
          <p:cNvSpPr txBox="1"/>
          <p:nvPr/>
        </p:nvSpPr>
        <p:spPr>
          <a:xfrm>
            <a:off x="222546" y="1075651"/>
            <a:ext cx="4144468" cy="369332"/>
          </a:xfrm>
          <a:prstGeom prst="rect">
            <a:avLst/>
          </a:prstGeom>
          <a:noFill/>
        </p:spPr>
        <p:txBody>
          <a:bodyPr wrap="square" rtlCol="0">
            <a:spAutoFit/>
          </a:bodyPr>
          <a:lstStyle/>
          <a:p>
            <a:pPr algn="ctr"/>
            <a:r>
              <a:rPr lang="es-ES" b="1" dirty="0" smtClean="0">
                <a:solidFill>
                  <a:schemeClr val="bg2">
                    <a:lumMod val="10000"/>
                  </a:schemeClr>
                </a:solidFill>
              </a:rPr>
              <a:t>Movimiento Transversal: Eje Z</a:t>
            </a:r>
            <a:endParaRPr lang="es-ES" b="1" dirty="0">
              <a:solidFill>
                <a:schemeClr val="bg2">
                  <a:lumMod val="10000"/>
                </a:schemeClr>
              </a:solidFill>
            </a:endParaRPr>
          </a:p>
        </p:txBody>
      </p:sp>
      <mc:AlternateContent xmlns:mc="http://schemas.openxmlformats.org/markup-compatibility/2006" xmlns:a14="http://schemas.microsoft.com/office/drawing/2010/main">
        <mc:Choice Requires="a14">
          <p:sp>
            <p:nvSpPr>
              <p:cNvPr id="3" name="Rectángulo 2"/>
              <p:cNvSpPr/>
              <p:nvPr/>
            </p:nvSpPr>
            <p:spPr>
              <a:xfrm>
                <a:off x="548355" y="1826513"/>
                <a:ext cx="6017032" cy="581441"/>
              </a:xfrm>
              <a:prstGeom prst="rect">
                <a:avLst/>
              </a:prstGeom>
            </p:spPr>
            <p:txBody>
              <a:bodyPr wrap="none">
                <a:spAutoFit/>
              </a:bodyPr>
              <a:lstStyle/>
              <a:p>
                <a14:m>
                  <m:oMath xmlns:m="http://schemas.openxmlformats.org/officeDocument/2006/math">
                    <m:sSub>
                      <m:sSubPr>
                        <m:ctrlPr>
                          <a:rPr lang="es-EC" i="1" smtClean="0">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𝑃</m:t>
                        </m:r>
                      </m:e>
                      <m:sub>
                        <m:r>
                          <a:rPr lang="es-EC" i="1">
                            <a:solidFill>
                              <a:srgbClr val="080808"/>
                            </a:solidFill>
                            <a:latin typeface="Cambria Math" panose="02040503050406030204" pitchFamily="18" charset="0"/>
                          </a:rPr>
                          <m:t>𝑡𝑜𝑡𝑎𝑙</m:t>
                        </m:r>
                      </m:sub>
                    </m:sSub>
                    <m:r>
                      <a:rPr lang="es-EC" i="0">
                        <a:solidFill>
                          <a:srgbClr val="080808"/>
                        </a:solidFill>
                        <a:latin typeface="Cambria Math" panose="02040503050406030204" pitchFamily="18" charset="0"/>
                      </a:rPr>
                      <m:t>=</m:t>
                    </m:r>
                    <m:f>
                      <m:fPr>
                        <m:ctrlPr>
                          <a:rPr lang="es-EC" i="1">
                            <a:solidFill>
                              <a:srgbClr val="080808"/>
                            </a:solidFill>
                            <a:latin typeface="Cambria Math" panose="02040503050406030204" pitchFamily="18" charset="0"/>
                          </a:rPr>
                        </m:ctrlPr>
                      </m:fPr>
                      <m:num>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𝐷</m:t>
                            </m:r>
                          </m:e>
                          <m:sub>
                            <m:r>
                              <a:rPr lang="es-EC" i="1">
                                <a:solidFill>
                                  <a:srgbClr val="080808"/>
                                </a:solidFill>
                                <a:latin typeface="Cambria Math" panose="02040503050406030204" pitchFamily="18" charset="0"/>
                              </a:rPr>
                              <m:t>𝑡𝑜𝑡𝑎𝑙</m:t>
                            </m:r>
                          </m:sub>
                        </m:sSub>
                      </m:num>
                      <m:den>
                        <m:r>
                          <a:rPr lang="es-EC" i="1">
                            <a:solidFill>
                              <a:srgbClr val="080808"/>
                            </a:solidFill>
                            <a:latin typeface="Cambria Math" panose="02040503050406030204" pitchFamily="18" charset="0"/>
                          </a:rPr>
                          <m:t>𝐴𝑣𝑎𝑛𝑐𝑒</m:t>
                        </m:r>
                      </m:den>
                    </m:f>
                    <m:r>
                      <a:rPr lang="es-EC" i="0">
                        <a:solidFill>
                          <a:srgbClr val="080808"/>
                        </a:solidFill>
                        <a:latin typeface="Cambria Math" panose="02040503050406030204" pitchFamily="18" charset="0"/>
                      </a:rPr>
                      <m:t>∙</m:t>
                    </m:r>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𝜃</m:t>
                        </m:r>
                      </m:e>
                      <m:sub>
                        <m:r>
                          <a:rPr lang="es-EC" i="1">
                            <a:solidFill>
                              <a:srgbClr val="080808"/>
                            </a:solidFill>
                            <a:latin typeface="Cambria Math" panose="02040503050406030204" pitchFamily="18" charset="0"/>
                          </a:rPr>
                          <m:t>𝑠𝑡𝑒𝑝</m:t>
                        </m:r>
                      </m:sub>
                    </m:sSub>
                  </m:oMath>
                </a14:m>
                <a:r>
                  <a:rPr lang="es-EC" dirty="0" smtClean="0">
                    <a:solidFill>
                      <a:srgbClr val="080808"/>
                    </a:solidFill>
                  </a:rPr>
                  <a:t> = </a:t>
                </a:r>
                <a14:m>
                  <m:oMath xmlns:m="http://schemas.openxmlformats.org/officeDocument/2006/math">
                    <m:f>
                      <m:fPr>
                        <m:ctrlPr>
                          <a:rPr lang="es-EC" i="1">
                            <a:solidFill>
                              <a:srgbClr val="080808"/>
                            </a:solidFill>
                            <a:latin typeface="Cambria Math" panose="02040503050406030204" pitchFamily="18" charset="0"/>
                          </a:rPr>
                        </m:ctrlPr>
                      </m:fPr>
                      <m:num>
                        <m:r>
                          <a:rPr lang="es-EC" i="1">
                            <a:solidFill>
                              <a:srgbClr val="080808"/>
                            </a:solidFill>
                            <a:latin typeface="Cambria Math" panose="02040503050406030204" pitchFamily="18" charset="0"/>
                          </a:rPr>
                          <m:t>1380 </m:t>
                        </m:r>
                        <m:r>
                          <a:rPr lang="es-EC" i="1">
                            <a:solidFill>
                              <a:srgbClr val="080808"/>
                            </a:solidFill>
                            <a:latin typeface="Cambria Math" panose="02040503050406030204" pitchFamily="18" charset="0"/>
                          </a:rPr>
                          <m:t>𝑚𝑚</m:t>
                        </m:r>
                      </m:num>
                      <m:den>
                        <m:r>
                          <a:rPr lang="es-EC" i="1">
                            <a:solidFill>
                              <a:srgbClr val="080808"/>
                            </a:solidFill>
                            <a:latin typeface="Cambria Math" panose="02040503050406030204" pitchFamily="18" charset="0"/>
                          </a:rPr>
                          <m:t>2.309 </m:t>
                        </m:r>
                        <m:f>
                          <m:fPr>
                            <m:ctrlPr>
                              <a:rPr lang="es-EC" i="1">
                                <a:solidFill>
                                  <a:srgbClr val="080808"/>
                                </a:solidFill>
                                <a:latin typeface="Cambria Math" panose="02040503050406030204" pitchFamily="18" charset="0"/>
                              </a:rPr>
                            </m:ctrlPr>
                          </m:fPr>
                          <m:num>
                            <m:r>
                              <a:rPr lang="es-EC" i="1">
                                <a:solidFill>
                                  <a:srgbClr val="080808"/>
                                </a:solidFill>
                                <a:latin typeface="Cambria Math" panose="02040503050406030204" pitchFamily="18" charset="0"/>
                              </a:rPr>
                              <m:t>𝑚𝑚</m:t>
                            </m:r>
                          </m:num>
                          <m:den>
                            <m:r>
                              <a:rPr lang="es-EC" i="1">
                                <a:solidFill>
                                  <a:srgbClr val="080808"/>
                                </a:solidFill>
                                <a:latin typeface="Cambria Math" panose="02040503050406030204" pitchFamily="18" charset="0"/>
                              </a:rPr>
                              <m:t>𝑟𝑒𝑣</m:t>
                            </m:r>
                          </m:den>
                        </m:f>
                      </m:den>
                    </m:f>
                    <m:r>
                      <a:rPr lang="es-EC" i="1">
                        <a:solidFill>
                          <a:srgbClr val="080808"/>
                        </a:solidFill>
                        <a:latin typeface="Cambria Math" panose="02040503050406030204" pitchFamily="18" charset="0"/>
                      </a:rPr>
                      <m:t>∙200</m:t>
                    </m:r>
                    <m:f>
                      <m:fPr>
                        <m:ctrlPr>
                          <a:rPr lang="es-EC" i="1">
                            <a:solidFill>
                              <a:srgbClr val="080808"/>
                            </a:solidFill>
                            <a:latin typeface="Cambria Math" panose="02040503050406030204" pitchFamily="18" charset="0"/>
                          </a:rPr>
                        </m:ctrlPr>
                      </m:fPr>
                      <m:num>
                        <m:r>
                          <a:rPr lang="es-EC" i="1">
                            <a:solidFill>
                              <a:srgbClr val="080808"/>
                            </a:solidFill>
                            <a:latin typeface="Cambria Math" panose="02040503050406030204" pitchFamily="18" charset="0"/>
                          </a:rPr>
                          <m:t>𝑝𝑎𝑠𝑜𝑠</m:t>
                        </m:r>
                      </m:num>
                      <m:den>
                        <m:r>
                          <a:rPr lang="es-EC" i="1">
                            <a:solidFill>
                              <a:srgbClr val="080808"/>
                            </a:solidFill>
                            <a:latin typeface="Cambria Math" panose="02040503050406030204" pitchFamily="18" charset="0"/>
                          </a:rPr>
                          <m:t>𝑟𝑒𝑣</m:t>
                        </m:r>
                      </m:den>
                    </m:f>
                  </m:oMath>
                </a14:m>
                <a:r>
                  <a:rPr lang="es-EC" dirty="0" smtClean="0">
                    <a:solidFill>
                      <a:srgbClr val="080808"/>
                    </a:solidFill>
                  </a:rPr>
                  <a:t> = </a:t>
                </a:r>
                <a14:m>
                  <m:oMath xmlns:m="http://schemas.openxmlformats.org/officeDocument/2006/math">
                    <m:r>
                      <a:rPr lang="es-EC" i="1">
                        <a:solidFill>
                          <a:srgbClr val="080808"/>
                        </a:solidFill>
                        <a:latin typeface="Cambria Math" panose="02040503050406030204" pitchFamily="18" charset="0"/>
                      </a:rPr>
                      <m:t>119533 </m:t>
                    </m:r>
                    <m:r>
                      <a:rPr lang="es-EC" i="1">
                        <a:solidFill>
                          <a:srgbClr val="080808"/>
                        </a:solidFill>
                        <a:latin typeface="Cambria Math" panose="02040503050406030204" pitchFamily="18" charset="0"/>
                      </a:rPr>
                      <m:t>𝑝𝑢𝑙𝑠𝑜𝑠</m:t>
                    </m:r>
                  </m:oMath>
                </a14:m>
                <a:endParaRPr lang="es-EC" dirty="0">
                  <a:solidFill>
                    <a:srgbClr val="080808"/>
                  </a:solidFill>
                </a:endParaRPr>
              </a:p>
            </p:txBody>
          </p:sp>
        </mc:Choice>
        <mc:Fallback xmlns="">
          <p:sp>
            <p:nvSpPr>
              <p:cNvPr id="3" name="Rectángulo 2"/>
              <p:cNvSpPr>
                <a:spLocks noRot="1" noChangeAspect="1" noMove="1" noResize="1" noEditPoints="1" noAdjustHandles="1" noChangeArrowheads="1" noChangeShapeType="1" noTextEdit="1"/>
              </p:cNvSpPr>
              <p:nvPr/>
            </p:nvSpPr>
            <p:spPr>
              <a:xfrm>
                <a:off x="548355" y="1826513"/>
                <a:ext cx="6017032" cy="581441"/>
              </a:xfrm>
              <a:prstGeom prst="rect">
                <a:avLst/>
              </a:prstGeom>
              <a:blipFill rotWithShape="0">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252056" y="2736610"/>
                <a:ext cx="6609630" cy="858440"/>
              </a:xfrm>
              <a:prstGeom prst="rect">
                <a:avLst/>
              </a:prstGeom>
            </p:spPr>
            <p:txBody>
              <a:bodyPr wrap="none">
                <a:spAutoFit/>
              </a:bodyPr>
              <a:lstStyle/>
              <a:p>
                <a14:m>
                  <m:oMath xmlns:m="http://schemas.openxmlformats.org/officeDocument/2006/math">
                    <m:r>
                      <a:rPr lang="es-EC" i="1" smtClean="0">
                        <a:solidFill>
                          <a:srgbClr val="080808"/>
                        </a:solidFill>
                        <a:latin typeface="Cambria Math" panose="02040503050406030204" pitchFamily="18" charset="0"/>
                      </a:rPr>
                      <m:t>𝑉𝑒𝑙𝑜𝑐𝑖𝑑𝑎𝑑</m:t>
                    </m:r>
                    <m:r>
                      <a:rPr lang="es-EC" i="0">
                        <a:solidFill>
                          <a:srgbClr val="080808"/>
                        </a:solidFill>
                        <a:latin typeface="Cambria Math" panose="02040503050406030204" pitchFamily="18" charset="0"/>
                      </a:rPr>
                      <m:t>=</m:t>
                    </m:r>
                    <m:f>
                      <m:fPr>
                        <m:ctrlPr>
                          <a:rPr lang="es-EC" i="1">
                            <a:solidFill>
                              <a:srgbClr val="080808"/>
                            </a:solidFill>
                            <a:latin typeface="Cambria Math" panose="02040503050406030204" pitchFamily="18" charset="0"/>
                          </a:rPr>
                        </m:ctrlPr>
                      </m:fPr>
                      <m:num>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𝐷</m:t>
                            </m:r>
                          </m:e>
                          <m:sub>
                            <m:r>
                              <a:rPr lang="es-EC" i="1">
                                <a:solidFill>
                                  <a:srgbClr val="080808"/>
                                </a:solidFill>
                                <a:latin typeface="Cambria Math" panose="02040503050406030204" pitchFamily="18" charset="0"/>
                              </a:rPr>
                              <m:t>𝑡𝑜𝑡𝑎𝑙</m:t>
                            </m:r>
                          </m:sub>
                        </m:sSub>
                      </m:num>
                      <m:den>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𝑡</m:t>
                            </m:r>
                          </m:e>
                          <m:sub>
                            <m:r>
                              <a:rPr lang="es-EC" i="1">
                                <a:solidFill>
                                  <a:srgbClr val="080808"/>
                                </a:solidFill>
                                <a:latin typeface="Cambria Math" panose="02040503050406030204" pitchFamily="18" charset="0"/>
                              </a:rPr>
                              <m:t>𝑡𝑜𝑡𝑎𝑙</m:t>
                            </m:r>
                          </m:sub>
                        </m:sSub>
                      </m:den>
                    </m:f>
                    <m:r>
                      <a:rPr lang="es-EC" i="0">
                        <a:solidFill>
                          <a:srgbClr val="080808"/>
                        </a:solidFill>
                        <a:latin typeface="Cambria Math" panose="02040503050406030204" pitchFamily="18" charset="0"/>
                      </a:rPr>
                      <m:t>∙</m:t>
                    </m:r>
                    <m:f>
                      <m:fPr>
                        <m:ctrlPr>
                          <a:rPr lang="es-EC" i="1">
                            <a:solidFill>
                              <a:srgbClr val="080808"/>
                            </a:solidFill>
                            <a:latin typeface="Cambria Math" panose="02040503050406030204" pitchFamily="18" charset="0"/>
                          </a:rPr>
                        </m:ctrlPr>
                      </m:fPr>
                      <m:num>
                        <m:r>
                          <a:rPr lang="es-EC" i="0">
                            <a:solidFill>
                              <a:srgbClr val="080808"/>
                            </a:solidFill>
                            <a:latin typeface="Cambria Math" panose="02040503050406030204" pitchFamily="18" charset="0"/>
                          </a:rPr>
                          <m:t>1</m:t>
                        </m:r>
                      </m:num>
                      <m:den>
                        <m:r>
                          <a:rPr lang="es-EC" i="1">
                            <a:solidFill>
                              <a:srgbClr val="080808"/>
                            </a:solidFill>
                            <a:latin typeface="Cambria Math" panose="02040503050406030204" pitchFamily="18" charset="0"/>
                          </a:rPr>
                          <m:t>𝐴𝑣𝑎𝑛𝑐𝑒</m:t>
                        </m:r>
                      </m:den>
                    </m:f>
                  </m:oMath>
                </a14:m>
                <a:r>
                  <a:rPr lang="es-EC" dirty="0" smtClean="0">
                    <a:solidFill>
                      <a:srgbClr val="080808"/>
                    </a:solidFill>
                  </a:rPr>
                  <a:t> = </a:t>
                </a:r>
                <a14:m>
                  <m:oMath xmlns:m="http://schemas.openxmlformats.org/officeDocument/2006/math">
                    <m:f>
                      <m:fPr>
                        <m:ctrlPr>
                          <a:rPr lang="es-EC" i="1">
                            <a:solidFill>
                              <a:srgbClr val="080808"/>
                            </a:solidFill>
                            <a:latin typeface="Cambria Math" panose="02040503050406030204" pitchFamily="18" charset="0"/>
                          </a:rPr>
                        </m:ctrlPr>
                      </m:fPr>
                      <m:num>
                        <m:r>
                          <a:rPr lang="es-EC" i="1">
                            <a:solidFill>
                              <a:srgbClr val="080808"/>
                            </a:solidFill>
                            <a:latin typeface="Cambria Math" panose="02040503050406030204" pitchFamily="18" charset="0"/>
                          </a:rPr>
                          <m:t>1380 </m:t>
                        </m:r>
                        <m:r>
                          <a:rPr lang="es-EC" i="1">
                            <a:solidFill>
                              <a:srgbClr val="080808"/>
                            </a:solidFill>
                            <a:latin typeface="Cambria Math" panose="02040503050406030204" pitchFamily="18" charset="0"/>
                          </a:rPr>
                          <m:t>𝑚𝑚</m:t>
                        </m:r>
                      </m:num>
                      <m:den>
                        <m:r>
                          <a:rPr lang="es-EC" i="1">
                            <a:solidFill>
                              <a:srgbClr val="080808"/>
                            </a:solidFill>
                            <a:latin typeface="Cambria Math" panose="02040503050406030204" pitchFamily="18" charset="0"/>
                          </a:rPr>
                          <m:t>60 </m:t>
                        </m:r>
                        <m:r>
                          <a:rPr lang="es-EC" i="1">
                            <a:solidFill>
                              <a:srgbClr val="080808"/>
                            </a:solidFill>
                            <a:latin typeface="Cambria Math" panose="02040503050406030204" pitchFamily="18" charset="0"/>
                          </a:rPr>
                          <m:t>𝑠</m:t>
                        </m:r>
                      </m:den>
                    </m:f>
                    <m:r>
                      <a:rPr lang="es-EC" i="1">
                        <a:solidFill>
                          <a:srgbClr val="080808"/>
                        </a:solidFill>
                        <a:latin typeface="Cambria Math" panose="02040503050406030204" pitchFamily="18" charset="0"/>
                      </a:rPr>
                      <m:t>∙</m:t>
                    </m:r>
                    <m:f>
                      <m:fPr>
                        <m:ctrlPr>
                          <a:rPr lang="es-EC" i="1">
                            <a:solidFill>
                              <a:srgbClr val="080808"/>
                            </a:solidFill>
                            <a:latin typeface="Cambria Math" panose="02040503050406030204" pitchFamily="18" charset="0"/>
                          </a:rPr>
                        </m:ctrlPr>
                      </m:fPr>
                      <m:num>
                        <m:r>
                          <a:rPr lang="es-EC" i="1">
                            <a:solidFill>
                              <a:srgbClr val="080808"/>
                            </a:solidFill>
                            <a:latin typeface="Cambria Math" panose="02040503050406030204" pitchFamily="18" charset="0"/>
                          </a:rPr>
                          <m:t>1</m:t>
                        </m:r>
                      </m:num>
                      <m:den>
                        <m:r>
                          <a:rPr lang="es-EC" i="1">
                            <a:solidFill>
                              <a:srgbClr val="080808"/>
                            </a:solidFill>
                            <a:latin typeface="Cambria Math" panose="02040503050406030204" pitchFamily="18" charset="0"/>
                          </a:rPr>
                          <m:t>2.309 </m:t>
                        </m:r>
                        <m:f>
                          <m:fPr>
                            <m:ctrlPr>
                              <a:rPr lang="es-EC" i="1">
                                <a:solidFill>
                                  <a:srgbClr val="080808"/>
                                </a:solidFill>
                                <a:latin typeface="Cambria Math" panose="02040503050406030204" pitchFamily="18" charset="0"/>
                              </a:rPr>
                            </m:ctrlPr>
                          </m:fPr>
                          <m:num>
                            <m:r>
                              <a:rPr lang="es-EC" i="1">
                                <a:solidFill>
                                  <a:srgbClr val="080808"/>
                                </a:solidFill>
                                <a:latin typeface="Cambria Math" panose="02040503050406030204" pitchFamily="18" charset="0"/>
                              </a:rPr>
                              <m:t>𝑚𝑚</m:t>
                            </m:r>
                          </m:num>
                          <m:den>
                            <m:r>
                              <a:rPr lang="es-EC" i="1">
                                <a:solidFill>
                                  <a:srgbClr val="080808"/>
                                </a:solidFill>
                                <a:latin typeface="Cambria Math" panose="02040503050406030204" pitchFamily="18" charset="0"/>
                              </a:rPr>
                              <m:t>𝑟𝑒𝑣</m:t>
                            </m:r>
                          </m:den>
                        </m:f>
                      </m:den>
                    </m:f>
                  </m:oMath>
                </a14:m>
                <a:r>
                  <a:rPr lang="es-EC" dirty="0" smtClean="0">
                    <a:solidFill>
                      <a:srgbClr val="080808"/>
                    </a:solidFill>
                  </a:rPr>
                  <a:t> = </a:t>
                </a:r>
                <a14:m>
                  <m:oMath xmlns:m="http://schemas.openxmlformats.org/officeDocument/2006/math">
                    <m:r>
                      <a:rPr lang="es-EC" i="1">
                        <a:solidFill>
                          <a:srgbClr val="080808"/>
                        </a:solidFill>
                        <a:latin typeface="Cambria Math" panose="02040503050406030204" pitchFamily="18" charset="0"/>
                      </a:rPr>
                      <m:t>10</m:t>
                    </m:r>
                    <m:f>
                      <m:fPr>
                        <m:ctrlPr>
                          <a:rPr lang="es-EC" i="1">
                            <a:solidFill>
                              <a:srgbClr val="080808"/>
                            </a:solidFill>
                            <a:latin typeface="Cambria Math" panose="02040503050406030204" pitchFamily="18" charset="0"/>
                          </a:rPr>
                        </m:ctrlPr>
                      </m:fPr>
                      <m:num>
                        <m:r>
                          <a:rPr lang="es-EC" i="1">
                            <a:solidFill>
                              <a:srgbClr val="080808"/>
                            </a:solidFill>
                            <a:latin typeface="Cambria Math" panose="02040503050406030204" pitchFamily="18" charset="0"/>
                          </a:rPr>
                          <m:t>𝑟𝑒𝑣</m:t>
                        </m:r>
                      </m:num>
                      <m:den>
                        <m:r>
                          <a:rPr lang="es-EC" i="1">
                            <a:solidFill>
                              <a:srgbClr val="080808"/>
                            </a:solidFill>
                            <a:latin typeface="Cambria Math" panose="02040503050406030204" pitchFamily="18" charset="0"/>
                          </a:rPr>
                          <m:t>𝑠</m:t>
                        </m:r>
                      </m:den>
                    </m:f>
                    <m:r>
                      <a:rPr lang="es-EC" i="1">
                        <a:solidFill>
                          <a:srgbClr val="080808"/>
                        </a:solidFill>
                        <a:latin typeface="Cambria Math" panose="02040503050406030204" pitchFamily="18" charset="0"/>
                      </a:rPr>
                      <m:t>=600 </m:t>
                    </m:r>
                    <m:r>
                      <a:rPr lang="es-EC" i="1">
                        <a:solidFill>
                          <a:srgbClr val="080808"/>
                        </a:solidFill>
                        <a:latin typeface="Cambria Math" panose="02040503050406030204" pitchFamily="18" charset="0"/>
                      </a:rPr>
                      <m:t>𝑅𝑃𝑀</m:t>
                    </m:r>
                  </m:oMath>
                </a14:m>
                <a:endParaRPr lang="es-EC" dirty="0">
                  <a:solidFill>
                    <a:srgbClr val="080808"/>
                  </a:solidFill>
                </a:endParaRPr>
              </a:p>
              <a:p>
                <a:endParaRPr lang="es-EC" dirty="0"/>
              </a:p>
            </p:txBody>
          </p:sp>
        </mc:Choice>
        <mc:Fallback xmlns="">
          <p:sp>
            <p:nvSpPr>
              <p:cNvPr id="6" name="Rectángulo 5"/>
              <p:cNvSpPr>
                <a:spLocks noRot="1" noChangeAspect="1" noMove="1" noResize="1" noEditPoints="1" noAdjustHandles="1" noChangeArrowheads="1" noChangeShapeType="1" noTextEdit="1"/>
              </p:cNvSpPr>
              <p:nvPr/>
            </p:nvSpPr>
            <p:spPr>
              <a:xfrm>
                <a:off x="252056" y="2736610"/>
                <a:ext cx="6609630" cy="858440"/>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198255" y="3687685"/>
                <a:ext cx="3088639" cy="1338828"/>
              </a:xfrm>
              <a:prstGeom prst="rect">
                <a:avLst/>
              </a:prstGeom>
            </p:spPr>
            <p:txBody>
              <a:bodyPr wrap="square">
                <a:spAutoFit/>
              </a:bodyPr>
              <a:lstStyle/>
              <a:p>
                <a:pPr indent="180340">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i="1"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m:ctrlPr>
                        </m:sSubPr>
                        <m:e>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𝜏</m:t>
                          </m:r>
                        </m:e>
                        <m:sub>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𝑡𝑜𝑡𝑎𝑙</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≥2.5∙ </m:t>
                      </m:r>
                      <m:sSub>
                        <m:sSubPr>
                          <m:ctrlP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𝜏</m:t>
                          </m:r>
                        </m:e>
                        <m:sub>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𝐿</m:t>
                          </m:r>
                        </m:sub>
                      </m:sSub>
                    </m:oMath>
                  </m:oMathPara>
                </a14:m>
                <a:endParaRPr lang="es-EC"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180340">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𝜏</m:t>
                          </m:r>
                        </m:e>
                        <m:sub>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𝑡𝑜𝑡𝑎𝑙</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≥2.5∙ 1.7857 </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𝑁</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𝑚</m:t>
                      </m:r>
                    </m:oMath>
                  </m:oMathPara>
                </a14:m>
                <a:endParaRPr lang="es-EC"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180340">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𝜏</m:t>
                          </m:r>
                        </m:e>
                        <m:sub>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𝑡𝑜𝑡𝑎𝑙</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≥4.46 </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𝑁</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𝑚</m:t>
                      </m:r>
                    </m:oMath>
                  </m:oMathPara>
                </a14:m>
                <a:endParaRPr lang="es-EC"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198255" y="3687685"/>
                <a:ext cx="3088639" cy="1338828"/>
              </a:xfrm>
              <a:prstGeom prst="rect">
                <a:avLst/>
              </a:prstGeom>
              <a:blipFill rotWithShape="0">
                <a:blip r:embed="rId4"/>
                <a:stretch>
                  <a:fillRect/>
                </a:stretch>
              </a:blipFill>
            </p:spPr>
            <p:txBody>
              <a:bodyPr/>
              <a:lstStyle/>
              <a:p>
                <a:r>
                  <a:rPr lang="es-EC">
                    <a:noFill/>
                  </a:rPr>
                  <a:t> </a:t>
                </a:r>
              </a:p>
            </p:txBody>
          </p:sp>
        </mc:Fallback>
      </mc:AlternateContent>
      <p:pic>
        <p:nvPicPr>
          <p:cNvPr id="19" name="Imagen 18" descr="https://www.omc-stepperonline.com/image/cache/catalog/stepper-motor/34/34HS59-5004S%20(3)-1000x100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3887" y="3536984"/>
            <a:ext cx="2699385" cy="2699385"/>
          </a:xfrm>
          <a:prstGeom prst="rect">
            <a:avLst/>
          </a:prstGeom>
          <a:noFill/>
          <a:ln>
            <a:noFill/>
          </a:ln>
        </p:spPr>
      </p:pic>
      <mc:AlternateContent xmlns:mc="http://schemas.openxmlformats.org/markup-compatibility/2006" xmlns:a14="http://schemas.microsoft.com/office/drawing/2010/main">
        <mc:Choice Requires="a14">
          <p:graphicFrame>
            <p:nvGraphicFramePr>
              <p:cNvPr id="9" name="Tabla 8"/>
              <p:cNvGraphicFramePr>
                <a:graphicFrameLocks noGrp="1"/>
              </p:cNvGraphicFramePr>
              <p:nvPr>
                <p:extLst>
                  <p:ext uri="{D42A27DB-BD31-4B8C-83A1-F6EECF244321}">
                    <p14:modId xmlns:p14="http://schemas.microsoft.com/office/powerpoint/2010/main" val="1306636557"/>
                  </p:ext>
                </p:extLst>
              </p:nvPr>
            </p:nvGraphicFramePr>
            <p:xfrm>
              <a:off x="7057318" y="801854"/>
              <a:ext cx="4844686" cy="5120640"/>
            </p:xfrm>
            <a:graphic>
              <a:graphicData uri="http://schemas.openxmlformats.org/drawingml/2006/table">
                <a:tbl>
                  <a:tblPr firstRow="1" firstCol="1" bandRow="1">
                    <a:tableStyleId>{5940675A-B579-460E-94D1-54222C63F5DA}</a:tableStyleId>
                  </a:tblPr>
                  <a:tblGrid>
                    <a:gridCol w="2956921"/>
                    <a:gridCol w="1887765"/>
                  </a:tblGrid>
                  <a:tr h="362611">
                    <a:tc gridSpan="2">
                      <a:txBody>
                        <a:bodyPr/>
                        <a:lstStyle/>
                        <a:p>
                          <a:pPr indent="180340" algn="just">
                            <a:lnSpc>
                              <a:spcPct val="200000"/>
                            </a:lnSpc>
                            <a:spcAft>
                              <a:spcPts val="0"/>
                            </a:spcAft>
                          </a:pPr>
                          <a:r>
                            <a:rPr lang="es-EC" sz="1400" b="1" dirty="0">
                              <a:solidFill>
                                <a:srgbClr val="080808"/>
                              </a:solidFill>
                              <a:effectLst/>
                              <a:latin typeface="Calibri" panose="020F0502020204030204" pitchFamily="34" charset="0"/>
                            </a:rPr>
                            <a:t>Motor paso a paso NEMA 34</a:t>
                          </a:r>
                          <a:endParaRPr lang="es-EC" sz="1400" b="1"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hMerge="1">
                      <a:txBody>
                        <a:bodyPr/>
                        <a:lstStyle/>
                        <a:p>
                          <a:endParaRPr lang="es-EC"/>
                        </a:p>
                      </a:txBody>
                      <a:tcPr/>
                    </a:tc>
                  </a:tr>
                  <a:tr h="362611">
                    <a:tc>
                      <a:txBody>
                        <a:bodyPr/>
                        <a:lstStyle/>
                        <a:p>
                          <a:pPr indent="180340" algn="just">
                            <a:lnSpc>
                              <a:spcPct val="200000"/>
                            </a:lnSpc>
                            <a:spcAft>
                              <a:spcPts val="0"/>
                            </a:spcAft>
                          </a:pPr>
                          <a:r>
                            <a:rPr lang="es-EC" sz="1400" dirty="0">
                              <a:solidFill>
                                <a:srgbClr val="080808"/>
                              </a:solidFill>
                              <a:effectLst/>
                              <a:latin typeface="Calibri" panose="020F0502020204030204" pitchFamily="34" charset="0"/>
                            </a:rPr>
                            <a:t>Tipo de motor</a:t>
                          </a:r>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a:txBody>
                        <a:bodyPr/>
                        <a:lstStyle/>
                        <a:p>
                          <a:pPr indent="180340" algn="just">
                            <a:lnSpc>
                              <a:spcPct val="200000"/>
                            </a:lnSpc>
                            <a:spcAft>
                              <a:spcPts val="0"/>
                            </a:spcAft>
                          </a:pPr>
                          <a:r>
                            <a:rPr lang="es-EC" sz="1400">
                              <a:solidFill>
                                <a:srgbClr val="080808"/>
                              </a:solidFill>
                              <a:effectLst/>
                              <a:latin typeface="Calibri" panose="020F0502020204030204" pitchFamily="34" charset="0"/>
                            </a:rPr>
                            <a:t>Bipolar paso a paso</a:t>
                          </a:r>
                          <a:endParaRPr lang="es-EC" sz="14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r>
                  <a:tr h="362611">
                    <a:tc>
                      <a:txBody>
                        <a:bodyPr/>
                        <a:lstStyle/>
                        <a:p>
                          <a:pPr indent="180340" algn="just">
                            <a:lnSpc>
                              <a:spcPct val="200000"/>
                            </a:lnSpc>
                            <a:spcAft>
                              <a:spcPts val="0"/>
                            </a:spcAft>
                          </a:pPr>
                          <a:r>
                            <a:rPr lang="es-EC" sz="1400" dirty="0">
                              <a:solidFill>
                                <a:srgbClr val="080808"/>
                              </a:solidFill>
                              <a:effectLst/>
                              <a:latin typeface="Calibri" panose="020F0502020204030204" pitchFamily="34" charset="0"/>
                            </a:rPr>
                            <a:t>Ángulo de paso</a:t>
                          </a:r>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a:txBody>
                        <a:bodyPr/>
                        <a:lstStyle/>
                        <a:p>
                          <a:pPr indent="180340" algn="just">
                            <a:lnSpc>
                              <a:spcPct val="200000"/>
                            </a:lnSpc>
                            <a:spcAft>
                              <a:spcPts val="0"/>
                            </a:spcAft>
                          </a:pPr>
                          <a14:m>
                            <m:oMathPara xmlns:m="http://schemas.openxmlformats.org/officeDocument/2006/math">
                              <m:oMathParaPr>
                                <m:jc m:val="centerGroup"/>
                              </m:oMathParaPr>
                              <m:oMath xmlns:m="http://schemas.openxmlformats.org/officeDocument/2006/math">
                                <m:sSup>
                                  <m:sSupPr>
                                    <m:ctrlPr>
                                      <a:rPr lang="es-EC" sz="1400" i="1" smtClean="0">
                                        <a:solidFill>
                                          <a:srgbClr val="080808"/>
                                        </a:solidFill>
                                        <a:effectLst/>
                                        <a:latin typeface="Cambria Math" panose="02040503050406030204" pitchFamily="18" charset="0"/>
                                      </a:rPr>
                                    </m:ctrlPr>
                                  </m:sSupPr>
                                  <m:e>
                                    <m:r>
                                      <a:rPr lang="es-EC" sz="1400">
                                        <a:solidFill>
                                          <a:srgbClr val="080808"/>
                                        </a:solidFill>
                                        <a:effectLst/>
                                        <a:latin typeface="Cambria Math" panose="02040503050406030204" pitchFamily="18" charset="0"/>
                                      </a:rPr>
                                      <m:t>1.8</m:t>
                                    </m:r>
                                  </m:e>
                                  <m:sup>
                                    <m:r>
                                      <a:rPr lang="es-EC" sz="1400">
                                        <a:solidFill>
                                          <a:srgbClr val="080808"/>
                                        </a:solidFill>
                                        <a:effectLst/>
                                        <a:latin typeface="Cambria Math" panose="02040503050406030204" pitchFamily="18" charset="0"/>
                                      </a:rPr>
                                      <m:t>0</m:t>
                                    </m:r>
                                  </m:sup>
                                </m:sSup>
                              </m:oMath>
                            </m:oMathPara>
                          </a14:m>
                          <a:endParaRPr lang="es-EC" sz="14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r>
                  <a:tr h="362611">
                    <a:tc>
                      <a:txBody>
                        <a:bodyPr/>
                        <a:lstStyle/>
                        <a:p>
                          <a:pPr indent="180340" algn="just">
                            <a:lnSpc>
                              <a:spcPct val="200000"/>
                            </a:lnSpc>
                            <a:spcAft>
                              <a:spcPts val="0"/>
                            </a:spcAft>
                          </a:pPr>
                          <a:r>
                            <a:rPr lang="es-EC" sz="1400" dirty="0">
                              <a:solidFill>
                                <a:srgbClr val="080808"/>
                              </a:solidFill>
                              <a:effectLst/>
                              <a:latin typeface="Calibri" panose="020F0502020204030204" pitchFamily="34" charset="0"/>
                            </a:rPr>
                            <a:t>Torque de retención</a:t>
                          </a:r>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a:txBody>
                        <a:bodyPr/>
                        <a:lstStyle/>
                        <a:p>
                          <a:pPr indent="180340" algn="just">
                            <a:lnSpc>
                              <a:spcPct val="200000"/>
                            </a:lnSpc>
                            <a:spcAft>
                              <a:spcPts val="0"/>
                            </a:spcAft>
                          </a:pPr>
                          <a14:m>
                            <m:oMathPara xmlns:m="http://schemas.openxmlformats.org/officeDocument/2006/math">
                              <m:oMathParaPr>
                                <m:jc m:val="centerGroup"/>
                              </m:oMathParaPr>
                              <m:oMath xmlns:m="http://schemas.openxmlformats.org/officeDocument/2006/math">
                                <m:r>
                                  <a:rPr lang="es-EC" sz="1400" smtClean="0">
                                    <a:solidFill>
                                      <a:srgbClr val="080808"/>
                                    </a:solidFill>
                                    <a:effectLst/>
                                    <a:latin typeface="Cambria Math" panose="02040503050406030204" pitchFamily="18" charset="0"/>
                                  </a:rPr>
                                  <m:t>13 </m:t>
                                </m:r>
                                <m:r>
                                  <a:rPr lang="es-EC" sz="1400" smtClean="0">
                                    <a:solidFill>
                                      <a:srgbClr val="080808"/>
                                    </a:solidFill>
                                    <a:effectLst/>
                                    <a:latin typeface="Cambria Math" panose="02040503050406030204" pitchFamily="18" charset="0"/>
                                  </a:rPr>
                                  <m:t>𝑁</m:t>
                                </m:r>
                                <m:r>
                                  <a:rPr lang="es-EC" sz="1400" smtClean="0">
                                    <a:solidFill>
                                      <a:srgbClr val="080808"/>
                                    </a:solidFill>
                                    <a:effectLst/>
                                    <a:latin typeface="Cambria Math" panose="02040503050406030204" pitchFamily="18" charset="0"/>
                                  </a:rPr>
                                  <m:t>∙</m:t>
                                </m:r>
                                <m:r>
                                  <a:rPr lang="es-EC" sz="1400" smtClean="0">
                                    <a:solidFill>
                                      <a:srgbClr val="080808"/>
                                    </a:solidFill>
                                    <a:effectLst/>
                                    <a:latin typeface="Cambria Math" panose="02040503050406030204" pitchFamily="18" charset="0"/>
                                  </a:rPr>
                                  <m:t>𝑚</m:t>
                                </m:r>
                              </m:oMath>
                            </m:oMathPara>
                          </a14:m>
                          <a:endParaRPr lang="es-EC" sz="14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r>
                  <a:tr h="362611">
                    <a:tc>
                      <a:txBody>
                        <a:bodyPr/>
                        <a:lstStyle/>
                        <a:p>
                          <a:pPr indent="180340" algn="just">
                            <a:lnSpc>
                              <a:spcPct val="200000"/>
                            </a:lnSpc>
                            <a:spcAft>
                              <a:spcPts val="0"/>
                            </a:spcAft>
                          </a:pPr>
                          <a:r>
                            <a:rPr lang="es-EC" sz="1400" dirty="0">
                              <a:solidFill>
                                <a:srgbClr val="080808"/>
                              </a:solidFill>
                              <a:effectLst/>
                              <a:latin typeface="Calibri" panose="020F0502020204030204" pitchFamily="34" charset="0"/>
                            </a:rPr>
                            <a:t>Corriente nominal por cada fase</a:t>
                          </a:r>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a:txBody>
                        <a:bodyPr/>
                        <a:lstStyle/>
                        <a:p>
                          <a:pPr indent="180340" algn="just">
                            <a:lnSpc>
                              <a:spcPct val="200000"/>
                            </a:lnSpc>
                            <a:spcAft>
                              <a:spcPts val="0"/>
                            </a:spcAft>
                          </a:pPr>
                          <a14:m>
                            <m:oMathPara xmlns:m="http://schemas.openxmlformats.org/officeDocument/2006/math">
                              <m:oMathParaPr>
                                <m:jc m:val="centerGroup"/>
                              </m:oMathParaPr>
                              <m:oMath xmlns:m="http://schemas.openxmlformats.org/officeDocument/2006/math">
                                <m:r>
                                  <a:rPr lang="es-EC" sz="1400" smtClean="0">
                                    <a:solidFill>
                                      <a:srgbClr val="080808"/>
                                    </a:solidFill>
                                    <a:effectLst/>
                                    <a:latin typeface="Cambria Math" panose="02040503050406030204" pitchFamily="18" charset="0"/>
                                  </a:rPr>
                                  <m:t>5 </m:t>
                                </m:r>
                                <m:r>
                                  <a:rPr lang="es-EC" sz="1400" smtClean="0">
                                    <a:solidFill>
                                      <a:srgbClr val="080808"/>
                                    </a:solidFill>
                                    <a:effectLst/>
                                    <a:latin typeface="Cambria Math" panose="02040503050406030204" pitchFamily="18" charset="0"/>
                                  </a:rPr>
                                  <m:t>𝐴</m:t>
                                </m:r>
                              </m:oMath>
                            </m:oMathPara>
                          </a14:m>
                          <a:endParaRPr lang="es-EC" sz="14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r>
                  <a:tr h="362611">
                    <a:tc>
                      <a:txBody>
                        <a:bodyPr/>
                        <a:lstStyle/>
                        <a:p>
                          <a:pPr indent="180340" algn="just">
                            <a:lnSpc>
                              <a:spcPct val="200000"/>
                            </a:lnSpc>
                            <a:spcAft>
                              <a:spcPts val="0"/>
                            </a:spcAft>
                          </a:pPr>
                          <a:r>
                            <a:rPr lang="es-EC" sz="1400" dirty="0">
                              <a:solidFill>
                                <a:srgbClr val="080808"/>
                              </a:solidFill>
                              <a:effectLst/>
                              <a:latin typeface="Calibri" panose="020F0502020204030204" pitchFamily="34" charset="0"/>
                            </a:rPr>
                            <a:t>Voltaje de operación recomendado</a:t>
                          </a:r>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a:txBody>
                        <a:bodyPr/>
                        <a:lstStyle/>
                        <a:p>
                          <a:pPr indent="180340" algn="just">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400" i="1" smtClean="0">
                                        <a:solidFill>
                                          <a:srgbClr val="080808"/>
                                        </a:solidFill>
                                        <a:effectLst/>
                                        <a:latin typeface="Cambria Math" panose="02040503050406030204" pitchFamily="18" charset="0"/>
                                      </a:rPr>
                                    </m:ctrlPr>
                                  </m:sSubPr>
                                  <m:e>
                                    <m:r>
                                      <a:rPr lang="es-EC" sz="1400">
                                        <a:solidFill>
                                          <a:srgbClr val="080808"/>
                                        </a:solidFill>
                                        <a:effectLst/>
                                        <a:latin typeface="Cambria Math" panose="02040503050406030204" pitchFamily="18" charset="0"/>
                                      </a:rPr>
                                      <m:t>60 </m:t>
                                    </m:r>
                                    <m:r>
                                      <a:rPr lang="es-EC" sz="1400">
                                        <a:solidFill>
                                          <a:srgbClr val="080808"/>
                                        </a:solidFill>
                                        <a:effectLst/>
                                        <a:latin typeface="Cambria Math" panose="02040503050406030204" pitchFamily="18" charset="0"/>
                                      </a:rPr>
                                      <m:t>𝑉</m:t>
                                    </m:r>
                                  </m:e>
                                  <m:sub>
                                    <m:r>
                                      <a:rPr lang="es-EC" sz="1400">
                                        <a:solidFill>
                                          <a:srgbClr val="080808"/>
                                        </a:solidFill>
                                        <a:effectLst/>
                                        <a:latin typeface="Cambria Math" panose="02040503050406030204" pitchFamily="18" charset="0"/>
                                      </a:rPr>
                                      <m:t>𝐷𝐶</m:t>
                                    </m:r>
                                  </m:sub>
                                </m:sSub>
                              </m:oMath>
                            </m:oMathPara>
                          </a14:m>
                          <a:endParaRPr lang="es-EC" sz="14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r>
                  <a:tr h="362611">
                    <a:tc>
                      <a:txBody>
                        <a:bodyPr/>
                        <a:lstStyle/>
                        <a:p>
                          <a:pPr indent="180340" algn="just">
                            <a:lnSpc>
                              <a:spcPct val="200000"/>
                            </a:lnSpc>
                            <a:spcAft>
                              <a:spcPts val="0"/>
                            </a:spcAft>
                          </a:pPr>
                          <a:r>
                            <a:rPr lang="es-EC" sz="1400" dirty="0">
                              <a:solidFill>
                                <a:srgbClr val="080808"/>
                              </a:solidFill>
                              <a:effectLst/>
                              <a:latin typeface="Calibri" panose="020F0502020204030204" pitchFamily="34" charset="0"/>
                            </a:rPr>
                            <a:t>Tamaño del </a:t>
                          </a:r>
                          <a:r>
                            <a:rPr lang="es-EC" sz="1400" dirty="0" err="1">
                              <a:solidFill>
                                <a:srgbClr val="080808"/>
                              </a:solidFill>
                              <a:effectLst/>
                              <a:latin typeface="Calibri" panose="020F0502020204030204" pitchFamily="34" charset="0"/>
                            </a:rPr>
                            <a:t>flange</a:t>
                          </a:r>
                          <a:r>
                            <a:rPr lang="es-EC" sz="1400" dirty="0">
                              <a:solidFill>
                                <a:srgbClr val="080808"/>
                              </a:solidFill>
                              <a:effectLst/>
                              <a:latin typeface="Calibri" panose="020F0502020204030204" pitchFamily="34" charset="0"/>
                            </a:rPr>
                            <a:t> </a:t>
                          </a:r>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a:txBody>
                        <a:bodyPr/>
                        <a:lstStyle/>
                        <a:p>
                          <a:pPr indent="180340" algn="just">
                            <a:lnSpc>
                              <a:spcPct val="200000"/>
                            </a:lnSpc>
                            <a:spcAft>
                              <a:spcPts val="0"/>
                            </a:spcAft>
                          </a:pPr>
                          <a14:m>
                            <m:oMathPara xmlns:m="http://schemas.openxmlformats.org/officeDocument/2006/math">
                              <m:oMathParaPr>
                                <m:jc m:val="centerGroup"/>
                              </m:oMathParaPr>
                              <m:oMath xmlns:m="http://schemas.openxmlformats.org/officeDocument/2006/math">
                                <m:r>
                                  <a:rPr lang="es-EC" sz="1400" smtClean="0">
                                    <a:solidFill>
                                      <a:srgbClr val="080808"/>
                                    </a:solidFill>
                                    <a:effectLst/>
                                    <a:latin typeface="Cambria Math" panose="02040503050406030204" pitchFamily="18" charset="0"/>
                                  </a:rPr>
                                  <m:t>86 </m:t>
                                </m:r>
                                <m:r>
                                  <a:rPr lang="es-EC" sz="1400" smtClean="0">
                                    <a:solidFill>
                                      <a:srgbClr val="080808"/>
                                    </a:solidFill>
                                    <a:effectLst/>
                                    <a:latin typeface="Cambria Math" panose="02040503050406030204" pitchFamily="18" charset="0"/>
                                  </a:rPr>
                                  <m:t>𝑥</m:t>
                                </m:r>
                                <m:r>
                                  <a:rPr lang="es-EC" sz="1400" smtClean="0">
                                    <a:solidFill>
                                      <a:srgbClr val="080808"/>
                                    </a:solidFill>
                                    <a:effectLst/>
                                    <a:latin typeface="Cambria Math" panose="02040503050406030204" pitchFamily="18" charset="0"/>
                                  </a:rPr>
                                  <m:t> 86 </m:t>
                                </m:r>
                                <m:r>
                                  <a:rPr lang="es-EC" sz="1400" smtClean="0">
                                    <a:solidFill>
                                      <a:srgbClr val="080808"/>
                                    </a:solidFill>
                                    <a:effectLst/>
                                    <a:latin typeface="Cambria Math" panose="02040503050406030204" pitchFamily="18" charset="0"/>
                                  </a:rPr>
                                  <m:t>𝑚𝑚</m:t>
                                </m:r>
                              </m:oMath>
                            </m:oMathPara>
                          </a14:m>
                          <a:endParaRPr lang="es-EC" sz="14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r>
                  <a:tr h="362611">
                    <a:tc>
                      <a:txBody>
                        <a:bodyPr/>
                        <a:lstStyle/>
                        <a:p>
                          <a:pPr indent="180340" algn="just">
                            <a:lnSpc>
                              <a:spcPct val="200000"/>
                            </a:lnSpc>
                            <a:spcAft>
                              <a:spcPts val="0"/>
                            </a:spcAft>
                          </a:pPr>
                          <a:r>
                            <a:rPr lang="es-EC" sz="1400">
                              <a:solidFill>
                                <a:srgbClr val="080808"/>
                              </a:solidFill>
                              <a:effectLst/>
                              <a:latin typeface="Calibri" panose="020F0502020204030204" pitchFamily="34" charset="0"/>
                            </a:rPr>
                            <a:t>Longitud del cuerpo </a:t>
                          </a:r>
                          <a:endParaRPr lang="es-EC" sz="14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a:txBody>
                        <a:bodyPr/>
                        <a:lstStyle/>
                        <a:p>
                          <a:pPr indent="180340" algn="just">
                            <a:lnSpc>
                              <a:spcPct val="200000"/>
                            </a:lnSpc>
                            <a:spcAft>
                              <a:spcPts val="0"/>
                            </a:spcAft>
                          </a:pPr>
                          <a14:m>
                            <m:oMathPara xmlns:m="http://schemas.openxmlformats.org/officeDocument/2006/math">
                              <m:oMathParaPr>
                                <m:jc m:val="centerGroup"/>
                              </m:oMathParaPr>
                              <m:oMath xmlns:m="http://schemas.openxmlformats.org/officeDocument/2006/math">
                                <m:r>
                                  <a:rPr lang="es-EC" sz="1400" smtClean="0">
                                    <a:solidFill>
                                      <a:srgbClr val="080808"/>
                                    </a:solidFill>
                                    <a:effectLst/>
                                    <a:latin typeface="Cambria Math" panose="02040503050406030204" pitchFamily="18" charset="0"/>
                                  </a:rPr>
                                  <m:t>151.5 </m:t>
                                </m:r>
                                <m:r>
                                  <a:rPr lang="es-EC" sz="1400" smtClean="0">
                                    <a:solidFill>
                                      <a:srgbClr val="080808"/>
                                    </a:solidFill>
                                    <a:effectLst/>
                                    <a:latin typeface="Cambria Math" panose="02040503050406030204" pitchFamily="18" charset="0"/>
                                  </a:rPr>
                                  <m:t>𝑚𝑚</m:t>
                                </m:r>
                              </m:oMath>
                            </m:oMathPara>
                          </a14:m>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r>
                  <a:tr h="362611">
                    <a:tc>
                      <a:txBody>
                        <a:bodyPr/>
                        <a:lstStyle/>
                        <a:p>
                          <a:pPr indent="180340" algn="just">
                            <a:lnSpc>
                              <a:spcPct val="200000"/>
                            </a:lnSpc>
                            <a:spcAft>
                              <a:spcPts val="0"/>
                            </a:spcAft>
                          </a:pPr>
                          <a:r>
                            <a:rPr lang="es-EC" sz="1400">
                              <a:solidFill>
                                <a:srgbClr val="080808"/>
                              </a:solidFill>
                              <a:effectLst/>
                              <a:latin typeface="Calibri" panose="020F0502020204030204" pitchFamily="34" charset="0"/>
                            </a:rPr>
                            <a:t>Diámetro del eje</a:t>
                          </a:r>
                          <a:endParaRPr lang="es-EC" sz="14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a:txBody>
                        <a:bodyPr/>
                        <a:lstStyle/>
                        <a:p>
                          <a:pPr indent="180340" algn="just">
                            <a:lnSpc>
                              <a:spcPct val="200000"/>
                            </a:lnSpc>
                            <a:spcAft>
                              <a:spcPts val="0"/>
                            </a:spcAft>
                          </a:pPr>
                          <a14:m>
                            <m:oMathPara xmlns:m="http://schemas.openxmlformats.org/officeDocument/2006/math">
                              <m:oMathParaPr>
                                <m:jc m:val="centerGroup"/>
                              </m:oMathParaPr>
                              <m:oMath xmlns:m="http://schemas.openxmlformats.org/officeDocument/2006/math">
                                <m:r>
                                  <a:rPr lang="es-EC" sz="1400" smtClean="0">
                                    <a:solidFill>
                                      <a:srgbClr val="080808"/>
                                    </a:solidFill>
                                    <a:effectLst/>
                                    <a:latin typeface="Cambria Math" panose="02040503050406030204" pitchFamily="18" charset="0"/>
                                  </a:rPr>
                                  <m:t>14 </m:t>
                                </m:r>
                                <m:r>
                                  <a:rPr lang="es-EC" sz="1400" smtClean="0">
                                    <a:solidFill>
                                      <a:srgbClr val="080808"/>
                                    </a:solidFill>
                                    <a:effectLst/>
                                    <a:latin typeface="Cambria Math" panose="02040503050406030204" pitchFamily="18" charset="0"/>
                                  </a:rPr>
                                  <m:t>𝑚𝑚</m:t>
                                </m:r>
                              </m:oMath>
                            </m:oMathPara>
                          </a14:m>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r>
                  <a:tr h="362611">
                    <a:tc>
                      <a:txBody>
                        <a:bodyPr/>
                        <a:lstStyle/>
                        <a:p>
                          <a:pPr indent="180340" algn="just">
                            <a:lnSpc>
                              <a:spcPct val="200000"/>
                            </a:lnSpc>
                            <a:spcAft>
                              <a:spcPts val="0"/>
                            </a:spcAft>
                          </a:pPr>
                          <a:r>
                            <a:rPr lang="es-EC" sz="1400">
                              <a:solidFill>
                                <a:srgbClr val="080808"/>
                              </a:solidFill>
                              <a:effectLst/>
                              <a:latin typeface="Calibri" panose="020F0502020204030204" pitchFamily="34" charset="0"/>
                            </a:rPr>
                            <a:t>Longitud del eje</a:t>
                          </a:r>
                          <a:endParaRPr lang="es-EC" sz="14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a:txBody>
                        <a:bodyPr/>
                        <a:lstStyle/>
                        <a:p>
                          <a:pPr indent="180340" algn="just">
                            <a:lnSpc>
                              <a:spcPct val="200000"/>
                            </a:lnSpc>
                            <a:spcAft>
                              <a:spcPts val="0"/>
                            </a:spcAft>
                          </a:pPr>
                          <a14:m>
                            <m:oMathPara xmlns:m="http://schemas.openxmlformats.org/officeDocument/2006/math">
                              <m:oMathParaPr>
                                <m:jc m:val="centerGroup"/>
                              </m:oMathParaPr>
                              <m:oMath xmlns:m="http://schemas.openxmlformats.org/officeDocument/2006/math">
                                <m:r>
                                  <a:rPr lang="es-EC" sz="1400" smtClean="0">
                                    <a:solidFill>
                                      <a:srgbClr val="080808"/>
                                    </a:solidFill>
                                    <a:effectLst/>
                                    <a:latin typeface="Cambria Math" panose="02040503050406030204" pitchFamily="18" charset="0"/>
                                  </a:rPr>
                                  <m:t>37 </m:t>
                                </m:r>
                                <m:r>
                                  <a:rPr lang="es-EC" sz="1400" smtClean="0">
                                    <a:solidFill>
                                      <a:srgbClr val="080808"/>
                                    </a:solidFill>
                                    <a:effectLst/>
                                    <a:latin typeface="Cambria Math" panose="02040503050406030204" pitchFamily="18" charset="0"/>
                                  </a:rPr>
                                  <m:t>𝑚𝑚</m:t>
                                </m:r>
                              </m:oMath>
                            </m:oMathPara>
                          </a14:m>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r>
                  <a:tr h="362611">
                    <a:tc>
                      <a:txBody>
                        <a:bodyPr/>
                        <a:lstStyle/>
                        <a:p>
                          <a:pPr indent="180340" algn="just">
                            <a:lnSpc>
                              <a:spcPct val="200000"/>
                            </a:lnSpc>
                            <a:spcAft>
                              <a:spcPts val="0"/>
                            </a:spcAft>
                          </a:pPr>
                          <a:r>
                            <a:rPr lang="es-EC" sz="1400">
                              <a:solidFill>
                                <a:srgbClr val="080808"/>
                              </a:solidFill>
                              <a:effectLst/>
                              <a:latin typeface="Calibri" panose="020F0502020204030204" pitchFamily="34" charset="0"/>
                            </a:rPr>
                            <a:t>Número de conductores</a:t>
                          </a:r>
                          <a:endParaRPr lang="es-EC" sz="14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a:txBody>
                        <a:bodyPr/>
                        <a:lstStyle/>
                        <a:p>
                          <a:pPr indent="180340" algn="just">
                            <a:lnSpc>
                              <a:spcPct val="200000"/>
                            </a:lnSpc>
                            <a:spcAft>
                              <a:spcPts val="0"/>
                            </a:spcAft>
                          </a:pPr>
                          <a14:m>
                            <m:oMathPara xmlns:m="http://schemas.openxmlformats.org/officeDocument/2006/math">
                              <m:oMathParaPr>
                                <m:jc m:val="centerGroup"/>
                              </m:oMathParaPr>
                              <m:oMath xmlns:m="http://schemas.openxmlformats.org/officeDocument/2006/math">
                                <m:r>
                                  <a:rPr lang="es-EC" sz="1400" smtClean="0">
                                    <a:solidFill>
                                      <a:srgbClr val="080808"/>
                                    </a:solidFill>
                                    <a:effectLst/>
                                    <a:latin typeface="Cambria Math" panose="02040503050406030204" pitchFamily="18" charset="0"/>
                                  </a:rPr>
                                  <m:t>4</m:t>
                                </m:r>
                              </m:oMath>
                            </m:oMathPara>
                          </a14:m>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r>
                  <a:tr h="362611">
                    <a:tc>
                      <a:txBody>
                        <a:bodyPr/>
                        <a:lstStyle/>
                        <a:p>
                          <a:pPr indent="180340" algn="just">
                            <a:lnSpc>
                              <a:spcPct val="200000"/>
                            </a:lnSpc>
                            <a:spcAft>
                              <a:spcPts val="0"/>
                            </a:spcAft>
                          </a:pPr>
                          <a:r>
                            <a:rPr lang="es-EC" sz="1400">
                              <a:solidFill>
                                <a:srgbClr val="080808"/>
                              </a:solidFill>
                              <a:effectLst/>
                              <a:latin typeface="Calibri" panose="020F0502020204030204" pitchFamily="34" charset="0"/>
                            </a:rPr>
                            <a:t>Peso</a:t>
                          </a:r>
                          <a:endParaRPr lang="es-EC" sz="14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a:txBody>
                        <a:bodyPr/>
                        <a:lstStyle/>
                        <a:p>
                          <a:pPr indent="180340" algn="just">
                            <a:lnSpc>
                              <a:spcPct val="200000"/>
                            </a:lnSpc>
                            <a:spcAft>
                              <a:spcPts val="0"/>
                            </a:spcAft>
                          </a:pPr>
                          <a14:m>
                            <m:oMathPara xmlns:m="http://schemas.openxmlformats.org/officeDocument/2006/math">
                              <m:oMathParaPr>
                                <m:jc m:val="centerGroup"/>
                              </m:oMathParaPr>
                              <m:oMath xmlns:m="http://schemas.openxmlformats.org/officeDocument/2006/math">
                                <m:r>
                                  <a:rPr lang="es-EC" sz="1400" smtClean="0">
                                    <a:solidFill>
                                      <a:srgbClr val="080808"/>
                                    </a:solidFill>
                                    <a:effectLst/>
                                    <a:latin typeface="Cambria Math" panose="02040503050406030204" pitchFamily="18" charset="0"/>
                                  </a:rPr>
                                  <m:t>5.3 </m:t>
                                </m:r>
                                <m:r>
                                  <a:rPr lang="es-EC" sz="1400" smtClean="0">
                                    <a:solidFill>
                                      <a:srgbClr val="080808"/>
                                    </a:solidFill>
                                    <a:effectLst/>
                                    <a:latin typeface="Cambria Math" panose="02040503050406030204" pitchFamily="18" charset="0"/>
                                  </a:rPr>
                                  <m:t>𝑘𝑔</m:t>
                                </m:r>
                              </m:oMath>
                            </m:oMathPara>
                          </a14:m>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r>
                </a:tbl>
              </a:graphicData>
            </a:graphic>
          </p:graphicFrame>
        </mc:Choice>
        <mc:Fallback xmlns="">
          <p:graphicFrame>
            <p:nvGraphicFramePr>
              <p:cNvPr id="9" name="Tabla 8"/>
              <p:cNvGraphicFramePr>
                <a:graphicFrameLocks noGrp="1"/>
              </p:cNvGraphicFramePr>
              <p:nvPr>
                <p:extLst>
                  <p:ext uri="{D42A27DB-BD31-4B8C-83A1-F6EECF244321}">
                    <p14:modId xmlns:p14="http://schemas.microsoft.com/office/powerpoint/2010/main" val="1306636557"/>
                  </p:ext>
                </p:extLst>
              </p:nvPr>
            </p:nvGraphicFramePr>
            <p:xfrm>
              <a:off x="7057318" y="801854"/>
              <a:ext cx="4844686" cy="5040377"/>
            </p:xfrm>
            <a:graphic>
              <a:graphicData uri="http://schemas.openxmlformats.org/drawingml/2006/table">
                <a:tbl>
                  <a:tblPr firstRow="1" firstCol="1" bandRow="1">
                    <a:tableStyleId>{5940675A-B579-460E-94D1-54222C63F5DA}</a:tableStyleId>
                  </a:tblPr>
                  <a:tblGrid>
                    <a:gridCol w="2956921"/>
                    <a:gridCol w="1887765"/>
                  </a:tblGrid>
                  <a:tr h="366967">
                    <a:tc gridSpan="2">
                      <a:txBody>
                        <a:bodyPr/>
                        <a:lstStyle/>
                        <a:p>
                          <a:pPr indent="180340" algn="just">
                            <a:lnSpc>
                              <a:spcPct val="200000"/>
                            </a:lnSpc>
                            <a:spcAft>
                              <a:spcPts val="0"/>
                            </a:spcAft>
                          </a:pPr>
                          <a:r>
                            <a:rPr lang="es-EC" sz="1400" b="1" dirty="0">
                              <a:solidFill>
                                <a:srgbClr val="080808"/>
                              </a:solidFill>
                              <a:effectLst/>
                              <a:latin typeface="Calibri" panose="020F0502020204030204" pitchFamily="34" charset="0"/>
                            </a:rPr>
                            <a:t>Motor paso a paso NEMA 34</a:t>
                          </a:r>
                          <a:endParaRPr lang="es-EC" sz="1400" b="1"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hMerge="1">
                      <a:txBody>
                        <a:bodyPr/>
                        <a:lstStyle/>
                        <a:p>
                          <a:endParaRPr lang="es-EC"/>
                        </a:p>
                      </a:txBody>
                      <a:tcPr/>
                    </a:tc>
                  </a:tr>
                  <a:tr h="366967">
                    <a:tc>
                      <a:txBody>
                        <a:bodyPr/>
                        <a:lstStyle/>
                        <a:p>
                          <a:pPr indent="180340" algn="just">
                            <a:lnSpc>
                              <a:spcPct val="200000"/>
                            </a:lnSpc>
                            <a:spcAft>
                              <a:spcPts val="0"/>
                            </a:spcAft>
                          </a:pPr>
                          <a:r>
                            <a:rPr lang="es-EC" sz="1400" dirty="0">
                              <a:solidFill>
                                <a:srgbClr val="080808"/>
                              </a:solidFill>
                              <a:effectLst/>
                              <a:latin typeface="Calibri" panose="020F0502020204030204" pitchFamily="34" charset="0"/>
                            </a:rPr>
                            <a:t>Tipo de motor</a:t>
                          </a:r>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a:txBody>
                        <a:bodyPr/>
                        <a:lstStyle/>
                        <a:p>
                          <a:pPr indent="180340" algn="just">
                            <a:lnSpc>
                              <a:spcPct val="200000"/>
                            </a:lnSpc>
                            <a:spcAft>
                              <a:spcPts val="0"/>
                            </a:spcAft>
                          </a:pPr>
                          <a:r>
                            <a:rPr lang="es-EC" sz="1400">
                              <a:solidFill>
                                <a:srgbClr val="080808"/>
                              </a:solidFill>
                              <a:effectLst/>
                              <a:latin typeface="Calibri" panose="020F0502020204030204" pitchFamily="34" charset="0"/>
                            </a:rPr>
                            <a:t>Bipolar paso a paso</a:t>
                          </a:r>
                          <a:endParaRPr lang="es-EC" sz="14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r>
                  <a:tr h="465963">
                    <a:tc>
                      <a:txBody>
                        <a:bodyPr/>
                        <a:lstStyle/>
                        <a:p>
                          <a:pPr indent="180340" algn="just">
                            <a:lnSpc>
                              <a:spcPct val="200000"/>
                            </a:lnSpc>
                            <a:spcAft>
                              <a:spcPts val="0"/>
                            </a:spcAft>
                          </a:pPr>
                          <a:r>
                            <a:rPr lang="es-EC" sz="1400" dirty="0">
                              <a:solidFill>
                                <a:srgbClr val="080808"/>
                              </a:solidFill>
                              <a:effectLst/>
                              <a:latin typeface="Calibri" panose="020F0502020204030204" pitchFamily="34" charset="0"/>
                            </a:rPr>
                            <a:t>Ángulo de paso</a:t>
                          </a:r>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a:txBody>
                        <a:bodyPr/>
                        <a:lstStyle/>
                        <a:p>
                          <a:endParaRPr lang="es-EC"/>
                        </a:p>
                      </a:txBody>
                      <a:tcPr marL="67990" marR="67990" marT="0" marB="0" anchor="ctr">
                        <a:blipFill rotWithShape="0">
                          <a:blip r:embed="rId6"/>
                          <a:stretch>
                            <a:fillRect l="-157097" t="-160526" r="-645" b="-847368"/>
                          </a:stretch>
                        </a:blipFill>
                      </a:tcPr>
                    </a:tc>
                  </a:tr>
                  <a:tr h="426720">
                    <a:tc>
                      <a:txBody>
                        <a:bodyPr/>
                        <a:lstStyle/>
                        <a:p>
                          <a:pPr indent="180340" algn="just">
                            <a:lnSpc>
                              <a:spcPct val="200000"/>
                            </a:lnSpc>
                            <a:spcAft>
                              <a:spcPts val="0"/>
                            </a:spcAft>
                          </a:pPr>
                          <a:r>
                            <a:rPr lang="es-EC" sz="1400" dirty="0">
                              <a:solidFill>
                                <a:srgbClr val="080808"/>
                              </a:solidFill>
                              <a:effectLst/>
                              <a:latin typeface="Calibri" panose="020F0502020204030204" pitchFamily="34" charset="0"/>
                            </a:rPr>
                            <a:t>Torque de retención</a:t>
                          </a:r>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a:txBody>
                        <a:bodyPr/>
                        <a:lstStyle/>
                        <a:p>
                          <a:endParaRPr lang="es-EC"/>
                        </a:p>
                      </a:txBody>
                      <a:tcPr marL="67990" marR="67990" marT="0" marB="0" anchor="ctr">
                        <a:blipFill rotWithShape="0">
                          <a:blip r:embed="rId6"/>
                          <a:stretch>
                            <a:fillRect l="-157097" t="-282857" r="-645" b="-820000"/>
                          </a:stretch>
                        </a:blipFill>
                      </a:tcPr>
                    </a:tc>
                  </a:tr>
                  <a:tr h="426720">
                    <a:tc>
                      <a:txBody>
                        <a:bodyPr/>
                        <a:lstStyle/>
                        <a:p>
                          <a:pPr indent="180340" algn="just">
                            <a:lnSpc>
                              <a:spcPct val="200000"/>
                            </a:lnSpc>
                            <a:spcAft>
                              <a:spcPts val="0"/>
                            </a:spcAft>
                          </a:pPr>
                          <a:r>
                            <a:rPr lang="es-EC" sz="1400" dirty="0">
                              <a:solidFill>
                                <a:srgbClr val="080808"/>
                              </a:solidFill>
                              <a:effectLst/>
                              <a:latin typeface="Calibri" panose="020F0502020204030204" pitchFamily="34" charset="0"/>
                            </a:rPr>
                            <a:t>Corriente nominal por cada fase</a:t>
                          </a:r>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a:txBody>
                        <a:bodyPr/>
                        <a:lstStyle/>
                        <a:p>
                          <a:endParaRPr lang="es-EC"/>
                        </a:p>
                      </a:txBody>
                      <a:tcPr marL="67990" marR="67990" marT="0" marB="0" anchor="ctr">
                        <a:blipFill rotWithShape="0">
                          <a:blip r:embed="rId6"/>
                          <a:stretch>
                            <a:fillRect l="-157097" t="-382857" r="-645" b="-720000"/>
                          </a:stretch>
                        </a:blipFill>
                      </a:tcPr>
                    </a:tc>
                  </a:tr>
                  <a:tr h="426720">
                    <a:tc>
                      <a:txBody>
                        <a:bodyPr/>
                        <a:lstStyle/>
                        <a:p>
                          <a:pPr indent="180340" algn="just">
                            <a:lnSpc>
                              <a:spcPct val="200000"/>
                            </a:lnSpc>
                            <a:spcAft>
                              <a:spcPts val="0"/>
                            </a:spcAft>
                          </a:pPr>
                          <a:r>
                            <a:rPr lang="es-EC" sz="1400" dirty="0">
                              <a:solidFill>
                                <a:srgbClr val="080808"/>
                              </a:solidFill>
                              <a:effectLst/>
                              <a:latin typeface="Calibri" panose="020F0502020204030204" pitchFamily="34" charset="0"/>
                            </a:rPr>
                            <a:t>Voltaje de operación recomendado</a:t>
                          </a:r>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a:txBody>
                        <a:bodyPr/>
                        <a:lstStyle/>
                        <a:p>
                          <a:endParaRPr lang="es-EC"/>
                        </a:p>
                      </a:txBody>
                      <a:tcPr marL="67990" marR="67990" marT="0" marB="0" anchor="ctr">
                        <a:blipFill rotWithShape="0">
                          <a:blip r:embed="rId6"/>
                          <a:stretch>
                            <a:fillRect l="-157097" t="-482857" r="-645" b="-620000"/>
                          </a:stretch>
                        </a:blipFill>
                      </a:tcPr>
                    </a:tc>
                  </a:tr>
                  <a:tr h="426720">
                    <a:tc>
                      <a:txBody>
                        <a:bodyPr/>
                        <a:lstStyle/>
                        <a:p>
                          <a:pPr indent="180340" algn="just">
                            <a:lnSpc>
                              <a:spcPct val="200000"/>
                            </a:lnSpc>
                            <a:spcAft>
                              <a:spcPts val="0"/>
                            </a:spcAft>
                          </a:pPr>
                          <a:r>
                            <a:rPr lang="es-EC" sz="1400" dirty="0">
                              <a:solidFill>
                                <a:srgbClr val="080808"/>
                              </a:solidFill>
                              <a:effectLst/>
                              <a:latin typeface="Calibri" panose="020F0502020204030204" pitchFamily="34" charset="0"/>
                            </a:rPr>
                            <a:t>Tamaño del </a:t>
                          </a:r>
                          <a:r>
                            <a:rPr lang="es-EC" sz="1400" dirty="0" err="1">
                              <a:solidFill>
                                <a:srgbClr val="080808"/>
                              </a:solidFill>
                              <a:effectLst/>
                              <a:latin typeface="Calibri" panose="020F0502020204030204" pitchFamily="34" charset="0"/>
                            </a:rPr>
                            <a:t>flange</a:t>
                          </a:r>
                          <a:r>
                            <a:rPr lang="es-EC" sz="1400" dirty="0">
                              <a:solidFill>
                                <a:srgbClr val="080808"/>
                              </a:solidFill>
                              <a:effectLst/>
                              <a:latin typeface="Calibri" panose="020F0502020204030204" pitchFamily="34" charset="0"/>
                            </a:rPr>
                            <a:t> </a:t>
                          </a:r>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a:txBody>
                        <a:bodyPr/>
                        <a:lstStyle/>
                        <a:p>
                          <a:endParaRPr lang="es-EC"/>
                        </a:p>
                      </a:txBody>
                      <a:tcPr marL="67990" marR="67990" marT="0" marB="0" anchor="ctr">
                        <a:blipFill rotWithShape="0">
                          <a:blip r:embed="rId6"/>
                          <a:stretch>
                            <a:fillRect l="-157097" t="-574648" r="-645" b="-511268"/>
                          </a:stretch>
                        </a:blipFill>
                      </a:tcPr>
                    </a:tc>
                  </a:tr>
                  <a:tr h="426720">
                    <a:tc>
                      <a:txBody>
                        <a:bodyPr/>
                        <a:lstStyle/>
                        <a:p>
                          <a:pPr indent="180340" algn="just">
                            <a:lnSpc>
                              <a:spcPct val="200000"/>
                            </a:lnSpc>
                            <a:spcAft>
                              <a:spcPts val="0"/>
                            </a:spcAft>
                          </a:pPr>
                          <a:r>
                            <a:rPr lang="es-EC" sz="1400">
                              <a:solidFill>
                                <a:srgbClr val="080808"/>
                              </a:solidFill>
                              <a:effectLst/>
                              <a:latin typeface="Calibri" panose="020F0502020204030204" pitchFamily="34" charset="0"/>
                            </a:rPr>
                            <a:t>Longitud del cuerpo </a:t>
                          </a:r>
                          <a:endParaRPr lang="es-EC" sz="14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a:txBody>
                        <a:bodyPr/>
                        <a:lstStyle/>
                        <a:p>
                          <a:endParaRPr lang="es-EC"/>
                        </a:p>
                      </a:txBody>
                      <a:tcPr marL="67990" marR="67990" marT="0" marB="0" anchor="ctr">
                        <a:blipFill rotWithShape="0">
                          <a:blip r:embed="rId6"/>
                          <a:stretch>
                            <a:fillRect l="-157097" t="-684286" r="-645" b="-418571"/>
                          </a:stretch>
                        </a:blipFill>
                      </a:tcPr>
                    </a:tc>
                  </a:tr>
                  <a:tr h="426720">
                    <a:tc>
                      <a:txBody>
                        <a:bodyPr/>
                        <a:lstStyle/>
                        <a:p>
                          <a:pPr indent="180340" algn="just">
                            <a:lnSpc>
                              <a:spcPct val="200000"/>
                            </a:lnSpc>
                            <a:spcAft>
                              <a:spcPts val="0"/>
                            </a:spcAft>
                          </a:pPr>
                          <a:r>
                            <a:rPr lang="es-EC" sz="1400">
                              <a:solidFill>
                                <a:srgbClr val="080808"/>
                              </a:solidFill>
                              <a:effectLst/>
                              <a:latin typeface="Calibri" panose="020F0502020204030204" pitchFamily="34" charset="0"/>
                            </a:rPr>
                            <a:t>Diámetro del eje</a:t>
                          </a:r>
                          <a:endParaRPr lang="es-EC" sz="14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a:txBody>
                        <a:bodyPr/>
                        <a:lstStyle/>
                        <a:p>
                          <a:endParaRPr lang="es-EC"/>
                        </a:p>
                      </a:txBody>
                      <a:tcPr marL="67990" marR="67990" marT="0" marB="0" anchor="ctr">
                        <a:blipFill rotWithShape="0">
                          <a:blip r:embed="rId6"/>
                          <a:stretch>
                            <a:fillRect l="-157097" t="-784286" r="-645" b="-318571"/>
                          </a:stretch>
                        </a:blipFill>
                      </a:tcPr>
                    </a:tc>
                  </a:tr>
                  <a:tr h="426720">
                    <a:tc>
                      <a:txBody>
                        <a:bodyPr/>
                        <a:lstStyle/>
                        <a:p>
                          <a:pPr indent="180340" algn="just">
                            <a:lnSpc>
                              <a:spcPct val="200000"/>
                            </a:lnSpc>
                            <a:spcAft>
                              <a:spcPts val="0"/>
                            </a:spcAft>
                          </a:pPr>
                          <a:r>
                            <a:rPr lang="es-EC" sz="1400">
                              <a:solidFill>
                                <a:srgbClr val="080808"/>
                              </a:solidFill>
                              <a:effectLst/>
                              <a:latin typeface="Calibri" panose="020F0502020204030204" pitchFamily="34" charset="0"/>
                            </a:rPr>
                            <a:t>Longitud del eje</a:t>
                          </a:r>
                          <a:endParaRPr lang="es-EC" sz="14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a:txBody>
                        <a:bodyPr/>
                        <a:lstStyle/>
                        <a:p>
                          <a:endParaRPr lang="es-EC"/>
                        </a:p>
                      </a:txBody>
                      <a:tcPr marL="67990" marR="67990" marT="0" marB="0" anchor="ctr">
                        <a:blipFill rotWithShape="0">
                          <a:blip r:embed="rId6"/>
                          <a:stretch>
                            <a:fillRect l="-157097" t="-884286" r="-645" b="-218571"/>
                          </a:stretch>
                        </a:blipFill>
                      </a:tcPr>
                    </a:tc>
                  </a:tr>
                  <a:tr h="426720">
                    <a:tc>
                      <a:txBody>
                        <a:bodyPr/>
                        <a:lstStyle/>
                        <a:p>
                          <a:pPr indent="180340" algn="just">
                            <a:lnSpc>
                              <a:spcPct val="200000"/>
                            </a:lnSpc>
                            <a:spcAft>
                              <a:spcPts val="0"/>
                            </a:spcAft>
                          </a:pPr>
                          <a:r>
                            <a:rPr lang="es-EC" sz="1400">
                              <a:solidFill>
                                <a:srgbClr val="080808"/>
                              </a:solidFill>
                              <a:effectLst/>
                              <a:latin typeface="Calibri" panose="020F0502020204030204" pitchFamily="34" charset="0"/>
                            </a:rPr>
                            <a:t>Número de conductores</a:t>
                          </a:r>
                          <a:endParaRPr lang="es-EC" sz="14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a:txBody>
                        <a:bodyPr/>
                        <a:lstStyle/>
                        <a:p>
                          <a:endParaRPr lang="es-EC"/>
                        </a:p>
                      </a:txBody>
                      <a:tcPr marL="67990" marR="67990" marT="0" marB="0" anchor="ctr">
                        <a:blipFill rotWithShape="0">
                          <a:blip r:embed="rId6"/>
                          <a:stretch>
                            <a:fillRect l="-157097" t="-984286" r="-645" b="-118571"/>
                          </a:stretch>
                        </a:blipFill>
                      </a:tcPr>
                    </a:tc>
                  </a:tr>
                  <a:tr h="426720">
                    <a:tc>
                      <a:txBody>
                        <a:bodyPr/>
                        <a:lstStyle/>
                        <a:p>
                          <a:pPr indent="180340" algn="just">
                            <a:lnSpc>
                              <a:spcPct val="200000"/>
                            </a:lnSpc>
                            <a:spcAft>
                              <a:spcPts val="0"/>
                            </a:spcAft>
                          </a:pPr>
                          <a:r>
                            <a:rPr lang="es-EC" sz="1400">
                              <a:solidFill>
                                <a:srgbClr val="080808"/>
                              </a:solidFill>
                              <a:effectLst/>
                              <a:latin typeface="Calibri" panose="020F0502020204030204" pitchFamily="34" charset="0"/>
                            </a:rPr>
                            <a:t>Peso</a:t>
                          </a:r>
                          <a:endParaRPr lang="es-EC" sz="14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a:txBody>
                        <a:bodyPr/>
                        <a:lstStyle/>
                        <a:p>
                          <a:endParaRPr lang="es-EC"/>
                        </a:p>
                      </a:txBody>
                      <a:tcPr marL="67990" marR="67990" marT="0" marB="0" anchor="ctr">
                        <a:blipFill rotWithShape="0">
                          <a:blip r:embed="rId6"/>
                          <a:stretch>
                            <a:fillRect l="-157097" t="-1084286" r="-645" b="-18571"/>
                          </a:stretch>
                        </a:blipFill>
                      </a:tcPr>
                    </a:tc>
                  </a:tr>
                </a:tbl>
              </a:graphicData>
            </a:graphic>
          </p:graphicFrame>
        </mc:Fallback>
      </mc:AlternateContent>
    </p:spTree>
    <p:extLst>
      <p:ext uri="{BB962C8B-B14F-4D97-AF65-F5344CB8AC3E}">
        <p14:creationId xmlns:p14="http://schemas.microsoft.com/office/powerpoint/2010/main" val="37842380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o 57"/>
          <p:cNvGrpSpPr/>
          <p:nvPr/>
        </p:nvGrpSpPr>
        <p:grpSpPr>
          <a:xfrm>
            <a:off x="222546" y="121215"/>
            <a:ext cx="3064349" cy="874668"/>
            <a:chOff x="201809" y="167228"/>
            <a:chExt cx="3589142" cy="1029524"/>
          </a:xfrm>
        </p:grpSpPr>
        <p:sp>
          <p:nvSpPr>
            <p:cNvPr id="59" name="Freeform 19"/>
            <p:cNvSpPr/>
            <p:nvPr/>
          </p:nvSpPr>
          <p:spPr>
            <a:xfrm>
              <a:off x="201809" y="167228"/>
              <a:ext cx="3589141" cy="1029524"/>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ea typeface="Open Sans" panose="020B0606030504020204" pitchFamily="34" charset="0"/>
                <a:cs typeface="Open Sans" panose="020B0606030504020204" pitchFamily="34" charset="0"/>
              </a:endParaRPr>
            </a:p>
          </p:txBody>
        </p:sp>
        <p:sp>
          <p:nvSpPr>
            <p:cNvPr id="60" name="Oval 20"/>
            <p:cNvSpPr/>
            <p:nvPr/>
          </p:nvSpPr>
          <p:spPr>
            <a:xfrm>
              <a:off x="262131" y="239055"/>
              <a:ext cx="743968" cy="8858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nvGrpSpPr>
            <p:cNvPr id="61" name="Grupo 60"/>
            <p:cNvGrpSpPr/>
            <p:nvPr/>
          </p:nvGrpSpPr>
          <p:grpSpPr>
            <a:xfrm>
              <a:off x="236373" y="358824"/>
              <a:ext cx="3554578" cy="760761"/>
              <a:chOff x="236373" y="358824"/>
              <a:chExt cx="3554578" cy="760761"/>
            </a:xfrm>
          </p:grpSpPr>
          <p:sp>
            <p:nvSpPr>
              <p:cNvPr id="62" name="TextBox 18"/>
              <p:cNvSpPr txBox="1"/>
              <p:nvPr/>
            </p:nvSpPr>
            <p:spPr>
              <a:xfrm>
                <a:off x="1480674" y="419080"/>
                <a:ext cx="2310277" cy="470948"/>
              </a:xfrm>
              <a:prstGeom prst="rect">
                <a:avLst/>
              </a:prstGeom>
              <a:noFill/>
            </p:spPr>
            <p:txBody>
              <a:bodyPr wrap="square" rtlCol="0" anchor="ctr">
                <a:spAutoFit/>
              </a:bodyPr>
              <a:lstStyle/>
              <a:p>
                <a:pPr lvl="0" algn="ctr"/>
                <a:r>
                  <a:rPr lang="en-US" sz="2000" b="1" dirty="0" smtClean="0">
                    <a:solidFill>
                      <a:prstClr val="white"/>
                    </a:solidFill>
                    <a:latin typeface="Calibri" panose="020F0502020204030204" pitchFamily="34" charset="0"/>
                  </a:rPr>
                  <a:t>DISEÑO</a:t>
                </a:r>
                <a:endParaRPr lang="en-US" sz="2000" b="1" dirty="0">
                  <a:solidFill>
                    <a:prstClr val="white"/>
                  </a:solidFill>
                  <a:latin typeface="Calibri" panose="020F0502020204030204" pitchFamily="34" charset="0"/>
                </a:endParaRPr>
              </a:p>
            </p:txBody>
          </p:sp>
          <p:sp>
            <p:nvSpPr>
              <p:cNvPr id="63" name="CuadroTexto 62"/>
              <p:cNvSpPr txBox="1"/>
              <p:nvPr/>
            </p:nvSpPr>
            <p:spPr>
              <a:xfrm>
                <a:off x="236373" y="358824"/>
                <a:ext cx="795484" cy="760761"/>
              </a:xfrm>
              <a:prstGeom prst="rect">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rPr>
                  <a:t>CAP. 3</a:t>
                </a:r>
                <a:endParaRPr lang="es-ES" b="1" dirty="0">
                  <a:solidFill>
                    <a:schemeClr val="bg2">
                      <a:lumMod val="10000"/>
                    </a:schemeClr>
                  </a:solidFill>
                  <a:latin typeface="Calibri" panose="020F0502020204030204" pitchFamily="34" charset="0"/>
                </a:endParaRPr>
              </a:p>
            </p:txBody>
          </p:sp>
        </p:grpSp>
      </p:grpSp>
      <p:sp>
        <p:nvSpPr>
          <p:cNvPr id="2" name="CuadroTexto 1"/>
          <p:cNvSpPr txBox="1"/>
          <p:nvPr/>
        </p:nvSpPr>
        <p:spPr>
          <a:xfrm>
            <a:off x="222546" y="1075651"/>
            <a:ext cx="4144468" cy="369332"/>
          </a:xfrm>
          <a:prstGeom prst="rect">
            <a:avLst/>
          </a:prstGeom>
          <a:noFill/>
        </p:spPr>
        <p:txBody>
          <a:bodyPr wrap="square" rtlCol="0">
            <a:spAutoFit/>
          </a:bodyPr>
          <a:lstStyle/>
          <a:p>
            <a:pPr algn="ctr"/>
            <a:r>
              <a:rPr lang="es-ES" b="1" dirty="0" smtClean="0">
                <a:solidFill>
                  <a:schemeClr val="bg2">
                    <a:lumMod val="10000"/>
                  </a:schemeClr>
                </a:solidFill>
              </a:rPr>
              <a:t>Movimiento Longitudinal: Eje X</a:t>
            </a:r>
            <a:endParaRPr lang="es-ES" b="1" dirty="0">
              <a:solidFill>
                <a:schemeClr val="bg2">
                  <a:lumMod val="10000"/>
                </a:schemeClr>
              </a:solidFill>
            </a:endParaRPr>
          </a:p>
        </p:txBody>
      </p:sp>
      <p:sp>
        <p:nvSpPr>
          <p:cNvPr id="15" name="TextBox 63"/>
          <p:cNvSpPr txBox="1"/>
          <p:nvPr/>
        </p:nvSpPr>
        <p:spPr>
          <a:xfrm>
            <a:off x="222546" y="3877544"/>
            <a:ext cx="3577888" cy="369332"/>
          </a:xfrm>
          <a:prstGeom prst="rect">
            <a:avLst/>
          </a:prstGeom>
          <a:noFill/>
        </p:spPr>
        <p:txBody>
          <a:bodyPr wrap="square" rtlCol="0">
            <a:spAutoFit/>
          </a:bodyPr>
          <a:lstStyle/>
          <a:p>
            <a:endParaRPr lang="es-EC" dirty="0"/>
          </a:p>
        </p:txBody>
      </p:sp>
      <p:cxnSp>
        <p:nvCxnSpPr>
          <p:cNvPr id="21" name="Conector recto 20"/>
          <p:cNvCxnSpPr/>
          <p:nvPr/>
        </p:nvCxnSpPr>
        <p:spPr>
          <a:xfrm flipH="1">
            <a:off x="5231110" y="1260317"/>
            <a:ext cx="9420" cy="4218644"/>
          </a:xfrm>
          <a:prstGeom prst="line">
            <a:avLst/>
          </a:prstGeom>
          <a:ln>
            <a:solidFill>
              <a:schemeClr val="accent2"/>
            </a:solidFill>
            <a:prstDash val="lgDash"/>
          </a:ln>
        </p:spPr>
        <p:style>
          <a:lnRef idx="2">
            <a:schemeClr val="accent1"/>
          </a:lnRef>
          <a:fillRef idx="0">
            <a:schemeClr val="accent1"/>
          </a:fillRef>
          <a:effectRef idx="1">
            <a:schemeClr val="accent1"/>
          </a:effectRef>
          <a:fontRef idx="minor">
            <a:schemeClr val="tx1"/>
          </a:fontRef>
        </p:style>
      </p:cxnSp>
      <p:pic>
        <p:nvPicPr>
          <p:cNvPr id="16" name="Imagen 15"/>
          <p:cNvPicPr/>
          <p:nvPr/>
        </p:nvPicPr>
        <p:blipFill>
          <a:blip r:embed="rId2">
            <a:extLst>
              <a:ext uri="{28A0092B-C50C-407E-A947-70E740481C1C}">
                <a14:useLocalDpi xmlns:a14="http://schemas.microsoft.com/office/drawing/2010/main" val="0"/>
              </a:ext>
            </a:extLst>
          </a:blip>
          <a:srcRect/>
          <a:stretch>
            <a:fillRect/>
          </a:stretch>
        </p:blipFill>
        <p:spPr bwMode="auto">
          <a:xfrm>
            <a:off x="222545" y="1705518"/>
            <a:ext cx="4757143" cy="3700000"/>
          </a:xfrm>
          <a:prstGeom prst="rect">
            <a:avLst/>
          </a:prstGeom>
          <a:noFill/>
          <a:ln>
            <a:noFill/>
          </a:ln>
        </p:spPr>
      </p:pic>
      <p:pic>
        <p:nvPicPr>
          <p:cNvPr id="17" name="Imagen 16"/>
          <p:cNvPicPr/>
          <p:nvPr/>
        </p:nvPicPr>
        <p:blipFill>
          <a:blip r:embed="rId3">
            <a:extLst>
              <a:ext uri="{28A0092B-C50C-407E-A947-70E740481C1C}">
                <a14:useLocalDpi xmlns:a14="http://schemas.microsoft.com/office/drawing/2010/main" val="0"/>
              </a:ext>
            </a:extLst>
          </a:blip>
          <a:srcRect/>
          <a:stretch>
            <a:fillRect/>
          </a:stretch>
        </p:blipFill>
        <p:spPr bwMode="auto">
          <a:xfrm>
            <a:off x="6104626" y="1102071"/>
            <a:ext cx="5443855" cy="1754505"/>
          </a:xfrm>
          <a:prstGeom prst="rect">
            <a:avLst/>
          </a:prstGeom>
          <a:noFill/>
          <a:ln>
            <a:noFill/>
          </a:ln>
        </p:spPr>
      </p:pic>
      <p:pic>
        <p:nvPicPr>
          <p:cNvPr id="19" name="Imagen 18"/>
          <p:cNvPicPr/>
          <p:nvPr/>
        </p:nvPicPr>
        <p:blipFill>
          <a:blip r:embed="rId4">
            <a:extLst>
              <a:ext uri="{28A0092B-C50C-407E-A947-70E740481C1C}">
                <a14:useLocalDpi xmlns:a14="http://schemas.microsoft.com/office/drawing/2010/main" val="0"/>
              </a:ext>
            </a:extLst>
          </a:blip>
          <a:srcRect/>
          <a:stretch>
            <a:fillRect/>
          </a:stretch>
        </p:blipFill>
        <p:spPr bwMode="auto">
          <a:xfrm>
            <a:off x="6889803" y="3068960"/>
            <a:ext cx="3873500" cy="2699385"/>
          </a:xfrm>
          <a:prstGeom prst="rect">
            <a:avLst/>
          </a:prstGeom>
          <a:noFill/>
          <a:ln>
            <a:noFill/>
          </a:ln>
        </p:spPr>
      </p:pic>
    </p:spTree>
    <p:extLst>
      <p:ext uri="{BB962C8B-B14F-4D97-AF65-F5344CB8AC3E}">
        <p14:creationId xmlns:p14="http://schemas.microsoft.com/office/powerpoint/2010/main" val="9887260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o 57"/>
          <p:cNvGrpSpPr/>
          <p:nvPr/>
        </p:nvGrpSpPr>
        <p:grpSpPr>
          <a:xfrm>
            <a:off x="222546" y="121215"/>
            <a:ext cx="3064349" cy="874668"/>
            <a:chOff x="201809" y="167228"/>
            <a:chExt cx="3589142" cy="1029524"/>
          </a:xfrm>
        </p:grpSpPr>
        <p:sp>
          <p:nvSpPr>
            <p:cNvPr id="59" name="Freeform 19"/>
            <p:cNvSpPr/>
            <p:nvPr/>
          </p:nvSpPr>
          <p:spPr>
            <a:xfrm>
              <a:off x="201809" y="167228"/>
              <a:ext cx="3589141" cy="1029524"/>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ea typeface="Open Sans" panose="020B0606030504020204" pitchFamily="34" charset="0"/>
                <a:cs typeface="Open Sans" panose="020B0606030504020204" pitchFamily="34" charset="0"/>
              </a:endParaRPr>
            </a:p>
          </p:txBody>
        </p:sp>
        <p:sp>
          <p:nvSpPr>
            <p:cNvPr id="60" name="Oval 20"/>
            <p:cNvSpPr/>
            <p:nvPr/>
          </p:nvSpPr>
          <p:spPr>
            <a:xfrm>
              <a:off x="262131" y="239055"/>
              <a:ext cx="743968" cy="8858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nvGrpSpPr>
            <p:cNvPr id="61" name="Grupo 60"/>
            <p:cNvGrpSpPr/>
            <p:nvPr/>
          </p:nvGrpSpPr>
          <p:grpSpPr>
            <a:xfrm>
              <a:off x="236373" y="358824"/>
              <a:ext cx="3554578" cy="760761"/>
              <a:chOff x="236373" y="358824"/>
              <a:chExt cx="3554578" cy="760761"/>
            </a:xfrm>
          </p:grpSpPr>
          <p:sp>
            <p:nvSpPr>
              <p:cNvPr id="62" name="TextBox 18"/>
              <p:cNvSpPr txBox="1"/>
              <p:nvPr/>
            </p:nvSpPr>
            <p:spPr>
              <a:xfrm>
                <a:off x="1480674" y="419080"/>
                <a:ext cx="2310277" cy="470948"/>
              </a:xfrm>
              <a:prstGeom prst="rect">
                <a:avLst/>
              </a:prstGeom>
              <a:noFill/>
            </p:spPr>
            <p:txBody>
              <a:bodyPr wrap="square" rtlCol="0" anchor="ctr">
                <a:spAutoFit/>
              </a:bodyPr>
              <a:lstStyle/>
              <a:p>
                <a:pPr lvl="0" algn="ctr"/>
                <a:r>
                  <a:rPr lang="en-US" sz="2000" b="1" dirty="0" smtClean="0">
                    <a:solidFill>
                      <a:prstClr val="white"/>
                    </a:solidFill>
                    <a:latin typeface="Calibri" panose="020F0502020204030204" pitchFamily="34" charset="0"/>
                  </a:rPr>
                  <a:t>DISEÑO</a:t>
                </a:r>
                <a:endParaRPr lang="en-US" sz="2000" b="1" dirty="0">
                  <a:solidFill>
                    <a:prstClr val="white"/>
                  </a:solidFill>
                  <a:latin typeface="Calibri" panose="020F0502020204030204" pitchFamily="34" charset="0"/>
                </a:endParaRPr>
              </a:p>
            </p:txBody>
          </p:sp>
          <p:sp>
            <p:nvSpPr>
              <p:cNvPr id="63" name="CuadroTexto 62"/>
              <p:cNvSpPr txBox="1"/>
              <p:nvPr/>
            </p:nvSpPr>
            <p:spPr>
              <a:xfrm>
                <a:off x="236373" y="358824"/>
                <a:ext cx="795484" cy="760761"/>
              </a:xfrm>
              <a:prstGeom prst="rect">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rPr>
                  <a:t>CAP. 3</a:t>
                </a:r>
                <a:endParaRPr lang="es-ES" b="1" dirty="0">
                  <a:solidFill>
                    <a:schemeClr val="bg2">
                      <a:lumMod val="10000"/>
                    </a:schemeClr>
                  </a:solidFill>
                  <a:latin typeface="Calibri" panose="020F0502020204030204" pitchFamily="34" charset="0"/>
                </a:endParaRPr>
              </a:p>
            </p:txBody>
          </p:sp>
        </p:grpSp>
      </p:grpSp>
      <p:sp>
        <p:nvSpPr>
          <p:cNvPr id="2" name="CuadroTexto 1"/>
          <p:cNvSpPr txBox="1"/>
          <p:nvPr/>
        </p:nvSpPr>
        <p:spPr>
          <a:xfrm>
            <a:off x="222546" y="1075651"/>
            <a:ext cx="4144468" cy="369332"/>
          </a:xfrm>
          <a:prstGeom prst="rect">
            <a:avLst/>
          </a:prstGeom>
          <a:noFill/>
        </p:spPr>
        <p:txBody>
          <a:bodyPr wrap="square" rtlCol="0">
            <a:spAutoFit/>
          </a:bodyPr>
          <a:lstStyle/>
          <a:p>
            <a:pPr algn="ctr"/>
            <a:r>
              <a:rPr lang="es-ES" b="1" dirty="0" smtClean="0">
                <a:solidFill>
                  <a:schemeClr val="bg2">
                    <a:lumMod val="10000"/>
                  </a:schemeClr>
                </a:solidFill>
              </a:rPr>
              <a:t>Movimiento Longitudinal: Eje X</a:t>
            </a:r>
            <a:endParaRPr lang="es-ES" b="1" dirty="0">
              <a:solidFill>
                <a:schemeClr val="bg2">
                  <a:lumMod val="10000"/>
                </a:schemeClr>
              </a:solidFill>
            </a:endParaRPr>
          </a:p>
        </p:txBody>
      </p:sp>
      <p:sp>
        <p:nvSpPr>
          <p:cNvPr id="15" name="TextBox 63"/>
          <p:cNvSpPr txBox="1"/>
          <p:nvPr/>
        </p:nvSpPr>
        <p:spPr>
          <a:xfrm>
            <a:off x="222546" y="3877544"/>
            <a:ext cx="3577888" cy="369332"/>
          </a:xfrm>
          <a:prstGeom prst="rect">
            <a:avLst/>
          </a:prstGeom>
          <a:noFill/>
        </p:spPr>
        <p:txBody>
          <a:bodyPr wrap="square" rtlCol="0">
            <a:spAutoFit/>
          </a:bodyPr>
          <a:lstStyle/>
          <a:p>
            <a:endParaRPr lang="es-EC" dirty="0"/>
          </a:p>
        </p:txBody>
      </p:sp>
      <p:pic>
        <p:nvPicPr>
          <p:cNvPr id="14" name="Imagen 13"/>
          <p:cNvPicPr/>
          <p:nvPr/>
        </p:nvPicPr>
        <p:blipFill>
          <a:blip r:embed="rId2">
            <a:extLst>
              <a:ext uri="{28A0092B-C50C-407E-A947-70E740481C1C}">
                <a14:useLocalDpi xmlns:a14="http://schemas.microsoft.com/office/drawing/2010/main" val="0"/>
              </a:ext>
            </a:extLst>
          </a:blip>
          <a:srcRect/>
          <a:stretch>
            <a:fillRect/>
          </a:stretch>
        </p:blipFill>
        <p:spPr bwMode="auto">
          <a:xfrm>
            <a:off x="766826" y="1779235"/>
            <a:ext cx="4933315" cy="2360295"/>
          </a:xfrm>
          <a:prstGeom prst="rect">
            <a:avLst/>
          </a:prstGeom>
          <a:noFill/>
          <a:ln>
            <a:noFill/>
          </a:ln>
        </p:spPr>
      </p:pic>
      <mc:AlternateContent xmlns:mc="http://schemas.openxmlformats.org/markup-compatibility/2006" xmlns:a14="http://schemas.microsoft.com/office/drawing/2010/main">
        <mc:Choice Requires="a14">
          <p:sp>
            <p:nvSpPr>
              <p:cNvPr id="3" name="Rectángulo 2"/>
              <p:cNvSpPr/>
              <p:nvPr/>
            </p:nvSpPr>
            <p:spPr>
              <a:xfrm>
                <a:off x="378437" y="4262151"/>
                <a:ext cx="5710089" cy="774058"/>
              </a:xfrm>
              <a:prstGeom prst="rect">
                <a:avLst/>
              </a:prstGeom>
            </p:spPr>
            <p:txBody>
              <a:bodyPr wrap="none">
                <a:spAutoFit/>
              </a:bodyPr>
              <a:lstStyle/>
              <a:p>
                <a14:m>
                  <m:oMath xmlns:m="http://schemas.openxmlformats.org/officeDocument/2006/math">
                    <m:r>
                      <a:rPr lang="es-EC" i="1" smtClean="0">
                        <a:solidFill>
                          <a:srgbClr val="080808"/>
                        </a:solidFill>
                        <a:latin typeface="Cambria Math" panose="02040503050406030204" pitchFamily="18" charset="0"/>
                      </a:rPr>
                      <m:t>𝐹𝑢𝑒𝑟𝑧𝑎</m:t>
                    </m:r>
                    <m:r>
                      <a:rPr lang="es-EC" i="0">
                        <a:solidFill>
                          <a:srgbClr val="080808"/>
                        </a:solidFill>
                        <a:latin typeface="Cambria Math" panose="02040503050406030204" pitchFamily="18" charset="0"/>
                      </a:rPr>
                      <m:t> </m:t>
                    </m:r>
                    <m:r>
                      <a:rPr lang="es-EC" i="1">
                        <a:solidFill>
                          <a:srgbClr val="080808"/>
                        </a:solidFill>
                        <a:latin typeface="Cambria Math" panose="02040503050406030204" pitchFamily="18" charset="0"/>
                      </a:rPr>
                      <m:t>𝑅𝑜𝑑𝑎𝑛𝑡𝑒</m:t>
                    </m:r>
                    <m:r>
                      <a:rPr lang="es-EC" i="0">
                        <a:solidFill>
                          <a:srgbClr val="080808"/>
                        </a:solidFill>
                        <a:latin typeface="Cambria Math" panose="02040503050406030204" pitchFamily="18" charset="0"/>
                      </a:rPr>
                      <m:t>=</m:t>
                    </m:r>
                    <m:r>
                      <a:rPr lang="es-EC" i="1">
                        <a:solidFill>
                          <a:srgbClr val="080808"/>
                        </a:solidFill>
                        <a:latin typeface="Cambria Math" panose="02040503050406030204" pitchFamily="18" charset="0"/>
                      </a:rPr>
                      <m:t>𝑓</m:t>
                    </m:r>
                    <m:r>
                      <a:rPr lang="es-EC" i="0">
                        <a:solidFill>
                          <a:srgbClr val="080808"/>
                        </a:solidFill>
                        <a:latin typeface="Cambria Math" panose="02040503050406030204" pitchFamily="18" charset="0"/>
                      </a:rPr>
                      <m:t>∙</m:t>
                    </m:r>
                    <m:f>
                      <m:fPr>
                        <m:ctrlPr>
                          <a:rPr lang="es-EC" i="1">
                            <a:solidFill>
                              <a:srgbClr val="080808"/>
                            </a:solidFill>
                            <a:latin typeface="Cambria Math" panose="02040503050406030204" pitchFamily="18" charset="0"/>
                          </a:rPr>
                        </m:ctrlPr>
                      </m:fPr>
                      <m:num>
                        <m:r>
                          <a:rPr lang="es-EC" i="1">
                            <a:solidFill>
                              <a:srgbClr val="080808"/>
                            </a:solidFill>
                            <a:latin typeface="Cambria Math" panose="02040503050406030204" pitchFamily="18" charset="0"/>
                          </a:rPr>
                          <m:t>𝑊</m:t>
                        </m:r>
                      </m:num>
                      <m:den>
                        <m:r>
                          <a:rPr lang="es-EC" i="1">
                            <a:solidFill>
                              <a:srgbClr val="080808"/>
                            </a:solidFill>
                            <a:latin typeface="Cambria Math" panose="02040503050406030204" pitchFamily="18" charset="0"/>
                          </a:rPr>
                          <m:t>𝑅</m:t>
                        </m:r>
                      </m:den>
                    </m:f>
                  </m:oMath>
                </a14:m>
                <a:r>
                  <a:rPr lang="es-EC" dirty="0" smtClean="0">
                    <a:solidFill>
                      <a:srgbClr val="080808"/>
                    </a:solidFill>
                  </a:rPr>
                  <a:t> </a:t>
                </a:r>
                <a14:m>
                  <m:oMath xmlns:m="http://schemas.openxmlformats.org/officeDocument/2006/math">
                    <m:r>
                      <a:rPr lang="es-EC" i="1">
                        <a:solidFill>
                          <a:srgbClr val="080808"/>
                        </a:solidFill>
                        <a:latin typeface="Cambria Math" panose="02040503050406030204" pitchFamily="18" charset="0"/>
                      </a:rPr>
                      <m:t>=0.05 </m:t>
                    </m:r>
                    <m:r>
                      <a:rPr lang="es-EC" i="1">
                        <a:solidFill>
                          <a:srgbClr val="080808"/>
                        </a:solidFill>
                        <a:latin typeface="Cambria Math" panose="02040503050406030204" pitchFamily="18" charset="0"/>
                      </a:rPr>
                      <m:t>𝑐𝑚</m:t>
                    </m:r>
                    <m:r>
                      <a:rPr lang="es-EC" i="1">
                        <a:solidFill>
                          <a:srgbClr val="080808"/>
                        </a:solidFill>
                        <a:latin typeface="Cambria Math" panose="02040503050406030204" pitchFamily="18" charset="0"/>
                      </a:rPr>
                      <m:t>∙</m:t>
                    </m:r>
                    <m:f>
                      <m:fPr>
                        <m:ctrlPr>
                          <a:rPr lang="es-EC" i="1">
                            <a:solidFill>
                              <a:srgbClr val="080808"/>
                            </a:solidFill>
                            <a:latin typeface="Cambria Math" panose="02040503050406030204" pitchFamily="18" charset="0"/>
                          </a:rPr>
                        </m:ctrlPr>
                      </m:fPr>
                      <m:num>
                        <m:r>
                          <a:rPr lang="es-EC" i="1">
                            <a:solidFill>
                              <a:srgbClr val="080808"/>
                            </a:solidFill>
                            <a:latin typeface="Cambria Math" panose="02040503050406030204" pitchFamily="18" charset="0"/>
                          </a:rPr>
                          <m:t>155.47 </m:t>
                        </m:r>
                        <m:r>
                          <a:rPr lang="es-EC" i="1">
                            <a:solidFill>
                              <a:srgbClr val="080808"/>
                            </a:solidFill>
                            <a:latin typeface="Cambria Math" panose="02040503050406030204" pitchFamily="18" charset="0"/>
                          </a:rPr>
                          <m:t>𝑘𝑔𝑓</m:t>
                        </m:r>
                      </m:num>
                      <m:den>
                        <m:r>
                          <a:rPr lang="es-EC" i="1">
                            <a:solidFill>
                              <a:srgbClr val="080808"/>
                            </a:solidFill>
                            <a:latin typeface="Cambria Math" panose="02040503050406030204" pitchFamily="18" charset="0"/>
                          </a:rPr>
                          <m:t>2.4 </m:t>
                        </m:r>
                        <m:r>
                          <a:rPr lang="es-EC" i="1">
                            <a:solidFill>
                              <a:srgbClr val="080808"/>
                            </a:solidFill>
                            <a:latin typeface="Cambria Math" panose="02040503050406030204" pitchFamily="18" charset="0"/>
                          </a:rPr>
                          <m:t>𝑐𝑚</m:t>
                        </m:r>
                      </m:den>
                    </m:f>
                  </m:oMath>
                </a14:m>
                <a:r>
                  <a:rPr lang="es-EC" dirty="0" smtClean="0">
                    <a:solidFill>
                      <a:srgbClr val="080808"/>
                    </a:solidFill>
                  </a:rPr>
                  <a:t> = </a:t>
                </a:r>
                <a14:m>
                  <m:oMath xmlns:m="http://schemas.openxmlformats.org/officeDocument/2006/math">
                    <m:r>
                      <a:rPr lang="es-EC" i="1">
                        <a:solidFill>
                          <a:srgbClr val="080808"/>
                        </a:solidFill>
                        <a:latin typeface="Cambria Math" panose="02040503050406030204" pitchFamily="18" charset="0"/>
                      </a:rPr>
                      <m:t>3.2 </m:t>
                    </m:r>
                    <m:r>
                      <a:rPr lang="es-EC" i="1">
                        <a:solidFill>
                          <a:srgbClr val="080808"/>
                        </a:solidFill>
                        <a:latin typeface="Cambria Math" panose="02040503050406030204" pitchFamily="18" charset="0"/>
                      </a:rPr>
                      <m:t>𝑘𝑔𝑓</m:t>
                    </m:r>
                  </m:oMath>
                </a14:m>
                <a:endParaRPr lang="es-EC" dirty="0">
                  <a:solidFill>
                    <a:srgbClr val="080808"/>
                  </a:solidFill>
                </a:endParaRPr>
              </a:p>
              <a:p>
                <a:endParaRPr lang="es-EC" dirty="0"/>
              </a:p>
            </p:txBody>
          </p:sp>
        </mc:Choice>
        <mc:Fallback xmlns="">
          <p:sp>
            <p:nvSpPr>
              <p:cNvPr id="3" name="Rectángulo 2"/>
              <p:cNvSpPr>
                <a:spLocks noRot="1" noChangeAspect="1" noMove="1" noResize="1" noEditPoints="1" noAdjustHandles="1" noChangeArrowheads="1" noChangeShapeType="1" noTextEdit="1"/>
              </p:cNvSpPr>
              <p:nvPr/>
            </p:nvSpPr>
            <p:spPr>
              <a:xfrm>
                <a:off x="378437" y="4262151"/>
                <a:ext cx="5710089" cy="774058"/>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4" name="Rectángulo 3"/>
              <p:cNvSpPr/>
              <p:nvPr/>
            </p:nvSpPr>
            <p:spPr>
              <a:xfrm>
                <a:off x="187070" y="4824603"/>
                <a:ext cx="6092825" cy="1338828"/>
              </a:xfrm>
              <a:prstGeom prst="rect">
                <a:avLst/>
              </a:prstGeom>
            </p:spPr>
            <p:txBody>
              <a:bodyPr>
                <a:spAutoFit/>
              </a:bodyPr>
              <a:lstStyle/>
              <a:p>
                <a:pPr indent="180340" algn="just">
                  <a:lnSpc>
                    <a:spcPct val="150000"/>
                  </a:lnSpc>
                  <a:spcAft>
                    <a:spcPts val="0"/>
                  </a:spcAft>
                </a:pPr>
                <a14:m>
                  <m:oMathPara xmlns:m="http://schemas.openxmlformats.org/officeDocument/2006/math">
                    <m:oMathParaPr>
                      <m:jc m:val="centerGroup"/>
                    </m:oMathParaPr>
                    <m:oMath xmlns:m="http://schemas.openxmlformats.org/officeDocument/2006/math">
                      <m:r>
                        <a:rPr lang="es-EC" i="1"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m:t>𝐹𝑢𝑒𝑟𝑧𝑎</m:t>
                      </m:r>
                      <m:r>
                        <a:rPr lang="es-EC" i="1"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m:t> </m:t>
                      </m:r>
                      <m:r>
                        <a:rPr lang="es-EC" i="1"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m:t>𝐼𝑛𝑖𝑐𝑖𝑎𝑙</m:t>
                      </m:r>
                      <m:r>
                        <a:rPr lang="es-EC" i="1"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m:t>≥2.5 ∙3.2 </m:t>
                      </m:r>
                      <m:r>
                        <a:rPr lang="es-EC" i="1"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m:t>𝑘𝑔𝑓</m:t>
                      </m:r>
                    </m:oMath>
                  </m:oMathPara>
                </a14:m>
                <a:endParaRPr lang="es-EC"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50000"/>
                  </a:lnSpc>
                  <a:spcAft>
                    <a:spcPts val="0"/>
                  </a:spcAft>
                </a:pPr>
                <a14:m>
                  <m:oMathPara xmlns:m="http://schemas.openxmlformats.org/officeDocument/2006/math">
                    <m:oMathParaPr>
                      <m:jc m:val="centerGroup"/>
                    </m:oMathParaPr>
                    <m:oMath xmlns:m="http://schemas.openxmlformats.org/officeDocument/2006/math">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𝐹𝑢𝑒𝑟𝑧𝑎</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 </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𝐼𝑛𝑖𝑐𝑖𝑎𝑙</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≥8 </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𝑘𝑔𝑓</m:t>
                      </m:r>
                    </m:oMath>
                  </m:oMathPara>
                </a14:m>
                <a:endParaRPr lang="es-EC"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50000"/>
                  </a:lnSpc>
                  <a:spcAft>
                    <a:spcPts val="0"/>
                  </a:spcAft>
                </a:pPr>
                <a14:m>
                  <m:oMathPara xmlns:m="http://schemas.openxmlformats.org/officeDocument/2006/math">
                    <m:oMathParaPr>
                      <m:jc m:val="centerGroup"/>
                    </m:oMathParaPr>
                    <m:oMath xmlns:m="http://schemas.openxmlformats.org/officeDocument/2006/math">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𝐹𝑢𝑒𝑟𝑧𝑎</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 </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𝐼𝑛𝑖𝑐𝑖𝑎𝑙</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≥78.4 </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𝑁</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s-EC"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187070" y="4824603"/>
                <a:ext cx="6092825" cy="1338828"/>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6244421" y="2966517"/>
                <a:ext cx="6092825" cy="2894639"/>
              </a:xfrm>
              <a:prstGeom prst="rect">
                <a:avLst/>
              </a:prstGeom>
            </p:spPr>
            <p:txBody>
              <a:bodyPr>
                <a:spAutoFit/>
              </a:bodyPr>
              <a:lstStyle/>
              <a:p>
                <a:pPr indent="180340" algn="just">
                  <a:lnSpc>
                    <a:spcPct val="150000"/>
                  </a:lnSpc>
                  <a:spcAft>
                    <a:spcPts val="0"/>
                  </a:spcAft>
                </a:pPr>
                <a14:m>
                  <m:oMathPara xmlns:m="http://schemas.openxmlformats.org/officeDocument/2006/math">
                    <m:oMathParaPr>
                      <m:jc m:val="centerGroup"/>
                    </m:oMathParaPr>
                    <m:oMath xmlns:m="http://schemas.openxmlformats.org/officeDocument/2006/math">
                      <m:r>
                        <a:rPr lang="es-EC" i="1" smtClean="0">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𝑂𝐷</m:t>
                      </m:r>
                      <m:r>
                        <a:rPr lang="es-EC" i="1" smtClean="0">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=2.65 </m:t>
                      </m:r>
                      <m:r>
                        <a:rPr lang="es-EC" i="1" smtClean="0">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𝑖𝑛</m:t>
                      </m:r>
                      <m:r>
                        <a:rPr lang="es-EC" i="1" smtClean="0">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=6.731 </m:t>
                      </m:r>
                      <m:r>
                        <a:rPr lang="es-EC" i="1" smtClean="0">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𝑐𝑚</m:t>
                      </m:r>
                      <m:r>
                        <a:rPr lang="es-EC" i="1" smtClean="0">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=0.06731 </m:t>
                      </m:r>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𝑚</m:t>
                      </m:r>
                    </m:oMath>
                  </m:oMathPara>
                </a14:m>
                <a:endParaRPr lang="es-EC"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50000"/>
                  </a:lnSpc>
                  <a:spcAft>
                    <a:spcPts val="0"/>
                  </a:spcAft>
                </a:pPr>
                <a14:m>
                  <m:oMathPara xmlns:m="http://schemas.openxmlformats.org/officeDocument/2006/math">
                    <m:oMathParaPr>
                      <m:jc m:val="centerGroup"/>
                    </m:oMathParaPr>
                    <m:oMath xmlns:m="http://schemas.openxmlformats.org/officeDocument/2006/math">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𝜏</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𝐹𝑢𝑒𝑟𝑧𝑎</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 </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𝑅𝑜𝑑𝑎𝑛𝑡𝑒</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 ∙</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𝑟</m:t>
                      </m:r>
                    </m:oMath>
                  </m:oMathPara>
                </a14:m>
                <a:endParaRPr lang="es-EC"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50000"/>
                  </a:lnSpc>
                  <a:spcAft>
                    <a:spcPts val="0"/>
                  </a:spcAft>
                </a:pPr>
                <a14:m>
                  <m:oMathPara xmlns:m="http://schemas.openxmlformats.org/officeDocument/2006/math">
                    <m:oMathParaPr>
                      <m:jc m:val="centerGroup"/>
                    </m:oMathParaPr>
                    <m:oMath xmlns:m="http://schemas.openxmlformats.org/officeDocument/2006/math">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𝜏</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𝐹𝑢𝑒𝑟𝑧𝑎</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 </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𝑅𝑜𝑑𝑎𝑛𝑡𝑒</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𝑂𝐷</m:t>
                          </m:r>
                        </m:num>
                        <m:den>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2</m:t>
                          </m:r>
                        </m:den>
                      </m:f>
                    </m:oMath>
                  </m:oMathPara>
                </a14:m>
                <a:endParaRPr lang="es-EC"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50000"/>
                  </a:lnSpc>
                  <a:spcAft>
                    <a:spcPts val="0"/>
                  </a:spcAft>
                </a:pPr>
                <a14:m>
                  <m:oMathPara xmlns:m="http://schemas.openxmlformats.org/officeDocument/2006/math">
                    <m:oMathParaPr>
                      <m:jc m:val="centerGroup"/>
                    </m:oMathParaPr>
                    <m:oMath xmlns:m="http://schemas.openxmlformats.org/officeDocument/2006/math">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𝜏</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=8</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𝑘𝑔𝑓</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0.06731</m:t>
                          </m:r>
                        </m:num>
                        <m:den>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 </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𝑚</m:t>
                      </m:r>
                    </m:oMath>
                  </m:oMathPara>
                </a14:m>
                <a:endParaRPr lang="es-EC"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50000"/>
                  </a:lnSpc>
                  <a:spcAft>
                    <a:spcPts val="0"/>
                  </a:spcAft>
                </a:pPr>
                <a14:m>
                  <m:oMathPara xmlns:m="http://schemas.openxmlformats.org/officeDocument/2006/math">
                    <m:oMathParaPr>
                      <m:jc m:val="centerGroup"/>
                    </m:oMathParaPr>
                    <m:oMath xmlns:m="http://schemas.openxmlformats.org/officeDocument/2006/math">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𝜏</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=0.27 </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𝑘𝑔𝑓</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𝑚</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=2.65 </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𝑁</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m:t>
                      </m:r>
                      <m:r>
                        <a:rPr lang="es-EC"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𝑚</m:t>
                      </m:r>
                    </m:oMath>
                  </m:oMathPara>
                </a14:m>
                <a:endParaRPr lang="es-EC"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6244421" y="2966517"/>
                <a:ext cx="6092825" cy="2894639"/>
              </a:xfrm>
              <a:prstGeom prst="rect">
                <a:avLst/>
              </a:prstGeom>
              <a:blipFill rotWithShape="0">
                <a:blip r:embed="rId5"/>
                <a:stretch>
                  <a:fillRect/>
                </a:stretch>
              </a:blipFill>
            </p:spPr>
            <p:txBody>
              <a:bodyPr/>
              <a:lstStyle/>
              <a:p>
                <a:r>
                  <a:rPr lang="es-EC">
                    <a:noFill/>
                  </a:rPr>
                  <a:t> </a:t>
                </a:r>
              </a:p>
            </p:txBody>
          </p:sp>
        </mc:Fallback>
      </mc:AlternateContent>
      <p:pic>
        <p:nvPicPr>
          <p:cNvPr id="6" name="Imagen 5"/>
          <p:cNvPicPr>
            <a:picLocks noChangeAspect="1"/>
          </p:cNvPicPr>
          <p:nvPr/>
        </p:nvPicPr>
        <p:blipFill>
          <a:blip r:embed="rId6"/>
          <a:stretch>
            <a:fillRect/>
          </a:stretch>
        </p:blipFill>
        <p:spPr>
          <a:xfrm>
            <a:off x="6739085" y="995883"/>
            <a:ext cx="5103495" cy="1788795"/>
          </a:xfrm>
          <a:prstGeom prst="rect">
            <a:avLst/>
          </a:prstGeom>
        </p:spPr>
      </p:pic>
    </p:spTree>
    <p:extLst>
      <p:ext uri="{BB962C8B-B14F-4D97-AF65-F5344CB8AC3E}">
        <p14:creationId xmlns:p14="http://schemas.microsoft.com/office/powerpoint/2010/main" val="34662811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o 57"/>
          <p:cNvGrpSpPr/>
          <p:nvPr/>
        </p:nvGrpSpPr>
        <p:grpSpPr>
          <a:xfrm>
            <a:off x="222546" y="121215"/>
            <a:ext cx="3064349" cy="874668"/>
            <a:chOff x="201809" y="167228"/>
            <a:chExt cx="3589142" cy="1029524"/>
          </a:xfrm>
        </p:grpSpPr>
        <p:sp>
          <p:nvSpPr>
            <p:cNvPr id="59" name="Freeform 19"/>
            <p:cNvSpPr/>
            <p:nvPr/>
          </p:nvSpPr>
          <p:spPr>
            <a:xfrm>
              <a:off x="201809" y="167228"/>
              <a:ext cx="3589141" cy="1029524"/>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ea typeface="Open Sans" panose="020B0606030504020204" pitchFamily="34" charset="0"/>
                <a:cs typeface="Open Sans" panose="020B0606030504020204" pitchFamily="34" charset="0"/>
              </a:endParaRPr>
            </a:p>
          </p:txBody>
        </p:sp>
        <p:sp>
          <p:nvSpPr>
            <p:cNvPr id="60" name="Oval 20"/>
            <p:cNvSpPr/>
            <p:nvPr/>
          </p:nvSpPr>
          <p:spPr>
            <a:xfrm>
              <a:off x="262131" y="239055"/>
              <a:ext cx="743968" cy="8858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nvGrpSpPr>
            <p:cNvPr id="61" name="Grupo 60"/>
            <p:cNvGrpSpPr/>
            <p:nvPr/>
          </p:nvGrpSpPr>
          <p:grpSpPr>
            <a:xfrm>
              <a:off x="236373" y="358824"/>
              <a:ext cx="3554578" cy="760761"/>
              <a:chOff x="236373" y="358824"/>
              <a:chExt cx="3554578" cy="760761"/>
            </a:xfrm>
          </p:grpSpPr>
          <p:sp>
            <p:nvSpPr>
              <p:cNvPr id="62" name="TextBox 18"/>
              <p:cNvSpPr txBox="1"/>
              <p:nvPr/>
            </p:nvSpPr>
            <p:spPr>
              <a:xfrm>
                <a:off x="1480674" y="419080"/>
                <a:ext cx="2310277" cy="470948"/>
              </a:xfrm>
              <a:prstGeom prst="rect">
                <a:avLst/>
              </a:prstGeom>
              <a:noFill/>
            </p:spPr>
            <p:txBody>
              <a:bodyPr wrap="square" rtlCol="0" anchor="ctr">
                <a:spAutoFit/>
              </a:bodyPr>
              <a:lstStyle/>
              <a:p>
                <a:pPr lvl="0" algn="ctr"/>
                <a:r>
                  <a:rPr lang="en-US" sz="2000" b="1" dirty="0" smtClean="0">
                    <a:solidFill>
                      <a:prstClr val="white"/>
                    </a:solidFill>
                    <a:latin typeface="Calibri" panose="020F0502020204030204" pitchFamily="34" charset="0"/>
                  </a:rPr>
                  <a:t>DISEÑO</a:t>
                </a:r>
                <a:endParaRPr lang="en-US" sz="2000" b="1" dirty="0">
                  <a:solidFill>
                    <a:prstClr val="white"/>
                  </a:solidFill>
                  <a:latin typeface="Calibri" panose="020F0502020204030204" pitchFamily="34" charset="0"/>
                </a:endParaRPr>
              </a:p>
            </p:txBody>
          </p:sp>
          <p:sp>
            <p:nvSpPr>
              <p:cNvPr id="63" name="CuadroTexto 62"/>
              <p:cNvSpPr txBox="1"/>
              <p:nvPr/>
            </p:nvSpPr>
            <p:spPr>
              <a:xfrm>
                <a:off x="236373" y="358824"/>
                <a:ext cx="795484" cy="760761"/>
              </a:xfrm>
              <a:prstGeom prst="rect">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rPr>
                  <a:t>CAP. 3</a:t>
                </a:r>
                <a:endParaRPr lang="es-ES" b="1" dirty="0">
                  <a:solidFill>
                    <a:schemeClr val="bg2">
                      <a:lumMod val="10000"/>
                    </a:schemeClr>
                  </a:solidFill>
                  <a:latin typeface="Calibri" panose="020F0502020204030204" pitchFamily="34" charset="0"/>
                </a:endParaRPr>
              </a:p>
            </p:txBody>
          </p:sp>
        </p:grpSp>
      </p:grpSp>
      <p:sp>
        <p:nvSpPr>
          <p:cNvPr id="2" name="CuadroTexto 1"/>
          <p:cNvSpPr txBox="1"/>
          <p:nvPr/>
        </p:nvSpPr>
        <p:spPr>
          <a:xfrm>
            <a:off x="222546" y="1075651"/>
            <a:ext cx="4144468" cy="369332"/>
          </a:xfrm>
          <a:prstGeom prst="rect">
            <a:avLst/>
          </a:prstGeom>
          <a:noFill/>
        </p:spPr>
        <p:txBody>
          <a:bodyPr wrap="square" rtlCol="0">
            <a:spAutoFit/>
          </a:bodyPr>
          <a:lstStyle/>
          <a:p>
            <a:pPr algn="ctr"/>
            <a:r>
              <a:rPr lang="es-ES" b="1" dirty="0">
                <a:solidFill>
                  <a:schemeClr val="bg2">
                    <a:lumMod val="10000"/>
                  </a:schemeClr>
                </a:solidFill>
              </a:rPr>
              <a:t>Movimiento Longitudinal: Eje X</a:t>
            </a:r>
          </a:p>
        </p:txBody>
      </p:sp>
      <mc:AlternateContent xmlns:mc="http://schemas.openxmlformats.org/markup-compatibility/2006" xmlns:a14="http://schemas.microsoft.com/office/drawing/2010/main">
        <mc:Choice Requires="a14">
          <p:sp>
            <p:nvSpPr>
              <p:cNvPr id="3" name="Rectángulo 2"/>
              <p:cNvSpPr/>
              <p:nvPr/>
            </p:nvSpPr>
            <p:spPr>
              <a:xfrm>
                <a:off x="548354" y="1830409"/>
                <a:ext cx="6017096" cy="614464"/>
              </a:xfrm>
              <a:prstGeom prst="rect">
                <a:avLst/>
              </a:prstGeom>
            </p:spPr>
            <p:txBody>
              <a:bodyPr wrap="none">
                <a:spAutoFit/>
              </a:bodyPr>
              <a:lstStyle/>
              <a:p>
                <a14:m>
                  <m:oMath xmlns:m="http://schemas.openxmlformats.org/officeDocument/2006/math">
                    <m:sSub>
                      <m:sSubPr>
                        <m:ctrlPr>
                          <a:rPr lang="es-EC" i="1" smtClean="0">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𝑃</m:t>
                        </m:r>
                      </m:e>
                      <m:sub>
                        <m:r>
                          <a:rPr lang="es-EC" i="1">
                            <a:solidFill>
                              <a:srgbClr val="080808"/>
                            </a:solidFill>
                            <a:latin typeface="Cambria Math" panose="02040503050406030204" pitchFamily="18" charset="0"/>
                          </a:rPr>
                          <m:t>𝑡𝑜𝑡𝑎𝑙</m:t>
                        </m:r>
                      </m:sub>
                    </m:sSub>
                    <m:r>
                      <a:rPr lang="es-EC" i="0">
                        <a:solidFill>
                          <a:srgbClr val="080808"/>
                        </a:solidFill>
                        <a:latin typeface="Cambria Math" panose="02040503050406030204" pitchFamily="18" charset="0"/>
                      </a:rPr>
                      <m:t>=</m:t>
                    </m:r>
                    <m:f>
                      <m:fPr>
                        <m:ctrlPr>
                          <a:rPr lang="es-EC" i="1">
                            <a:solidFill>
                              <a:srgbClr val="080808"/>
                            </a:solidFill>
                            <a:latin typeface="Cambria Math" panose="02040503050406030204" pitchFamily="18" charset="0"/>
                          </a:rPr>
                        </m:ctrlPr>
                      </m:fPr>
                      <m:num>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𝐷</m:t>
                            </m:r>
                          </m:e>
                          <m:sub>
                            <m:r>
                              <a:rPr lang="es-EC" i="1">
                                <a:solidFill>
                                  <a:srgbClr val="080808"/>
                                </a:solidFill>
                                <a:latin typeface="Cambria Math" panose="02040503050406030204" pitchFamily="18" charset="0"/>
                              </a:rPr>
                              <m:t>𝑡𝑜𝑡𝑎𝑙</m:t>
                            </m:r>
                          </m:sub>
                        </m:sSub>
                      </m:num>
                      <m:den>
                        <m:r>
                          <a:rPr lang="es-EC" i="1">
                            <a:solidFill>
                              <a:srgbClr val="080808"/>
                            </a:solidFill>
                            <a:latin typeface="Cambria Math" panose="02040503050406030204" pitchFamily="18" charset="0"/>
                          </a:rPr>
                          <m:t>𝐴𝑣𝑎𝑛𝑐𝑒</m:t>
                        </m:r>
                      </m:den>
                    </m:f>
                    <m:r>
                      <a:rPr lang="es-EC" i="0">
                        <a:solidFill>
                          <a:srgbClr val="080808"/>
                        </a:solidFill>
                        <a:latin typeface="Cambria Math" panose="02040503050406030204" pitchFamily="18" charset="0"/>
                      </a:rPr>
                      <m:t>∙</m:t>
                    </m:r>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𝜃</m:t>
                        </m:r>
                      </m:e>
                      <m:sub>
                        <m:r>
                          <a:rPr lang="es-EC" i="1">
                            <a:solidFill>
                              <a:srgbClr val="080808"/>
                            </a:solidFill>
                            <a:latin typeface="Cambria Math" panose="02040503050406030204" pitchFamily="18" charset="0"/>
                          </a:rPr>
                          <m:t>𝑠𝑡𝑒𝑝</m:t>
                        </m:r>
                      </m:sub>
                    </m:sSub>
                  </m:oMath>
                </a14:m>
                <a:r>
                  <a:rPr lang="es-EC" dirty="0" smtClean="0">
                    <a:solidFill>
                      <a:srgbClr val="080808"/>
                    </a:solidFill>
                  </a:rPr>
                  <a:t> =</a:t>
                </a:r>
                <a14:m>
                  <m:oMath xmlns:m="http://schemas.openxmlformats.org/officeDocument/2006/math">
                    <m:f>
                      <m:fPr>
                        <m:ctrlPr>
                          <a:rPr lang="es-EC" i="1">
                            <a:solidFill>
                              <a:srgbClr val="080808"/>
                            </a:solidFill>
                            <a:latin typeface="Cambria Math" panose="02040503050406030204" pitchFamily="18" charset="0"/>
                          </a:rPr>
                        </m:ctrlPr>
                      </m:fPr>
                      <m:num>
                        <m:r>
                          <a:rPr lang="es-EC" i="1">
                            <a:solidFill>
                              <a:srgbClr val="080808"/>
                            </a:solidFill>
                            <a:latin typeface="Cambria Math" panose="02040503050406030204" pitchFamily="18" charset="0"/>
                          </a:rPr>
                          <m:t>3000 </m:t>
                        </m:r>
                        <m:r>
                          <a:rPr lang="es-EC" i="1">
                            <a:solidFill>
                              <a:srgbClr val="080808"/>
                            </a:solidFill>
                            <a:latin typeface="Cambria Math" panose="02040503050406030204" pitchFamily="18" charset="0"/>
                          </a:rPr>
                          <m:t>𝑚𝑚</m:t>
                        </m:r>
                      </m:num>
                      <m:den>
                        <m:d>
                          <m:dPr>
                            <m:ctrlPr>
                              <a:rPr lang="es-EC" i="1">
                                <a:solidFill>
                                  <a:srgbClr val="080808"/>
                                </a:solidFill>
                                <a:latin typeface="Cambria Math" panose="02040503050406030204" pitchFamily="18" charset="0"/>
                              </a:rPr>
                            </m:ctrlPr>
                          </m:dPr>
                          <m:e>
                            <m:r>
                              <a:rPr lang="es-EC" i="1">
                                <a:solidFill>
                                  <a:srgbClr val="080808"/>
                                </a:solidFill>
                                <a:latin typeface="Cambria Math" panose="02040503050406030204" pitchFamily="18" charset="0"/>
                              </a:rPr>
                              <m:t>2∙</m:t>
                            </m:r>
                            <m:r>
                              <a:rPr lang="es-EC" i="1">
                                <a:solidFill>
                                  <a:srgbClr val="080808"/>
                                </a:solidFill>
                                <a:latin typeface="Cambria Math" panose="02040503050406030204" pitchFamily="18" charset="0"/>
                              </a:rPr>
                              <m:t>𝜋</m:t>
                            </m:r>
                            <m:r>
                              <a:rPr lang="es-EC" i="1">
                                <a:solidFill>
                                  <a:srgbClr val="080808"/>
                                </a:solidFill>
                                <a:latin typeface="Cambria Math" panose="02040503050406030204" pitchFamily="18" charset="0"/>
                              </a:rPr>
                              <m:t>∙</m:t>
                            </m:r>
                            <m:f>
                              <m:fPr>
                                <m:ctrlPr>
                                  <a:rPr lang="es-EC" i="1">
                                    <a:solidFill>
                                      <a:srgbClr val="080808"/>
                                    </a:solidFill>
                                    <a:latin typeface="Cambria Math" panose="02040503050406030204" pitchFamily="18" charset="0"/>
                                  </a:rPr>
                                </m:ctrlPr>
                              </m:fPr>
                              <m:num>
                                <m:r>
                                  <a:rPr lang="es-EC" i="1">
                                    <a:solidFill>
                                      <a:srgbClr val="080808"/>
                                    </a:solidFill>
                                    <a:latin typeface="Cambria Math" panose="02040503050406030204" pitchFamily="18" charset="0"/>
                                  </a:rPr>
                                  <m:t>67.31 </m:t>
                                </m:r>
                              </m:num>
                              <m:den>
                                <m:r>
                                  <a:rPr lang="es-EC" i="1">
                                    <a:solidFill>
                                      <a:srgbClr val="080808"/>
                                    </a:solidFill>
                                    <a:latin typeface="Cambria Math" panose="02040503050406030204" pitchFamily="18" charset="0"/>
                                  </a:rPr>
                                  <m:t>2</m:t>
                                </m:r>
                              </m:den>
                            </m:f>
                          </m:e>
                        </m:d>
                        <m:r>
                          <a:rPr lang="es-EC" i="1">
                            <a:solidFill>
                              <a:srgbClr val="080808"/>
                            </a:solidFill>
                            <a:latin typeface="Cambria Math" panose="02040503050406030204" pitchFamily="18" charset="0"/>
                          </a:rPr>
                          <m:t> </m:t>
                        </m:r>
                        <m:f>
                          <m:fPr>
                            <m:ctrlPr>
                              <a:rPr lang="es-EC" i="1">
                                <a:solidFill>
                                  <a:srgbClr val="080808"/>
                                </a:solidFill>
                                <a:latin typeface="Cambria Math" panose="02040503050406030204" pitchFamily="18" charset="0"/>
                              </a:rPr>
                            </m:ctrlPr>
                          </m:fPr>
                          <m:num>
                            <m:r>
                              <a:rPr lang="es-EC" i="1">
                                <a:solidFill>
                                  <a:srgbClr val="080808"/>
                                </a:solidFill>
                                <a:latin typeface="Cambria Math" panose="02040503050406030204" pitchFamily="18" charset="0"/>
                              </a:rPr>
                              <m:t>𝑚𝑚</m:t>
                            </m:r>
                          </m:num>
                          <m:den>
                            <m:r>
                              <a:rPr lang="es-EC" i="1">
                                <a:solidFill>
                                  <a:srgbClr val="080808"/>
                                </a:solidFill>
                                <a:latin typeface="Cambria Math" panose="02040503050406030204" pitchFamily="18" charset="0"/>
                              </a:rPr>
                              <m:t>𝑟𝑒𝑣</m:t>
                            </m:r>
                          </m:den>
                        </m:f>
                      </m:den>
                    </m:f>
                    <m:r>
                      <a:rPr lang="es-EC" i="1">
                        <a:solidFill>
                          <a:srgbClr val="080808"/>
                        </a:solidFill>
                        <a:latin typeface="Cambria Math" panose="02040503050406030204" pitchFamily="18" charset="0"/>
                      </a:rPr>
                      <m:t>∙200</m:t>
                    </m:r>
                    <m:f>
                      <m:fPr>
                        <m:ctrlPr>
                          <a:rPr lang="es-EC" i="1">
                            <a:solidFill>
                              <a:srgbClr val="080808"/>
                            </a:solidFill>
                            <a:latin typeface="Cambria Math" panose="02040503050406030204" pitchFamily="18" charset="0"/>
                          </a:rPr>
                        </m:ctrlPr>
                      </m:fPr>
                      <m:num>
                        <m:r>
                          <a:rPr lang="es-EC" i="1">
                            <a:solidFill>
                              <a:srgbClr val="080808"/>
                            </a:solidFill>
                            <a:latin typeface="Cambria Math" panose="02040503050406030204" pitchFamily="18" charset="0"/>
                          </a:rPr>
                          <m:t>𝑝𝑎𝑠𝑜𝑠</m:t>
                        </m:r>
                      </m:num>
                      <m:den>
                        <m:r>
                          <a:rPr lang="es-EC" i="1">
                            <a:solidFill>
                              <a:srgbClr val="080808"/>
                            </a:solidFill>
                            <a:latin typeface="Cambria Math" panose="02040503050406030204" pitchFamily="18" charset="0"/>
                          </a:rPr>
                          <m:t>𝑟𝑒𝑣</m:t>
                        </m:r>
                      </m:den>
                    </m:f>
                  </m:oMath>
                </a14:m>
                <a:r>
                  <a:rPr lang="es-EC" dirty="0" smtClean="0">
                    <a:solidFill>
                      <a:srgbClr val="080808"/>
                    </a:solidFill>
                  </a:rPr>
                  <a:t> =</a:t>
                </a:r>
                <a14:m>
                  <m:oMath xmlns:m="http://schemas.openxmlformats.org/officeDocument/2006/math">
                    <m:r>
                      <a:rPr lang="es-EC" i="1">
                        <a:solidFill>
                          <a:srgbClr val="080808"/>
                        </a:solidFill>
                        <a:latin typeface="Cambria Math" panose="02040503050406030204" pitchFamily="18" charset="0"/>
                      </a:rPr>
                      <m:t>2838 </m:t>
                    </m:r>
                    <m:r>
                      <a:rPr lang="es-EC" i="1">
                        <a:solidFill>
                          <a:srgbClr val="080808"/>
                        </a:solidFill>
                        <a:latin typeface="Cambria Math" panose="02040503050406030204" pitchFamily="18" charset="0"/>
                      </a:rPr>
                      <m:t>𝑝𝑢𝑙𝑠𝑜𝑠</m:t>
                    </m:r>
                  </m:oMath>
                </a14:m>
                <a:endParaRPr lang="es-EC" dirty="0">
                  <a:solidFill>
                    <a:srgbClr val="080808"/>
                  </a:solidFill>
                </a:endParaRPr>
              </a:p>
            </p:txBody>
          </p:sp>
        </mc:Choice>
        <mc:Fallback xmlns="">
          <p:sp>
            <p:nvSpPr>
              <p:cNvPr id="3" name="Rectángulo 2"/>
              <p:cNvSpPr>
                <a:spLocks noRot="1" noChangeAspect="1" noMove="1" noResize="1" noEditPoints="1" noAdjustHandles="1" noChangeArrowheads="1" noChangeShapeType="1" noTextEdit="1"/>
              </p:cNvSpPr>
              <p:nvPr/>
            </p:nvSpPr>
            <p:spPr>
              <a:xfrm>
                <a:off x="548354" y="1830409"/>
                <a:ext cx="6017096" cy="614464"/>
              </a:xfrm>
              <a:prstGeom prst="rect">
                <a:avLst/>
              </a:prstGeom>
              <a:blipFill rotWithShape="0">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91755" y="2730663"/>
                <a:ext cx="6930295" cy="891462"/>
              </a:xfrm>
              <a:prstGeom prst="rect">
                <a:avLst/>
              </a:prstGeom>
            </p:spPr>
            <p:txBody>
              <a:bodyPr wrap="none">
                <a:spAutoFit/>
              </a:bodyPr>
              <a:lstStyle/>
              <a:p>
                <a14:m>
                  <m:oMath xmlns:m="http://schemas.openxmlformats.org/officeDocument/2006/math">
                    <m:r>
                      <a:rPr lang="es-EC" i="1" smtClean="0">
                        <a:solidFill>
                          <a:srgbClr val="080808"/>
                        </a:solidFill>
                        <a:latin typeface="Cambria Math" panose="02040503050406030204" pitchFamily="18" charset="0"/>
                      </a:rPr>
                      <m:t>𝑉𝑒𝑙𝑜𝑐𝑖𝑑𝑎𝑑</m:t>
                    </m:r>
                    <m:r>
                      <a:rPr lang="es-EC" i="0">
                        <a:solidFill>
                          <a:srgbClr val="080808"/>
                        </a:solidFill>
                        <a:latin typeface="Cambria Math" panose="02040503050406030204" pitchFamily="18" charset="0"/>
                      </a:rPr>
                      <m:t>=</m:t>
                    </m:r>
                    <m:f>
                      <m:fPr>
                        <m:ctrlPr>
                          <a:rPr lang="es-EC" i="1">
                            <a:solidFill>
                              <a:srgbClr val="080808"/>
                            </a:solidFill>
                            <a:latin typeface="Cambria Math" panose="02040503050406030204" pitchFamily="18" charset="0"/>
                          </a:rPr>
                        </m:ctrlPr>
                      </m:fPr>
                      <m:num>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𝐷</m:t>
                            </m:r>
                          </m:e>
                          <m:sub>
                            <m:r>
                              <a:rPr lang="es-EC" i="1">
                                <a:solidFill>
                                  <a:srgbClr val="080808"/>
                                </a:solidFill>
                                <a:latin typeface="Cambria Math" panose="02040503050406030204" pitchFamily="18" charset="0"/>
                              </a:rPr>
                              <m:t>𝑡𝑜𝑡𝑎𝑙</m:t>
                            </m:r>
                          </m:sub>
                        </m:sSub>
                      </m:num>
                      <m:den>
                        <m:sSub>
                          <m:sSubPr>
                            <m:ctrlPr>
                              <a:rPr lang="es-EC" i="1">
                                <a:solidFill>
                                  <a:srgbClr val="080808"/>
                                </a:solidFill>
                                <a:latin typeface="Cambria Math" panose="02040503050406030204" pitchFamily="18" charset="0"/>
                              </a:rPr>
                            </m:ctrlPr>
                          </m:sSubPr>
                          <m:e>
                            <m:r>
                              <a:rPr lang="es-EC" i="1">
                                <a:solidFill>
                                  <a:srgbClr val="080808"/>
                                </a:solidFill>
                                <a:latin typeface="Cambria Math" panose="02040503050406030204" pitchFamily="18" charset="0"/>
                              </a:rPr>
                              <m:t>𝑡</m:t>
                            </m:r>
                          </m:e>
                          <m:sub>
                            <m:r>
                              <a:rPr lang="es-EC" i="1">
                                <a:solidFill>
                                  <a:srgbClr val="080808"/>
                                </a:solidFill>
                                <a:latin typeface="Cambria Math" panose="02040503050406030204" pitchFamily="18" charset="0"/>
                              </a:rPr>
                              <m:t>𝑡𝑜𝑡𝑎𝑙</m:t>
                            </m:r>
                          </m:sub>
                        </m:sSub>
                      </m:den>
                    </m:f>
                    <m:r>
                      <a:rPr lang="es-EC" i="0">
                        <a:solidFill>
                          <a:srgbClr val="080808"/>
                        </a:solidFill>
                        <a:latin typeface="Cambria Math" panose="02040503050406030204" pitchFamily="18" charset="0"/>
                      </a:rPr>
                      <m:t>∙</m:t>
                    </m:r>
                    <m:f>
                      <m:fPr>
                        <m:ctrlPr>
                          <a:rPr lang="es-EC" i="1">
                            <a:solidFill>
                              <a:srgbClr val="080808"/>
                            </a:solidFill>
                            <a:latin typeface="Cambria Math" panose="02040503050406030204" pitchFamily="18" charset="0"/>
                          </a:rPr>
                        </m:ctrlPr>
                      </m:fPr>
                      <m:num>
                        <m:r>
                          <a:rPr lang="es-EC" i="0">
                            <a:solidFill>
                              <a:srgbClr val="080808"/>
                            </a:solidFill>
                            <a:latin typeface="Cambria Math" panose="02040503050406030204" pitchFamily="18" charset="0"/>
                          </a:rPr>
                          <m:t>1</m:t>
                        </m:r>
                      </m:num>
                      <m:den>
                        <m:r>
                          <a:rPr lang="es-EC" i="1">
                            <a:solidFill>
                              <a:srgbClr val="080808"/>
                            </a:solidFill>
                            <a:latin typeface="Cambria Math" panose="02040503050406030204" pitchFamily="18" charset="0"/>
                          </a:rPr>
                          <m:t>𝐴𝑣𝑎𝑛𝑐𝑒</m:t>
                        </m:r>
                      </m:den>
                    </m:f>
                  </m:oMath>
                </a14:m>
                <a:r>
                  <a:rPr lang="es-EC" dirty="0" smtClean="0">
                    <a:solidFill>
                      <a:srgbClr val="080808"/>
                    </a:solidFill>
                  </a:rPr>
                  <a:t> = </a:t>
                </a:r>
                <a14:m>
                  <m:oMath xmlns:m="http://schemas.openxmlformats.org/officeDocument/2006/math">
                    <m:f>
                      <m:fPr>
                        <m:ctrlPr>
                          <a:rPr lang="es-EC" i="1">
                            <a:solidFill>
                              <a:srgbClr val="080808"/>
                            </a:solidFill>
                            <a:latin typeface="Cambria Math" panose="02040503050406030204" pitchFamily="18" charset="0"/>
                          </a:rPr>
                        </m:ctrlPr>
                      </m:fPr>
                      <m:num>
                        <m:r>
                          <a:rPr lang="es-EC" i="1">
                            <a:solidFill>
                              <a:srgbClr val="080808"/>
                            </a:solidFill>
                            <a:latin typeface="Cambria Math" panose="02040503050406030204" pitchFamily="18" charset="0"/>
                          </a:rPr>
                          <m:t>3000 </m:t>
                        </m:r>
                        <m:r>
                          <a:rPr lang="es-EC" i="1">
                            <a:solidFill>
                              <a:srgbClr val="080808"/>
                            </a:solidFill>
                            <a:latin typeface="Cambria Math" panose="02040503050406030204" pitchFamily="18" charset="0"/>
                          </a:rPr>
                          <m:t>𝑚𝑚</m:t>
                        </m:r>
                      </m:num>
                      <m:den>
                        <m:r>
                          <a:rPr lang="es-EC" i="1">
                            <a:solidFill>
                              <a:srgbClr val="080808"/>
                            </a:solidFill>
                            <a:latin typeface="Cambria Math" panose="02040503050406030204" pitchFamily="18" charset="0"/>
                          </a:rPr>
                          <m:t>30 </m:t>
                        </m:r>
                        <m:r>
                          <a:rPr lang="es-EC" i="1">
                            <a:solidFill>
                              <a:srgbClr val="080808"/>
                            </a:solidFill>
                            <a:latin typeface="Cambria Math" panose="02040503050406030204" pitchFamily="18" charset="0"/>
                          </a:rPr>
                          <m:t>𝑠</m:t>
                        </m:r>
                      </m:den>
                    </m:f>
                    <m:r>
                      <a:rPr lang="es-EC" i="1">
                        <a:solidFill>
                          <a:srgbClr val="080808"/>
                        </a:solidFill>
                        <a:latin typeface="Cambria Math" panose="02040503050406030204" pitchFamily="18" charset="0"/>
                      </a:rPr>
                      <m:t>∙</m:t>
                    </m:r>
                    <m:f>
                      <m:fPr>
                        <m:ctrlPr>
                          <a:rPr lang="es-EC" i="1">
                            <a:solidFill>
                              <a:srgbClr val="080808"/>
                            </a:solidFill>
                            <a:latin typeface="Cambria Math" panose="02040503050406030204" pitchFamily="18" charset="0"/>
                          </a:rPr>
                        </m:ctrlPr>
                      </m:fPr>
                      <m:num>
                        <m:r>
                          <a:rPr lang="es-EC" i="1">
                            <a:solidFill>
                              <a:srgbClr val="080808"/>
                            </a:solidFill>
                            <a:latin typeface="Cambria Math" panose="02040503050406030204" pitchFamily="18" charset="0"/>
                          </a:rPr>
                          <m:t>1</m:t>
                        </m:r>
                      </m:num>
                      <m:den>
                        <m:d>
                          <m:dPr>
                            <m:ctrlPr>
                              <a:rPr lang="es-EC" i="1">
                                <a:solidFill>
                                  <a:srgbClr val="080808"/>
                                </a:solidFill>
                                <a:latin typeface="Cambria Math" panose="02040503050406030204" pitchFamily="18" charset="0"/>
                              </a:rPr>
                            </m:ctrlPr>
                          </m:dPr>
                          <m:e>
                            <m:r>
                              <a:rPr lang="es-EC" i="1">
                                <a:solidFill>
                                  <a:srgbClr val="080808"/>
                                </a:solidFill>
                                <a:latin typeface="Cambria Math" panose="02040503050406030204" pitchFamily="18" charset="0"/>
                              </a:rPr>
                              <m:t>2∙</m:t>
                            </m:r>
                            <m:r>
                              <a:rPr lang="es-EC" i="1">
                                <a:solidFill>
                                  <a:srgbClr val="080808"/>
                                </a:solidFill>
                                <a:latin typeface="Cambria Math" panose="02040503050406030204" pitchFamily="18" charset="0"/>
                              </a:rPr>
                              <m:t>𝜋</m:t>
                            </m:r>
                            <m:r>
                              <a:rPr lang="es-EC" i="1">
                                <a:solidFill>
                                  <a:srgbClr val="080808"/>
                                </a:solidFill>
                                <a:latin typeface="Cambria Math" panose="02040503050406030204" pitchFamily="18" charset="0"/>
                              </a:rPr>
                              <m:t>∙</m:t>
                            </m:r>
                            <m:f>
                              <m:fPr>
                                <m:ctrlPr>
                                  <a:rPr lang="es-EC" i="1">
                                    <a:solidFill>
                                      <a:srgbClr val="080808"/>
                                    </a:solidFill>
                                    <a:latin typeface="Cambria Math" panose="02040503050406030204" pitchFamily="18" charset="0"/>
                                  </a:rPr>
                                </m:ctrlPr>
                              </m:fPr>
                              <m:num>
                                <m:r>
                                  <a:rPr lang="es-EC" i="1">
                                    <a:solidFill>
                                      <a:srgbClr val="080808"/>
                                    </a:solidFill>
                                    <a:latin typeface="Cambria Math" panose="02040503050406030204" pitchFamily="18" charset="0"/>
                                  </a:rPr>
                                  <m:t>67.31 </m:t>
                                </m:r>
                              </m:num>
                              <m:den>
                                <m:r>
                                  <a:rPr lang="es-EC" i="1">
                                    <a:solidFill>
                                      <a:srgbClr val="080808"/>
                                    </a:solidFill>
                                    <a:latin typeface="Cambria Math" panose="02040503050406030204" pitchFamily="18" charset="0"/>
                                  </a:rPr>
                                  <m:t>2</m:t>
                                </m:r>
                              </m:den>
                            </m:f>
                          </m:e>
                        </m:d>
                        <m:r>
                          <a:rPr lang="es-EC" i="1">
                            <a:solidFill>
                              <a:srgbClr val="080808"/>
                            </a:solidFill>
                            <a:latin typeface="Cambria Math" panose="02040503050406030204" pitchFamily="18" charset="0"/>
                          </a:rPr>
                          <m:t> </m:t>
                        </m:r>
                        <m:f>
                          <m:fPr>
                            <m:ctrlPr>
                              <a:rPr lang="es-EC" i="1">
                                <a:solidFill>
                                  <a:srgbClr val="080808"/>
                                </a:solidFill>
                                <a:latin typeface="Cambria Math" panose="02040503050406030204" pitchFamily="18" charset="0"/>
                              </a:rPr>
                            </m:ctrlPr>
                          </m:fPr>
                          <m:num>
                            <m:r>
                              <a:rPr lang="es-EC" i="1">
                                <a:solidFill>
                                  <a:srgbClr val="080808"/>
                                </a:solidFill>
                                <a:latin typeface="Cambria Math" panose="02040503050406030204" pitchFamily="18" charset="0"/>
                              </a:rPr>
                              <m:t>𝑚𝑚</m:t>
                            </m:r>
                          </m:num>
                          <m:den>
                            <m:r>
                              <a:rPr lang="es-EC" i="1">
                                <a:solidFill>
                                  <a:srgbClr val="080808"/>
                                </a:solidFill>
                                <a:latin typeface="Cambria Math" panose="02040503050406030204" pitchFamily="18" charset="0"/>
                              </a:rPr>
                              <m:t>𝑟𝑒𝑣</m:t>
                            </m:r>
                          </m:den>
                        </m:f>
                      </m:den>
                    </m:f>
                  </m:oMath>
                </a14:m>
                <a:r>
                  <a:rPr lang="es-EC" dirty="0" smtClean="0">
                    <a:solidFill>
                      <a:srgbClr val="080808"/>
                    </a:solidFill>
                  </a:rPr>
                  <a:t> = </a:t>
                </a:r>
                <a14:m>
                  <m:oMath xmlns:m="http://schemas.openxmlformats.org/officeDocument/2006/math">
                    <m:r>
                      <a:rPr lang="es-EC" i="1">
                        <a:solidFill>
                          <a:srgbClr val="080808"/>
                        </a:solidFill>
                        <a:latin typeface="Cambria Math" panose="02040503050406030204" pitchFamily="18" charset="0"/>
                      </a:rPr>
                      <m:t>0.5</m:t>
                    </m:r>
                    <m:f>
                      <m:fPr>
                        <m:ctrlPr>
                          <a:rPr lang="es-EC" i="1">
                            <a:solidFill>
                              <a:srgbClr val="080808"/>
                            </a:solidFill>
                            <a:latin typeface="Cambria Math" panose="02040503050406030204" pitchFamily="18" charset="0"/>
                          </a:rPr>
                        </m:ctrlPr>
                      </m:fPr>
                      <m:num>
                        <m:r>
                          <a:rPr lang="es-EC" i="1">
                            <a:solidFill>
                              <a:srgbClr val="080808"/>
                            </a:solidFill>
                            <a:latin typeface="Cambria Math" panose="02040503050406030204" pitchFamily="18" charset="0"/>
                          </a:rPr>
                          <m:t>𝑟𝑒𝑣</m:t>
                        </m:r>
                      </m:num>
                      <m:den>
                        <m:r>
                          <a:rPr lang="es-EC" i="1">
                            <a:solidFill>
                              <a:srgbClr val="080808"/>
                            </a:solidFill>
                            <a:latin typeface="Cambria Math" panose="02040503050406030204" pitchFamily="18" charset="0"/>
                          </a:rPr>
                          <m:t>𝑠</m:t>
                        </m:r>
                      </m:den>
                    </m:f>
                    <m:r>
                      <a:rPr lang="es-EC" i="1">
                        <a:solidFill>
                          <a:srgbClr val="080808"/>
                        </a:solidFill>
                        <a:latin typeface="Cambria Math" panose="02040503050406030204" pitchFamily="18" charset="0"/>
                      </a:rPr>
                      <m:t>=30 </m:t>
                    </m:r>
                    <m:r>
                      <a:rPr lang="es-EC" i="1">
                        <a:solidFill>
                          <a:srgbClr val="080808"/>
                        </a:solidFill>
                        <a:latin typeface="Cambria Math" panose="02040503050406030204" pitchFamily="18" charset="0"/>
                      </a:rPr>
                      <m:t>𝑅𝑃𝑀</m:t>
                    </m:r>
                  </m:oMath>
                </a14:m>
                <a:endParaRPr lang="es-EC" dirty="0">
                  <a:solidFill>
                    <a:srgbClr val="080808"/>
                  </a:solidFill>
                </a:endParaRPr>
              </a:p>
              <a:p>
                <a:endParaRPr lang="es-EC" dirty="0"/>
              </a:p>
            </p:txBody>
          </p:sp>
        </mc:Choice>
        <mc:Fallback xmlns="">
          <p:sp>
            <p:nvSpPr>
              <p:cNvPr id="6" name="Rectángulo 5"/>
              <p:cNvSpPr>
                <a:spLocks noRot="1" noChangeAspect="1" noMove="1" noResize="1" noEditPoints="1" noAdjustHandles="1" noChangeArrowheads="1" noChangeShapeType="1" noTextEdit="1"/>
              </p:cNvSpPr>
              <p:nvPr/>
            </p:nvSpPr>
            <p:spPr>
              <a:xfrm>
                <a:off x="91755" y="2730663"/>
                <a:ext cx="6930295" cy="891462"/>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786464" y="3730553"/>
                <a:ext cx="1936511" cy="507831"/>
              </a:xfrm>
              <a:prstGeom prst="rect">
                <a:avLst/>
              </a:prstGeom>
            </p:spPr>
            <p:txBody>
              <a:bodyPr wrap="square">
                <a:spAutoFit/>
              </a:bodyPr>
              <a:lstStyle/>
              <a:p>
                <a:pPr indent="180340">
                  <a:lnSpc>
                    <a:spcPct val="150000"/>
                  </a:lnSpc>
                  <a:spcAft>
                    <a:spcPts val="0"/>
                  </a:spcAft>
                </a:pPr>
                <a:r>
                  <a:rPr lang="es-EC" dirty="0" smtClean="0"/>
                  <a:t> </a:t>
                </a:r>
                <a14:m>
                  <m:oMath xmlns:m="http://schemas.openxmlformats.org/officeDocument/2006/math">
                    <m:r>
                      <a:rPr lang="es-EC" i="1" smtClean="0">
                        <a:solidFill>
                          <a:srgbClr val="080808"/>
                        </a:solidFill>
                        <a:latin typeface="Cambria Math" panose="02040503050406030204" pitchFamily="18" charset="0"/>
                      </a:rPr>
                      <m:t>𝜏</m:t>
                    </m:r>
                    <m:r>
                      <a:rPr lang="es-EC" i="1">
                        <a:solidFill>
                          <a:srgbClr val="080808"/>
                        </a:solidFill>
                        <a:latin typeface="Cambria Math" panose="02040503050406030204" pitchFamily="18" charset="0"/>
                        <a:ea typeface="Calibri" panose="020F0502020204030204" pitchFamily="34" charset="0"/>
                        <a:cs typeface="Times New Roman" panose="02020603050405020304" pitchFamily="18" charset="0"/>
                      </a:rPr>
                      <m:t>≥</m:t>
                    </m:r>
                    <m:r>
                      <a:rPr lang="en-US" b="0" i="1"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m:t> </m:t>
                    </m:r>
                    <m:r>
                      <a:rPr lang="es-EC" i="1">
                        <a:solidFill>
                          <a:srgbClr val="080808"/>
                        </a:solidFill>
                        <a:latin typeface="Cambria Math" panose="02040503050406030204" pitchFamily="18" charset="0"/>
                      </a:rPr>
                      <m:t>2.65 </m:t>
                    </m:r>
                    <m:r>
                      <a:rPr lang="es-EC" i="1">
                        <a:solidFill>
                          <a:srgbClr val="080808"/>
                        </a:solidFill>
                        <a:latin typeface="Cambria Math" panose="02040503050406030204" pitchFamily="18" charset="0"/>
                      </a:rPr>
                      <m:t>𝑁</m:t>
                    </m:r>
                    <m:r>
                      <a:rPr lang="es-EC" i="1">
                        <a:solidFill>
                          <a:srgbClr val="080808"/>
                        </a:solidFill>
                        <a:latin typeface="Cambria Math" panose="02040503050406030204" pitchFamily="18" charset="0"/>
                      </a:rPr>
                      <m:t>∙</m:t>
                    </m:r>
                    <m:r>
                      <a:rPr lang="es-EC" i="1">
                        <a:solidFill>
                          <a:srgbClr val="080808"/>
                        </a:solidFill>
                        <a:latin typeface="Cambria Math" panose="02040503050406030204" pitchFamily="18" charset="0"/>
                      </a:rPr>
                      <m:t>𝑚</m:t>
                    </m:r>
                  </m:oMath>
                </a14:m>
                <a:r>
                  <a:rPr lang="es-EC" dirty="0">
                    <a:solidFill>
                      <a:srgbClr val="080808"/>
                    </a:solidFill>
                  </a:rPr>
                  <a:t> </a:t>
                </a:r>
                <a:endParaRPr lang="es-EC"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786464" y="3730553"/>
                <a:ext cx="1936511" cy="507831"/>
              </a:xfrm>
              <a:prstGeom prst="rect">
                <a:avLst/>
              </a:prstGeom>
              <a:blipFill rotWithShape="0">
                <a:blip r:embed="rId4"/>
                <a:stretch>
                  <a:fillRect/>
                </a:stretch>
              </a:blipFill>
            </p:spPr>
            <p:txBody>
              <a:bodyPr/>
              <a:lstStyle/>
              <a:p>
                <a:r>
                  <a:rPr lang="es-EC">
                    <a:noFill/>
                  </a:rPr>
                  <a:t> </a:t>
                </a:r>
              </a:p>
            </p:txBody>
          </p:sp>
        </mc:Fallback>
      </mc:AlternateContent>
      <p:pic>
        <p:nvPicPr>
          <p:cNvPr id="19" name="Imagen 18" descr="https://www.omc-stepperonline.com/image/cache/catalog/stepper-motor/34/34HS59-5004S%20(3)-1000x100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8097" y="3464459"/>
            <a:ext cx="2699385" cy="2699385"/>
          </a:xfrm>
          <a:prstGeom prst="rect">
            <a:avLst/>
          </a:prstGeom>
          <a:noFill/>
          <a:ln>
            <a:noFill/>
          </a:ln>
        </p:spPr>
      </p:pic>
      <mc:AlternateContent xmlns:mc="http://schemas.openxmlformats.org/markup-compatibility/2006" xmlns:a14="http://schemas.microsoft.com/office/drawing/2010/main">
        <mc:Choice Requires="a14">
          <p:graphicFrame>
            <p:nvGraphicFramePr>
              <p:cNvPr id="4" name="Tabla 3"/>
              <p:cNvGraphicFramePr>
                <a:graphicFrameLocks noGrp="1"/>
              </p:cNvGraphicFramePr>
              <p:nvPr>
                <p:extLst>
                  <p:ext uri="{D42A27DB-BD31-4B8C-83A1-F6EECF244321}">
                    <p14:modId xmlns:p14="http://schemas.microsoft.com/office/powerpoint/2010/main" val="1125519491"/>
                  </p:ext>
                </p:extLst>
              </p:nvPr>
            </p:nvGraphicFramePr>
            <p:xfrm>
              <a:off x="7200572" y="746421"/>
              <a:ext cx="4715179" cy="5120640"/>
            </p:xfrm>
            <a:graphic>
              <a:graphicData uri="http://schemas.openxmlformats.org/drawingml/2006/table">
                <a:tbl>
                  <a:tblPr firstRow="1" firstCol="1" bandRow="1">
                    <a:tableStyleId>{5940675A-B579-460E-94D1-54222C63F5DA}</a:tableStyleId>
                  </a:tblPr>
                  <a:tblGrid>
                    <a:gridCol w="2956921"/>
                    <a:gridCol w="1758258"/>
                  </a:tblGrid>
                  <a:tr h="362611">
                    <a:tc gridSpan="2">
                      <a:txBody>
                        <a:bodyPr/>
                        <a:lstStyle/>
                        <a:p>
                          <a:pPr indent="180340" algn="just">
                            <a:lnSpc>
                              <a:spcPct val="200000"/>
                            </a:lnSpc>
                            <a:spcAft>
                              <a:spcPts val="0"/>
                            </a:spcAft>
                          </a:pPr>
                          <a:r>
                            <a:rPr lang="es-EC" sz="1400" b="1" dirty="0">
                              <a:solidFill>
                                <a:srgbClr val="080808"/>
                              </a:solidFill>
                              <a:effectLst/>
                              <a:latin typeface="Calibri" panose="020F0502020204030204" pitchFamily="34" charset="0"/>
                            </a:rPr>
                            <a:t>Motor paso a paso NEMA 24</a:t>
                          </a:r>
                          <a:endParaRPr lang="es-EC" sz="1400" b="1"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hMerge="1">
                      <a:txBody>
                        <a:bodyPr/>
                        <a:lstStyle/>
                        <a:p>
                          <a:endParaRPr lang="es-EC"/>
                        </a:p>
                      </a:txBody>
                      <a:tcPr/>
                    </a:tc>
                  </a:tr>
                  <a:tr h="362611">
                    <a:tc>
                      <a:txBody>
                        <a:bodyPr/>
                        <a:lstStyle/>
                        <a:p>
                          <a:pPr indent="180340" algn="just">
                            <a:lnSpc>
                              <a:spcPct val="200000"/>
                            </a:lnSpc>
                            <a:spcAft>
                              <a:spcPts val="0"/>
                            </a:spcAft>
                          </a:pPr>
                          <a:r>
                            <a:rPr lang="es-EC" sz="1400" dirty="0">
                              <a:solidFill>
                                <a:srgbClr val="080808"/>
                              </a:solidFill>
                              <a:effectLst/>
                              <a:latin typeface="Calibri" panose="020F0502020204030204" pitchFamily="34" charset="0"/>
                            </a:rPr>
                            <a:t>Tipo de motor</a:t>
                          </a:r>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a:txBody>
                        <a:bodyPr/>
                        <a:lstStyle/>
                        <a:p>
                          <a:pPr indent="180340" algn="just">
                            <a:lnSpc>
                              <a:spcPct val="200000"/>
                            </a:lnSpc>
                            <a:spcAft>
                              <a:spcPts val="0"/>
                            </a:spcAft>
                          </a:pPr>
                          <a:r>
                            <a:rPr lang="es-EC" sz="1400">
                              <a:solidFill>
                                <a:srgbClr val="080808"/>
                              </a:solidFill>
                              <a:effectLst/>
                              <a:latin typeface="Calibri" panose="020F0502020204030204" pitchFamily="34" charset="0"/>
                            </a:rPr>
                            <a:t>Bipolar paso a paso</a:t>
                          </a:r>
                          <a:endParaRPr lang="es-EC" sz="14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r>
                  <a:tr h="362611">
                    <a:tc>
                      <a:txBody>
                        <a:bodyPr/>
                        <a:lstStyle/>
                        <a:p>
                          <a:pPr indent="180340" algn="just">
                            <a:lnSpc>
                              <a:spcPct val="200000"/>
                            </a:lnSpc>
                            <a:spcAft>
                              <a:spcPts val="0"/>
                            </a:spcAft>
                          </a:pPr>
                          <a:r>
                            <a:rPr lang="es-EC" sz="1400" dirty="0">
                              <a:solidFill>
                                <a:srgbClr val="080808"/>
                              </a:solidFill>
                              <a:effectLst/>
                              <a:latin typeface="Calibri" panose="020F0502020204030204" pitchFamily="34" charset="0"/>
                            </a:rPr>
                            <a:t>Ángulo de paso</a:t>
                          </a:r>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a:txBody>
                        <a:bodyPr/>
                        <a:lstStyle/>
                        <a:p>
                          <a:pPr indent="180340" algn="just">
                            <a:lnSpc>
                              <a:spcPct val="200000"/>
                            </a:lnSpc>
                            <a:spcAft>
                              <a:spcPts val="0"/>
                            </a:spcAft>
                          </a:pPr>
                          <a14:m>
                            <m:oMathPara xmlns:m="http://schemas.openxmlformats.org/officeDocument/2006/math">
                              <m:oMathParaPr>
                                <m:jc m:val="centerGroup"/>
                              </m:oMathParaPr>
                              <m:oMath xmlns:m="http://schemas.openxmlformats.org/officeDocument/2006/math">
                                <m:sSup>
                                  <m:sSupPr>
                                    <m:ctrlPr>
                                      <a:rPr lang="es-EC" sz="1400" i="1" smtClean="0">
                                        <a:solidFill>
                                          <a:srgbClr val="080808"/>
                                        </a:solidFill>
                                        <a:effectLst/>
                                        <a:latin typeface="Cambria Math" panose="02040503050406030204" pitchFamily="18" charset="0"/>
                                      </a:rPr>
                                    </m:ctrlPr>
                                  </m:sSupPr>
                                  <m:e>
                                    <m:r>
                                      <a:rPr lang="es-EC" sz="1400">
                                        <a:solidFill>
                                          <a:srgbClr val="080808"/>
                                        </a:solidFill>
                                        <a:effectLst/>
                                        <a:latin typeface="Cambria Math" panose="02040503050406030204" pitchFamily="18" charset="0"/>
                                      </a:rPr>
                                      <m:t>1.8</m:t>
                                    </m:r>
                                  </m:e>
                                  <m:sup>
                                    <m:r>
                                      <a:rPr lang="es-EC" sz="1400">
                                        <a:solidFill>
                                          <a:srgbClr val="080808"/>
                                        </a:solidFill>
                                        <a:effectLst/>
                                        <a:latin typeface="Cambria Math" panose="02040503050406030204" pitchFamily="18" charset="0"/>
                                      </a:rPr>
                                      <m:t>0</m:t>
                                    </m:r>
                                  </m:sup>
                                </m:sSup>
                              </m:oMath>
                            </m:oMathPara>
                          </a14:m>
                          <a:endParaRPr lang="es-EC" sz="14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r>
                  <a:tr h="362611">
                    <a:tc>
                      <a:txBody>
                        <a:bodyPr/>
                        <a:lstStyle/>
                        <a:p>
                          <a:pPr indent="180340" algn="just">
                            <a:lnSpc>
                              <a:spcPct val="200000"/>
                            </a:lnSpc>
                            <a:spcAft>
                              <a:spcPts val="0"/>
                            </a:spcAft>
                          </a:pPr>
                          <a:r>
                            <a:rPr lang="es-EC" sz="1400" dirty="0">
                              <a:solidFill>
                                <a:srgbClr val="080808"/>
                              </a:solidFill>
                              <a:effectLst/>
                              <a:latin typeface="Calibri" panose="020F0502020204030204" pitchFamily="34" charset="0"/>
                            </a:rPr>
                            <a:t>Torque de retención</a:t>
                          </a:r>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a:txBody>
                        <a:bodyPr/>
                        <a:lstStyle/>
                        <a:p>
                          <a:pPr indent="180340" algn="just">
                            <a:lnSpc>
                              <a:spcPct val="200000"/>
                            </a:lnSpc>
                            <a:spcAft>
                              <a:spcPts val="0"/>
                            </a:spcAft>
                          </a:pPr>
                          <a14:m>
                            <m:oMathPara xmlns:m="http://schemas.openxmlformats.org/officeDocument/2006/math">
                              <m:oMathParaPr>
                                <m:jc m:val="centerGroup"/>
                              </m:oMathParaPr>
                              <m:oMath xmlns:m="http://schemas.openxmlformats.org/officeDocument/2006/math">
                                <m:r>
                                  <a:rPr lang="es-EC" sz="1400" smtClean="0">
                                    <a:solidFill>
                                      <a:srgbClr val="080808"/>
                                    </a:solidFill>
                                    <a:effectLst/>
                                    <a:latin typeface="Cambria Math" panose="02040503050406030204" pitchFamily="18" charset="0"/>
                                  </a:rPr>
                                  <m:t>3.1 </m:t>
                                </m:r>
                                <m:r>
                                  <a:rPr lang="es-EC" sz="1400" smtClean="0">
                                    <a:solidFill>
                                      <a:srgbClr val="080808"/>
                                    </a:solidFill>
                                    <a:effectLst/>
                                    <a:latin typeface="Cambria Math" panose="02040503050406030204" pitchFamily="18" charset="0"/>
                                  </a:rPr>
                                  <m:t>𝑁</m:t>
                                </m:r>
                                <m:r>
                                  <a:rPr lang="es-EC" sz="1400" smtClean="0">
                                    <a:solidFill>
                                      <a:srgbClr val="080808"/>
                                    </a:solidFill>
                                    <a:effectLst/>
                                    <a:latin typeface="Cambria Math" panose="02040503050406030204" pitchFamily="18" charset="0"/>
                                  </a:rPr>
                                  <m:t>∙</m:t>
                                </m:r>
                                <m:r>
                                  <a:rPr lang="es-EC" sz="1400" smtClean="0">
                                    <a:solidFill>
                                      <a:srgbClr val="080808"/>
                                    </a:solidFill>
                                    <a:effectLst/>
                                    <a:latin typeface="Cambria Math" panose="02040503050406030204" pitchFamily="18" charset="0"/>
                                  </a:rPr>
                                  <m:t>𝑚</m:t>
                                </m:r>
                              </m:oMath>
                            </m:oMathPara>
                          </a14:m>
                          <a:endParaRPr lang="es-EC" sz="14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r>
                  <a:tr h="362611">
                    <a:tc>
                      <a:txBody>
                        <a:bodyPr/>
                        <a:lstStyle/>
                        <a:p>
                          <a:pPr indent="180340" algn="just">
                            <a:lnSpc>
                              <a:spcPct val="200000"/>
                            </a:lnSpc>
                            <a:spcAft>
                              <a:spcPts val="0"/>
                            </a:spcAft>
                          </a:pPr>
                          <a:r>
                            <a:rPr lang="es-EC" sz="1400" dirty="0">
                              <a:solidFill>
                                <a:srgbClr val="080808"/>
                              </a:solidFill>
                              <a:effectLst/>
                              <a:latin typeface="Calibri" panose="020F0502020204030204" pitchFamily="34" charset="0"/>
                            </a:rPr>
                            <a:t>Corriente nominal por cada fase</a:t>
                          </a:r>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a:txBody>
                        <a:bodyPr/>
                        <a:lstStyle/>
                        <a:p>
                          <a:pPr indent="180340" algn="just">
                            <a:lnSpc>
                              <a:spcPct val="200000"/>
                            </a:lnSpc>
                            <a:spcAft>
                              <a:spcPts val="0"/>
                            </a:spcAft>
                          </a:pPr>
                          <a14:m>
                            <m:oMathPara xmlns:m="http://schemas.openxmlformats.org/officeDocument/2006/math">
                              <m:oMathParaPr>
                                <m:jc m:val="centerGroup"/>
                              </m:oMathParaPr>
                              <m:oMath xmlns:m="http://schemas.openxmlformats.org/officeDocument/2006/math">
                                <m:r>
                                  <a:rPr lang="es-EC" sz="1400" smtClean="0">
                                    <a:solidFill>
                                      <a:srgbClr val="080808"/>
                                    </a:solidFill>
                                    <a:effectLst/>
                                    <a:latin typeface="Cambria Math" panose="02040503050406030204" pitchFamily="18" charset="0"/>
                                  </a:rPr>
                                  <m:t>3.5 </m:t>
                                </m:r>
                                <m:r>
                                  <a:rPr lang="es-EC" sz="1400" smtClean="0">
                                    <a:solidFill>
                                      <a:srgbClr val="080808"/>
                                    </a:solidFill>
                                    <a:effectLst/>
                                    <a:latin typeface="Cambria Math" panose="02040503050406030204" pitchFamily="18" charset="0"/>
                                  </a:rPr>
                                  <m:t>𝐴</m:t>
                                </m:r>
                              </m:oMath>
                            </m:oMathPara>
                          </a14:m>
                          <a:endParaRPr lang="es-EC" sz="14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r>
                  <a:tr h="362611">
                    <a:tc>
                      <a:txBody>
                        <a:bodyPr/>
                        <a:lstStyle/>
                        <a:p>
                          <a:pPr indent="180340" algn="just">
                            <a:lnSpc>
                              <a:spcPct val="200000"/>
                            </a:lnSpc>
                            <a:spcAft>
                              <a:spcPts val="0"/>
                            </a:spcAft>
                          </a:pPr>
                          <a:r>
                            <a:rPr lang="es-EC" sz="1400" dirty="0">
                              <a:solidFill>
                                <a:srgbClr val="080808"/>
                              </a:solidFill>
                              <a:effectLst/>
                              <a:latin typeface="Calibri" panose="020F0502020204030204" pitchFamily="34" charset="0"/>
                            </a:rPr>
                            <a:t>Voltaje de operación recomendado</a:t>
                          </a:r>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a:txBody>
                        <a:bodyPr/>
                        <a:lstStyle/>
                        <a:p>
                          <a:pPr indent="180340" algn="just">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400" i="1" smtClean="0">
                                        <a:solidFill>
                                          <a:srgbClr val="080808"/>
                                        </a:solidFill>
                                        <a:effectLst/>
                                        <a:latin typeface="Cambria Math" panose="02040503050406030204" pitchFamily="18" charset="0"/>
                                      </a:rPr>
                                    </m:ctrlPr>
                                  </m:sSubPr>
                                  <m:e>
                                    <m:r>
                                      <a:rPr lang="es-EC" sz="1400">
                                        <a:solidFill>
                                          <a:srgbClr val="080808"/>
                                        </a:solidFill>
                                        <a:effectLst/>
                                        <a:latin typeface="Cambria Math" panose="02040503050406030204" pitchFamily="18" charset="0"/>
                                      </a:rPr>
                                      <m:t>36 </m:t>
                                    </m:r>
                                    <m:r>
                                      <a:rPr lang="es-EC" sz="1400">
                                        <a:solidFill>
                                          <a:srgbClr val="080808"/>
                                        </a:solidFill>
                                        <a:effectLst/>
                                        <a:latin typeface="Cambria Math" panose="02040503050406030204" pitchFamily="18" charset="0"/>
                                      </a:rPr>
                                      <m:t>𝑉</m:t>
                                    </m:r>
                                  </m:e>
                                  <m:sub>
                                    <m:r>
                                      <a:rPr lang="es-EC" sz="1400">
                                        <a:solidFill>
                                          <a:srgbClr val="080808"/>
                                        </a:solidFill>
                                        <a:effectLst/>
                                        <a:latin typeface="Cambria Math" panose="02040503050406030204" pitchFamily="18" charset="0"/>
                                      </a:rPr>
                                      <m:t>𝐷𝐶</m:t>
                                    </m:r>
                                  </m:sub>
                                </m:sSub>
                              </m:oMath>
                            </m:oMathPara>
                          </a14:m>
                          <a:endParaRPr lang="es-EC" sz="14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r>
                  <a:tr h="362611">
                    <a:tc>
                      <a:txBody>
                        <a:bodyPr/>
                        <a:lstStyle/>
                        <a:p>
                          <a:pPr indent="180340" algn="just">
                            <a:lnSpc>
                              <a:spcPct val="200000"/>
                            </a:lnSpc>
                            <a:spcAft>
                              <a:spcPts val="0"/>
                            </a:spcAft>
                          </a:pPr>
                          <a:r>
                            <a:rPr lang="es-EC" sz="1400" dirty="0">
                              <a:solidFill>
                                <a:srgbClr val="080808"/>
                              </a:solidFill>
                              <a:effectLst/>
                              <a:latin typeface="Calibri" panose="020F0502020204030204" pitchFamily="34" charset="0"/>
                            </a:rPr>
                            <a:t>Tamaño del </a:t>
                          </a:r>
                          <a:r>
                            <a:rPr lang="es-EC" sz="1400" dirty="0" err="1">
                              <a:solidFill>
                                <a:srgbClr val="080808"/>
                              </a:solidFill>
                              <a:effectLst/>
                              <a:latin typeface="Calibri" panose="020F0502020204030204" pitchFamily="34" charset="0"/>
                            </a:rPr>
                            <a:t>flange</a:t>
                          </a:r>
                          <a:r>
                            <a:rPr lang="es-EC" sz="1400" dirty="0">
                              <a:solidFill>
                                <a:srgbClr val="080808"/>
                              </a:solidFill>
                              <a:effectLst/>
                              <a:latin typeface="Calibri" panose="020F0502020204030204" pitchFamily="34" charset="0"/>
                            </a:rPr>
                            <a:t> </a:t>
                          </a:r>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a:txBody>
                        <a:bodyPr/>
                        <a:lstStyle/>
                        <a:p>
                          <a:pPr indent="180340" algn="just">
                            <a:lnSpc>
                              <a:spcPct val="200000"/>
                            </a:lnSpc>
                            <a:spcAft>
                              <a:spcPts val="0"/>
                            </a:spcAft>
                          </a:pPr>
                          <a14:m>
                            <m:oMathPara xmlns:m="http://schemas.openxmlformats.org/officeDocument/2006/math">
                              <m:oMathParaPr>
                                <m:jc m:val="centerGroup"/>
                              </m:oMathParaPr>
                              <m:oMath xmlns:m="http://schemas.openxmlformats.org/officeDocument/2006/math">
                                <m:r>
                                  <a:rPr lang="es-EC" sz="1400" smtClean="0">
                                    <a:solidFill>
                                      <a:srgbClr val="080808"/>
                                    </a:solidFill>
                                    <a:effectLst/>
                                    <a:latin typeface="Cambria Math" panose="02040503050406030204" pitchFamily="18" charset="0"/>
                                  </a:rPr>
                                  <m:t>60 </m:t>
                                </m:r>
                                <m:r>
                                  <a:rPr lang="es-EC" sz="1400" smtClean="0">
                                    <a:solidFill>
                                      <a:srgbClr val="080808"/>
                                    </a:solidFill>
                                    <a:effectLst/>
                                    <a:latin typeface="Cambria Math" panose="02040503050406030204" pitchFamily="18" charset="0"/>
                                  </a:rPr>
                                  <m:t>𝑥</m:t>
                                </m:r>
                                <m:r>
                                  <a:rPr lang="es-EC" sz="1400" smtClean="0">
                                    <a:solidFill>
                                      <a:srgbClr val="080808"/>
                                    </a:solidFill>
                                    <a:effectLst/>
                                    <a:latin typeface="Cambria Math" panose="02040503050406030204" pitchFamily="18" charset="0"/>
                                  </a:rPr>
                                  <m:t> 60 </m:t>
                                </m:r>
                                <m:r>
                                  <a:rPr lang="es-EC" sz="1400" smtClean="0">
                                    <a:solidFill>
                                      <a:srgbClr val="080808"/>
                                    </a:solidFill>
                                    <a:effectLst/>
                                    <a:latin typeface="Cambria Math" panose="02040503050406030204" pitchFamily="18" charset="0"/>
                                  </a:rPr>
                                  <m:t>𝑚𝑚</m:t>
                                </m:r>
                              </m:oMath>
                            </m:oMathPara>
                          </a14:m>
                          <a:endParaRPr lang="es-EC" sz="14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r>
                  <a:tr h="362611">
                    <a:tc>
                      <a:txBody>
                        <a:bodyPr/>
                        <a:lstStyle/>
                        <a:p>
                          <a:pPr indent="180340" algn="just">
                            <a:lnSpc>
                              <a:spcPct val="200000"/>
                            </a:lnSpc>
                            <a:spcAft>
                              <a:spcPts val="0"/>
                            </a:spcAft>
                          </a:pPr>
                          <a:r>
                            <a:rPr lang="es-EC" sz="1400" dirty="0">
                              <a:solidFill>
                                <a:srgbClr val="080808"/>
                              </a:solidFill>
                              <a:effectLst/>
                              <a:latin typeface="Calibri" panose="020F0502020204030204" pitchFamily="34" charset="0"/>
                            </a:rPr>
                            <a:t>Longitud del cuerpo </a:t>
                          </a:r>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a:txBody>
                        <a:bodyPr/>
                        <a:lstStyle/>
                        <a:p>
                          <a:pPr indent="180340" algn="just">
                            <a:lnSpc>
                              <a:spcPct val="200000"/>
                            </a:lnSpc>
                            <a:spcAft>
                              <a:spcPts val="0"/>
                            </a:spcAft>
                          </a:pPr>
                          <a14:m>
                            <m:oMathPara xmlns:m="http://schemas.openxmlformats.org/officeDocument/2006/math">
                              <m:oMathParaPr>
                                <m:jc m:val="centerGroup"/>
                              </m:oMathParaPr>
                              <m:oMath xmlns:m="http://schemas.openxmlformats.org/officeDocument/2006/math">
                                <m:r>
                                  <a:rPr lang="es-EC" sz="1400" smtClean="0">
                                    <a:solidFill>
                                      <a:srgbClr val="080808"/>
                                    </a:solidFill>
                                    <a:effectLst/>
                                    <a:latin typeface="Cambria Math" panose="02040503050406030204" pitchFamily="18" charset="0"/>
                                  </a:rPr>
                                  <m:t>88 </m:t>
                                </m:r>
                                <m:r>
                                  <a:rPr lang="es-EC" sz="1400" smtClean="0">
                                    <a:solidFill>
                                      <a:srgbClr val="080808"/>
                                    </a:solidFill>
                                    <a:effectLst/>
                                    <a:latin typeface="Cambria Math" panose="02040503050406030204" pitchFamily="18" charset="0"/>
                                  </a:rPr>
                                  <m:t>𝑚𝑚</m:t>
                                </m:r>
                              </m:oMath>
                            </m:oMathPara>
                          </a14:m>
                          <a:endParaRPr lang="es-EC" sz="14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r>
                  <a:tr h="362611">
                    <a:tc>
                      <a:txBody>
                        <a:bodyPr/>
                        <a:lstStyle/>
                        <a:p>
                          <a:pPr indent="180340" algn="just">
                            <a:lnSpc>
                              <a:spcPct val="200000"/>
                            </a:lnSpc>
                            <a:spcAft>
                              <a:spcPts val="0"/>
                            </a:spcAft>
                          </a:pPr>
                          <a:r>
                            <a:rPr lang="es-EC" sz="1400" dirty="0">
                              <a:solidFill>
                                <a:srgbClr val="080808"/>
                              </a:solidFill>
                              <a:effectLst/>
                              <a:latin typeface="Calibri" panose="020F0502020204030204" pitchFamily="34" charset="0"/>
                            </a:rPr>
                            <a:t>Diámetro del eje</a:t>
                          </a:r>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a:txBody>
                        <a:bodyPr/>
                        <a:lstStyle/>
                        <a:p>
                          <a:pPr indent="180340" algn="just">
                            <a:lnSpc>
                              <a:spcPct val="200000"/>
                            </a:lnSpc>
                            <a:spcAft>
                              <a:spcPts val="0"/>
                            </a:spcAft>
                          </a:pPr>
                          <a14:m>
                            <m:oMathPara xmlns:m="http://schemas.openxmlformats.org/officeDocument/2006/math">
                              <m:oMathParaPr>
                                <m:jc m:val="centerGroup"/>
                              </m:oMathParaPr>
                              <m:oMath xmlns:m="http://schemas.openxmlformats.org/officeDocument/2006/math">
                                <m:r>
                                  <a:rPr lang="es-EC" sz="1400" smtClean="0">
                                    <a:solidFill>
                                      <a:srgbClr val="080808"/>
                                    </a:solidFill>
                                    <a:effectLst/>
                                    <a:latin typeface="Cambria Math" panose="02040503050406030204" pitchFamily="18" charset="0"/>
                                  </a:rPr>
                                  <m:t>14 </m:t>
                                </m:r>
                                <m:r>
                                  <a:rPr lang="es-EC" sz="1400" smtClean="0">
                                    <a:solidFill>
                                      <a:srgbClr val="080808"/>
                                    </a:solidFill>
                                    <a:effectLst/>
                                    <a:latin typeface="Cambria Math" panose="02040503050406030204" pitchFamily="18" charset="0"/>
                                  </a:rPr>
                                  <m:t>𝑚𝑚</m:t>
                                </m:r>
                              </m:oMath>
                            </m:oMathPara>
                          </a14:m>
                          <a:endParaRPr lang="es-EC" sz="14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r>
                  <a:tr h="362611">
                    <a:tc>
                      <a:txBody>
                        <a:bodyPr/>
                        <a:lstStyle/>
                        <a:p>
                          <a:pPr indent="180340" algn="just">
                            <a:lnSpc>
                              <a:spcPct val="200000"/>
                            </a:lnSpc>
                            <a:spcAft>
                              <a:spcPts val="0"/>
                            </a:spcAft>
                          </a:pPr>
                          <a:r>
                            <a:rPr lang="es-EC" sz="1400" dirty="0">
                              <a:solidFill>
                                <a:srgbClr val="080808"/>
                              </a:solidFill>
                              <a:effectLst/>
                              <a:latin typeface="Calibri" panose="020F0502020204030204" pitchFamily="34" charset="0"/>
                            </a:rPr>
                            <a:t>Longitud del eje</a:t>
                          </a:r>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a:txBody>
                        <a:bodyPr/>
                        <a:lstStyle/>
                        <a:p>
                          <a:pPr indent="180340" algn="just">
                            <a:lnSpc>
                              <a:spcPct val="200000"/>
                            </a:lnSpc>
                            <a:spcAft>
                              <a:spcPts val="0"/>
                            </a:spcAft>
                          </a:pPr>
                          <a14:m>
                            <m:oMathPara xmlns:m="http://schemas.openxmlformats.org/officeDocument/2006/math">
                              <m:oMathParaPr>
                                <m:jc m:val="centerGroup"/>
                              </m:oMathParaPr>
                              <m:oMath xmlns:m="http://schemas.openxmlformats.org/officeDocument/2006/math">
                                <m:r>
                                  <a:rPr lang="es-EC" sz="1400" smtClean="0">
                                    <a:solidFill>
                                      <a:srgbClr val="080808"/>
                                    </a:solidFill>
                                    <a:effectLst/>
                                    <a:latin typeface="Cambria Math" panose="02040503050406030204" pitchFamily="18" charset="0"/>
                                  </a:rPr>
                                  <m:t>8 </m:t>
                                </m:r>
                                <m:r>
                                  <a:rPr lang="es-EC" sz="1400" smtClean="0">
                                    <a:solidFill>
                                      <a:srgbClr val="080808"/>
                                    </a:solidFill>
                                    <a:effectLst/>
                                    <a:latin typeface="Cambria Math" panose="02040503050406030204" pitchFamily="18" charset="0"/>
                                  </a:rPr>
                                  <m:t>𝑚𝑚</m:t>
                                </m:r>
                              </m:oMath>
                            </m:oMathPara>
                          </a14:m>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r>
                  <a:tr h="362611">
                    <a:tc>
                      <a:txBody>
                        <a:bodyPr/>
                        <a:lstStyle/>
                        <a:p>
                          <a:pPr indent="180340" algn="just">
                            <a:lnSpc>
                              <a:spcPct val="200000"/>
                            </a:lnSpc>
                            <a:spcAft>
                              <a:spcPts val="0"/>
                            </a:spcAft>
                          </a:pPr>
                          <a:r>
                            <a:rPr lang="es-EC" sz="1400" dirty="0">
                              <a:solidFill>
                                <a:srgbClr val="080808"/>
                              </a:solidFill>
                              <a:effectLst/>
                              <a:latin typeface="Calibri" panose="020F0502020204030204" pitchFamily="34" charset="0"/>
                            </a:rPr>
                            <a:t>Número de conductores</a:t>
                          </a:r>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a:txBody>
                        <a:bodyPr/>
                        <a:lstStyle/>
                        <a:p>
                          <a:pPr indent="180340" algn="just">
                            <a:lnSpc>
                              <a:spcPct val="200000"/>
                            </a:lnSpc>
                            <a:spcAft>
                              <a:spcPts val="0"/>
                            </a:spcAft>
                          </a:pPr>
                          <a14:m>
                            <m:oMathPara xmlns:m="http://schemas.openxmlformats.org/officeDocument/2006/math">
                              <m:oMathParaPr>
                                <m:jc m:val="centerGroup"/>
                              </m:oMathParaPr>
                              <m:oMath xmlns:m="http://schemas.openxmlformats.org/officeDocument/2006/math">
                                <m:r>
                                  <a:rPr lang="es-EC" sz="1400" smtClean="0">
                                    <a:solidFill>
                                      <a:srgbClr val="080808"/>
                                    </a:solidFill>
                                    <a:effectLst/>
                                    <a:latin typeface="Cambria Math" panose="02040503050406030204" pitchFamily="18" charset="0"/>
                                  </a:rPr>
                                  <m:t>4</m:t>
                                </m:r>
                              </m:oMath>
                            </m:oMathPara>
                          </a14:m>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r>
                  <a:tr h="362611">
                    <a:tc>
                      <a:txBody>
                        <a:bodyPr/>
                        <a:lstStyle/>
                        <a:p>
                          <a:pPr indent="180340" algn="just">
                            <a:lnSpc>
                              <a:spcPct val="200000"/>
                            </a:lnSpc>
                            <a:spcAft>
                              <a:spcPts val="0"/>
                            </a:spcAft>
                          </a:pPr>
                          <a:r>
                            <a:rPr lang="es-EC" sz="1400">
                              <a:solidFill>
                                <a:srgbClr val="080808"/>
                              </a:solidFill>
                              <a:effectLst/>
                              <a:latin typeface="Calibri" panose="020F0502020204030204" pitchFamily="34" charset="0"/>
                            </a:rPr>
                            <a:t>Peso</a:t>
                          </a:r>
                          <a:endParaRPr lang="es-EC" sz="14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a:txBody>
                        <a:bodyPr/>
                        <a:lstStyle/>
                        <a:p>
                          <a:pPr indent="180340" algn="just">
                            <a:lnSpc>
                              <a:spcPct val="200000"/>
                            </a:lnSpc>
                            <a:spcAft>
                              <a:spcPts val="0"/>
                            </a:spcAft>
                          </a:pPr>
                          <a14:m>
                            <m:oMathPara xmlns:m="http://schemas.openxmlformats.org/officeDocument/2006/math">
                              <m:oMathParaPr>
                                <m:jc m:val="centerGroup"/>
                              </m:oMathParaPr>
                              <m:oMath xmlns:m="http://schemas.openxmlformats.org/officeDocument/2006/math">
                                <m:r>
                                  <a:rPr lang="es-EC" sz="1400" smtClean="0">
                                    <a:solidFill>
                                      <a:srgbClr val="080808"/>
                                    </a:solidFill>
                                    <a:effectLst/>
                                    <a:latin typeface="Cambria Math" panose="02040503050406030204" pitchFamily="18" charset="0"/>
                                  </a:rPr>
                                  <m:t>1.34 </m:t>
                                </m:r>
                                <m:r>
                                  <a:rPr lang="es-EC" sz="1400" smtClean="0">
                                    <a:solidFill>
                                      <a:srgbClr val="080808"/>
                                    </a:solidFill>
                                    <a:effectLst/>
                                    <a:latin typeface="Cambria Math" panose="02040503050406030204" pitchFamily="18" charset="0"/>
                                  </a:rPr>
                                  <m:t>𝑘𝑔</m:t>
                                </m:r>
                              </m:oMath>
                            </m:oMathPara>
                          </a14:m>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r>
                </a:tbl>
              </a:graphicData>
            </a:graphic>
          </p:graphicFrame>
        </mc:Choice>
        <mc:Fallback xmlns="">
          <p:graphicFrame>
            <p:nvGraphicFramePr>
              <p:cNvPr id="4" name="Tabla 3"/>
              <p:cNvGraphicFramePr>
                <a:graphicFrameLocks noGrp="1"/>
              </p:cNvGraphicFramePr>
              <p:nvPr>
                <p:extLst>
                  <p:ext uri="{D42A27DB-BD31-4B8C-83A1-F6EECF244321}">
                    <p14:modId xmlns:p14="http://schemas.microsoft.com/office/powerpoint/2010/main" val="1125519491"/>
                  </p:ext>
                </p:extLst>
              </p:nvPr>
            </p:nvGraphicFramePr>
            <p:xfrm>
              <a:off x="7200572" y="746421"/>
              <a:ext cx="4715179" cy="5040377"/>
            </p:xfrm>
            <a:graphic>
              <a:graphicData uri="http://schemas.openxmlformats.org/drawingml/2006/table">
                <a:tbl>
                  <a:tblPr firstRow="1" firstCol="1" bandRow="1">
                    <a:tableStyleId>{5940675A-B579-460E-94D1-54222C63F5DA}</a:tableStyleId>
                  </a:tblPr>
                  <a:tblGrid>
                    <a:gridCol w="2956921"/>
                    <a:gridCol w="1758258"/>
                  </a:tblGrid>
                  <a:tr h="366967">
                    <a:tc gridSpan="2">
                      <a:txBody>
                        <a:bodyPr/>
                        <a:lstStyle/>
                        <a:p>
                          <a:pPr indent="180340" algn="just">
                            <a:lnSpc>
                              <a:spcPct val="200000"/>
                            </a:lnSpc>
                            <a:spcAft>
                              <a:spcPts val="0"/>
                            </a:spcAft>
                          </a:pPr>
                          <a:r>
                            <a:rPr lang="es-EC" sz="1400" b="1" dirty="0">
                              <a:solidFill>
                                <a:srgbClr val="080808"/>
                              </a:solidFill>
                              <a:effectLst/>
                              <a:latin typeface="Calibri" panose="020F0502020204030204" pitchFamily="34" charset="0"/>
                            </a:rPr>
                            <a:t>Motor paso a paso NEMA 24</a:t>
                          </a:r>
                          <a:endParaRPr lang="es-EC" sz="1400" b="1"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hMerge="1">
                      <a:txBody>
                        <a:bodyPr/>
                        <a:lstStyle/>
                        <a:p>
                          <a:endParaRPr lang="es-EC"/>
                        </a:p>
                      </a:txBody>
                      <a:tcPr/>
                    </a:tc>
                  </a:tr>
                  <a:tr h="366967">
                    <a:tc>
                      <a:txBody>
                        <a:bodyPr/>
                        <a:lstStyle/>
                        <a:p>
                          <a:pPr indent="180340" algn="just">
                            <a:lnSpc>
                              <a:spcPct val="200000"/>
                            </a:lnSpc>
                            <a:spcAft>
                              <a:spcPts val="0"/>
                            </a:spcAft>
                          </a:pPr>
                          <a:r>
                            <a:rPr lang="es-EC" sz="1400" dirty="0">
                              <a:solidFill>
                                <a:srgbClr val="080808"/>
                              </a:solidFill>
                              <a:effectLst/>
                              <a:latin typeface="Calibri" panose="020F0502020204030204" pitchFamily="34" charset="0"/>
                            </a:rPr>
                            <a:t>Tipo de motor</a:t>
                          </a:r>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a:txBody>
                        <a:bodyPr/>
                        <a:lstStyle/>
                        <a:p>
                          <a:pPr indent="180340" algn="just">
                            <a:lnSpc>
                              <a:spcPct val="200000"/>
                            </a:lnSpc>
                            <a:spcAft>
                              <a:spcPts val="0"/>
                            </a:spcAft>
                          </a:pPr>
                          <a:r>
                            <a:rPr lang="es-EC" sz="1400">
                              <a:solidFill>
                                <a:srgbClr val="080808"/>
                              </a:solidFill>
                              <a:effectLst/>
                              <a:latin typeface="Calibri" panose="020F0502020204030204" pitchFamily="34" charset="0"/>
                            </a:rPr>
                            <a:t>Bipolar paso a paso</a:t>
                          </a:r>
                          <a:endParaRPr lang="es-EC" sz="14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r>
                  <a:tr h="465963">
                    <a:tc>
                      <a:txBody>
                        <a:bodyPr/>
                        <a:lstStyle/>
                        <a:p>
                          <a:pPr indent="180340" algn="just">
                            <a:lnSpc>
                              <a:spcPct val="200000"/>
                            </a:lnSpc>
                            <a:spcAft>
                              <a:spcPts val="0"/>
                            </a:spcAft>
                          </a:pPr>
                          <a:r>
                            <a:rPr lang="es-EC" sz="1400" dirty="0">
                              <a:solidFill>
                                <a:srgbClr val="080808"/>
                              </a:solidFill>
                              <a:effectLst/>
                              <a:latin typeface="Calibri" panose="020F0502020204030204" pitchFamily="34" charset="0"/>
                            </a:rPr>
                            <a:t>Ángulo de paso</a:t>
                          </a:r>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a:txBody>
                        <a:bodyPr/>
                        <a:lstStyle/>
                        <a:p>
                          <a:endParaRPr lang="es-EC"/>
                        </a:p>
                      </a:txBody>
                      <a:tcPr marL="67990" marR="67990" marT="0" marB="0" anchor="ctr">
                        <a:blipFill rotWithShape="0">
                          <a:blip r:embed="rId6"/>
                          <a:stretch>
                            <a:fillRect l="-168166" t="-160526" r="-692" b="-847368"/>
                          </a:stretch>
                        </a:blipFill>
                      </a:tcPr>
                    </a:tc>
                  </a:tr>
                  <a:tr h="426720">
                    <a:tc>
                      <a:txBody>
                        <a:bodyPr/>
                        <a:lstStyle/>
                        <a:p>
                          <a:pPr indent="180340" algn="just">
                            <a:lnSpc>
                              <a:spcPct val="200000"/>
                            </a:lnSpc>
                            <a:spcAft>
                              <a:spcPts val="0"/>
                            </a:spcAft>
                          </a:pPr>
                          <a:r>
                            <a:rPr lang="es-EC" sz="1400" dirty="0">
                              <a:solidFill>
                                <a:srgbClr val="080808"/>
                              </a:solidFill>
                              <a:effectLst/>
                              <a:latin typeface="Calibri" panose="020F0502020204030204" pitchFamily="34" charset="0"/>
                            </a:rPr>
                            <a:t>Torque de retención</a:t>
                          </a:r>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a:txBody>
                        <a:bodyPr/>
                        <a:lstStyle/>
                        <a:p>
                          <a:endParaRPr lang="es-EC"/>
                        </a:p>
                      </a:txBody>
                      <a:tcPr marL="67990" marR="67990" marT="0" marB="0" anchor="ctr">
                        <a:blipFill rotWithShape="0">
                          <a:blip r:embed="rId6"/>
                          <a:stretch>
                            <a:fillRect l="-168166" t="-282857" r="-692" b="-820000"/>
                          </a:stretch>
                        </a:blipFill>
                      </a:tcPr>
                    </a:tc>
                  </a:tr>
                  <a:tr h="426720">
                    <a:tc>
                      <a:txBody>
                        <a:bodyPr/>
                        <a:lstStyle/>
                        <a:p>
                          <a:pPr indent="180340" algn="just">
                            <a:lnSpc>
                              <a:spcPct val="200000"/>
                            </a:lnSpc>
                            <a:spcAft>
                              <a:spcPts val="0"/>
                            </a:spcAft>
                          </a:pPr>
                          <a:r>
                            <a:rPr lang="es-EC" sz="1400" dirty="0">
                              <a:solidFill>
                                <a:srgbClr val="080808"/>
                              </a:solidFill>
                              <a:effectLst/>
                              <a:latin typeface="Calibri" panose="020F0502020204030204" pitchFamily="34" charset="0"/>
                            </a:rPr>
                            <a:t>Corriente nominal por cada fase</a:t>
                          </a:r>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a:txBody>
                        <a:bodyPr/>
                        <a:lstStyle/>
                        <a:p>
                          <a:endParaRPr lang="es-EC"/>
                        </a:p>
                      </a:txBody>
                      <a:tcPr marL="67990" marR="67990" marT="0" marB="0" anchor="ctr">
                        <a:blipFill rotWithShape="0">
                          <a:blip r:embed="rId6"/>
                          <a:stretch>
                            <a:fillRect l="-168166" t="-382857" r="-692" b="-720000"/>
                          </a:stretch>
                        </a:blipFill>
                      </a:tcPr>
                    </a:tc>
                  </a:tr>
                  <a:tr h="426720">
                    <a:tc>
                      <a:txBody>
                        <a:bodyPr/>
                        <a:lstStyle/>
                        <a:p>
                          <a:pPr indent="180340" algn="just">
                            <a:lnSpc>
                              <a:spcPct val="200000"/>
                            </a:lnSpc>
                            <a:spcAft>
                              <a:spcPts val="0"/>
                            </a:spcAft>
                          </a:pPr>
                          <a:r>
                            <a:rPr lang="es-EC" sz="1400" dirty="0">
                              <a:solidFill>
                                <a:srgbClr val="080808"/>
                              </a:solidFill>
                              <a:effectLst/>
                              <a:latin typeface="Calibri" panose="020F0502020204030204" pitchFamily="34" charset="0"/>
                            </a:rPr>
                            <a:t>Voltaje de operación recomendado</a:t>
                          </a:r>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a:txBody>
                        <a:bodyPr/>
                        <a:lstStyle/>
                        <a:p>
                          <a:endParaRPr lang="es-EC"/>
                        </a:p>
                      </a:txBody>
                      <a:tcPr marL="67990" marR="67990" marT="0" marB="0" anchor="ctr">
                        <a:blipFill rotWithShape="0">
                          <a:blip r:embed="rId6"/>
                          <a:stretch>
                            <a:fillRect l="-168166" t="-482857" r="-692" b="-620000"/>
                          </a:stretch>
                        </a:blipFill>
                      </a:tcPr>
                    </a:tc>
                  </a:tr>
                  <a:tr h="426720">
                    <a:tc>
                      <a:txBody>
                        <a:bodyPr/>
                        <a:lstStyle/>
                        <a:p>
                          <a:pPr indent="180340" algn="just">
                            <a:lnSpc>
                              <a:spcPct val="200000"/>
                            </a:lnSpc>
                            <a:spcAft>
                              <a:spcPts val="0"/>
                            </a:spcAft>
                          </a:pPr>
                          <a:r>
                            <a:rPr lang="es-EC" sz="1400" dirty="0">
                              <a:solidFill>
                                <a:srgbClr val="080808"/>
                              </a:solidFill>
                              <a:effectLst/>
                              <a:latin typeface="Calibri" panose="020F0502020204030204" pitchFamily="34" charset="0"/>
                            </a:rPr>
                            <a:t>Tamaño del </a:t>
                          </a:r>
                          <a:r>
                            <a:rPr lang="es-EC" sz="1400" dirty="0" err="1">
                              <a:solidFill>
                                <a:srgbClr val="080808"/>
                              </a:solidFill>
                              <a:effectLst/>
                              <a:latin typeface="Calibri" panose="020F0502020204030204" pitchFamily="34" charset="0"/>
                            </a:rPr>
                            <a:t>flange</a:t>
                          </a:r>
                          <a:r>
                            <a:rPr lang="es-EC" sz="1400" dirty="0">
                              <a:solidFill>
                                <a:srgbClr val="080808"/>
                              </a:solidFill>
                              <a:effectLst/>
                              <a:latin typeface="Calibri" panose="020F0502020204030204" pitchFamily="34" charset="0"/>
                            </a:rPr>
                            <a:t> </a:t>
                          </a:r>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a:txBody>
                        <a:bodyPr/>
                        <a:lstStyle/>
                        <a:p>
                          <a:endParaRPr lang="es-EC"/>
                        </a:p>
                      </a:txBody>
                      <a:tcPr marL="67990" marR="67990" marT="0" marB="0" anchor="ctr">
                        <a:blipFill rotWithShape="0">
                          <a:blip r:embed="rId6"/>
                          <a:stretch>
                            <a:fillRect l="-168166" t="-574648" r="-692" b="-511268"/>
                          </a:stretch>
                        </a:blipFill>
                      </a:tcPr>
                    </a:tc>
                  </a:tr>
                  <a:tr h="426720">
                    <a:tc>
                      <a:txBody>
                        <a:bodyPr/>
                        <a:lstStyle/>
                        <a:p>
                          <a:pPr indent="180340" algn="just">
                            <a:lnSpc>
                              <a:spcPct val="200000"/>
                            </a:lnSpc>
                            <a:spcAft>
                              <a:spcPts val="0"/>
                            </a:spcAft>
                          </a:pPr>
                          <a:r>
                            <a:rPr lang="es-EC" sz="1400" dirty="0">
                              <a:solidFill>
                                <a:srgbClr val="080808"/>
                              </a:solidFill>
                              <a:effectLst/>
                              <a:latin typeface="Calibri" panose="020F0502020204030204" pitchFamily="34" charset="0"/>
                            </a:rPr>
                            <a:t>Longitud del cuerpo </a:t>
                          </a:r>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a:txBody>
                        <a:bodyPr/>
                        <a:lstStyle/>
                        <a:p>
                          <a:endParaRPr lang="es-EC"/>
                        </a:p>
                      </a:txBody>
                      <a:tcPr marL="67990" marR="67990" marT="0" marB="0" anchor="ctr">
                        <a:blipFill rotWithShape="0">
                          <a:blip r:embed="rId6"/>
                          <a:stretch>
                            <a:fillRect l="-168166" t="-684286" r="-692" b="-418571"/>
                          </a:stretch>
                        </a:blipFill>
                      </a:tcPr>
                    </a:tc>
                  </a:tr>
                  <a:tr h="426720">
                    <a:tc>
                      <a:txBody>
                        <a:bodyPr/>
                        <a:lstStyle/>
                        <a:p>
                          <a:pPr indent="180340" algn="just">
                            <a:lnSpc>
                              <a:spcPct val="200000"/>
                            </a:lnSpc>
                            <a:spcAft>
                              <a:spcPts val="0"/>
                            </a:spcAft>
                          </a:pPr>
                          <a:r>
                            <a:rPr lang="es-EC" sz="1400" dirty="0">
                              <a:solidFill>
                                <a:srgbClr val="080808"/>
                              </a:solidFill>
                              <a:effectLst/>
                              <a:latin typeface="Calibri" panose="020F0502020204030204" pitchFamily="34" charset="0"/>
                            </a:rPr>
                            <a:t>Diámetro del eje</a:t>
                          </a:r>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a:txBody>
                        <a:bodyPr/>
                        <a:lstStyle/>
                        <a:p>
                          <a:endParaRPr lang="es-EC"/>
                        </a:p>
                      </a:txBody>
                      <a:tcPr marL="67990" marR="67990" marT="0" marB="0" anchor="ctr">
                        <a:blipFill rotWithShape="0">
                          <a:blip r:embed="rId6"/>
                          <a:stretch>
                            <a:fillRect l="-168166" t="-784286" r="-692" b="-318571"/>
                          </a:stretch>
                        </a:blipFill>
                      </a:tcPr>
                    </a:tc>
                  </a:tr>
                  <a:tr h="426720">
                    <a:tc>
                      <a:txBody>
                        <a:bodyPr/>
                        <a:lstStyle/>
                        <a:p>
                          <a:pPr indent="180340" algn="just">
                            <a:lnSpc>
                              <a:spcPct val="200000"/>
                            </a:lnSpc>
                            <a:spcAft>
                              <a:spcPts val="0"/>
                            </a:spcAft>
                          </a:pPr>
                          <a:r>
                            <a:rPr lang="es-EC" sz="1400" dirty="0">
                              <a:solidFill>
                                <a:srgbClr val="080808"/>
                              </a:solidFill>
                              <a:effectLst/>
                              <a:latin typeface="Calibri" panose="020F0502020204030204" pitchFamily="34" charset="0"/>
                            </a:rPr>
                            <a:t>Longitud del eje</a:t>
                          </a:r>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a:txBody>
                        <a:bodyPr/>
                        <a:lstStyle/>
                        <a:p>
                          <a:endParaRPr lang="es-EC"/>
                        </a:p>
                      </a:txBody>
                      <a:tcPr marL="67990" marR="67990" marT="0" marB="0" anchor="ctr">
                        <a:blipFill rotWithShape="0">
                          <a:blip r:embed="rId6"/>
                          <a:stretch>
                            <a:fillRect l="-168166" t="-884286" r="-692" b="-218571"/>
                          </a:stretch>
                        </a:blipFill>
                      </a:tcPr>
                    </a:tc>
                  </a:tr>
                  <a:tr h="426720">
                    <a:tc>
                      <a:txBody>
                        <a:bodyPr/>
                        <a:lstStyle/>
                        <a:p>
                          <a:pPr indent="180340" algn="just">
                            <a:lnSpc>
                              <a:spcPct val="200000"/>
                            </a:lnSpc>
                            <a:spcAft>
                              <a:spcPts val="0"/>
                            </a:spcAft>
                          </a:pPr>
                          <a:r>
                            <a:rPr lang="es-EC" sz="1400" dirty="0">
                              <a:solidFill>
                                <a:srgbClr val="080808"/>
                              </a:solidFill>
                              <a:effectLst/>
                              <a:latin typeface="Calibri" panose="020F0502020204030204" pitchFamily="34" charset="0"/>
                            </a:rPr>
                            <a:t>Número de conductores</a:t>
                          </a:r>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a:txBody>
                        <a:bodyPr/>
                        <a:lstStyle/>
                        <a:p>
                          <a:endParaRPr lang="es-EC"/>
                        </a:p>
                      </a:txBody>
                      <a:tcPr marL="67990" marR="67990" marT="0" marB="0" anchor="ctr">
                        <a:blipFill rotWithShape="0">
                          <a:blip r:embed="rId6"/>
                          <a:stretch>
                            <a:fillRect l="-168166" t="-984286" r="-692" b="-118571"/>
                          </a:stretch>
                        </a:blipFill>
                      </a:tcPr>
                    </a:tc>
                  </a:tr>
                  <a:tr h="426720">
                    <a:tc>
                      <a:txBody>
                        <a:bodyPr/>
                        <a:lstStyle/>
                        <a:p>
                          <a:pPr indent="180340" algn="just">
                            <a:lnSpc>
                              <a:spcPct val="200000"/>
                            </a:lnSpc>
                            <a:spcAft>
                              <a:spcPts val="0"/>
                            </a:spcAft>
                          </a:pPr>
                          <a:r>
                            <a:rPr lang="es-EC" sz="1400">
                              <a:solidFill>
                                <a:srgbClr val="080808"/>
                              </a:solidFill>
                              <a:effectLst/>
                              <a:latin typeface="Calibri" panose="020F0502020204030204" pitchFamily="34" charset="0"/>
                            </a:rPr>
                            <a:t>Peso</a:t>
                          </a:r>
                          <a:endParaRPr lang="es-EC" sz="14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a:txBody>
                        <a:bodyPr/>
                        <a:lstStyle/>
                        <a:p>
                          <a:endParaRPr lang="es-EC"/>
                        </a:p>
                      </a:txBody>
                      <a:tcPr marL="67990" marR="67990" marT="0" marB="0" anchor="ctr">
                        <a:blipFill rotWithShape="0">
                          <a:blip r:embed="rId6"/>
                          <a:stretch>
                            <a:fillRect l="-168166" t="-1084286" r="-692" b="-18571"/>
                          </a:stretch>
                        </a:blipFill>
                      </a:tcPr>
                    </a:tc>
                  </a:tr>
                </a:tbl>
              </a:graphicData>
            </a:graphic>
          </p:graphicFrame>
        </mc:Fallback>
      </mc:AlternateContent>
    </p:spTree>
    <p:extLst>
      <p:ext uri="{BB962C8B-B14F-4D97-AF65-F5344CB8AC3E}">
        <p14:creationId xmlns:p14="http://schemas.microsoft.com/office/powerpoint/2010/main" val="14159484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o 57"/>
          <p:cNvGrpSpPr/>
          <p:nvPr/>
        </p:nvGrpSpPr>
        <p:grpSpPr>
          <a:xfrm>
            <a:off x="222546" y="121215"/>
            <a:ext cx="3064349" cy="874668"/>
            <a:chOff x="201809" y="167228"/>
            <a:chExt cx="3589142" cy="1029524"/>
          </a:xfrm>
        </p:grpSpPr>
        <p:sp>
          <p:nvSpPr>
            <p:cNvPr id="59" name="Freeform 19"/>
            <p:cNvSpPr/>
            <p:nvPr/>
          </p:nvSpPr>
          <p:spPr>
            <a:xfrm>
              <a:off x="201809" y="167228"/>
              <a:ext cx="3589141" cy="1029524"/>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ea typeface="Open Sans" panose="020B0606030504020204" pitchFamily="34" charset="0"/>
                <a:cs typeface="Open Sans" panose="020B0606030504020204" pitchFamily="34" charset="0"/>
              </a:endParaRPr>
            </a:p>
          </p:txBody>
        </p:sp>
        <p:sp>
          <p:nvSpPr>
            <p:cNvPr id="60" name="Oval 20"/>
            <p:cNvSpPr/>
            <p:nvPr/>
          </p:nvSpPr>
          <p:spPr>
            <a:xfrm>
              <a:off x="262131" y="239055"/>
              <a:ext cx="743968" cy="8858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nvGrpSpPr>
            <p:cNvPr id="61" name="Grupo 60"/>
            <p:cNvGrpSpPr/>
            <p:nvPr/>
          </p:nvGrpSpPr>
          <p:grpSpPr>
            <a:xfrm>
              <a:off x="236373" y="358824"/>
              <a:ext cx="3554578" cy="760761"/>
              <a:chOff x="236373" y="358824"/>
              <a:chExt cx="3554578" cy="760761"/>
            </a:xfrm>
          </p:grpSpPr>
          <p:sp>
            <p:nvSpPr>
              <p:cNvPr id="62" name="TextBox 18"/>
              <p:cNvSpPr txBox="1"/>
              <p:nvPr/>
            </p:nvSpPr>
            <p:spPr>
              <a:xfrm>
                <a:off x="1480674" y="419080"/>
                <a:ext cx="2310277" cy="470948"/>
              </a:xfrm>
              <a:prstGeom prst="rect">
                <a:avLst/>
              </a:prstGeom>
              <a:noFill/>
            </p:spPr>
            <p:txBody>
              <a:bodyPr wrap="square" rtlCol="0" anchor="ctr">
                <a:spAutoFit/>
              </a:bodyPr>
              <a:lstStyle/>
              <a:p>
                <a:pPr lvl="0" algn="ctr"/>
                <a:r>
                  <a:rPr lang="en-US" sz="2000" b="1" dirty="0" smtClean="0">
                    <a:solidFill>
                      <a:prstClr val="white"/>
                    </a:solidFill>
                    <a:latin typeface="Calibri" panose="020F0502020204030204" pitchFamily="34" charset="0"/>
                  </a:rPr>
                  <a:t>DISEÑO</a:t>
                </a:r>
                <a:endParaRPr lang="en-US" sz="2000" b="1" dirty="0">
                  <a:solidFill>
                    <a:prstClr val="white"/>
                  </a:solidFill>
                  <a:latin typeface="Calibri" panose="020F0502020204030204" pitchFamily="34" charset="0"/>
                </a:endParaRPr>
              </a:p>
            </p:txBody>
          </p:sp>
          <p:sp>
            <p:nvSpPr>
              <p:cNvPr id="63" name="CuadroTexto 62"/>
              <p:cNvSpPr txBox="1"/>
              <p:nvPr/>
            </p:nvSpPr>
            <p:spPr>
              <a:xfrm>
                <a:off x="236373" y="358824"/>
                <a:ext cx="795484" cy="760761"/>
              </a:xfrm>
              <a:prstGeom prst="rect">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rPr>
                  <a:t>CAP. 3</a:t>
                </a:r>
                <a:endParaRPr lang="es-ES" b="1" dirty="0">
                  <a:solidFill>
                    <a:schemeClr val="bg2">
                      <a:lumMod val="10000"/>
                    </a:schemeClr>
                  </a:solidFill>
                  <a:latin typeface="Calibri" panose="020F0502020204030204" pitchFamily="34" charset="0"/>
                </a:endParaRPr>
              </a:p>
            </p:txBody>
          </p:sp>
        </p:grpSp>
      </p:grpSp>
      <p:sp>
        <p:nvSpPr>
          <p:cNvPr id="2" name="CuadroTexto 1"/>
          <p:cNvSpPr txBox="1"/>
          <p:nvPr/>
        </p:nvSpPr>
        <p:spPr>
          <a:xfrm>
            <a:off x="222546" y="1075651"/>
            <a:ext cx="4144468" cy="369332"/>
          </a:xfrm>
          <a:prstGeom prst="rect">
            <a:avLst/>
          </a:prstGeom>
          <a:noFill/>
        </p:spPr>
        <p:txBody>
          <a:bodyPr wrap="square" rtlCol="0">
            <a:spAutoFit/>
          </a:bodyPr>
          <a:lstStyle/>
          <a:p>
            <a:pPr algn="ctr"/>
            <a:r>
              <a:rPr lang="es-ES" b="1" dirty="0" smtClean="0">
                <a:solidFill>
                  <a:schemeClr val="bg2">
                    <a:lumMod val="10000"/>
                  </a:schemeClr>
                </a:solidFill>
              </a:rPr>
              <a:t>Movimiento de Elevación: Eje Y</a:t>
            </a:r>
            <a:endParaRPr lang="es-ES" b="1" dirty="0">
              <a:solidFill>
                <a:schemeClr val="bg2">
                  <a:lumMod val="10000"/>
                </a:schemeClr>
              </a:solidFill>
            </a:endParaRPr>
          </a:p>
        </p:txBody>
      </p:sp>
      <p:sp>
        <p:nvSpPr>
          <p:cNvPr id="15" name="TextBox 63"/>
          <p:cNvSpPr txBox="1"/>
          <p:nvPr/>
        </p:nvSpPr>
        <p:spPr>
          <a:xfrm>
            <a:off x="222546" y="3877544"/>
            <a:ext cx="3577888" cy="369332"/>
          </a:xfrm>
          <a:prstGeom prst="rect">
            <a:avLst/>
          </a:prstGeom>
          <a:noFill/>
        </p:spPr>
        <p:txBody>
          <a:bodyPr wrap="square" rtlCol="0">
            <a:spAutoFit/>
          </a:bodyPr>
          <a:lstStyle/>
          <a:p>
            <a:endParaRPr lang="es-EC" dirty="0"/>
          </a:p>
        </p:txBody>
      </p:sp>
      <p:cxnSp>
        <p:nvCxnSpPr>
          <p:cNvPr id="21" name="Conector recto 20"/>
          <p:cNvCxnSpPr/>
          <p:nvPr/>
        </p:nvCxnSpPr>
        <p:spPr>
          <a:xfrm flipH="1">
            <a:off x="4398327" y="1260317"/>
            <a:ext cx="9420" cy="4218644"/>
          </a:xfrm>
          <a:prstGeom prst="line">
            <a:avLst/>
          </a:prstGeom>
          <a:ln>
            <a:solidFill>
              <a:schemeClr val="accent2"/>
            </a:solidFill>
            <a:prstDash val="lgDash"/>
          </a:ln>
        </p:spPr>
        <p:style>
          <a:lnRef idx="2">
            <a:schemeClr val="accent1"/>
          </a:lnRef>
          <a:fillRef idx="0">
            <a:schemeClr val="accent1"/>
          </a:fillRef>
          <a:effectRef idx="1">
            <a:schemeClr val="accent1"/>
          </a:effectRef>
          <a:fontRef idx="minor">
            <a:schemeClr val="tx1"/>
          </a:fontRef>
        </p:style>
      </p:cxnSp>
      <p:pic>
        <p:nvPicPr>
          <p:cNvPr id="14" name="Imagen 13" descr="Resultado de imagen para tecle electrico century Pa 500"/>
          <p:cNvPicPr/>
          <p:nvPr/>
        </p:nvPicPr>
        <p:blipFill>
          <a:blip r:embed="rId2">
            <a:extLst>
              <a:ext uri="{28A0092B-C50C-407E-A947-70E740481C1C}">
                <a14:useLocalDpi xmlns:a14="http://schemas.microsoft.com/office/drawing/2010/main" val="0"/>
              </a:ext>
            </a:extLst>
          </a:blip>
          <a:srcRect/>
          <a:stretch>
            <a:fillRect/>
          </a:stretch>
        </p:blipFill>
        <p:spPr bwMode="auto">
          <a:xfrm>
            <a:off x="954090" y="2018676"/>
            <a:ext cx="2701925" cy="2701925"/>
          </a:xfrm>
          <a:prstGeom prst="rect">
            <a:avLst/>
          </a:prstGeom>
          <a:noFill/>
          <a:ln>
            <a:noFill/>
          </a:ln>
        </p:spPr>
      </p:pic>
      <p:graphicFrame>
        <p:nvGraphicFramePr>
          <p:cNvPr id="3" name="Tabla 2"/>
          <p:cNvGraphicFramePr>
            <a:graphicFrameLocks noGrp="1"/>
          </p:cNvGraphicFramePr>
          <p:nvPr>
            <p:extLst>
              <p:ext uri="{D42A27DB-BD31-4B8C-83A1-F6EECF244321}">
                <p14:modId xmlns:p14="http://schemas.microsoft.com/office/powerpoint/2010/main" val="1053116765"/>
              </p:ext>
            </p:extLst>
          </p:nvPr>
        </p:nvGraphicFramePr>
        <p:xfrm>
          <a:off x="4964907" y="1321443"/>
          <a:ext cx="6599264" cy="5120640"/>
        </p:xfrm>
        <a:graphic>
          <a:graphicData uri="http://schemas.openxmlformats.org/drawingml/2006/table">
            <a:tbl>
              <a:tblPr firstRow="1" firstCol="1" bandRow="1">
                <a:tableStyleId>{5940675A-B579-460E-94D1-54222C63F5DA}</a:tableStyleId>
              </a:tblPr>
              <a:tblGrid>
                <a:gridCol w="3299632"/>
                <a:gridCol w="3299632"/>
              </a:tblGrid>
              <a:tr h="0">
                <a:tc>
                  <a:txBody>
                    <a:bodyPr/>
                    <a:lstStyle/>
                    <a:p>
                      <a:pPr indent="180340" algn="ctr">
                        <a:lnSpc>
                          <a:spcPct val="200000"/>
                        </a:lnSpc>
                        <a:spcAft>
                          <a:spcPts val="0"/>
                        </a:spcAft>
                      </a:pPr>
                      <a:r>
                        <a:rPr lang="es-EC" sz="1400" b="1" dirty="0">
                          <a:solidFill>
                            <a:srgbClr val="080808"/>
                          </a:solidFill>
                          <a:effectLst/>
                        </a:rPr>
                        <a:t>Descripción</a:t>
                      </a:r>
                      <a:endParaRPr lang="es-EC" sz="1400" b="1"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400">
                          <a:solidFill>
                            <a:srgbClr val="080808"/>
                          </a:solidFill>
                          <a:effectLst/>
                        </a:rPr>
                        <a:t> </a:t>
                      </a:r>
                      <a:endParaRPr lang="es-EC" sz="14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indent="180340" algn="ctr">
                        <a:lnSpc>
                          <a:spcPct val="200000"/>
                        </a:lnSpc>
                        <a:spcAft>
                          <a:spcPts val="0"/>
                        </a:spcAft>
                      </a:pPr>
                      <a:r>
                        <a:rPr lang="es-EC" sz="1400" dirty="0">
                          <a:solidFill>
                            <a:srgbClr val="080808"/>
                          </a:solidFill>
                          <a:effectLst/>
                        </a:rPr>
                        <a:t>Marca</a:t>
                      </a:r>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l">
                        <a:lnSpc>
                          <a:spcPct val="200000"/>
                        </a:lnSpc>
                        <a:spcAft>
                          <a:spcPts val="0"/>
                        </a:spcAft>
                      </a:pPr>
                      <a:r>
                        <a:rPr lang="es-EC" sz="1400">
                          <a:solidFill>
                            <a:srgbClr val="080808"/>
                          </a:solidFill>
                          <a:effectLst/>
                        </a:rPr>
                        <a:t>Century</a:t>
                      </a:r>
                      <a:endParaRPr lang="es-EC" sz="14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indent="180340" algn="ctr">
                        <a:lnSpc>
                          <a:spcPct val="200000"/>
                        </a:lnSpc>
                        <a:spcAft>
                          <a:spcPts val="0"/>
                        </a:spcAft>
                      </a:pPr>
                      <a:r>
                        <a:rPr lang="es-EC" sz="1400" dirty="0">
                          <a:solidFill>
                            <a:srgbClr val="080808"/>
                          </a:solidFill>
                          <a:effectLst/>
                        </a:rPr>
                        <a:t>Modelo</a:t>
                      </a:r>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l">
                        <a:lnSpc>
                          <a:spcPct val="200000"/>
                        </a:lnSpc>
                        <a:spcAft>
                          <a:spcPts val="0"/>
                        </a:spcAft>
                      </a:pPr>
                      <a:r>
                        <a:rPr lang="es-EC" sz="1400">
                          <a:solidFill>
                            <a:srgbClr val="080808"/>
                          </a:solidFill>
                          <a:effectLst/>
                        </a:rPr>
                        <a:t>PA 500</a:t>
                      </a:r>
                      <a:endParaRPr lang="es-EC" sz="14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indent="180340" algn="ctr">
                        <a:lnSpc>
                          <a:spcPct val="200000"/>
                        </a:lnSpc>
                        <a:spcAft>
                          <a:spcPts val="0"/>
                        </a:spcAft>
                      </a:pPr>
                      <a:r>
                        <a:rPr lang="es-EC" sz="1400" dirty="0">
                          <a:solidFill>
                            <a:srgbClr val="080808"/>
                          </a:solidFill>
                          <a:effectLst/>
                        </a:rPr>
                        <a:t>Protección</a:t>
                      </a:r>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l">
                        <a:lnSpc>
                          <a:spcPct val="200000"/>
                        </a:lnSpc>
                        <a:spcAft>
                          <a:spcPts val="0"/>
                        </a:spcAft>
                      </a:pPr>
                      <a:r>
                        <a:rPr lang="es-EC" sz="1400">
                          <a:solidFill>
                            <a:srgbClr val="080808"/>
                          </a:solidFill>
                          <a:effectLst/>
                        </a:rPr>
                        <a:t>IP 40</a:t>
                      </a:r>
                      <a:endParaRPr lang="es-EC" sz="14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indent="180340" algn="ctr">
                        <a:lnSpc>
                          <a:spcPct val="200000"/>
                        </a:lnSpc>
                        <a:spcAft>
                          <a:spcPts val="0"/>
                        </a:spcAft>
                      </a:pPr>
                      <a:r>
                        <a:rPr lang="es-EC" sz="1400" dirty="0">
                          <a:solidFill>
                            <a:srgbClr val="080808"/>
                          </a:solidFill>
                          <a:effectLst/>
                        </a:rPr>
                        <a:t>Voltaje</a:t>
                      </a:r>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l">
                        <a:lnSpc>
                          <a:spcPct val="200000"/>
                        </a:lnSpc>
                        <a:spcAft>
                          <a:spcPts val="0"/>
                        </a:spcAft>
                      </a:pPr>
                      <a:r>
                        <a:rPr lang="es-EC" sz="1400">
                          <a:solidFill>
                            <a:srgbClr val="080808"/>
                          </a:solidFill>
                          <a:effectLst/>
                        </a:rPr>
                        <a:t>120V / 60Hz</a:t>
                      </a:r>
                      <a:endParaRPr lang="es-EC" sz="14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indent="180340" algn="ctr">
                        <a:lnSpc>
                          <a:spcPct val="200000"/>
                        </a:lnSpc>
                        <a:spcAft>
                          <a:spcPts val="0"/>
                        </a:spcAft>
                      </a:pPr>
                      <a:r>
                        <a:rPr lang="es-EC" sz="1400" dirty="0">
                          <a:solidFill>
                            <a:srgbClr val="080808"/>
                          </a:solidFill>
                          <a:effectLst/>
                        </a:rPr>
                        <a:t>Potencia</a:t>
                      </a:r>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l">
                        <a:lnSpc>
                          <a:spcPct val="200000"/>
                        </a:lnSpc>
                        <a:spcAft>
                          <a:spcPts val="0"/>
                        </a:spcAft>
                      </a:pPr>
                      <a:r>
                        <a:rPr lang="es-EC" sz="1400" dirty="0">
                          <a:solidFill>
                            <a:srgbClr val="080808"/>
                          </a:solidFill>
                          <a:effectLst/>
                        </a:rPr>
                        <a:t>1000 W</a:t>
                      </a:r>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indent="180340" algn="ctr">
                        <a:lnSpc>
                          <a:spcPct val="200000"/>
                        </a:lnSpc>
                        <a:spcAft>
                          <a:spcPts val="0"/>
                        </a:spcAft>
                      </a:pPr>
                      <a:r>
                        <a:rPr lang="es-EC" sz="1400" dirty="0">
                          <a:solidFill>
                            <a:srgbClr val="080808"/>
                          </a:solidFill>
                          <a:effectLst/>
                        </a:rPr>
                        <a:t>Capacidad de carga</a:t>
                      </a:r>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l">
                        <a:lnSpc>
                          <a:spcPct val="200000"/>
                        </a:lnSpc>
                        <a:spcAft>
                          <a:spcPts val="0"/>
                        </a:spcAft>
                      </a:pPr>
                      <a:r>
                        <a:rPr lang="es-EC" sz="1400" dirty="0">
                          <a:solidFill>
                            <a:srgbClr val="080808"/>
                          </a:solidFill>
                          <a:effectLst/>
                        </a:rPr>
                        <a:t>250 kg (una línea) / 500 Kg (doble línea)</a:t>
                      </a:r>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indent="180340" algn="ctr">
                        <a:lnSpc>
                          <a:spcPct val="200000"/>
                        </a:lnSpc>
                        <a:spcAft>
                          <a:spcPts val="0"/>
                        </a:spcAft>
                      </a:pPr>
                      <a:r>
                        <a:rPr lang="es-EC" sz="1400" dirty="0">
                          <a:solidFill>
                            <a:srgbClr val="080808"/>
                          </a:solidFill>
                          <a:effectLst/>
                        </a:rPr>
                        <a:t>Altura de levantamiento</a:t>
                      </a:r>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l">
                        <a:lnSpc>
                          <a:spcPct val="200000"/>
                        </a:lnSpc>
                        <a:spcAft>
                          <a:spcPts val="0"/>
                        </a:spcAft>
                      </a:pPr>
                      <a:r>
                        <a:rPr lang="es-EC" sz="1400" dirty="0">
                          <a:solidFill>
                            <a:srgbClr val="080808"/>
                          </a:solidFill>
                          <a:effectLst/>
                        </a:rPr>
                        <a:t>11m (una línea) / 5.5 m (doble línea)</a:t>
                      </a:r>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indent="180340" algn="ctr">
                        <a:lnSpc>
                          <a:spcPct val="200000"/>
                        </a:lnSpc>
                        <a:spcAft>
                          <a:spcPts val="0"/>
                        </a:spcAft>
                      </a:pPr>
                      <a:r>
                        <a:rPr lang="es-EC" sz="1400">
                          <a:solidFill>
                            <a:srgbClr val="080808"/>
                          </a:solidFill>
                          <a:effectLst/>
                        </a:rPr>
                        <a:t>Velocidad de levantamiento</a:t>
                      </a:r>
                      <a:endParaRPr lang="es-EC" sz="14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400" dirty="0">
                          <a:solidFill>
                            <a:srgbClr val="080808"/>
                          </a:solidFill>
                          <a:effectLst/>
                        </a:rPr>
                        <a:t>0.167 m/s (una línea) / 0.081 m/s (doble línea) </a:t>
                      </a:r>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indent="180340" algn="ctr">
                        <a:lnSpc>
                          <a:spcPct val="200000"/>
                        </a:lnSpc>
                        <a:spcAft>
                          <a:spcPts val="0"/>
                        </a:spcAft>
                      </a:pPr>
                      <a:r>
                        <a:rPr lang="es-EC" sz="1400">
                          <a:solidFill>
                            <a:srgbClr val="080808"/>
                          </a:solidFill>
                          <a:effectLst/>
                        </a:rPr>
                        <a:t>Peso</a:t>
                      </a:r>
                      <a:endParaRPr lang="es-EC" sz="14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l">
                        <a:lnSpc>
                          <a:spcPct val="200000"/>
                        </a:lnSpc>
                        <a:spcAft>
                          <a:spcPts val="0"/>
                        </a:spcAft>
                      </a:pPr>
                      <a:r>
                        <a:rPr lang="es-EC" sz="1400" dirty="0">
                          <a:solidFill>
                            <a:srgbClr val="080808"/>
                          </a:solidFill>
                          <a:effectLst/>
                        </a:rPr>
                        <a:t>18 Kg</a:t>
                      </a:r>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9225170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325399" y="277226"/>
            <a:ext cx="5090000" cy="2948919"/>
            <a:chOff x="757447" y="1986597"/>
            <a:chExt cx="3933872" cy="2402011"/>
          </a:xfrm>
        </p:grpSpPr>
        <p:cxnSp>
          <p:nvCxnSpPr>
            <p:cNvPr id="19" name="Straight Connector 31"/>
            <p:cNvCxnSpPr/>
            <p:nvPr/>
          </p:nvCxnSpPr>
          <p:spPr>
            <a:xfrm rot="10800000">
              <a:off x="777164" y="2811900"/>
              <a:ext cx="3437366" cy="0"/>
            </a:xfrm>
            <a:prstGeom prst="line">
              <a:avLst/>
            </a:prstGeom>
            <a:ln w="3175">
              <a:solidFill>
                <a:schemeClr val="accent3"/>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32"/>
            <p:cNvCxnSpPr/>
            <p:nvPr/>
          </p:nvCxnSpPr>
          <p:spPr>
            <a:xfrm rot="10800000">
              <a:off x="777164" y="4388608"/>
              <a:ext cx="3437366" cy="0"/>
            </a:xfrm>
            <a:prstGeom prst="line">
              <a:avLst/>
            </a:prstGeom>
            <a:ln w="3175">
              <a:solidFill>
                <a:schemeClr val="accent5"/>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TextBox 63"/>
            <p:cNvSpPr txBox="1"/>
            <p:nvPr/>
          </p:nvSpPr>
          <p:spPr>
            <a:xfrm>
              <a:off x="757447" y="2848166"/>
              <a:ext cx="3331028" cy="1504177"/>
            </a:xfrm>
            <a:prstGeom prst="rect">
              <a:avLst/>
            </a:prstGeom>
            <a:noFill/>
          </p:spPr>
          <p:txBody>
            <a:bodyPr wrap="square" rtlCol="0">
              <a:spAutoFit/>
            </a:bodyPr>
            <a:lstStyle/>
            <a:p>
              <a:pPr algn="just"/>
              <a:r>
                <a:rPr lang="es-EC" dirty="0">
                  <a:solidFill>
                    <a:srgbClr val="080808"/>
                  </a:solidFill>
                  <a:latin typeface="Calibri" panose="020F0502020204030204" pitchFamily="34" charset="0"/>
                </a:rPr>
                <a:t>El servicio técnico que se brinda a los motores cuenta con diferentes actividades, una de estas corresponde al </a:t>
              </a:r>
              <a:r>
                <a:rPr lang="es-EC" sz="2000" b="1" dirty="0" smtClean="0">
                  <a:solidFill>
                    <a:schemeClr val="accent4"/>
                  </a:solidFill>
                  <a:latin typeface="Calibri" panose="020F0502020204030204" pitchFamily="34" charset="0"/>
                </a:rPr>
                <a:t>OVERHAUL</a:t>
              </a:r>
              <a:r>
                <a:rPr lang="es-EC" dirty="0" smtClean="0">
                  <a:solidFill>
                    <a:srgbClr val="080808"/>
                  </a:solidFill>
                  <a:latin typeface="Calibri" panose="020F0502020204030204" pitchFamily="34" charset="0"/>
                </a:rPr>
                <a:t> de </a:t>
              </a:r>
              <a:r>
                <a:rPr lang="es-EC" dirty="0">
                  <a:solidFill>
                    <a:srgbClr val="080808"/>
                  </a:solidFill>
                  <a:latin typeface="Calibri" panose="020F0502020204030204" pitchFamily="34" charset="0"/>
                </a:rPr>
                <a:t>las </a:t>
              </a:r>
              <a:r>
                <a:rPr lang="es-EC" sz="2000" b="1" dirty="0">
                  <a:solidFill>
                    <a:schemeClr val="accent1"/>
                  </a:solidFill>
                  <a:latin typeface="Calibri" panose="020F0502020204030204" pitchFamily="34" charset="0"/>
                </a:rPr>
                <a:t>culatas de los motores WARTSILA y </a:t>
              </a:r>
              <a:r>
                <a:rPr lang="es-EC" sz="2000" b="1" dirty="0" smtClean="0">
                  <a:solidFill>
                    <a:schemeClr val="accent1"/>
                  </a:solidFill>
                  <a:latin typeface="Calibri" panose="020F0502020204030204" pitchFamily="34" charset="0"/>
                </a:rPr>
                <a:t>VASA, </a:t>
              </a:r>
              <a:r>
                <a:rPr lang="es-EC" dirty="0" smtClean="0">
                  <a:solidFill>
                    <a:srgbClr val="080808"/>
                  </a:solidFill>
                  <a:latin typeface="Calibri" panose="020F0502020204030204" pitchFamily="34" charset="0"/>
                </a:rPr>
                <a:t>mantenimiento que se realiza </a:t>
              </a:r>
              <a:r>
                <a:rPr lang="es-EC" dirty="0">
                  <a:solidFill>
                    <a:srgbClr val="080808"/>
                  </a:solidFill>
                  <a:latin typeface="Calibri" panose="020F0502020204030204" pitchFamily="34" charset="0"/>
                </a:rPr>
                <a:t>en el taller de la empresa.</a:t>
              </a:r>
            </a:p>
          </p:txBody>
        </p:sp>
        <p:sp>
          <p:nvSpPr>
            <p:cNvPr id="27" name="Shape 2587"/>
            <p:cNvSpPr/>
            <p:nvPr/>
          </p:nvSpPr>
          <p:spPr>
            <a:xfrm>
              <a:off x="4476883" y="1986597"/>
              <a:ext cx="208786" cy="208786"/>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sp>
          <p:nvSpPr>
            <p:cNvPr id="30" name="Shape 2525"/>
            <p:cNvSpPr/>
            <p:nvPr/>
          </p:nvSpPr>
          <p:spPr>
            <a:xfrm>
              <a:off x="4471234" y="3443430"/>
              <a:ext cx="220085" cy="22008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grpSp>
      <p:grpSp>
        <p:nvGrpSpPr>
          <p:cNvPr id="46" name="Grupo 45"/>
          <p:cNvGrpSpPr/>
          <p:nvPr/>
        </p:nvGrpSpPr>
        <p:grpSpPr>
          <a:xfrm>
            <a:off x="190550" y="277226"/>
            <a:ext cx="3176865" cy="830939"/>
            <a:chOff x="201809" y="167228"/>
            <a:chExt cx="3176865" cy="830939"/>
          </a:xfrm>
        </p:grpSpPr>
        <p:grpSp>
          <p:nvGrpSpPr>
            <p:cNvPr id="47" name="Group 17"/>
            <p:cNvGrpSpPr/>
            <p:nvPr/>
          </p:nvGrpSpPr>
          <p:grpSpPr>
            <a:xfrm>
              <a:off x="201809" y="167228"/>
              <a:ext cx="3176865" cy="830939"/>
              <a:chOff x="1506828" y="650383"/>
              <a:chExt cx="9195515" cy="2215166"/>
            </a:xfrm>
          </p:grpSpPr>
          <p:sp>
            <p:nvSpPr>
              <p:cNvPr id="50" name="Freeform 19"/>
              <p:cNvSpPr/>
              <p:nvPr/>
            </p:nvSpPr>
            <p:spPr>
              <a:xfrm>
                <a:off x="1506828" y="650383"/>
                <a:ext cx="9195515" cy="2215166"/>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a typeface="Open Sans" panose="020B0606030504020204" pitchFamily="34" charset="0"/>
                  <a:cs typeface="Open Sans" panose="020B0606030504020204" pitchFamily="34" charset="0"/>
                </a:endParaRPr>
              </a:p>
            </p:txBody>
          </p:sp>
          <p:sp>
            <p:nvSpPr>
              <p:cNvPr id="51" name="Oval 20"/>
              <p:cNvSpPr/>
              <p:nvPr/>
            </p:nvSpPr>
            <p:spPr>
              <a:xfrm>
                <a:off x="1661374" y="804929"/>
                <a:ext cx="1906074" cy="19060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sp>
          <p:nvSpPr>
            <p:cNvPr id="48" name="TextBox 18"/>
            <p:cNvSpPr txBox="1"/>
            <p:nvPr/>
          </p:nvSpPr>
          <p:spPr>
            <a:xfrm>
              <a:off x="1336658" y="382644"/>
              <a:ext cx="1858768" cy="400110"/>
            </a:xfrm>
            <a:prstGeom prst="rect">
              <a:avLst/>
            </a:prstGeom>
            <a:noFill/>
          </p:spPr>
          <p:txBody>
            <a:bodyPr wrap="square" rtlCol="0" anchor="ctr">
              <a:spAutoFit/>
            </a:bodyPr>
            <a:lstStyle/>
            <a:p>
              <a:pPr lvl="0" algn="ctr"/>
              <a:r>
                <a:rPr lang="en-US" sz="2000" b="1" dirty="0" smtClean="0">
                  <a:solidFill>
                    <a:prstClr val="white"/>
                  </a:solidFill>
                  <a:latin typeface="Calibri" panose="020F0502020204030204" pitchFamily="34" charset="0"/>
                </a:rPr>
                <a:t>INTRODUCCIÓN</a:t>
              </a:r>
              <a:endParaRPr lang="en-US" sz="2000" b="1" dirty="0">
                <a:solidFill>
                  <a:prstClr val="white"/>
                </a:solidFill>
                <a:latin typeface="Calibri" panose="020F0502020204030204" pitchFamily="34" charset="0"/>
              </a:endParaRPr>
            </a:p>
          </p:txBody>
        </p:sp>
        <p:sp>
          <p:nvSpPr>
            <p:cNvPr id="49" name="CuadroTexto 48"/>
            <p:cNvSpPr txBox="1"/>
            <p:nvPr/>
          </p:nvSpPr>
          <p:spPr>
            <a:xfrm>
              <a:off x="255202" y="265484"/>
              <a:ext cx="677339" cy="707886"/>
            </a:xfrm>
            <a:prstGeom prst="rect">
              <a:avLst/>
            </a:prstGeom>
            <a:noFill/>
          </p:spPr>
          <p:txBody>
            <a:bodyPr wrap="square" rtlCol="0">
              <a:spAutoFit/>
            </a:bodyPr>
            <a:lstStyle/>
            <a:p>
              <a:pPr algn="ctr"/>
              <a:r>
                <a:rPr lang="es-ES" sz="2000" b="1" dirty="0" smtClean="0">
                  <a:solidFill>
                    <a:schemeClr val="bg2">
                      <a:lumMod val="10000"/>
                    </a:schemeClr>
                  </a:solidFill>
                  <a:latin typeface="Calibri" panose="020F0502020204030204" pitchFamily="34" charset="0"/>
                </a:rPr>
                <a:t>CAP. 1</a:t>
              </a:r>
              <a:endParaRPr lang="es-ES" sz="2000" b="1" dirty="0">
                <a:solidFill>
                  <a:schemeClr val="bg2">
                    <a:lumMod val="10000"/>
                  </a:schemeClr>
                </a:solidFill>
                <a:latin typeface="Calibri" panose="020F0502020204030204" pitchFamily="34" charset="0"/>
              </a:endParaRPr>
            </a:p>
          </p:txBody>
        </p:sp>
      </p:grpSp>
      <p:pic>
        <p:nvPicPr>
          <p:cNvPr id="16" name="Imagen 1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71470" y="1089476"/>
            <a:ext cx="2269484" cy="2159750"/>
          </a:xfrm>
          <a:prstGeom prst="rect">
            <a:avLst/>
          </a:prstGeom>
          <a:noFill/>
          <a:ln>
            <a:noFill/>
          </a:ln>
        </p:spPr>
      </p:pic>
      <p:pic>
        <p:nvPicPr>
          <p:cNvPr id="17" name="Imagen 16"/>
          <p:cNvPicPr/>
          <p:nvPr/>
        </p:nvPicPr>
        <p:blipFill>
          <a:blip r:embed="rId3">
            <a:extLst>
              <a:ext uri="{28A0092B-C50C-407E-A947-70E740481C1C}">
                <a14:useLocalDpi xmlns:a14="http://schemas.microsoft.com/office/drawing/2010/main" val="0"/>
              </a:ext>
            </a:extLst>
          </a:blip>
          <a:srcRect/>
          <a:stretch>
            <a:fillRect/>
          </a:stretch>
        </p:blipFill>
        <p:spPr bwMode="auto">
          <a:xfrm>
            <a:off x="7507537" y="3525655"/>
            <a:ext cx="4197350" cy="2339975"/>
          </a:xfrm>
          <a:prstGeom prst="rect">
            <a:avLst/>
          </a:prstGeom>
          <a:noFill/>
          <a:ln>
            <a:noFill/>
          </a:ln>
        </p:spPr>
      </p:pic>
      <p:grpSp>
        <p:nvGrpSpPr>
          <p:cNvPr id="18" name="Grupo 17"/>
          <p:cNvGrpSpPr/>
          <p:nvPr/>
        </p:nvGrpSpPr>
        <p:grpSpPr>
          <a:xfrm>
            <a:off x="12027058" y="2636912"/>
            <a:ext cx="284766" cy="2058731"/>
            <a:chOff x="4471234" y="1986597"/>
            <a:chExt cx="220085" cy="1676918"/>
          </a:xfrm>
        </p:grpSpPr>
        <p:sp>
          <p:nvSpPr>
            <p:cNvPr id="24" name="Shape 2587"/>
            <p:cNvSpPr/>
            <p:nvPr/>
          </p:nvSpPr>
          <p:spPr>
            <a:xfrm>
              <a:off x="4476883" y="1986597"/>
              <a:ext cx="208786" cy="208786"/>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sp>
          <p:nvSpPr>
            <p:cNvPr id="25" name="Shape 2525"/>
            <p:cNvSpPr/>
            <p:nvPr/>
          </p:nvSpPr>
          <p:spPr>
            <a:xfrm>
              <a:off x="4471234" y="3443430"/>
              <a:ext cx="220085" cy="22008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grpSp>
      <p:graphicFrame>
        <p:nvGraphicFramePr>
          <p:cNvPr id="3" name="Tabla 2"/>
          <p:cNvGraphicFramePr>
            <a:graphicFrameLocks noGrp="1"/>
          </p:cNvGraphicFramePr>
          <p:nvPr>
            <p:extLst>
              <p:ext uri="{D42A27DB-BD31-4B8C-83A1-F6EECF244321}">
                <p14:modId xmlns:p14="http://schemas.microsoft.com/office/powerpoint/2010/main" val="2522623758"/>
              </p:ext>
            </p:extLst>
          </p:nvPr>
        </p:nvGraphicFramePr>
        <p:xfrm>
          <a:off x="1118231" y="3387037"/>
          <a:ext cx="4912935" cy="2559740"/>
        </p:xfrm>
        <a:graphic>
          <a:graphicData uri="http://schemas.openxmlformats.org/drawingml/2006/table">
            <a:tbl>
              <a:tblPr firstRow="1" firstCol="1" bandRow="1">
                <a:tableStyleId>{5940675A-B579-460E-94D1-54222C63F5DA}</a:tableStyleId>
              </a:tblPr>
              <a:tblGrid>
                <a:gridCol w="1935846"/>
                <a:gridCol w="1531075"/>
                <a:gridCol w="1446014"/>
              </a:tblGrid>
              <a:tr h="502340">
                <a:tc gridSpan="3">
                  <a:txBody>
                    <a:bodyPr/>
                    <a:lstStyle/>
                    <a:p>
                      <a:pPr indent="180340" algn="just">
                        <a:lnSpc>
                          <a:spcPct val="150000"/>
                        </a:lnSpc>
                        <a:spcAft>
                          <a:spcPts val="0"/>
                        </a:spcAft>
                      </a:pPr>
                      <a:r>
                        <a:rPr lang="en-US" sz="1800" b="1" dirty="0" smtClean="0">
                          <a:solidFill>
                            <a:srgbClr val="080808"/>
                          </a:solidFill>
                          <a:effectLst/>
                          <a:latin typeface="Calibri" panose="020F0502020204030204" pitchFamily="34" charset="0"/>
                          <a:ea typeface="Calibri" panose="020F0502020204030204" pitchFamily="34" charset="0"/>
                          <a:cs typeface="Times New Roman" panose="02020603050405020304" pitchFamily="18" charset="0"/>
                        </a:rPr>
                        <a:t>HERRAMIENTAS DE OVERHAUL PARA CULATAS</a:t>
                      </a:r>
                      <a:endParaRPr lang="es-EC" sz="1800" b="1"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indent="180340" algn="just">
                        <a:lnSpc>
                          <a:spcPct val="150000"/>
                        </a:lnSpc>
                        <a:spcAft>
                          <a:spcPts val="0"/>
                        </a:spcAft>
                      </a:pPr>
                      <a:endParaRPr lang="es-EC" sz="1800" b="1"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indent="180340" algn="just">
                        <a:lnSpc>
                          <a:spcPct val="150000"/>
                        </a:lnSpc>
                        <a:spcAft>
                          <a:spcPts val="0"/>
                        </a:spcAft>
                      </a:pPr>
                      <a:endParaRPr lang="es-EC" sz="1800" b="1"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3074">
                <a:tc>
                  <a:txBody>
                    <a:bodyPr/>
                    <a:lstStyle/>
                    <a:p>
                      <a:pPr indent="180340" algn="just">
                        <a:lnSpc>
                          <a:spcPct val="150000"/>
                        </a:lnSpc>
                        <a:spcAft>
                          <a:spcPts val="0"/>
                        </a:spcAft>
                      </a:pPr>
                      <a:r>
                        <a:rPr lang="es-EC" sz="1800" b="1" dirty="0">
                          <a:solidFill>
                            <a:srgbClr val="080808"/>
                          </a:solidFill>
                          <a:effectLst/>
                          <a:latin typeface="Calibri" panose="020F0502020204030204" pitchFamily="34" charset="0"/>
                        </a:rPr>
                        <a:t> Herramienta</a:t>
                      </a:r>
                      <a:endParaRPr lang="es-EC" sz="1800" b="1"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150000"/>
                        </a:lnSpc>
                        <a:spcAft>
                          <a:spcPts val="0"/>
                        </a:spcAft>
                      </a:pPr>
                      <a:r>
                        <a:rPr lang="es-EC" sz="1800" b="1" dirty="0">
                          <a:solidFill>
                            <a:srgbClr val="080808"/>
                          </a:solidFill>
                          <a:effectLst/>
                          <a:latin typeface="Calibri" panose="020F0502020204030204" pitchFamily="34" charset="0"/>
                        </a:rPr>
                        <a:t>Peso</a:t>
                      </a:r>
                      <a:endParaRPr lang="es-EC" sz="1800" b="1"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150000"/>
                        </a:lnSpc>
                        <a:spcAft>
                          <a:spcPts val="0"/>
                        </a:spcAft>
                      </a:pPr>
                      <a:r>
                        <a:rPr lang="es-EC" sz="1800" b="1" dirty="0">
                          <a:solidFill>
                            <a:srgbClr val="080808"/>
                          </a:solidFill>
                          <a:effectLst/>
                          <a:latin typeface="Calibri" panose="020F0502020204030204" pitchFamily="34" charset="0"/>
                        </a:rPr>
                        <a:t>Altura</a:t>
                      </a:r>
                      <a:endParaRPr lang="es-EC" sz="1800" b="1"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3074">
                <a:tc>
                  <a:txBody>
                    <a:bodyPr/>
                    <a:lstStyle/>
                    <a:p>
                      <a:pPr indent="180340" algn="just">
                        <a:lnSpc>
                          <a:spcPct val="150000"/>
                        </a:lnSpc>
                        <a:spcAft>
                          <a:spcPts val="0"/>
                        </a:spcAft>
                      </a:pPr>
                      <a:r>
                        <a:rPr lang="es-EC" sz="1800" b="0" dirty="0">
                          <a:solidFill>
                            <a:srgbClr val="080808"/>
                          </a:solidFill>
                          <a:effectLst/>
                          <a:latin typeface="Calibri" panose="020F0502020204030204" pitchFamily="34" charset="0"/>
                        </a:rPr>
                        <a:t>CPM</a:t>
                      </a:r>
                      <a:endParaRPr lang="es-EC" sz="1800" b="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150000"/>
                        </a:lnSpc>
                        <a:spcAft>
                          <a:spcPts val="0"/>
                        </a:spcAft>
                      </a:pPr>
                      <a:r>
                        <a:rPr lang="es-EC" sz="1800" b="0" dirty="0">
                          <a:solidFill>
                            <a:srgbClr val="080808"/>
                          </a:solidFill>
                          <a:effectLst/>
                          <a:latin typeface="Calibri" panose="020F0502020204030204" pitchFamily="34" charset="0"/>
                        </a:rPr>
                        <a:t>95 kg</a:t>
                      </a:r>
                      <a:endParaRPr lang="es-EC" sz="1800" b="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150000"/>
                        </a:lnSpc>
                        <a:spcAft>
                          <a:spcPts val="0"/>
                        </a:spcAft>
                      </a:pPr>
                      <a:r>
                        <a:rPr lang="es-EC" sz="1800" b="0" dirty="0">
                          <a:solidFill>
                            <a:srgbClr val="080808"/>
                          </a:solidFill>
                          <a:effectLst/>
                          <a:latin typeface="Calibri" panose="020F0502020204030204" pitchFamily="34" charset="0"/>
                        </a:rPr>
                        <a:t>642 mm </a:t>
                      </a:r>
                      <a:endParaRPr lang="es-EC" sz="1800" b="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3074">
                <a:tc>
                  <a:txBody>
                    <a:bodyPr/>
                    <a:lstStyle/>
                    <a:p>
                      <a:pPr indent="180340" algn="just">
                        <a:lnSpc>
                          <a:spcPct val="150000"/>
                        </a:lnSpc>
                        <a:spcAft>
                          <a:spcPts val="0"/>
                        </a:spcAft>
                      </a:pPr>
                      <a:r>
                        <a:rPr lang="es-EC" sz="1800" b="0" dirty="0">
                          <a:solidFill>
                            <a:srgbClr val="080808"/>
                          </a:solidFill>
                          <a:effectLst/>
                          <a:latin typeface="Calibri" panose="020F0502020204030204" pitchFamily="34" charset="0"/>
                        </a:rPr>
                        <a:t>CPL</a:t>
                      </a:r>
                      <a:endParaRPr lang="es-EC" sz="1800" b="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150000"/>
                        </a:lnSpc>
                        <a:spcAft>
                          <a:spcPts val="0"/>
                        </a:spcAft>
                      </a:pPr>
                      <a:r>
                        <a:rPr lang="es-EC" sz="1800" b="0" dirty="0">
                          <a:solidFill>
                            <a:srgbClr val="080808"/>
                          </a:solidFill>
                          <a:effectLst/>
                          <a:latin typeface="Calibri" panose="020F0502020204030204" pitchFamily="34" charset="0"/>
                        </a:rPr>
                        <a:t>85 kg</a:t>
                      </a:r>
                      <a:endParaRPr lang="es-EC" sz="1800" b="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150000"/>
                        </a:lnSpc>
                        <a:spcAft>
                          <a:spcPts val="0"/>
                        </a:spcAft>
                      </a:pPr>
                      <a:r>
                        <a:rPr lang="es-EC" sz="1800" b="0" dirty="0">
                          <a:solidFill>
                            <a:srgbClr val="080808"/>
                          </a:solidFill>
                          <a:effectLst/>
                          <a:latin typeface="Calibri" panose="020F0502020204030204" pitchFamily="34" charset="0"/>
                        </a:rPr>
                        <a:t>704 mm</a:t>
                      </a:r>
                      <a:endParaRPr lang="es-EC" sz="1800" b="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3074">
                <a:tc>
                  <a:txBody>
                    <a:bodyPr/>
                    <a:lstStyle/>
                    <a:p>
                      <a:pPr indent="180340" algn="just">
                        <a:lnSpc>
                          <a:spcPct val="150000"/>
                        </a:lnSpc>
                        <a:spcAft>
                          <a:spcPts val="0"/>
                        </a:spcAft>
                      </a:pPr>
                      <a:r>
                        <a:rPr lang="es-EC" sz="1800" b="0" dirty="0">
                          <a:solidFill>
                            <a:srgbClr val="080808"/>
                          </a:solidFill>
                          <a:effectLst/>
                          <a:latin typeface="Calibri" panose="020F0502020204030204" pitchFamily="34" charset="0"/>
                        </a:rPr>
                        <a:t>VRL</a:t>
                      </a:r>
                      <a:endParaRPr lang="es-EC" sz="1800" b="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150000"/>
                        </a:lnSpc>
                        <a:spcAft>
                          <a:spcPts val="0"/>
                        </a:spcAft>
                      </a:pPr>
                      <a:r>
                        <a:rPr lang="es-EC" sz="1800" b="0" dirty="0">
                          <a:solidFill>
                            <a:srgbClr val="080808"/>
                          </a:solidFill>
                          <a:effectLst/>
                          <a:latin typeface="Calibri" panose="020F0502020204030204" pitchFamily="34" charset="0"/>
                        </a:rPr>
                        <a:t>15 Kg</a:t>
                      </a:r>
                      <a:endParaRPr lang="es-EC" sz="1800" b="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150000"/>
                        </a:lnSpc>
                        <a:spcAft>
                          <a:spcPts val="0"/>
                        </a:spcAft>
                      </a:pPr>
                      <a:r>
                        <a:rPr lang="es-EC" sz="1800" b="0" dirty="0">
                          <a:solidFill>
                            <a:srgbClr val="080808"/>
                          </a:solidFill>
                          <a:effectLst/>
                          <a:latin typeface="Calibri" panose="020F0502020204030204" pitchFamily="34" charset="0"/>
                        </a:rPr>
                        <a:t>472 mm</a:t>
                      </a:r>
                      <a:endParaRPr lang="es-EC" sz="1800" b="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3074">
                <a:tc>
                  <a:txBody>
                    <a:bodyPr/>
                    <a:lstStyle/>
                    <a:p>
                      <a:pPr indent="180340" algn="just">
                        <a:lnSpc>
                          <a:spcPct val="150000"/>
                        </a:lnSpc>
                        <a:spcAft>
                          <a:spcPts val="0"/>
                        </a:spcAft>
                      </a:pPr>
                      <a:r>
                        <a:rPr lang="es-EC" sz="1800" b="0" dirty="0" err="1">
                          <a:solidFill>
                            <a:srgbClr val="080808"/>
                          </a:solidFill>
                          <a:effectLst/>
                          <a:latin typeface="Calibri" panose="020F0502020204030204" pitchFamily="34" charset="0"/>
                        </a:rPr>
                        <a:t>Lapping</a:t>
                      </a:r>
                      <a:r>
                        <a:rPr lang="es-EC" sz="1800" b="0">
                          <a:solidFill>
                            <a:srgbClr val="080808"/>
                          </a:solidFill>
                          <a:effectLst/>
                          <a:latin typeface="Calibri" panose="020F0502020204030204" pitchFamily="34" charset="0"/>
                        </a:rPr>
                        <a:t> Tool</a:t>
                      </a:r>
                      <a:endParaRPr lang="es-EC" sz="1800" b="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150000"/>
                        </a:lnSpc>
                        <a:spcAft>
                          <a:spcPts val="0"/>
                        </a:spcAft>
                      </a:pPr>
                      <a:r>
                        <a:rPr lang="es-EC" sz="1800" b="0" dirty="0">
                          <a:solidFill>
                            <a:srgbClr val="080808"/>
                          </a:solidFill>
                          <a:effectLst/>
                          <a:latin typeface="Calibri" panose="020F0502020204030204" pitchFamily="34" charset="0"/>
                        </a:rPr>
                        <a:t>20 Kg</a:t>
                      </a:r>
                      <a:endParaRPr lang="es-EC" sz="1800" b="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150000"/>
                        </a:lnSpc>
                        <a:spcAft>
                          <a:spcPts val="0"/>
                        </a:spcAft>
                      </a:pPr>
                      <a:r>
                        <a:rPr lang="es-EC" sz="1800" b="0" dirty="0">
                          <a:solidFill>
                            <a:srgbClr val="080808"/>
                          </a:solidFill>
                          <a:effectLst/>
                          <a:latin typeface="Calibri" panose="020F0502020204030204" pitchFamily="34" charset="0"/>
                        </a:rPr>
                        <a:t>250 mm</a:t>
                      </a:r>
                      <a:endParaRPr lang="es-EC" sz="1800" b="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4372077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o 57"/>
          <p:cNvGrpSpPr/>
          <p:nvPr/>
        </p:nvGrpSpPr>
        <p:grpSpPr>
          <a:xfrm>
            <a:off x="222546" y="121215"/>
            <a:ext cx="3064349" cy="874668"/>
            <a:chOff x="201809" y="167228"/>
            <a:chExt cx="3589142" cy="1029524"/>
          </a:xfrm>
        </p:grpSpPr>
        <p:sp>
          <p:nvSpPr>
            <p:cNvPr id="59" name="Freeform 19"/>
            <p:cNvSpPr/>
            <p:nvPr/>
          </p:nvSpPr>
          <p:spPr>
            <a:xfrm>
              <a:off x="201809" y="167228"/>
              <a:ext cx="3589141" cy="1029524"/>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ea typeface="Open Sans" panose="020B0606030504020204" pitchFamily="34" charset="0"/>
                <a:cs typeface="Open Sans" panose="020B0606030504020204" pitchFamily="34" charset="0"/>
              </a:endParaRPr>
            </a:p>
          </p:txBody>
        </p:sp>
        <p:sp>
          <p:nvSpPr>
            <p:cNvPr id="60" name="Oval 20"/>
            <p:cNvSpPr/>
            <p:nvPr/>
          </p:nvSpPr>
          <p:spPr>
            <a:xfrm>
              <a:off x="262131" y="239055"/>
              <a:ext cx="743968" cy="8858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nvGrpSpPr>
            <p:cNvPr id="61" name="Grupo 60"/>
            <p:cNvGrpSpPr/>
            <p:nvPr/>
          </p:nvGrpSpPr>
          <p:grpSpPr>
            <a:xfrm>
              <a:off x="236373" y="358824"/>
              <a:ext cx="3554578" cy="760761"/>
              <a:chOff x="236373" y="358824"/>
              <a:chExt cx="3554578" cy="760761"/>
            </a:xfrm>
          </p:grpSpPr>
          <p:sp>
            <p:nvSpPr>
              <p:cNvPr id="62" name="TextBox 18"/>
              <p:cNvSpPr txBox="1"/>
              <p:nvPr/>
            </p:nvSpPr>
            <p:spPr>
              <a:xfrm>
                <a:off x="1480674" y="419080"/>
                <a:ext cx="2310277" cy="470948"/>
              </a:xfrm>
              <a:prstGeom prst="rect">
                <a:avLst/>
              </a:prstGeom>
              <a:noFill/>
            </p:spPr>
            <p:txBody>
              <a:bodyPr wrap="square" rtlCol="0" anchor="ctr">
                <a:spAutoFit/>
              </a:bodyPr>
              <a:lstStyle/>
              <a:p>
                <a:pPr lvl="0" algn="ctr"/>
                <a:r>
                  <a:rPr lang="en-US" sz="2000" b="1" dirty="0" smtClean="0">
                    <a:solidFill>
                      <a:prstClr val="white"/>
                    </a:solidFill>
                    <a:latin typeface="Calibri" panose="020F0502020204030204" pitchFamily="34" charset="0"/>
                  </a:rPr>
                  <a:t>SIMULACIÓN</a:t>
                </a:r>
                <a:endParaRPr lang="en-US" sz="2000" b="1" dirty="0">
                  <a:solidFill>
                    <a:prstClr val="white"/>
                  </a:solidFill>
                  <a:latin typeface="Calibri" panose="020F0502020204030204" pitchFamily="34" charset="0"/>
                </a:endParaRPr>
              </a:p>
            </p:txBody>
          </p:sp>
          <p:sp>
            <p:nvSpPr>
              <p:cNvPr id="63" name="CuadroTexto 62"/>
              <p:cNvSpPr txBox="1"/>
              <p:nvPr/>
            </p:nvSpPr>
            <p:spPr>
              <a:xfrm>
                <a:off x="236373" y="358824"/>
                <a:ext cx="795484" cy="760761"/>
              </a:xfrm>
              <a:prstGeom prst="rect">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rPr>
                  <a:t>CAP. 4</a:t>
                </a:r>
                <a:endParaRPr lang="es-ES" b="1" dirty="0">
                  <a:solidFill>
                    <a:schemeClr val="bg2">
                      <a:lumMod val="10000"/>
                    </a:schemeClr>
                  </a:solidFill>
                  <a:latin typeface="Calibri" panose="020F0502020204030204" pitchFamily="34" charset="0"/>
                </a:endParaRPr>
              </a:p>
            </p:txBody>
          </p:sp>
        </p:grpSp>
      </p:grpSp>
      <p:sp>
        <p:nvSpPr>
          <p:cNvPr id="2" name="CuadroTexto 1"/>
          <p:cNvSpPr txBox="1"/>
          <p:nvPr/>
        </p:nvSpPr>
        <p:spPr>
          <a:xfrm>
            <a:off x="222545" y="1075651"/>
            <a:ext cx="4185201" cy="369332"/>
          </a:xfrm>
          <a:prstGeom prst="rect">
            <a:avLst/>
          </a:prstGeom>
          <a:noFill/>
        </p:spPr>
        <p:txBody>
          <a:bodyPr wrap="square" rtlCol="0">
            <a:spAutoFit/>
          </a:bodyPr>
          <a:lstStyle/>
          <a:p>
            <a:pPr algn="ctr"/>
            <a:r>
              <a:rPr lang="es-ES" b="1" dirty="0" smtClean="0">
                <a:solidFill>
                  <a:schemeClr val="bg2">
                    <a:lumMod val="10000"/>
                  </a:schemeClr>
                </a:solidFill>
              </a:rPr>
              <a:t>Consideraciones para la simulación:</a:t>
            </a:r>
            <a:endParaRPr lang="es-ES" b="1" dirty="0">
              <a:solidFill>
                <a:schemeClr val="bg2">
                  <a:lumMod val="10000"/>
                </a:schemeClr>
              </a:solidFill>
            </a:endParaRPr>
          </a:p>
        </p:txBody>
      </p:sp>
      <p:cxnSp>
        <p:nvCxnSpPr>
          <p:cNvPr id="21" name="Conector recto 20"/>
          <p:cNvCxnSpPr/>
          <p:nvPr/>
        </p:nvCxnSpPr>
        <p:spPr>
          <a:xfrm flipH="1">
            <a:off x="6243231" y="1508461"/>
            <a:ext cx="9420" cy="4218644"/>
          </a:xfrm>
          <a:prstGeom prst="line">
            <a:avLst/>
          </a:prstGeom>
          <a:ln>
            <a:solidFill>
              <a:schemeClr val="accent2"/>
            </a:solidFill>
            <a:prstDash val="lgDash"/>
          </a:ln>
        </p:spPr>
        <p:style>
          <a:lnRef idx="2">
            <a:schemeClr val="accent1"/>
          </a:lnRef>
          <a:fillRef idx="0">
            <a:schemeClr val="accent1"/>
          </a:fillRef>
          <a:effectRef idx="1">
            <a:schemeClr val="accent1"/>
          </a:effectRef>
          <a:fontRef idx="minor">
            <a:schemeClr val="tx1"/>
          </a:fontRef>
        </p:style>
      </p:cxnSp>
      <p:sp>
        <p:nvSpPr>
          <p:cNvPr id="4" name="Rectángulo 3"/>
          <p:cNvSpPr/>
          <p:nvPr/>
        </p:nvSpPr>
        <p:spPr>
          <a:xfrm>
            <a:off x="931227" y="1638498"/>
            <a:ext cx="4549451" cy="369332"/>
          </a:xfrm>
          <a:prstGeom prst="rect">
            <a:avLst/>
          </a:prstGeom>
        </p:spPr>
        <p:txBody>
          <a:bodyPr wrap="none">
            <a:spAutoFit/>
          </a:bodyPr>
          <a:lstStyle/>
          <a:p>
            <a:r>
              <a:rPr lang="es-EC" dirty="0" smtClean="0">
                <a:latin typeface="Times New Roman" panose="02020603050405020304" pitchFamily="18" charset="0"/>
                <a:ea typeface="Calibri" panose="020F0502020204030204" pitchFamily="34" charset="0"/>
              </a:rPr>
              <a:t>.</a:t>
            </a:r>
            <a:r>
              <a:rPr lang="es-EC" b="1" dirty="0" smtClean="0">
                <a:latin typeface="Calibri" panose="020F0502020204030204" pitchFamily="34" charset="0"/>
                <a:ea typeface="Calibri" panose="020F0502020204030204" pitchFamily="34" charset="0"/>
              </a:rPr>
              <a:t> </a:t>
            </a:r>
            <a:r>
              <a:rPr lang="es-EC" b="1" dirty="0">
                <a:solidFill>
                  <a:srgbClr val="080808"/>
                </a:solidFill>
                <a:latin typeface="Calibri" panose="020F0502020204030204" pitchFamily="34" charset="0"/>
                <a:ea typeface="Calibri" panose="020F0502020204030204" pitchFamily="34" charset="0"/>
              </a:rPr>
              <a:t>Desplazamiento máximo por cargas laterales</a:t>
            </a:r>
            <a:endParaRPr lang="es-EC" dirty="0">
              <a:solidFill>
                <a:srgbClr val="080808"/>
              </a:solidFill>
            </a:endParaRPr>
          </a:p>
        </p:txBody>
      </p:sp>
      <p:sp>
        <p:nvSpPr>
          <p:cNvPr id="5" name="Rectángulo 4"/>
          <p:cNvSpPr/>
          <p:nvPr/>
        </p:nvSpPr>
        <p:spPr>
          <a:xfrm>
            <a:off x="6601454" y="1508461"/>
            <a:ext cx="3974686" cy="646331"/>
          </a:xfrm>
          <a:prstGeom prst="rect">
            <a:avLst/>
          </a:prstGeom>
        </p:spPr>
        <p:txBody>
          <a:bodyPr wrap="square">
            <a:spAutoFit/>
          </a:bodyPr>
          <a:lstStyle/>
          <a:p>
            <a:pPr lvl="2" algn="just">
              <a:lnSpc>
                <a:spcPct val="200000"/>
              </a:lnSpc>
              <a:spcAft>
                <a:spcPts val="0"/>
              </a:spcAft>
            </a:pPr>
            <a:r>
              <a:rPr lang="es-EC" b="1" dirty="0">
                <a:solidFill>
                  <a:srgbClr val="080808"/>
                </a:solidFill>
                <a:latin typeface="Calibri" panose="020F0502020204030204" pitchFamily="34" charset="0"/>
                <a:ea typeface="Times New Roman" panose="02020603050405020304" pitchFamily="18" charset="0"/>
                <a:cs typeface="Times New Roman" panose="02020603050405020304" pitchFamily="18" charset="0"/>
              </a:rPr>
              <a:t>Criterios de deflexión </a:t>
            </a:r>
            <a:r>
              <a:rPr lang="es-EC" b="1" dirty="0" smtClean="0">
                <a:solidFill>
                  <a:srgbClr val="080808"/>
                </a:solidFill>
                <a:latin typeface="Calibri" panose="020F0502020204030204" pitchFamily="34" charset="0"/>
                <a:ea typeface="Times New Roman" panose="02020603050405020304" pitchFamily="18" charset="0"/>
                <a:cs typeface="Times New Roman" panose="02020603050405020304" pitchFamily="18" charset="0"/>
              </a:rPr>
              <a:t>máxima</a:t>
            </a:r>
            <a:endParaRPr lang="es-EC" b="1" dirty="0">
              <a:solidFill>
                <a:srgbClr val="080808"/>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ángulo 5"/>
              <p:cNvSpPr/>
              <p:nvPr/>
            </p:nvSpPr>
            <p:spPr>
              <a:xfrm>
                <a:off x="6142137" y="2154792"/>
                <a:ext cx="5736975" cy="1162947"/>
              </a:xfrm>
              <a:prstGeom prst="rect">
                <a:avLst/>
              </a:prstGeom>
            </p:spPr>
            <p:txBody>
              <a:bodyPr wrap="square">
                <a:spAutoFit/>
              </a:bodyPr>
              <a:lstStyle/>
              <a:p>
                <a:pPr indent="180340">
                  <a:lnSpc>
                    <a:spcPct val="150000"/>
                  </a:lnSpc>
                  <a:spcAft>
                    <a:spcPts val="0"/>
                  </a:spcAft>
                </a:pPr>
                <a14:m>
                  <m:oMathPara xmlns:m="http://schemas.openxmlformats.org/officeDocument/2006/math">
                    <m:oMathParaPr>
                      <m:jc m:val="centerGroup"/>
                    </m:oMathParaPr>
                    <m:oMath xmlns:m="http://schemas.openxmlformats.org/officeDocument/2006/math">
                      <m:r>
                        <a:rPr lang="es-EC" sz="1600" i="1"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m:t>𝐷𝑒𝑓𝑙𝑒𝑥𝑖</m:t>
                      </m:r>
                      <m:r>
                        <a:rPr lang="es-EC" sz="1600" i="1"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m:t>ó</m:t>
                      </m:r>
                      <m:r>
                        <a:rPr lang="es-EC" sz="1600" i="1"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m:t>𝑛</m:t>
                      </m:r>
                      <m:r>
                        <a:rPr lang="es-EC" sz="1600" i="1"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m:t> </m:t>
                      </m:r>
                      <m:r>
                        <a:rPr lang="es-EC" sz="1600" i="1"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m:t>𝑚</m:t>
                      </m:r>
                      <m:r>
                        <a:rPr lang="es-EC" sz="1600" i="1"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m:t>á</m:t>
                      </m:r>
                      <m:r>
                        <a:rPr lang="es-EC" sz="1600" i="1"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m:t>𝑥𝑖𝑚𝑎</m:t>
                      </m:r>
                      <m:r>
                        <a:rPr lang="es-EC" sz="1600" i="1"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m:t> </m:t>
                      </m:r>
                      <m:r>
                        <a:rPr lang="es-EC" sz="1600" i="1"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m:t>𝑒𝑛</m:t>
                      </m:r>
                      <m:r>
                        <a:rPr lang="es-EC" sz="1600" i="1"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m:t> </m:t>
                      </m:r>
                      <m:r>
                        <a:rPr lang="es-EC" sz="1600" i="1"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m:t>𝑣𝑖𝑔𝑎𝑠</m:t>
                      </m:r>
                      <m:r>
                        <a:rPr lang="es-EC" sz="1600" i="1"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m:t> </m:t>
                      </m:r>
                      <m:r>
                        <a:rPr lang="es-EC" sz="1600" i="1"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m:t>𝑐𝑎𝑟𝑟𝑖𝑙𝑒𝑟𝑎𝑠</m:t>
                      </m:r>
                      <m:r>
                        <a:rPr lang="es-EC" sz="1600" i="1"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m:t>= </m:t>
                      </m:r>
                      <m:f>
                        <m:fPr>
                          <m:ctrlP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𝑙</m:t>
                          </m:r>
                        </m:num>
                        <m:den>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600</m:t>
                          </m:r>
                        </m:den>
                      </m:f>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3300 </m:t>
                          </m:r>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𝑚𝑚</m:t>
                          </m:r>
                        </m:num>
                        <m:den>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600</m:t>
                          </m:r>
                        </m:den>
                      </m:f>
                    </m:oMath>
                  </m:oMathPara>
                </a14:m>
                <a:endParaRPr lang="es-EC" sz="1600"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180340">
                  <a:lnSpc>
                    <a:spcPct val="150000"/>
                  </a:lnSpc>
                  <a:spcAft>
                    <a:spcPts val="0"/>
                  </a:spcAft>
                </a:pPr>
                <a14:m>
                  <m:oMathPara xmlns:m="http://schemas.openxmlformats.org/officeDocument/2006/math">
                    <m:oMathParaPr>
                      <m:jc m:val="centerGroup"/>
                    </m:oMathParaPr>
                    <m:oMath xmlns:m="http://schemas.openxmlformats.org/officeDocument/2006/math">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𝐷𝑒𝑓𝑙𝑒𝑥𝑖</m:t>
                      </m:r>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ó</m:t>
                      </m:r>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𝑛</m:t>
                      </m:r>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 </m:t>
                      </m:r>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𝑚</m:t>
                      </m:r>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á</m:t>
                      </m:r>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𝑥𝑖𝑚𝑎</m:t>
                      </m:r>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 </m:t>
                      </m:r>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𝑒𝑛</m:t>
                      </m:r>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 </m:t>
                      </m:r>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𝑣𝑖𝑔𝑎𝑠</m:t>
                      </m:r>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 </m:t>
                      </m:r>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𝑐𝑎𝑟𝑟𝑖𝑙𝑒𝑟𝑎𝑠</m:t>
                      </m:r>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 5.5 </m:t>
                      </m:r>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𝑚𝑚</m:t>
                      </m:r>
                    </m:oMath>
                  </m:oMathPara>
                </a14:m>
                <a:endParaRPr lang="es-EC" sz="1600"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6142137" y="2154792"/>
                <a:ext cx="5736975" cy="1162947"/>
              </a:xfrm>
              <a:prstGeom prst="rect">
                <a:avLst/>
              </a:prstGeom>
              <a:blipFill rotWithShape="0">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6016124" y="3906419"/>
                <a:ext cx="5989003" cy="1163139"/>
              </a:xfrm>
              <a:prstGeom prst="rect">
                <a:avLst/>
              </a:prstGeom>
            </p:spPr>
            <p:txBody>
              <a:bodyPr wrap="square">
                <a:spAutoFit/>
              </a:bodyPr>
              <a:lstStyle/>
              <a:p>
                <a:pPr indent="180340">
                  <a:lnSpc>
                    <a:spcPct val="150000"/>
                  </a:lnSpc>
                  <a:spcAft>
                    <a:spcPts val="0"/>
                  </a:spcAft>
                </a:pPr>
                <a14:m>
                  <m:oMathPara xmlns:m="http://schemas.openxmlformats.org/officeDocument/2006/math">
                    <m:oMathParaPr>
                      <m:jc m:val="centerGroup"/>
                    </m:oMathParaPr>
                    <m:oMath xmlns:m="http://schemas.openxmlformats.org/officeDocument/2006/math">
                      <m:r>
                        <a:rPr lang="es-EC" sz="1600" i="1"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m:t>𝐷𝑒𝑓𝑙𝑒𝑥𝑖</m:t>
                      </m:r>
                      <m:r>
                        <a:rPr lang="es-EC" sz="1600" i="1"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m:t>ó</m:t>
                      </m:r>
                      <m:r>
                        <a:rPr lang="es-EC" sz="1600" i="1"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m:t>𝑛</m:t>
                      </m:r>
                      <m:r>
                        <a:rPr lang="es-EC" sz="1600" i="1"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m:t> </m:t>
                      </m:r>
                      <m:r>
                        <a:rPr lang="es-EC" sz="1600" i="1"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m:t>𝑚</m:t>
                      </m:r>
                      <m:r>
                        <a:rPr lang="es-EC" sz="1600" i="1"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m:t>á</m:t>
                      </m:r>
                      <m:r>
                        <a:rPr lang="es-EC" sz="1600" i="1"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m:t>𝑥𝑖𝑚𝑎</m:t>
                      </m:r>
                      <m:r>
                        <a:rPr lang="es-EC" sz="1600" i="1"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m:t> </m:t>
                      </m:r>
                      <m:r>
                        <a:rPr lang="es-EC" sz="1600" i="1"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m:t>𝑒𝑛</m:t>
                      </m:r>
                      <m:r>
                        <a:rPr lang="es-EC" sz="1600" i="1"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m:t> </m:t>
                      </m:r>
                      <m:r>
                        <a:rPr lang="es-EC" sz="1600" i="1"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m:t>𝑙𝑎</m:t>
                      </m:r>
                      <m:r>
                        <a:rPr lang="es-EC" sz="1600" i="1"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m:t> </m:t>
                      </m:r>
                      <m:r>
                        <a:rPr lang="es-EC" sz="1600" i="1"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m:t>𝑣𝑖𝑔𝑎</m:t>
                      </m:r>
                      <m:r>
                        <a:rPr lang="es-EC" sz="1600" i="1"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m:t> </m:t>
                      </m:r>
                      <m:r>
                        <a:rPr lang="es-EC" sz="1600" i="1"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m:t>𝑡𝑟𝑎𝑛𝑠𝑣𝑒𝑟𝑠𝑎𝑙</m:t>
                      </m:r>
                      <m:r>
                        <a:rPr lang="es-EC" sz="1600" i="1"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m:t>= </m:t>
                      </m:r>
                      <m:f>
                        <m:fPr>
                          <m:ctrlP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𝑙</m:t>
                          </m:r>
                        </m:num>
                        <m:den>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600</m:t>
                          </m:r>
                        </m:den>
                      </m:f>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1500 </m:t>
                          </m:r>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𝑚𝑚</m:t>
                          </m:r>
                        </m:num>
                        <m:den>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600</m:t>
                          </m:r>
                        </m:den>
                      </m:f>
                    </m:oMath>
                  </m:oMathPara>
                </a14:m>
                <a:endParaRPr lang="es-EC" sz="1600"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180340">
                  <a:lnSpc>
                    <a:spcPct val="150000"/>
                  </a:lnSpc>
                  <a:spcAft>
                    <a:spcPts val="0"/>
                  </a:spcAft>
                </a:pPr>
                <a14:m>
                  <m:oMathPara xmlns:m="http://schemas.openxmlformats.org/officeDocument/2006/math">
                    <m:oMathParaPr>
                      <m:jc m:val="centerGroup"/>
                    </m:oMathParaPr>
                    <m:oMath xmlns:m="http://schemas.openxmlformats.org/officeDocument/2006/math">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𝐷𝑒𝑓𝑙𝑒𝑥𝑖</m:t>
                      </m:r>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ó</m:t>
                      </m:r>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𝑛</m:t>
                      </m:r>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 </m:t>
                      </m:r>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𝑚</m:t>
                      </m:r>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á</m:t>
                      </m:r>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𝑥𝑖𝑚𝑎</m:t>
                      </m:r>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 </m:t>
                      </m:r>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𝑒𝑛</m:t>
                      </m:r>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 </m:t>
                      </m:r>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𝑙𝑎</m:t>
                      </m:r>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 </m:t>
                      </m:r>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𝑣𝑖𝑔𝑎</m:t>
                      </m:r>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 </m:t>
                      </m:r>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𝑡𝑟𝑎𝑛𝑠𝑣𝑒𝑟𝑠𝑎𝑙</m:t>
                      </m:r>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 2.5 </m:t>
                      </m:r>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𝑚𝑚</m:t>
                      </m:r>
                    </m:oMath>
                  </m:oMathPara>
                </a14:m>
                <a:endParaRPr lang="es-EC" sz="1600"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6016124" y="3906419"/>
                <a:ext cx="5989003" cy="1163139"/>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2568396" y="2348880"/>
                <a:ext cx="1436995" cy="612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rgbClr val="080808"/>
                              </a:solidFill>
                              <a:latin typeface="Cambria Math" panose="02040503050406030204" pitchFamily="18" charset="0"/>
                            </a:rPr>
                          </m:ctrlPr>
                        </m:sSubPr>
                        <m:e>
                          <m:r>
                            <a:rPr lang="es-EC">
                              <a:solidFill>
                                <a:srgbClr val="080808"/>
                              </a:solidFill>
                              <a:latin typeface="Cambria Math" panose="02040503050406030204" pitchFamily="18" charset="0"/>
                            </a:rPr>
                            <m:t>∆</m:t>
                          </m:r>
                        </m:e>
                        <m:sub>
                          <m:r>
                            <a:rPr lang="es-EC" i="1">
                              <a:solidFill>
                                <a:srgbClr val="080808"/>
                              </a:solidFill>
                              <a:latin typeface="Cambria Math" panose="02040503050406030204" pitchFamily="18" charset="0"/>
                            </a:rPr>
                            <m:t>𝐸</m:t>
                          </m:r>
                        </m:sub>
                      </m:sSub>
                      <m:r>
                        <a:rPr lang="es-EC" i="0">
                          <a:solidFill>
                            <a:srgbClr val="080808"/>
                          </a:solidFill>
                          <a:latin typeface="Cambria Math" panose="02040503050406030204" pitchFamily="18" charset="0"/>
                        </a:rPr>
                        <m:t>=</m:t>
                      </m:r>
                      <m:f>
                        <m:fPr>
                          <m:ctrlPr>
                            <a:rPr lang="es-EC" i="1">
                              <a:solidFill>
                                <a:srgbClr val="080808"/>
                              </a:solidFill>
                              <a:latin typeface="Cambria Math" panose="02040503050406030204" pitchFamily="18" charset="0"/>
                            </a:rPr>
                          </m:ctrlPr>
                        </m:fPr>
                        <m:num>
                          <m:sSub>
                            <m:sSubPr>
                              <m:ctrlPr>
                                <a:rPr lang="es-EC" i="1">
                                  <a:solidFill>
                                    <a:srgbClr val="080808"/>
                                  </a:solidFill>
                                  <a:latin typeface="Cambria Math" panose="02040503050406030204" pitchFamily="18" charset="0"/>
                                </a:rPr>
                              </m:ctrlPr>
                            </m:sSubPr>
                            <m:e>
                              <m:r>
                                <a:rPr lang="es-EC" i="0">
                                  <a:solidFill>
                                    <a:srgbClr val="080808"/>
                                  </a:solidFill>
                                  <a:latin typeface="Cambria Math" panose="02040503050406030204" pitchFamily="18" charset="0"/>
                                </a:rPr>
                                <m:t>∆</m:t>
                              </m:r>
                            </m:e>
                            <m:sub>
                              <m:r>
                                <a:rPr lang="es-EC" i="1">
                                  <a:solidFill>
                                    <a:srgbClr val="080808"/>
                                  </a:solidFill>
                                  <a:latin typeface="Cambria Math" panose="02040503050406030204" pitchFamily="18" charset="0"/>
                                </a:rPr>
                                <m:t>𝑀</m:t>
                              </m:r>
                            </m:sub>
                          </m:sSub>
                        </m:num>
                        <m:den>
                          <m:r>
                            <a:rPr lang="es-EC" i="0">
                              <a:solidFill>
                                <a:srgbClr val="080808"/>
                              </a:solidFill>
                              <a:latin typeface="Cambria Math" panose="02040503050406030204" pitchFamily="18" charset="0"/>
                            </a:rPr>
                            <m:t>0.75 </m:t>
                          </m:r>
                          <m:r>
                            <a:rPr lang="es-EC" i="1">
                              <a:solidFill>
                                <a:srgbClr val="080808"/>
                              </a:solidFill>
                              <a:latin typeface="Cambria Math" panose="02040503050406030204" pitchFamily="18" charset="0"/>
                            </a:rPr>
                            <m:t>𝑅</m:t>
                          </m:r>
                          <m:r>
                            <a:rPr lang="es-EC" i="0">
                              <a:solidFill>
                                <a:srgbClr val="080808"/>
                              </a:solidFill>
                              <a:latin typeface="Cambria Math" panose="02040503050406030204" pitchFamily="18" charset="0"/>
                            </a:rPr>
                            <m:t> </m:t>
                          </m:r>
                        </m:den>
                      </m:f>
                    </m:oMath>
                  </m:oMathPara>
                </a14:m>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2568396" y="2348880"/>
                <a:ext cx="1436995" cy="612796"/>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225926" y="3121589"/>
                <a:ext cx="6017305" cy="1569660"/>
              </a:xfrm>
              <a:prstGeom prst="rect">
                <a:avLst/>
              </a:prstGeom>
            </p:spPr>
            <p:txBody>
              <a:bodyPr wrap="square">
                <a:spAutoFit/>
              </a:bodyPr>
              <a:lstStyle/>
              <a:p>
                <a:pPr indent="180340" algn="just">
                  <a:lnSpc>
                    <a:spcPct val="150000"/>
                  </a:lnSpc>
                  <a:spcAft>
                    <a:spcPts val="0"/>
                  </a:spcAft>
                </a:pPr>
                <a14:m>
                  <m:oMath xmlns:m="http://schemas.openxmlformats.org/officeDocument/2006/math">
                    <m:sSub>
                      <m:sSubPr>
                        <m:ctrlPr>
                          <a:rPr lang="es-EC" sz="1600" i="1"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m:ctrlPr>
                      </m:sSubPr>
                      <m:e>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m:t>
                        </m:r>
                      </m:e>
                      <m:sub>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𝑀</m:t>
                        </m:r>
                      </m:sub>
                    </m:sSub>
                  </m:oMath>
                </a14:m>
                <a:r>
                  <a:rPr lang="es-EC" sz="1600" dirty="0">
                    <a:solidFill>
                      <a:srgbClr val="080808"/>
                    </a:solidFill>
                    <a:effectLst/>
                    <a:latin typeface="Calibri" panose="020F0502020204030204" pitchFamily="34" charset="0"/>
                    <a:ea typeface="Times New Roman" panose="02020603050405020304" pitchFamily="18" charset="0"/>
                    <a:cs typeface="Times New Roman" panose="02020603050405020304" pitchFamily="18" charset="0"/>
                  </a:rPr>
                  <a:t>		Deriva máxima inelástica</a:t>
                </a:r>
                <a:endParaRPr lang="es-EC" sz="16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14:m>
                  <m:oMath xmlns:m="http://schemas.openxmlformats.org/officeDocument/2006/math">
                    <m:sSub>
                      <m:sSubPr>
                        <m:ctrlP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m:t>
                        </m:r>
                      </m:e>
                      <m:sub>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𝐸</m:t>
                        </m:r>
                      </m:sub>
                    </m:sSub>
                  </m:oMath>
                </a14:m>
                <a:r>
                  <a:rPr lang="es-EC" sz="1600" dirty="0">
                    <a:solidFill>
                      <a:srgbClr val="080808"/>
                    </a:solidFill>
                    <a:effectLst/>
                    <a:latin typeface="Calibri" panose="020F0502020204030204" pitchFamily="34" charset="0"/>
                    <a:ea typeface="Times New Roman" panose="02020603050405020304" pitchFamily="18" charset="0"/>
                    <a:cs typeface="Times New Roman" panose="02020603050405020304" pitchFamily="18" charset="0"/>
                  </a:rPr>
                  <a:t>		Desplazamiento obtenido en aplicación de las fuerzas laterales de diseño reducidas</a:t>
                </a:r>
                <a:endParaRPr lang="es-EC" sz="16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sz="16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rPr>
                  <a:t>R		Factor de reducción de resistencia</a:t>
                </a:r>
              </a:p>
            </p:txBody>
          </p:sp>
        </mc:Choice>
        <mc:Fallback xmlns="">
          <p:sp>
            <p:nvSpPr>
              <p:cNvPr id="9" name="Rectángulo 8"/>
              <p:cNvSpPr>
                <a:spLocks noRot="1" noChangeAspect="1" noMove="1" noResize="1" noEditPoints="1" noAdjustHandles="1" noChangeArrowheads="1" noChangeShapeType="1" noTextEdit="1"/>
              </p:cNvSpPr>
              <p:nvPr/>
            </p:nvSpPr>
            <p:spPr>
              <a:xfrm>
                <a:off x="225926" y="3121589"/>
                <a:ext cx="6017305" cy="1569660"/>
              </a:xfrm>
              <a:prstGeom prst="rect">
                <a:avLst/>
              </a:prstGeom>
              <a:blipFill rotWithShape="0">
                <a:blip r:embed="rId5"/>
                <a:stretch>
                  <a:fillRect l="-507" r="-608" b="-155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2325177" y="4500761"/>
                <a:ext cx="1923431" cy="1520031"/>
              </a:xfrm>
              <a:prstGeom prst="rect">
                <a:avLst/>
              </a:prstGeom>
            </p:spPr>
            <p:txBody>
              <a:bodyPr wrap="square">
                <a:spAutoFit/>
              </a:bodyPr>
              <a:lstStyle/>
              <a:p>
                <a:pPr indent="180340">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600" i="1"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m:ctrlPr>
                        </m:sSubPr>
                        <m:e>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m:t>
                          </m:r>
                        </m:e>
                        <m:sub>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𝐸</m:t>
                          </m:r>
                        </m:sub>
                      </m:sSub>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2.750 ∙ 0.02</m:t>
                          </m:r>
                        </m:num>
                        <m:den>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0.75  ∙8 </m:t>
                          </m:r>
                        </m:den>
                      </m:f>
                    </m:oMath>
                  </m:oMathPara>
                </a14:m>
                <a:endParaRPr lang="es-EC" sz="16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p>
                <a:pPr indent="180340">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m:t>
                          </m:r>
                        </m:e>
                        <m:sub>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𝐸</m:t>
                          </m:r>
                        </m:sub>
                      </m:sSub>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=9.16 </m:t>
                      </m:r>
                      <m:r>
                        <a:rPr lang="es-EC" sz="16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𝑚𝑚</m:t>
                      </m:r>
                    </m:oMath>
                  </m:oMathPara>
                </a14:m>
                <a:endParaRPr lang="es-EC" sz="16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ángulo 9"/>
              <p:cNvSpPr>
                <a:spLocks noRot="1" noChangeAspect="1" noMove="1" noResize="1" noEditPoints="1" noAdjustHandles="1" noChangeArrowheads="1" noChangeShapeType="1" noTextEdit="1"/>
              </p:cNvSpPr>
              <p:nvPr/>
            </p:nvSpPr>
            <p:spPr>
              <a:xfrm>
                <a:off x="2325177" y="4500761"/>
                <a:ext cx="1923431" cy="1520031"/>
              </a:xfrm>
              <a:prstGeom prst="rect">
                <a:avLst/>
              </a:prstGeom>
              <a:blipFill rotWithShape="0">
                <a:blip r:embed="rId6"/>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0765792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o 57"/>
          <p:cNvGrpSpPr/>
          <p:nvPr/>
        </p:nvGrpSpPr>
        <p:grpSpPr>
          <a:xfrm>
            <a:off x="222546" y="121215"/>
            <a:ext cx="3064349" cy="874668"/>
            <a:chOff x="201809" y="167228"/>
            <a:chExt cx="3589142" cy="1029524"/>
          </a:xfrm>
        </p:grpSpPr>
        <p:sp>
          <p:nvSpPr>
            <p:cNvPr id="59" name="Freeform 19"/>
            <p:cNvSpPr/>
            <p:nvPr/>
          </p:nvSpPr>
          <p:spPr>
            <a:xfrm>
              <a:off x="201809" y="167228"/>
              <a:ext cx="3589141" cy="1029524"/>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ea typeface="Open Sans" panose="020B0606030504020204" pitchFamily="34" charset="0"/>
                <a:cs typeface="Open Sans" panose="020B0606030504020204" pitchFamily="34" charset="0"/>
              </a:endParaRPr>
            </a:p>
          </p:txBody>
        </p:sp>
        <p:sp>
          <p:nvSpPr>
            <p:cNvPr id="60" name="Oval 20"/>
            <p:cNvSpPr/>
            <p:nvPr/>
          </p:nvSpPr>
          <p:spPr>
            <a:xfrm>
              <a:off x="262131" y="239055"/>
              <a:ext cx="743968" cy="8858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nvGrpSpPr>
            <p:cNvPr id="61" name="Grupo 60"/>
            <p:cNvGrpSpPr/>
            <p:nvPr/>
          </p:nvGrpSpPr>
          <p:grpSpPr>
            <a:xfrm>
              <a:off x="236373" y="358824"/>
              <a:ext cx="3554578" cy="760761"/>
              <a:chOff x="236373" y="358824"/>
              <a:chExt cx="3554578" cy="760761"/>
            </a:xfrm>
          </p:grpSpPr>
          <p:sp>
            <p:nvSpPr>
              <p:cNvPr id="62" name="TextBox 18"/>
              <p:cNvSpPr txBox="1"/>
              <p:nvPr/>
            </p:nvSpPr>
            <p:spPr>
              <a:xfrm>
                <a:off x="1480674" y="419080"/>
                <a:ext cx="2310277" cy="470948"/>
              </a:xfrm>
              <a:prstGeom prst="rect">
                <a:avLst/>
              </a:prstGeom>
              <a:noFill/>
            </p:spPr>
            <p:txBody>
              <a:bodyPr wrap="square" rtlCol="0" anchor="ctr">
                <a:spAutoFit/>
              </a:bodyPr>
              <a:lstStyle/>
              <a:p>
                <a:pPr lvl="0" algn="ctr"/>
                <a:r>
                  <a:rPr lang="en-US" sz="2000" b="1" dirty="0" smtClean="0">
                    <a:solidFill>
                      <a:prstClr val="white"/>
                    </a:solidFill>
                    <a:latin typeface="Calibri" panose="020F0502020204030204" pitchFamily="34" charset="0"/>
                  </a:rPr>
                  <a:t>SIMULACIÓN</a:t>
                </a:r>
                <a:endParaRPr lang="en-US" sz="2000" b="1" dirty="0">
                  <a:solidFill>
                    <a:prstClr val="white"/>
                  </a:solidFill>
                  <a:latin typeface="Calibri" panose="020F0502020204030204" pitchFamily="34" charset="0"/>
                </a:endParaRPr>
              </a:p>
            </p:txBody>
          </p:sp>
          <p:sp>
            <p:nvSpPr>
              <p:cNvPr id="63" name="CuadroTexto 62"/>
              <p:cNvSpPr txBox="1"/>
              <p:nvPr/>
            </p:nvSpPr>
            <p:spPr>
              <a:xfrm>
                <a:off x="236373" y="358824"/>
                <a:ext cx="795484" cy="760761"/>
              </a:xfrm>
              <a:prstGeom prst="rect">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rPr>
                  <a:t>CAP. 4</a:t>
                </a:r>
                <a:endParaRPr lang="es-ES" b="1" dirty="0">
                  <a:solidFill>
                    <a:schemeClr val="bg2">
                      <a:lumMod val="10000"/>
                    </a:schemeClr>
                  </a:solidFill>
                  <a:latin typeface="Calibri" panose="020F0502020204030204" pitchFamily="34" charset="0"/>
                </a:endParaRPr>
              </a:p>
            </p:txBody>
          </p:sp>
        </p:grpSp>
      </p:grpSp>
      <p:sp>
        <p:nvSpPr>
          <p:cNvPr id="2" name="CuadroTexto 1"/>
          <p:cNvSpPr txBox="1"/>
          <p:nvPr/>
        </p:nvSpPr>
        <p:spPr>
          <a:xfrm>
            <a:off x="222546" y="1105296"/>
            <a:ext cx="3462030" cy="369332"/>
          </a:xfrm>
          <a:prstGeom prst="rect">
            <a:avLst/>
          </a:prstGeom>
          <a:noFill/>
        </p:spPr>
        <p:txBody>
          <a:bodyPr wrap="square" rtlCol="0">
            <a:spAutoFit/>
          </a:bodyPr>
          <a:lstStyle/>
          <a:p>
            <a:pPr algn="ctr"/>
            <a:r>
              <a:rPr lang="es-ES" b="1" dirty="0" smtClean="0">
                <a:solidFill>
                  <a:schemeClr val="bg2">
                    <a:lumMod val="10000"/>
                  </a:schemeClr>
                </a:solidFill>
              </a:rPr>
              <a:t>Carga aplicada a un extremo:</a:t>
            </a:r>
            <a:endParaRPr lang="es-ES" b="1" dirty="0">
              <a:solidFill>
                <a:schemeClr val="bg2">
                  <a:lumMod val="10000"/>
                </a:schemeClr>
              </a:solidFill>
            </a:endParaRPr>
          </a:p>
        </p:txBody>
      </p:sp>
      <p:cxnSp>
        <p:nvCxnSpPr>
          <p:cNvPr id="21" name="Conector recto 20"/>
          <p:cNvCxnSpPr/>
          <p:nvPr/>
        </p:nvCxnSpPr>
        <p:spPr>
          <a:xfrm flipH="1">
            <a:off x="6243231" y="1508461"/>
            <a:ext cx="9420" cy="4218644"/>
          </a:xfrm>
          <a:prstGeom prst="line">
            <a:avLst/>
          </a:prstGeom>
          <a:ln>
            <a:solidFill>
              <a:schemeClr val="accent2"/>
            </a:solidFill>
            <a:prstDash val="lgDash"/>
          </a:ln>
        </p:spPr>
        <p:style>
          <a:lnRef idx="2">
            <a:schemeClr val="accent1"/>
          </a:lnRef>
          <a:fillRef idx="0">
            <a:schemeClr val="accent1"/>
          </a:fillRef>
          <a:effectRef idx="1">
            <a:schemeClr val="accent1"/>
          </a:effectRef>
          <a:fontRef idx="minor">
            <a:schemeClr val="tx1"/>
          </a:fontRef>
        </p:style>
      </p:cxnSp>
      <p:pic>
        <p:nvPicPr>
          <p:cNvPr id="17" name="Imagen 16"/>
          <p:cNvPicPr/>
          <p:nvPr/>
        </p:nvPicPr>
        <p:blipFill>
          <a:blip r:embed="rId2">
            <a:extLst>
              <a:ext uri="{28A0092B-C50C-407E-A947-70E740481C1C}">
                <a14:useLocalDpi xmlns:a14="http://schemas.microsoft.com/office/drawing/2010/main" val="0"/>
              </a:ext>
            </a:extLst>
          </a:blip>
          <a:srcRect/>
          <a:stretch>
            <a:fillRect/>
          </a:stretch>
        </p:blipFill>
        <p:spPr bwMode="auto">
          <a:xfrm>
            <a:off x="1198662" y="1913761"/>
            <a:ext cx="3864286" cy="3408044"/>
          </a:xfrm>
          <a:prstGeom prst="rect">
            <a:avLst/>
          </a:prstGeom>
          <a:noFill/>
          <a:ln>
            <a:noFill/>
          </a:ln>
        </p:spPr>
      </p:pic>
      <mc:AlternateContent xmlns:mc="http://schemas.openxmlformats.org/markup-compatibility/2006" xmlns:a14="http://schemas.microsoft.com/office/drawing/2010/main">
        <mc:Choice Requires="a14">
          <p:sp>
            <p:nvSpPr>
              <p:cNvPr id="3" name="Rectángulo 2"/>
              <p:cNvSpPr/>
              <p:nvPr/>
            </p:nvSpPr>
            <p:spPr>
              <a:xfrm>
                <a:off x="7103318" y="3961938"/>
                <a:ext cx="3948325" cy="6189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solidFill>
                            <a:srgbClr val="080808"/>
                          </a:solidFill>
                          <a:latin typeface="Cambria Math" panose="02040503050406030204" pitchFamily="18" charset="0"/>
                        </a:rPr>
                        <m:t>5.915∙</m:t>
                      </m:r>
                      <m:sSup>
                        <m:sSupPr>
                          <m:ctrlPr>
                            <a:rPr lang="es-EC" i="1">
                              <a:solidFill>
                                <a:srgbClr val="080808"/>
                              </a:solidFill>
                              <a:latin typeface="Cambria Math" panose="02040503050406030204" pitchFamily="18" charset="0"/>
                            </a:rPr>
                          </m:ctrlPr>
                        </m:sSupPr>
                        <m:e>
                          <m:r>
                            <a:rPr lang="es-EC" i="1">
                              <a:solidFill>
                                <a:srgbClr val="080808"/>
                              </a:solidFill>
                              <a:latin typeface="Cambria Math" panose="02040503050406030204" pitchFamily="18" charset="0"/>
                            </a:rPr>
                            <m:t>10</m:t>
                          </m:r>
                        </m:e>
                        <m:sup>
                          <m:r>
                            <a:rPr lang="es-EC" i="1">
                              <a:solidFill>
                                <a:srgbClr val="080808"/>
                              </a:solidFill>
                              <a:latin typeface="Cambria Math" panose="02040503050406030204" pitchFamily="18" charset="0"/>
                            </a:rPr>
                            <m:t>7</m:t>
                          </m:r>
                        </m:sup>
                      </m:sSup>
                      <m:f>
                        <m:fPr>
                          <m:ctrlPr>
                            <a:rPr lang="es-EC" i="1">
                              <a:solidFill>
                                <a:srgbClr val="080808"/>
                              </a:solidFill>
                              <a:latin typeface="Cambria Math" panose="02040503050406030204" pitchFamily="18" charset="0"/>
                            </a:rPr>
                          </m:ctrlPr>
                        </m:fPr>
                        <m:num>
                          <m:r>
                            <a:rPr lang="es-EC" i="1">
                              <a:solidFill>
                                <a:srgbClr val="080808"/>
                              </a:solidFill>
                              <a:latin typeface="Cambria Math" panose="02040503050406030204" pitchFamily="18" charset="0"/>
                            </a:rPr>
                            <m:t>𝑁</m:t>
                          </m:r>
                        </m:num>
                        <m:den>
                          <m:sSup>
                            <m:sSupPr>
                              <m:ctrlPr>
                                <a:rPr lang="es-EC" i="1">
                                  <a:solidFill>
                                    <a:srgbClr val="080808"/>
                                  </a:solidFill>
                                  <a:latin typeface="Cambria Math" panose="02040503050406030204" pitchFamily="18" charset="0"/>
                                </a:rPr>
                              </m:ctrlPr>
                            </m:sSupPr>
                            <m:e>
                              <m:r>
                                <a:rPr lang="es-EC" i="1">
                                  <a:solidFill>
                                    <a:srgbClr val="080808"/>
                                  </a:solidFill>
                                  <a:latin typeface="Cambria Math" panose="02040503050406030204" pitchFamily="18" charset="0"/>
                                </a:rPr>
                                <m:t>𝑚</m:t>
                              </m:r>
                            </m:e>
                            <m:sup>
                              <m:r>
                                <a:rPr lang="es-EC" i="1">
                                  <a:solidFill>
                                    <a:srgbClr val="080808"/>
                                  </a:solidFill>
                                  <a:latin typeface="Cambria Math" panose="02040503050406030204" pitchFamily="18" charset="0"/>
                                </a:rPr>
                                <m:t>2</m:t>
                              </m:r>
                            </m:sup>
                          </m:sSup>
                        </m:den>
                      </m:f>
                      <m:r>
                        <a:rPr lang="es-EC" i="1">
                          <a:solidFill>
                            <a:srgbClr val="080808"/>
                          </a:solidFill>
                          <a:latin typeface="Cambria Math" panose="02040503050406030204" pitchFamily="18" charset="0"/>
                        </a:rPr>
                        <m:t>=8.56 </m:t>
                      </m:r>
                      <m:r>
                        <a:rPr lang="es-EC" i="1">
                          <a:solidFill>
                            <a:srgbClr val="080808"/>
                          </a:solidFill>
                          <a:latin typeface="Cambria Math" panose="02040503050406030204" pitchFamily="18" charset="0"/>
                        </a:rPr>
                        <m:t>𝐾𝑆𝐼</m:t>
                      </m:r>
                      <m:r>
                        <a:rPr lang="es-EC" i="1">
                          <a:solidFill>
                            <a:srgbClr val="080808"/>
                          </a:solidFill>
                          <a:latin typeface="Cambria Math" panose="02040503050406030204" pitchFamily="18" charset="0"/>
                        </a:rPr>
                        <m:t>=603</m:t>
                      </m:r>
                      <m:f>
                        <m:fPr>
                          <m:ctrlPr>
                            <a:rPr lang="es-EC" i="1">
                              <a:solidFill>
                                <a:srgbClr val="080808"/>
                              </a:solidFill>
                              <a:latin typeface="Cambria Math" panose="02040503050406030204" pitchFamily="18" charset="0"/>
                            </a:rPr>
                          </m:ctrlPr>
                        </m:fPr>
                        <m:num>
                          <m:r>
                            <a:rPr lang="es-EC" i="1">
                              <a:solidFill>
                                <a:srgbClr val="080808"/>
                              </a:solidFill>
                              <a:latin typeface="Cambria Math" panose="02040503050406030204" pitchFamily="18" charset="0"/>
                            </a:rPr>
                            <m:t>𝑘𝑔𝑓</m:t>
                          </m:r>
                        </m:num>
                        <m:den>
                          <m:sSup>
                            <m:sSupPr>
                              <m:ctrlPr>
                                <a:rPr lang="es-EC" i="1">
                                  <a:solidFill>
                                    <a:srgbClr val="080808"/>
                                  </a:solidFill>
                                  <a:latin typeface="Cambria Math" panose="02040503050406030204" pitchFamily="18" charset="0"/>
                                </a:rPr>
                              </m:ctrlPr>
                            </m:sSupPr>
                            <m:e>
                              <m:r>
                                <a:rPr lang="es-EC" i="1">
                                  <a:solidFill>
                                    <a:srgbClr val="080808"/>
                                  </a:solidFill>
                                  <a:latin typeface="Cambria Math" panose="02040503050406030204" pitchFamily="18" charset="0"/>
                                </a:rPr>
                                <m:t>𝑐𝑚</m:t>
                              </m:r>
                            </m:e>
                            <m:sup>
                              <m:r>
                                <a:rPr lang="es-EC" i="1">
                                  <a:solidFill>
                                    <a:srgbClr val="080808"/>
                                  </a:solidFill>
                                  <a:latin typeface="Cambria Math" panose="02040503050406030204" pitchFamily="18" charset="0"/>
                                </a:rPr>
                                <m:t>2</m:t>
                              </m:r>
                            </m:sup>
                          </m:sSup>
                        </m:den>
                      </m:f>
                    </m:oMath>
                  </m:oMathPara>
                </a14:m>
                <a:endParaRPr lang="es-EC" dirty="0">
                  <a:solidFill>
                    <a:srgbClr val="080808"/>
                  </a:solidFill>
                </a:endParaRPr>
              </a:p>
            </p:txBody>
          </p:sp>
        </mc:Choice>
        <mc:Fallback xmlns="">
          <p:sp>
            <p:nvSpPr>
              <p:cNvPr id="3" name="Rectángulo 2"/>
              <p:cNvSpPr>
                <a:spLocks noRot="1" noChangeAspect="1" noMove="1" noResize="1" noEditPoints="1" noAdjustHandles="1" noChangeArrowheads="1" noChangeShapeType="1" noTextEdit="1"/>
              </p:cNvSpPr>
              <p:nvPr/>
            </p:nvSpPr>
            <p:spPr>
              <a:xfrm>
                <a:off x="7103318" y="3961938"/>
                <a:ext cx="3948325" cy="618952"/>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7461938" y="4828260"/>
                <a:ext cx="3462038" cy="6183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mtClean="0">
                          <a:solidFill>
                            <a:srgbClr val="080808"/>
                          </a:solidFill>
                          <a:latin typeface="Cambria Math" panose="02040503050406030204" pitchFamily="18" charset="0"/>
                        </a:rPr>
                        <m:t>46</m:t>
                      </m:r>
                      <m:r>
                        <a:rPr lang="es-EC" i="0">
                          <a:solidFill>
                            <a:srgbClr val="080808"/>
                          </a:solidFill>
                          <a:latin typeface="Cambria Math" panose="02040503050406030204" pitchFamily="18" charset="0"/>
                        </a:rPr>
                        <m:t> </m:t>
                      </m:r>
                      <m:r>
                        <a:rPr lang="es-EC" i="1">
                          <a:solidFill>
                            <a:srgbClr val="080808"/>
                          </a:solidFill>
                          <a:latin typeface="Cambria Math" panose="02040503050406030204" pitchFamily="18" charset="0"/>
                        </a:rPr>
                        <m:t>𝐾𝑆𝐼</m:t>
                      </m:r>
                      <m:r>
                        <a:rPr lang="es-EC" i="0">
                          <a:solidFill>
                            <a:srgbClr val="080808"/>
                          </a:solidFill>
                          <a:latin typeface="Cambria Math" panose="02040503050406030204" pitchFamily="18" charset="0"/>
                        </a:rPr>
                        <m:t>=320 </m:t>
                      </m:r>
                      <m:r>
                        <a:rPr lang="es-EC" i="1">
                          <a:solidFill>
                            <a:srgbClr val="080808"/>
                          </a:solidFill>
                          <a:latin typeface="Cambria Math" panose="02040503050406030204" pitchFamily="18" charset="0"/>
                        </a:rPr>
                        <m:t>𝑀𝑃𝑎</m:t>
                      </m:r>
                      <m:r>
                        <a:rPr lang="es-EC" i="0">
                          <a:solidFill>
                            <a:srgbClr val="080808"/>
                          </a:solidFill>
                          <a:latin typeface="Cambria Math" panose="02040503050406030204" pitchFamily="18" charset="0"/>
                        </a:rPr>
                        <m:t>=3200 </m:t>
                      </m:r>
                      <m:f>
                        <m:fPr>
                          <m:ctrlPr>
                            <a:rPr lang="es-EC" i="1">
                              <a:solidFill>
                                <a:srgbClr val="080808"/>
                              </a:solidFill>
                              <a:latin typeface="Cambria Math" panose="02040503050406030204" pitchFamily="18" charset="0"/>
                            </a:rPr>
                          </m:ctrlPr>
                        </m:fPr>
                        <m:num>
                          <m:r>
                            <a:rPr lang="es-EC" i="1">
                              <a:solidFill>
                                <a:srgbClr val="080808"/>
                              </a:solidFill>
                              <a:latin typeface="Cambria Math" panose="02040503050406030204" pitchFamily="18" charset="0"/>
                            </a:rPr>
                            <m:t>𝑘𝑔</m:t>
                          </m:r>
                        </m:num>
                        <m:den>
                          <m:sSup>
                            <m:sSupPr>
                              <m:ctrlPr>
                                <a:rPr lang="es-EC" i="1">
                                  <a:solidFill>
                                    <a:srgbClr val="080808"/>
                                  </a:solidFill>
                                  <a:latin typeface="Cambria Math" panose="02040503050406030204" pitchFamily="18" charset="0"/>
                                </a:rPr>
                              </m:ctrlPr>
                            </m:sSupPr>
                            <m:e>
                              <m:r>
                                <a:rPr lang="es-EC" i="1">
                                  <a:solidFill>
                                    <a:srgbClr val="080808"/>
                                  </a:solidFill>
                                  <a:latin typeface="Cambria Math" panose="02040503050406030204" pitchFamily="18" charset="0"/>
                                </a:rPr>
                                <m:t>𝑐𝑚</m:t>
                              </m:r>
                            </m:e>
                            <m:sup>
                              <m:r>
                                <a:rPr lang="es-EC" i="0">
                                  <a:solidFill>
                                    <a:srgbClr val="080808"/>
                                  </a:solidFill>
                                  <a:latin typeface="Cambria Math" panose="02040503050406030204" pitchFamily="18" charset="0"/>
                                </a:rPr>
                                <m:t>2</m:t>
                              </m:r>
                            </m:sup>
                          </m:sSup>
                        </m:den>
                      </m:f>
                    </m:oMath>
                  </m:oMathPara>
                </a14:m>
                <a:endParaRPr lang="es-EC" dirty="0"/>
              </a:p>
            </p:txBody>
          </p:sp>
        </mc:Choice>
        <mc:Fallback xmlns="">
          <p:sp>
            <p:nvSpPr>
              <p:cNvPr id="11" name="Rectángulo 10"/>
              <p:cNvSpPr>
                <a:spLocks noRot="1" noChangeAspect="1" noMove="1" noResize="1" noEditPoints="1" noAdjustHandles="1" noChangeArrowheads="1" noChangeShapeType="1" noTextEdit="1"/>
              </p:cNvSpPr>
              <p:nvPr/>
            </p:nvSpPr>
            <p:spPr>
              <a:xfrm>
                <a:off x="7461938" y="4828260"/>
                <a:ext cx="3462038" cy="618311"/>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2" name="Rectángulo 21"/>
              <p:cNvSpPr/>
              <p:nvPr/>
            </p:nvSpPr>
            <p:spPr>
              <a:xfrm>
                <a:off x="8956354" y="4516019"/>
                <a:ext cx="4732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solidFill>
                            <a:srgbClr val="080808"/>
                          </a:solidFill>
                          <a:latin typeface="Cambria Math" panose="02040503050406030204" pitchFamily="18" charset="0"/>
                          <a:ea typeface="Cambria Math" panose="02040503050406030204" pitchFamily="18" charset="0"/>
                        </a:rPr>
                        <m:t>&lt;</m:t>
                      </m:r>
                      <m:r>
                        <a:rPr lang="es-EC" i="0">
                          <a:latin typeface="Cambria Math" panose="02040503050406030204" pitchFamily="18" charset="0"/>
                        </a:rPr>
                        <m:t> </m:t>
                      </m:r>
                    </m:oMath>
                  </m:oMathPara>
                </a14:m>
                <a:endParaRPr lang="es-EC" dirty="0"/>
              </a:p>
            </p:txBody>
          </p:sp>
        </mc:Choice>
        <mc:Fallback xmlns="">
          <p:sp>
            <p:nvSpPr>
              <p:cNvPr id="22" name="Rectángulo 21"/>
              <p:cNvSpPr>
                <a:spLocks noRot="1" noChangeAspect="1" noMove="1" noResize="1" noEditPoints="1" noAdjustHandles="1" noChangeArrowheads="1" noChangeShapeType="1" noTextEdit="1"/>
              </p:cNvSpPr>
              <p:nvPr/>
            </p:nvSpPr>
            <p:spPr>
              <a:xfrm>
                <a:off x="8956354" y="4516019"/>
                <a:ext cx="473206" cy="369332"/>
              </a:xfrm>
              <a:prstGeom prst="rect">
                <a:avLst/>
              </a:prstGeom>
              <a:blipFill rotWithShape="0">
                <a:blip r:embed="rId5"/>
                <a:stretch>
                  <a:fillRect/>
                </a:stretch>
              </a:blipFill>
            </p:spPr>
            <p:txBody>
              <a:bodyPr/>
              <a:lstStyle/>
              <a:p>
                <a:r>
                  <a:rPr lang="es-EC">
                    <a:noFill/>
                  </a:rPr>
                  <a:t> </a:t>
                </a:r>
              </a:p>
            </p:txBody>
          </p:sp>
        </mc:Fallback>
      </mc:AlternateContent>
      <p:pic>
        <p:nvPicPr>
          <p:cNvPr id="23" name="Imagen 22"/>
          <p:cNvPicPr/>
          <p:nvPr/>
        </p:nvPicPr>
        <p:blipFill>
          <a:blip r:embed="rId6">
            <a:extLst>
              <a:ext uri="{28A0092B-C50C-407E-A947-70E740481C1C}">
                <a14:useLocalDpi xmlns:a14="http://schemas.microsoft.com/office/drawing/2010/main" val="0"/>
              </a:ext>
            </a:extLst>
          </a:blip>
          <a:srcRect/>
          <a:stretch>
            <a:fillRect/>
          </a:stretch>
        </p:blipFill>
        <p:spPr bwMode="auto">
          <a:xfrm>
            <a:off x="6527252" y="979219"/>
            <a:ext cx="5331411" cy="2860757"/>
          </a:xfrm>
          <a:prstGeom prst="rect">
            <a:avLst/>
          </a:prstGeom>
          <a:noFill/>
          <a:ln>
            <a:noFill/>
          </a:ln>
        </p:spPr>
      </p:pic>
    </p:spTree>
    <p:extLst>
      <p:ext uri="{BB962C8B-B14F-4D97-AF65-F5344CB8AC3E}">
        <p14:creationId xmlns:p14="http://schemas.microsoft.com/office/powerpoint/2010/main" val="42445007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o 57"/>
          <p:cNvGrpSpPr/>
          <p:nvPr/>
        </p:nvGrpSpPr>
        <p:grpSpPr>
          <a:xfrm>
            <a:off x="222546" y="121215"/>
            <a:ext cx="3064349" cy="874668"/>
            <a:chOff x="201809" y="167228"/>
            <a:chExt cx="3589142" cy="1029524"/>
          </a:xfrm>
        </p:grpSpPr>
        <p:sp>
          <p:nvSpPr>
            <p:cNvPr id="59" name="Freeform 19"/>
            <p:cNvSpPr/>
            <p:nvPr/>
          </p:nvSpPr>
          <p:spPr>
            <a:xfrm>
              <a:off x="201809" y="167228"/>
              <a:ext cx="3589141" cy="1029524"/>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ea typeface="Open Sans" panose="020B0606030504020204" pitchFamily="34" charset="0"/>
                <a:cs typeface="Open Sans" panose="020B0606030504020204" pitchFamily="34" charset="0"/>
              </a:endParaRPr>
            </a:p>
          </p:txBody>
        </p:sp>
        <p:sp>
          <p:nvSpPr>
            <p:cNvPr id="60" name="Oval 20"/>
            <p:cNvSpPr/>
            <p:nvPr/>
          </p:nvSpPr>
          <p:spPr>
            <a:xfrm>
              <a:off x="262131" y="239055"/>
              <a:ext cx="743968" cy="8858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nvGrpSpPr>
            <p:cNvPr id="61" name="Grupo 60"/>
            <p:cNvGrpSpPr/>
            <p:nvPr/>
          </p:nvGrpSpPr>
          <p:grpSpPr>
            <a:xfrm>
              <a:off x="236373" y="358824"/>
              <a:ext cx="3554578" cy="760761"/>
              <a:chOff x="236373" y="358824"/>
              <a:chExt cx="3554578" cy="760761"/>
            </a:xfrm>
          </p:grpSpPr>
          <p:sp>
            <p:nvSpPr>
              <p:cNvPr id="62" name="TextBox 18"/>
              <p:cNvSpPr txBox="1"/>
              <p:nvPr/>
            </p:nvSpPr>
            <p:spPr>
              <a:xfrm>
                <a:off x="1480674" y="419080"/>
                <a:ext cx="2310277" cy="470948"/>
              </a:xfrm>
              <a:prstGeom prst="rect">
                <a:avLst/>
              </a:prstGeom>
              <a:noFill/>
            </p:spPr>
            <p:txBody>
              <a:bodyPr wrap="square" rtlCol="0" anchor="ctr">
                <a:spAutoFit/>
              </a:bodyPr>
              <a:lstStyle/>
              <a:p>
                <a:pPr lvl="0" algn="ctr"/>
                <a:r>
                  <a:rPr lang="en-US" sz="2000" b="1" dirty="0" smtClean="0">
                    <a:solidFill>
                      <a:prstClr val="white"/>
                    </a:solidFill>
                    <a:latin typeface="Calibri" panose="020F0502020204030204" pitchFamily="34" charset="0"/>
                  </a:rPr>
                  <a:t>SIMULACIÓN</a:t>
                </a:r>
                <a:endParaRPr lang="en-US" sz="2000" b="1" dirty="0">
                  <a:solidFill>
                    <a:prstClr val="white"/>
                  </a:solidFill>
                  <a:latin typeface="Calibri" panose="020F0502020204030204" pitchFamily="34" charset="0"/>
                </a:endParaRPr>
              </a:p>
            </p:txBody>
          </p:sp>
          <p:sp>
            <p:nvSpPr>
              <p:cNvPr id="63" name="CuadroTexto 62"/>
              <p:cNvSpPr txBox="1"/>
              <p:nvPr/>
            </p:nvSpPr>
            <p:spPr>
              <a:xfrm>
                <a:off x="236373" y="358824"/>
                <a:ext cx="795484" cy="760761"/>
              </a:xfrm>
              <a:prstGeom prst="rect">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rPr>
                  <a:t>CAP. 4</a:t>
                </a:r>
                <a:endParaRPr lang="es-ES" b="1" dirty="0">
                  <a:solidFill>
                    <a:schemeClr val="bg2">
                      <a:lumMod val="10000"/>
                    </a:schemeClr>
                  </a:solidFill>
                  <a:latin typeface="Calibri" panose="020F0502020204030204" pitchFamily="34" charset="0"/>
                </a:endParaRPr>
              </a:p>
            </p:txBody>
          </p:sp>
        </p:grpSp>
      </p:grpSp>
      <p:sp>
        <p:nvSpPr>
          <p:cNvPr id="2" name="CuadroTexto 1"/>
          <p:cNvSpPr txBox="1"/>
          <p:nvPr/>
        </p:nvSpPr>
        <p:spPr>
          <a:xfrm>
            <a:off x="222546" y="1105296"/>
            <a:ext cx="3462030" cy="369332"/>
          </a:xfrm>
          <a:prstGeom prst="rect">
            <a:avLst/>
          </a:prstGeom>
          <a:noFill/>
        </p:spPr>
        <p:txBody>
          <a:bodyPr wrap="square" rtlCol="0">
            <a:spAutoFit/>
          </a:bodyPr>
          <a:lstStyle/>
          <a:p>
            <a:pPr algn="ctr"/>
            <a:r>
              <a:rPr lang="es-ES" b="1" dirty="0" smtClean="0">
                <a:solidFill>
                  <a:schemeClr val="bg2">
                    <a:lumMod val="10000"/>
                  </a:schemeClr>
                </a:solidFill>
              </a:rPr>
              <a:t>Carga aplicada a un extremo:</a:t>
            </a:r>
            <a:endParaRPr lang="es-ES" b="1" dirty="0">
              <a:solidFill>
                <a:schemeClr val="bg2">
                  <a:lumMod val="10000"/>
                </a:schemeClr>
              </a:solidFill>
            </a:endParaRPr>
          </a:p>
        </p:txBody>
      </p:sp>
      <p:cxnSp>
        <p:nvCxnSpPr>
          <p:cNvPr id="21" name="Conector recto 20"/>
          <p:cNvCxnSpPr/>
          <p:nvPr/>
        </p:nvCxnSpPr>
        <p:spPr>
          <a:xfrm flipH="1">
            <a:off x="6243231" y="1508461"/>
            <a:ext cx="9420" cy="4218644"/>
          </a:xfrm>
          <a:prstGeom prst="line">
            <a:avLst/>
          </a:prstGeom>
          <a:ln>
            <a:solidFill>
              <a:schemeClr val="accent2"/>
            </a:solidFill>
            <a:prstDash val="lgDash"/>
          </a:ln>
        </p:spPr>
        <p:style>
          <a:lnRef idx="2">
            <a:schemeClr val="accent1"/>
          </a:lnRef>
          <a:fillRef idx="0">
            <a:schemeClr val="accent1"/>
          </a:fillRef>
          <a:effectRef idx="1">
            <a:schemeClr val="accent1"/>
          </a:effectRef>
          <a:fontRef idx="minor">
            <a:schemeClr val="tx1"/>
          </a:fontRef>
        </p:style>
      </p:cxnSp>
      <p:pic>
        <p:nvPicPr>
          <p:cNvPr id="15" name="Imagen 14"/>
          <p:cNvPicPr/>
          <p:nvPr/>
        </p:nvPicPr>
        <p:blipFill>
          <a:blip r:embed="rId2">
            <a:extLst>
              <a:ext uri="{28A0092B-C50C-407E-A947-70E740481C1C}">
                <a14:useLocalDpi xmlns:a14="http://schemas.microsoft.com/office/drawing/2010/main" val="0"/>
              </a:ext>
            </a:extLst>
          </a:blip>
          <a:srcRect/>
          <a:stretch>
            <a:fillRect/>
          </a:stretch>
        </p:blipFill>
        <p:spPr bwMode="auto">
          <a:xfrm>
            <a:off x="13073" y="1774438"/>
            <a:ext cx="6092857" cy="3686690"/>
          </a:xfrm>
          <a:prstGeom prst="rect">
            <a:avLst/>
          </a:prstGeom>
          <a:noFill/>
          <a:ln>
            <a:noFill/>
          </a:ln>
        </p:spPr>
      </p:pic>
      <mc:AlternateContent xmlns:mc="http://schemas.openxmlformats.org/markup-compatibility/2006" xmlns:a14="http://schemas.microsoft.com/office/drawing/2010/main">
        <mc:Choice Requires="a14">
          <p:graphicFrame>
            <p:nvGraphicFramePr>
              <p:cNvPr id="4" name="Tabla 3"/>
              <p:cNvGraphicFramePr>
                <a:graphicFrameLocks noGrp="1"/>
              </p:cNvGraphicFramePr>
              <p:nvPr>
                <p:extLst>
                  <p:ext uri="{D42A27DB-BD31-4B8C-83A1-F6EECF244321}">
                    <p14:modId xmlns:p14="http://schemas.microsoft.com/office/powerpoint/2010/main" val="618809541"/>
                  </p:ext>
                </p:extLst>
              </p:nvPr>
            </p:nvGraphicFramePr>
            <p:xfrm>
              <a:off x="6527254" y="2690683"/>
              <a:ext cx="5462646" cy="1854200"/>
            </p:xfrm>
            <a:graphic>
              <a:graphicData uri="http://schemas.openxmlformats.org/drawingml/2006/table">
                <a:tbl>
                  <a:tblPr firstRow="1" bandRow="1">
                    <a:tableStyleId>{5940675A-B579-460E-94D1-54222C63F5DA}</a:tableStyleId>
                  </a:tblPr>
                  <a:tblGrid>
                    <a:gridCol w="1820882"/>
                    <a:gridCol w="1820882"/>
                    <a:gridCol w="1820882"/>
                  </a:tblGrid>
                  <a:tr h="370840">
                    <a:tc gridSpan="3">
                      <a:txBody>
                        <a:bodyPr/>
                        <a:lstStyle/>
                        <a:p>
                          <a:pPr algn="ctr"/>
                          <a:r>
                            <a:rPr lang="en-US" b="1" dirty="0" smtClean="0">
                              <a:solidFill>
                                <a:srgbClr val="080808"/>
                              </a:solidFill>
                            </a:rPr>
                            <a:t>ANÁLISIS DE DEZPLAZAMIENTOS</a:t>
                          </a:r>
                          <a:endParaRPr lang="es-EC" b="1" dirty="0">
                            <a:solidFill>
                              <a:srgbClr val="080808"/>
                            </a:solidFill>
                          </a:endParaRPr>
                        </a:p>
                      </a:txBody>
                      <a:tcPr/>
                    </a:tc>
                    <a:tc hMerge="1">
                      <a:txBody>
                        <a:bodyPr/>
                        <a:lstStyle/>
                        <a:p>
                          <a:endParaRPr lang="es-EC" dirty="0"/>
                        </a:p>
                      </a:txBody>
                      <a:tcPr/>
                    </a:tc>
                    <a:tc hMerge="1">
                      <a:txBody>
                        <a:bodyPr/>
                        <a:lstStyle/>
                        <a:p>
                          <a:endParaRPr lang="es-EC" dirty="0"/>
                        </a:p>
                      </a:txBody>
                      <a:tcPr/>
                    </a:tc>
                  </a:tr>
                  <a:tr h="370840">
                    <a:tc>
                      <a:txBody>
                        <a:bodyPr/>
                        <a:lstStyle/>
                        <a:p>
                          <a:pPr algn="ctr"/>
                          <a14:m>
                            <m:oMathPara xmlns:m="http://schemas.openxmlformats.org/officeDocument/2006/math">
                              <m:oMathParaPr>
                                <m:jc m:val="centerGroup"/>
                              </m:oMathParaPr>
                              <m:oMath xmlns:m="http://schemas.openxmlformats.org/officeDocument/2006/math">
                                <m:r>
                                  <a:rPr lang="en-US" i="1" dirty="0" smtClean="0">
                                    <a:solidFill>
                                      <a:srgbClr val="080808"/>
                                    </a:solidFill>
                                    <a:latin typeface="Cambria Math" panose="02040503050406030204" pitchFamily="18" charset="0"/>
                                  </a:rPr>
                                  <m:t>𝐸𝐽𝐸</m:t>
                                </m:r>
                              </m:oMath>
                            </m:oMathPara>
                          </a14:m>
                          <a:endParaRPr lang="es-EC" dirty="0">
                            <a:solidFill>
                              <a:srgbClr val="080808"/>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solidFill>
                                      <a:srgbClr val="080808"/>
                                    </a:solidFill>
                                    <a:latin typeface="Cambria Math" panose="02040503050406030204" pitchFamily="18" charset="0"/>
                                  </a:rPr>
                                  <m:t>𝑂𝑏𝑡𝑒𝑛𝑖𝑑𝑜</m:t>
                                </m:r>
                                <m:r>
                                  <a:rPr lang="en-US" i="1" dirty="0" smtClean="0">
                                    <a:solidFill>
                                      <a:srgbClr val="080808"/>
                                    </a:solidFill>
                                    <a:latin typeface="Cambria Math" panose="02040503050406030204" pitchFamily="18" charset="0"/>
                                  </a:rPr>
                                  <m:t> (</m:t>
                                </m:r>
                                <m:r>
                                  <a:rPr lang="en-US" i="1" dirty="0" smtClean="0">
                                    <a:solidFill>
                                      <a:srgbClr val="080808"/>
                                    </a:solidFill>
                                    <a:latin typeface="Cambria Math" panose="02040503050406030204" pitchFamily="18" charset="0"/>
                                  </a:rPr>
                                  <m:t>𝑚𝑚</m:t>
                                </m:r>
                                <m:r>
                                  <a:rPr lang="en-US" i="1" dirty="0" smtClean="0">
                                    <a:solidFill>
                                      <a:srgbClr val="080808"/>
                                    </a:solidFill>
                                    <a:latin typeface="Cambria Math" panose="02040503050406030204" pitchFamily="18" charset="0"/>
                                  </a:rPr>
                                  <m:t>)</m:t>
                                </m:r>
                              </m:oMath>
                            </m:oMathPara>
                          </a14:m>
                          <a:endParaRPr lang="es-EC" dirty="0">
                            <a:solidFill>
                              <a:srgbClr val="080808"/>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solidFill>
                                      <a:srgbClr val="080808"/>
                                    </a:solidFill>
                                    <a:latin typeface="Cambria Math" panose="02040503050406030204" pitchFamily="18" charset="0"/>
                                  </a:rPr>
                                  <m:t>𝑃𝑒𝑟𝑚𝑖𝑡𝑖𝑑𝑜</m:t>
                                </m:r>
                                <m:r>
                                  <a:rPr lang="en-US" i="1" dirty="0" smtClean="0">
                                    <a:solidFill>
                                      <a:srgbClr val="080808"/>
                                    </a:solidFill>
                                    <a:latin typeface="Cambria Math" panose="02040503050406030204" pitchFamily="18" charset="0"/>
                                  </a:rPr>
                                  <m:t> (</m:t>
                                </m:r>
                                <m:r>
                                  <a:rPr lang="en-US" i="1" dirty="0" smtClean="0">
                                    <a:solidFill>
                                      <a:srgbClr val="080808"/>
                                    </a:solidFill>
                                    <a:latin typeface="Cambria Math" panose="02040503050406030204" pitchFamily="18" charset="0"/>
                                  </a:rPr>
                                  <m:t>𝑚𝑚</m:t>
                                </m:r>
                                <m:r>
                                  <a:rPr lang="en-US" i="1" dirty="0" smtClean="0">
                                    <a:solidFill>
                                      <a:srgbClr val="080808"/>
                                    </a:solidFill>
                                    <a:latin typeface="Cambria Math" panose="02040503050406030204" pitchFamily="18" charset="0"/>
                                  </a:rPr>
                                  <m:t>)</m:t>
                                </m:r>
                              </m:oMath>
                            </m:oMathPara>
                          </a14:m>
                          <a:endParaRPr lang="es-EC" dirty="0">
                            <a:solidFill>
                              <a:srgbClr val="080808"/>
                            </a:solidFill>
                          </a:endParaRPr>
                        </a:p>
                      </a:txBody>
                      <a:tcPr/>
                    </a:tc>
                  </a:tr>
                  <a:tr h="370840">
                    <a:tc>
                      <a:txBody>
                        <a:bodyPr/>
                        <a:lstStyle/>
                        <a:p>
                          <a:pPr algn="ctr"/>
                          <a:r>
                            <a:rPr lang="en-US" dirty="0" smtClean="0">
                              <a:solidFill>
                                <a:srgbClr val="080808"/>
                              </a:solidFill>
                            </a:rPr>
                            <a:t>X</a:t>
                          </a:r>
                          <a:endParaRPr lang="es-EC" dirty="0">
                            <a:solidFill>
                              <a:srgbClr val="080808"/>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es-EC" sz="1800" i="1" kern="1200" smtClean="0">
                                    <a:solidFill>
                                      <a:srgbClr val="080808"/>
                                    </a:solidFill>
                                    <a:effectLst/>
                                    <a:latin typeface="Cambria Math" panose="02040503050406030204" pitchFamily="18" charset="0"/>
                                    <a:ea typeface="+mn-ea"/>
                                    <a:cs typeface="+mn-cs"/>
                                  </a:rPr>
                                  <m:t>4.858</m:t>
                                </m:r>
                              </m:oMath>
                            </m:oMathPara>
                          </a14:m>
                          <a:endParaRPr lang="es-EC" dirty="0">
                            <a:solidFill>
                              <a:srgbClr val="080808"/>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es-EC" sz="1800" i="1" kern="1200" smtClean="0">
                                    <a:solidFill>
                                      <a:srgbClr val="080808"/>
                                    </a:solidFill>
                                    <a:effectLst/>
                                    <a:latin typeface="Cambria Math" panose="02040503050406030204" pitchFamily="18" charset="0"/>
                                    <a:ea typeface="+mn-ea"/>
                                    <a:cs typeface="+mn-cs"/>
                                  </a:rPr>
                                  <m:t>9.16</m:t>
                                </m:r>
                              </m:oMath>
                            </m:oMathPara>
                          </a14:m>
                          <a:endParaRPr lang="es-EC" dirty="0">
                            <a:solidFill>
                              <a:srgbClr val="080808"/>
                            </a:solidFill>
                          </a:endParaRPr>
                        </a:p>
                      </a:txBody>
                      <a:tcPr/>
                    </a:tc>
                  </a:tr>
                  <a:tr h="370840">
                    <a:tc>
                      <a:txBody>
                        <a:bodyPr/>
                        <a:lstStyle/>
                        <a:p>
                          <a:pPr algn="ctr"/>
                          <a:r>
                            <a:rPr lang="en-US" dirty="0" smtClean="0">
                              <a:solidFill>
                                <a:srgbClr val="080808"/>
                              </a:solidFill>
                            </a:rPr>
                            <a:t>Z</a:t>
                          </a:r>
                          <a:endParaRPr lang="es-EC" dirty="0">
                            <a:solidFill>
                              <a:srgbClr val="080808"/>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es-EC" sz="1800" i="1" kern="1200" smtClean="0">
                                    <a:solidFill>
                                      <a:srgbClr val="080808"/>
                                    </a:solidFill>
                                    <a:effectLst/>
                                    <a:latin typeface="Cambria Math" panose="02040503050406030204" pitchFamily="18" charset="0"/>
                                    <a:ea typeface="+mn-ea"/>
                                    <a:cs typeface="+mn-cs"/>
                                  </a:rPr>
                                  <m:t>0.764</m:t>
                                </m:r>
                              </m:oMath>
                            </m:oMathPara>
                          </a14:m>
                          <a:endParaRPr lang="es-EC" dirty="0">
                            <a:solidFill>
                              <a:srgbClr val="080808"/>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C" sz="1800" i="1" kern="1200" smtClean="0">
                                    <a:solidFill>
                                      <a:srgbClr val="080808"/>
                                    </a:solidFill>
                                    <a:effectLst/>
                                    <a:latin typeface="Cambria Math" panose="02040503050406030204" pitchFamily="18" charset="0"/>
                                    <a:ea typeface="+mn-ea"/>
                                    <a:cs typeface="+mn-cs"/>
                                  </a:rPr>
                                  <m:t>9.16</m:t>
                                </m:r>
                              </m:oMath>
                            </m:oMathPara>
                          </a14:m>
                          <a:endParaRPr lang="es-EC" dirty="0">
                            <a:solidFill>
                              <a:srgbClr val="080808"/>
                            </a:solidFill>
                          </a:endParaRPr>
                        </a:p>
                      </a:txBody>
                      <a:tcPr/>
                    </a:tc>
                  </a:tr>
                  <a:tr h="370840">
                    <a:tc>
                      <a:txBody>
                        <a:bodyPr/>
                        <a:lstStyle/>
                        <a:p>
                          <a:pPr algn="ctr"/>
                          <a:r>
                            <a:rPr lang="en-US" dirty="0" smtClean="0">
                              <a:solidFill>
                                <a:srgbClr val="080808"/>
                              </a:solidFill>
                            </a:rPr>
                            <a:t>Y</a:t>
                          </a:r>
                          <a:endParaRPr lang="es-EC" dirty="0">
                            <a:solidFill>
                              <a:srgbClr val="080808"/>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es-EC" sz="1800" i="1" kern="1200" smtClean="0">
                                    <a:solidFill>
                                      <a:srgbClr val="080808"/>
                                    </a:solidFill>
                                    <a:effectLst/>
                                    <a:latin typeface="Cambria Math" panose="02040503050406030204" pitchFamily="18" charset="0"/>
                                    <a:ea typeface="+mn-ea"/>
                                    <a:cs typeface="+mn-cs"/>
                                  </a:rPr>
                                  <m:t>6.674</m:t>
                                </m:r>
                              </m:oMath>
                            </m:oMathPara>
                          </a14:m>
                          <a:endParaRPr lang="es-EC" dirty="0">
                            <a:solidFill>
                              <a:srgbClr val="080808"/>
                            </a:solidFill>
                          </a:endParaRPr>
                        </a:p>
                      </a:txBody>
                      <a:tcPr/>
                    </a:tc>
                    <a:tc>
                      <a:txBody>
                        <a:bodyPr/>
                        <a:lstStyle/>
                        <a:p>
                          <a:pPr algn="ctr"/>
                          <a:r>
                            <a:rPr lang="es-EC" sz="1800" kern="1200" dirty="0" smtClean="0">
                              <a:solidFill>
                                <a:srgbClr val="080808"/>
                              </a:solidFill>
                              <a:effectLst/>
                              <a:latin typeface="+mn-lt"/>
                              <a:ea typeface="+mn-ea"/>
                              <a:cs typeface="+mn-cs"/>
                            </a:rPr>
                            <a:t>5.5</a:t>
                          </a:r>
                          <a:endParaRPr lang="es-EC" dirty="0">
                            <a:solidFill>
                              <a:srgbClr val="080808"/>
                            </a:solidFill>
                          </a:endParaRPr>
                        </a:p>
                      </a:txBody>
                      <a:tcPr/>
                    </a:tc>
                  </a:tr>
                </a:tbl>
              </a:graphicData>
            </a:graphic>
          </p:graphicFrame>
        </mc:Choice>
        <mc:Fallback xmlns="">
          <p:graphicFrame>
            <p:nvGraphicFramePr>
              <p:cNvPr id="4" name="Tabla 3"/>
              <p:cNvGraphicFramePr>
                <a:graphicFrameLocks noGrp="1"/>
              </p:cNvGraphicFramePr>
              <p:nvPr>
                <p:extLst>
                  <p:ext uri="{D42A27DB-BD31-4B8C-83A1-F6EECF244321}">
                    <p14:modId xmlns:p14="http://schemas.microsoft.com/office/powerpoint/2010/main" val="618809541"/>
                  </p:ext>
                </p:extLst>
              </p:nvPr>
            </p:nvGraphicFramePr>
            <p:xfrm>
              <a:off x="6527254" y="2690683"/>
              <a:ext cx="5462646" cy="1854200"/>
            </p:xfrm>
            <a:graphic>
              <a:graphicData uri="http://schemas.openxmlformats.org/drawingml/2006/table">
                <a:tbl>
                  <a:tblPr firstRow="1" bandRow="1">
                    <a:tableStyleId>{5940675A-B579-460E-94D1-54222C63F5DA}</a:tableStyleId>
                  </a:tblPr>
                  <a:tblGrid>
                    <a:gridCol w="1820882"/>
                    <a:gridCol w="1820882"/>
                    <a:gridCol w="1820882"/>
                  </a:tblGrid>
                  <a:tr h="370840">
                    <a:tc gridSpan="3">
                      <a:txBody>
                        <a:bodyPr/>
                        <a:lstStyle/>
                        <a:p>
                          <a:pPr algn="ctr"/>
                          <a:r>
                            <a:rPr lang="en-US" b="1" dirty="0" smtClean="0">
                              <a:solidFill>
                                <a:srgbClr val="080808"/>
                              </a:solidFill>
                            </a:rPr>
                            <a:t>ANÁLISIS DE DEZPLAZAMIENTOS</a:t>
                          </a:r>
                          <a:endParaRPr lang="es-EC" b="1" dirty="0">
                            <a:solidFill>
                              <a:srgbClr val="080808"/>
                            </a:solidFill>
                          </a:endParaRPr>
                        </a:p>
                      </a:txBody>
                      <a:tcPr/>
                    </a:tc>
                    <a:tc hMerge="1">
                      <a:txBody>
                        <a:bodyPr/>
                        <a:lstStyle/>
                        <a:p>
                          <a:endParaRPr lang="es-EC" dirty="0"/>
                        </a:p>
                      </a:txBody>
                      <a:tcPr/>
                    </a:tc>
                    <a:tc hMerge="1">
                      <a:txBody>
                        <a:bodyPr/>
                        <a:lstStyle/>
                        <a:p>
                          <a:endParaRPr lang="es-EC" dirty="0"/>
                        </a:p>
                      </a:txBody>
                      <a:tcPr/>
                    </a:tc>
                  </a:tr>
                  <a:tr h="370840">
                    <a:tc>
                      <a:txBody>
                        <a:bodyPr/>
                        <a:lstStyle/>
                        <a:p>
                          <a:endParaRPr lang="es-EC"/>
                        </a:p>
                      </a:txBody>
                      <a:tcPr>
                        <a:blipFill rotWithShape="0">
                          <a:blip r:embed="rId3"/>
                          <a:stretch>
                            <a:fillRect l="-334" t="-108197" r="-200669" b="-324590"/>
                          </a:stretch>
                        </a:blipFill>
                      </a:tcPr>
                    </a:tc>
                    <a:tc>
                      <a:txBody>
                        <a:bodyPr/>
                        <a:lstStyle/>
                        <a:p>
                          <a:endParaRPr lang="es-EC"/>
                        </a:p>
                      </a:txBody>
                      <a:tcPr>
                        <a:blipFill rotWithShape="0">
                          <a:blip r:embed="rId3"/>
                          <a:stretch>
                            <a:fillRect l="-100334" t="-108197" r="-100669" b="-324590"/>
                          </a:stretch>
                        </a:blipFill>
                      </a:tcPr>
                    </a:tc>
                    <a:tc>
                      <a:txBody>
                        <a:bodyPr/>
                        <a:lstStyle/>
                        <a:p>
                          <a:endParaRPr lang="es-EC"/>
                        </a:p>
                      </a:txBody>
                      <a:tcPr>
                        <a:blipFill rotWithShape="0">
                          <a:blip r:embed="rId3"/>
                          <a:stretch>
                            <a:fillRect l="-200334" t="-108197" r="-669" b="-324590"/>
                          </a:stretch>
                        </a:blipFill>
                      </a:tcPr>
                    </a:tc>
                  </a:tr>
                  <a:tr h="370840">
                    <a:tc>
                      <a:txBody>
                        <a:bodyPr/>
                        <a:lstStyle/>
                        <a:p>
                          <a:pPr algn="ctr"/>
                          <a:r>
                            <a:rPr lang="en-US" dirty="0" smtClean="0">
                              <a:solidFill>
                                <a:srgbClr val="080808"/>
                              </a:solidFill>
                            </a:rPr>
                            <a:t>X</a:t>
                          </a:r>
                          <a:endParaRPr lang="es-EC" dirty="0">
                            <a:solidFill>
                              <a:srgbClr val="080808"/>
                            </a:solidFill>
                          </a:endParaRPr>
                        </a:p>
                      </a:txBody>
                      <a:tcPr/>
                    </a:tc>
                    <a:tc>
                      <a:txBody>
                        <a:bodyPr/>
                        <a:lstStyle/>
                        <a:p>
                          <a:endParaRPr lang="es-EC"/>
                        </a:p>
                      </a:txBody>
                      <a:tcPr>
                        <a:blipFill rotWithShape="0">
                          <a:blip r:embed="rId3"/>
                          <a:stretch>
                            <a:fillRect l="-100334" t="-208197" r="-100669" b="-224590"/>
                          </a:stretch>
                        </a:blipFill>
                      </a:tcPr>
                    </a:tc>
                    <a:tc>
                      <a:txBody>
                        <a:bodyPr/>
                        <a:lstStyle/>
                        <a:p>
                          <a:endParaRPr lang="es-EC"/>
                        </a:p>
                      </a:txBody>
                      <a:tcPr>
                        <a:blipFill rotWithShape="0">
                          <a:blip r:embed="rId3"/>
                          <a:stretch>
                            <a:fillRect l="-200334" t="-208197" r="-669" b="-224590"/>
                          </a:stretch>
                        </a:blipFill>
                      </a:tcPr>
                    </a:tc>
                  </a:tr>
                  <a:tr h="370840">
                    <a:tc>
                      <a:txBody>
                        <a:bodyPr/>
                        <a:lstStyle/>
                        <a:p>
                          <a:pPr algn="ctr"/>
                          <a:r>
                            <a:rPr lang="en-US" dirty="0" smtClean="0">
                              <a:solidFill>
                                <a:srgbClr val="080808"/>
                              </a:solidFill>
                            </a:rPr>
                            <a:t>Z</a:t>
                          </a:r>
                          <a:endParaRPr lang="es-EC" dirty="0">
                            <a:solidFill>
                              <a:srgbClr val="080808"/>
                            </a:solidFill>
                          </a:endParaRPr>
                        </a:p>
                      </a:txBody>
                      <a:tcPr/>
                    </a:tc>
                    <a:tc>
                      <a:txBody>
                        <a:bodyPr/>
                        <a:lstStyle/>
                        <a:p>
                          <a:endParaRPr lang="es-EC"/>
                        </a:p>
                      </a:txBody>
                      <a:tcPr>
                        <a:blipFill rotWithShape="0">
                          <a:blip r:embed="rId3"/>
                          <a:stretch>
                            <a:fillRect l="-100334" t="-308197" r="-100669" b="-124590"/>
                          </a:stretch>
                        </a:blipFill>
                      </a:tcPr>
                    </a:tc>
                    <a:tc>
                      <a:txBody>
                        <a:bodyPr/>
                        <a:lstStyle/>
                        <a:p>
                          <a:endParaRPr lang="es-EC"/>
                        </a:p>
                      </a:txBody>
                      <a:tcPr>
                        <a:blipFill rotWithShape="0">
                          <a:blip r:embed="rId3"/>
                          <a:stretch>
                            <a:fillRect l="-200334" t="-308197" r="-669" b="-124590"/>
                          </a:stretch>
                        </a:blipFill>
                      </a:tcPr>
                    </a:tc>
                  </a:tr>
                  <a:tr h="370840">
                    <a:tc>
                      <a:txBody>
                        <a:bodyPr/>
                        <a:lstStyle/>
                        <a:p>
                          <a:pPr algn="ctr"/>
                          <a:r>
                            <a:rPr lang="en-US" dirty="0" smtClean="0">
                              <a:solidFill>
                                <a:srgbClr val="080808"/>
                              </a:solidFill>
                            </a:rPr>
                            <a:t>Y</a:t>
                          </a:r>
                          <a:endParaRPr lang="es-EC" dirty="0">
                            <a:solidFill>
                              <a:srgbClr val="080808"/>
                            </a:solidFill>
                          </a:endParaRPr>
                        </a:p>
                      </a:txBody>
                      <a:tcPr/>
                    </a:tc>
                    <a:tc>
                      <a:txBody>
                        <a:bodyPr/>
                        <a:lstStyle/>
                        <a:p>
                          <a:endParaRPr lang="es-EC"/>
                        </a:p>
                      </a:txBody>
                      <a:tcPr>
                        <a:blipFill rotWithShape="0">
                          <a:blip r:embed="rId3"/>
                          <a:stretch>
                            <a:fillRect l="-100334" t="-408197" r="-100669" b="-24590"/>
                          </a:stretch>
                        </a:blipFill>
                      </a:tcPr>
                    </a:tc>
                    <a:tc>
                      <a:txBody>
                        <a:bodyPr/>
                        <a:lstStyle/>
                        <a:p>
                          <a:pPr algn="ctr"/>
                          <a:r>
                            <a:rPr lang="es-EC" sz="1800" kern="1200" dirty="0" smtClean="0">
                              <a:solidFill>
                                <a:srgbClr val="080808"/>
                              </a:solidFill>
                              <a:effectLst/>
                              <a:latin typeface="+mn-lt"/>
                              <a:ea typeface="+mn-ea"/>
                              <a:cs typeface="+mn-cs"/>
                            </a:rPr>
                            <a:t>5.5</a:t>
                          </a:r>
                          <a:endParaRPr lang="es-EC" dirty="0">
                            <a:solidFill>
                              <a:srgbClr val="080808"/>
                            </a:solidFill>
                          </a:endParaRPr>
                        </a:p>
                      </a:txBody>
                      <a:tcPr/>
                    </a:tc>
                  </a:tr>
                </a:tbl>
              </a:graphicData>
            </a:graphic>
          </p:graphicFrame>
        </mc:Fallback>
      </mc:AlternateContent>
    </p:spTree>
    <p:extLst>
      <p:ext uri="{BB962C8B-B14F-4D97-AF65-F5344CB8AC3E}">
        <p14:creationId xmlns:p14="http://schemas.microsoft.com/office/powerpoint/2010/main" val="8314223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o 57"/>
          <p:cNvGrpSpPr/>
          <p:nvPr/>
        </p:nvGrpSpPr>
        <p:grpSpPr>
          <a:xfrm>
            <a:off x="222546" y="121215"/>
            <a:ext cx="3064349" cy="874668"/>
            <a:chOff x="201809" y="167228"/>
            <a:chExt cx="3589142" cy="1029524"/>
          </a:xfrm>
        </p:grpSpPr>
        <p:sp>
          <p:nvSpPr>
            <p:cNvPr id="59" name="Freeform 19"/>
            <p:cNvSpPr/>
            <p:nvPr/>
          </p:nvSpPr>
          <p:spPr>
            <a:xfrm>
              <a:off x="201809" y="167228"/>
              <a:ext cx="3589141" cy="1029524"/>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ea typeface="Open Sans" panose="020B0606030504020204" pitchFamily="34" charset="0"/>
                <a:cs typeface="Open Sans" panose="020B0606030504020204" pitchFamily="34" charset="0"/>
              </a:endParaRPr>
            </a:p>
          </p:txBody>
        </p:sp>
        <p:sp>
          <p:nvSpPr>
            <p:cNvPr id="60" name="Oval 20"/>
            <p:cNvSpPr/>
            <p:nvPr/>
          </p:nvSpPr>
          <p:spPr>
            <a:xfrm>
              <a:off x="262131" y="239055"/>
              <a:ext cx="743968" cy="8858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nvGrpSpPr>
            <p:cNvPr id="61" name="Grupo 60"/>
            <p:cNvGrpSpPr/>
            <p:nvPr/>
          </p:nvGrpSpPr>
          <p:grpSpPr>
            <a:xfrm>
              <a:off x="236373" y="358824"/>
              <a:ext cx="3554578" cy="760761"/>
              <a:chOff x="236373" y="358824"/>
              <a:chExt cx="3554578" cy="760761"/>
            </a:xfrm>
          </p:grpSpPr>
          <p:sp>
            <p:nvSpPr>
              <p:cNvPr id="62" name="TextBox 18"/>
              <p:cNvSpPr txBox="1"/>
              <p:nvPr/>
            </p:nvSpPr>
            <p:spPr>
              <a:xfrm>
                <a:off x="1480674" y="419080"/>
                <a:ext cx="2310277" cy="470948"/>
              </a:xfrm>
              <a:prstGeom prst="rect">
                <a:avLst/>
              </a:prstGeom>
              <a:noFill/>
            </p:spPr>
            <p:txBody>
              <a:bodyPr wrap="square" rtlCol="0" anchor="ctr">
                <a:spAutoFit/>
              </a:bodyPr>
              <a:lstStyle/>
              <a:p>
                <a:pPr lvl="0" algn="ctr"/>
                <a:r>
                  <a:rPr lang="en-US" sz="2000" b="1" dirty="0" smtClean="0">
                    <a:solidFill>
                      <a:prstClr val="white"/>
                    </a:solidFill>
                    <a:latin typeface="Calibri" panose="020F0502020204030204" pitchFamily="34" charset="0"/>
                  </a:rPr>
                  <a:t>SIMULACIÓN</a:t>
                </a:r>
                <a:endParaRPr lang="en-US" sz="2000" b="1" dirty="0">
                  <a:solidFill>
                    <a:prstClr val="white"/>
                  </a:solidFill>
                  <a:latin typeface="Calibri" panose="020F0502020204030204" pitchFamily="34" charset="0"/>
                </a:endParaRPr>
              </a:p>
            </p:txBody>
          </p:sp>
          <p:sp>
            <p:nvSpPr>
              <p:cNvPr id="63" name="CuadroTexto 62"/>
              <p:cNvSpPr txBox="1"/>
              <p:nvPr/>
            </p:nvSpPr>
            <p:spPr>
              <a:xfrm>
                <a:off x="236373" y="358824"/>
                <a:ext cx="795484" cy="760761"/>
              </a:xfrm>
              <a:prstGeom prst="rect">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rPr>
                  <a:t>CAP. 4</a:t>
                </a:r>
                <a:endParaRPr lang="es-ES" b="1" dirty="0">
                  <a:solidFill>
                    <a:schemeClr val="bg2">
                      <a:lumMod val="10000"/>
                    </a:schemeClr>
                  </a:solidFill>
                  <a:latin typeface="Calibri" panose="020F0502020204030204" pitchFamily="34" charset="0"/>
                </a:endParaRPr>
              </a:p>
            </p:txBody>
          </p:sp>
        </p:grpSp>
      </p:grpSp>
      <p:sp>
        <p:nvSpPr>
          <p:cNvPr id="2" name="CuadroTexto 1"/>
          <p:cNvSpPr txBox="1"/>
          <p:nvPr/>
        </p:nvSpPr>
        <p:spPr>
          <a:xfrm>
            <a:off x="222546" y="1105296"/>
            <a:ext cx="5296596" cy="369332"/>
          </a:xfrm>
          <a:prstGeom prst="rect">
            <a:avLst/>
          </a:prstGeom>
          <a:noFill/>
        </p:spPr>
        <p:txBody>
          <a:bodyPr wrap="square" rtlCol="0">
            <a:spAutoFit/>
          </a:bodyPr>
          <a:lstStyle/>
          <a:p>
            <a:pPr algn="ctr"/>
            <a:r>
              <a:rPr lang="es-ES" b="1" dirty="0" smtClean="0">
                <a:solidFill>
                  <a:schemeClr val="bg2">
                    <a:lumMod val="10000"/>
                  </a:schemeClr>
                </a:solidFill>
              </a:rPr>
              <a:t>Carga aplicada en la mitad de la viga carrilera:</a:t>
            </a:r>
            <a:endParaRPr lang="es-ES" b="1" dirty="0">
              <a:solidFill>
                <a:schemeClr val="bg2">
                  <a:lumMod val="10000"/>
                </a:schemeClr>
              </a:solidFill>
            </a:endParaRPr>
          </a:p>
        </p:txBody>
      </p:sp>
      <p:cxnSp>
        <p:nvCxnSpPr>
          <p:cNvPr id="21" name="Conector recto 20"/>
          <p:cNvCxnSpPr/>
          <p:nvPr/>
        </p:nvCxnSpPr>
        <p:spPr>
          <a:xfrm flipH="1">
            <a:off x="6243231" y="1508461"/>
            <a:ext cx="9420" cy="4218644"/>
          </a:xfrm>
          <a:prstGeom prst="line">
            <a:avLst/>
          </a:prstGeom>
          <a:ln>
            <a:solidFill>
              <a:schemeClr val="accent2"/>
            </a:solidFill>
            <a:prstDash val="lgDash"/>
          </a:ln>
        </p:spPr>
        <p:style>
          <a:lnRef idx="2">
            <a:schemeClr val="accent1"/>
          </a:lnRef>
          <a:fillRef idx="0">
            <a:schemeClr val="accent1"/>
          </a:fillRef>
          <a:effectRef idx="1">
            <a:schemeClr val="accent1"/>
          </a:effectRef>
          <a:fontRef idx="minor">
            <a:schemeClr val="tx1"/>
          </a:fontRef>
        </p:style>
      </p:cxnSp>
      <p:pic>
        <p:nvPicPr>
          <p:cNvPr id="18" name="Imagen 17"/>
          <p:cNvPicPr/>
          <p:nvPr/>
        </p:nvPicPr>
        <p:blipFill>
          <a:blip r:embed="rId2">
            <a:extLst>
              <a:ext uri="{28A0092B-C50C-407E-A947-70E740481C1C}">
                <a14:useLocalDpi xmlns:a14="http://schemas.microsoft.com/office/drawing/2010/main" val="0"/>
              </a:ext>
            </a:extLst>
          </a:blip>
          <a:srcRect/>
          <a:stretch>
            <a:fillRect/>
          </a:stretch>
        </p:blipFill>
        <p:spPr bwMode="auto">
          <a:xfrm>
            <a:off x="6527253" y="735295"/>
            <a:ext cx="5331411" cy="2860757"/>
          </a:xfrm>
          <a:prstGeom prst="rect">
            <a:avLst/>
          </a:prstGeom>
          <a:noFill/>
          <a:ln>
            <a:noFill/>
          </a:ln>
        </p:spPr>
      </p:pic>
      <mc:AlternateContent xmlns:mc="http://schemas.openxmlformats.org/markup-compatibility/2006" xmlns:a14="http://schemas.microsoft.com/office/drawing/2010/main">
        <mc:Choice Requires="a14">
          <p:sp>
            <p:nvSpPr>
              <p:cNvPr id="3" name="Rectángulo 2"/>
              <p:cNvSpPr/>
              <p:nvPr/>
            </p:nvSpPr>
            <p:spPr>
              <a:xfrm>
                <a:off x="7110176" y="3839976"/>
                <a:ext cx="4165564" cy="6189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mtClean="0">
                          <a:solidFill>
                            <a:srgbClr val="080808"/>
                          </a:solidFill>
                          <a:latin typeface="Cambria Math" panose="02040503050406030204" pitchFamily="18" charset="0"/>
                        </a:rPr>
                        <m:t>7.017</m:t>
                      </m:r>
                      <m:r>
                        <a:rPr lang="es-EC" i="0">
                          <a:solidFill>
                            <a:srgbClr val="080808"/>
                          </a:solidFill>
                          <a:latin typeface="Cambria Math" panose="02040503050406030204" pitchFamily="18" charset="0"/>
                        </a:rPr>
                        <m:t>∙</m:t>
                      </m:r>
                      <m:sSup>
                        <m:sSupPr>
                          <m:ctrlPr>
                            <a:rPr lang="es-EC" i="1">
                              <a:solidFill>
                                <a:srgbClr val="080808"/>
                              </a:solidFill>
                              <a:latin typeface="Cambria Math" panose="02040503050406030204" pitchFamily="18" charset="0"/>
                            </a:rPr>
                          </m:ctrlPr>
                        </m:sSupPr>
                        <m:e>
                          <m:r>
                            <a:rPr lang="es-EC" i="0">
                              <a:solidFill>
                                <a:srgbClr val="080808"/>
                              </a:solidFill>
                              <a:latin typeface="Cambria Math" panose="02040503050406030204" pitchFamily="18" charset="0"/>
                            </a:rPr>
                            <m:t>10</m:t>
                          </m:r>
                        </m:e>
                        <m:sup>
                          <m:r>
                            <a:rPr lang="es-EC" i="0">
                              <a:solidFill>
                                <a:srgbClr val="080808"/>
                              </a:solidFill>
                              <a:latin typeface="Cambria Math" panose="02040503050406030204" pitchFamily="18" charset="0"/>
                            </a:rPr>
                            <m:t>7</m:t>
                          </m:r>
                        </m:sup>
                      </m:sSup>
                      <m:f>
                        <m:fPr>
                          <m:ctrlPr>
                            <a:rPr lang="es-EC" i="1">
                              <a:solidFill>
                                <a:srgbClr val="080808"/>
                              </a:solidFill>
                              <a:latin typeface="Cambria Math" panose="02040503050406030204" pitchFamily="18" charset="0"/>
                            </a:rPr>
                          </m:ctrlPr>
                        </m:fPr>
                        <m:num>
                          <m:r>
                            <a:rPr lang="es-EC" i="1">
                              <a:solidFill>
                                <a:srgbClr val="080808"/>
                              </a:solidFill>
                              <a:latin typeface="Cambria Math" panose="02040503050406030204" pitchFamily="18" charset="0"/>
                            </a:rPr>
                            <m:t>𝑁</m:t>
                          </m:r>
                        </m:num>
                        <m:den>
                          <m:sSup>
                            <m:sSupPr>
                              <m:ctrlPr>
                                <a:rPr lang="es-EC" i="1">
                                  <a:solidFill>
                                    <a:srgbClr val="080808"/>
                                  </a:solidFill>
                                  <a:latin typeface="Cambria Math" panose="02040503050406030204" pitchFamily="18" charset="0"/>
                                </a:rPr>
                              </m:ctrlPr>
                            </m:sSupPr>
                            <m:e>
                              <m:r>
                                <a:rPr lang="es-EC" i="1">
                                  <a:solidFill>
                                    <a:srgbClr val="080808"/>
                                  </a:solidFill>
                                  <a:latin typeface="Cambria Math" panose="02040503050406030204" pitchFamily="18" charset="0"/>
                                </a:rPr>
                                <m:t>𝑚</m:t>
                              </m:r>
                            </m:e>
                            <m:sup>
                              <m:r>
                                <a:rPr lang="es-EC" i="0">
                                  <a:solidFill>
                                    <a:srgbClr val="080808"/>
                                  </a:solidFill>
                                  <a:latin typeface="Cambria Math" panose="02040503050406030204" pitchFamily="18" charset="0"/>
                                </a:rPr>
                                <m:t>2</m:t>
                              </m:r>
                            </m:sup>
                          </m:sSup>
                        </m:den>
                      </m:f>
                      <m:r>
                        <a:rPr lang="es-EC" i="0">
                          <a:solidFill>
                            <a:srgbClr val="080808"/>
                          </a:solidFill>
                          <a:latin typeface="Cambria Math" panose="02040503050406030204" pitchFamily="18" charset="0"/>
                        </a:rPr>
                        <m:t>=10.16 </m:t>
                      </m:r>
                      <m:r>
                        <a:rPr lang="es-EC" i="1">
                          <a:solidFill>
                            <a:srgbClr val="080808"/>
                          </a:solidFill>
                          <a:latin typeface="Cambria Math" panose="02040503050406030204" pitchFamily="18" charset="0"/>
                        </a:rPr>
                        <m:t>𝐾𝑆𝐼</m:t>
                      </m:r>
                      <m:r>
                        <a:rPr lang="es-EC" i="0">
                          <a:solidFill>
                            <a:srgbClr val="080808"/>
                          </a:solidFill>
                          <a:latin typeface="Cambria Math" panose="02040503050406030204" pitchFamily="18" charset="0"/>
                        </a:rPr>
                        <m:t>=716</m:t>
                      </m:r>
                      <m:f>
                        <m:fPr>
                          <m:ctrlPr>
                            <a:rPr lang="es-EC" i="1">
                              <a:solidFill>
                                <a:srgbClr val="080808"/>
                              </a:solidFill>
                              <a:latin typeface="Cambria Math" panose="02040503050406030204" pitchFamily="18" charset="0"/>
                            </a:rPr>
                          </m:ctrlPr>
                        </m:fPr>
                        <m:num>
                          <m:r>
                            <a:rPr lang="es-EC" i="1">
                              <a:solidFill>
                                <a:srgbClr val="080808"/>
                              </a:solidFill>
                              <a:latin typeface="Cambria Math" panose="02040503050406030204" pitchFamily="18" charset="0"/>
                            </a:rPr>
                            <m:t>𝑘𝑔𝑓</m:t>
                          </m:r>
                        </m:num>
                        <m:den>
                          <m:sSup>
                            <m:sSupPr>
                              <m:ctrlPr>
                                <a:rPr lang="es-EC" i="1">
                                  <a:solidFill>
                                    <a:srgbClr val="080808"/>
                                  </a:solidFill>
                                  <a:latin typeface="Cambria Math" panose="02040503050406030204" pitchFamily="18" charset="0"/>
                                </a:rPr>
                              </m:ctrlPr>
                            </m:sSupPr>
                            <m:e>
                              <m:r>
                                <a:rPr lang="es-EC" i="1">
                                  <a:solidFill>
                                    <a:srgbClr val="080808"/>
                                  </a:solidFill>
                                  <a:latin typeface="Cambria Math" panose="02040503050406030204" pitchFamily="18" charset="0"/>
                                </a:rPr>
                                <m:t>𝑐𝑚</m:t>
                              </m:r>
                            </m:e>
                            <m:sup>
                              <m:r>
                                <a:rPr lang="es-EC" i="0">
                                  <a:solidFill>
                                    <a:srgbClr val="080808"/>
                                  </a:solidFill>
                                  <a:latin typeface="Cambria Math" panose="02040503050406030204" pitchFamily="18" charset="0"/>
                                </a:rPr>
                                <m:t>2</m:t>
                              </m:r>
                            </m:sup>
                          </m:sSup>
                        </m:den>
                      </m:f>
                      <m:r>
                        <a:rPr lang="es-EC" i="0">
                          <a:solidFill>
                            <a:srgbClr val="080808"/>
                          </a:solidFill>
                          <a:latin typeface="Cambria Math" panose="02040503050406030204" pitchFamily="18" charset="0"/>
                        </a:rPr>
                        <m:t> </m:t>
                      </m:r>
                    </m:oMath>
                  </m:oMathPara>
                </a14:m>
                <a:endParaRPr lang="es-EC" dirty="0">
                  <a:solidFill>
                    <a:srgbClr val="080808"/>
                  </a:solidFill>
                </a:endParaRPr>
              </a:p>
            </p:txBody>
          </p:sp>
        </mc:Choice>
        <mc:Fallback xmlns="">
          <p:sp>
            <p:nvSpPr>
              <p:cNvPr id="3" name="Rectángulo 2"/>
              <p:cNvSpPr>
                <a:spLocks noRot="1" noChangeAspect="1" noMove="1" noResize="1" noEditPoints="1" noAdjustHandles="1" noChangeArrowheads="1" noChangeShapeType="1" noTextEdit="1"/>
              </p:cNvSpPr>
              <p:nvPr/>
            </p:nvSpPr>
            <p:spPr>
              <a:xfrm>
                <a:off x="7110176" y="3839976"/>
                <a:ext cx="4165564" cy="618952"/>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7461939" y="4702852"/>
                <a:ext cx="3462038" cy="6183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mtClean="0">
                          <a:solidFill>
                            <a:srgbClr val="080808"/>
                          </a:solidFill>
                          <a:latin typeface="Cambria Math" panose="02040503050406030204" pitchFamily="18" charset="0"/>
                        </a:rPr>
                        <m:t>46</m:t>
                      </m:r>
                      <m:r>
                        <a:rPr lang="es-EC" i="0">
                          <a:solidFill>
                            <a:srgbClr val="080808"/>
                          </a:solidFill>
                          <a:latin typeface="Cambria Math" panose="02040503050406030204" pitchFamily="18" charset="0"/>
                        </a:rPr>
                        <m:t> </m:t>
                      </m:r>
                      <m:r>
                        <a:rPr lang="es-EC" i="1">
                          <a:solidFill>
                            <a:srgbClr val="080808"/>
                          </a:solidFill>
                          <a:latin typeface="Cambria Math" panose="02040503050406030204" pitchFamily="18" charset="0"/>
                        </a:rPr>
                        <m:t>𝐾𝑆𝐼</m:t>
                      </m:r>
                      <m:r>
                        <a:rPr lang="es-EC" i="0">
                          <a:solidFill>
                            <a:srgbClr val="080808"/>
                          </a:solidFill>
                          <a:latin typeface="Cambria Math" panose="02040503050406030204" pitchFamily="18" charset="0"/>
                        </a:rPr>
                        <m:t>=320 </m:t>
                      </m:r>
                      <m:r>
                        <a:rPr lang="es-EC" i="1">
                          <a:solidFill>
                            <a:srgbClr val="080808"/>
                          </a:solidFill>
                          <a:latin typeface="Cambria Math" panose="02040503050406030204" pitchFamily="18" charset="0"/>
                        </a:rPr>
                        <m:t>𝑀𝑃𝑎</m:t>
                      </m:r>
                      <m:r>
                        <a:rPr lang="es-EC" i="0">
                          <a:solidFill>
                            <a:srgbClr val="080808"/>
                          </a:solidFill>
                          <a:latin typeface="Cambria Math" panose="02040503050406030204" pitchFamily="18" charset="0"/>
                        </a:rPr>
                        <m:t>=3200 </m:t>
                      </m:r>
                      <m:f>
                        <m:fPr>
                          <m:ctrlPr>
                            <a:rPr lang="es-EC" i="1">
                              <a:solidFill>
                                <a:srgbClr val="080808"/>
                              </a:solidFill>
                              <a:latin typeface="Cambria Math" panose="02040503050406030204" pitchFamily="18" charset="0"/>
                            </a:rPr>
                          </m:ctrlPr>
                        </m:fPr>
                        <m:num>
                          <m:r>
                            <a:rPr lang="es-EC" i="1">
                              <a:solidFill>
                                <a:srgbClr val="080808"/>
                              </a:solidFill>
                              <a:latin typeface="Cambria Math" panose="02040503050406030204" pitchFamily="18" charset="0"/>
                            </a:rPr>
                            <m:t>𝑘𝑔</m:t>
                          </m:r>
                        </m:num>
                        <m:den>
                          <m:sSup>
                            <m:sSupPr>
                              <m:ctrlPr>
                                <a:rPr lang="es-EC" i="1">
                                  <a:solidFill>
                                    <a:srgbClr val="080808"/>
                                  </a:solidFill>
                                  <a:latin typeface="Cambria Math" panose="02040503050406030204" pitchFamily="18" charset="0"/>
                                </a:rPr>
                              </m:ctrlPr>
                            </m:sSupPr>
                            <m:e>
                              <m:r>
                                <a:rPr lang="es-EC" i="1">
                                  <a:solidFill>
                                    <a:srgbClr val="080808"/>
                                  </a:solidFill>
                                  <a:latin typeface="Cambria Math" panose="02040503050406030204" pitchFamily="18" charset="0"/>
                                </a:rPr>
                                <m:t>𝑐𝑚</m:t>
                              </m:r>
                            </m:e>
                            <m:sup>
                              <m:r>
                                <a:rPr lang="es-EC" i="0">
                                  <a:solidFill>
                                    <a:srgbClr val="080808"/>
                                  </a:solidFill>
                                  <a:latin typeface="Cambria Math" panose="02040503050406030204" pitchFamily="18" charset="0"/>
                                </a:rPr>
                                <m:t>2</m:t>
                              </m:r>
                            </m:sup>
                          </m:sSup>
                        </m:den>
                      </m:f>
                    </m:oMath>
                  </m:oMathPara>
                </a14:m>
                <a:endParaRPr lang="es-EC" dirty="0"/>
              </a:p>
            </p:txBody>
          </p:sp>
        </mc:Choice>
        <mc:Fallback xmlns="">
          <p:sp>
            <p:nvSpPr>
              <p:cNvPr id="11" name="Rectángulo 10"/>
              <p:cNvSpPr>
                <a:spLocks noRot="1" noChangeAspect="1" noMove="1" noResize="1" noEditPoints="1" noAdjustHandles="1" noChangeArrowheads="1" noChangeShapeType="1" noTextEdit="1"/>
              </p:cNvSpPr>
              <p:nvPr/>
            </p:nvSpPr>
            <p:spPr>
              <a:xfrm>
                <a:off x="7461939" y="4702852"/>
                <a:ext cx="3462038" cy="618311"/>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2" name="Rectángulo 21"/>
              <p:cNvSpPr/>
              <p:nvPr/>
            </p:nvSpPr>
            <p:spPr>
              <a:xfrm>
                <a:off x="8956355" y="4458928"/>
                <a:ext cx="4732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solidFill>
                            <a:srgbClr val="080808"/>
                          </a:solidFill>
                          <a:latin typeface="Cambria Math" panose="02040503050406030204" pitchFamily="18" charset="0"/>
                          <a:ea typeface="Cambria Math" panose="02040503050406030204" pitchFamily="18" charset="0"/>
                        </a:rPr>
                        <m:t>&lt;</m:t>
                      </m:r>
                      <m:r>
                        <a:rPr lang="es-EC" i="0">
                          <a:latin typeface="Cambria Math" panose="02040503050406030204" pitchFamily="18" charset="0"/>
                        </a:rPr>
                        <m:t> </m:t>
                      </m:r>
                    </m:oMath>
                  </m:oMathPara>
                </a14:m>
                <a:endParaRPr lang="es-EC" dirty="0"/>
              </a:p>
            </p:txBody>
          </p:sp>
        </mc:Choice>
        <mc:Fallback xmlns="">
          <p:sp>
            <p:nvSpPr>
              <p:cNvPr id="22" name="Rectángulo 21"/>
              <p:cNvSpPr>
                <a:spLocks noRot="1" noChangeAspect="1" noMove="1" noResize="1" noEditPoints="1" noAdjustHandles="1" noChangeArrowheads="1" noChangeShapeType="1" noTextEdit="1"/>
              </p:cNvSpPr>
              <p:nvPr/>
            </p:nvSpPr>
            <p:spPr>
              <a:xfrm>
                <a:off x="8956355" y="4458928"/>
                <a:ext cx="473206" cy="369332"/>
              </a:xfrm>
              <a:prstGeom prst="rect">
                <a:avLst/>
              </a:prstGeom>
              <a:blipFill rotWithShape="0">
                <a:blip r:embed="rId5"/>
                <a:stretch>
                  <a:fillRect/>
                </a:stretch>
              </a:blipFill>
            </p:spPr>
            <p:txBody>
              <a:bodyPr/>
              <a:lstStyle/>
              <a:p>
                <a:r>
                  <a:rPr lang="es-EC">
                    <a:noFill/>
                  </a:rPr>
                  <a:t> </a:t>
                </a:r>
              </a:p>
            </p:txBody>
          </p:sp>
        </mc:Fallback>
      </mc:AlternateContent>
      <p:pic>
        <p:nvPicPr>
          <p:cNvPr id="15" name="Imagen 14"/>
          <p:cNvPicPr/>
          <p:nvPr/>
        </p:nvPicPr>
        <p:blipFill>
          <a:blip r:embed="rId6">
            <a:extLst>
              <a:ext uri="{28A0092B-C50C-407E-A947-70E740481C1C}">
                <a14:useLocalDpi xmlns:a14="http://schemas.microsoft.com/office/drawing/2010/main" val="0"/>
              </a:ext>
            </a:extLst>
          </a:blip>
          <a:srcRect/>
          <a:stretch>
            <a:fillRect/>
          </a:stretch>
        </p:blipFill>
        <p:spPr bwMode="auto">
          <a:xfrm>
            <a:off x="1173966" y="2089211"/>
            <a:ext cx="3393755" cy="3057143"/>
          </a:xfrm>
          <a:prstGeom prst="rect">
            <a:avLst/>
          </a:prstGeom>
          <a:noFill/>
          <a:ln>
            <a:noFill/>
          </a:ln>
        </p:spPr>
      </p:pic>
    </p:spTree>
    <p:extLst>
      <p:ext uri="{BB962C8B-B14F-4D97-AF65-F5344CB8AC3E}">
        <p14:creationId xmlns:p14="http://schemas.microsoft.com/office/powerpoint/2010/main" val="27538962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o 57"/>
          <p:cNvGrpSpPr/>
          <p:nvPr/>
        </p:nvGrpSpPr>
        <p:grpSpPr>
          <a:xfrm>
            <a:off x="222546" y="121215"/>
            <a:ext cx="3064349" cy="874668"/>
            <a:chOff x="201809" y="167228"/>
            <a:chExt cx="3589142" cy="1029524"/>
          </a:xfrm>
        </p:grpSpPr>
        <p:sp>
          <p:nvSpPr>
            <p:cNvPr id="59" name="Freeform 19"/>
            <p:cNvSpPr/>
            <p:nvPr/>
          </p:nvSpPr>
          <p:spPr>
            <a:xfrm>
              <a:off x="201809" y="167228"/>
              <a:ext cx="3589141" cy="1029524"/>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ea typeface="Open Sans" panose="020B0606030504020204" pitchFamily="34" charset="0"/>
                <a:cs typeface="Open Sans" panose="020B0606030504020204" pitchFamily="34" charset="0"/>
              </a:endParaRPr>
            </a:p>
          </p:txBody>
        </p:sp>
        <p:sp>
          <p:nvSpPr>
            <p:cNvPr id="60" name="Oval 20"/>
            <p:cNvSpPr/>
            <p:nvPr/>
          </p:nvSpPr>
          <p:spPr>
            <a:xfrm>
              <a:off x="262131" y="239055"/>
              <a:ext cx="743968" cy="8858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nvGrpSpPr>
            <p:cNvPr id="61" name="Grupo 60"/>
            <p:cNvGrpSpPr/>
            <p:nvPr/>
          </p:nvGrpSpPr>
          <p:grpSpPr>
            <a:xfrm>
              <a:off x="236373" y="358824"/>
              <a:ext cx="3554578" cy="760761"/>
              <a:chOff x="236373" y="358824"/>
              <a:chExt cx="3554578" cy="760761"/>
            </a:xfrm>
          </p:grpSpPr>
          <p:sp>
            <p:nvSpPr>
              <p:cNvPr id="62" name="TextBox 18"/>
              <p:cNvSpPr txBox="1"/>
              <p:nvPr/>
            </p:nvSpPr>
            <p:spPr>
              <a:xfrm>
                <a:off x="1480674" y="419080"/>
                <a:ext cx="2310277" cy="470948"/>
              </a:xfrm>
              <a:prstGeom prst="rect">
                <a:avLst/>
              </a:prstGeom>
              <a:noFill/>
            </p:spPr>
            <p:txBody>
              <a:bodyPr wrap="square" rtlCol="0" anchor="ctr">
                <a:spAutoFit/>
              </a:bodyPr>
              <a:lstStyle/>
              <a:p>
                <a:pPr lvl="0" algn="ctr"/>
                <a:r>
                  <a:rPr lang="en-US" sz="2000" b="1" dirty="0" smtClean="0">
                    <a:solidFill>
                      <a:prstClr val="white"/>
                    </a:solidFill>
                    <a:latin typeface="Calibri" panose="020F0502020204030204" pitchFamily="34" charset="0"/>
                  </a:rPr>
                  <a:t>SIMULACIÓN</a:t>
                </a:r>
                <a:endParaRPr lang="en-US" sz="2000" b="1" dirty="0">
                  <a:solidFill>
                    <a:prstClr val="white"/>
                  </a:solidFill>
                  <a:latin typeface="Calibri" panose="020F0502020204030204" pitchFamily="34" charset="0"/>
                </a:endParaRPr>
              </a:p>
            </p:txBody>
          </p:sp>
          <p:sp>
            <p:nvSpPr>
              <p:cNvPr id="63" name="CuadroTexto 62"/>
              <p:cNvSpPr txBox="1"/>
              <p:nvPr/>
            </p:nvSpPr>
            <p:spPr>
              <a:xfrm>
                <a:off x="236373" y="358824"/>
                <a:ext cx="795484" cy="760761"/>
              </a:xfrm>
              <a:prstGeom prst="rect">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rPr>
                  <a:t>CAP. 4</a:t>
                </a:r>
                <a:endParaRPr lang="es-ES" b="1" dirty="0">
                  <a:solidFill>
                    <a:schemeClr val="bg2">
                      <a:lumMod val="10000"/>
                    </a:schemeClr>
                  </a:solidFill>
                  <a:latin typeface="Calibri" panose="020F0502020204030204" pitchFamily="34" charset="0"/>
                </a:endParaRPr>
              </a:p>
            </p:txBody>
          </p:sp>
        </p:grpSp>
      </p:grpSp>
      <p:cxnSp>
        <p:nvCxnSpPr>
          <p:cNvPr id="21" name="Conector recto 20"/>
          <p:cNvCxnSpPr/>
          <p:nvPr/>
        </p:nvCxnSpPr>
        <p:spPr>
          <a:xfrm flipH="1">
            <a:off x="6243231" y="1508461"/>
            <a:ext cx="9420" cy="4218644"/>
          </a:xfrm>
          <a:prstGeom prst="line">
            <a:avLst/>
          </a:prstGeom>
          <a:ln>
            <a:solidFill>
              <a:schemeClr val="accent2"/>
            </a:solidFill>
            <a:prstDash val="lgDash"/>
          </a:ln>
        </p:spPr>
        <p:style>
          <a:lnRef idx="2">
            <a:schemeClr val="accent1"/>
          </a:lnRef>
          <a:fillRef idx="0">
            <a:schemeClr val="accent1"/>
          </a:fillRef>
          <a:effectRef idx="1">
            <a:schemeClr val="accent1"/>
          </a:effectRef>
          <a:fontRef idx="minor">
            <a:schemeClr val="tx1"/>
          </a:fontRef>
        </p:style>
      </p:cxnSp>
      <p:pic>
        <p:nvPicPr>
          <p:cNvPr id="15" name="Imagen 14"/>
          <p:cNvPicPr/>
          <p:nvPr/>
        </p:nvPicPr>
        <p:blipFill>
          <a:blip r:embed="rId2">
            <a:extLst>
              <a:ext uri="{28A0092B-C50C-407E-A947-70E740481C1C}">
                <a14:useLocalDpi xmlns:a14="http://schemas.microsoft.com/office/drawing/2010/main" val="0"/>
              </a:ext>
            </a:extLst>
          </a:blip>
          <a:srcRect/>
          <a:stretch>
            <a:fillRect/>
          </a:stretch>
        </p:blipFill>
        <p:spPr bwMode="auto">
          <a:xfrm>
            <a:off x="13073" y="1774438"/>
            <a:ext cx="6092857" cy="3686690"/>
          </a:xfrm>
          <a:prstGeom prst="rect">
            <a:avLst/>
          </a:prstGeom>
          <a:noFill/>
          <a:ln>
            <a:noFill/>
          </a:ln>
        </p:spPr>
      </p:pic>
      <mc:AlternateContent xmlns:mc="http://schemas.openxmlformats.org/markup-compatibility/2006" xmlns:a14="http://schemas.microsoft.com/office/drawing/2010/main">
        <mc:Choice Requires="a14">
          <p:graphicFrame>
            <p:nvGraphicFramePr>
              <p:cNvPr id="4" name="Tabla 3"/>
              <p:cNvGraphicFramePr>
                <a:graphicFrameLocks noGrp="1"/>
              </p:cNvGraphicFramePr>
              <p:nvPr>
                <p:extLst>
                  <p:ext uri="{D42A27DB-BD31-4B8C-83A1-F6EECF244321}">
                    <p14:modId xmlns:p14="http://schemas.microsoft.com/office/powerpoint/2010/main" val="2233469370"/>
                  </p:ext>
                </p:extLst>
              </p:nvPr>
            </p:nvGraphicFramePr>
            <p:xfrm>
              <a:off x="6527254" y="2690683"/>
              <a:ext cx="5462646" cy="1854200"/>
            </p:xfrm>
            <a:graphic>
              <a:graphicData uri="http://schemas.openxmlformats.org/drawingml/2006/table">
                <a:tbl>
                  <a:tblPr firstRow="1" bandRow="1">
                    <a:tableStyleId>{5940675A-B579-460E-94D1-54222C63F5DA}</a:tableStyleId>
                  </a:tblPr>
                  <a:tblGrid>
                    <a:gridCol w="1820882"/>
                    <a:gridCol w="1820882"/>
                    <a:gridCol w="1820882"/>
                  </a:tblGrid>
                  <a:tr h="370840">
                    <a:tc gridSpan="3">
                      <a:txBody>
                        <a:bodyPr/>
                        <a:lstStyle/>
                        <a:p>
                          <a:pPr algn="ctr"/>
                          <a:r>
                            <a:rPr lang="en-US" b="1" dirty="0" smtClean="0">
                              <a:solidFill>
                                <a:srgbClr val="080808"/>
                              </a:solidFill>
                            </a:rPr>
                            <a:t>ANÁLISIS DE DEZPLAZAMIENTOS</a:t>
                          </a:r>
                          <a:endParaRPr lang="es-EC" b="1" dirty="0">
                            <a:solidFill>
                              <a:srgbClr val="080808"/>
                            </a:solidFill>
                          </a:endParaRPr>
                        </a:p>
                      </a:txBody>
                      <a:tcPr/>
                    </a:tc>
                    <a:tc hMerge="1">
                      <a:txBody>
                        <a:bodyPr/>
                        <a:lstStyle/>
                        <a:p>
                          <a:endParaRPr lang="es-EC" dirty="0"/>
                        </a:p>
                      </a:txBody>
                      <a:tcPr/>
                    </a:tc>
                    <a:tc hMerge="1">
                      <a:txBody>
                        <a:bodyPr/>
                        <a:lstStyle/>
                        <a:p>
                          <a:endParaRPr lang="es-EC" dirty="0"/>
                        </a:p>
                      </a:txBody>
                      <a:tcPr/>
                    </a:tc>
                  </a:tr>
                  <a:tr h="370840">
                    <a:tc>
                      <a:txBody>
                        <a:bodyPr/>
                        <a:lstStyle/>
                        <a:p>
                          <a:pPr algn="ctr"/>
                          <a14:m>
                            <m:oMathPara xmlns:m="http://schemas.openxmlformats.org/officeDocument/2006/math">
                              <m:oMathParaPr>
                                <m:jc m:val="centerGroup"/>
                              </m:oMathParaPr>
                              <m:oMath xmlns:m="http://schemas.openxmlformats.org/officeDocument/2006/math">
                                <m:r>
                                  <a:rPr lang="en-US" i="1" dirty="0" smtClean="0">
                                    <a:solidFill>
                                      <a:srgbClr val="080808"/>
                                    </a:solidFill>
                                    <a:latin typeface="Cambria Math" panose="02040503050406030204" pitchFamily="18" charset="0"/>
                                  </a:rPr>
                                  <m:t>𝐸𝐽𝐸</m:t>
                                </m:r>
                              </m:oMath>
                            </m:oMathPara>
                          </a14:m>
                          <a:endParaRPr lang="es-EC" dirty="0">
                            <a:solidFill>
                              <a:srgbClr val="080808"/>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solidFill>
                                      <a:srgbClr val="080808"/>
                                    </a:solidFill>
                                    <a:latin typeface="Cambria Math" panose="02040503050406030204" pitchFamily="18" charset="0"/>
                                  </a:rPr>
                                  <m:t>𝑂𝑏𝑡𝑒𝑛𝑖𝑑𝑜</m:t>
                                </m:r>
                                <m:r>
                                  <a:rPr lang="en-US" i="1" dirty="0" smtClean="0">
                                    <a:solidFill>
                                      <a:srgbClr val="080808"/>
                                    </a:solidFill>
                                    <a:latin typeface="Cambria Math" panose="02040503050406030204" pitchFamily="18" charset="0"/>
                                  </a:rPr>
                                  <m:t> (</m:t>
                                </m:r>
                                <m:r>
                                  <a:rPr lang="en-US" i="1" dirty="0" smtClean="0">
                                    <a:solidFill>
                                      <a:srgbClr val="080808"/>
                                    </a:solidFill>
                                    <a:latin typeface="Cambria Math" panose="02040503050406030204" pitchFamily="18" charset="0"/>
                                  </a:rPr>
                                  <m:t>𝑚𝑚</m:t>
                                </m:r>
                                <m:r>
                                  <a:rPr lang="en-US" i="1" dirty="0" smtClean="0">
                                    <a:solidFill>
                                      <a:srgbClr val="080808"/>
                                    </a:solidFill>
                                    <a:latin typeface="Cambria Math" panose="02040503050406030204" pitchFamily="18" charset="0"/>
                                  </a:rPr>
                                  <m:t>)</m:t>
                                </m:r>
                              </m:oMath>
                            </m:oMathPara>
                          </a14:m>
                          <a:endParaRPr lang="es-EC" dirty="0">
                            <a:solidFill>
                              <a:srgbClr val="080808"/>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solidFill>
                                      <a:srgbClr val="080808"/>
                                    </a:solidFill>
                                    <a:latin typeface="Cambria Math" panose="02040503050406030204" pitchFamily="18" charset="0"/>
                                  </a:rPr>
                                  <m:t>𝑃𝑒𝑟𝑚𝑖𝑡𝑖𝑑𝑜</m:t>
                                </m:r>
                                <m:r>
                                  <a:rPr lang="en-US" i="1" dirty="0" smtClean="0">
                                    <a:solidFill>
                                      <a:srgbClr val="080808"/>
                                    </a:solidFill>
                                    <a:latin typeface="Cambria Math" panose="02040503050406030204" pitchFamily="18" charset="0"/>
                                  </a:rPr>
                                  <m:t> (</m:t>
                                </m:r>
                                <m:r>
                                  <a:rPr lang="en-US" i="1" dirty="0" smtClean="0">
                                    <a:solidFill>
                                      <a:srgbClr val="080808"/>
                                    </a:solidFill>
                                    <a:latin typeface="Cambria Math" panose="02040503050406030204" pitchFamily="18" charset="0"/>
                                  </a:rPr>
                                  <m:t>𝑚𝑚</m:t>
                                </m:r>
                                <m:r>
                                  <a:rPr lang="en-US" i="1" dirty="0" smtClean="0">
                                    <a:solidFill>
                                      <a:srgbClr val="080808"/>
                                    </a:solidFill>
                                    <a:latin typeface="Cambria Math" panose="02040503050406030204" pitchFamily="18" charset="0"/>
                                  </a:rPr>
                                  <m:t>)</m:t>
                                </m:r>
                              </m:oMath>
                            </m:oMathPara>
                          </a14:m>
                          <a:endParaRPr lang="es-EC" dirty="0">
                            <a:solidFill>
                              <a:srgbClr val="080808"/>
                            </a:solidFill>
                          </a:endParaRPr>
                        </a:p>
                      </a:txBody>
                      <a:tcPr/>
                    </a:tc>
                  </a:tr>
                  <a:tr h="370840">
                    <a:tc>
                      <a:txBody>
                        <a:bodyPr/>
                        <a:lstStyle/>
                        <a:p>
                          <a:pPr algn="ctr"/>
                          <a:r>
                            <a:rPr lang="en-US" dirty="0" smtClean="0">
                              <a:solidFill>
                                <a:srgbClr val="080808"/>
                              </a:solidFill>
                            </a:rPr>
                            <a:t>X</a:t>
                          </a:r>
                          <a:endParaRPr lang="es-EC" dirty="0">
                            <a:solidFill>
                              <a:srgbClr val="080808"/>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es-EC" sz="1800" i="1" kern="1200" smtClean="0">
                                    <a:solidFill>
                                      <a:srgbClr val="080808"/>
                                    </a:solidFill>
                                    <a:effectLst/>
                                    <a:latin typeface="Cambria Math" panose="02040503050406030204" pitchFamily="18" charset="0"/>
                                    <a:ea typeface="+mn-ea"/>
                                    <a:cs typeface="+mn-cs"/>
                                  </a:rPr>
                                  <m:t>6.735 </m:t>
                                </m:r>
                              </m:oMath>
                            </m:oMathPara>
                          </a14:m>
                          <a:endParaRPr lang="es-EC" dirty="0">
                            <a:solidFill>
                              <a:srgbClr val="080808"/>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es-EC" sz="1800" i="1" kern="1200" smtClean="0">
                                    <a:solidFill>
                                      <a:srgbClr val="080808"/>
                                    </a:solidFill>
                                    <a:effectLst/>
                                    <a:latin typeface="Cambria Math" panose="02040503050406030204" pitchFamily="18" charset="0"/>
                                    <a:ea typeface="+mn-ea"/>
                                    <a:cs typeface="+mn-cs"/>
                                  </a:rPr>
                                  <m:t>9.16</m:t>
                                </m:r>
                              </m:oMath>
                            </m:oMathPara>
                          </a14:m>
                          <a:endParaRPr lang="es-EC" dirty="0">
                            <a:solidFill>
                              <a:srgbClr val="080808"/>
                            </a:solidFill>
                          </a:endParaRPr>
                        </a:p>
                      </a:txBody>
                      <a:tcPr/>
                    </a:tc>
                  </a:tr>
                  <a:tr h="370840">
                    <a:tc>
                      <a:txBody>
                        <a:bodyPr/>
                        <a:lstStyle/>
                        <a:p>
                          <a:pPr algn="ctr"/>
                          <a:r>
                            <a:rPr lang="en-US" dirty="0" smtClean="0">
                              <a:solidFill>
                                <a:srgbClr val="080808"/>
                              </a:solidFill>
                            </a:rPr>
                            <a:t>Z</a:t>
                          </a:r>
                          <a:endParaRPr lang="es-EC" dirty="0">
                            <a:solidFill>
                              <a:srgbClr val="080808"/>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es-EC" sz="1800" i="1" kern="1200" smtClean="0">
                                    <a:solidFill>
                                      <a:srgbClr val="080808"/>
                                    </a:solidFill>
                                    <a:effectLst/>
                                    <a:latin typeface="Cambria Math" panose="02040503050406030204" pitchFamily="18" charset="0"/>
                                    <a:ea typeface="+mn-ea"/>
                                    <a:cs typeface="+mn-cs"/>
                                  </a:rPr>
                                  <m:t>3.271 </m:t>
                                </m:r>
                              </m:oMath>
                            </m:oMathPara>
                          </a14:m>
                          <a:endParaRPr lang="es-EC" dirty="0">
                            <a:solidFill>
                              <a:srgbClr val="080808"/>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C" sz="1800" i="1" kern="1200" smtClean="0">
                                    <a:solidFill>
                                      <a:srgbClr val="080808"/>
                                    </a:solidFill>
                                    <a:effectLst/>
                                    <a:latin typeface="Cambria Math" panose="02040503050406030204" pitchFamily="18" charset="0"/>
                                    <a:ea typeface="+mn-ea"/>
                                    <a:cs typeface="+mn-cs"/>
                                  </a:rPr>
                                  <m:t>9.16</m:t>
                                </m:r>
                              </m:oMath>
                            </m:oMathPara>
                          </a14:m>
                          <a:endParaRPr lang="es-EC" dirty="0">
                            <a:solidFill>
                              <a:srgbClr val="080808"/>
                            </a:solidFill>
                          </a:endParaRPr>
                        </a:p>
                      </a:txBody>
                      <a:tcPr/>
                    </a:tc>
                  </a:tr>
                  <a:tr h="370840">
                    <a:tc>
                      <a:txBody>
                        <a:bodyPr/>
                        <a:lstStyle/>
                        <a:p>
                          <a:pPr algn="ctr"/>
                          <a:r>
                            <a:rPr lang="en-US" dirty="0" smtClean="0">
                              <a:solidFill>
                                <a:srgbClr val="080808"/>
                              </a:solidFill>
                            </a:rPr>
                            <a:t>Y</a:t>
                          </a:r>
                          <a:endParaRPr lang="es-EC" dirty="0">
                            <a:solidFill>
                              <a:srgbClr val="080808"/>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es-EC" sz="1800" i="1" kern="1200" smtClean="0">
                                    <a:solidFill>
                                      <a:srgbClr val="080808"/>
                                    </a:solidFill>
                                    <a:effectLst/>
                                    <a:latin typeface="Cambria Math" panose="02040503050406030204" pitchFamily="18" charset="0"/>
                                    <a:ea typeface="+mn-ea"/>
                                    <a:cs typeface="+mn-cs"/>
                                  </a:rPr>
                                  <m:t>6.329</m:t>
                                </m:r>
                              </m:oMath>
                            </m:oMathPara>
                          </a14:m>
                          <a:endParaRPr lang="es-EC" dirty="0">
                            <a:solidFill>
                              <a:srgbClr val="080808"/>
                            </a:solidFill>
                          </a:endParaRPr>
                        </a:p>
                      </a:txBody>
                      <a:tcPr/>
                    </a:tc>
                    <a:tc>
                      <a:txBody>
                        <a:bodyPr/>
                        <a:lstStyle/>
                        <a:p>
                          <a:pPr algn="ctr"/>
                          <a:r>
                            <a:rPr lang="es-EC" sz="1800" kern="1200" dirty="0" smtClean="0">
                              <a:solidFill>
                                <a:srgbClr val="080808"/>
                              </a:solidFill>
                              <a:effectLst/>
                              <a:latin typeface="+mn-lt"/>
                              <a:ea typeface="+mn-ea"/>
                              <a:cs typeface="+mn-cs"/>
                            </a:rPr>
                            <a:t>5.5</a:t>
                          </a:r>
                          <a:endParaRPr lang="es-EC" dirty="0">
                            <a:solidFill>
                              <a:srgbClr val="080808"/>
                            </a:solidFill>
                          </a:endParaRPr>
                        </a:p>
                      </a:txBody>
                      <a:tcPr/>
                    </a:tc>
                  </a:tr>
                </a:tbl>
              </a:graphicData>
            </a:graphic>
          </p:graphicFrame>
        </mc:Choice>
        <mc:Fallback xmlns="">
          <p:graphicFrame>
            <p:nvGraphicFramePr>
              <p:cNvPr id="4" name="Tabla 3"/>
              <p:cNvGraphicFramePr>
                <a:graphicFrameLocks noGrp="1"/>
              </p:cNvGraphicFramePr>
              <p:nvPr>
                <p:extLst>
                  <p:ext uri="{D42A27DB-BD31-4B8C-83A1-F6EECF244321}">
                    <p14:modId xmlns:p14="http://schemas.microsoft.com/office/powerpoint/2010/main" val="2233469370"/>
                  </p:ext>
                </p:extLst>
              </p:nvPr>
            </p:nvGraphicFramePr>
            <p:xfrm>
              <a:off x="6527254" y="2690683"/>
              <a:ext cx="5462646" cy="1854200"/>
            </p:xfrm>
            <a:graphic>
              <a:graphicData uri="http://schemas.openxmlformats.org/drawingml/2006/table">
                <a:tbl>
                  <a:tblPr firstRow="1" bandRow="1">
                    <a:tableStyleId>{5940675A-B579-460E-94D1-54222C63F5DA}</a:tableStyleId>
                  </a:tblPr>
                  <a:tblGrid>
                    <a:gridCol w="1820882"/>
                    <a:gridCol w="1820882"/>
                    <a:gridCol w="1820882"/>
                  </a:tblGrid>
                  <a:tr h="370840">
                    <a:tc gridSpan="3">
                      <a:txBody>
                        <a:bodyPr/>
                        <a:lstStyle/>
                        <a:p>
                          <a:pPr algn="ctr"/>
                          <a:r>
                            <a:rPr lang="en-US" b="1" dirty="0" smtClean="0">
                              <a:solidFill>
                                <a:srgbClr val="080808"/>
                              </a:solidFill>
                            </a:rPr>
                            <a:t>ANÁLISIS DE DEZPLAZAMIENTOS</a:t>
                          </a:r>
                          <a:endParaRPr lang="es-EC" b="1" dirty="0">
                            <a:solidFill>
                              <a:srgbClr val="080808"/>
                            </a:solidFill>
                          </a:endParaRPr>
                        </a:p>
                      </a:txBody>
                      <a:tcPr/>
                    </a:tc>
                    <a:tc hMerge="1">
                      <a:txBody>
                        <a:bodyPr/>
                        <a:lstStyle/>
                        <a:p>
                          <a:endParaRPr lang="es-EC" dirty="0"/>
                        </a:p>
                      </a:txBody>
                      <a:tcPr/>
                    </a:tc>
                    <a:tc hMerge="1">
                      <a:txBody>
                        <a:bodyPr/>
                        <a:lstStyle/>
                        <a:p>
                          <a:endParaRPr lang="es-EC" dirty="0"/>
                        </a:p>
                      </a:txBody>
                      <a:tcPr/>
                    </a:tc>
                  </a:tr>
                  <a:tr h="370840">
                    <a:tc>
                      <a:txBody>
                        <a:bodyPr/>
                        <a:lstStyle/>
                        <a:p>
                          <a:endParaRPr lang="es-EC"/>
                        </a:p>
                      </a:txBody>
                      <a:tcPr>
                        <a:blipFill rotWithShape="0">
                          <a:blip r:embed="rId3"/>
                          <a:stretch>
                            <a:fillRect l="-334" t="-108197" r="-200669" b="-324590"/>
                          </a:stretch>
                        </a:blipFill>
                      </a:tcPr>
                    </a:tc>
                    <a:tc>
                      <a:txBody>
                        <a:bodyPr/>
                        <a:lstStyle/>
                        <a:p>
                          <a:endParaRPr lang="es-EC"/>
                        </a:p>
                      </a:txBody>
                      <a:tcPr>
                        <a:blipFill rotWithShape="0">
                          <a:blip r:embed="rId3"/>
                          <a:stretch>
                            <a:fillRect l="-100334" t="-108197" r="-100669" b="-324590"/>
                          </a:stretch>
                        </a:blipFill>
                      </a:tcPr>
                    </a:tc>
                    <a:tc>
                      <a:txBody>
                        <a:bodyPr/>
                        <a:lstStyle/>
                        <a:p>
                          <a:endParaRPr lang="es-EC"/>
                        </a:p>
                      </a:txBody>
                      <a:tcPr>
                        <a:blipFill rotWithShape="0">
                          <a:blip r:embed="rId3"/>
                          <a:stretch>
                            <a:fillRect l="-200334" t="-108197" r="-669" b="-324590"/>
                          </a:stretch>
                        </a:blipFill>
                      </a:tcPr>
                    </a:tc>
                  </a:tr>
                  <a:tr h="370840">
                    <a:tc>
                      <a:txBody>
                        <a:bodyPr/>
                        <a:lstStyle/>
                        <a:p>
                          <a:pPr algn="ctr"/>
                          <a:r>
                            <a:rPr lang="en-US" dirty="0" smtClean="0">
                              <a:solidFill>
                                <a:srgbClr val="080808"/>
                              </a:solidFill>
                            </a:rPr>
                            <a:t>X</a:t>
                          </a:r>
                          <a:endParaRPr lang="es-EC" dirty="0">
                            <a:solidFill>
                              <a:srgbClr val="080808"/>
                            </a:solidFill>
                          </a:endParaRPr>
                        </a:p>
                      </a:txBody>
                      <a:tcPr/>
                    </a:tc>
                    <a:tc>
                      <a:txBody>
                        <a:bodyPr/>
                        <a:lstStyle/>
                        <a:p>
                          <a:endParaRPr lang="es-EC"/>
                        </a:p>
                      </a:txBody>
                      <a:tcPr>
                        <a:blipFill rotWithShape="0">
                          <a:blip r:embed="rId3"/>
                          <a:stretch>
                            <a:fillRect l="-100334" t="-208197" r="-100669" b="-224590"/>
                          </a:stretch>
                        </a:blipFill>
                      </a:tcPr>
                    </a:tc>
                    <a:tc>
                      <a:txBody>
                        <a:bodyPr/>
                        <a:lstStyle/>
                        <a:p>
                          <a:endParaRPr lang="es-EC"/>
                        </a:p>
                      </a:txBody>
                      <a:tcPr>
                        <a:blipFill rotWithShape="0">
                          <a:blip r:embed="rId3"/>
                          <a:stretch>
                            <a:fillRect l="-200334" t="-208197" r="-669" b="-224590"/>
                          </a:stretch>
                        </a:blipFill>
                      </a:tcPr>
                    </a:tc>
                  </a:tr>
                  <a:tr h="370840">
                    <a:tc>
                      <a:txBody>
                        <a:bodyPr/>
                        <a:lstStyle/>
                        <a:p>
                          <a:pPr algn="ctr"/>
                          <a:r>
                            <a:rPr lang="en-US" dirty="0" smtClean="0">
                              <a:solidFill>
                                <a:srgbClr val="080808"/>
                              </a:solidFill>
                            </a:rPr>
                            <a:t>Z</a:t>
                          </a:r>
                          <a:endParaRPr lang="es-EC" dirty="0">
                            <a:solidFill>
                              <a:srgbClr val="080808"/>
                            </a:solidFill>
                          </a:endParaRPr>
                        </a:p>
                      </a:txBody>
                      <a:tcPr/>
                    </a:tc>
                    <a:tc>
                      <a:txBody>
                        <a:bodyPr/>
                        <a:lstStyle/>
                        <a:p>
                          <a:endParaRPr lang="es-EC"/>
                        </a:p>
                      </a:txBody>
                      <a:tcPr>
                        <a:blipFill rotWithShape="0">
                          <a:blip r:embed="rId3"/>
                          <a:stretch>
                            <a:fillRect l="-100334" t="-308197" r="-100669" b="-124590"/>
                          </a:stretch>
                        </a:blipFill>
                      </a:tcPr>
                    </a:tc>
                    <a:tc>
                      <a:txBody>
                        <a:bodyPr/>
                        <a:lstStyle/>
                        <a:p>
                          <a:endParaRPr lang="es-EC"/>
                        </a:p>
                      </a:txBody>
                      <a:tcPr>
                        <a:blipFill rotWithShape="0">
                          <a:blip r:embed="rId3"/>
                          <a:stretch>
                            <a:fillRect l="-200334" t="-308197" r="-669" b="-124590"/>
                          </a:stretch>
                        </a:blipFill>
                      </a:tcPr>
                    </a:tc>
                  </a:tr>
                  <a:tr h="370840">
                    <a:tc>
                      <a:txBody>
                        <a:bodyPr/>
                        <a:lstStyle/>
                        <a:p>
                          <a:pPr algn="ctr"/>
                          <a:r>
                            <a:rPr lang="en-US" dirty="0" smtClean="0">
                              <a:solidFill>
                                <a:srgbClr val="080808"/>
                              </a:solidFill>
                            </a:rPr>
                            <a:t>Y</a:t>
                          </a:r>
                          <a:endParaRPr lang="es-EC" dirty="0">
                            <a:solidFill>
                              <a:srgbClr val="080808"/>
                            </a:solidFill>
                          </a:endParaRPr>
                        </a:p>
                      </a:txBody>
                      <a:tcPr/>
                    </a:tc>
                    <a:tc>
                      <a:txBody>
                        <a:bodyPr/>
                        <a:lstStyle/>
                        <a:p>
                          <a:endParaRPr lang="es-EC"/>
                        </a:p>
                      </a:txBody>
                      <a:tcPr>
                        <a:blipFill rotWithShape="0">
                          <a:blip r:embed="rId3"/>
                          <a:stretch>
                            <a:fillRect l="-100334" t="-408197" r="-100669" b="-24590"/>
                          </a:stretch>
                        </a:blipFill>
                      </a:tcPr>
                    </a:tc>
                    <a:tc>
                      <a:txBody>
                        <a:bodyPr/>
                        <a:lstStyle/>
                        <a:p>
                          <a:pPr algn="ctr"/>
                          <a:r>
                            <a:rPr lang="es-EC" sz="1800" kern="1200" dirty="0" smtClean="0">
                              <a:solidFill>
                                <a:srgbClr val="080808"/>
                              </a:solidFill>
                              <a:effectLst/>
                              <a:latin typeface="+mn-lt"/>
                              <a:ea typeface="+mn-ea"/>
                              <a:cs typeface="+mn-cs"/>
                            </a:rPr>
                            <a:t>5.5</a:t>
                          </a:r>
                          <a:endParaRPr lang="es-EC" dirty="0">
                            <a:solidFill>
                              <a:srgbClr val="080808"/>
                            </a:solidFill>
                          </a:endParaRPr>
                        </a:p>
                      </a:txBody>
                      <a:tcPr/>
                    </a:tc>
                  </a:tr>
                </a:tbl>
              </a:graphicData>
            </a:graphic>
          </p:graphicFrame>
        </mc:Fallback>
      </mc:AlternateContent>
      <p:sp>
        <p:nvSpPr>
          <p:cNvPr id="12" name="CuadroTexto 11"/>
          <p:cNvSpPr txBox="1"/>
          <p:nvPr/>
        </p:nvSpPr>
        <p:spPr>
          <a:xfrm>
            <a:off x="222546" y="1105296"/>
            <a:ext cx="5296596" cy="369332"/>
          </a:xfrm>
          <a:prstGeom prst="rect">
            <a:avLst/>
          </a:prstGeom>
          <a:noFill/>
        </p:spPr>
        <p:txBody>
          <a:bodyPr wrap="square" rtlCol="0">
            <a:spAutoFit/>
          </a:bodyPr>
          <a:lstStyle/>
          <a:p>
            <a:pPr algn="ctr"/>
            <a:r>
              <a:rPr lang="es-ES" b="1" dirty="0" smtClean="0">
                <a:solidFill>
                  <a:schemeClr val="bg2">
                    <a:lumMod val="10000"/>
                  </a:schemeClr>
                </a:solidFill>
              </a:rPr>
              <a:t>Carga aplicada en la mitad de la viga carrilera:</a:t>
            </a:r>
            <a:endParaRPr lang="es-ES" b="1" dirty="0">
              <a:solidFill>
                <a:schemeClr val="bg2">
                  <a:lumMod val="10000"/>
                </a:schemeClr>
              </a:solidFill>
            </a:endParaRPr>
          </a:p>
        </p:txBody>
      </p:sp>
    </p:spTree>
    <p:extLst>
      <p:ext uri="{BB962C8B-B14F-4D97-AF65-F5344CB8AC3E}">
        <p14:creationId xmlns:p14="http://schemas.microsoft.com/office/powerpoint/2010/main" val="9131385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o 57"/>
          <p:cNvGrpSpPr/>
          <p:nvPr/>
        </p:nvGrpSpPr>
        <p:grpSpPr>
          <a:xfrm>
            <a:off x="222546" y="121215"/>
            <a:ext cx="3064349" cy="874668"/>
            <a:chOff x="201809" y="167228"/>
            <a:chExt cx="3589142" cy="1029524"/>
          </a:xfrm>
        </p:grpSpPr>
        <p:sp>
          <p:nvSpPr>
            <p:cNvPr id="59" name="Freeform 19"/>
            <p:cNvSpPr/>
            <p:nvPr/>
          </p:nvSpPr>
          <p:spPr>
            <a:xfrm>
              <a:off x="201809" y="167228"/>
              <a:ext cx="3589141" cy="1029524"/>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ea typeface="Open Sans" panose="020B0606030504020204" pitchFamily="34" charset="0"/>
                <a:cs typeface="Open Sans" panose="020B0606030504020204" pitchFamily="34" charset="0"/>
              </a:endParaRPr>
            </a:p>
          </p:txBody>
        </p:sp>
        <p:sp>
          <p:nvSpPr>
            <p:cNvPr id="60" name="Oval 20"/>
            <p:cNvSpPr/>
            <p:nvPr/>
          </p:nvSpPr>
          <p:spPr>
            <a:xfrm>
              <a:off x="262131" y="239055"/>
              <a:ext cx="743968" cy="8858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nvGrpSpPr>
            <p:cNvPr id="61" name="Grupo 60"/>
            <p:cNvGrpSpPr/>
            <p:nvPr/>
          </p:nvGrpSpPr>
          <p:grpSpPr>
            <a:xfrm>
              <a:off x="236373" y="358824"/>
              <a:ext cx="3554578" cy="760761"/>
              <a:chOff x="236373" y="358824"/>
              <a:chExt cx="3554578" cy="760761"/>
            </a:xfrm>
          </p:grpSpPr>
          <p:sp>
            <p:nvSpPr>
              <p:cNvPr id="62" name="TextBox 18"/>
              <p:cNvSpPr txBox="1"/>
              <p:nvPr/>
            </p:nvSpPr>
            <p:spPr>
              <a:xfrm>
                <a:off x="1480674" y="419080"/>
                <a:ext cx="2310277" cy="470948"/>
              </a:xfrm>
              <a:prstGeom prst="rect">
                <a:avLst/>
              </a:prstGeom>
              <a:noFill/>
            </p:spPr>
            <p:txBody>
              <a:bodyPr wrap="square" rtlCol="0" anchor="ctr">
                <a:spAutoFit/>
              </a:bodyPr>
              <a:lstStyle/>
              <a:p>
                <a:pPr lvl="0" algn="ctr"/>
                <a:r>
                  <a:rPr lang="en-US" sz="2000" b="1" dirty="0" smtClean="0">
                    <a:solidFill>
                      <a:prstClr val="white"/>
                    </a:solidFill>
                    <a:latin typeface="Calibri" panose="020F0502020204030204" pitchFamily="34" charset="0"/>
                  </a:rPr>
                  <a:t>SIMULACIÓN</a:t>
                </a:r>
                <a:endParaRPr lang="en-US" sz="2000" b="1" dirty="0">
                  <a:solidFill>
                    <a:prstClr val="white"/>
                  </a:solidFill>
                  <a:latin typeface="Calibri" panose="020F0502020204030204" pitchFamily="34" charset="0"/>
                </a:endParaRPr>
              </a:p>
            </p:txBody>
          </p:sp>
          <p:sp>
            <p:nvSpPr>
              <p:cNvPr id="63" name="CuadroTexto 62"/>
              <p:cNvSpPr txBox="1"/>
              <p:nvPr/>
            </p:nvSpPr>
            <p:spPr>
              <a:xfrm>
                <a:off x="236373" y="358824"/>
                <a:ext cx="795484" cy="760761"/>
              </a:xfrm>
              <a:prstGeom prst="rect">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rPr>
                  <a:t>CAP. 4</a:t>
                </a:r>
                <a:endParaRPr lang="es-ES" b="1" dirty="0">
                  <a:solidFill>
                    <a:schemeClr val="bg2">
                      <a:lumMod val="10000"/>
                    </a:schemeClr>
                  </a:solidFill>
                  <a:latin typeface="Calibri" panose="020F0502020204030204" pitchFamily="34" charset="0"/>
                </a:endParaRPr>
              </a:p>
            </p:txBody>
          </p:sp>
        </p:grpSp>
      </p:grpSp>
      <p:grpSp>
        <p:nvGrpSpPr>
          <p:cNvPr id="13" name="Grupo 12"/>
          <p:cNvGrpSpPr/>
          <p:nvPr/>
        </p:nvGrpSpPr>
        <p:grpSpPr>
          <a:xfrm>
            <a:off x="244744" y="558549"/>
            <a:ext cx="5090000" cy="2321459"/>
            <a:chOff x="757448" y="1986597"/>
            <a:chExt cx="3933872" cy="1890921"/>
          </a:xfrm>
        </p:grpSpPr>
        <p:cxnSp>
          <p:nvCxnSpPr>
            <p:cNvPr id="14" name="Straight Connector 31"/>
            <p:cNvCxnSpPr/>
            <p:nvPr/>
          </p:nvCxnSpPr>
          <p:spPr>
            <a:xfrm flipH="1" flipV="1">
              <a:off x="777164" y="2811900"/>
              <a:ext cx="3914155" cy="36267"/>
            </a:xfrm>
            <a:prstGeom prst="line">
              <a:avLst/>
            </a:prstGeom>
            <a:ln w="3175">
              <a:solidFill>
                <a:schemeClr val="accent3"/>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32"/>
            <p:cNvCxnSpPr/>
            <p:nvPr/>
          </p:nvCxnSpPr>
          <p:spPr>
            <a:xfrm flipH="1" flipV="1">
              <a:off x="777165" y="3849113"/>
              <a:ext cx="3914154" cy="28405"/>
            </a:xfrm>
            <a:prstGeom prst="line">
              <a:avLst/>
            </a:prstGeom>
            <a:ln w="3175">
              <a:solidFill>
                <a:schemeClr val="accent5"/>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63"/>
            <p:cNvSpPr txBox="1"/>
            <p:nvPr/>
          </p:nvSpPr>
          <p:spPr>
            <a:xfrm>
              <a:off x="757448" y="2848166"/>
              <a:ext cx="3933872" cy="977716"/>
            </a:xfrm>
            <a:prstGeom prst="rect">
              <a:avLst/>
            </a:prstGeom>
            <a:noFill/>
          </p:spPr>
          <p:txBody>
            <a:bodyPr wrap="square" rtlCol="0">
              <a:spAutoFit/>
            </a:bodyPr>
            <a:lstStyle/>
            <a:p>
              <a:pPr algn="just"/>
              <a:r>
                <a:rPr lang="es-EC" dirty="0">
                  <a:solidFill>
                    <a:srgbClr val="080808"/>
                  </a:solidFill>
                  <a:latin typeface="Calibri" panose="020F0502020204030204" pitchFamily="34" charset="0"/>
                </a:rPr>
                <a:t>Según los datos obtenidos mediante la simulación para ambos casos, la estructura trabaja dentro de la zona lineal o elástica del acero ASTM </a:t>
              </a:r>
              <a:r>
                <a:rPr lang="es-EC" dirty="0" smtClean="0">
                  <a:solidFill>
                    <a:srgbClr val="080808"/>
                  </a:solidFill>
                  <a:latin typeface="Calibri" panose="020F0502020204030204" pitchFamily="34" charset="0"/>
                </a:rPr>
                <a:t>A-500.</a:t>
              </a:r>
            </a:p>
            <a:p>
              <a:pPr algn="just"/>
              <a:r>
                <a:rPr lang="en-US" dirty="0" smtClean="0">
                  <a:solidFill>
                    <a:srgbClr val="FFC000"/>
                  </a:solidFill>
                  <a:latin typeface="Calibri" panose="020F0502020204030204" pitchFamily="34" charset="0"/>
                </a:rPr>
                <a:t>CUMPLE CON ANÁLISIS DEMANDA CAPACIDAD</a:t>
              </a:r>
              <a:endParaRPr lang="es-EC" dirty="0">
                <a:solidFill>
                  <a:srgbClr val="FFC000"/>
                </a:solidFill>
                <a:latin typeface="Calibri" panose="020F0502020204030204" pitchFamily="34" charset="0"/>
              </a:endParaRPr>
            </a:p>
          </p:txBody>
        </p:sp>
        <p:sp>
          <p:nvSpPr>
            <p:cNvPr id="18" name="Shape 2587"/>
            <p:cNvSpPr/>
            <p:nvPr/>
          </p:nvSpPr>
          <p:spPr>
            <a:xfrm>
              <a:off x="4476883" y="1986597"/>
              <a:ext cx="208786" cy="208786"/>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sp>
          <p:nvSpPr>
            <p:cNvPr id="19" name="Shape 2525"/>
            <p:cNvSpPr/>
            <p:nvPr/>
          </p:nvSpPr>
          <p:spPr>
            <a:xfrm>
              <a:off x="4471234" y="3443430"/>
              <a:ext cx="220085" cy="22008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grpSp>
      <p:sp>
        <p:nvSpPr>
          <p:cNvPr id="2" name="Rectángulo 1"/>
          <p:cNvSpPr/>
          <p:nvPr/>
        </p:nvSpPr>
        <p:spPr>
          <a:xfrm>
            <a:off x="-1159251" y="1040405"/>
            <a:ext cx="12655057" cy="568745"/>
          </a:xfrm>
          <a:prstGeom prst="rect">
            <a:avLst/>
          </a:prstGeom>
        </p:spPr>
        <p:txBody>
          <a:bodyPr wrap="square">
            <a:spAutoFit/>
          </a:bodyPr>
          <a:lstStyle/>
          <a:p>
            <a:pPr lvl="3">
              <a:lnSpc>
                <a:spcPct val="200000"/>
              </a:lnSpc>
              <a:spcAft>
                <a:spcPts val="0"/>
              </a:spcAft>
            </a:pPr>
            <a:r>
              <a:rPr lang="es-EC" b="1" i="1" dirty="0" smtClean="0">
                <a:solidFill>
                  <a:srgbClr val="080808"/>
                </a:solidFill>
                <a:latin typeface="Calibri" panose="020F0502020204030204" pitchFamily="34" charset="0"/>
                <a:ea typeface="Times New Roman" panose="02020603050405020304" pitchFamily="18" charset="0"/>
                <a:cs typeface="Times New Roman" panose="02020603050405020304" pitchFamily="18" charset="0"/>
              </a:rPr>
              <a:t>Conclusión </a:t>
            </a:r>
            <a:r>
              <a:rPr lang="es-EC" b="1" i="1" dirty="0">
                <a:solidFill>
                  <a:srgbClr val="080808"/>
                </a:solidFill>
                <a:latin typeface="Calibri" panose="020F0502020204030204" pitchFamily="34" charset="0"/>
                <a:ea typeface="Times New Roman" panose="02020603050405020304" pitchFamily="18" charset="0"/>
                <a:cs typeface="Times New Roman" panose="02020603050405020304" pitchFamily="18" charset="0"/>
              </a:rPr>
              <a:t>de la Primera Iteración Pórtico con tubo estructural cuadrado 50 x 50 x 2 calidad del acero ASTM – A500</a:t>
            </a:r>
            <a:endParaRPr lang="es-EC" b="1" i="1" dirty="0">
              <a:solidFill>
                <a:srgbClr val="080808"/>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22" name="Grupo 21"/>
          <p:cNvGrpSpPr/>
          <p:nvPr/>
        </p:nvGrpSpPr>
        <p:grpSpPr>
          <a:xfrm>
            <a:off x="247294" y="2322510"/>
            <a:ext cx="5090000" cy="2068375"/>
            <a:chOff x="757448" y="1986597"/>
            <a:chExt cx="3933872" cy="1684774"/>
          </a:xfrm>
        </p:grpSpPr>
        <p:cxnSp>
          <p:nvCxnSpPr>
            <p:cNvPr id="23" name="Straight Connector 31"/>
            <p:cNvCxnSpPr/>
            <p:nvPr/>
          </p:nvCxnSpPr>
          <p:spPr>
            <a:xfrm flipH="1" flipV="1">
              <a:off x="777164" y="2811900"/>
              <a:ext cx="3914155" cy="36267"/>
            </a:xfrm>
            <a:prstGeom prst="line">
              <a:avLst/>
            </a:prstGeom>
            <a:ln w="3175">
              <a:solidFill>
                <a:schemeClr val="accent3"/>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32"/>
            <p:cNvCxnSpPr/>
            <p:nvPr/>
          </p:nvCxnSpPr>
          <p:spPr>
            <a:xfrm flipH="1" flipV="1">
              <a:off x="767307" y="3642966"/>
              <a:ext cx="3914154" cy="28405"/>
            </a:xfrm>
            <a:prstGeom prst="line">
              <a:avLst/>
            </a:prstGeom>
            <a:ln w="3175">
              <a:solidFill>
                <a:schemeClr val="accent5"/>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Box 63"/>
            <p:cNvSpPr txBox="1"/>
            <p:nvPr/>
          </p:nvSpPr>
          <p:spPr>
            <a:xfrm>
              <a:off x="757448" y="2848166"/>
              <a:ext cx="3933872" cy="752089"/>
            </a:xfrm>
            <a:prstGeom prst="rect">
              <a:avLst/>
            </a:prstGeom>
            <a:noFill/>
          </p:spPr>
          <p:txBody>
            <a:bodyPr wrap="square" rtlCol="0">
              <a:spAutoFit/>
            </a:bodyPr>
            <a:lstStyle/>
            <a:p>
              <a:pPr algn="just"/>
              <a:r>
                <a:rPr lang="es-EC" dirty="0">
                  <a:solidFill>
                    <a:srgbClr val="080808"/>
                  </a:solidFill>
                  <a:latin typeface="Calibri" panose="020F0502020204030204" pitchFamily="34" charset="0"/>
                </a:rPr>
                <a:t>Según los datos </a:t>
              </a:r>
              <a:r>
                <a:rPr lang="es-EC" dirty="0" smtClean="0">
                  <a:solidFill>
                    <a:srgbClr val="080808"/>
                  </a:solidFill>
                  <a:latin typeface="Calibri" panose="020F0502020204030204" pitchFamily="34" charset="0"/>
                </a:rPr>
                <a:t>obtenidos, </a:t>
              </a:r>
              <a:r>
                <a:rPr lang="es-EC" dirty="0" smtClean="0">
                  <a:solidFill>
                    <a:schemeClr val="accent1"/>
                  </a:solidFill>
                  <a:latin typeface="Calibri" panose="020F0502020204030204" pitchFamily="34" charset="0"/>
                </a:rPr>
                <a:t>NO SE EXCEDE LOS DESPLAZAMIENTOS LATERALES PERMITIDOS </a:t>
              </a:r>
              <a:r>
                <a:rPr lang="es-EC" dirty="0" smtClean="0">
                  <a:solidFill>
                    <a:srgbClr val="080808"/>
                  </a:solidFill>
                  <a:latin typeface="Calibri" panose="020F0502020204030204" pitchFamily="34" charset="0"/>
                </a:rPr>
                <a:t>para el eje X y eje Z</a:t>
              </a:r>
            </a:p>
          </p:txBody>
        </p:sp>
        <p:sp>
          <p:nvSpPr>
            <p:cNvPr id="26" name="Shape 2587"/>
            <p:cNvSpPr/>
            <p:nvPr/>
          </p:nvSpPr>
          <p:spPr>
            <a:xfrm>
              <a:off x="4476883" y="1986597"/>
              <a:ext cx="208786" cy="208786"/>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sp>
          <p:nvSpPr>
            <p:cNvPr id="27" name="Shape 2525"/>
            <p:cNvSpPr/>
            <p:nvPr/>
          </p:nvSpPr>
          <p:spPr>
            <a:xfrm>
              <a:off x="4471234" y="3443430"/>
              <a:ext cx="220085" cy="22008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grpSp>
      <p:grpSp>
        <p:nvGrpSpPr>
          <p:cNvPr id="28" name="Grupo 27"/>
          <p:cNvGrpSpPr/>
          <p:nvPr/>
        </p:nvGrpSpPr>
        <p:grpSpPr>
          <a:xfrm>
            <a:off x="222546" y="3831651"/>
            <a:ext cx="5120434" cy="2058730"/>
            <a:chOff x="757448" y="1986597"/>
            <a:chExt cx="3957393" cy="1676918"/>
          </a:xfrm>
        </p:grpSpPr>
        <p:cxnSp>
          <p:nvCxnSpPr>
            <p:cNvPr id="29" name="Straight Connector 31"/>
            <p:cNvCxnSpPr/>
            <p:nvPr/>
          </p:nvCxnSpPr>
          <p:spPr>
            <a:xfrm flipH="1" flipV="1">
              <a:off x="777164" y="2811900"/>
              <a:ext cx="3914155" cy="36267"/>
            </a:xfrm>
            <a:prstGeom prst="line">
              <a:avLst/>
            </a:prstGeom>
            <a:ln w="3175">
              <a:solidFill>
                <a:schemeClr val="accent3"/>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32"/>
            <p:cNvCxnSpPr/>
            <p:nvPr/>
          </p:nvCxnSpPr>
          <p:spPr>
            <a:xfrm flipH="1" flipV="1">
              <a:off x="800687" y="3429228"/>
              <a:ext cx="3914154" cy="28405"/>
            </a:xfrm>
            <a:prstGeom prst="line">
              <a:avLst/>
            </a:prstGeom>
            <a:ln w="3175">
              <a:solidFill>
                <a:schemeClr val="accent5"/>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Box 63"/>
            <p:cNvSpPr txBox="1"/>
            <p:nvPr/>
          </p:nvSpPr>
          <p:spPr>
            <a:xfrm>
              <a:off x="757448" y="2848166"/>
              <a:ext cx="3933872" cy="526462"/>
            </a:xfrm>
            <a:prstGeom prst="rect">
              <a:avLst/>
            </a:prstGeom>
            <a:noFill/>
          </p:spPr>
          <p:txBody>
            <a:bodyPr wrap="square" rtlCol="0">
              <a:spAutoFit/>
            </a:bodyPr>
            <a:lstStyle/>
            <a:p>
              <a:pPr algn="just"/>
              <a:r>
                <a:rPr lang="es-EC" dirty="0">
                  <a:solidFill>
                    <a:srgbClr val="080808"/>
                  </a:solidFill>
                  <a:latin typeface="Calibri" panose="020F0502020204030204" pitchFamily="34" charset="0"/>
                </a:rPr>
                <a:t>Según los datos </a:t>
              </a:r>
              <a:r>
                <a:rPr lang="es-EC" dirty="0" smtClean="0">
                  <a:solidFill>
                    <a:srgbClr val="080808"/>
                  </a:solidFill>
                  <a:latin typeface="Calibri" panose="020F0502020204030204" pitchFamily="34" charset="0"/>
                </a:rPr>
                <a:t>obtenidos</a:t>
              </a:r>
              <a:r>
                <a:rPr lang="es-EC" dirty="0" smtClean="0">
                  <a:solidFill>
                    <a:schemeClr val="accent5"/>
                  </a:solidFill>
                  <a:latin typeface="Calibri" panose="020F0502020204030204" pitchFamily="34" charset="0"/>
                </a:rPr>
                <a:t>, EXCEDE LOS VALORES DE FLECHA PERMITIDOS</a:t>
              </a:r>
              <a:r>
                <a:rPr lang="es-EC" dirty="0" smtClean="0">
                  <a:solidFill>
                    <a:schemeClr val="accent1"/>
                  </a:solidFill>
                  <a:latin typeface="Calibri" panose="020F0502020204030204" pitchFamily="34" charset="0"/>
                </a:rPr>
                <a:t> </a:t>
              </a:r>
              <a:r>
                <a:rPr lang="es-EC" dirty="0" smtClean="0">
                  <a:solidFill>
                    <a:srgbClr val="080808"/>
                  </a:solidFill>
                  <a:latin typeface="Calibri" panose="020F0502020204030204" pitchFamily="34" charset="0"/>
                </a:rPr>
                <a:t>(desplazamiento eje Y)</a:t>
              </a:r>
            </a:p>
          </p:txBody>
        </p:sp>
        <p:sp>
          <p:nvSpPr>
            <p:cNvPr id="32" name="Shape 2587"/>
            <p:cNvSpPr/>
            <p:nvPr/>
          </p:nvSpPr>
          <p:spPr>
            <a:xfrm>
              <a:off x="4476883" y="1986597"/>
              <a:ext cx="208786" cy="208786"/>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sp>
          <p:nvSpPr>
            <p:cNvPr id="33" name="Shape 2525"/>
            <p:cNvSpPr/>
            <p:nvPr/>
          </p:nvSpPr>
          <p:spPr>
            <a:xfrm>
              <a:off x="4471234" y="3443430"/>
              <a:ext cx="220085" cy="22008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grpSp>
      <p:cxnSp>
        <p:nvCxnSpPr>
          <p:cNvPr id="34" name="Conector recto 33"/>
          <p:cNvCxnSpPr/>
          <p:nvPr/>
        </p:nvCxnSpPr>
        <p:spPr>
          <a:xfrm flipH="1">
            <a:off x="5807174" y="1594025"/>
            <a:ext cx="9420" cy="4218644"/>
          </a:xfrm>
          <a:prstGeom prst="line">
            <a:avLst/>
          </a:prstGeom>
          <a:ln>
            <a:solidFill>
              <a:schemeClr val="accent2"/>
            </a:solidFill>
            <a:prstDash val="lgDash"/>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 name="Rectángulo 6"/>
              <p:cNvSpPr/>
              <p:nvPr/>
            </p:nvSpPr>
            <p:spPr>
              <a:xfrm>
                <a:off x="5928710" y="1594025"/>
                <a:ext cx="6092825" cy="4578305"/>
              </a:xfrm>
              <a:prstGeom prst="rect">
                <a:avLst/>
              </a:prstGeom>
            </p:spPr>
            <p:txBody>
              <a:bodyPr>
                <a:spAutoFit/>
              </a:bodyPr>
              <a:lstStyle/>
              <a:p>
                <a:pPr indent="180340" algn="ctr">
                  <a:lnSpc>
                    <a:spcPct val="150000"/>
                  </a:lnSpc>
                  <a:spcAft>
                    <a:spcPts val="0"/>
                  </a:spcAft>
                </a:pPr>
                <a:r>
                  <a:rPr lang="en-US"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POR LO TANTO NO CUMPLE!</a:t>
                </a:r>
                <a:endParaRPr lang="es-EC"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indent="180340" algn="just">
                  <a:lnSpc>
                    <a:spcPct val="150000"/>
                  </a:lnSpc>
                  <a:spcAft>
                    <a:spcPts val="0"/>
                  </a:spcAft>
                </a:pPr>
                <a:r>
                  <a:rPr lang="es-EC" dirty="0" smtClean="0">
                    <a:solidFill>
                      <a:srgbClr val="080808"/>
                    </a:solidFill>
                    <a:latin typeface="Calibri" panose="020F0502020204030204" pitchFamily="34" charset="0"/>
                    <a:ea typeface="Times New Roman" panose="02020603050405020304" pitchFamily="18" charset="0"/>
                    <a:cs typeface="Times New Roman" panose="02020603050405020304" pitchFamily="18" charset="0"/>
                  </a:rPr>
                  <a:t>En este caso se debe escoger un tubo inmediato superior, puede ser, un tubo con las mismas dimensiones y un espesor mayor (tubo estructural cuadrado 50 x 50 x 3), u otro tubo con una dimensión mayor y el mismo espesor (tubo estructural cuadrado 60 x 60 x 2), los pesos de estos tubos son </a:t>
                </a:r>
                <a14:m>
                  <m:oMath xmlns:m="http://schemas.openxmlformats.org/officeDocument/2006/math">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4.48 </m:t>
                    </m:r>
                    <m:f>
                      <m:f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𝑘𝑔𝑓</m:t>
                        </m:r>
                      </m:num>
                      <m:den>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𝑚</m:t>
                        </m:r>
                      </m:den>
                    </m:f>
                  </m:oMath>
                </a14:m>
                <a:r>
                  <a:rPr lang="es-EC" dirty="0">
                    <a:solidFill>
                      <a:srgbClr val="080808"/>
                    </a:solidFill>
                    <a:effectLst/>
                    <a:latin typeface="Calibri" panose="020F0502020204030204" pitchFamily="34" charset="0"/>
                    <a:ea typeface="Times New Roman" panose="02020603050405020304" pitchFamily="18" charset="0"/>
                    <a:cs typeface="Times New Roman" panose="02020603050405020304" pitchFamily="18" charset="0"/>
                  </a:rPr>
                  <a:t> y </a:t>
                </a:r>
                <a14:m>
                  <m:oMath xmlns:m="http://schemas.openxmlformats.org/officeDocument/2006/math">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3.66 </m:t>
                    </m:r>
                    <m:f>
                      <m:fPr>
                        <m:ctrlP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𝑘𝑔𝑓</m:t>
                        </m:r>
                      </m:num>
                      <m:den>
                        <m:r>
                          <a:rPr lang="es-EC" i="1">
                            <a:solidFill>
                              <a:srgbClr val="080808"/>
                            </a:solidFill>
                            <a:effectLst/>
                            <a:latin typeface="Cambria Math" panose="02040503050406030204" pitchFamily="18" charset="0"/>
                            <a:ea typeface="Times New Roman" panose="02020603050405020304" pitchFamily="18" charset="0"/>
                            <a:cs typeface="Times New Roman" panose="02020603050405020304" pitchFamily="18" charset="0"/>
                          </a:rPr>
                          <m:t>𝑚</m:t>
                        </m:r>
                      </m:den>
                    </m:f>
                  </m:oMath>
                </a14:m>
                <a:r>
                  <a:rPr lang="es-EC" dirty="0">
                    <a:solidFill>
                      <a:srgbClr val="080808"/>
                    </a:solidFill>
                    <a:effectLst/>
                    <a:latin typeface="Calibri" panose="020F0502020204030204" pitchFamily="34" charset="0"/>
                    <a:ea typeface="Times New Roman" panose="02020603050405020304" pitchFamily="18" charset="0"/>
                    <a:cs typeface="Times New Roman" panose="02020603050405020304" pitchFamily="18" charset="0"/>
                  </a:rPr>
                  <a:t> respectivamente. Hay que recordar que la estructura del robot cartesiano debe ser móvil, por lo que es conveniente escoger el tubo con el menor peso, es decir el tubo estructural cuadrado 60 x 60 x 2.</a:t>
                </a:r>
                <a:endParaRPr lang="es-EC"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5928710" y="1594025"/>
                <a:ext cx="6092825" cy="4578305"/>
              </a:xfrm>
              <a:prstGeom prst="rect">
                <a:avLst/>
              </a:prstGeom>
              <a:blipFill rotWithShape="0">
                <a:blip r:embed="rId2"/>
                <a:stretch>
                  <a:fillRect l="-901" r="-801" b="-1064"/>
                </a:stretch>
              </a:blipFill>
            </p:spPr>
            <p:txBody>
              <a:bodyPr/>
              <a:lstStyle/>
              <a:p>
                <a:r>
                  <a:rPr lang="es-EC">
                    <a:noFill/>
                  </a:rPr>
                  <a:t> </a:t>
                </a:r>
              </a:p>
            </p:txBody>
          </p:sp>
        </mc:Fallback>
      </mc:AlternateContent>
    </p:spTree>
    <p:extLst>
      <p:ext uri="{BB962C8B-B14F-4D97-AF65-F5344CB8AC3E}">
        <p14:creationId xmlns:p14="http://schemas.microsoft.com/office/powerpoint/2010/main" val="19800081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o 57"/>
          <p:cNvGrpSpPr/>
          <p:nvPr/>
        </p:nvGrpSpPr>
        <p:grpSpPr>
          <a:xfrm>
            <a:off x="222546" y="121215"/>
            <a:ext cx="3064349" cy="874668"/>
            <a:chOff x="201809" y="167228"/>
            <a:chExt cx="3589142" cy="1029524"/>
          </a:xfrm>
        </p:grpSpPr>
        <p:sp>
          <p:nvSpPr>
            <p:cNvPr id="59" name="Freeform 19"/>
            <p:cNvSpPr/>
            <p:nvPr/>
          </p:nvSpPr>
          <p:spPr>
            <a:xfrm>
              <a:off x="201809" y="167228"/>
              <a:ext cx="3589141" cy="1029524"/>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ea typeface="Open Sans" panose="020B0606030504020204" pitchFamily="34" charset="0"/>
                <a:cs typeface="Open Sans" panose="020B0606030504020204" pitchFamily="34" charset="0"/>
              </a:endParaRPr>
            </a:p>
          </p:txBody>
        </p:sp>
        <p:sp>
          <p:nvSpPr>
            <p:cNvPr id="60" name="Oval 20"/>
            <p:cNvSpPr/>
            <p:nvPr/>
          </p:nvSpPr>
          <p:spPr>
            <a:xfrm>
              <a:off x="262131" y="239055"/>
              <a:ext cx="743968" cy="8858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nvGrpSpPr>
            <p:cNvPr id="61" name="Grupo 60"/>
            <p:cNvGrpSpPr/>
            <p:nvPr/>
          </p:nvGrpSpPr>
          <p:grpSpPr>
            <a:xfrm>
              <a:off x="236373" y="358824"/>
              <a:ext cx="3554578" cy="760761"/>
              <a:chOff x="236373" y="358824"/>
              <a:chExt cx="3554578" cy="760761"/>
            </a:xfrm>
          </p:grpSpPr>
          <p:sp>
            <p:nvSpPr>
              <p:cNvPr id="62" name="TextBox 18"/>
              <p:cNvSpPr txBox="1"/>
              <p:nvPr/>
            </p:nvSpPr>
            <p:spPr>
              <a:xfrm>
                <a:off x="1480674" y="419080"/>
                <a:ext cx="2310277" cy="470948"/>
              </a:xfrm>
              <a:prstGeom prst="rect">
                <a:avLst/>
              </a:prstGeom>
              <a:noFill/>
            </p:spPr>
            <p:txBody>
              <a:bodyPr wrap="square" rtlCol="0" anchor="ctr">
                <a:spAutoFit/>
              </a:bodyPr>
              <a:lstStyle/>
              <a:p>
                <a:pPr lvl="0" algn="ctr"/>
                <a:r>
                  <a:rPr lang="en-US" sz="2000" b="1" dirty="0" smtClean="0">
                    <a:solidFill>
                      <a:prstClr val="white"/>
                    </a:solidFill>
                    <a:latin typeface="Calibri" panose="020F0502020204030204" pitchFamily="34" charset="0"/>
                  </a:rPr>
                  <a:t>SIMULACIÓN</a:t>
                </a:r>
                <a:endParaRPr lang="en-US" sz="2000" b="1" dirty="0">
                  <a:solidFill>
                    <a:prstClr val="white"/>
                  </a:solidFill>
                  <a:latin typeface="Calibri" panose="020F0502020204030204" pitchFamily="34" charset="0"/>
                </a:endParaRPr>
              </a:p>
            </p:txBody>
          </p:sp>
          <p:sp>
            <p:nvSpPr>
              <p:cNvPr id="63" name="CuadroTexto 62"/>
              <p:cNvSpPr txBox="1"/>
              <p:nvPr/>
            </p:nvSpPr>
            <p:spPr>
              <a:xfrm>
                <a:off x="236373" y="358824"/>
                <a:ext cx="795484" cy="760761"/>
              </a:xfrm>
              <a:prstGeom prst="rect">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rPr>
                  <a:t>CAP. 4</a:t>
                </a:r>
                <a:endParaRPr lang="es-ES" b="1" dirty="0">
                  <a:solidFill>
                    <a:schemeClr val="bg2">
                      <a:lumMod val="10000"/>
                    </a:schemeClr>
                  </a:solidFill>
                  <a:latin typeface="Calibri" panose="020F0502020204030204" pitchFamily="34" charset="0"/>
                </a:endParaRPr>
              </a:p>
            </p:txBody>
          </p:sp>
        </p:grpSp>
      </p:grpSp>
      <p:sp>
        <p:nvSpPr>
          <p:cNvPr id="2" name="CuadroTexto 1"/>
          <p:cNvSpPr txBox="1"/>
          <p:nvPr/>
        </p:nvSpPr>
        <p:spPr>
          <a:xfrm>
            <a:off x="222546" y="1105296"/>
            <a:ext cx="3462030" cy="369332"/>
          </a:xfrm>
          <a:prstGeom prst="rect">
            <a:avLst/>
          </a:prstGeom>
          <a:noFill/>
        </p:spPr>
        <p:txBody>
          <a:bodyPr wrap="square" rtlCol="0">
            <a:spAutoFit/>
          </a:bodyPr>
          <a:lstStyle/>
          <a:p>
            <a:pPr algn="ctr"/>
            <a:r>
              <a:rPr lang="es-ES" b="1" dirty="0" smtClean="0">
                <a:solidFill>
                  <a:schemeClr val="bg2">
                    <a:lumMod val="10000"/>
                  </a:schemeClr>
                </a:solidFill>
              </a:rPr>
              <a:t>Carga aplicada a un extremo:</a:t>
            </a:r>
            <a:endParaRPr lang="es-ES" b="1" dirty="0">
              <a:solidFill>
                <a:schemeClr val="bg2">
                  <a:lumMod val="10000"/>
                </a:schemeClr>
              </a:solidFill>
            </a:endParaRPr>
          </a:p>
        </p:txBody>
      </p:sp>
      <p:cxnSp>
        <p:nvCxnSpPr>
          <p:cNvPr id="21" name="Conector recto 20"/>
          <p:cNvCxnSpPr/>
          <p:nvPr/>
        </p:nvCxnSpPr>
        <p:spPr>
          <a:xfrm flipH="1">
            <a:off x="6243231" y="1508461"/>
            <a:ext cx="9420" cy="4218644"/>
          </a:xfrm>
          <a:prstGeom prst="line">
            <a:avLst/>
          </a:prstGeom>
          <a:ln>
            <a:solidFill>
              <a:schemeClr val="accent2"/>
            </a:solidFill>
            <a:prstDash val="lgDash"/>
          </a:ln>
        </p:spPr>
        <p:style>
          <a:lnRef idx="2">
            <a:schemeClr val="accent1"/>
          </a:lnRef>
          <a:fillRef idx="0">
            <a:schemeClr val="accent1"/>
          </a:fillRef>
          <a:effectRef idx="1">
            <a:schemeClr val="accent1"/>
          </a:effectRef>
          <a:fontRef idx="minor">
            <a:schemeClr val="tx1"/>
          </a:fontRef>
        </p:style>
      </p:cxnSp>
      <p:pic>
        <p:nvPicPr>
          <p:cNvPr id="17" name="Imagen 16"/>
          <p:cNvPicPr/>
          <p:nvPr/>
        </p:nvPicPr>
        <p:blipFill>
          <a:blip r:embed="rId2">
            <a:extLst>
              <a:ext uri="{28A0092B-C50C-407E-A947-70E740481C1C}">
                <a14:useLocalDpi xmlns:a14="http://schemas.microsoft.com/office/drawing/2010/main" val="0"/>
              </a:ext>
            </a:extLst>
          </a:blip>
          <a:srcRect/>
          <a:stretch>
            <a:fillRect/>
          </a:stretch>
        </p:blipFill>
        <p:spPr bwMode="auto">
          <a:xfrm>
            <a:off x="1198662" y="1913761"/>
            <a:ext cx="3864286" cy="3408044"/>
          </a:xfrm>
          <a:prstGeom prst="rect">
            <a:avLst/>
          </a:prstGeom>
          <a:noFill/>
          <a:ln>
            <a:noFill/>
          </a:ln>
        </p:spPr>
      </p:pic>
      <mc:AlternateContent xmlns:mc="http://schemas.openxmlformats.org/markup-compatibility/2006" xmlns:a14="http://schemas.microsoft.com/office/drawing/2010/main">
        <mc:Choice Requires="a14">
          <p:sp>
            <p:nvSpPr>
              <p:cNvPr id="3" name="Rectángulo 2"/>
              <p:cNvSpPr/>
              <p:nvPr/>
            </p:nvSpPr>
            <p:spPr>
              <a:xfrm>
                <a:off x="7103318" y="3961938"/>
                <a:ext cx="3948325" cy="6189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solidFill>
                            <a:srgbClr val="080808"/>
                          </a:solidFill>
                          <a:latin typeface="Cambria Math" panose="02040503050406030204" pitchFamily="18" charset="0"/>
                        </a:rPr>
                        <m:t>4.832∙</m:t>
                      </m:r>
                      <m:sSup>
                        <m:sSupPr>
                          <m:ctrlPr>
                            <a:rPr lang="es-EC" i="1">
                              <a:solidFill>
                                <a:srgbClr val="080808"/>
                              </a:solidFill>
                              <a:latin typeface="Cambria Math" panose="02040503050406030204" pitchFamily="18" charset="0"/>
                            </a:rPr>
                          </m:ctrlPr>
                        </m:sSupPr>
                        <m:e>
                          <m:r>
                            <a:rPr lang="es-EC" i="1">
                              <a:solidFill>
                                <a:srgbClr val="080808"/>
                              </a:solidFill>
                              <a:latin typeface="Cambria Math" panose="02040503050406030204" pitchFamily="18" charset="0"/>
                            </a:rPr>
                            <m:t>10</m:t>
                          </m:r>
                        </m:e>
                        <m:sup>
                          <m:r>
                            <a:rPr lang="es-EC" i="1">
                              <a:solidFill>
                                <a:srgbClr val="080808"/>
                              </a:solidFill>
                              <a:latin typeface="Cambria Math" panose="02040503050406030204" pitchFamily="18" charset="0"/>
                            </a:rPr>
                            <m:t>7</m:t>
                          </m:r>
                        </m:sup>
                      </m:sSup>
                      <m:f>
                        <m:fPr>
                          <m:ctrlPr>
                            <a:rPr lang="es-EC" i="1">
                              <a:solidFill>
                                <a:srgbClr val="080808"/>
                              </a:solidFill>
                              <a:latin typeface="Cambria Math" panose="02040503050406030204" pitchFamily="18" charset="0"/>
                            </a:rPr>
                          </m:ctrlPr>
                        </m:fPr>
                        <m:num>
                          <m:r>
                            <a:rPr lang="es-EC" i="1">
                              <a:solidFill>
                                <a:srgbClr val="080808"/>
                              </a:solidFill>
                              <a:latin typeface="Cambria Math" panose="02040503050406030204" pitchFamily="18" charset="0"/>
                            </a:rPr>
                            <m:t>𝑁</m:t>
                          </m:r>
                        </m:num>
                        <m:den>
                          <m:sSup>
                            <m:sSupPr>
                              <m:ctrlPr>
                                <a:rPr lang="es-EC" i="1">
                                  <a:solidFill>
                                    <a:srgbClr val="080808"/>
                                  </a:solidFill>
                                  <a:latin typeface="Cambria Math" panose="02040503050406030204" pitchFamily="18" charset="0"/>
                                </a:rPr>
                              </m:ctrlPr>
                            </m:sSupPr>
                            <m:e>
                              <m:r>
                                <a:rPr lang="es-EC" i="1">
                                  <a:solidFill>
                                    <a:srgbClr val="080808"/>
                                  </a:solidFill>
                                  <a:latin typeface="Cambria Math" panose="02040503050406030204" pitchFamily="18" charset="0"/>
                                </a:rPr>
                                <m:t>𝑚</m:t>
                              </m:r>
                            </m:e>
                            <m:sup>
                              <m:r>
                                <a:rPr lang="es-EC" i="1">
                                  <a:solidFill>
                                    <a:srgbClr val="080808"/>
                                  </a:solidFill>
                                  <a:latin typeface="Cambria Math" panose="02040503050406030204" pitchFamily="18" charset="0"/>
                                </a:rPr>
                                <m:t>2</m:t>
                              </m:r>
                            </m:sup>
                          </m:sSup>
                        </m:den>
                      </m:f>
                      <m:r>
                        <a:rPr lang="es-EC" i="1">
                          <a:solidFill>
                            <a:srgbClr val="080808"/>
                          </a:solidFill>
                          <a:latin typeface="Cambria Math" panose="02040503050406030204" pitchFamily="18" charset="0"/>
                        </a:rPr>
                        <m:t>=6.99 </m:t>
                      </m:r>
                      <m:r>
                        <a:rPr lang="es-EC" i="1">
                          <a:solidFill>
                            <a:srgbClr val="080808"/>
                          </a:solidFill>
                          <a:latin typeface="Cambria Math" panose="02040503050406030204" pitchFamily="18" charset="0"/>
                        </a:rPr>
                        <m:t>𝐾𝑆𝐼</m:t>
                      </m:r>
                      <m:r>
                        <a:rPr lang="es-EC" i="1">
                          <a:solidFill>
                            <a:srgbClr val="080808"/>
                          </a:solidFill>
                          <a:latin typeface="Cambria Math" panose="02040503050406030204" pitchFamily="18" charset="0"/>
                        </a:rPr>
                        <m:t>=493</m:t>
                      </m:r>
                      <m:f>
                        <m:fPr>
                          <m:ctrlPr>
                            <a:rPr lang="es-EC" i="1">
                              <a:solidFill>
                                <a:srgbClr val="080808"/>
                              </a:solidFill>
                              <a:latin typeface="Cambria Math" panose="02040503050406030204" pitchFamily="18" charset="0"/>
                            </a:rPr>
                          </m:ctrlPr>
                        </m:fPr>
                        <m:num>
                          <m:r>
                            <a:rPr lang="es-EC" i="1">
                              <a:solidFill>
                                <a:srgbClr val="080808"/>
                              </a:solidFill>
                              <a:latin typeface="Cambria Math" panose="02040503050406030204" pitchFamily="18" charset="0"/>
                            </a:rPr>
                            <m:t>𝑘𝑔𝑓</m:t>
                          </m:r>
                        </m:num>
                        <m:den>
                          <m:sSup>
                            <m:sSupPr>
                              <m:ctrlPr>
                                <a:rPr lang="es-EC" i="1">
                                  <a:solidFill>
                                    <a:srgbClr val="080808"/>
                                  </a:solidFill>
                                  <a:latin typeface="Cambria Math" panose="02040503050406030204" pitchFamily="18" charset="0"/>
                                </a:rPr>
                              </m:ctrlPr>
                            </m:sSupPr>
                            <m:e>
                              <m:r>
                                <a:rPr lang="es-EC" i="1">
                                  <a:solidFill>
                                    <a:srgbClr val="080808"/>
                                  </a:solidFill>
                                  <a:latin typeface="Cambria Math" panose="02040503050406030204" pitchFamily="18" charset="0"/>
                                </a:rPr>
                                <m:t>𝑐𝑚</m:t>
                              </m:r>
                            </m:e>
                            <m:sup>
                              <m:r>
                                <a:rPr lang="es-EC" i="1">
                                  <a:solidFill>
                                    <a:srgbClr val="080808"/>
                                  </a:solidFill>
                                  <a:latin typeface="Cambria Math" panose="02040503050406030204" pitchFamily="18" charset="0"/>
                                </a:rPr>
                                <m:t>2</m:t>
                              </m:r>
                            </m:sup>
                          </m:sSup>
                        </m:den>
                      </m:f>
                    </m:oMath>
                  </m:oMathPara>
                </a14:m>
                <a:endParaRPr lang="es-EC" dirty="0">
                  <a:solidFill>
                    <a:srgbClr val="080808"/>
                  </a:solidFill>
                </a:endParaRPr>
              </a:p>
            </p:txBody>
          </p:sp>
        </mc:Choice>
        <mc:Fallback xmlns="">
          <p:sp>
            <p:nvSpPr>
              <p:cNvPr id="3" name="Rectángulo 2"/>
              <p:cNvSpPr>
                <a:spLocks noRot="1" noChangeAspect="1" noMove="1" noResize="1" noEditPoints="1" noAdjustHandles="1" noChangeArrowheads="1" noChangeShapeType="1" noTextEdit="1"/>
              </p:cNvSpPr>
              <p:nvPr/>
            </p:nvSpPr>
            <p:spPr>
              <a:xfrm>
                <a:off x="7103318" y="3961938"/>
                <a:ext cx="3948325" cy="618952"/>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7461938" y="4828260"/>
                <a:ext cx="3462038" cy="6183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mtClean="0">
                          <a:solidFill>
                            <a:srgbClr val="080808"/>
                          </a:solidFill>
                          <a:latin typeface="Cambria Math" panose="02040503050406030204" pitchFamily="18" charset="0"/>
                        </a:rPr>
                        <m:t>46</m:t>
                      </m:r>
                      <m:r>
                        <a:rPr lang="es-EC" i="0">
                          <a:solidFill>
                            <a:srgbClr val="080808"/>
                          </a:solidFill>
                          <a:latin typeface="Cambria Math" panose="02040503050406030204" pitchFamily="18" charset="0"/>
                        </a:rPr>
                        <m:t> </m:t>
                      </m:r>
                      <m:r>
                        <a:rPr lang="es-EC" i="1">
                          <a:solidFill>
                            <a:srgbClr val="080808"/>
                          </a:solidFill>
                          <a:latin typeface="Cambria Math" panose="02040503050406030204" pitchFamily="18" charset="0"/>
                        </a:rPr>
                        <m:t>𝐾𝑆𝐼</m:t>
                      </m:r>
                      <m:r>
                        <a:rPr lang="es-EC" i="0">
                          <a:solidFill>
                            <a:srgbClr val="080808"/>
                          </a:solidFill>
                          <a:latin typeface="Cambria Math" panose="02040503050406030204" pitchFamily="18" charset="0"/>
                        </a:rPr>
                        <m:t>=320 </m:t>
                      </m:r>
                      <m:r>
                        <a:rPr lang="es-EC" i="1">
                          <a:solidFill>
                            <a:srgbClr val="080808"/>
                          </a:solidFill>
                          <a:latin typeface="Cambria Math" panose="02040503050406030204" pitchFamily="18" charset="0"/>
                        </a:rPr>
                        <m:t>𝑀𝑃𝑎</m:t>
                      </m:r>
                      <m:r>
                        <a:rPr lang="es-EC" i="0">
                          <a:solidFill>
                            <a:srgbClr val="080808"/>
                          </a:solidFill>
                          <a:latin typeface="Cambria Math" panose="02040503050406030204" pitchFamily="18" charset="0"/>
                        </a:rPr>
                        <m:t>=3200 </m:t>
                      </m:r>
                      <m:f>
                        <m:fPr>
                          <m:ctrlPr>
                            <a:rPr lang="es-EC" i="1">
                              <a:solidFill>
                                <a:srgbClr val="080808"/>
                              </a:solidFill>
                              <a:latin typeface="Cambria Math" panose="02040503050406030204" pitchFamily="18" charset="0"/>
                            </a:rPr>
                          </m:ctrlPr>
                        </m:fPr>
                        <m:num>
                          <m:r>
                            <a:rPr lang="es-EC" i="1">
                              <a:solidFill>
                                <a:srgbClr val="080808"/>
                              </a:solidFill>
                              <a:latin typeface="Cambria Math" panose="02040503050406030204" pitchFamily="18" charset="0"/>
                            </a:rPr>
                            <m:t>𝑘𝑔</m:t>
                          </m:r>
                        </m:num>
                        <m:den>
                          <m:sSup>
                            <m:sSupPr>
                              <m:ctrlPr>
                                <a:rPr lang="es-EC" i="1">
                                  <a:solidFill>
                                    <a:srgbClr val="080808"/>
                                  </a:solidFill>
                                  <a:latin typeface="Cambria Math" panose="02040503050406030204" pitchFamily="18" charset="0"/>
                                </a:rPr>
                              </m:ctrlPr>
                            </m:sSupPr>
                            <m:e>
                              <m:r>
                                <a:rPr lang="es-EC" i="1">
                                  <a:solidFill>
                                    <a:srgbClr val="080808"/>
                                  </a:solidFill>
                                  <a:latin typeface="Cambria Math" panose="02040503050406030204" pitchFamily="18" charset="0"/>
                                </a:rPr>
                                <m:t>𝑐𝑚</m:t>
                              </m:r>
                            </m:e>
                            <m:sup>
                              <m:r>
                                <a:rPr lang="es-EC" i="0">
                                  <a:solidFill>
                                    <a:srgbClr val="080808"/>
                                  </a:solidFill>
                                  <a:latin typeface="Cambria Math" panose="02040503050406030204" pitchFamily="18" charset="0"/>
                                </a:rPr>
                                <m:t>2</m:t>
                              </m:r>
                            </m:sup>
                          </m:sSup>
                        </m:den>
                      </m:f>
                    </m:oMath>
                  </m:oMathPara>
                </a14:m>
                <a:endParaRPr lang="es-EC" dirty="0"/>
              </a:p>
            </p:txBody>
          </p:sp>
        </mc:Choice>
        <mc:Fallback xmlns="">
          <p:sp>
            <p:nvSpPr>
              <p:cNvPr id="11" name="Rectángulo 10"/>
              <p:cNvSpPr>
                <a:spLocks noRot="1" noChangeAspect="1" noMove="1" noResize="1" noEditPoints="1" noAdjustHandles="1" noChangeArrowheads="1" noChangeShapeType="1" noTextEdit="1"/>
              </p:cNvSpPr>
              <p:nvPr/>
            </p:nvSpPr>
            <p:spPr>
              <a:xfrm>
                <a:off x="7461938" y="4828260"/>
                <a:ext cx="3462038" cy="618311"/>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2" name="Rectángulo 21"/>
              <p:cNvSpPr/>
              <p:nvPr/>
            </p:nvSpPr>
            <p:spPr>
              <a:xfrm>
                <a:off x="8956354" y="4516019"/>
                <a:ext cx="4732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solidFill>
                            <a:srgbClr val="080808"/>
                          </a:solidFill>
                          <a:latin typeface="Cambria Math" panose="02040503050406030204" pitchFamily="18" charset="0"/>
                          <a:ea typeface="Cambria Math" panose="02040503050406030204" pitchFamily="18" charset="0"/>
                        </a:rPr>
                        <m:t>&lt;</m:t>
                      </m:r>
                      <m:r>
                        <a:rPr lang="es-EC" i="0">
                          <a:latin typeface="Cambria Math" panose="02040503050406030204" pitchFamily="18" charset="0"/>
                        </a:rPr>
                        <m:t> </m:t>
                      </m:r>
                    </m:oMath>
                  </m:oMathPara>
                </a14:m>
                <a:endParaRPr lang="es-EC" dirty="0"/>
              </a:p>
            </p:txBody>
          </p:sp>
        </mc:Choice>
        <mc:Fallback xmlns="">
          <p:sp>
            <p:nvSpPr>
              <p:cNvPr id="22" name="Rectángulo 21"/>
              <p:cNvSpPr>
                <a:spLocks noRot="1" noChangeAspect="1" noMove="1" noResize="1" noEditPoints="1" noAdjustHandles="1" noChangeArrowheads="1" noChangeShapeType="1" noTextEdit="1"/>
              </p:cNvSpPr>
              <p:nvPr/>
            </p:nvSpPr>
            <p:spPr>
              <a:xfrm>
                <a:off x="8956354" y="4516019"/>
                <a:ext cx="473206" cy="369332"/>
              </a:xfrm>
              <a:prstGeom prst="rect">
                <a:avLst/>
              </a:prstGeom>
              <a:blipFill rotWithShape="0">
                <a:blip r:embed="rId5"/>
                <a:stretch>
                  <a:fillRect/>
                </a:stretch>
              </a:blipFill>
            </p:spPr>
            <p:txBody>
              <a:bodyPr/>
              <a:lstStyle/>
              <a:p>
                <a:r>
                  <a:rPr lang="es-EC">
                    <a:noFill/>
                  </a:rPr>
                  <a:t> </a:t>
                </a:r>
              </a:p>
            </p:txBody>
          </p:sp>
        </mc:Fallback>
      </mc:AlternateContent>
      <p:pic>
        <p:nvPicPr>
          <p:cNvPr id="15" name="Imagen 14"/>
          <p:cNvPicPr/>
          <p:nvPr/>
        </p:nvPicPr>
        <p:blipFill>
          <a:blip r:embed="rId6">
            <a:extLst>
              <a:ext uri="{28A0092B-C50C-407E-A947-70E740481C1C}">
                <a14:useLocalDpi xmlns:a14="http://schemas.microsoft.com/office/drawing/2010/main" val="0"/>
              </a:ext>
            </a:extLst>
          </a:blip>
          <a:srcRect/>
          <a:stretch>
            <a:fillRect/>
          </a:stretch>
        </p:blipFill>
        <p:spPr bwMode="auto">
          <a:xfrm>
            <a:off x="6962367" y="894442"/>
            <a:ext cx="4461180" cy="3060000"/>
          </a:xfrm>
          <a:prstGeom prst="rect">
            <a:avLst/>
          </a:prstGeom>
          <a:noFill/>
          <a:ln>
            <a:noFill/>
          </a:ln>
        </p:spPr>
      </p:pic>
    </p:spTree>
    <p:extLst>
      <p:ext uri="{BB962C8B-B14F-4D97-AF65-F5344CB8AC3E}">
        <p14:creationId xmlns:p14="http://schemas.microsoft.com/office/powerpoint/2010/main" val="27012582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o 57"/>
          <p:cNvGrpSpPr/>
          <p:nvPr/>
        </p:nvGrpSpPr>
        <p:grpSpPr>
          <a:xfrm>
            <a:off x="222546" y="121215"/>
            <a:ext cx="3064349" cy="874668"/>
            <a:chOff x="201809" y="167228"/>
            <a:chExt cx="3589142" cy="1029524"/>
          </a:xfrm>
        </p:grpSpPr>
        <p:sp>
          <p:nvSpPr>
            <p:cNvPr id="59" name="Freeform 19"/>
            <p:cNvSpPr/>
            <p:nvPr/>
          </p:nvSpPr>
          <p:spPr>
            <a:xfrm>
              <a:off x="201809" y="167228"/>
              <a:ext cx="3589141" cy="1029524"/>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ea typeface="Open Sans" panose="020B0606030504020204" pitchFamily="34" charset="0"/>
                <a:cs typeface="Open Sans" panose="020B0606030504020204" pitchFamily="34" charset="0"/>
              </a:endParaRPr>
            </a:p>
          </p:txBody>
        </p:sp>
        <p:sp>
          <p:nvSpPr>
            <p:cNvPr id="60" name="Oval 20"/>
            <p:cNvSpPr/>
            <p:nvPr/>
          </p:nvSpPr>
          <p:spPr>
            <a:xfrm>
              <a:off x="262131" y="239055"/>
              <a:ext cx="743968" cy="8858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nvGrpSpPr>
            <p:cNvPr id="61" name="Grupo 60"/>
            <p:cNvGrpSpPr/>
            <p:nvPr/>
          </p:nvGrpSpPr>
          <p:grpSpPr>
            <a:xfrm>
              <a:off x="236373" y="358824"/>
              <a:ext cx="3554578" cy="760761"/>
              <a:chOff x="236373" y="358824"/>
              <a:chExt cx="3554578" cy="760761"/>
            </a:xfrm>
          </p:grpSpPr>
          <p:sp>
            <p:nvSpPr>
              <p:cNvPr id="62" name="TextBox 18"/>
              <p:cNvSpPr txBox="1"/>
              <p:nvPr/>
            </p:nvSpPr>
            <p:spPr>
              <a:xfrm>
                <a:off x="1480674" y="419080"/>
                <a:ext cx="2310277" cy="470948"/>
              </a:xfrm>
              <a:prstGeom prst="rect">
                <a:avLst/>
              </a:prstGeom>
              <a:noFill/>
            </p:spPr>
            <p:txBody>
              <a:bodyPr wrap="square" rtlCol="0" anchor="ctr">
                <a:spAutoFit/>
              </a:bodyPr>
              <a:lstStyle/>
              <a:p>
                <a:pPr lvl="0" algn="ctr"/>
                <a:r>
                  <a:rPr lang="en-US" sz="2000" b="1" dirty="0" smtClean="0">
                    <a:solidFill>
                      <a:prstClr val="white"/>
                    </a:solidFill>
                    <a:latin typeface="Calibri" panose="020F0502020204030204" pitchFamily="34" charset="0"/>
                  </a:rPr>
                  <a:t>SIMULACIÓN</a:t>
                </a:r>
                <a:endParaRPr lang="en-US" sz="2000" b="1" dirty="0">
                  <a:solidFill>
                    <a:prstClr val="white"/>
                  </a:solidFill>
                  <a:latin typeface="Calibri" panose="020F0502020204030204" pitchFamily="34" charset="0"/>
                </a:endParaRPr>
              </a:p>
            </p:txBody>
          </p:sp>
          <p:sp>
            <p:nvSpPr>
              <p:cNvPr id="63" name="CuadroTexto 62"/>
              <p:cNvSpPr txBox="1"/>
              <p:nvPr/>
            </p:nvSpPr>
            <p:spPr>
              <a:xfrm>
                <a:off x="236373" y="358824"/>
                <a:ext cx="795484" cy="760761"/>
              </a:xfrm>
              <a:prstGeom prst="rect">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rPr>
                  <a:t>CAP. 4</a:t>
                </a:r>
                <a:endParaRPr lang="es-ES" b="1" dirty="0">
                  <a:solidFill>
                    <a:schemeClr val="bg2">
                      <a:lumMod val="10000"/>
                    </a:schemeClr>
                  </a:solidFill>
                  <a:latin typeface="Calibri" panose="020F0502020204030204" pitchFamily="34" charset="0"/>
                </a:endParaRPr>
              </a:p>
            </p:txBody>
          </p:sp>
        </p:grpSp>
      </p:grpSp>
      <p:sp>
        <p:nvSpPr>
          <p:cNvPr id="2" name="CuadroTexto 1"/>
          <p:cNvSpPr txBox="1"/>
          <p:nvPr/>
        </p:nvSpPr>
        <p:spPr>
          <a:xfrm>
            <a:off x="222546" y="1105296"/>
            <a:ext cx="3462030" cy="369332"/>
          </a:xfrm>
          <a:prstGeom prst="rect">
            <a:avLst/>
          </a:prstGeom>
          <a:noFill/>
        </p:spPr>
        <p:txBody>
          <a:bodyPr wrap="square" rtlCol="0">
            <a:spAutoFit/>
          </a:bodyPr>
          <a:lstStyle/>
          <a:p>
            <a:pPr algn="ctr"/>
            <a:r>
              <a:rPr lang="es-ES" b="1" dirty="0" smtClean="0">
                <a:solidFill>
                  <a:schemeClr val="bg2">
                    <a:lumMod val="10000"/>
                  </a:schemeClr>
                </a:solidFill>
              </a:rPr>
              <a:t>Carga aplicada a un extremo:</a:t>
            </a:r>
            <a:endParaRPr lang="es-ES" b="1" dirty="0">
              <a:solidFill>
                <a:schemeClr val="bg2">
                  <a:lumMod val="10000"/>
                </a:schemeClr>
              </a:solidFill>
            </a:endParaRPr>
          </a:p>
        </p:txBody>
      </p:sp>
      <p:cxnSp>
        <p:nvCxnSpPr>
          <p:cNvPr id="21" name="Conector recto 20"/>
          <p:cNvCxnSpPr/>
          <p:nvPr/>
        </p:nvCxnSpPr>
        <p:spPr>
          <a:xfrm flipH="1">
            <a:off x="6243231" y="1508461"/>
            <a:ext cx="9420" cy="4218644"/>
          </a:xfrm>
          <a:prstGeom prst="line">
            <a:avLst/>
          </a:prstGeom>
          <a:ln>
            <a:solidFill>
              <a:schemeClr val="accent2"/>
            </a:solidFill>
            <a:prstDash val="lgDash"/>
          </a:ln>
        </p:spPr>
        <p:style>
          <a:lnRef idx="2">
            <a:schemeClr val="accent1"/>
          </a:lnRef>
          <a:fillRef idx="0">
            <a:schemeClr val="accent1"/>
          </a:fillRef>
          <a:effectRef idx="1">
            <a:schemeClr val="accent1"/>
          </a:effectRef>
          <a:fontRef idx="minor">
            <a:schemeClr val="tx1"/>
          </a:fontRef>
        </p:style>
      </p:cxnSp>
      <p:pic>
        <p:nvPicPr>
          <p:cNvPr id="15" name="Imagen 14"/>
          <p:cNvPicPr/>
          <p:nvPr/>
        </p:nvPicPr>
        <p:blipFill>
          <a:blip r:embed="rId2">
            <a:extLst>
              <a:ext uri="{28A0092B-C50C-407E-A947-70E740481C1C}">
                <a14:useLocalDpi xmlns:a14="http://schemas.microsoft.com/office/drawing/2010/main" val="0"/>
              </a:ext>
            </a:extLst>
          </a:blip>
          <a:srcRect/>
          <a:stretch>
            <a:fillRect/>
          </a:stretch>
        </p:blipFill>
        <p:spPr bwMode="auto">
          <a:xfrm>
            <a:off x="13073" y="1774438"/>
            <a:ext cx="6092857" cy="3686690"/>
          </a:xfrm>
          <a:prstGeom prst="rect">
            <a:avLst/>
          </a:prstGeom>
          <a:noFill/>
          <a:ln>
            <a:noFill/>
          </a:ln>
        </p:spPr>
      </p:pic>
      <mc:AlternateContent xmlns:mc="http://schemas.openxmlformats.org/markup-compatibility/2006" xmlns:a14="http://schemas.microsoft.com/office/drawing/2010/main">
        <mc:Choice Requires="a14">
          <p:graphicFrame>
            <p:nvGraphicFramePr>
              <p:cNvPr id="4" name="Tabla 3"/>
              <p:cNvGraphicFramePr>
                <a:graphicFrameLocks noGrp="1"/>
              </p:cNvGraphicFramePr>
              <p:nvPr>
                <p:extLst>
                  <p:ext uri="{D42A27DB-BD31-4B8C-83A1-F6EECF244321}">
                    <p14:modId xmlns:p14="http://schemas.microsoft.com/office/powerpoint/2010/main" val="2980223709"/>
                  </p:ext>
                </p:extLst>
              </p:nvPr>
            </p:nvGraphicFramePr>
            <p:xfrm>
              <a:off x="6527254" y="2690683"/>
              <a:ext cx="5462646" cy="1854200"/>
            </p:xfrm>
            <a:graphic>
              <a:graphicData uri="http://schemas.openxmlformats.org/drawingml/2006/table">
                <a:tbl>
                  <a:tblPr firstRow="1" bandRow="1">
                    <a:tableStyleId>{5940675A-B579-460E-94D1-54222C63F5DA}</a:tableStyleId>
                  </a:tblPr>
                  <a:tblGrid>
                    <a:gridCol w="1820882"/>
                    <a:gridCol w="1820882"/>
                    <a:gridCol w="1820882"/>
                  </a:tblGrid>
                  <a:tr h="370840">
                    <a:tc gridSpan="3">
                      <a:txBody>
                        <a:bodyPr/>
                        <a:lstStyle/>
                        <a:p>
                          <a:pPr algn="ctr"/>
                          <a:r>
                            <a:rPr lang="en-US" b="1" dirty="0" smtClean="0">
                              <a:solidFill>
                                <a:srgbClr val="080808"/>
                              </a:solidFill>
                            </a:rPr>
                            <a:t>ANÁLISIS DE DEZPLAZAMIENTOS</a:t>
                          </a:r>
                          <a:endParaRPr lang="es-EC" b="1" dirty="0">
                            <a:solidFill>
                              <a:srgbClr val="080808"/>
                            </a:solidFill>
                          </a:endParaRPr>
                        </a:p>
                      </a:txBody>
                      <a:tcPr/>
                    </a:tc>
                    <a:tc hMerge="1">
                      <a:txBody>
                        <a:bodyPr/>
                        <a:lstStyle/>
                        <a:p>
                          <a:endParaRPr lang="es-EC" dirty="0"/>
                        </a:p>
                      </a:txBody>
                      <a:tcPr/>
                    </a:tc>
                    <a:tc hMerge="1">
                      <a:txBody>
                        <a:bodyPr/>
                        <a:lstStyle/>
                        <a:p>
                          <a:endParaRPr lang="es-EC" dirty="0"/>
                        </a:p>
                      </a:txBody>
                      <a:tcPr/>
                    </a:tc>
                  </a:tr>
                  <a:tr h="370840">
                    <a:tc>
                      <a:txBody>
                        <a:bodyPr/>
                        <a:lstStyle/>
                        <a:p>
                          <a:pPr algn="ctr"/>
                          <a14:m>
                            <m:oMathPara xmlns:m="http://schemas.openxmlformats.org/officeDocument/2006/math">
                              <m:oMathParaPr>
                                <m:jc m:val="centerGroup"/>
                              </m:oMathParaPr>
                              <m:oMath xmlns:m="http://schemas.openxmlformats.org/officeDocument/2006/math">
                                <m:r>
                                  <a:rPr lang="en-US" i="1" dirty="0" smtClean="0">
                                    <a:solidFill>
                                      <a:srgbClr val="080808"/>
                                    </a:solidFill>
                                    <a:latin typeface="Cambria Math" panose="02040503050406030204" pitchFamily="18" charset="0"/>
                                  </a:rPr>
                                  <m:t>𝐸𝐽𝐸</m:t>
                                </m:r>
                              </m:oMath>
                            </m:oMathPara>
                          </a14:m>
                          <a:endParaRPr lang="es-EC" dirty="0">
                            <a:solidFill>
                              <a:srgbClr val="080808"/>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solidFill>
                                      <a:srgbClr val="080808"/>
                                    </a:solidFill>
                                    <a:latin typeface="Cambria Math" panose="02040503050406030204" pitchFamily="18" charset="0"/>
                                  </a:rPr>
                                  <m:t>𝑂𝑏𝑡𝑒𝑛𝑖𝑑𝑜</m:t>
                                </m:r>
                                <m:r>
                                  <a:rPr lang="en-US" i="1" dirty="0" smtClean="0">
                                    <a:solidFill>
                                      <a:srgbClr val="080808"/>
                                    </a:solidFill>
                                    <a:latin typeface="Cambria Math" panose="02040503050406030204" pitchFamily="18" charset="0"/>
                                  </a:rPr>
                                  <m:t> (</m:t>
                                </m:r>
                                <m:r>
                                  <a:rPr lang="en-US" i="1" dirty="0" smtClean="0">
                                    <a:solidFill>
                                      <a:srgbClr val="080808"/>
                                    </a:solidFill>
                                    <a:latin typeface="Cambria Math" panose="02040503050406030204" pitchFamily="18" charset="0"/>
                                  </a:rPr>
                                  <m:t>𝑚𝑚</m:t>
                                </m:r>
                                <m:r>
                                  <a:rPr lang="en-US" i="1" dirty="0" smtClean="0">
                                    <a:solidFill>
                                      <a:srgbClr val="080808"/>
                                    </a:solidFill>
                                    <a:latin typeface="Cambria Math" panose="02040503050406030204" pitchFamily="18" charset="0"/>
                                  </a:rPr>
                                  <m:t>)</m:t>
                                </m:r>
                              </m:oMath>
                            </m:oMathPara>
                          </a14:m>
                          <a:endParaRPr lang="es-EC" dirty="0">
                            <a:solidFill>
                              <a:srgbClr val="080808"/>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solidFill>
                                      <a:srgbClr val="080808"/>
                                    </a:solidFill>
                                    <a:latin typeface="Cambria Math" panose="02040503050406030204" pitchFamily="18" charset="0"/>
                                  </a:rPr>
                                  <m:t>𝑃𝑒𝑟𝑚𝑖𝑡𝑖𝑑𝑜</m:t>
                                </m:r>
                                <m:r>
                                  <a:rPr lang="en-US" i="1" dirty="0" smtClean="0">
                                    <a:solidFill>
                                      <a:srgbClr val="080808"/>
                                    </a:solidFill>
                                    <a:latin typeface="Cambria Math" panose="02040503050406030204" pitchFamily="18" charset="0"/>
                                  </a:rPr>
                                  <m:t> (</m:t>
                                </m:r>
                                <m:r>
                                  <a:rPr lang="en-US" i="1" dirty="0" smtClean="0">
                                    <a:solidFill>
                                      <a:srgbClr val="080808"/>
                                    </a:solidFill>
                                    <a:latin typeface="Cambria Math" panose="02040503050406030204" pitchFamily="18" charset="0"/>
                                  </a:rPr>
                                  <m:t>𝑚𝑚</m:t>
                                </m:r>
                                <m:r>
                                  <a:rPr lang="en-US" i="1" dirty="0" smtClean="0">
                                    <a:solidFill>
                                      <a:srgbClr val="080808"/>
                                    </a:solidFill>
                                    <a:latin typeface="Cambria Math" panose="02040503050406030204" pitchFamily="18" charset="0"/>
                                  </a:rPr>
                                  <m:t>)</m:t>
                                </m:r>
                              </m:oMath>
                            </m:oMathPara>
                          </a14:m>
                          <a:endParaRPr lang="es-EC" dirty="0">
                            <a:solidFill>
                              <a:srgbClr val="080808"/>
                            </a:solidFill>
                          </a:endParaRPr>
                        </a:p>
                      </a:txBody>
                      <a:tcPr/>
                    </a:tc>
                  </a:tr>
                  <a:tr h="370840">
                    <a:tc>
                      <a:txBody>
                        <a:bodyPr/>
                        <a:lstStyle/>
                        <a:p>
                          <a:pPr algn="ctr"/>
                          <a:r>
                            <a:rPr lang="en-US" dirty="0" smtClean="0">
                              <a:solidFill>
                                <a:srgbClr val="080808"/>
                              </a:solidFill>
                            </a:rPr>
                            <a:t>X</a:t>
                          </a:r>
                          <a:endParaRPr lang="es-EC" dirty="0">
                            <a:solidFill>
                              <a:srgbClr val="080808"/>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es-EC" sz="1800" i="1" kern="1200" smtClean="0">
                                    <a:solidFill>
                                      <a:srgbClr val="080808"/>
                                    </a:solidFill>
                                    <a:effectLst/>
                                    <a:latin typeface="Cambria Math" panose="02040503050406030204" pitchFamily="18" charset="0"/>
                                    <a:ea typeface="+mn-ea"/>
                                    <a:cs typeface="+mn-cs"/>
                                  </a:rPr>
                                  <m:t>2.581</m:t>
                                </m:r>
                              </m:oMath>
                            </m:oMathPara>
                          </a14:m>
                          <a:endParaRPr lang="es-EC" dirty="0">
                            <a:solidFill>
                              <a:srgbClr val="080808"/>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es-EC" sz="1800" i="1" kern="1200" smtClean="0">
                                    <a:solidFill>
                                      <a:srgbClr val="080808"/>
                                    </a:solidFill>
                                    <a:effectLst/>
                                    <a:latin typeface="Cambria Math" panose="02040503050406030204" pitchFamily="18" charset="0"/>
                                    <a:ea typeface="+mn-ea"/>
                                    <a:cs typeface="+mn-cs"/>
                                  </a:rPr>
                                  <m:t>9.16</m:t>
                                </m:r>
                              </m:oMath>
                            </m:oMathPara>
                          </a14:m>
                          <a:endParaRPr lang="es-EC" dirty="0">
                            <a:solidFill>
                              <a:srgbClr val="080808"/>
                            </a:solidFill>
                          </a:endParaRPr>
                        </a:p>
                      </a:txBody>
                      <a:tcPr/>
                    </a:tc>
                  </a:tr>
                  <a:tr h="370840">
                    <a:tc>
                      <a:txBody>
                        <a:bodyPr/>
                        <a:lstStyle/>
                        <a:p>
                          <a:pPr algn="ctr"/>
                          <a:r>
                            <a:rPr lang="en-US" dirty="0" smtClean="0">
                              <a:solidFill>
                                <a:srgbClr val="080808"/>
                              </a:solidFill>
                            </a:rPr>
                            <a:t>Z</a:t>
                          </a:r>
                          <a:endParaRPr lang="es-EC" dirty="0">
                            <a:solidFill>
                              <a:srgbClr val="080808"/>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es-EC" sz="1800" i="1" kern="1200" smtClean="0">
                                    <a:solidFill>
                                      <a:srgbClr val="080808"/>
                                    </a:solidFill>
                                    <a:effectLst/>
                                    <a:latin typeface="Cambria Math" panose="02040503050406030204" pitchFamily="18" charset="0"/>
                                    <a:ea typeface="+mn-ea"/>
                                    <a:cs typeface="+mn-cs"/>
                                  </a:rPr>
                                  <m:t>4.129</m:t>
                                </m:r>
                              </m:oMath>
                            </m:oMathPara>
                          </a14:m>
                          <a:endParaRPr lang="es-EC" dirty="0">
                            <a:solidFill>
                              <a:srgbClr val="080808"/>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C" sz="1800" i="1" kern="1200" smtClean="0">
                                    <a:solidFill>
                                      <a:srgbClr val="080808"/>
                                    </a:solidFill>
                                    <a:effectLst/>
                                    <a:latin typeface="Cambria Math" panose="02040503050406030204" pitchFamily="18" charset="0"/>
                                    <a:ea typeface="+mn-ea"/>
                                    <a:cs typeface="+mn-cs"/>
                                  </a:rPr>
                                  <m:t>9.16</m:t>
                                </m:r>
                              </m:oMath>
                            </m:oMathPara>
                          </a14:m>
                          <a:endParaRPr lang="es-EC" dirty="0">
                            <a:solidFill>
                              <a:srgbClr val="080808"/>
                            </a:solidFill>
                          </a:endParaRPr>
                        </a:p>
                      </a:txBody>
                      <a:tcPr/>
                    </a:tc>
                  </a:tr>
                  <a:tr h="370840">
                    <a:tc>
                      <a:txBody>
                        <a:bodyPr/>
                        <a:lstStyle/>
                        <a:p>
                          <a:pPr algn="ctr"/>
                          <a:r>
                            <a:rPr lang="en-US" dirty="0" smtClean="0">
                              <a:solidFill>
                                <a:srgbClr val="080808"/>
                              </a:solidFill>
                            </a:rPr>
                            <a:t>Y</a:t>
                          </a:r>
                          <a:endParaRPr lang="es-EC" dirty="0">
                            <a:solidFill>
                              <a:srgbClr val="080808"/>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es-EC" sz="1800" i="1" kern="1200" smtClean="0">
                                    <a:solidFill>
                                      <a:srgbClr val="080808"/>
                                    </a:solidFill>
                                    <a:effectLst/>
                                    <a:latin typeface="Cambria Math" panose="02040503050406030204" pitchFamily="18" charset="0"/>
                                    <a:ea typeface="+mn-ea"/>
                                    <a:cs typeface="+mn-cs"/>
                                  </a:rPr>
                                  <m:t>3.784</m:t>
                                </m:r>
                              </m:oMath>
                            </m:oMathPara>
                          </a14:m>
                          <a:endParaRPr lang="es-EC" dirty="0">
                            <a:solidFill>
                              <a:srgbClr val="080808"/>
                            </a:solidFill>
                          </a:endParaRPr>
                        </a:p>
                      </a:txBody>
                      <a:tcPr/>
                    </a:tc>
                    <a:tc>
                      <a:txBody>
                        <a:bodyPr/>
                        <a:lstStyle/>
                        <a:p>
                          <a:pPr algn="ctr"/>
                          <a:r>
                            <a:rPr lang="es-EC" sz="1800" kern="1200" dirty="0" smtClean="0">
                              <a:solidFill>
                                <a:srgbClr val="080808"/>
                              </a:solidFill>
                              <a:effectLst/>
                              <a:latin typeface="+mn-lt"/>
                              <a:ea typeface="+mn-ea"/>
                              <a:cs typeface="+mn-cs"/>
                            </a:rPr>
                            <a:t>5.5</a:t>
                          </a:r>
                          <a:endParaRPr lang="es-EC" dirty="0">
                            <a:solidFill>
                              <a:srgbClr val="080808"/>
                            </a:solidFill>
                          </a:endParaRPr>
                        </a:p>
                      </a:txBody>
                      <a:tcPr/>
                    </a:tc>
                  </a:tr>
                </a:tbl>
              </a:graphicData>
            </a:graphic>
          </p:graphicFrame>
        </mc:Choice>
        <mc:Fallback xmlns="">
          <p:graphicFrame>
            <p:nvGraphicFramePr>
              <p:cNvPr id="4" name="Tabla 3"/>
              <p:cNvGraphicFramePr>
                <a:graphicFrameLocks noGrp="1"/>
              </p:cNvGraphicFramePr>
              <p:nvPr>
                <p:extLst>
                  <p:ext uri="{D42A27DB-BD31-4B8C-83A1-F6EECF244321}">
                    <p14:modId xmlns:p14="http://schemas.microsoft.com/office/powerpoint/2010/main" val="2980223709"/>
                  </p:ext>
                </p:extLst>
              </p:nvPr>
            </p:nvGraphicFramePr>
            <p:xfrm>
              <a:off x="6527254" y="2690683"/>
              <a:ext cx="5462646" cy="1854200"/>
            </p:xfrm>
            <a:graphic>
              <a:graphicData uri="http://schemas.openxmlformats.org/drawingml/2006/table">
                <a:tbl>
                  <a:tblPr firstRow="1" bandRow="1">
                    <a:tableStyleId>{5940675A-B579-460E-94D1-54222C63F5DA}</a:tableStyleId>
                  </a:tblPr>
                  <a:tblGrid>
                    <a:gridCol w="1820882"/>
                    <a:gridCol w="1820882"/>
                    <a:gridCol w="1820882"/>
                  </a:tblGrid>
                  <a:tr h="370840">
                    <a:tc gridSpan="3">
                      <a:txBody>
                        <a:bodyPr/>
                        <a:lstStyle/>
                        <a:p>
                          <a:pPr algn="ctr"/>
                          <a:r>
                            <a:rPr lang="en-US" b="1" dirty="0" smtClean="0">
                              <a:solidFill>
                                <a:srgbClr val="080808"/>
                              </a:solidFill>
                            </a:rPr>
                            <a:t>ANÁLISIS DE DEZPLAZAMIENTOS</a:t>
                          </a:r>
                          <a:endParaRPr lang="es-EC" b="1" dirty="0">
                            <a:solidFill>
                              <a:srgbClr val="080808"/>
                            </a:solidFill>
                          </a:endParaRPr>
                        </a:p>
                      </a:txBody>
                      <a:tcPr/>
                    </a:tc>
                    <a:tc hMerge="1">
                      <a:txBody>
                        <a:bodyPr/>
                        <a:lstStyle/>
                        <a:p>
                          <a:endParaRPr lang="es-EC" dirty="0"/>
                        </a:p>
                      </a:txBody>
                      <a:tcPr/>
                    </a:tc>
                    <a:tc hMerge="1">
                      <a:txBody>
                        <a:bodyPr/>
                        <a:lstStyle/>
                        <a:p>
                          <a:endParaRPr lang="es-EC" dirty="0"/>
                        </a:p>
                      </a:txBody>
                      <a:tcPr/>
                    </a:tc>
                  </a:tr>
                  <a:tr h="370840">
                    <a:tc>
                      <a:txBody>
                        <a:bodyPr/>
                        <a:lstStyle/>
                        <a:p>
                          <a:endParaRPr lang="es-EC"/>
                        </a:p>
                      </a:txBody>
                      <a:tcPr>
                        <a:blipFill rotWithShape="0">
                          <a:blip r:embed="rId3"/>
                          <a:stretch>
                            <a:fillRect l="-334" t="-108197" r="-200669" b="-324590"/>
                          </a:stretch>
                        </a:blipFill>
                      </a:tcPr>
                    </a:tc>
                    <a:tc>
                      <a:txBody>
                        <a:bodyPr/>
                        <a:lstStyle/>
                        <a:p>
                          <a:endParaRPr lang="es-EC"/>
                        </a:p>
                      </a:txBody>
                      <a:tcPr>
                        <a:blipFill rotWithShape="0">
                          <a:blip r:embed="rId3"/>
                          <a:stretch>
                            <a:fillRect l="-100334" t="-108197" r="-100669" b="-324590"/>
                          </a:stretch>
                        </a:blipFill>
                      </a:tcPr>
                    </a:tc>
                    <a:tc>
                      <a:txBody>
                        <a:bodyPr/>
                        <a:lstStyle/>
                        <a:p>
                          <a:endParaRPr lang="es-EC"/>
                        </a:p>
                      </a:txBody>
                      <a:tcPr>
                        <a:blipFill rotWithShape="0">
                          <a:blip r:embed="rId3"/>
                          <a:stretch>
                            <a:fillRect l="-200334" t="-108197" r="-669" b="-324590"/>
                          </a:stretch>
                        </a:blipFill>
                      </a:tcPr>
                    </a:tc>
                  </a:tr>
                  <a:tr h="370840">
                    <a:tc>
                      <a:txBody>
                        <a:bodyPr/>
                        <a:lstStyle/>
                        <a:p>
                          <a:pPr algn="ctr"/>
                          <a:r>
                            <a:rPr lang="en-US" dirty="0" smtClean="0">
                              <a:solidFill>
                                <a:srgbClr val="080808"/>
                              </a:solidFill>
                            </a:rPr>
                            <a:t>X</a:t>
                          </a:r>
                          <a:endParaRPr lang="es-EC" dirty="0">
                            <a:solidFill>
                              <a:srgbClr val="080808"/>
                            </a:solidFill>
                          </a:endParaRPr>
                        </a:p>
                      </a:txBody>
                      <a:tcPr/>
                    </a:tc>
                    <a:tc>
                      <a:txBody>
                        <a:bodyPr/>
                        <a:lstStyle/>
                        <a:p>
                          <a:endParaRPr lang="es-EC"/>
                        </a:p>
                      </a:txBody>
                      <a:tcPr>
                        <a:blipFill rotWithShape="0">
                          <a:blip r:embed="rId3"/>
                          <a:stretch>
                            <a:fillRect l="-100334" t="-208197" r="-100669" b="-224590"/>
                          </a:stretch>
                        </a:blipFill>
                      </a:tcPr>
                    </a:tc>
                    <a:tc>
                      <a:txBody>
                        <a:bodyPr/>
                        <a:lstStyle/>
                        <a:p>
                          <a:endParaRPr lang="es-EC"/>
                        </a:p>
                      </a:txBody>
                      <a:tcPr>
                        <a:blipFill rotWithShape="0">
                          <a:blip r:embed="rId3"/>
                          <a:stretch>
                            <a:fillRect l="-200334" t="-208197" r="-669" b="-224590"/>
                          </a:stretch>
                        </a:blipFill>
                      </a:tcPr>
                    </a:tc>
                  </a:tr>
                  <a:tr h="370840">
                    <a:tc>
                      <a:txBody>
                        <a:bodyPr/>
                        <a:lstStyle/>
                        <a:p>
                          <a:pPr algn="ctr"/>
                          <a:r>
                            <a:rPr lang="en-US" dirty="0" smtClean="0">
                              <a:solidFill>
                                <a:srgbClr val="080808"/>
                              </a:solidFill>
                            </a:rPr>
                            <a:t>Z</a:t>
                          </a:r>
                          <a:endParaRPr lang="es-EC" dirty="0">
                            <a:solidFill>
                              <a:srgbClr val="080808"/>
                            </a:solidFill>
                          </a:endParaRPr>
                        </a:p>
                      </a:txBody>
                      <a:tcPr/>
                    </a:tc>
                    <a:tc>
                      <a:txBody>
                        <a:bodyPr/>
                        <a:lstStyle/>
                        <a:p>
                          <a:endParaRPr lang="es-EC"/>
                        </a:p>
                      </a:txBody>
                      <a:tcPr>
                        <a:blipFill rotWithShape="0">
                          <a:blip r:embed="rId3"/>
                          <a:stretch>
                            <a:fillRect l="-100334" t="-308197" r="-100669" b="-124590"/>
                          </a:stretch>
                        </a:blipFill>
                      </a:tcPr>
                    </a:tc>
                    <a:tc>
                      <a:txBody>
                        <a:bodyPr/>
                        <a:lstStyle/>
                        <a:p>
                          <a:endParaRPr lang="es-EC"/>
                        </a:p>
                      </a:txBody>
                      <a:tcPr>
                        <a:blipFill rotWithShape="0">
                          <a:blip r:embed="rId3"/>
                          <a:stretch>
                            <a:fillRect l="-200334" t="-308197" r="-669" b="-124590"/>
                          </a:stretch>
                        </a:blipFill>
                      </a:tcPr>
                    </a:tc>
                  </a:tr>
                  <a:tr h="370840">
                    <a:tc>
                      <a:txBody>
                        <a:bodyPr/>
                        <a:lstStyle/>
                        <a:p>
                          <a:pPr algn="ctr"/>
                          <a:r>
                            <a:rPr lang="en-US" dirty="0" smtClean="0">
                              <a:solidFill>
                                <a:srgbClr val="080808"/>
                              </a:solidFill>
                            </a:rPr>
                            <a:t>Y</a:t>
                          </a:r>
                          <a:endParaRPr lang="es-EC" dirty="0">
                            <a:solidFill>
                              <a:srgbClr val="080808"/>
                            </a:solidFill>
                          </a:endParaRPr>
                        </a:p>
                      </a:txBody>
                      <a:tcPr/>
                    </a:tc>
                    <a:tc>
                      <a:txBody>
                        <a:bodyPr/>
                        <a:lstStyle/>
                        <a:p>
                          <a:endParaRPr lang="es-EC"/>
                        </a:p>
                      </a:txBody>
                      <a:tcPr>
                        <a:blipFill rotWithShape="0">
                          <a:blip r:embed="rId3"/>
                          <a:stretch>
                            <a:fillRect l="-100334" t="-408197" r="-100669" b="-24590"/>
                          </a:stretch>
                        </a:blipFill>
                      </a:tcPr>
                    </a:tc>
                    <a:tc>
                      <a:txBody>
                        <a:bodyPr/>
                        <a:lstStyle/>
                        <a:p>
                          <a:pPr algn="ctr"/>
                          <a:r>
                            <a:rPr lang="es-EC" sz="1800" kern="1200" dirty="0" smtClean="0">
                              <a:solidFill>
                                <a:srgbClr val="080808"/>
                              </a:solidFill>
                              <a:effectLst/>
                              <a:latin typeface="+mn-lt"/>
                              <a:ea typeface="+mn-ea"/>
                              <a:cs typeface="+mn-cs"/>
                            </a:rPr>
                            <a:t>5.5</a:t>
                          </a:r>
                          <a:endParaRPr lang="es-EC" dirty="0">
                            <a:solidFill>
                              <a:srgbClr val="080808"/>
                            </a:solidFill>
                          </a:endParaRPr>
                        </a:p>
                      </a:txBody>
                      <a:tcPr/>
                    </a:tc>
                  </a:tr>
                </a:tbl>
              </a:graphicData>
            </a:graphic>
          </p:graphicFrame>
        </mc:Fallback>
      </mc:AlternateContent>
    </p:spTree>
    <p:extLst>
      <p:ext uri="{BB962C8B-B14F-4D97-AF65-F5344CB8AC3E}">
        <p14:creationId xmlns:p14="http://schemas.microsoft.com/office/powerpoint/2010/main" val="41656091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o 57"/>
          <p:cNvGrpSpPr/>
          <p:nvPr/>
        </p:nvGrpSpPr>
        <p:grpSpPr>
          <a:xfrm>
            <a:off x="222546" y="121215"/>
            <a:ext cx="3064349" cy="874668"/>
            <a:chOff x="201809" y="167228"/>
            <a:chExt cx="3589142" cy="1029524"/>
          </a:xfrm>
        </p:grpSpPr>
        <p:sp>
          <p:nvSpPr>
            <p:cNvPr id="59" name="Freeform 19"/>
            <p:cNvSpPr/>
            <p:nvPr/>
          </p:nvSpPr>
          <p:spPr>
            <a:xfrm>
              <a:off x="201809" y="167228"/>
              <a:ext cx="3589141" cy="1029524"/>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ea typeface="Open Sans" panose="020B0606030504020204" pitchFamily="34" charset="0"/>
                <a:cs typeface="Open Sans" panose="020B0606030504020204" pitchFamily="34" charset="0"/>
              </a:endParaRPr>
            </a:p>
          </p:txBody>
        </p:sp>
        <p:sp>
          <p:nvSpPr>
            <p:cNvPr id="60" name="Oval 20"/>
            <p:cNvSpPr/>
            <p:nvPr/>
          </p:nvSpPr>
          <p:spPr>
            <a:xfrm>
              <a:off x="262131" y="239055"/>
              <a:ext cx="743968" cy="8858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nvGrpSpPr>
            <p:cNvPr id="61" name="Grupo 60"/>
            <p:cNvGrpSpPr/>
            <p:nvPr/>
          </p:nvGrpSpPr>
          <p:grpSpPr>
            <a:xfrm>
              <a:off x="236373" y="358824"/>
              <a:ext cx="3554578" cy="760761"/>
              <a:chOff x="236373" y="358824"/>
              <a:chExt cx="3554578" cy="760761"/>
            </a:xfrm>
          </p:grpSpPr>
          <p:sp>
            <p:nvSpPr>
              <p:cNvPr id="62" name="TextBox 18"/>
              <p:cNvSpPr txBox="1"/>
              <p:nvPr/>
            </p:nvSpPr>
            <p:spPr>
              <a:xfrm>
                <a:off x="1480674" y="419080"/>
                <a:ext cx="2310277" cy="470948"/>
              </a:xfrm>
              <a:prstGeom prst="rect">
                <a:avLst/>
              </a:prstGeom>
              <a:noFill/>
            </p:spPr>
            <p:txBody>
              <a:bodyPr wrap="square" rtlCol="0" anchor="ctr">
                <a:spAutoFit/>
              </a:bodyPr>
              <a:lstStyle/>
              <a:p>
                <a:pPr lvl="0" algn="ctr"/>
                <a:r>
                  <a:rPr lang="en-US" sz="2000" b="1" dirty="0" smtClean="0">
                    <a:solidFill>
                      <a:prstClr val="white"/>
                    </a:solidFill>
                    <a:latin typeface="Calibri" panose="020F0502020204030204" pitchFamily="34" charset="0"/>
                  </a:rPr>
                  <a:t>SIMULACIÓN</a:t>
                </a:r>
                <a:endParaRPr lang="en-US" sz="2000" b="1" dirty="0">
                  <a:solidFill>
                    <a:prstClr val="white"/>
                  </a:solidFill>
                  <a:latin typeface="Calibri" panose="020F0502020204030204" pitchFamily="34" charset="0"/>
                </a:endParaRPr>
              </a:p>
            </p:txBody>
          </p:sp>
          <p:sp>
            <p:nvSpPr>
              <p:cNvPr id="63" name="CuadroTexto 62"/>
              <p:cNvSpPr txBox="1"/>
              <p:nvPr/>
            </p:nvSpPr>
            <p:spPr>
              <a:xfrm>
                <a:off x="236373" y="358824"/>
                <a:ext cx="795484" cy="760761"/>
              </a:xfrm>
              <a:prstGeom prst="rect">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rPr>
                  <a:t>CAP. 4</a:t>
                </a:r>
                <a:endParaRPr lang="es-ES" b="1" dirty="0">
                  <a:solidFill>
                    <a:schemeClr val="bg2">
                      <a:lumMod val="10000"/>
                    </a:schemeClr>
                  </a:solidFill>
                  <a:latin typeface="Calibri" panose="020F0502020204030204" pitchFamily="34" charset="0"/>
                </a:endParaRPr>
              </a:p>
            </p:txBody>
          </p:sp>
        </p:grpSp>
      </p:grpSp>
      <p:sp>
        <p:nvSpPr>
          <p:cNvPr id="2" name="CuadroTexto 1"/>
          <p:cNvSpPr txBox="1"/>
          <p:nvPr/>
        </p:nvSpPr>
        <p:spPr>
          <a:xfrm>
            <a:off x="222546" y="1105296"/>
            <a:ext cx="5296596" cy="369332"/>
          </a:xfrm>
          <a:prstGeom prst="rect">
            <a:avLst/>
          </a:prstGeom>
          <a:noFill/>
        </p:spPr>
        <p:txBody>
          <a:bodyPr wrap="square" rtlCol="0">
            <a:spAutoFit/>
          </a:bodyPr>
          <a:lstStyle/>
          <a:p>
            <a:pPr algn="ctr"/>
            <a:r>
              <a:rPr lang="es-ES" b="1" dirty="0" smtClean="0">
                <a:solidFill>
                  <a:schemeClr val="bg2">
                    <a:lumMod val="10000"/>
                  </a:schemeClr>
                </a:solidFill>
              </a:rPr>
              <a:t>Carga aplicada en la mitad de la viga carrilera:</a:t>
            </a:r>
            <a:endParaRPr lang="es-ES" b="1" dirty="0">
              <a:solidFill>
                <a:schemeClr val="bg2">
                  <a:lumMod val="10000"/>
                </a:schemeClr>
              </a:solidFill>
            </a:endParaRPr>
          </a:p>
        </p:txBody>
      </p:sp>
      <p:cxnSp>
        <p:nvCxnSpPr>
          <p:cNvPr id="21" name="Conector recto 20"/>
          <p:cNvCxnSpPr/>
          <p:nvPr/>
        </p:nvCxnSpPr>
        <p:spPr>
          <a:xfrm flipH="1">
            <a:off x="6243231" y="1508461"/>
            <a:ext cx="9420" cy="4218644"/>
          </a:xfrm>
          <a:prstGeom prst="line">
            <a:avLst/>
          </a:prstGeom>
          <a:ln>
            <a:solidFill>
              <a:schemeClr val="accent2"/>
            </a:solidFill>
            <a:prstDash val="lgDash"/>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 name="Rectángulo 2"/>
              <p:cNvSpPr/>
              <p:nvPr/>
            </p:nvSpPr>
            <p:spPr>
              <a:xfrm>
                <a:off x="7110176" y="3839976"/>
                <a:ext cx="3820085" cy="6189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solidFill>
                            <a:srgbClr val="080808"/>
                          </a:solidFill>
                          <a:latin typeface="Cambria Math" panose="02040503050406030204" pitchFamily="18" charset="0"/>
                        </a:rPr>
                        <m:t>4.631∙</m:t>
                      </m:r>
                      <m:sSup>
                        <m:sSupPr>
                          <m:ctrlPr>
                            <a:rPr lang="es-EC" i="1">
                              <a:solidFill>
                                <a:srgbClr val="080808"/>
                              </a:solidFill>
                              <a:latin typeface="Cambria Math" panose="02040503050406030204" pitchFamily="18" charset="0"/>
                            </a:rPr>
                          </m:ctrlPr>
                        </m:sSupPr>
                        <m:e>
                          <m:r>
                            <a:rPr lang="es-EC" i="1">
                              <a:solidFill>
                                <a:srgbClr val="080808"/>
                              </a:solidFill>
                              <a:latin typeface="Cambria Math" panose="02040503050406030204" pitchFamily="18" charset="0"/>
                            </a:rPr>
                            <m:t>10</m:t>
                          </m:r>
                        </m:e>
                        <m:sup>
                          <m:r>
                            <a:rPr lang="es-EC" i="1">
                              <a:solidFill>
                                <a:srgbClr val="080808"/>
                              </a:solidFill>
                              <a:latin typeface="Cambria Math" panose="02040503050406030204" pitchFamily="18" charset="0"/>
                            </a:rPr>
                            <m:t>7</m:t>
                          </m:r>
                        </m:sup>
                      </m:sSup>
                      <m:f>
                        <m:fPr>
                          <m:ctrlPr>
                            <a:rPr lang="es-EC" i="1">
                              <a:solidFill>
                                <a:srgbClr val="080808"/>
                              </a:solidFill>
                              <a:latin typeface="Cambria Math" panose="02040503050406030204" pitchFamily="18" charset="0"/>
                            </a:rPr>
                          </m:ctrlPr>
                        </m:fPr>
                        <m:num>
                          <m:r>
                            <a:rPr lang="es-EC" i="1">
                              <a:solidFill>
                                <a:srgbClr val="080808"/>
                              </a:solidFill>
                              <a:latin typeface="Cambria Math" panose="02040503050406030204" pitchFamily="18" charset="0"/>
                            </a:rPr>
                            <m:t>𝑁</m:t>
                          </m:r>
                        </m:num>
                        <m:den>
                          <m:sSup>
                            <m:sSupPr>
                              <m:ctrlPr>
                                <a:rPr lang="es-EC" i="1">
                                  <a:solidFill>
                                    <a:srgbClr val="080808"/>
                                  </a:solidFill>
                                  <a:latin typeface="Cambria Math" panose="02040503050406030204" pitchFamily="18" charset="0"/>
                                </a:rPr>
                              </m:ctrlPr>
                            </m:sSupPr>
                            <m:e>
                              <m:r>
                                <a:rPr lang="es-EC" i="1">
                                  <a:solidFill>
                                    <a:srgbClr val="080808"/>
                                  </a:solidFill>
                                  <a:latin typeface="Cambria Math" panose="02040503050406030204" pitchFamily="18" charset="0"/>
                                </a:rPr>
                                <m:t>𝑚</m:t>
                              </m:r>
                            </m:e>
                            <m:sup>
                              <m:r>
                                <a:rPr lang="es-EC" i="1">
                                  <a:solidFill>
                                    <a:srgbClr val="080808"/>
                                  </a:solidFill>
                                  <a:latin typeface="Cambria Math" panose="02040503050406030204" pitchFamily="18" charset="0"/>
                                </a:rPr>
                                <m:t>2</m:t>
                              </m:r>
                            </m:sup>
                          </m:sSup>
                        </m:den>
                      </m:f>
                      <m:r>
                        <a:rPr lang="es-EC" i="1">
                          <a:solidFill>
                            <a:srgbClr val="080808"/>
                          </a:solidFill>
                          <a:latin typeface="Cambria Math" panose="02040503050406030204" pitchFamily="18" charset="0"/>
                        </a:rPr>
                        <m:t>=6.7 </m:t>
                      </m:r>
                      <m:r>
                        <a:rPr lang="es-EC" i="1">
                          <a:solidFill>
                            <a:srgbClr val="080808"/>
                          </a:solidFill>
                          <a:latin typeface="Cambria Math" panose="02040503050406030204" pitchFamily="18" charset="0"/>
                        </a:rPr>
                        <m:t>𝐾𝑆𝐼</m:t>
                      </m:r>
                      <m:r>
                        <a:rPr lang="es-EC" i="1">
                          <a:solidFill>
                            <a:srgbClr val="080808"/>
                          </a:solidFill>
                          <a:latin typeface="Cambria Math" panose="02040503050406030204" pitchFamily="18" charset="0"/>
                        </a:rPr>
                        <m:t>=472</m:t>
                      </m:r>
                      <m:f>
                        <m:fPr>
                          <m:ctrlPr>
                            <a:rPr lang="es-EC" i="1">
                              <a:solidFill>
                                <a:srgbClr val="080808"/>
                              </a:solidFill>
                              <a:latin typeface="Cambria Math" panose="02040503050406030204" pitchFamily="18" charset="0"/>
                            </a:rPr>
                          </m:ctrlPr>
                        </m:fPr>
                        <m:num>
                          <m:r>
                            <a:rPr lang="es-EC" i="1">
                              <a:solidFill>
                                <a:srgbClr val="080808"/>
                              </a:solidFill>
                              <a:latin typeface="Cambria Math" panose="02040503050406030204" pitchFamily="18" charset="0"/>
                            </a:rPr>
                            <m:t>𝑘𝑔𝑓</m:t>
                          </m:r>
                        </m:num>
                        <m:den>
                          <m:sSup>
                            <m:sSupPr>
                              <m:ctrlPr>
                                <a:rPr lang="es-EC" i="1">
                                  <a:solidFill>
                                    <a:srgbClr val="080808"/>
                                  </a:solidFill>
                                  <a:latin typeface="Cambria Math" panose="02040503050406030204" pitchFamily="18" charset="0"/>
                                </a:rPr>
                              </m:ctrlPr>
                            </m:sSupPr>
                            <m:e>
                              <m:r>
                                <a:rPr lang="es-EC" i="1">
                                  <a:solidFill>
                                    <a:srgbClr val="080808"/>
                                  </a:solidFill>
                                  <a:latin typeface="Cambria Math" panose="02040503050406030204" pitchFamily="18" charset="0"/>
                                </a:rPr>
                                <m:t>𝑐𝑚</m:t>
                              </m:r>
                            </m:e>
                            <m:sup>
                              <m:r>
                                <a:rPr lang="es-EC" i="1">
                                  <a:solidFill>
                                    <a:srgbClr val="080808"/>
                                  </a:solidFill>
                                  <a:latin typeface="Cambria Math" panose="02040503050406030204" pitchFamily="18" charset="0"/>
                                </a:rPr>
                                <m:t>2</m:t>
                              </m:r>
                            </m:sup>
                          </m:sSup>
                        </m:den>
                      </m:f>
                    </m:oMath>
                  </m:oMathPara>
                </a14:m>
                <a:endParaRPr lang="es-EC" dirty="0">
                  <a:solidFill>
                    <a:srgbClr val="080808"/>
                  </a:solidFill>
                </a:endParaRPr>
              </a:p>
            </p:txBody>
          </p:sp>
        </mc:Choice>
        <mc:Fallback xmlns="">
          <p:sp>
            <p:nvSpPr>
              <p:cNvPr id="3" name="Rectángulo 2"/>
              <p:cNvSpPr>
                <a:spLocks noRot="1" noChangeAspect="1" noMove="1" noResize="1" noEditPoints="1" noAdjustHandles="1" noChangeArrowheads="1" noChangeShapeType="1" noTextEdit="1"/>
              </p:cNvSpPr>
              <p:nvPr/>
            </p:nvSpPr>
            <p:spPr>
              <a:xfrm>
                <a:off x="7110176" y="3839976"/>
                <a:ext cx="3820085" cy="618952"/>
              </a:xfrm>
              <a:prstGeom prst="rect">
                <a:avLst/>
              </a:prstGeom>
              <a:blipFill rotWithShape="0">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7461939" y="4702852"/>
                <a:ext cx="3462038" cy="6183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mtClean="0">
                          <a:solidFill>
                            <a:srgbClr val="080808"/>
                          </a:solidFill>
                          <a:latin typeface="Cambria Math" panose="02040503050406030204" pitchFamily="18" charset="0"/>
                        </a:rPr>
                        <m:t>46</m:t>
                      </m:r>
                      <m:r>
                        <a:rPr lang="es-EC" i="0">
                          <a:solidFill>
                            <a:srgbClr val="080808"/>
                          </a:solidFill>
                          <a:latin typeface="Cambria Math" panose="02040503050406030204" pitchFamily="18" charset="0"/>
                        </a:rPr>
                        <m:t> </m:t>
                      </m:r>
                      <m:r>
                        <a:rPr lang="es-EC" i="1">
                          <a:solidFill>
                            <a:srgbClr val="080808"/>
                          </a:solidFill>
                          <a:latin typeface="Cambria Math" panose="02040503050406030204" pitchFamily="18" charset="0"/>
                        </a:rPr>
                        <m:t>𝐾𝑆𝐼</m:t>
                      </m:r>
                      <m:r>
                        <a:rPr lang="es-EC" i="0">
                          <a:solidFill>
                            <a:srgbClr val="080808"/>
                          </a:solidFill>
                          <a:latin typeface="Cambria Math" panose="02040503050406030204" pitchFamily="18" charset="0"/>
                        </a:rPr>
                        <m:t>=320 </m:t>
                      </m:r>
                      <m:r>
                        <a:rPr lang="es-EC" i="1">
                          <a:solidFill>
                            <a:srgbClr val="080808"/>
                          </a:solidFill>
                          <a:latin typeface="Cambria Math" panose="02040503050406030204" pitchFamily="18" charset="0"/>
                        </a:rPr>
                        <m:t>𝑀𝑃𝑎</m:t>
                      </m:r>
                      <m:r>
                        <a:rPr lang="es-EC" i="0">
                          <a:solidFill>
                            <a:srgbClr val="080808"/>
                          </a:solidFill>
                          <a:latin typeface="Cambria Math" panose="02040503050406030204" pitchFamily="18" charset="0"/>
                        </a:rPr>
                        <m:t>=3200 </m:t>
                      </m:r>
                      <m:f>
                        <m:fPr>
                          <m:ctrlPr>
                            <a:rPr lang="es-EC" i="1">
                              <a:solidFill>
                                <a:srgbClr val="080808"/>
                              </a:solidFill>
                              <a:latin typeface="Cambria Math" panose="02040503050406030204" pitchFamily="18" charset="0"/>
                            </a:rPr>
                          </m:ctrlPr>
                        </m:fPr>
                        <m:num>
                          <m:r>
                            <a:rPr lang="es-EC" i="1">
                              <a:solidFill>
                                <a:srgbClr val="080808"/>
                              </a:solidFill>
                              <a:latin typeface="Cambria Math" panose="02040503050406030204" pitchFamily="18" charset="0"/>
                            </a:rPr>
                            <m:t>𝑘𝑔</m:t>
                          </m:r>
                        </m:num>
                        <m:den>
                          <m:sSup>
                            <m:sSupPr>
                              <m:ctrlPr>
                                <a:rPr lang="es-EC" i="1">
                                  <a:solidFill>
                                    <a:srgbClr val="080808"/>
                                  </a:solidFill>
                                  <a:latin typeface="Cambria Math" panose="02040503050406030204" pitchFamily="18" charset="0"/>
                                </a:rPr>
                              </m:ctrlPr>
                            </m:sSupPr>
                            <m:e>
                              <m:r>
                                <a:rPr lang="es-EC" i="1">
                                  <a:solidFill>
                                    <a:srgbClr val="080808"/>
                                  </a:solidFill>
                                  <a:latin typeface="Cambria Math" panose="02040503050406030204" pitchFamily="18" charset="0"/>
                                </a:rPr>
                                <m:t>𝑐𝑚</m:t>
                              </m:r>
                            </m:e>
                            <m:sup>
                              <m:r>
                                <a:rPr lang="es-EC" i="0">
                                  <a:solidFill>
                                    <a:srgbClr val="080808"/>
                                  </a:solidFill>
                                  <a:latin typeface="Cambria Math" panose="02040503050406030204" pitchFamily="18" charset="0"/>
                                </a:rPr>
                                <m:t>2</m:t>
                              </m:r>
                            </m:sup>
                          </m:sSup>
                        </m:den>
                      </m:f>
                    </m:oMath>
                  </m:oMathPara>
                </a14:m>
                <a:endParaRPr lang="es-EC" dirty="0"/>
              </a:p>
            </p:txBody>
          </p:sp>
        </mc:Choice>
        <mc:Fallback xmlns="">
          <p:sp>
            <p:nvSpPr>
              <p:cNvPr id="11" name="Rectángulo 10"/>
              <p:cNvSpPr>
                <a:spLocks noRot="1" noChangeAspect="1" noMove="1" noResize="1" noEditPoints="1" noAdjustHandles="1" noChangeArrowheads="1" noChangeShapeType="1" noTextEdit="1"/>
              </p:cNvSpPr>
              <p:nvPr/>
            </p:nvSpPr>
            <p:spPr>
              <a:xfrm>
                <a:off x="7461939" y="4702852"/>
                <a:ext cx="3462038" cy="618311"/>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2" name="Rectángulo 21"/>
              <p:cNvSpPr/>
              <p:nvPr/>
            </p:nvSpPr>
            <p:spPr>
              <a:xfrm>
                <a:off x="8956355" y="4458928"/>
                <a:ext cx="4732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solidFill>
                            <a:srgbClr val="080808"/>
                          </a:solidFill>
                          <a:latin typeface="Cambria Math" panose="02040503050406030204" pitchFamily="18" charset="0"/>
                          <a:ea typeface="Cambria Math" panose="02040503050406030204" pitchFamily="18" charset="0"/>
                        </a:rPr>
                        <m:t>&lt;</m:t>
                      </m:r>
                      <m:r>
                        <a:rPr lang="es-EC" i="0">
                          <a:latin typeface="Cambria Math" panose="02040503050406030204" pitchFamily="18" charset="0"/>
                        </a:rPr>
                        <m:t> </m:t>
                      </m:r>
                    </m:oMath>
                  </m:oMathPara>
                </a14:m>
                <a:endParaRPr lang="es-EC" dirty="0"/>
              </a:p>
            </p:txBody>
          </p:sp>
        </mc:Choice>
        <mc:Fallback xmlns="">
          <p:sp>
            <p:nvSpPr>
              <p:cNvPr id="22" name="Rectángulo 21"/>
              <p:cNvSpPr>
                <a:spLocks noRot="1" noChangeAspect="1" noMove="1" noResize="1" noEditPoints="1" noAdjustHandles="1" noChangeArrowheads="1" noChangeShapeType="1" noTextEdit="1"/>
              </p:cNvSpPr>
              <p:nvPr/>
            </p:nvSpPr>
            <p:spPr>
              <a:xfrm>
                <a:off x="8956355" y="4458928"/>
                <a:ext cx="473206" cy="369332"/>
              </a:xfrm>
              <a:prstGeom prst="rect">
                <a:avLst/>
              </a:prstGeom>
              <a:blipFill rotWithShape="0">
                <a:blip r:embed="rId4"/>
                <a:stretch>
                  <a:fillRect/>
                </a:stretch>
              </a:blipFill>
            </p:spPr>
            <p:txBody>
              <a:bodyPr/>
              <a:lstStyle/>
              <a:p>
                <a:r>
                  <a:rPr lang="es-EC">
                    <a:noFill/>
                  </a:rPr>
                  <a:t> </a:t>
                </a:r>
              </a:p>
            </p:txBody>
          </p:sp>
        </mc:Fallback>
      </mc:AlternateContent>
      <p:pic>
        <p:nvPicPr>
          <p:cNvPr id="16" name="Imagen 15"/>
          <p:cNvPicPr/>
          <p:nvPr/>
        </p:nvPicPr>
        <p:blipFill>
          <a:blip r:embed="rId5">
            <a:extLst>
              <a:ext uri="{28A0092B-C50C-407E-A947-70E740481C1C}">
                <a14:useLocalDpi xmlns:a14="http://schemas.microsoft.com/office/drawing/2010/main" val="0"/>
              </a:ext>
            </a:extLst>
          </a:blip>
          <a:srcRect/>
          <a:stretch>
            <a:fillRect/>
          </a:stretch>
        </p:blipFill>
        <p:spPr bwMode="auto">
          <a:xfrm>
            <a:off x="1198973" y="2067783"/>
            <a:ext cx="3343742" cy="3100000"/>
          </a:xfrm>
          <a:prstGeom prst="rect">
            <a:avLst/>
          </a:prstGeom>
          <a:noFill/>
          <a:ln>
            <a:noFill/>
          </a:ln>
        </p:spPr>
      </p:pic>
      <p:pic>
        <p:nvPicPr>
          <p:cNvPr id="17" name="Imagen 16"/>
          <p:cNvPicPr/>
          <p:nvPr/>
        </p:nvPicPr>
        <p:blipFill>
          <a:blip r:embed="rId6">
            <a:extLst>
              <a:ext uri="{28A0092B-C50C-407E-A947-70E740481C1C}">
                <a14:useLocalDpi xmlns:a14="http://schemas.microsoft.com/office/drawing/2010/main" val="0"/>
              </a:ext>
            </a:extLst>
          </a:blip>
          <a:srcRect/>
          <a:stretch>
            <a:fillRect/>
          </a:stretch>
        </p:blipFill>
        <p:spPr bwMode="auto">
          <a:xfrm>
            <a:off x="7252243" y="944942"/>
            <a:ext cx="3881429" cy="2798095"/>
          </a:xfrm>
          <a:prstGeom prst="rect">
            <a:avLst/>
          </a:prstGeom>
          <a:noFill/>
          <a:ln>
            <a:noFill/>
          </a:ln>
        </p:spPr>
      </p:pic>
    </p:spTree>
    <p:extLst>
      <p:ext uri="{BB962C8B-B14F-4D97-AF65-F5344CB8AC3E}">
        <p14:creationId xmlns:p14="http://schemas.microsoft.com/office/powerpoint/2010/main" val="29748973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o 57"/>
          <p:cNvGrpSpPr/>
          <p:nvPr/>
        </p:nvGrpSpPr>
        <p:grpSpPr>
          <a:xfrm>
            <a:off x="222546" y="121215"/>
            <a:ext cx="3064349" cy="874668"/>
            <a:chOff x="201809" y="167228"/>
            <a:chExt cx="3589142" cy="1029524"/>
          </a:xfrm>
        </p:grpSpPr>
        <p:sp>
          <p:nvSpPr>
            <p:cNvPr id="59" name="Freeform 19"/>
            <p:cNvSpPr/>
            <p:nvPr/>
          </p:nvSpPr>
          <p:spPr>
            <a:xfrm>
              <a:off x="201809" y="167228"/>
              <a:ext cx="3589141" cy="1029524"/>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ea typeface="Open Sans" panose="020B0606030504020204" pitchFamily="34" charset="0"/>
                <a:cs typeface="Open Sans" panose="020B0606030504020204" pitchFamily="34" charset="0"/>
              </a:endParaRPr>
            </a:p>
          </p:txBody>
        </p:sp>
        <p:sp>
          <p:nvSpPr>
            <p:cNvPr id="60" name="Oval 20"/>
            <p:cNvSpPr/>
            <p:nvPr/>
          </p:nvSpPr>
          <p:spPr>
            <a:xfrm>
              <a:off x="262131" y="239055"/>
              <a:ext cx="743968" cy="8858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nvGrpSpPr>
            <p:cNvPr id="61" name="Grupo 60"/>
            <p:cNvGrpSpPr/>
            <p:nvPr/>
          </p:nvGrpSpPr>
          <p:grpSpPr>
            <a:xfrm>
              <a:off x="236373" y="358824"/>
              <a:ext cx="3554578" cy="760761"/>
              <a:chOff x="236373" y="358824"/>
              <a:chExt cx="3554578" cy="760761"/>
            </a:xfrm>
          </p:grpSpPr>
          <p:sp>
            <p:nvSpPr>
              <p:cNvPr id="62" name="TextBox 18"/>
              <p:cNvSpPr txBox="1"/>
              <p:nvPr/>
            </p:nvSpPr>
            <p:spPr>
              <a:xfrm>
                <a:off x="1480674" y="419080"/>
                <a:ext cx="2310277" cy="470948"/>
              </a:xfrm>
              <a:prstGeom prst="rect">
                <a:avLst/>
              </a:prstGeom>
              <a:noFill/>
            </p:spPr>
            <p:txBody>
              <a:bodyPr wrap="square" rtlCol="0" anchor="ctr">
                <a:spAutoFit/>
              </a:bodyPr>
              <a:lstStyle/>
              <a:p>
                <a:pPr lvl="0" algn="ctr"/>
                <a:r>
                  <a:rPr lang="en-US" sz="2000" b="1" dirty="0" smtClean="0">
                    <a:solidFill>
                      <a:prstClr val="white"/>
                    </a:solidFill>
                    <a:latin typeface="Calibri" panose="020F0502020204030204" pitchFamily="34" charset="0"/>
                  </a:rPr>
                  <a:t>SIMULACIÓN</a:t>
                </a:r>
                <a:endParaRPr lang="en-US" sz="2000" b="1" dirty="0">
                  <a:solidFill>
                    <a:prstClr val="white"/>
                  </a:solidFill>
                  <a:latin typeface="Calibri" panose="020F0502020204030204" pitchFamily="34" charset="0"/>
                </a:endParaRPr>
              </a:p>
            </p:txBody>
          </p:sp>
          <p:sp>
            <p:nvSpPr>
              <p:cNvPr id="63" name="CuadroTexto 62"/>
              <p:cNvSpPr txBox="1"/>
              <p:nvPr/>
            </p:nvSpPr>
            <p:spPr>
              <a:xfrm>
                <a:off x="236373" y="358824"/>
                <a:ext cx="795484" cy="760761"/>
              </a:xfrm>
              <a:prstGeom prst="rect">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rPr>
                  <a:t>CAP. 4</a:t>
                </a:r>
                <a:endParaRPr lang="es-ES" b="1" dirty="0">
                  <a:solidFill>
                    <a:schemeClr val="bg2">
                      <a:lumMod val="10000"/>
                    </a:schemeClr>
                  </a:solidFill>
                  <a:latin typeface="Calibri" panose="020F0502020204030204" pitchFamily="34" charset="0"/>
                </a:endParaRPr>
              </a:p>
            </p:txBody>
          </p:sp>
        </p:grpSp>
      </p:grpSp>
      <p:cxnSp>
        <p:nvCxnSpPr>
          <p:cNvPr id="21" name="Conector recto 20"/>
          <p:cNvCxnSpPr/>
          <p:nvPr/>
        </p:nvCxnSpPr>
        <p:spPr>
          <a:xfrm flipH="1">
            <a:off x="6243231" y="1508461"/>
            <a:ext cx="9420" cy="4218644"/>
          </a:xfrm>
          <a:prstGeom prst="line">
            <a:avLst/>
          </a:prstGeom>
          <a:ln>
            <a:solidFill>
              <a:schemeClr val="accent2"/>
            </a:solidFill>
            <a:prstDash val="lgDash"/>
          </a:ln>
        </p:spPr>
        <p:style>
          <a:lnRef idx="2">
            <a:schemeClr val="accent1"/>
          </a:lnRef>
          <a:fillRef idx="0">
            <a:schemeClr val="accent1"/>
          </a:fillRef>
          <a:effectRef idx="1">
            <a:schemeClr val="accent1"/>
          </a:effectRef>
          <a:fontRef idx="minor">
            <a:schemeClr val="tx1"/>
          </a:fontRef>
        </p:style>
      </p:cxnSp>
      <p:pic>
        <p:nvPicPr>
          <p:cNvPr id="15" name="Imagen 14"/>
          <p:cNvPicPr/>
          <p:nvPr/>
        </p:nvPicPr>
        <p:blipFill>
          <a:blip r:embed="rId2">
            <a:extLst>
              <a:ext uri="{28A0092B-C50C-407E-A947-70E740481C1C}">
                <a14:useLocalDpi xmlns:a14="http://schemas.microsoft.com/office/drawing/2010/main" val="0"/>
              </a:ext>
            </a:extLst>
          </a:blip>
          <a:srcRect/>
          <a:stretch>
            <a:fillRect/>
          </a:stretch>
        </p:blipFill>
        <p:spPr bwMode="auto">
          <a:xfrm>
            <a:off x="13073" y="1774438"/>
            <a:ext cx="6092857" cy="3686690"/>
          </a:xfrm>
          <a:prstGeom prst="rect">
            <a:avLst/>
          </a:prstGeom>
          <a:noFill/>
          <a:ln>
            <a:noFill/>
          </a:ln>
        </p:spPr>
      </p:pic>
      <mc:AlternateContent xmlns:mc="http://schemas.openxmlformats.org/markup-compatibility/2006" xmlns:a14="http://schemas.microsoft.com/office/drawing/2010/main">
        <mc:Choice Requires="a14">
          <p:graphicFrame>
            <p:nvGraphicFramePr>
              <p:cNvPr id="4" name="Tabla 3"/>
              <p:cNvGraphicFramePr>
                <a:graphicFrameLocks noGrp="1"/>
              </p:cNvGraphicFramePr>
              <p:nvPr>
                <p:extLst>
                  <p:ext uri="{D42A27DB-BD31-4B8C-83A1-F6EECF244321}">
                    <p14:modId xmlns:p14="http://schemas.microsoft.com/office/powerpoint/2010/main" val="2593775565"/>
                  </p:ext>
                </p:extLst>
              </p:nvPr>
            </p:nvGraphicFramePr>
            <p:xfrm>
              <a:off x="6527254" y="2690683"/>
              <a:ext cx="5462646" cy="1854200"/>
            </p:xfrm>
            <a:graphic>
              <a:graphicData uri="http://schemas.openxmlformats.org/drawingml/2006/table">
                <a:tbl>
                  <a:tblPr firstRow="1" bandRow="1">
                    <a:tableStyleId>{5940675A-B579-460E-94D1-54222C63F5DA}</a:tableStyleId>
                  </a:tblPr>
                  <a:tblGrid>
                    <a:gridCol w="1820882"/>
                    <a:gridCol w="1820882"/>
                    <a:gridCol w="1820882"/>
                  </a:tblGrid>
                  <a:tr h="370840">
                    <a:tc gridSpan="3">
                      <a:txBody>
                        <a:bodyPr/>
                        <a:lstStyle/>
                        <a:p>
                          <a:pPr algn="ctr"/>
                          <a:r>
                            <a:rPr lang="en-US" b="1" dirty="0" smtClean="0">
                              <a:solidFill>
                                <a:srgbClr val="080808"/>
                              </a:solidFill>
                            </a:rPr>
                            <a:t>ANÁLISIS DE DEZPLAZAMIENTOS</a:t>
                          </a:r>
                          <a:endParaRPr lang="es-EC" b="1" dirty="0">
                            <a:solidFill>
                              <a:srgbClr val="080808"/>
                            </a:solidFill>
                          </a:endParaRPr>
                        </a:p>
                      </a:txBody>
                      <a:tcPr/>
                    </a:tc>
                    <a:tc hMerge="1">
                      <a:txBody>
                        <a:bodyPr/>
                        <a:lstStyle/>
                        <a:p>
                          <a:endParaRPr lang="es-EC" dirty="0"/>
                        </a:p>
                      </a:txBody>
                      <a:tcPr/>
                    </a:tc>
                    <a:tc hMerge="1">
                      <a:txBody>
                        <a:bodyPr/>
                        <a:lstStyle/>
                        <a:p>
                          <a:endParaRPr lang="es-EC" dirty="0"/>
                        </a:p>
                      </a:txBody>
                      <a:tcPr/>
                    </a:tc>
                  </a:tr>
                  <a:tr h="370840">
                    <a:tc>
                      <a:txBody>
                        <a:bodyPr/>
                        <a:lstStyle/>
                        <a:p>
                          <a:pPr algn="ctr"/>
                          <a14:m>
                            <m:oMathPara xmlns:m="http://schemas.openxmlformats.org/officeDocument/2006/math">
                              <m:oMathParaPr>
                                <m:jc m:val="centerGroup"/>
                              </m:oMathParaPr>
                              <m:oMath xmlns:m="http://schemas.openxmlformats.org/officeDocument/2006/math">
                                <m:r>
                                  <a:rPr lang="en-US" i="1" dirty="0" smtClean="0">
                                    <a:solidFill>
                                      <a:srgbClr val="080808"/>
                                    </a:solidFill>
                                    <a:latin typeface="Cambria Math" panose="02040503050406030204" pitchFamily="18" charset="0"/>
                                  </a:rPr>
                                  <m:t>𝐸𝐽𝐸</m:t>
                                </m:r>
                              </m:oMath>
                            </m:oMathPara>
                          </a14:m>
                          <a:endParaRPr lang="es-EC" dirty="0">
                            <a:solidFill>
                              <a:srgbClr val="080808"/>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solidFill>
                                      <a:srgbClr val="080808"/>
                                    </a:solidFill>
                                    <a:latin typeface="Cambria Math" panose="02040503050406030204" pitchFamily="18" charset="0"/>
                                  </a:rPr>
                                  <m:t>𝑂𝑏𝑡𝑒𝑛𝑖𝑑𝑜</m:t>
                                </m:r>
                                <m:r>
                                  <a:rPr lang="en-US" i="1" dirty="0" smtClean="0">
                                    <a:solidFill>
                                      <a:srgbClr val="080808"/>
                                    </a:solidFill>
                                    <a:latin typeface="Cambria Math" panose="02040503050406030204" pitchFamily="18" charset="0"/>
                                  </a:rPr>
                                  <m:t> (</m:t>
                                </m:r>
                                <m:r>
                                  <a:rPr lang="en-US" i="1" dirty="0" smtClean="0">
                                    <a:solidFill>
                                      <a:srgbClr val="080808"/>
                                    </a:solidFill>
                                    <a:latin typeface="Cambria Math" panose="02040503050406030204" pitchFamily="18" charset="0"/>
                                  </a:rPr>
                                  <m:t>𝑚𝑚</m:t>
                                </m:r>
                                <m:r>
                                  <a:rPr lang="en-US" i="1" dirty="0" smtClean="0">
                                    <a:solidFill>
                                      <a:srgbClr val="080808"/>
                                    </a:solidFill>
                                    <a:latin typeface="Cambria Math" panose="02040503050406030204" pitchFamily="18" charset="0"/>
                                  </a:rPr>
                                  <m:t>)</m:t>
                                </m:r>
                              </m:oMath>
                            </m:oMathPara>
                          </a14:m>
                          <a:endParaRPr lang="es-EC" dirty="0">
                            <a:solidFill>
                              <a:srgbClr val="080808"/>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solidFill>
                                      <a:srgbClr val="080808"/>
                                    </a:solidFill>
                                    <a:latin typeface="Cambria Math" panose="02040503050406030204" pitchFamily="18" charset="0"/>
                                  </a:rPr>
                                  <m:t>𝑃𝑒𝑟𝑚𝑖𝑡𝑖𝑑𝑜</m:t>
                                </m:r>
                                <m:r>
                                  <a:rPr lang="en-US" i="1" dirty="0" smtClean="0">
                                    <a:solidFill>
                                      <a:srgbClr val="080808"/>
                                    </a:solidFill>
                                    <a:latin typeface="Cambria Math" panose="02040503050406030204" pitchFamily="18" charset="0"/>
                                  </a:rPr>
                                  <m:t> (</m:t>
                                </m:r>
                                <m:r>
                                  <a:rPr lang="en-US" i="1" dirty="0" smtClean="0">
                                    <a:solidFill>
                                      <a:srgbClr val="080808"/>
                                    </a:solidFill>
                                    <a:latin typeface="Cambria Math" panose="02040503050406030204" pitchFamily="18" charset="0"/>
                                  </a:rPr>
                                  <m:t>𝑚𝑚</m:t>
                                </m:r>
                                <m:r>
                                  <a:rPr lang="en-US" i="1" dirty="0" smtClean="0">
                                    <a:solidFill>
                                      <a:srgbClr val="080808"/>
                                    </a:solidFill>
                                    <a:latin typeface="Cambria Math" panose="02040503050406030204" pitchFamily="18" charset="0"/>
                                  </a:rPr>
                                  <m:t>)</m:t>
                                </m:r>
                              </m:oMath>
                            </m:oMathPara>
                          </a14:m>
                          <a:endParaRPr lang="es-EC" dirty="0">
                            <a:solidFill>
                              <a:srgbClr val="080808"/>
                            </a:solidFill>
                          </a:endParaRPr>
                        </a:p>
                      </a:txBody>
                      <a:tcPr/>
                    </a:tc>
                  </a:tr>
                  <a:tr h="370840">
                    <a:tc>
                      <a:txBody>
                        <a:bodyPr/>
                        <a:lstStyle/>
                        <a:p>
                          <a:pPr algn="ctr"/>
                          <a:r>
                            <a:rPr lang="en-US" dirty="0" smtClean="0">
                              <a:solidFill>
                                <a:srgbClr val="080808"/>
                              </a:solidFill>
                            </a:rPr>
                            <a:t>X</a:t>
                          </a:r>
                          <a:endParaRPr lang="es-EC" dirty="0">
                            <a:solidFill>
                              <a:srgbClr val="080808"/>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es-EC" sz="1800" i="1" kern="1200" smtClean="0">
                                    <a:solidFill>
                                      <a:srgbClr val="080808"/>
                                    </a:solidFill>
                                    <a:effectLst/>
                                    <a:latin typeface="Cambria Math" panose="02040503050406030204" pitchFamily="18" charset="0"/>
                                    <a:ea typeface="+mn-ea"/>
                                    <a:cs typeface="+mn-cs"/>
                                  </a:rPr>
                                  <m:t>2.049</m:t>
                                </m:r>
                              </m:oMath>
                            </m:oMathPara>
                          </a14:m>
                          <a:endParaRPr lang="es-EC" dirty="0">
                            <a:solidFill>
                              <a:srgbClr val="080808"/>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es-EC" sz="1800" i="1" kern="1200" smtClean="0">
                                    <a:solidFill>
                                      <a:srgbClr val="080808"/>
                                    </a:solidFill>
                                    <a:effectLst/>
                                    <a:latin typeface="Cambria Math" panose="02040503050406030204" pitchFamily="18" charset="0"/>
                                    <a:ea typeface="+mn-ea"/>
                                    <a:cs typeface="+mn-cs"/>
                                  </a:rPr>
                                  <m:t>9.16</m:t>
                                </m:r>
                              </m:oMath>
                            </m:oMathPara>
                          </a14:m>
                          <a:endParaRPr lang="es-EC" dirty="0">
                            <a:solidFill>
                              <a:srgbClr val="080808"/>
                            </a:solidFill>
                          </a:endParaRPr>
                        </a:p>
                      </a:txBody>
                      <a:tcPr/>
                    </a:tc>
                  </a:tr>
                  <a:tr h="370840">
                    <a:tc>
                      <a:txBody>
                        <a:bodyPr/>
                        <a:lstStyle/>
                        <a:p>
                          <a:pPr algn="ctr"/>
                          <a:r>
                            <a:rPr lang="en-US" dirty="0" smtClean="0">
                              <a:solidFill>
                                <a:srgbClr val="080808"/>
                              </a:solidFill>
                            </a:rPr>
                            <a:t>Z</a:t>
                          </a:r>
                          <a:endParaRPr lang="es-EC" dirty="0">
                            <a:solidFill>
                              <a:srgbClr val="080808"/>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es-EC" sz="1800" i="1" kern="1200" smtClean="0">
                                    <a:solidFill>
                                      <a:srgbClr val="080808"/>
                                    </a:solidFill>
                                    <a:effectLst/>
                                    <a:latin typeface="Cambria Math" panose="02040503050406030204" pitchFamily="18" charset="0"/>
                                    <a:ea typeface="+mn-ea"/>
                                    <a:cs typeface="+mn-cs"/>
                                  </a:rPr>
                                  <m:t>4.109</m:t>
                                </m:r>
                              </m:oMath>
                            </m:oMathPara>
                          </a14:m>
                          <a:endParaRPr lang="es-EC" dirty="0">
                            <a:solidFill>
                              <a:srgbClr val="080808"/>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C" sz="1800" i="1" kern="1200" smtClean="0">
                                    <a:solidFill>
                                      <a:srgbClr val="080808"/>
                                    </a:solidFill>
                                    <a:effectLst/>
                                    <a:latin typeface="Cambria Math" panose="02040503050406030204" pitchFamily="18" charset="0"/>
                                    <a:ea typeface="+mn-ea"/>
                                    <a:cs typeface="+mn-cs"/>
                                  </a:rPr>
                                  <m:t>9.16</m:t>
                                </m:r>
                              </m:oMath>
                            </m:oMathPara>
                          </a14:m>
                          <a:endParaRPr lang="es-EC" dirty="0">
                            <a:solidFill>
                              <a:srgbClr val="080808"/>
                            </a:solidFill>
                          </a:endParaRPr>
                        </a:p>
                      </a:txBody>
                      <a:tcPr/>
                    </a:tc>
                  </a:tr>
                  <a:tr h="370840">
                    <a:tc>
                      <a:txBody>
                        <a:bodyPr/>
                        <a:lstStyle/>
                        <a:p>
                          <a:pPr algn="ctr"/>
                          <a:r>
                            <a:rPr lang="en-US" dirty="0" smtClean="0">
                              <a:solidFill>
                                <a:srgbClr val="080808"/>
                              </a:solidFill>
                            </a:rPr>
                            <a:t>Y</a:t>
                          </a:r>
                          <a:endParaRPr lang="es-EC" dirty="0">
                            <a:solidFill>
                              <a:srgbClr val="080808"/>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es-EC" sz="1800" i="1" kern="1200" smtClean="0">
                                    <a:solidFill>
                                      <a:srgbClr val="080808"/>
                                    </a:solidFill>
                                    <a:effectLst/>
                                    <a:latin typeface="Cambria Math" panose="02040503050406030204" pitchFamily="18" charset="0"/>
                                    <a:ea typeface="+mn-ea"/>
                                    <a:cs typeface="+mn-cs"/>
                                  </a:rPr>
                                  <m:t>3.739</m:t>
                                </m:r>
                              </m:oMath>
                            </m:oMathPara>
                          </a14:m>
                          <a:endParaRPr lang="es-EC" dirty="0">
                            <a:solidFill>
                              <a:srgbClr val="080808"/>
                            </a:solidFill>
                          </a:endParaRPr>
                        </a:p>
                      </a:txBody>
                      <a:tcPr/>
                    </a:tc>
                    <a:tc>
                      <a:txBody>
                        <a:bodyPr/>
                        <a:lstStyle/>
                        <a:p>
                          <a:pPr algn="ctr"/>
                          <a:r>
                            <a:rPr lang="es-EC" sz="1800" kern="1200" dirty="0" smtClean="0">
                              <a:solidFill>
                                <a:srgbClr val="080808"/>
                              </a:solidFill>
                              <a:effectLst/>
                              <a:latin typeface="+mn-lt"/>
                              <a:ea typeface="+mn-ea"/>
                              <a:cs typeface="+mn-cs"/>
                            </a:rPr>
                            <a:t>5.5</a:t>
                          </a:r>
                          <a:endParaRPr lang="es-EC" dirty="0">
                            <a:solidFill>
                              <a:srgbClr val="080808"/>
                            </a:solidFill>
                          </a:endParaRPr>
                        </a:p>
                      </a:txBody>
                      <a:tcPr/>
                    </a:tc>
                  </a:tr>
                </a:tbl>
              </a:graphicData>
            </a:graphic>
          </p:graphicFrame>
        </mc:Choice>
        <mc:Fallback xmlns="">
          <p:graphicFrame>
            <p:nvGraphicFramePr>
              <p:cNvPr id="4" name="Tabla 3"/>
              <p:cNvGraphicFramePr>
                <a:graphicFrameLocks noGrp="1"/>
              </p:cNvGraphicFramePr>
              <p:nvPr>
                <p:extLst>
                  <p:ext uri="{D42A27DB-BD31-4B8C-83A1-F6EECF244321}">
                    <p14:modId xmlns:p14="http://schemas.microsoft.com/office/powerpoint/2010/main" val="2593775565"/>
                  </p:ext>
                </p:extLst>
              </p:nvPr>
            </p:nvGraphicFramePr>
            <p:xfrm>
              <a:off x="6527254" y="2690683"/>
              <a:ext cx="5462646" cy="1854200"/>
            </p:xfrm>
            <a:graphic>
              <a:graphicData uri="http://schemas.openxmlformats.org/drawingml/2006/table">
                <a:tbl>
                  <a:tblPr firstRow="1" bandRow="1">
                    <a:tableStyleId>{5940675A-B579-460E-94D1-54222C63F5DA}</a:tableStyleId>
                  </a:tblPr>
                  <a:tblGrid>
                    <a:gridCol w="1820882"/>
                    <a:gridCol w="1820882"/>
                    <a:gridCol w="1820882"/>
                  </a:tblGrid>
                  <a:tr h="370840">
                    <a:tc gridSpan="3">
                      <a:txBody>
                        <a:bodyPr/>
                        <a:lstStyle/>
                        <a:p>
                          <a:pPr algn="ctr"/>
                          <a:r>
                            <a:rPr lang="en-US" b="1" dirty="0" smtClean="0">
                              <a:solidFill>
                                <a:srgbClr val="080808"/>
                              </a:solidFill>
                            </a:rPr>
                            <a:t>ANÁLISIS DE DEZPLAZAMIENTOS</a:t>
                          </a:r>
                          <a:endParaRPr lang="es-EC" b="1" dirty="0">
                            <a:solidFill>
                              <a:srgbClr val="080808"/>
                            </a:solidFill>
                          </a:endParaRPr>
                        </a:p>
                      </a:txBody>
                      <a:tcPr/>
                    </a:tc>
                    <a:tc hMerge="1">
                      <a:txBody>
                        <a:bodyPr/>
                        <a:lstStyle/>
                        <a:p>
                          <a:endParaRPr lang="es-EC" dirty="0"/>
                        </a:p>
                      </a:txBody>
                      <a:tcPr/>
                    </a:tc>
                    <a:tc hMerge="1">
                      <a:txBody>
                        <a:bodyPr/>
                        <a:lstStyle/>
                        <a:p>
                          <a:endParaRPr lang="es-EC" dirty="0"/>
                        </a:p>
                      </a:txBody>
                      <a:tcPr/>
                    </a:tc>
                  </a:tr>
                  <a:tr h="370840">
                    <a:tc>
                      <a:txBody>
                        <a:bodyPr/>
                        <a:lstStyle/>
                        <a:p>
                          <a:endParaRPr lang="es-EC"/>
                        </a:p>
                      </a:txBody>
                      <a:tcPr>
                        <a:blipFill rotWithShape="0">
                          <a:blip r:embed="rId3"/>
                          <a:stretch>
                            <a:fillRect l="-334" t="-108197" r="-200669" b="-324590"/>
                          </a:stretch>
                        </a:blipFill>
                      </a:tcPr>
                    </a:tc>
                    <a:tc>
                      <a:txBody>
                        <a:bodyPr/>
                        <a:lstStyle/>
                        <a:p>
                          <a:endParaRPr lang="es-EC"/>
                        </a:p>
                      </a:txBody>
                      <a:tcPr>
                        <a:blipFill rotWithShape="0">
                          <a:blip r:embed="rId3"/>
                          <a:stretch>
                            <a:fillRect l="-100334" t="-108197" r="-100669" b="-324590"/>
                          </a:stretch>
                        </a:blipFill>
                      </a:tcPr>
                    </a:tc>
                    <a:tc>
                      <a:txBody>
                        <a:bodyPr/>
                        <a:lstStyle/>
                        <a:p>
                          <a:endParaRPr lang="es-EC"/>
                        </a:p>
                      </a:txBody>
                      <a:tcPr>
                        <a:blipFill rotWithShape="0">
                          <a:blip r:embed="rId3"/>
                          <a:stretch>
                            <a:fillRect l="-200334" t="-108197" r="-669" b="-324590"/>
                          </a:stretch>
                        </a:blipFill>
                      </a:tcPr>
                    </a:tc>
                  </a:tr>
                  <a:tr h="370840">
                    <a:tc>
                      <a:txBody>
                        <a:bodyPr/>
                        <a:lstStyle/>
                        <a:p>
                          <a:pPr algn="ctr"/>
                          <a:r>
                            <a:rPr lang="en-US" dirty="0" smtClean="0">
                              <a:solidFill>
                                <a:srgbClr val="080808"/>
                              </a:solidFill>
                            </a:rPr>
                            <a:t>X</a:t>
                          </a:r>
                          <a:endParaRPr lang="es-EC" dirty="0">
                            <a:solidFill>
                              <a:srgbClr val="080808"/>
                            </a:solidFill>
                          </a:endParaRPr>
                        </a:p>
                      </a:txBody>
                      <a:tcPr/>
                    </a:tc>
                    <a:tc>
                      <a:txBody>
                        <a:bodyPr/>
                        <a:lstStyle/>
                        <a:p>
                          <a:endParaRPr lang="es-EC"/>
                        </a:p>
                      </a:txBody>
                      <a:tcPr>
                        <a:blipFill rotWithShape="0">
                          <a:blip r:embed="rId3"/>
                          <a:stretch>
                            <a:fillRect l="-100334" t="-208197" r="-100669" b="-224590"/>
                          </a:stretch>
                        </a:blipFill>
                      </a:tcPr>
                    </a:tc>
                    <a:tc>
                      <a:txBody>
                        <a:bodyPr/>
                        <a:lstStyle/>
                        <a:p>
                          <a:endParaRPr lang="es-EC"/>
                        </a:p>
                      </a:txBody>
                      <a:tcPr>
                        <a:blipFill rotWithShape="0">
                          <a:blip r:embed="rId3"/>
                          <a:stretch>
                            <a:fillRect l="-200334" t="-208197" r="-669" b="-224590"/>
                          </a:stretch>
                        </a:blipFill>
                      </a:tcPr>
                    </a:tc>
                  </a:tr>
                  <a:tr h="370840">
                    <a:tc>
                      <a:txBody>
                        <a:bodyPr/>
                        <a:lstStyle/>
                        <a:p>
                          <a:pPr algn="ctr"/>
                          <a:r>
                            <a:rPr lang="en-US" dirty="0" smtClean="0">
                              <a:solidFill>
                                <a:srgbClr val="080808"/>
                              </a:solidFill>
                            </a:rPr>
                            <a:t>Z</a:t>
                          </a:r>
                          <a:endParaRPr lang="es-EC" dirty="0">
                            <a:solidFill>
                              <a:srgbClr val="080808"/>
                            </a:solidFill>
                          </a:endParaRPr>
                        </a:p>
                      </a:txBody>
                      <a:tcPr/>
                    </a:tc>
                    <a:tc>
                      <a:txBody>
                        <a:bodyPr/>
                        <a:lstStyle/>
                        <a:p>
                          <a:endParaRPr lang="es-EC"/>
                        </a:p>
                      </a:txBody>
                      <a:tcPr>
                        <a:blipFill rotWithShape="0">
                          <a:blip r:embed="rId3"/>
                          <a:stretch>
                            <a:fillRect l="-100334" t="-308197" r="-100669" b="-124590"/>
                          </a:stretch>
                        </a:blipFill>
                      </a:tcPr>
                    </a:tc>
                    <a:tc>
                      <a:txBody>
                        <a:bodyPr/>
                        <a:lstStyle/>
                        <a:p>
                          <a:endParaRPr lang="es-EC"/>
                        </a:p>
                      </a:txBody>
                      <a:tcPr>
                        <a:blipFill rotWithShape="0">
                          <a:blip r:embed="rId3"/>
                          <a:stretch>
                            <a:fillRect l="-200334" t="-308197" r="-669" b="-124590"/>
                          </a:stretch>
                        </a:blipFill>
                      </a:tcPr>
                    </a:tc>
                  </a:tr>
                  <a:tr h="370840">
                    <a:tc>
                      <a:txBody>
                        <a:bodyPr/>
                        <a:lstStyle/>
                        <a:p>
                          <a:pPr algn="ctr"/>
                          <a:r>
                            <a:rPr lang="en-US" dirty="0" smtClean="0">
                              <a:solidFill>
                                <a:srgbClr val="080808"/>
                              </a:solidFill>
                            </a:rPr>
                            <a:t>Y</a:t>
                          </a:r>
                          <a:endParaRPr lang="es-EC" dirty="0">
                            <a:solidFill>
                              <a:srgbClr val="080808"/>
                            </a:solidFill>
                          </a:endParaRPr>
                        </a:p>
                      </a:txBody>
                      <a:tcPr/>
                    </a:tc>
                    <a:tc>
                      <a:txBody>
                        <a:bodyPr/>
                        <a:lstStyle/>
                        <a:p>
                          <a:endParaRPr lang="es-EC"/>
                        </a:p>
                      </a:txBody>
                      <a:tcPr>
                        <a:blipFill rotWithShape="0">
                          <a:blip r:embed="rId3"/>
                          <a:stretch>
                            <a:fillRect l="-100334" t="-408197" r="-100669" b="-24590"/>
                          </a:stretch>
                        </a:blipFill>
                      </a:tcPr>
                    </a:tc>
                    <a:tc>
                      <a:txBody>
                        <a:bodyPr/>
                        <a:lstStyle/>
                        <a:p>
                          <a:pPr algn="ctr"/>
                          <a:r>
                            <a:rPr lang="es-EC" sz="1800" kern="1200" dirty="0" smtClean="0">
                              <a:solidFill>
                                <a:srgbClr val="080808"/>
                              </a:solidFill>
                              <a:effectLst/>
                              <a:latin typeface="+mn-lt"/>
                              <a:ea typeface="+mn-ea"/>
                              <a:cs typeface="+mn-cs"/>
                            </a:rPr>
                            <a:t>5.5</a:t>
                          </a:r>
                          <a:endParaRPr lang="es-EC" dirty="0">
                            <a:solidFill>
                              <a:srgbClr val="080808"/>
                            </a:solidFill>
                          </a:endParaRPr>
                        </a:p>
                      </a:txBody>
                      <a:tcPr/>
                    </a:tc>
                  </a:tr>
                </a:tbl>
              </a:graphicData>
            </a:graphic>
          </p:graphicFrame>
        </mc:Fallback>
      </mc:AlternateContent>
      <p:sp>
        <p:nvSpPr>
          <p:cNvPr id="12" name="CuadroTexto 11"/>
          <p:cNvSpPr txBox="1"/>
          <p:nvPr/>
        </p:nvSpPr>
        <p:spPr>
          <a:xfrm>
            <a:off x="222546" y="1105296"/>
            <a:ext cx="5296596" cy="369332"/>
          </a:xfrm>
          <a:prstGeom prst="rect">
            <a:avLst/>
          </a:prstGeom>
          <a:noFill/>
        </p:spPr>
        <p:txBody>
          <a:bodyPr wrap="square" rtlCol="0">
            <a:spAutoFit/>
          </a:bodyPr>
          <a:lstStyle/>
          <a:p>
            <a:pPr algn="ctr"/>
            <a:r>
              <a:rPr lang="es-ES" b="1" dirty="0" smtClean="0">
                <a:solidFill>
                  <a:schemeClr val="bg2">
                    <a:lumMod val="10000"/>
                  </a:schemeClr>
                </a:solidFill>
              </a:rPr>
              <a:t>Carga aplicada en la mitad de la viga carrilera:</a:t>
            </a:r>
            <a:endParaRPr lang="es-ES" b="1" dirty="0">
              <a:solidFill>
                <a:schemeClr val="bg2">
                  <a:lumMod val="10000"/>
                </a:schemeClr>
              </a:solidFill>
            </a:endParaRPr>
          </a:p>
        </p:txBody>
      </p:sp>
    </p:spTree>
    <p:extLst>
      <p:ext uri="{BB962C8B-B14F-4D97-AF65-F5344CB8AC3E}">
        <p14:creationId xmlns:p14="http://schemas.microsoft.com/office/powerpoint/2010/main" val="19439495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8"/>
          <p:cNvSpPr txBox="1"/>
          <p:nvPr/>
        </p:nvSpPr>
        <p:spPr>
          <a:xfrm>
            <a:off x="1342539" y="177846"/>
            <a:ext cx="2310276" cy="830997"/>
          </a:xfrm>
          <a:prstGeom prst="rect">
            <a:avLst/>
          </a:prstGeom>
          <a:noFill/>
        </p:spPr>
        <p:txBody>
          <a:bodyPr wrap="square" rtlCol="0" anchor="ctr">
            <a:spAutoFit/>
          </a:bodyPr>
          <a:lstStyle/>
          <a:p>
            <a:pPr lvl="0" algn="ctr"/>
            <a:r>
              <a:rPr lang="en-US" sz="2400" b="1" dirty="0" smtClean="0">
                <a:solidFill>
                  <a:prstClr val="white"/>
                </a:solidFill>
                <a:latin typeface="Calibri" panose="020F0502020204030204" pitchFamily="34" charset="0"/>
              </a:rPr>
              <a:t>TEORIAS DE SOPORTE</a:t>
            </a:r>
            <a:endParaRPr lang="en-US" sz="2400" b="1" dirty="0">
              <a:solidFill>
                <a:prstClr val="white"/>
              </a:solidFill>
              <a:latin typeface="Calibri" panose="020F0502020204030204" pitchFamily="34" charset="0"/>
            </a:endParaRPr>
          </a:p>
        </p:txBody>
      </p:sp>
      <p:sp>
        <p:nvSpPr>
          <p:cNvPr id="8" name="CuadroTexto 7"/>
          <p:cNvSpPr txBox="1"/>
          <p:nvPr/>
        </p:nvSpPr>
        <p:spPr>
          <a:xfrm>
            <a:off x="236373" y="253779"/>
            <a:ext cx="795484" cy="707886"/>
          </a:xfrm>
          <a:prstGeom prst="rect">
            <a:avLst/>
          </a:prstGeom>
          <a:noFill/>
        </p:spPr>
        <p:txBody>
          <a:bodyPr wrap="square" rtlCol="0">
            <a:spAutoFit/>
          </a:bodyPr>
          <a:lstStyle/>
          <a:p>
            <a:pPr algn="ctr"/>
            <a:r>
              <a:rPr lang="es-ES" sz="2000" b="1" dirty="0" smtClean="0">
                <a:solidFill>
                  <a:schemeClr val="bg2">
                    <a:lumMod val="10000"/>
                  </a:schemeClr>
                </a:solidFill>
                <a:latin typeface="Calibri" panose="020F0502020204030204" pitchFamily="34" charset="0"/>
              </a:rPr>
              <a:t>CAP. 2</a:t>
            </a:r>
            <a:endParaRPr lang="es-ES" sz="2000" b="1" dirty="0">
              <a:solidFill>
                <a:schemeClr val="bg2">
                  <a:lumMod val="10000"/>
                </a:schemeClr>
              </a:solidFill>
              <a:latin typeface="Calibri" panose="020F0502020204030204" pitchFamily="34" charset="0"/>
            </a:endParaRPr>
          </a:p>
        </p:txBody>
      </p:sp>
      <p:sp>
        <p:nvSpPr>
          <p:cNvPr id="38" name="Shape 2554"/>
          <p:cNvSpPr/>
          <p:nvPr/>
        </p:nvSpPr>
        <p:spPr>
          <a:xfrm>
            <a:off x="12563334" y="1707003"/>
            <a:ext cx="710781" cy="630339"/>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grpSp>
        <p:nvGrpSpPr>
          <p:cNvPr id="46" name="Grupo 45"/>
          <p:cNvGrpSpPr/>
          <p:nvPr/>
        </p:nvGrpSpPr>
        <p:grpSpPr>
          <a:xfrm>
            <a:off x="1426124" y="1397524"/>
            <a:ext cx="10141690" cy="4147629"/>
            <a:chOff x="1283167" y="1672394"/>
            <a:chExt cx="7962660" cy="3810298"/>
          </a:xfrm>
        </p:grpSpPr>
        <p:sp>
          <p:nvSpPr>
            <p:cNvPr id="9" name="Shape 5967"/>
            <p:cNvSpPr/>
            <p:nvPr/>
          </p:nvSpPr>
          <p:spPr>
            <a:xfrm flipV="1">
              <a:off x="1283167" y="3932163"/>
              <a:ext cx="7962660" cy="1"/>
            </a:xfrm>
            <a:prstGeom prst="line">
              <a:avLst/>
            </a:prstGeom>
            <a:ln w="19050">
              <a:solidFill>
                <a:srgbClr val="BFBFBF"/>
              </a:solidFill>
              <a:prstDash val="sysDash"/>
              <a:bevel/>
            </a:ln>
          </p:spPr>
          <p:txBody>
            <a:bodyPr lIns="0" tIns="0" rIns="0" bIns="0"/>
            <a:lstStyle/>
            <a:p>
              <a:pPr defTabSz="342900"/>
              <a:endParaRPr sz="900">
                <a:latin typeface="+mj-lt"/>
                <a:ea typeface="Helvetica"/>
                <a:cs typeface="Helvetica"/>
              </a:endParaRPr>
            </a:p>
          </p:txBody>
        </p:sp>
        <p:sp>
          <p:nvSpPr>
            <p:cNvPr id="10" name="Shape 5970"/>
            <p:cNvSpPr/>
            <p:nvPr/>
          </p:nvSpPr>
          <p:spPr>
            <a:xfrm flipV="1">
              <a:off x="8434119" y="2987490"/>
              <a:ext cx="2" cy="765477"/>
            </a:xfrm>
            <a:prstGeom prst="line">
              <a:avLst/>
            </a:prstGeom>
            <a:ln w="6350">
              <a:solidFill>
                <a:srgbClr val="A6A6A6"/>
              </a:solidFill>
              <a:miter lim="400000"/>
              <a:tailEnd type="triangle"/>
            </a:ln>
          </p:spPr>
          <p:txBody>
            <a:bodyPr lIns="0" tIns="0" rIns="0" bIns="0"/>
            <a:lstStyle/>
            <a:p>
              <a:pPr defTabSz="342900">
                <a:defRPr sz="1200">
                  <a:latin typeface="Helvetica"/>
                  <a:ea typeface="Helvetica"/>
                  <a:cs typeface="Helvetica"/>
                  <a:sym typeface="Helvetica"/>
                </a:defRPr>
              </a:pPr>
              <a:endParaRPr sz="900">
                <a:latin typeface="+mj-lt"/>
              </a:endParaRPr>
            </a:p>
          </p:txBody>
        </p:sp>
        <p:sp>
          <p:nvSpPr>
            <p:cNvPr id="13" name="Shape 5990"/>
            <p:cNvSpPr/>
            <p:nvPr/>
          </p:nvSpPr>
          <p:spPr>
            <a:xfrm>
              <a:off x="8231525" y="3718984"/>
              <a:ext cx="405183" cy="395259"/>
            </a:xfrm>
            <a:prstGeom prst="diamond">
              <a:avLst/>
            </a:prstGeom>
            <a:solidFill>
              <a:schemeClr val="accent1">
                <a:lumMod val="60000"/>
                <a:lumOff val="40000"/>
              </a:schemeClr>
            </a:solidFill>
            <a:ln w="12700">
              <a:miter lim="400000"/>
            </a:ln>
          </p:spPr>
          <p:txBody>
            <a:bodyPr lIns="34289" rIns="34289" anchor="ctr"/>
            <a:lstStyle/>
            <a:p>
              <a:pPr algn="ctr">
                <a:defRPr>
                  <a:solidFill>
                    <a:srgbClr val="FFFFFF"/>
                  </a:solidFill>
                </a:defRPr>
              </a:pPr>
              <a:endParaRPr sz="1350">
                <a:latin typeface="+mj-lt"/>
              </a:endParaRPr>
            </a:p>
          </p:txBody>
        </p:sp>
        <p:sp>
          <p:nvSpPr>
            <p:cNvPr id="15" name="Shape 5968"/>
            <p:cNvSpPr/>
            <p:nvPr/>
          </p:nvSpPr>
          <p:spPr>
            <a:xfrm flipV="1">
              <a:off x="2065397" y="2982717"/>
              <a:ext cx="2" cy="762160"/>
            </a:xfrm>
            <a:prstGeom prst="line">
              <a:avLst/>
            </a:prstGeom>
            <a:ln w="6350">
              <a:solidFill>
                <a:srgbClr val="A6A6A6"/>
              </a:solidFill>
              <a:miter lim="400000"/>
              <a:tailEnd type="triangle"/>
            </a:ln>
          </p:spPr>
          <p:txBody>
            <a:bodyPr lIns="0" tIns="0" rIns="0" bIns="0"/>
            <a:lstStyle/>
            <a:p>
              <a:pPr defTabSz="342900">
                <a:defRPr sz="1200">
                  <a:latin typeface="Helvetica"/>
                  <a:ea typeface="Helvetica"/>
                  <a:cs typeface="Helvetica"/>
                  <a:sym typeface="Helvetica"/>
                </a:defRPr>
              </a:pPr>
              <a:endParaRPr sz="900">
                <a:latin typeface="+mj-lt"/>
              </a:endParaRPr>
            </a:p>
          </p:txBody>
        </p:sp>
        <p:sp>
          <p:nvSpPr>
            <p:cNvPr id="18" name="Shape 5988"/>
            <p:cNvSpPr/>
            <p:nvPr/>
          </p:nvSpPr>
          <p:spPr>
            <a:xfrm>
              <a:off x="1862805" y="3710897"/>
              <a:ext cx="405183" cy="395259"/>
            </a:xfrm>
            <a:prstGeom prst="diamond">
              <a:avLst/>
            </a:prstGeom>
            <a:solidFill>
              <a:srgbClr val="9F785B"/>
            </a:solidFill>
            <a:ln w="12700">
              <a:miter lim="400000"/>
            </a:ln>
          </p:spPr>
          <p:txBody>
            <a:bodyPr lIns="34289" rIns="34289" anchor="ctr"/>
            <a:lstStyle/>
            <a:p>
              <a:pPr algn="ctr">
                <a:defRPr>
                  <a:solidFill>
                    <a:srgbClr val="FFFFFF"/>
                  </a:solidFill>
                </a:defRPr>
              </a:pPr>
              <a:endParaRPr sz="1350">
                <a:latin typeface="+mj-lt"/>
              </a:endParaRPr>
            </a:p>
          </p:txBody>
        </p:sp>
        <p:sp>
          <p:nvSpPr>
            <p:cNvPr id="25" name="Shape 5969"/>
            <p:cNvSpPr/>
            <p:nvPr/>
          </p:nvSpPr>
          <p:spPr>
            <a:xfrm>
              <a:off x="5095112" y="4082902"/>
              <a:ext cx="2" cy="737994"/>
            </a:xfrm>
            <a:prstGeom prst="line">
              <a:avLst/>
            </a:prstGeom>
            <a:ln w="6350">
              <a:solidFill>
                <a:srgbClr val="A6A6A6"/>
              </a:solidFill>
              <a:miter lim="400000"/>
              <a:tailEnd type="triangle"/>
            </a:ln>
          </p:spPr>
          <p:txBody>
            <a:bodyPr lIns="0" tIns="0" rIns="0" bIns="0"/>
            <a:lstStyle/>
            <a:p>
              <a:pPr defTabSz="342900">
                <a:defRPr sz="1200">
                  <a:latin typeface="Helvetica"/>
                  <a:ea typeface="Helvetica"/>
                  <a:cs typeface="Helvetica"/>
                  <a:sym typeface="Helvetica"/>
                </a:defRPr>
              </a:pPr>
              <a:endParaRPr sz="900">
                <a:latin typeface="+mj-lt"/>
              </a:endParaRPr>
            </a:p>
          </p:txBody>
        </p:sp>
        <p:sp>
          <p:nvSpPr>
            <p:cNvPr id="28" name="Shape 5989"/>
            <p:cNvSpPr/>
            <p:nvPr/>
          </p:nvSpPr>
          <p:spPr>
            <a:xfrm>
              <a:off x="4892520" y="3693935"/>
              <a:ext cx="405183" cy="395259"/>
            </a:xfrm>
            <a:prstGeom prst="diamond">
              <a:avLst/>
            </a:prstGeom>
            <a:solidFill>
              <a:schemeClr val="accent4">
                <a:lumMod val="60000"/>
                <a:lumOff val="40000"/>
              </a:schemeClr>
            </a:solidFill>
            <a:ln w="12700">
              <a:miter lim="400000"/>
            </a:ln>
          </p:spPr>
          <p:txBody>
            <a:bodyPr lIns="34289" rIns="34289" anchor="ctr"/>
            <a:lstStyle/>
            <a:p>
              <a:pPr algn="ctr">
                <a:defRPr>
                  <a:solidFill>
                    <a:srgbClr val="FFFFFF"/>
                  </a:solidFill>
                </a:defRPr>
              </a:pPr>
              <a:endParaRPr sz="1350">
                <a:latin typeface="+mj-lt"/>
              </a:endParaRPr>
            </a:p>
          </p:txBody>
        </p:sp>
        <p:sp>
          <p:nvSpPr>
            <p:cNvPr id="40" name="Shape 2525"/>
            <p:cNvSpPr/>
            <p:nvPr/>
          </p:nvSpPr>
          <p:spPr>
            <a:xfrm>
              <a:off x="7823341" y="1672394"/>
              <a:ext cx="701902" cy="684712"/>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41" name="Shape 2545"/>
            <p:cNvSpPr/>
            <p:nvPr/>
          </p:nvSpPr>
          <p:spPr>
            <a:xfrm>
              <a:off x="5476549" y="4847579"/>
              <a:ext cx="651058" cy="635113"/>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grpSp>
      <p:pic>
        <p:nvPicPr>
          <p:cNvPr id="39" name="Imagen 3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612" y="1275028"/>
            <a:ext cx="3676190" cy="1390476"/>
          </a:xfrm>
          <a:prstGeom prst="rect">
            <a:avLst/>
          </a:prstGeom>
          <a:noFill/>
          <a:ln>
            <a:noFill/>
          </a:ln>
        </p:spPr>
      </p:pic>
      <p:grpSp>
        <p:nvGrpSpPr>
          <p:cNvPr id="42" name="Grupo 41"/>
          <p:cNvGrpSpPr/>
          <p:nvPr/>
        </p:nvGrpSpPr>
        <p:grpSpPr>
          <a:xfrm>
            <a:off x="190550" y="277226"/>
            <a:ext cx="3176865" cy="830939"/>
            <a:chOff x="201809" y="167228"/>
            <a:chExt cx="3176865" cy="830939"/>
          </a:xfrm>
        </p:grpSpPr>
        <p:grpSp>
          <p:nvGrpSpPr>
            <p:cNvPr id="43" name="Group 17"/>
            <p:cNvGrpSpPr/>
            <p:nvPr/>
          </p:nvGrpSpPr>
          <p:grpSpPr>
            <a:xfrm>
              <a:off x="201809" y="167228"/>
              <a:ext cx="3176865" cy="830939"/>
              <a:chOff x="1506828" y="650383"/>
              <a:chExt cx="9195515" cy="2215166"/>
            </a:xfrm>
          </p:grpSpPr>
          <p:sp>
            <p:nvSpPr>
              <p:cNvPr id="48" name="Freeform 19"/>
              <p:cNvSpPr/>
              <p:nvPr/>
            </p:nvSpPr>
            <p:spPr>
              <a:xfrm>
                <a:off x="1506828" y="650383"/>
                <a:ext cx="9195515" cy="2215166"/>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ea typeface="Open Sans" panose="020B0606030504020204" pitchFamily="34" charset="0"/>
                  <a:cs typeface="Open Sans" panose="020B0606030504020204" pitchFamily="34" charset="0"/>
                </a:endParaRPr>
              </a:p>
            </p:txBody>
          </p:sp>
          <p:sp>
            <p:nvSpPr>
              <p:cNvPr id="49" name="Oval 20"/>
              <p:cNvSpPr/>
              <p:nvPr/>
            </p:nvSpPr>
            <p:spPr>
              <a:xfrm>
                <a:off x="1661374" y="804929"/>
                <a:ext cx="1906074" cy="19060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sp>
          <p:nvSpPr>
            <p:cNvPr id="44" name="TextBox 18"/>
            <p:cNvSpPr txBox="1"/>
            <p:nvPr/>
          </p:nvSpPr>
          <p:spPr>
            <a:xfrm>
              <a:off x="1336658" y="382644"/>
              <a:ext cx="1858768" cy="400110"/>
            </a:xfrm>
            <a:prstGeom prst="rect">
              <a:avLst/>
            </a:prstGeom>
            <a:noFill/>
          </p:spPr>
          <p:txBody>
            <a:bodyPr wrap="square" rtlCol="0" anchor="ctr">
              <a:spAutoFit/>
            </a:bodyPr>
            <a:lstStyle/>
            <a:p>
              <a:pPr lvl="0" algn="ctr"/>
              <a:r>
                <a:rPr lang="en-US" sz="2000" b="1" dirty="0" smtClean="0">
                  <a:solidFill>
                    <a:prstClr val="white"/>
                  </a:solidFill>
                  <a:latin typeface="Calibri" panose="020F0502020204030204" pitchFamily="34" charset="0"/>
                </a:rPr>
                <a:t>INTRODUCCIÓN</a:t>
              </a:r>
              <a:endParaRPr lang="en-US" sz="2000" b="1" dirty="0">
                <a:solidFill>
                  <a:prstClr val="white"/>
                </a:solidFill>
                <a:latin typeface="Calibri" panose="020F0502020204030204" pitchFamily="34" charset="0"/>
              </a:endParaRPr>
            </a:p>
          </p:txBody>
        </p:sp>
        <p:sp>
          <p:nvSpPr>
            <p:cNvPr id="45" name="CuadroTexto 44"/>
            <p:cNvSpPr txBox="1"/>
            <p:nvPr/>
          </p:nvSpPr>
          <p:spPr>
            <a:xfrm>
              <a:off x="255202" y="265484"/>
              <a:ext cx="677339" cy="707886"/>
            </a:xfrm>
            <a:prstGeom prst="rect">
              <a:avLst/>
            </a:prstGeom>
            <a:noFill/>
          </p:spPr>
          <p:txBody>
            <a:bodyPr wrap="square" rtlCol="0">
              <a:spAutoFit/>
            </a:bodyPr>
            <a:lstStyle/>
            <a:p>
              <a:pPr algn="ctr"/>
              <a:r>
                <a:rPr lang="es-ES" sz="2000" b="1" dirty="0" smtClean="0">
                  <a:solidFill>
                    <a:schemeClr val="bg2">
                      <a:lumMod val="10000"/>
                    </a:schemeClr>
                  </a:solidFill>
                  <a:latin typeface="Calibri" panose="020F0502020204030204" pitchFamily="34" charset="0"/>
                </a:rPr>
                <a:t>CAP. 1</a:t>
              </a:r>
              <a:endParaRPr lang="es-ES" sz="2000" b="1" dirty="0">
                <a:solidFill>
                  <a:schemeClr val="bg2">
                    <a:lumMod val="10000"/>
                  </a:schemeClr>
                </a:solidFill>
                <a:latin typeface="Calibri" panose="020F0502020204030204" pitchFamily="34" charset="0"/>
              </a:endParaRPr>
            </a:p>
          </p:txBody>
        </p:sp>
      </p:grpSp>
      <p:pic>
        <p:nvPicPr>
          <p:cNvPr id="2050" name="Picture 2" descr="Resultado de imagen para puente grua 6 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0019" y="4181209"/>
            <a:ext cx="4533900" cy="19269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ohsa.org.mt/portals/0/Images/napolightthelo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2349" y="746328"/>
            <a:ext cx="3143250" cy="2000250"/>
          </a:xfrm>
          <a:prstGeom prst="rect">
            <a:avLst/>
          </a:prstGeom>
          <a:noFill/>
          <a:extLst>
            <a:ext uri="{909E8E84-426E-40DD-AFC4-6F175D3DCCD1}">
              <a14:hiddenFill xmlns:a14="http://schemas.microsoft.com/office/drawing/2010/main">
                <a:solidFill>
                  <a:srgbClr val="FFFFFF"/>
                </a:solidFill>
              </a14:hiddenFill>
            </a:ext>
          </a:extLst>
        </p:spPr>
      </p:pic>
      <p:sp>
        <p:nvSpPr>
          <p:cNvPr id="50" name="Shape 5982"/>
          <p:cNvSpPr/>
          <p:nvPr/>
        </p:nvSpPr>
        <p:spPr>
          <a:xfrm>
            <a:off x="5464801" y="1279256"/>
            <a:ext cx="1448023" cy="3462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4289" tIns="34289" rIns="34289" bIns="34289" numCol="1" anchor="t">
            <a:spAutoFit/>
          </a:bodyPr>
          <a:lstStyle/>
          <a:p>
            <a:pPr algn="ctr"/>
            <a:r>
              <a:rPr lang="es-ES" b="1" dirty="0" smtClean="0">
                <a:solidFill>
                  <a:schemeClr val="bg2">
                    <a:lumMod val="10000"/>
                  </a:schemeClr>
                </a:solidFill>
                <a:latin typeface="Calibri" panose="020F0502020204030204" pitchFamily="34" charset="0"/>
                <a:ea typeface="Helvetica"/>
                <a:cs typeface="Helvetica"/>
              </a:rPr>
              <a:t>PUENTE GRÚA</a:t>
            </a:r>
            <a:endParaRPr b="1" dirty="0">
              <a:solidFill>
                <a:schemeClr val="bg2">
                  <a:lumMod val="10000"/>
                </a:schemeClr>
              </a:solidFill>
              <a:latin typeface="Calibri" panose="020F0502020204030204" pitchFamily="34" charset="0"/>
              <a:ea typeface="Helvetica"/>
              <a:cs typeface="Helvetica"/>
            </a:endParaRPr>
          </a:p>
        </p:txBody>
      </p:sp>
      <mc:AlternateContent xmlns:mc="http://schemas.openxmlformats.org/markup-compatibility/2006" xmlns:a14="http://schemas.microsoft.com/office/drawing/2010/main">
        <mc:Choice Requires="a14">
          <p:sp>
            <p:nvSpPr>
              <p:cNvPr id="51" name="Shape 5983"/>
              <p:cNvSpPr/>
              <p:nvPr/>
            </p:nvSpPr>
            <p:spPr>
              <a:xfrm>
                <a:off x="4788203" y="1583277"/>
                <a:ext cx="2986054" cy="22852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4289" tIns="34289" rIns="34289" bIns="34289" numCol="1" anchor="t">
                <a:spAutoFit/>
              </a:bodyPr>
              <a:lstStyle/>
              <a:p>
                <a:pPr marL="285750" indent="-285750" algn="just">
                  <a:buFont typeface="Arial" panose="020B0604020202020204" pitchFamily="34" charset="0"/>
                  <a:buChar char="•"/>
                </a:pPr>
                <a:r>
                  <a:rPr lang="es-EC" sz="1600" dirty="0" smtClean="0">
                    <a:solidFill>
                      <a:srgbClr val="080808"/>
                    </a:solidFill>
                    <a:latin typeface="Calibri" panose="020F0502020204030204" pitchFamily="34" charset="0"/>
                  </a:rPr>
                  <a:t>Capacidad de carga de hasta 6 toneladas.</a:t>
                </a:r>
              </a:p>
              <a:p>
                <a:pPr marL="285750" indent="-285750" algn="just">
                  <a:buFont typeface="Arial" panose="020B0604020202020204" pitchFamily="34" charset="0"/>
                  <a:buChar char="•"/>
                </a:pPr>
                <a:r>
                  <a:rPr lang="es-EC" sz="1600" dirty="0" smtClean="0">
                    <a:solidFill>
                      <a:srgbClr val="080808"/>
                    </a:solidFill>
                    <a:latin typeface="Calibri" panose="020F0502020204030204" pitchFamily="34" charset="0"/>
                  </a:rPr>
                  <a:t>Utilizado para varias actividades.</a:t>
                </a:r>
              </a:p>
              <a:p>
                <a:pPr marL="285750" indent="-285750" algn="just">
                  <a:buFont typeface="Arial" panose="020B0604020202020204" pitchFamily="34" charset="0"/>
                  <a:buChar char="•"/>
                </a:pPr>
                <a:r>
                  <a:rPr lang="es-EC" sz="1600" dirty="0" smtClean="0">
                    <a:solidFill>
                      <a:srgbClr val="080808"/>
                    </a:solidFill>
                    <a:latin typeface="Calibri" panose="020F0502020204030204" pitchFamily="34" charset="0"/>
                  </a:rPr>
                  <a:t>Gran demanda</a:t>
                </a:r>
                <a:r>
                  <a:rPr lang="en-US" sz="1600" dirty="0" smtClean="0">
                    <a:solidFill>
                      <a:srgbClr val="080808"/>
                    </a:solidFill>
                    <a:latin typeface="Calibri" panose="020F0502020204030204" pitchFamily="34" charset="0"/>
                  </a:rPr>
                  <a:t>.</a:t>
                </a:r>
              </a:p>
              <a:p>
                <a:pPr marL="285750" indent="-285750" algn="just">
                  <a:buFont typeface="Arial" panose="020B0604020202020204" pitchFamily="34" charset="0"/>
                  <a:buChar char="•"/>
                </a:pPr>
                <a:r>
                  <a:rPr lang="es-EC" sz="1600" dirty="0" smtClean="0">
                    <a:solidFill>
                      <a:srgbClr val="080808"/>
                    </a:solidFill>
                    <a:latin typeface="Calibri" panose="020F0502020204030204" pitchFamily="34" charset="0"/>
                  </a:rPr>
                  <a:t>Subutilizado</a:t>
                </a:r>
                <a:r>
                  <a:rPr lang="en-US" sz="1600" dirty="0" smtClean="0">
                    <a:solidFill>
                      <a:srgbClr val="080808"/>
                    </a:solidFill>
                    <a:latin typeface="Calibri" panose="020F0502020204030204" pitchFamily="34" charset="0"/>
                  </a:rPr>
                  <a:t> </a:t>
                </a:r>
                <a:r>
                  <a:rPr lang="es-EC" sz="1600" dirty="0" smtClean="0">
                    <a:solidFill>
                      <a:srgbClr val="080808"/>
                    </a:solidFill>
                    <a:latin typeface="Calibri" panose="020F0502020204030204" pitchFamily="34" charset="0"/>
                  </a:rPr>
                  <a:t>en</a:t>
                </a:r>
                <a:r>
                  <a:rPr lang="en-US" sz="1600" dirty="0" smtClean="0">
                    <a:solidFill>
                      <a:srgbClr val="080808"/>
                    </a:solidFill>
                    <a:latin typeface="Calibri" panose="020F0502020204030204" pitchFamily="34" charset="0"/>
                  </a:rPr>
                  <a:t> </a:t>
                </a:r>
                <a:r>
                  <a:rPr lang="es-EC" sz="1600" dirty="0" smtClean="0">
                    <a:solidFill>
                      <a:srgbClr val="080808"/>
                    </a:solidFill>
                    <a:latin typeface="Calibri" panose="020F0502020204030204" pitchFamily="34" charset="0"/>
                  </a:rPr>
                  <a:t>actividades</a:t>
                </a:r>
                <a:r>
                  <a:rPr lang="en-US" sz="1600" dirty="0" smtClean="0">
                    <a:solidFill>
                      <a:srgbClr val="080808"/>
                    </a:solidFill>
                    <a:latin typeface="Calibri" panose="020F0502020204030204" pitchFamily="34" charset="0"/>
                  </a:rPr>
                  <a:t> </a:t>
                </a:r>
                <a:r>
                  <a:rPr lang="es-EC" sz="1600" dirty="0" smtClean="0">
                    <a:solidFill>
                      <a:srgbClr val="080808"/>
                    </a:solidFill>
                    <a:latin typeface="Calibri" panose="020F0502020204030204" pitchFamily="34" charset="0"/>
                  </a:rPr>
                  <a:t>menores.</a:t>
                </a:r>
              </a:p>
              <a:p>
                <a:pPr algn="ctr"/>
                <a14:m>
                  <m:oMathPara xmlns:m="http://schemas.openxmlformats.org/officeDocument/2006/math">
                    <m:oMathParaPr>
                      <m:jc m:val="centerGroup"/>
                    </m:oMathParaPr>
                    <m:oMath xmlns:m="http://schemas.openxmlformats.org/officeDocument/2006/math">
                      <m:r>
                        <a:rPr lang="en-US" sz="1600" b="0" i="1" smtClean="0">
                          <a:solidFill>
                            <a:srgbClr val="080808"/>
                          </a:solidFill>
                          <a:latin typeface="Cambria Math" panose="02040503050406030204" pitchFamily="18" charset="0"/>
                        </a:rPr>
                        <m:t>6 </m:t>
                      </m:r>
                      <m:r>
                        <a:rPr lang="en-US" sz="1600" b="0" i="1" smtClean="0">
                          <a:solidFill>
                            <a:srgbClr val="080808"/>
                          </a:solidFill>
                          <a:latin typeface="Cambria Math" panose="02040503050406030204" pitchFamily="18" charset="0"/>
                        </a:rPr>
                        <m:t>𝑇𝑂𝑁</m:t>
                      </m:r>
                      <m:r>
                        <a:rPr lang="en-US" sz="1600" b="0" i="1" smtClean="0">
                          <a:solidFill>
                            <a:srgbClr val="080808"/>
                          </a:solidFill>
                          <a:latin typeface="Cambria Math" panose="02040503050406030204" pitchFamily="18" charset="0"/>
                        </a:rPr>
                        <m:t> ≫95 </m:t>
                      </m:r>
                      <m:r>
                        <a:rPr lang="en-US" sz="1600" b="0" i="1" smtClean="0">
                          <a:solidFill>
                            <a:srgbClr val="080808"/>
                          </a:solidFill>
                          <a:latin typeface="Cambria Math" panose="02040503050406030204" pitchFamily="18" charset="0"/>
                          <a:ea typeface="Cambria Math" panose="02040503050406030204" pitchFamily="18" charset="0"/>
                        </a:rPr>
                        <m:t>𝐾𝑔</m:t>
                      </m:r>
                    </m:oMath>
                  </m:oMathPara>
                </a14:m>
                <a:endParaRPr lang="es-EC" sz="1600" dirty="0" smtClean="0">
                  <a:solidFill>
                    <a:srgbClr val="080808"/>
                  </a:solidFill>
                  <a:latin typeface="Calibri" panose="020F0502020204030204" pitchFamily="34" charset="0"/>
                </a:endParaRPr>
              </a:p>
              <a:p>
                <a:endParaRPr lang="es-EC" sz="1600" dirty="0">
                  <a:solidFill>
                    <a:schemeClr val="bg2">
                      <a:lumMod val="10000"/>
                    </a:schemeClr>
                  </a:solidFill>
                  <a:latin typeface="Calibri" panose="020F0502020204030204" pitchFamily="34" charset="0"/>
                </a:endParaRPr>
              </a:p>
            </p:txBody>
          </p:sp>
        </mc:Choice>
        <mc:Fallback xmlns="">
          <p:sp>
            <p:nvSpPr>
              <p:cNvPr id="51" name="Shape 5983"/>
              <p:cNvSpPr>
                <a:spLocks noRot="1" noChangeAspect="1" noMove="1" noResize="1" noEditPoints="1" noAdjustHandles="1" noChangeArrowheads="1" noChangeShapeType="1" noTextEdit="1"/>
              </p:cNvSpPr>
              <p:nvPr/>
            </p:nvSpPr>
            <p:spPr>
              <a:xfrm>
                <a:off x="4788203" y="1583277"/>
                <a:ext cx="2986054" cy="2285239"/>
              </a:xfrm>
              <a:prstGeom prst="rect">
                <a:avLst/>
              </a:prstGeom>
              <a:blipFill rotWithShape="0">
                <a:blip r:embed="rId5"/>
                <a:stretch>
                  <a:fillRect l="-2653" t="-1333" r="-3061"/>
                </a:stretch>
              </a:blipFill>
              <a:ln w="12700" cap="flat">
                <a:noFill/>
                <a:miter lim="400000"/>
              </a:ln>
              <a:effectLst/>
              <a:extLst>
                <a:ext uri="{C572A759-6A51-4108-AA02-DFA0A04FC94B}">
                  <ma14:wrappingTextBoxFlag xmlns="" xmlns:ma14="http://schemas.microsoft.com/office/mac/drawingml/2011/main" val="1"/>
                </a:ext>
              </a:extLst>
            </p:spPr>
            <p:txBody>
              <a:bodyPr/>
              <a:lstStyle/>
              <a:p>
                <a:r>
                  <a:rPr lang="es-EC">
                    <a:noFill/>
                  </a:rPr>
                  <a:t> </a:t>
                </a:r>
              </a:p>
            </p:txBody>
          </p:sp>
        </mc:Fallback>
      </mc:AlternateContent>
      <p:sp>
        <p:nvSpPr>
          <p:cNvPr id="52" name="Shape 5982"/>
          <p:cNvSpPr/>
          <p:nvPr/>
        </p:nvSpPr>
        <p:spPr>
          <a:xfrm>
            <a:off x="1524374" y="4181209"/>
            <a:ext cx="1792669" cy="3462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4289" tIns="34289" rIns="34289" bIns="34289" numCol="1" anchor="t">
            <a:spAutoFit/>
          </a:bodyPr>
          <a:lstStyle/>
          <a:p>
            <a:pPr algn="ctr"/>
            <a:r>
              <a:rPr lang="es-ES" b="1" dirty="0" smtClean="0">
                <a:solidFill>
                  <a:schemeClr val="bg2">
                    <a:lumMod val="10000"/>
                  </a:schemeClr>
                </a:solidFill>
                <a:latin typeface="Calibri" panose="020F0502020204030204" pitchFamily="34" charset="0"/>
                <a:ea typeface="Helvetica"/>
                <a:cs typeface="Helvetica"/>
              </a:rPr>
              <a:t>MANTENIMIENTO</a:t>
            </a:r>
            <a:endParaRPr b="1" dirty="0">
              <a:solidFill>
                <a:schemeClr val="bg2">
                  <a:lumMod val="10000"/>
                </a:schemeClr>
              </a:solidFill>
              <a:latin typeface="Calibri" panose="020F0502020204030204" pitchFamily="34" charset="0"/>
              <a:ea typeface="Helvetica"/>
              <a:cs typeface="Helvetica"/>
            </a:endParaRPr>
          </a:p>
        </p:txBody>
      </p:sp>
      <p:sp>
        <p:nvSpPr>
          <p:cNvPr id="56" name="Shape 5983"/>
          <p:cNvSpPr/>
          <p:nvPr/>
        </p:nvSpPr>
        <p:spPr>
          <a:xfrm>
            <a:off x="927678" y="4527456"/>
            <a:ext cx="2986054" cy="179279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4289" tIns="34289" rIns="34289" bIns="34289" numCol="1" anchor="t">
            <a:spAutoFit/>
          </a:bodyPr>
          <a:lstStyle/>
          <a:p>
            <a:pPr algn="just"/>
            <a:r>
              <a:rPr lang="es-EC" sz="1600" dirty="0">
                <a:solidFill>
                  <a:srgbClr val="080808"/>
                </a:solidFill>
                <a:latin typeface="Calibri" panose="020F0502020204030204" pitchFamily="34" charset="0"/>
              </a:rPr>
              <a:t>Para el </a:t>
            </a:r>
            <a:r>
              <a:rPr lang="es-EC" sz="1600" dirty="0" smtClean="0">
                <a:solidFill>
                  <a:srgbClr val="080808"/>
                </a:solidFill>
                <a:latin typeface="Calibri" panose="020F0502020204030204" pitchFamily="34" charset="0"/>
              </a:rPr>
              <a:t>mantenimiento, las </a:t>
            </a:r>
            <a:r>
              <a:rPr lang="es-EC" sz="1600" dirty="0">
                <a:solidFill>
                  <a:srgbClr val="080808"/>
                </a:solidFill>
                <a:latin typeface="Calibri" panose="020F0502020204030204" pitchFamily="34" charset="0"/>
              </a:rPr>
              <a:t>culatas </a:t>
            </a:r>
            <a:r>
              <a:rPr lang="es-EC" sz="1600" dirty="0" smtClean="0">
                <a:solidFill>
                  <a:srgbClr val="080808"/>
                </a:solidFill>
                <a:latin typeface="Calibri" panose="020F0502020204030204" pitchFamily="34" charset="0"/>
              </a:rPr>
              <a:t>son </a:t>
            </a:r>
            <a:r>
              <a:rPr lang="es-EC" sz="1600" dirty="0">
                <a:solidFill>
                  <a:srgbClr val="080808"/>
                </a:solidFill>
                <a:latin typeface="Calibri" panose="020F0502020204030204" pitchFamily="34" charset="0"/>
              </a:rPr>
              <a:t>ubicadas en </a:t>
            </a:r>
            <a:r>
              <a:rPr lang="es-EC" sz="1600" dirty="0" smtClean="0">
                <a:solidFill>
                  <a:srgbClr val="080808"/>
                </a:solidFill>
                <a:latin typeface="Calibri" panose="020F0502020204030204" pitchFamily="34" charset="0"/>
              </a:rPr>
              <a:t>serie, </a:t>
            </a:r>
            <a:r>
              <a:rPr lang="es-EC" sz="1600" dirty="0">
                <a:solidFill>
                  <a:srgbClr val="080808"/>
                </a:solidFill>
                <a:latin typeface="Calibri" panose="020F0502020204030204" pitchFamily="34" charset="0"/>
              </a:rPr>
              <a:t>es decir una culata a continuación de la otra, las mismas </a:t>
            </a:r>
            <a:r>
              <a:rPr lang="es-EC" sz="1600" dirty="0" smtClean="0">
                <a:solidFill>
                  <a:srgbClr val="080808"/>
                </a:solidFill>
                <a:latin typeface="Calibri" panose="020F0502020204030204" pitchFamily="34" charset="0"/>
              </a:rPr>
              <a:t>se </a:t>
            </a:r>
            <a:r>
              <a:rPr lang="es-EC" sz="1600" dirty="0">
                <a:solidFill>
                  <a:srgbClr val="080808"/>
                </a:solidFill>
                <a:latin typeface="Calibri" panose="020F0502020204030204" pitchFamily="34" charset="0"/>
              </a:rPr>
              <a:t>encuentran apoyadas en una estructura de soporte que mantiene a las culatas por encima del suelo.</a:t>
            </a:r>
          </a:p>
        </p:txBody>
      </p:sp>
      <p:sp>
        <p:nvSpPr>
          <p:cNvPr id="58" name="Shape 5982"/>
          <p:cNvSpPr/>
          <p:nvPr/>
        </p:nvSpPr>
        <p:spPr>
          <a:xfrm>
            <a:off x="9872671" y="4077490"/>
            <a:ext cx="1322604" cy="3462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4289" tIns="34289" rIns="34289" bIns="34289" numCol="1" anchor="t">
            <a:spAutoFit/>
          </a:bodyPr>
          <a:lstStyle/>
          <a:p>
            <a:pPr algn="ctr"/>
            <a:r>
              <a:rPr lang="es-ES" b="1" dirty="0" smtClean="0">
                <a:solidFill>
                  <a:schemeClr val="bg2">
                    <a:lumMod val="10000"/>
                  </a:schemeClr>
                </a:solidFill>
                <a:latin typeface="Calibri" panose="020F0502020204030204" pitchFamily="34" charset="0"/>
                <a:ea typeface="Helvetica"/>
                <a:cs typeface="Helvetica"/>
              </a:rPr>
              <a:t>ERGONOMÍA</a:t>
            </a:r>
            <a:endParaRPr b="1" dirty="0">
              <a:solidFill>
                <a:schemeClr val="bg2">
                  <a:lumMod val="10000"/>
                </a:schemeClr>
              </a:solidFill>
              <a:latin typeface="Calibri" panose="020F0502020204030204" pitchFamily="34" charset="0"/>
              <a:ea typeface="Helvetica"/>
              <a:cs typeface="Helvetica"/>
            </a:endParaRPr>
          </a:p>
        </p:txBody>
      </p:sp>
      <p:sp>
        <p:nvSpPr>
          <p:cNvPr id="59" name="Shape 5983"/>
          <p:cNvSpPr/>
          <p:nvPr/>
        </p:nvSpPr>
        <p:spPr>
          <a:xfrm>
            <a:off x="9040945" y="4402230"/>
            <a:ext cx="2986054" cy="154657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4289" tIns="34289" rIns="34289" bIns="34289" numCol="1" anchor="t">
            <a:spAutoFit/>
          </a:bodyPr>
          <a:lstStyle/>
          <a:p>
            <a:pPr marL="285750" indent="-285750">
              <a:buFont typeface="Arial" panose="020B0604020202020204" pitchFamily="34" charset="0"/>
              <a:buChar char="•"/>
            </a:pPr>
            <a:r>
              <a:rPr lang="es-EC" sz="1600" dirty="0" smtClean="0">
                <a:solidFill>
                  <a:srgbClr val="080808"/>
                </a:solidFill>
                <a:latin typeface="Calibri" panose="020F0502020204030204" pitchFamily="34" charset="0"/>
              </a:rPr>
              <a:t>Prohibido la manipulación manual de carga.</a:t>
            </a:r>
          </a:p>
          <a:p>
            <a:pPr marL="285750" indent="-285750">
              <a:buFont typeface="Arial" panose="020B0604020202020204" pitchFamily="34" charset="0"/>
              <a:buChar char="•"/>
            </a:pPr>
            <a:r>
              <a:rPr lang="es-EC" sz="1600" dirty="0" smtClean="0">
                <a:solidFill>
                  <a:srgbClr val="080808"/>
                </a:solidFill>
                <a:latin typeface="Calibri" panose="020F0502020204030204" pitchFamily="34" charset="0"/>
              </a:rPr>
              <a:t>Puede afectar </a:t>
            </a:r>
            <a:r>
              <a:rPr lang="es-EC" sz="1600" dirty="0">
                <a:solidFill>
                  <a:srgbClr val="080808"/>
                </a:solidFill>
                <a:latin typeface="Calibri" panose="020F0502020204030204" pitchFamily="34" charset="0"/>
              </a:rPr>
              <a:t>la integridad física del operario.  </a:t>
            </a:r>
          </a:p>
          <a:p>
            <a:pPr marL="285750" indent="-285750">
              <a:buFont typeface="Arial" panose="020B0604020202020204" pitchFamily="34" charset="0"/>
              <a:buChar char="•"/>
            </a:pPr>
            <a:r>
              <a:rPr lang="es-EC" sz="1600" dirty="0" smtClean="0">
                <a:solidFill>
                  <a:srgbClr val="080808"/>
                </a:solidFill>
                <a:latin typeface="Calibri" panose="020F0502020204030204" pitchFamily="34" charset="0"/>
              </a:rPr>
              <a:t>Daños de las herramientas o culatas.</a:t>
            </a:r>
            <a:endParaRPr lang="es-EC" sz="1600" dirty="0">
              <a:solidFill>
                <a:srgbClr val="080808"/>
              </a:solidFill>
              <a:latin typeface="Calibri" panose="020F0502020204030204" pitchFamily="34" charset="0"/>
            </a:endParaRPr>
          </a:p>
        </p:txBody>
      </p:sp>
    </p:spTree>
    <p:extLst>
      <p:ext uri="{BB962C8B-B14F-4D97-AF65-F5344CB8AC3E}">
        <p14:creationId xmlns:p14="http://schemas.microsoft.com/office/powerpoint/2010/main" val="13936379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o 57"/>
          <p:cNvGrpSpPr/>
          <p:nvPr/>
        </p:nvGrpSpPr>
        <p:grpSpPr>
          <a:xfrm>
            <a:off x="222546" y="121215"/>
            <a:ext cx="3064349" cy="874668"/>
            <a:chOff x="201809" y="167228"/>
            <a:chExt cx="3589142" cy="1029524"/>
          </a:xfrm>
        </p:grpSpPr>
        <p:sp>
          <p:nvSpPr>
            <p:cNvPr id="59" name="Freeform 19"/>
            <p:cNvSpPr/>
            <p:nvPr/>
          </p:nvSpPr>
          <p:spPr>
            <a:xfrm>
              <a:off x="201809" y="167228"/>
              <a:ext cx="3589141" cy="1029524"/>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ea typeface="Open Sans" panose="020B0606030504020204" pitchFamily="34" charset="0"/>
                <a:cs typeface="Open Sans" panose="020B0606030504020204" pitchFamily="34" charset="0"/>
              </a:endParaRPr>
            </a:p>
          </p:txBody>
        </p:sp>
        <p:sp>
          <p:nvSpPr>
            <p:cNvPr id="60" name="Oval 20"/>
            <p:cNvSpPr/>
            <p:nvPr/>
          </p:nvSpPr>
          <p:spPr>
            <a:xfrm>
              <a:off x="262131" y="239055"/>
              <a:ext cx="743968" cy="8858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nvGrpSpPr>
            <p:cNvPr id="61" name="Grupo 60"/>
            <p:cNvGrpSpPr/>
            <p:nvPr/>
          </p:nvGrpSpPr>
          <p:grpSpPr>
            <a:xfrm>
              <a:off x="236373" y="358824"/>
              <a:ext cx="3554578" cy="760761"/>
              <a:chOff x="236373" y="358824"/>
              <a:chExt cx="3554578" cy="760761"/>
            </a:xfrm>
          </p:grpSpPr>
          <p:sp>
            <p:nvSpPr>
              <p:cNvPr id="62" name="TextBox 18"/>
              <p:cNvSpPr txBox="1"/>
              <p:nvPr/>
            </p:nvSpPr>
            <p:spPr>
              <a:xfrm>
                <a:off x="1480674" y="419080"/>
                <a:ext cx="2310277" cy="470948"/>
              </a:xfrm>
              <a:prstGeom prst="rect">
                <a:avLst/>
              </a:prstGeom>
              <a:noFill/>
            </p:spPr>
            <p:txBody>
              <a:bodyPr wrap="square" rtlCol="0" anchor="ctr">
                <a:spAutoFit/>
              </a:bodyPr>
              <a:lstStyle/>
              <a:p>
                <a:pPr lvl="0" algn="ctr"/>
                <a:r>
                  <a:rPr lang="en-US" sz="2000" b="1" dirty="0" smtClean="0">
                    <a:solidFill>
                      <a:prstClr val="white"/>
                    </a:solidFill>
                    <a:latin typeface="Calibri" panose="020F0502020204030204" pitchFamily="34" charset="0"/>
                  </a:rPr>
                  <a:t>SIMULACIÓN</a:t>
                </a:r>
                <a:endParaRPr lang="en-US" sz="2000" b="1" dirty="0">
                  <a:solidFill>
                    <a:prstClr val="white"/>
                  </a:solidFill>
                  <a:latin typeface="Calibri" panose="020F0502020204030204" pitchFamily="34" charset="0"/>
                </a:endParaRPr>
              </a:p>
            </p:txBody>
          </p:sp>
          <p:sp>
            <p:nvSpPr>
              <p:cNvPr id="63" name="CuadroTexto 62"/>
              <p:cNvSpPr txBox="1"/>
              <p:nvPr/>
            </p:nvSpPr>
            <p:spPr>
              <a:xfrm>
                <a:off x="236373" y="358824"/>
                <a:ext cx="795484" cy="760761"/>
              </a:xfrm>
              <a:prstGeom prst="rect">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rPr>
                  <a:t>CAP. 4</a:t>
                </a:r>
                <a:endParaRPr lang="es-ES" b="1" dirty="0">
                  <a:solidFill>
                    <a:schemeClr val="bg2">
                      <a:lumMod val="10000"/>
                    </a:schemeClr>
                  </a:solidFill>
                  <a:latin typeface="Calibri" panose="020F0502020204030204" pitchFamily="34" charset="0"/>
                </a:endParaRPr>
              </a:p>
            </p:txBody>
          </p:sp>
        </p:grpSp>
      </p:grpSp>
      <p:grpSp>
        <p:nvGrpSpPr>
          <p:cNvPr id="13" name="Grupo 12"/>
          <p:cNvGrpSpPr/>
          <p:nvPr/>
        </p:nvGrpSpPr>
        <p:grpSpPr>
          <a:xfrm>
            <a:off x="244744" y="558549"/>
            <a:ext cx="5098236" cy="2058730"/>
            <a:chOff x="757448" y="1986597"/>
            <a:chExt cx="3940237" cy="1676918"/>
          </a:xfrm>
        </p:grpSpPr>
        <p:cxnSp>
          <p:nvCxnSpPr>
            <p:cNvPr id="14" name="Straight Connector 31"/>
            <p:cNvCxnSpPr/>
            <p:nvPr/>
          </p:nvCxnSpPr>
          <p:spPr>
            <a:xfrm flipH="1" flipV="1">
              <a:off x="777164" y="2811900"/>
              <a:ext cx="3914155" cy="36267"/>
            </a:xfrm>
            <a:prstGeom prst="line">
              <a:avLst/>
            </a:prstGeom>
            <a:ln w="3175">
              <a:solidFill>
                <a:schemeClr val="accent3"/>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32"/>
            <p:cNvCxnSpPr/>
            <p:nvPr/>
          </p:nvCxnSpPr>
          <p:spPr>
            <a:xfrm flipH="1" flipV="1">
              <a:off x="783531" y="3212138"/>
              <a:ext cx="3914154" cy="28405"/>
            </a:xfrm>
            <a:prstGeom prst="line">
              <a:avLst/>
            </a:prstGeom>
            <a:ln w="3175">
              <a:solidFill>
                <a:schemeClr val="accent5"/>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63"/>
            <p:cNvSpPr txBox="1"/>
            <p:nvPr/>
          </p:nvSpPr>
          <p:spPr>
            <a:xfrm>
              <a:off x="757448" y="2848166"/>
              <a:ext cx="3933872" cy="300836"/>
            </a:xfrm>
            <a:prstGeom prst="rect">
              <a:avLst/>
            </a:prstGeom>
            <a:noFill/>
          </p:spPr>
          <p:txBody>
            <a:bodyPr wrap="square" rtlCol="0">
              <a:spAutoFit/>
            </a:bodyPr>
            <a:lstStyle/>
            <a:p>
              <a:pPr algn="just"/>
              <a:r>
                <a:rPr lang="en-US" dirty="0" smtClean="0">
                  <a:solidFill>
                    <a:srgbClr val="FFC000"/>
                  </a:solidFill>
                  <a:latin typeface="Calibri" panose="020F0502020204030204" pitchFamily="34" charset="0"/>
                </a:rPr>
                <a:t>CUMPLE CON ANÁLISIS DEMANDA CAPACIDAD</a:t>
              </a:r>
              <a:endParaRPr lang="es-EC" dirty="0">
                <a:solidFill>
                  <a:srgbClr val="FFC000"/>
                </a:solidFill>
                <a:latin typeface="Calibri" panose="020F0502020204030204" pitchFamily="34" charset="0"/>
              </a:endParaRPr>
            </a:p>
          </p:txBody>
        </p:sp>
        <p:sp>
          <p:nvSpPr>
            <p:cNvPr id="18" name="Shape 2587"/>
            <p:cNvSpPr/>
            <p:nvPr/>
          </p:nvSpPr>
          <p:spPr>
            <a:xfrm>
              <a:off x="4476883" y="1986597"/>
              <a:ext cx="208786" cy="208786"/>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sp>
          <p:nvSpPr>
            <p:cNvPr id="19" name="Shape 2525"/>
            <p:cNvSpPr/>
            <p:nvPr/>
          </p:nvSpPr>
          <p:spPr>
            <a:xfrm>
              <a:off x="4471234" y="3443430"/>
              <a:ext cx="220085" cy="22008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grpSp>
      <p:sp>
        <p:nvSpPr>
          <p:cNvPr id="2" name="Rectángulo 1"/>
          <p:cNvSpPr/>
          <p:nvPr/>
        </p:nvSpPr>
        <p:spPr>
          <a:xfrm>
            <a:off x="-1159251" y="1040405"/>
            <a:ext cx="12655057" cy="646331"/>
          </a:xfrm>
          <a:prstGeom prst="rect">
            <a:avLst/>
          </a:prstGeom>
        </p:spPr>
        <p:txBody>
          <a:bodyPr wrap="square">
            <a:spAutoFit/>
          </a:bodyPr>
          <a:lstStyle/>
          <a:p>
            <a:pPr lvl="3">
              <a:lnSpc>
                <a:spcPct val="200000"/>
              </a:lnSpc>
              <a:spcAft>
                <a:spcPts val="0"/>
              </a:spcAft>
            </a:pPr>
            <a:r>
              <a:rPr lang="es-EC" b="1" i="1" dirty="0" smtClean="0">
                <a:solidFill>
                  <a:srgbClr val="080808"/>
                </a:solidFill>
                <a:latin typeface="Calibri" panose="020F0502020204030204" pitchFamily="34" charset="0"/>
                <a:ea typeface="Times New Roman" panose="02020603050405020304" pitchFamily="18" charset="0"/>
                <a:cs typeface="Times New Roman" panose="02020603050405020304" pitchFamily="18" charset="0"/>
              </a:rPr>
              <a:t>Conclusión </a:t>
            </a:r>
            <a:r>
              <a:rPr lang="es-EC" b="1" i="1" dirty="0">
                <a:solidFill>
                  <a:srgbClr val="080808"/>
                </a:solidFill>
                <a:latin typeface="Calibri" panose="020F0502020204030204" pitchFamily="34" charset="0"/>
                <a:ea typeface="Times New Roman" panose="02020603050405020304" pitchFamily="18" charset="0"/>
                <a:cs typeface="Times New Roman" panose="02020603050405020304" pitchFamily="18" charset="0"/>
              </a:rPr>
              <a:t>de la </a:t>
            </a:r>
            <a:r>
              <a:rPr lang="es-EC" b="1" i="1" dirty="0" smtClean="0">
                <a:solidFill>
                  <a:srgbClr val="080808"/>
                </a:solidFill>
                <a:latin typeface="Calibri" panose="020F0502020204030204" pitchFamily="34" charset="0"/>
                <a:ea typeface="Times New Roman" panose="02020603050405020304" pitchFamily="18" charset="0"/>
                <a:cs typeface="Times New Roman" panose="02020603050405020304" pitchFamily="18" charset="0"/>
              </a:rPr>
              <a:t>Segunda </a:t>
            </a:r>
            <a:r>
              <a:rPr lang="es-EC" b="1" i="1" dirty="0">
                <a:solidFill>
                  <a:srgbClr val="080808"/>
                </a:solidFill>
                <a:latin typeface="Calibri" panose="020F0502020204030204" pitchFamily="34" charset="0"/>
                <a:ea typeface="Times New Roman" panose="02020603050405020304" pitchFamily="18" charset="0"/>
                <a:cs typeface="Times New Roman" panose="02020603050405020304" pitchFamily="18" charset="0"/>
              </a:rPr>
              <a:t>Iteración Pórtico con tubo estructural cuadrado </a:t>
            </a:r>
            <a:r>
              <a:rPr lang="es-EC" b="1" i="1" dirty="0" smtClean="0">
                <a:solidFill>
                  <a:srgbClr val="080808"/>
                </a:solidFill>
                <a:latin typeface="Calibri" panose="020F0502020204030204" pitchFamily="34" charset="0"/>
                <a:ea typeface="Times New Roman" panose="02020603050405020304" pitchFamily="18" charset="0"/>
                <a:cs typeface="Times New Roman" panose="02020603050405020304" pitchFamily="18" charset="0"/>
              </a:rPr>
              <a:t>60 </a:t>
            </a:r>
            <a:r>
              <a:rPr lang="es-EC" b="1" i="1" dirty="0">
                <a:solidFill>
                  <a:srgbClr val="080808"/>
                </a:solidFill>
                <a:latin typeface="Calibri" panose="020F0502020204030204" pitchFamily="34" charset="0"/>
                <a:ea typeface="Times New Roman" panose="02020603050405020304" pitchFamily="18" charset="0"/>
                <a:cs typeface="Times New Roman" panose="02020603050405020304" pitchFamily="18" charset="0"/>
              </a:rPr>
              <a:t>x </a:t>
            </a:r>
            <a:r>
              <a:rPr lang="es-EC" b="1" i="1" dirty="0" smtClean="0">
                <a:solidFill>
                  <a:srgbClr val="080808"/>
                </a:solidFill>
                <a:latin typeface="Calibri" panose="020F0502020204030204" pitchFamily="34" charset="0"/>
                <a:ea typeface="Times New Roman" panose="02020603050405020304" pitchFamily="18" charset="0"/>
                <a:cs typeface="Times New Roman" panose="02020603050405020304" pitchFamily="18" charset="0"/>
              </a:rPr>
              <a:t>60 </a:t>
            </a:r>
            <a:r>
              <a:rPr lang="es-EC" b="1" i="1" dirty="0">
                <a:solidFill>
                  <a:srgbClr val="080808"/>
                </a:solidFill>
                <a:latin typeface="Calibri" panose="020F0502020204030204" pitchFamily="34" charset="0"/>
                <a:ea typeface="Times New Roman" panose="02020603050405020304" pitchFamily="18" charset="0"/>
                <a:cs typeface="Times New Roman" panose="02020603050405020304" pitchFamily="18" charset="0"/>
              </a:rPr>
              <a:t>x 2 calidad del acero ASTM – A500</a:t>
            </a:r>
            <a:endParaRPr lang="es-EC" b="1" i="1" dirty="0">
              <a:solidFill>
                <a:srgbClr val="080808"/>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22" name="Grupo 21"/>
          <p:cNvGrpSpPr/>
          <p:nvPr/>
        </p:nvGrpSpPr>
        <p:grpSpPr>
          <a:xfrm>
            <a:off x="2974446" y="1945902"/>
            <a:ext cx="5095685" cy="2058730"/>
            <a:chOff x="757448" y="1986597"/>
            <a:chExt cx="3938266" cy="1676918"/>
          </a:xfrm>
        </p:grpSpPr>
        <p:cxnSp>
          <p:nvCxnSpPr>
            <p:cNvPr id="23" name="Straight Connector 31"/>
            <p:cNvCxnSpPr/>
            <p:nvPr/>
          </p:nvCxnSpPr>
          <p:spPr>
            <a:xfrm flipH="1" flipV="1">
              <a:off x="777164" y="2811900"/>
              <a:ext cx="3914155" cy="36267"/>
            </a:xfrm>
            <a:prstGeom prst="line">
              <a:avLst/>
            </a:prstGeom>
            <a:ln w="3175">
              <a:solidFill>
                <a:schemeClr val="accent3"/>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32"/>
            <p:cNvCxnSpPr/>
            <p:nvPr/>
          </p:nvCxnSpPr>
          <p:spPr>
            <a:xfrm flipH="1" flipV="1">
              <a:off x="781560" y="3409332"/>
              <a:ext cx="3914154" cy="28405"/>
            </a:xfrm>
            <a:prstGeom prst="line">
              <a:avLst/>
            </a:prstGeom>
            <a:ln w="3175">
              <a:solidFill>
                <a:schemeClr val="accent5"/>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Box 63"/>
            <p:cNvSpPr txBox="1"/>
            <p:nvPr/>
          </p:nvSpPr>
          <p:spPr>
            <a:xfrm>
              <a:off x="757448" y="2848166"/>
              <a:ext cx="3933872" cy="526462"/>
            </a:xfrm>
            <a:prstGeom prst="rect">
              <a:avLst/>
            </a:prstGeom>
            <a:noFill/>
          </p:spPr>
          <p:txBody>
            <a:bodyPr wrap="square" rtlCol="0">
              <a:spAutoFit/>
            </a:bodyPr>
            <a:lstStyle/>
            <a:p>
              <a:pPr algn="just"/>
              <a:r>
                <a:rPr lang="es-EC" dirty="0" smtClean="0">
                  <a:solidFill>
                    <a:schemeClr val="accent1"/>
                  </a:solidFill>
                  <a:latin typeface="Calibri" panose="020F0502020204030204" pitchFamily="34" charset="0"/>
                </a:rPr>
                <a:t>NO EXCEDE LOS DESPLAZAMIENTOS LATERALES PERMITIDOS </a:t>
              </a:r>
              <a:r>
                <a:rPr lang="es-EC" dirty="0" smtClean="0">
                  <a:solidFill>
                    <a:srgbClr val="080808"/>
                  </a:solidFill>
                  <a:latin typeface="Calibri" panose="020F0502020204030204" pitchFamily="34" charset="0"/>
                </a:rPr>
                <a:t>para el eje X y eje Z</a:t>
              </a:r>
            </a:p>
          </p:txBody>
        </p:sp>
        <p:sp>
          <p:nvSpPr>
            <p:cNvPr id="26" name="Shape 2587"/>
            <p:cNvSpPr/>
            <p:nvPr/>
          </p:nvSpPr>
          <p:spPr>
            <a:xfrm>
              <a:off x="4476883" y="1986597"/>
              <a:ext cx="208786" cy="208786"/>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sp>
          <p:nvSpPr>
            <p:cNvPr id="27" name="Shape 2525"/>
            <p:cNvSpPr/>
            <p:nvPr/>
          </p:nvSpPr>
          <p:spPr>
            <a:xfrm>
              <a:off x="4471234" y="3443430"/>
              <a:ext cx="220085" cy="22008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grpSp>
      <p:grpSp>
        <p:nvGrpSpPr>
          <p:cNvPr id="28" name="Grupo 27"/>
          <p:cNvGrpSpPr/>
          <p:nvPr/>
        </p:nvGrpSpPr>
        <p:grpSpPr>
          <a:xfrm>
            <a:off x="5361844" y="3565347"/>
            <a:ext cx="5120434" cy="2058730"/>
            <a:chOff x="757448" y="1986597"/>
            <a:chExt cx="3957393" cy="1676918"/>
          </a:xfrm>
        </p:grpSpPr>
        <p:cxnSp>
          <p:nvCxnSpPr>
            <p:cNvPr id="29" name="Straight Connector 31"/>
            <p:cNvCxnSpPr/>
            <p:nvPr/>
          </p:nvCxnSpPr>
          <p:spPr>
            <a:xfrm flipH="1" flipV="1">
              <a:off x="777164" y="2811900"/>
              <a:ext cx="3914155" cy="36267"/>
            </a:xfrm>
            <a:prstGeom prst="line">
              <a:avLst/>
            </a:prstGeom>
            <a:ln w="3175">
              <a:solidFill>
                <a:schemeClr val="accent3"/>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32"/>
            <p:cNvCxnSpPr/>
            <p:nvPr/>
          </p:nvCxnSpPr>
          <p:spPr>
            <a:xfrm flipH="1" flipV="1">
              <a:off x="800687" y="3429228"/>
              <a:ext cx="3914154" cy="28405"/>
            </a:xfrm>
            <a:prstGeom prst="line">
              <a:avLst/>
            </a:prstGeom>
            <a:ln w="3175">
              <a:solidFill>
                <a:schemeClr val="accent5"/>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Box 63"/>
            <p:cNvSpPr txBox="1"/>
            <p:nvPr/>
          </p:nvSpPr>
          <p:spPr>
            <a:xfrm>
              <a:off x="757448" y="2848166"/>
              <a:ext cx="3933872" cy="526462"/>
            </a:xfrm>
            <a:prstGeom prst="rect">
              <a:avLst/>
            </a:prstGeom>
            <a:noFill/>
          </p:spPr>
          <p:txBody>
            <a:bodyPr wrap="square" rtlCol="0">
              <a:spAutoFit/>
            </a:bodyPr>
            <a:lstStyle/>
            <a:p>
              <a:pPr algn="just"/>
              <a:r>
                <a:rPr lang="es-EC" dirty="0" smtClean="0">
                  <a:solidFill>
                    <a:schemeClr val="accent5"/>
                  </a:solidFill>
                  <a:latin typeface="Calibri" panose="020F0502020204030204" pitchFamily="34" charset="0"/>
                </a:rPr>
                <a:t>NO</a:t>
              </a:r>
              <a:r>
                <a:rPr lang="es-EC" dirty="0" smtClean="0">
                  <a:solidFill>
                    <a:srgbClr val="080808"/>
                  </a:solidFill>
                  <a:latin typeface="Calibri" panose="020F0502020204030204" pitchFamily="34" charset="0"/>
                </a:rPr>
                <a:t> </a:t>
              </a:r>
              <a:r>
                <a:rPr lang="es-EC" dirty="0" smtClean="0">
                  <a:solidFill>
                    <a:schemeClr val="accent5"/>
                  </a:solidFill>
                  <a:latin typeface="Calibri" panose="020F0502020204030204" pitchFamily="34" charset="0"/>
                </a:rPr>
                <a:t>EXCEDE LOS VALORES DE FLECHA PERMITIDOS</a:t>
              </a:r>
              <a:r>
                <a:rPr lang="es-EC" dirty="0" smtClean="0">
                  <a:solidFill>
                    <a:schemeClr val="accent1"/>
                  </a:solidFill>
                  <a:latin typeface="Calibri" panose="020F0502020204030204" pitchFamily="34" charset="0"/>
                </a:rPr>
                <a:t> </a:t>
              </a:r>
              <a:r>
                <a:rPr lang="es-EC" dirty="0" smtClean="0">
                  <a:solidFill>
                    <a:srgbClr val="080808"/>
                  </a:solidFill>
                  <a:latin typeface="Calibri" panose="020F0502020204030204" pitchFamily="34" charset="0"/>
                </a:rPr>
                <a:t>(desplazamiento eje Y)</a:t>
              </a:r>
            </a:p>
          </p:txBody>
        </p:sp>
        <p:sp>
          <p:nvSpPr>
            <p:cNvPr id="32" name="Shape 2587"/>
            <p:cNvSpPr/>
            <p:nvPr/>
          </p:nvSpPr>
          <p:spPr>
            <a:xfrm>
              <a:off x="4476883" y="1986597"/>
              <a:ext cx="208786" cy="208786"/>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sp>
          <p:nvSpPr>
            <p:cNvPr id="33" name="Shape 2525"/>
            <p:cNvSpPr/>
            <p:nvPr/>
          </p:nvSpPr>
          <p:spPr>
            <a:xfrm>
              <a:off x="4471234" y="3443430"/>
              <a:ext cx="220085" cy="22008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grpSp>
      <p:sp>
        <p:nvSpPr>
          <p:cNvPr id="7" name="Rectángulo 6"/>
          <p:cNvSpPr/>
          <p:nvPr/>
        </p:nvSpPr>
        <p:spPr>
          <a:xfrm rot="20445495">
            <a:off x="-900466" y="5391641"/>
            <a:ext cx="6092825" cy="464871"/>
          </a:xfrm>
          <a:prstGeom prst="rect">
            <a:avLst/>
          </a:prstGeom>
        </p:spPr>
        <p:txBody>
          <a:bodyPr>
            <a:spAutoFit/>
          </a:bodyPr>
          <a:lstStyle/>
          <a:p>
            <a:pPr indent="180340" algn="ctr">
              <a:lnSpc>
                <a:spcPct val="150000"/>
              </a:lnSpc>
              <a:spcAft>
                <a:spcPts val="0"/>
              </a:spcAft>
            </a:pPr>
            <a:r>
              <a:rPr lang="en-US"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POR LO TANTO CUMPLE!</a:t>
            </a:r>
            <a:endParaRPr lang="es-EC"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44567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o 57"/>
          <p:cNvGrpSpPr/>
          <p:nvPr/>
        </p:nvGrpSpPr>
        <p:grpSpPr>
          <a:xfrm>
            <a:off x="222546" y="121215"/>
            <a:ext cx="3117388" cy="874668"/>
            <a:chOff x="201809" y="167228"/>
            <a:chExt cx="3651264" cy="1029524"/>
          </a:xfrm>
        </p:grpSpPr>
        <p:sp>
          <p:nvSpPr>
            <p:cNvPr id="59" name="Freeform 19"/>
            <p:cNvSpPr/>
            <p:nvPr/>
          </p:nvSpPr>
          <p:spPr>
            <a:xfrm>
              <a:off x="201809" y="167228"/>
              <a:ext cx="3589141" cy="1029524"/>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ea typeface="Open Sans" panose="020B0606030504020204" pitchFamily="34" charset="0"/>
                <a:cs typeface="Open Sans" panose="020B0606030504020204" pitchFamily="34" charset="0"/>
              </a:endParaRPr>
            </a:p>
          </p:txBody>
        </p:sp>
        <p:sp>
          <p:nvSpPr>
            <p:cNvPr id="60" name="Oval 20"/>
            <p:cNvSpPr/>
            <p:nvPr/>
          </p:nvSpPr>
          <p:spPr>
            <a:xfrm>
              <a:off x="262131" y="239055"/>
              <a:ext cx="743968" cy="8858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nvGrpSpPr>
            <p:cNvPr id="61" name="Grupo 60"/>
            <p:cNvGrpSpPr/>
            <p:nvPr/>
          </p:nvGrpSpPr>
          <p:grpSpPr>
            <a:xfrm>
              <a:off x="236373" y="358824"/>
              <a:ext cx="3616700" cy="760761"/>
              <a:chOff x="236373" y="358824"/>
              <a:chExt cx="3616700" cy="760761"/>
            </a:xfrm>
          </p:grpSpPr>
          <p:sp>
            <p:nvSpPr>
              <p:cNvPr id="62" name="TextBox 18"/>
              <p:cNvSpPr txBox="1"/>
              <p:nvPr/>
            </p:nvSpPr>
            <p:spPr>
              <a:xfrm>
                <a:off x="1289777" y="446516"/>
                <a:ext cx="2563296" cy="470948"/>
              </a:xfrm>
              <a:prstGeom prst="rect">
                <a:avLst/>
              </a:prstGeom>
              <a:noFill/>
            </p:spPr>
            <p:txBody>
              <a:bodyPr wrap="square" rtlCol="0" anchor="ctr">
                <a:spAutoFit/>
              </a:bodyPr>
              <a:lstStyle/>
              <a:p>
                <a:pPr lvl="0" algn="ctr"/>
                <a:r>
                  <a:rPr lang="en-US" sz="2000" b="1" dirty="0" smtClean="0">
                    <a:solidFill>
                      <a:prstClr val="white"/>
                    </a:solidFill>
                    <a:latin typeface="Calibri" panose="020F0502020204030204" pitchFamily="34" charset="0"/>
                  </a:rPr>
                  <a:t>IMPLEMENTACIÓN</a:t>
                </a:r>
                <a:endParaRPr lang="en-US" sz="2000" b="1" dirty="0">
                  <a:solidFill>
                    <a:prstClr val="white"/>
                  </a:solidFill>
                  <a:latin typeface="Calibri" panose="020F0502020204030204" pitchFamily="34" charset="0"/>
                </a:endParaRPr>
              </a:p>
            </p:txBody>
          </p:sp>
          <p:sp>
            <p:nvSpPr>
              <p:cNvPr id="63" name="CuadroTexto 62"/>
              <p:cNvSpPr txBox="1"/>
              <p:nvPr/>
            </p:nvSpPr>
            <p:spPr>
              <a:xfrm>
                <a:off x="236373" y="358824"/>
                <a:ext cx="795484" cy="760761"/>
              </a:xfrm>
              <a:prstGeom prst="rect">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rPr>
                  <a:t>CAP. </a:t>
                </a:r>
                <a:r>
                  <a:rPr lang="es-ES" b="1" dirty="0">
                    <a:solidFill>
                      <a:schemeClr val="bg2">
                        <a:lumMod val="10000"/>
                      </a:schemeClr>
                    </a:solidFill>
                    <a:latin typeface="Calibri" panose="020F0502020204030204" pitchFamily="34" charset="0"/>
                  </a:rPr>
                  <a:t>5</a:t>
                </a:r>
              </a:p>
            </p:txBody>
          </p:sp>
        </p:grpSp>
      </p:grpSp>
      <p:pic>
        <p:nvPicPr>
          <p:cNvPr id="11"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4588915" y="3274468"/>
            <a:ext cx="1999524" cy="2432857"/>
          </a:xfrm>
          <a:prstGeom prst="rect">
            <a:avLst/>
          </a:prstGeom>
          <a:noFill/>
          <a:ln>
            <a:noFill/>
          </a:ln>
        </p:spPr>
      </p:pic>
      <p:pic>
        <p:nvPicPr>
          <p:cNvPr id="12" name="Imagen 11"/>
          <p:cNvPicPr/>
          <p:nvPr/>
        </p:nvPicPr>
        <p:blipFill>
          <a:blip r:embed="rId3">
            <a:extLst>
              <a:ext uri="{28A0092B-C50C-407E-A947-70E740481C1C}">
                <a14:useLocalDpi xmlns:a14="http://schemas.microsoft.com/office/drawing/2010/main" val="0"/>
              </a:ext>
            </a:extLst>
          </a:blip>
          <a:srcRect/>
          <a:stretch>
            <a:fillRect/>
          </a:stretch>
        </p:blipFill>
        <p:spPr bwMode="auto">
          <a:xfrm>
            <a:off x="3776293" y="1233162"/>
            <a:ext cx="3624769" cy="1991003"/>
          </a:xfrm>
          <a:prstGeom prst="rect">
            <a:avLst/>
          </a:prstGeom>
          <a:noFill/>
          <a:ln>
            <a:noFill/>
          </a:ln>
        </p:spPr>
      </p:pic>
      <p:pic>
        <p:nvPicPr>
          <p:cNvPr id="13" name="Imagen 12"/>
          <p:cNvPicPr/>
          <p:nvPr/>
        </p:nvPicPr>
        <p:blipFill>
          <a:blip r:embed="rId4">
            <a:extLst>
              <a:ext uri="{28A0092B-C50C-407E-A947-70E740481C1C}">
                <a14:useLocalDpi xmlns:a14="http://schemas.microsoft.com/office/drawing/2010/main" val="0"/>
              </a:ext>
            </a:extLst>
          </a:blip>
          <a:srcRect/>
          <a:stretch>
            <a:fillRect/>
          </a:stretch>
        </p:blipFill>
        <p:spPr bwMode="auto">
          <a:xfrm>
            <a:off x="8183438" y="3141203"/>
            <a:ext cx="2951480" cy="2699385"/>
          </a:xfrm>
          <a:prstGeom prst="rect">
            <a:avLst/>
          </a:prstGeom>
          <a:noFill/>
          <a:ln>
            <a:noFill/>
          </a:ln>
        </p:spPr>
      </p:pic>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024" y="1233162"/>
            <a:ext cx="3341924" cy="4454999"/>
          </a:xfrm>
          <a:prstGeom prst="rect">
            <a:avLst/>
          </a:prstGeom>
        </p:spPr>
      </p:pic>
      <p:pic>
        <p:nvPicPr>
          <p:cNvPr id="4" name="Imagen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30378" y="350261"/>
            <a:ext cx="3657600" cy="2743200"/>
          </a:xfrm>
          <a:prstGeom prst="rect">
            <a:avLst/>
          </a:prstGeom>
        </p:spPr>
      </p:pic>
    </p:spTree>
    <p:extLst>
      <p:ext uri="{BB962C8B-B14F-4D97-AF65-F5344CB8AC3E}">
        <p14:creationId xmlns:p14="http://schemas.microsoft.com/office/powerpoint/2010/main" val="4197728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o 57"/>
          <p:cNvGrpSpPr/>
          <p:nvPr/>
        </p:nvGrpSpPr>
        <p:grpSpPr>
          <a:xfrm>
            <a:off x="222546" y="121215"/>
            <a:ext cx="3117388" cy="874668"/>
            <a:chOff x="201809" y="167228"/>
            <a:chExt cx="3651264" cy="1029524"/>
          </a:xfrm>
        </p:grpSpPr>
        <p:sp>
          <p:nvSpPr>
            <p:cNvPr id="59" name="Freeform 19"/>
            <p:cNvSpPr/>
            <p:nvPr/>
          </p:nvSpPr>
          <p:spPr>
            <a:xfrm>
              <a:off x="201809" y="167228"/>
              <a:ext cx="3589141" cy="1029524"/>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ea typeface="Open Sans" panose="020B0606030504020204" pitchFamily="34" charset="0"/>
                <a:cs typeface="Open Sans" panose="020B0606030504020204" pitchFamily="34" charset="0"/>
              </a:endParaRPr>
            </a:p>
          </p:txBody>
        </p:sp>
        <p:sp>
          <p:nvSpPr>
            <p:cNvPr id="60" name="Oval 20"/>
            <p:cNvSpPr/>
            <p:nvPr/>
          </p:nvSpPr>
          <p:spPr>
            <a:xfrm>
              <a:off x="262131" y="239055"/>
              <a:ext cx="743968" cy="8858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nvGrpSpPr>
            <p:cNvPr id="61" name="Grupo 60"/>
            <p:cNvGrpSpPr/>
            <p:nvPr/>
          </p:nvGrpSpPr>
          <p:grpSpPr>
            <a:xfrm>
              <a:off x="236373" y="358824"/>
              <a:ext cx="3616700" cy="760761"/>
              <a:chOff x="236373" y="358824"/>
              <a:chExt cx="3616700" cy="760761"/>
            </a:xfrm>
          </p:grpSpPr>
          <p:sp>
            <p:nvSpPr>
              <p:cNvPr id="62" name="TextBox 18"/>
              <p:cNvSpPr txBox="1"/>
              <p:nvPr/>
            </p:nvSpPr>
            <p:spPr>
              <a:xfrm>
                <a:off x="1289777" y="446516"/>
                <a:ext cx="2563296" cy="470948"/>
              </a:xfrm>
              <a:prstGeom prst="rect">
                <a:avLst/>
              </a:prstGeom>
              <a:noFill/>
            </p:spPr>
            <p:txBody>
              <a:bodyPr wrap="square" rtlCol="0" anchor="ctr">
                <a:spAutoFit/>
              </a:bodyPr>
              <a:lstStyle/>
              <a:p>
                <a:pPr lvl="0" algn="ctr"/>
                <a:r>
                  <a:rPr lang="en-US" sz="2000" b="1" dirty="0" smtClean="0">
                    <a:solidFill>
                      <a:prstClr val="white"/>
                    </a:solidFill>
                    <a:latin typeface="Calibri" panose="020F0502020204030204" pitchFamily="34" charset="0"/>
                  </a:rPr>
                  <a:t>IMPLEMENTACIÓN</a:t>
                </a:r>
                <a:endParaRPr lang="en-US" sz="2000" b="1" dirty="0">
                  <a:solidFill>
                    <a:prstClr val="white"/>
                  </a:solidFill>
                  <a:latin typeface="Calibri" panose="020F0502020204030204" pitchFamily="34" charset="0"/>
                </a:endParaRPr>
              </a:p>
            </p:txBody>
          </p:sp>
          <p:sp>
            <p:nvSpPr>
              <p:cNvPr id="63" name="CuadroTexto 62"/>
              <p:cNvSpPr txBox="1"/>
              <p:nvPr/>
            </p:nvSpPr>
            <p:spPr>
              <a:xfrm>
                <a:off x="236373" y="358824"/>
                <a:ext cx="795484" cy="760761"/>
              </a:xfrm>
              <a:prstGeom prst="rect">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rPr>
                  <a:t>CAP. </a:t>
                </a:r>
                <a:r>
                  <a:rPr lang="es-ES" b="1" dirty="0">
                    <a:solidFill>
                      <a:schemeClr val="bg2">
                        <a:lumMod val="10000"/>
                      </a:schemeClr>
                    </a:solidFill>
                    <a:latin typeface="Calibri" panose="020F0502020204030204" pitchFamily="34" charset="0"/>
                  </a:rPr>
                  <a:t>5</a:t>
                </a:r>
              </a:p>
            </p:txBody>
          </p:sp>
        </p:grpSp>
      </p:grpSp>
      <p:pic>
        <p:nvPicPr>
          <p:cNvPr id="3" name="Imagen 2"/>
          <p:cNvPicPr>
            <a:picLocks noChangeAspect="1"/>
          </p:cNvPicPr>
          <p:nvPr/>
        </p:nvPicPr>
        <p:blipFill>
          <a:blip r:embed="rId2"/>
          <a:stretch>
            <a:fillRect/>
          </a:stretch>
        </p:blipFill>
        <p:spPr>
          <a:xfrm>
            <a:off x="222546" y="1340768"/>
            <a:ext cx="3957638" cy="1895475"/>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3068" y="740529"/>
            <a:ext cx="3657600" cy="2743200"/>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55188" y="1484784"/>
            <a:ext cx="3084853" cy="4112306"/>
          </a:xfrm>
          <a:prstGeom prst="rect">
            <a:avLst/>
          </a:prstGeom>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2565" y="3356992"/>
            <a:ext cx="3657600" cy="2743200"/>
          </a:xfrm>
          <a:prstGeom prst="rect">
            <a:avLst/>
          </a:prstGeom>
        </p:spPr>
      </p:pic>
      <p:pic>
        <p:nvPicPr>
          <p:cNvPr id="10" name="Imagen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14392" y="3540937"/>
            <a:ext cx="2056569" cy="2741538"/>
          </a:xfrm>
          <a:prstGeom prst="rect">
            <a:avLst/>
          </a:prstGeom>
        </p:spPr>
      </p:pic>
    </p:spTree>
    <p:extLst>
      <p:ext uri="{BB962C8B-B14F-4D97-AF65-F5344CB8AC3E}">
        <p14:creationId xmlns:p14="http://schemas.microsoft.com/office/powerpoint/2010/main" val="11683965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o 57"/>
          <p:cNvGrpSpPr/>
          <p:nvPr/>
        </p:nvGrpSpPr>
        <p:grpSpPr>
          <a:xfrm>
            <a:off x="222546" y="121215"/>
            <a:ext cx="3117388" cy="874668"/>
            <a:chOff x="201809" y="167228"/>
            <a:chExt cx="3651264" cy="1029524"/>
          </a:xfrm>
        </p:grpSpPr>
        <p:sp>
          <p:nvSpPr>
            <p:cNvPr id="59" name="Freeform 19"/>
            <p:cNvSpPr/>
            <p:nvPr/>
          </p:nvSpPr>
          <p:spPr>
            <a:xfrm>
              <a:off x="201809" y="167228"/>
              <a:ext cx="3589141" cy="1029524"/>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ea typeface="Open Sans" panose="020B0606030504020204" pitchFamily="34" charset="0"/>
                <a:cs typeface="Open Sans" panose="020B0606030504020204" pitchFamily="34" charset="0"/>
              </a:endParaRPr>
            </a:p>
          </p:txBody>
        </p:sp>
        <p:sp>
          <p:nvSpPr>
            <p:cNvPr id="60" name="Oval 20"/>
            <p:cNvSpPr/>
            <p:nvPr/>
          </p:nvSpPr>
          <p:spPr>
            <a:xfrm>
              <a:off x="262131" y="239055"/>
              <a:ext cx="743968" cy="8858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nvGrpSpPr>
            <p:cNvPr id="61" name="Grupo 60"/>
            <p:cNvGrpSpPr/>
            <p:nvPr/>
          </p:nvGrpSpPr>
          <p:grpSpPr>
            <a:xfrm>
              <a:off x="236373" y="358824"/>
              <a:ext cx="3616700" cy="760761"/>
              <a:chOff x="236373" y="358824"/>
              <a:chExt cx="3616700" cy="760761"/>
            </a:xfrm>
          </p:grpSpPr>
          <p:sp>
            <p:nvSpPr>
              <p:cNvPr id="62" name="TextBox 18"/>
              <p:cNvSpPr txBox="1"/>
              <p:nvPr/>
            </p:nvSpPr>
            <p:spPr>
              <a:xfrm>
                <a:off x="1289777" y="446516"/>
                <a:ext cx="2563296" cy="470948"/>
              </a:xfrm>
              <a:prstGeom prst="rect">
                <a:avLst/>
              </a:prstGeom>
              <a:noFill/>
            </p:spPr>
            <p:txBody>
              <a:bodyPr wrap="square" rtlCol="0" anchor="ctr">
                <a:spAutoFit/>
              </a:bodyPr>
              <a:lstStyle/>
              <a:p>
                <a:pPr lvl="0" algn="ctr"/>
                <a:r>
                  <a:rPr lang="en-US" sz="2000" b="1" dirty="0" smtClean="0">
                    <a:solidFill>
                      <a:prstClr val="white"/>
                    </a:solidFill>
                    <a:latin typeface="Calibri" panose="020F0502020204030204" pitchFamily="34" charset="0"/>
                  </a:rPr>
                  <a:t>IMPLEMENTACIÓN</a:t>
                </a:r>
                <a:endParaRPr lang="en-US" sz="2000" b="1" dirty="0">
                  <a:solidFill>
                    <a:prstClr val="white"/>
                  </a:solidFill>
                  <a:latin typeface="Calibri" panose="020F0502020204030204" pitchFamily="34" charset="0"/>
                </a:endParaRPr>
              </a:p>
            </p:txBody>
          </p:sp>
          <p:sp>
            <p:nvSpPr>
              <p:cNvPr id="63" name="CuadroTexto 62"/>
              <p:cNvSpPr txBox="1"/>
              <p:nvPr/>
            </p:nvSpPr>
            <p:spPr>
              <a:xfrm>
                <a:off x="236373" y="358824"/>
                <a:ext cx="795484" cy="760761"/>
              </a:xfrm>
              <a:prstGeom prst="rect">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rPr>
                  <a:t>CAP. </a:t>
                </a:r>
                <a:r>
                  <a:rPr lang="es-ES" b="1" dirty="0">
                    <a:solidFill>
                      <a:schemeClr val="bg2">
                        <a:lumMod val="10000"/>
                      </a:schemeClr>
                    </a:solidFill>
                    <a:latin typeface="Calibri" panose="020F0502020204030204" pitchFamily="34" charset="0"/>
                  </a:rPr>
                  <a:t>5</a:t>
                </a:r>
              </a:p>
            </p:txBody>
          </p:sp>
        </p:grpSp>
      </p:grpSp>
      <p:graphicFrame>
        <p:nvGraphicFramePr>
          <p:cNvPr id="4" name="Tabla 3"/>
          <p:cNvGraphicFramePr>
            <a:graphicFrameLocks noGrp="1"/>
          </p:cNvGraphicFramePr>
          <p:nvPr>
            <p:extLst>
              <p:ext uri="{D42A27DB-BD31-4B8C-83A1-F6EECF244321}">
                <p14:modId xmlns:p14="http://schemas.microsoft.com/office/powerpoint/2010/main" val="2130964882"/>
              </p:ext>
            </p:extLst>
          </p:nvPr>
        </p:nvGraphicFramePr>
        <p:xfrm>
          <a:off x="35988" y="995883"/>
          <a:ext cx="8066835" cy="4928356"/>
        </p:xfrm>
        <a:graphic>
          <a:graphicData uri="http://schemas.openxmlformats.org/drawingml/2006/table">
            <a:tbl>
              <a:tblPr firstRow="1" firstCol="1" bandRow="1">
                <a:tableStyleId>{5940675A-B579-460E-94D1-54222C63F5DA}</a:tableStyleId>
              </a:tblPr>
              <a:tblGrid>
                <a:gridCol w="2250623"/>
                <a:gridCol w="1711757"/>
                <a:gridCol w="4104455"/>
              </a:tblGrid>
              <a:tr h="30646">
                <a:tc gridSpan="3">
                  <a:txBody>
                    <a:bodyPr/>
                    <a:lstStyle/>
                    <a:p>
                      <a:pPr algn="ctr">
                        <a:lnSpc>
                          <a:spcPct val="107000"/>
                        </a:lnSpc>
                        <a:spcAft>
                          <a:spcPts val="0"/>
                        </a:spcAft>
                      </a:pPr>
                      <a:r>
                        <a:rPr lang="es-EC" sz="1000" dirty="0">
                          <a:solidFill>
                            <a:srgbClr val="080808"/>
                          </a:solidFill>
                          <a:effectLst/>
                        </a:rPr>
                        <a:t>INSTRUCCIONES </a:t>
                      </a:r>
                      <a:endParaRPr lang="es-EC" sz="10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03" marR="44203" marT="0" marB="0"/>
                </a:tc>
                <a:tc hMerge="1">
                  <a:txBody>
                    <a:bodyPr/>
                    <a:lstStyle/>
                    <a:p>
                      <a:endParaRPr lang="es-EC"/>
                    </a:p>
                  </a:txBody>
                  <a:tcPr/>
                </a:tc>
                <a:tc hMerge="1">
                  <a:txBody>
                    <a:bodyPr/>
                    <a:lstStyle/>
                    <a:p>
                      <a:endParaRPr lang="es-EC"/>
                    </a:p>
                  </a:txBody>
                  <a:tcPr/>
                </a:tc>
              </a:tr>
              <a:tr h="126141">
                <a:tc>
                  <a:txBody>
                    <a:bodyPr/>
                    <a:lstStyle/>
                    <a:p>
                      <a:pPr algn="ctr">
                        <a:lnSpc>
                          <a:spcPct val="107000"/>
                        </a:lnSpc>
                        <a:spcAft>
                          <a:spcPts val="0"/>
                        </a:spcAft>
                      </a:pPr>
                      <a:r>
                        <a:rPr lang="es-EC" sz="1000">
                          <a:solidFill>
                            <a:srgbClr val="080808"/>
                          </a:solidFill>
                          <a:effectLst/>
                        </a:rPr>
                        <a:t>ELEMENTO</a:t>
                      </a:r>
                      <a:endParaRPr lang="es-EC" sz="10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03" marR="44203" marT="0" marB="0"/>
                </a:tc>
                <a:tc>
                  <a:txBody>
                    <a:bodyPr/>
                    <a:lstStyle/>
                    <a:p>
                      <a:pPr algn="ctr">
                        <a:lnSpc>
                          <a:spcPct val="107000"/>
                        </a:lnSpc>
                        <a:spcAft>
                          <a:spcPts val="0"/>
                        </a:spcAft>
                      </a:pPr>
                      <a:r>
                        <a:rPr lang="es-EC" sz="1000">
                          <a:solidFill>
                            <a:srgbClr val="080808"/>
                          </a:solidFill>
                          <a:effectLst/>
                        </a:rPr>
                        <a:t>OPCIÓN</a:t>
                      </a:r>
                      <a:endParaRPr lang="es-EC" sz="10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03" marR="44203" marT="0" marB="0"/>
                </a:tc>
                <a:tc>
                  <a:txBody>
                    <a:bodyPr/>
                    <a:lstStyle/>
                    <a:p>
                      <a:pPr algn="just">
                        <a:lnSpc>
                          <a:spcPct val="107000"/>
                        </a:lnSpc>
                        <a:spcAft>
                          <a:spcPts val="0"/>
                        </a:spcAft>
                      </a:pPr>
                      <a:r>
                        <a:rPr lang="es-EC" sz="1000" dirty="0">
                          <a:solidFill>
                            <a:srgbClr val="080808"/>
                          </a:solidFill>
                          <a:effectLst/>
                        </a:rPr>
                        <a:t>DESCRIPCIÓN</a:t>
                      </a:r>
                      <a:endParaRPr lang="es-EC" sz="10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03" marR="44203" marT="0" marB="0"/>
                </a:tc>
              </a:tr>
              <a:tr h="210208">
                <a:tc>
                  <a:txBody>
                    <a:bodyPr/>
                    <a:lstStyle/>
                    <a:p>
                      <a:pPr algn="ctr">
                        <a:lnSpc>
                          <a:spcPct val="107000"/>
                        </a:lnSpc>
                        <a:spcAft>
                          <a:spcPts val="0"/>
                        </a:spcAft>
                      </a:pPr>
                      <a:r>
                        <a:rPr lang="es-EC" sz="1000">
                          <a:solidFill>
                            <a:srgbClr val="080808"/>
                          </a:solidFill>
                          <a:effectLst/>
                        </a:rPr>
                        <a:t>PULSADOR </a:t>
                      </a:r>
                    </a:p>
                    <a:p>
                      <a:pPr algn="ctr">
                        <a:lnSpc>
                          <a:spcPct val="107000"/>
                        </a:lnSpc>
                        <a:spcAft>
                          <a:spcPts val="0"/>
                        </a:spcAft>
                      </a:pPr>
                      <a:r>
                        <a:rPr lang="es-EC" sz="1000">
                          <a:solidFill>
                            <a:srgbClr val="080808"/>
                          </a:solidFill>
                          <a:effectLst/>
                        </a:rPr>
                        <a:t>VERDE</a:t>
                      </a:r>
                      <a:endParaRPr lang="es-EC" sz="10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03" marR="44203" marT="0" marB="0"/>
                </a:tc>
                <a:tc>
                  <a:txBody>
                    <a:bodyPr/>
                    <a:lstStyle/>
                    <a:p>
                      <a:pPr algn="ctr">
                        <a:lnSpc>
                          <a:spcPct val="107000"/>
                        </a:lnSpc>
                        <a:spcAft>
                          <a:spcPts val="0"/>
                        </a:spcAft>
                      </a:pPr>
                      <a:r>
                        <a:rPr lang="es-EC" sz="1000" dirty="0">
                          <a:solidFill>
                            <a:srgbClr val="080808"/>
                          </a:solidFill>
                          <a:effectLst/>
                        </a:rPr>
                        <a:t>ENCENDER</a:t>
                      </a:r>
                      <a:endParaRPr lang="es-EC" sz="10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03" marR="44203" marT="0" marB="0"/>
                </a:tc>
                <a:tc>
                  <a:txBody>
                    <a:bodyPr/>
                    <a:lstStyle/>
                    <a:p>
                      <a:pPr algn="just">
                        <a:lnSpc>
                          <a:spcPct val="107000"/>
                        </a:lnSpc>
                        <a:spcAft>
                          <a:spcPts val="0"/>
                        </a:spcAft>
                      </a:pPr>
                      <a:r>
                        <a:rPr lang="es-EC" sz="1000">
                          <a:solidFill>
                            <a:srgbClr val="080808"/>
                          </a:solidFill>
                          <a:effectLst/>
                        </a:rPr>
                        <a:t>Energiza todo el sistema.</a:t>
                      </a:r>
                      <a:endParaRPr lang="es-EC" sz="10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03" marR="44203" marT="0" marB="0"/>
                </a:tc>
              </a:tr>
              <a:tr h="1366352">
                <a:tc rowSpan="2">
                  <a:txBody>
                    <a:bodyPr/>
                    <a:lstStyle/>
                    <a:p>
                      <a:pPr algn="ctr">
                        <a:lnSpc>
                          <a:spcPct val="107000"/>
                        </a:lnSpc>
                        <a:spcAft>
                          <a:spcPts val="0"/>
                        </a:spcAft>
                      </a:pPr>
                      <a:r>
                        <a:rPr lang="es-EC" sz="1000">
                          <a:solidFill>
                            <a:srgbClr val="080808"/>
                          </a:solidFill>
                          <a:effectLst/>
                        </a:rPr>
                        <a:t>PULSADOR </a:t>
                      </a:r>
                    </a:p>
                    <a:p>
                      <a:pPr algn="ctr">
                        <a:lnSpc>
                          <a:spcPct val="107000"/>
                        </a:lnSpc>
                        <a:spcAft>
                          <a:spcPts val="0"/>
                        </a:spcAft>
                      </a:pPr>
                      <a:r>
                        <a:rPr lang="es-EC" sz="1000">
                          <a:solidFill>
                            <a:srgbClr val="080808"/>
                          </a:solidFill>
                          <a:effectLst/>
                        </a:rPr>
                        <a:t>AMARILLO</a:t>
                      </a:r>
                      <a:endParaRPr lang="es-EC" sz="10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03" marR="44203" marT="0" marB="0"/>
                </a:tc>
                <a:tc rowSpan="2">
                  <a:txBody>
                    <a:bodyPr/>
                    <a:lstStyle/>
                    <a:p>
                      <a:pPr algn="ctr">
                        <a:lnSpc>
                          <a:spcPct val="107000"/>
                        </a:lnSpc>
                        <a:spcAft>
                          <a:spcPts val="0"/>
                        </a:spcAft>
                      </a:pPr>
                      <a:r>
                        <a:rPr lang="es-EC" sz="1000">
                          <a:solidFill>
                            <a:srgbClr val="080808"/>
                          </a:solidFill>
                          <a:effectLst/>
                        </a:rPr>
                        <a:t>HOME/OFF</a:t>
                      </a:r>
                      <a:endParaRPr lang="es-EC" sz="10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03" marR="44203" marT="0" marB="0"/>
                </a:tc>
                <a:tc>
                  <a:txBody>
                    <a:bodyPr/>
                    <a:lstStyle/>
                    <a:p>
                      <a:pPr algn="just">
                        <a:lnSpc>
                          <a:spcPct val="107000"/>
                        </a:lnSpc>
                        <a:spcAft>
                          <a:spcPts val="0"/>
                        </a:spcAft>
                      </a:pPr>
                      <a:r>
                        <a:rPr lang="es-EC" sz="1000">
                          <a:solidFill>
                            <a:srgbClr val="080808"/>
                          </a:solidFill>
                          <a:effectLst/>
                        </a:rPr>
                        <a:t>Cuando el “PARO DE EMERGENCIA” está desactivado (Luz roja apagada).</a:t>
                      </a:r>
                    </a:p>
                    <a:p>
                      <a:pPr algn="just">
                        <a:lnSpc>
                          <a:spcPct val="107000"/>
                        </a:lnSpc>
                        <a:spcAft>
                          <a:spcPts val="0"/>
                        </a:spcAft>
                      </a:pPr>
                      <a:r>
                        <a:rPr lang="es-EC" sz="1000">
                          <a:solidFill>
                            <a:srgbClr val="080808"/>
                          </a:solidFill>
                          <a:effectLst/>
                        </a:rPr>
                        <a:t>Ubica el manipulador cartesiano en una posición de “HOME” (Posición de referencia u origen de coordenadas).</a:t>
                      </a:r>
                    </a:p>
                    <a:p>
                      <a:pPr algn="just">
                        <a:lnSpc>
                          <a:spcPct val="107000"/>
                        </a:lnSpc>
                        <a:spcAft>
                          <a:spcPts val="0"/>
                        </a:spcAft>
                      </a:pPr>
                      <a:r>
                        <a:rPr lang="es-EC" sz="1000">
                          <a:solidFill>
                            <a:srgbClr val="080808"/>
                          </a:solidFill>
                          <a:effectLst/>
                        </a:rPr>
                        <a:t>Nota 1: Este opción es necesaria emplear antes de utilizar el modo de trabajo automático.</a:t>
                      </a:r>
                    </a:p>
                    <a:p>
                      <a:pPr algn="just">
                        <a:lnSpc>
                          <a:spcPct val="107000"/>
                        </a:lnSpc>
                        <a:spcAft>
                          <a:spcPts val="0"/>
                        </a:spcAft>
                      </a:pPr>
                      <a:r>
                        <a:rPr lang="es-EC" sz="1000">
                          <a:solidFill>
                            <a:srgbClr val="080808"/>
                          </a:solidFill>
                          <a:effectLst/>
                        </a:rPr>
                        <a:t>Nota 2: Cada que se active el Paro de Emergencia se perderá la “Posición de referencia”. (Es necesario restituir la posición de “HOME” si se vuelve a usar el modo de trabajo automático)</a:t>
                      </a:r>
                      <a:endParaRPr lang="es-EC" sz="10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03" marR="44203" marT="0" marB="0"/>
                </a:tc>
              </a:tr>
              <a:tr h="630624">
                <a:tc vMerge="1">
                  <a:txBody>
                    <a:bodyPr/>
                    <a:lstStyle/>
                    <a:p>
                      <a:endParaRPr lang="es-EC"/>
                    </a:p>
                  </a:txBody>
                  <a:tcPr/>
                </a:tc>
                <a:tc vMerge="1">
                  <a:txBody>
                    <a:bodyPr/>
                    <a:lstStyle/>
                    <a:p>
                      <a:endParaRPr lang="es-EC"/>
                    </a:p>
                  </a:txBody>
                  <a:tcPr/>
                </a:tc>
                <a:tc>
                  <a:txBody>
                    <a:bodyPr/>
                    <a:lstStyle/>
                    <a:p>
                      <a:pPr algn="just">
                        <a:lnSpc>
                          <a:spcPct val="107000"/>
                        </a:lnSpc>
                        <a:spcAft>
                          <a:spcPts val="0"/>
                        </a:spcAft>
                      </a:pPr>
                      <a:r>
                        <a:rPr lang="es-EC" sz="1000">
                          <a:solidFill>
                            <a:srgbClr val="080808"/>
                          </a:solidFill>
                          <a:effectLst/>
                        </a:rPr>
                        <a:t>Cuando el “PARO DE EMERGENCIA” está activado (Luz roja encendida).</a:t>
                      </a:r>
                    </a:p>
                    <a:p>
                      <a:pPr algn="just">
                        <a:lnSpc>
                          <a:spcPct val="107000"/>
                        </a:lnSpc>
                        <a:spcAft>
                          <a:spcPts val="0"/>
                        </a:spcAft>
                      </a:pPr>
                      <a:r>
                        <a:rPr lang="es-EC" sz="1000">
                          <a:solidFill>
                            <a:srgbClr val="080808"/>
                          </a:solidFill>
                          <a:effectLst/>
                        </a:rPr>
                        <a:t>Si el “PARO DE EMERGENCIA” se encuentra activada y se presiona el pulsador HOME/OFF entonces el sistema se desenergizará (Sistema apagado).</a:t>
                      </a:r>
                      <a:endParaRPr lang="es-EC" sz="10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03" marR="44203" marT="0" marB="0"/>
                </a:tc>
              </a:tr>
              <a:tr h="315312">
                <a:tc rowSpan="2">
                  <a:txBody>
                    <a:bodyPr/>
                    <a:lstStyle/>
                    <a:p>
                      <a:pPr algn="ctr">
                        <a:lnSpc>
                          <a:spcPct val="107000"/>
                        </a:lnSpc>
                        <a:spcAft>
                          <a:spcPts val="0"/>
                        </a:spcAft>
                      </a:pPr>
                      <a:r>
                        <a:rPr lang="es-EC" sz="1000">
                          <a:solidFill>
                            <a:srgbClr val="080808"/>
                          </a:solidFill>
                          <a:effectLst/>
                        </a:rPr>
                        <a:t>SELECTOR</a:t>
                      </a:r>
                      <a:endParaRPr lang="es-EC" sz="10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03" marR="44203" marT="0" marB="0"/>
                </a:tc>
                <a:tc rowSpan="2">
                  <a:txBody>
                    <a:bodyPr/>
                    <a:lstStyle/>
                    <a:p>
                      <a:pPr algn="ctr">
                        <a:lnSpc>
                          <a:spcPct val="107000"/>
                        </a:lnSpc>
                        <a:spcAft>
                          <a:spcPts val="0"/>
                        </a:spcAft>
                      </a:pPr>
                      <a:r>
                        <a:rPr lang="es-EC" sz="1000">
                          <a:solidFill>
                            <a:srgbClr val="080808"/>
                          </a:solidFill>
                          <a:effectLst/>
                        </a:rPr>
                        <a:t>MODO DE TRABAJO : MANUAL/AUTOMÁTICO</a:t>
                      </a:r>
                      <a:endParaRPr lang="es-EC" sz="10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03" marR="44203" marT="0" marB="0"/>
                </a:tc>
                <a:tc>
                  <a:txBody>
                    <a:bodyPr/>
                    <a:lstStyle/>
                    <a:p>
                      <a:pPr algn="just">
                        <a:lnSpc>
                          <a:spcPct val="107000"/>
                        </a:lnSpc>
                        <a:spcAft>
                          <a:spcPts val="0"/>
                        </a:spcAft>
                      </a:pPr>
                      <a:r>
                        <a:rPr lang="es-EC" sz="1000">
                          <a:solidFill>
                            <a:srgbClr val="080808"/>
                          </a:solidFill>
                          <a:effectLst/>
                        </a:rPr>
                        <a:t>Manual: Mediante la botonera, permite realizar los movimientos: arriba, abajo, izquierda, derecha, adelante y atrás.</a:t>
                      </a:r>
                      <a:endParaRPr lang="es-EC" sz="10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03" marR="44203" marT="0" marB="0"/>
                </a:tc>
              </a:tr>
              <a:tr h="525520">
                <a:tc vMerge="1">
                  <a:txBody>
                    <a:bodyPr/>
                    <a:lstStyle/>
                    <a:p>
                      <a:endParaRPr lang="es-EC"/>
                    </a:p>
                  </a:txBody>
                  <a:tcPr/>
                </a:tc>
                <a:tc vMerge="1">
                  <a:txBody>
                    <a:bodyPr/>
                    <a:lstStyle/>
                    <a:p>
                      <a:endParaRPr lang="es-EC"/>
                    </a:p>
                  </a:txBody>
                  <a:tcPr/>
                </a:tc>
                <a:tc>
                  <a:txBody>
                    <a:bodyPr/>
                    <a:lstStyle/>
                    <a:p>
                      <a:pPr algn="just">
                        <a:lnSpc>
                          <a:spcPct val="107000"/>
                        </a:lnSpc>
                        <a:spcAft>
                          <a:spcPts val="0"/>
                        </a:spcAft>
                      </a:pPr>
                      <a:r>
                        <a:rPr lang="es-EC" sz="1000" dirty="0">
                          <a:solidFill>
                            <a:srgbClr val="080808"/>
                          </a:solidFill>
                          <a:effectLst/>
                        </a:rPr>
                        <a:t>Automático: Mediante la botonera, permite mover las herramientas a posiciones próximas de las culatas. (botón arriba: posición culata 1, botón abajo: posición culata 1,   … , botón 6: posición culata 6)</a:t>
                      </a:r>
                      <a:endParaRPr lang="es-EC" sz="10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03" marR="44203" marT="0" marB="0"/>
                </a:tc>
              </a:tr>
              <a:tr h="210208">
                <a:tc>
                  <a:txBody>
                    <a:bodyPr/>
                    <a:lstStyle/>
                    <a:p>
                      <a:pPr algn="ctr">
                        <a:lnSpc>
                          <a:spcPct val="107000"/>
                        </a:lnSpc>
                        <a:spcAft>
                          <a:spcPts val="0"/>
                        </a:spcAft>
                      </a:pPr>
                      <a:r>
                        <a:rPr lang="es-EC" sz="1000">
                          <a:solidFill>
                            <a:srgbClr val="080808"/>
                          </a:solidFill>
                          <a:effectLst/>
                        </a:rPr>
                        <a:t>SELECTOR</a:t>
                      </a:r>
                      <a:endParaRPr lang="es-EC" sz="10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03" marR="44203" marT="0" marB="0"/>
                </a:tc>
                <a:tc>
                  <a:txBody>
                    <a:bodyPr/>
                    <a:lstStyle/>
                    <a:p>
                      <a:pPr algn="ctr">
                        <a:lnSpc>
                          <a:spcPct val="107000"/>
                        </a:lnSpc>
                        <a:spcAft>
                          <a:spcPts val="0"/>
                        </a:spcAft>
                      </a:pPr>
                      <a:r>
                        <a:rPr lang="es-EC" sz="1000">
                          <a:solidFill>
                            <a:srgbClr val="080808"/>
                          </a:solidFill>
                          <a:effectLst/>
                        </a:rPr>
                        <a:t>VELOCIDAD: </a:t>
                      </a:r>
                    </a:p>
                    <a:p>
                      <a:pPr algn="ctr">
                        <a:lnSpc>
                          <a:spcPct val="107000"/>
                        </a:lnSpc>
                        <a:spcAft>
                          <a:spcPts val="0"/>
                        </a:spcAft>
                      </a:pPr>
                      <a:r>
                        <a:rPr lang="es-EC" sz="1000">
                          <a:solidFill>
                            <a:srgbClr val="080808"/>
                          </a:solidFill>
                          <a:effectLst/>
                        </a:rPr>
                        <a:t>ALTA / BAJA</a:t>
                      </a:r>
                      <a:endParaRPr lang="es-EC" sz="10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03" marR="44203" marT="0" marB="0"/>
                </a:tc>
                <a:tc>
                  <a:txBody>
                    <a:bodyPr/>
                    <a:lstStyle/>
                    <a:p>
                      <a:pPr algn="just">
                        <a:lnSpc>
                          <a:spcPct val="107000"/>
                        </a:lnSpc>
                        <a:spcAft>
                          <a:spcPts val="0"/>
                        </a:spcAft>
                      </a:pPr>
                      <a:r>
                        <a:rPr lang="es-EC" sz="1000">
                          <a:solidFill>
                            <a:srgbClr val="080808"/>
                          </a:solidFill>
                          <a:effectLst/>
                        </a:rPr>
                        <a:t>Permite seleccionar dos opciones de velocidad, baja y alta.</a:t>
                      </a:r>
                      <a:endParaRPr lang="es-EC" sz="10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03" marR="44203" marT="0" marB="0"/>
                </a:tc>
              </a:tr>
              <a:tr h="315312">
                <a:tc>
                  <a:txBody>
                    <a:bodyPr/>
                    <a:lstStyle/>
                    <a:p>
                      <a:pPr algn="ctr">
                        <a:lnSpc>
                          <a:spcPct val="107000"/>
                        </a:lnSpc>
                        <a:spcAft>
                          <a:spcPts val="0"/>
                        </a:spcAft>
                      </a:pPr>
                      <a:r>
                        <a:rPr lang="es-EC" sz="1000">
                          <a:solidFill>
                            <a:srgbClr val="080808"/>
                          </a:solidFill>
                          <a:effectLst/>
                        </a:rPr>
                        <a:t>PULSADOR ROJO (BOTONERA)</a:t>
                      </a:r>
                      <a:endParaRPr lang="es-EC" sz="10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03" marR="44203" marT="0" marB="0"/>
                </a:tc>
                <a:tc>
                  <a:txBody>
                    <a:bodyPr/>
                    <a:lstStyle/>
                    <a:p>
                      <a:pPr algn="ctr">
                        <a:lnSpc>
                          <a:spcPct val="107000"/>
                        </a:lnSpc>
                        <a:spcAft>
                          <a:spcPts val="0"/>
                        </a:spcAft>
                      </a:pPr>
                      <a:r>
                        <a:rPr lang="es-EC" sz="1000">
                          <a:solidFill>
                            <a:srgbClr val="080808"/>
                          </a:solidFill>
                          <a:effectLst/>
                        </a:rPr>
                        <a:t>PARO DE EMERGENCIA</a:t>
                      </a:r>
                      <a:endParaRPr lang="es-EC" sz="10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03" marR="44203" marT="0" marB="0"/>
                </a:tc>
                <a:tc>
                  <a:txBody>
                    <a:bodyPr/>
                    <a:lstStyle/>
                    <a:p>
                      <a:pPr algn="just">
                        <a:lnSpc>
                          <a:spcPct val="107000"/>
                        </a:lnSpc>
                        <a:spcAft>
                          <a:spcPts val="0"/>
                        </a:spcAft>
                      </a:pPr>
                      <a:r>
                        <a:rPr lang="es-EC" sz="1000">
                          <a:solidFill>
                            <a:srgbClr val="080808"/>
                          </a:solidFill>
                          <a:effectLst/>
                        </a:rPr>
                        <a:t>Deshabilita toda acción del manipulador cartesiano. Bloquea movimientos y posición de referencia.</a:t>
                      </a:r>
                      <a:endParaRPr lang="es-EC" sz="10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03" marR="44203" marT="0" marB="0"/>
                </a:tc>
              </a:tr>
              <a:tr h="315312">
                <a:tc>
                  <a:txBody>
                    <a:bodyPr/>
                    <a:lstStyle/>
                    <a:p>
                      <a:pPr algn="ctr">
                        <a:lnSpc>
                          <a:spcPct val="107000"/>
                        </a:lnSpc>
                        <a:spcAft>
                          <a:spcPts val="0"/>
                        </a:spcAft>
                      </a:pPr>
                      <a:r>
                        <a:rPr lang="es-EC" sz="1000">
                          <a:solidFill>
                            <a:srgbClr val="080808"/>
                          </a:solidFill>
                          <a:effectLst/>
                        </a:rPr>
                        <a:t>LUZ VERDE ENCENDIDA</a:t>
                      </a:r>
                      <a:endParaRPr lang="es-EC" sz="10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03" marR="44203" marT="0" marB="0"/>
                </a:tc>
                <a:tc>
                  <a:txBody>
                    <a:bodyPr/>
                    <a:lstStyle/>
                    <a:p>
                      <a:pPr algn="ctr">
                        <a:lnSpc>
                          <a:spcPct val="107000"/>
                        </a:lnSpc>
                        <a:spcAft>
                          <a:spcPts val="0"/>
                        </a:spcAft>
                      </a:pPr>
                      <a:r>
                        <a:rPr lang="es-EC" sz="1000">
                          <a:solidFill>
                            <a:srgbClr val="080808"/>
                          </a:solidFill>
                          <a:effectLst/>
                        </a:rPr>
                        <a:t>-</a:t>
                      </a:r>
                      <a:endParaRPr lang="es-EC" sz="10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03" marR="44203" marT="0" marB="0"/>
                </a:tc>
                <a:tc>
                  <a:txBody>
                    <a:bodyPr/>
                    <a:lstStyle/>
                    <a:p>
                      <a:pPr algn="just">
                        <a:lnSpc>
                          <a:spcPct val="107000"/>
                        </a:lnSpc>
                        <a:spcAft>
                          <a:spcPts val="0"/>
                        </a:spcAft>
                      </a:pPr>
                      <a:r>
                        <a:rPr lang="es-EC" sz="1000">
                          <a:solidFill>
                            <a:srgbClr val="080808"/>
                          </a:solidFill>
                          <a:effectLst/>
                        </a:rPr>
                        <a:t>Indica que el manipulador cartesiano está encendido y se encuentra listo para ser utilizado</a:t>
                      </a:r>
                      <a:endParaRPr lang="es-EC" sz="10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03" marR="44203" marT="0" marB="0"/>
                </a:tc>
              </a:tr>
              <a:tr h="37586">
                <a:tc>
                  <a:txBody>
                    <a:bodyPr/>
                    <a:lstStyle/>
                    <a:p>
                      <a:pPr algn="ctr">
                        <a:lnSpc>
                          <a:spcPct val="107000"/>
                        </a:lnSpc>
                        <a:spcAft>
                          <a:spcPts val="0"/>
                        </a:spcAft>
                      </a:pPr>
                      <a:r>
                        <a:rPr lang="es-EC" sz="1000">
                          <a:solidFill>
                            <a:srgbClr val="080808"/>
                          </a:solidFill>
                          <a:effectLst/>
                        </a:rPr>
                        <a:t>LUZ ROJA ENCENDIDA</a:t>
                      </a:r>
                      <a:endParaRPr lang="es-EC" sz="10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03" marR="44203" marT="0" marB="0"/>
                </a:tc>
                <a:tc>
                  <a:txBody>
                    <a:bodyPr/>
                    <a:lstStyle/>
                    <a:p>
                      <a:pPr algn="ctr">
                        <a:lnSpc>
                          <a:spcPct val="107000"/>
                        </a:lnSpc>
                        <a:spcAft>
                          <a:spcPts val="0"/>
                        </a:spcAft>
                      </a:pPr>
                      <a:r>
                        <a:rPr lang="es-EC" sz="1000">
                          <a:solidFill>
                            <a:srgbClr val="080808"/>
                          </a:solidFill>
                          <a:effectLst/>
                        </a:rPr>
                        <a:t>-</a:t>
                      </a:r>
                      <a:endParaRPr lang="es-EC" sz="10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03" marR="44203" marT="0" marB="0"/>
                </a:tc>
                <a:tc>
                  <a:txBody>
                    <a:bodyPr/>
                    <a:lstStyle/>
                    <a:p>
                      <a:pPr algn="just">
                        <a:lnSpc>
                          <a:spcPct val="107000"/>
                        </a:lnSpc>
                        <a:spcAft>
                          <a:spcPts val="0"/>
                        </a:spcAft>
                      </a:pPr>
                      <a:r>
                        <a:rPr lang="es-EC" sz="1000" dirty="0">
                          <a:solidFill>
                            <a:srgbClr val="080808"/>
                          </a:solidFill>
                          <a:effectLst/>
                        </a:rPr>
                        <a:t>Indica que el “PARO DE EMERGENCIA” se encuentra activado.</a:t>
                      </a:r>
                      <a:endParaRPr lang="es-EC" sz="10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03" marR="44203" marT="0" marB="0"/>
                </a:tc>
              </a:tr>
            </a:tbl>
          </a:graphicData>
        </a:graphic>
      </p:graphicFrame>
      <p:pic>
        <p:nvPicPr>
          <p:cNvPr id="15" name="Imagen 14"/>
          <p:cNvPicPr/>
          <p:nvPr/>
        </p:nvPicPr>
        <p:blipFill>
          <a:blip r:embed="rId2">
            <a:extLst>
              <a:ext uri="{28A0092B-C50C-407E-A947-70E740481C1C}">
                <a14:useLocalDpi xmlns:a14="http://schemas.microsoft.com/office/drawing/2010/main" val="0"/>
              </a:ext>
            </a:extLst>
          </a:blip>
          <a:srcRect/>
          <a:stretch>
            <a:fillRect/>
          </a:stretch>
        </p:blipFill>
        <p:spPr bwMode="auto">
          <a:xfrm>
            <a:off x="8110076" y="1839266"/>
            <a:ext cx="3926667" cy="3233334"/>
          </a:xfrm>
          <a:prstGeom prst="rect">
            <a:avLst/>
          </a:prstGeom>
          <a:noFill/>
          <a:ln>
            <a:noFill/>
          </a:ln>
        </p:spPr>
      </p:pic>
    </p:spTree>
    <p:extLst>
      <p:ext uri="{BB962C8B-B14F-4D97-AF65-F5344CB8AC3E}">
        <p14:creationId xmlns:p14="http://schemas.microsoft.com/office/powerpoint/2010/main" val="39673024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o 57"/>
          <p:cNvGrpSpPr/>
          <p:nvPr/>
        </p:nvGrpSpPr>
        <p:grpSpPr>
          <a:xfrm>
            <a:off x="222546" y="121215"/>
            <a:ext cx="3117388" cy="874668"/>
            <a:chOff x="201809" y="167228"/>
            <a:chExt cx="3651264" cy="1029524"/>
          </a:xfrm>
        </p:grpSpPr>
        <p:sp>
          <p:nvSpPr>
            <p:cNvPr id="59" name="Freeform 19"/>
            <p:cNvSpPr/>
            <p:nvPr/>
          </p:nvSpPr>
          <p:spPr>
            <a:xfrm>
              <a:off x="201809" y="167228"/>
              <a:ext cx="3589141" cy="1029524"/>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ea typeface="Open Sans" panose="020B0606030504020204" pitchFamily="34" charset="0"/>
                <a:cs typeface="Open Sans" panose="020B0606030504020204" pitchFamily="34" charset="0"/>
              </a:endParaRPr>
            </a:p>
          </p:txBody>
        </p:sp>
        <p:sp>
          <p:nvSpPr>
            <p:cNvPr id="60" name="Oval 20"/>
            <p:cNvSpPr/>
            <p:nvPr/>
          </p:nvSpPr>
          <p:spPr>
            <a:xfrm>
              <a:off x="262131" y="239055"/>
              <a:ext cx="743968" cy="8858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nvGrpSpPr>
            <p:cNvPr id="61" name="Grupo 60"/>
            <p:cNvGrpSpPr/>
            <p:nvPr/>
          </p:nvGrpSpPr>
          <p:grpSpPr>
            <a:xfrm>
              <a:off x="236373" y="358824"/>
              <a:ext cx="3616700" cy="760761"/>
              <a:chOff x="236373" y="358824"/>
              <a:chExt cx="3616700" cy="760761"/>
            </a:xfrm>
          </p:grpSpPr>
          <p:sp>
            <p:nvSpPr>
              <p:cNvPr id="62" name="TextBox 18"/>
              <p:cNvSpPr txBox="1"/>
              <p:nvPr/>
            </p:nvSpPr>
            <p:spPr>
              <a:xfrm>
                <a:off x="1289777" y="446516"/>
                <a:ext cx="2563296" cy="470948"/>
              </a:xfrm>
              <a:prstGeom prst="rect">
                <a:avLst/>
              </a:prstGeom>
              <a:noFill/>
            </p:spPr>
            <p:txBody>
              <a:bodyPr wrap="square" rtlCol="0" anchor="ctr">
                <a:spAutoFit/>
              </a:bodyPr>
              <a:lstStyle/>
              <a:p>
                <a:pPr lvl="0" algn="ctr"/>
                <a:r>
                  <a:rPr lang="en-US" sz="2000" b="1" dirty="0" smtClean="0">
                    <a:solidFill>
                      <a:prstClr val="white"/>
                    </a:solidFill>
                    <a:latin typeface="Calibri" panose="020F0502020204030204" pitchFamily="34" charset="0"/>
                  </a:rPr>
                  <a:t>RESULTADOS</a:t>
                </a:r>
                <a:endParaRPr lang="en-US" sz="2000" b="1" dirty="0">
                  <a:solidFill>
                    <a:prstClr val="white"/>
                  </a:solidFill>
                  <a:latin typeface="Calibri" panose="020F0502020204030204" pitchFamily="34" charset="0"/>
                </a:endParaRPr>
              </a:p>
            </p:txBody>
          </p:sp>
          <p:sp>
            <p:nvSpPr>
              <p:cNvPr id="63" name="CuadroTexto 62"/>
              <p:cNvSpPr txBox="1"/>
              <p:nvPr/>
            </p:nvSpPr>
            <p:spPr>
              <a:xfrm>
                <a:off x="236373" y="358824"/>
                <a:ext cx="795484" cy="760761"/>
              </a:xfrm>
              <a:prstGeom prst="rect">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rPr>
                  <a:t>CAP. 6</a:t>
                </a:r>
                <a:endParaRPr lang="es-ES" b="1" dirty="0">
                  <a:solidFill>
                    <a:schemeClr val="bg2">
                      <a:lumMod val="10000"/>
                    </a:schemeClr>
                  </a:solidFill>
                  <a:latin typeface="Calibri" panose="020F0502020204030204" pitchFamily="34" charset="0"/>
                </a:endParaRPr>
              </a:p>
            </p:txBody>
          </p:sp>
        </p:grpSp>
      </p:gr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734" y="1409643"/>
            <a:ext cx="5486400" cy="4114800"/>
          </a:xfrm>
          <a:prstGeom prst="rect">
            <a:avLst/>
          </a:prstGeom>
        </p:spPr>
      </p:pic>
      <p:pic>
        <p:nvPicPr>
          <p:cNvPr id="4" name="Imagen 3"/>
          <p:cNvPicPr>
            <a:picLocks noChangeAspect="1"/>
          </p:cNvPicPr>
          <p:nvPr/>
        </p:nvPicPr>
        <p:blipFill>
          <a:blip r:embed="rId3"/>
          <a:stretch>
            <a:fillRect/>
          </a:stretch>
        </p:blipFill>
        <p:spPr>
          <a:xfrm>
            <a:off x="7103318" y="1409643"/>
            <a:ext cx="3990975" cy="4286250"/>
          </a:xfrm>
          <a:prstGeom prst="rect">
            <a:avLst/>
          </a:prstGeom>
        </p:spPr>
      </p:pic>
    </p:spTree>
    <p:extLst>
      <p:ext uri="{BB962C8B-B14F-4D97-AF65-F5344CB8AC3E}">
        <p14:creationId xmlns:p14="http://schemas.microsoft.com/office/powerpoint/2010/main" val="3779230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8"/>
          <p:cNvSpPr txBox="1"/>
          <p:nvPr/>
        </p:nvSpPr>
        <p:spPr>
          <a:xfrm>
            <a:off x="1342539" y="177846"/>
            <a:ext cx="2310276" cy="830997"/>
          </a:xfrm>
          <a:prstGeom prst="rect">
            <a:avLst/>
          </a:prstGeom>
          <a:noFill/>
        </p:spPr>
        <p:txBody>
          <a:bodyPr wrap="square" rtlCol="0" anchor="ctr">
            <a:spAutoFit/>
          </a:bodyPr>
          <a:lstStyle/>
          <a:p>
            <a:pPr lvl="0" algn="ctr"/>
            <a:r>
              <a:rPr lang="en-US" sz="2400" b="1" dirty="0" smtClean="0">
                <a:solidFill>
                  <a:prstClr val="white"/>
                </a:solidFill>
                <a:latin typeface="Calibri" panose="020F0502020204030204" pitchFamily="34" charset="0"/>
              </a:rPr>
              <a:t>TEORIAS DE SOPORTE</a:t>
            </a:r>
            <a:endParaRPr lang="en-US" sz="2400" b="1" dirty="0">
              <a:solidFill>
                <a:prstClr val="white"/>
              </a:solidFill>
              <a:latin typeface="Calibri" panose="020F0502020204030204" pitchFamily="34" charset="0"/>
            </a:endParaRPr>
          </a:p>
        </p:txBody>
      </p:sp>
      <p:sp>
        <p:nvSpPr>
          <p:cNvPr id="8" name="CuadroTexto 7"/>
          <p:cNvSpPr txBox="1"/>
          <p:nvPr/>
        </p:nvSpPr>
        <p:spPr>
          <a:xfrm>
            <a:off x="236373" y="253779"/>
            <a:ext cx="795484" cy="707886"/>
          </a:xfrm>
          <a:prstGeom prst="rect">
            <a:avLst/>
          </a:prstGeom>
          <a:noFill/>
        </p:spPr>
        <p:txBody>
          <a:bodyPr wrap="square" rtlCol="0">
            <a:spAutoFit/>
          </a:bodyPr>
          <a:lstStyle/>
          <a:p>
            <a:pPr algn="ctr"/>
            <a:r>
              <a:rPr lang="es-ES" sz="2000" b="1" dirty="0" smtClean="0">
                <a:solidFill>
                  <a:schemeClr val="bg2">
                    <a:lumMod val="10000"/>
                  </a:schemeClr>
                </a:solidFill>
                <a:latin typeface="Calibri" panose="020F0502020204030204" pitchFamily="34" charset="0"/>
              </a:rPr>
              <a:t>CAP. 2</a:t>
            </a:r>
            <a:endParaRPr lang="es-ES" sz="2000" b="1" dirty="0">
              <a:solidFill>
                <a:schemeClr val="bg2">
                  <a:lumMod val="10000"/>
                </a:schemeClr>
              </a:solidFill>
              <a:latin typeface="Calibri" panose="020F0502020204030204" pitchFamily="34" charset="0"/>
            </a:endParaRPr>
          </a:p>
        </p:txBody>
      </p:sp>
      <p:sp>
        <p:nvSpPr>
          <p:cNvPr id="38" name="Shape 2554"/>
          <p:cNvSpPr/>
          <p:nvPr/>
        </p:nvSpPr>
        <p:spPr>
          <a:xfrm>
            <a:off x="12563334" y="1707003"/>
            <a:ext cx="710781" cy="630339"/>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grpSp>
        <p:nvGrpSpPr>
          <p:cNvPr id="46" name="Grupo 45"/>
          <p:cNvGrpSpPr/>
          <p:nvPr/>
        </p:nvGrpSpPr>
        <p:grpSpPr>
          <a:xfrm>
            <a:off x="1031857" y="1124618"/>
            <a:ext cx="10141690" cy="4147629"/>
            <a:chOff x="1283167" y="1672394"/>
            <a:chExt cx="7962660" cy="3810298"/>
          </a:xfrm>
        </p:grpSpPr>
        <p:sp>
          <p:nvSpPr>
            <p:cNvPr id="9" name="Shape 5967"/>
            <p:cNvSpPr/>
            <p:nvPr/>
          </p:nvSpPr>
          <p:spPr>
            <a:xfrm flipV="1">
              <a:off x="1283167" y="3932163"/>
              <a:ext cx="7962660" cy="1"/>
            </a:xfrm>
            <a:prstGeom prst="line">
              <a:avLst/>
            </a:prstGeom>
            <a:ln w="19050">
              <a:solidFill>
                <a:srgbClr val="BFBFBF"/>
              </a:solidFill>
              <a:prstDash val="sysDash"/>
              <a:bevel/>
            </a:ln>
          </p:spPr>
          <p:txBody>
            <a:bodyPr lIns="0" tIns="0" rIns="0" bIns="0"/>
            <a:lstStyle/>
            <a:p>
              <a:pPr defTabSz="342900"/>
              <a:endParaRPr sz="900">
                <a:latin typeface="+mj-lt"/>
                <a:ea typeface="Helvetica"/>
                <a:cs typeface="Helvetica"/>
              </a:endParaRPr>
            </a:p>
          </p:txBody>
        </p:sp>
        <p:sp>
          <p:nvSpPr>
            <p:cNvPr id="10" name="Shape 5970"/>
            <p:cNvSpPr/>
            <p:nvPr/>
          </p:nvSpPr>
          <p:spPr>
            <a:xfrm flipH="1" flipV="1">
              <a:off x="8434116" y="3441928"/>
              <a:ext cx="3" cy="311039"/>
            </a:xfrm>
            <a:prstGeom prst="line">
              <a:avLst/>
            </a:prstGeom>
            <a:ln w="6350">
              <a:solidFill>
                <a:srgbClr val="A6A6A6"/>
              </a:solidFill>
              <a:miter lim="400000"/>
              <a:tailEnd type="triangle"/>
            </a:ln>
          </p:spPr>
          <p:txBody>
            <a:bodyPr lIns="0" tIns="0" rIns="0" bIns="0"/>
            <a:lstStyle/>
            <a:p>
              <a:pPr defTabSz="342900">
                <a:defRPr sz="1200">
                  <a:latin typeface="Helvetica"/>
                  <a:ea typeface="Helvetica"/>
                  <a:cs typeface="Helvetica"/>
                  <a:sym typeface="Helvetica"/>
                </a:defRPr>
              </a:pPr>
              <a:endParaRPr sz="900">
                <a:latin typeface="+mj-lt"/>
              </a:endParaRPr>
            </a:p>
          </p:txBody>
        </p:sp>
        <p:sp>
          <p:nvSpPr>
            <p:cNvPr id="13" name="Shape 5990"/>
            <p:cNvSpPr/>
            <p:nvPr/>
          </p:nvSpPr>
          <p:spPr>
            <a:xfrm>
              <a:off x="8231525" y="3718984"/>
              <a:ext cx="405183" cy="395259"/>
            </a:xfrm>
            <a:prstGeom prst="diamond">
              <a:avLst/>
            </a:prstGeom>
            <a:solidFill>
              <a:schemeClr val="accent1">
                <a:lumMod val="60000"/>
                <a:lumOff val="40000"/>
              </a:schemeClr>
            </a:solidFill>
            <a:ln w="12700">
              <a:miter lim="400000"/>
            </a:ln>
          </p:spPr>
          <p:txBody>
            <a:bodyPr lIns="34289" rIns="34289" anchor="ctr"/>
            <a:lstStyle/>
            <a:p>
              <a:pPr algn="ctr">
                <a:defRPr>
                  <a:solidFill>
                    <a:srgbClr val="FFFFFF"/>
                  </a:solidFill>
                </a:defRPr>
              </a:pPr>
              <a:endParaRPr sz="1350">
                <a:latin typeface="+mj-lt"/>
              </a:endParaRPr>
            </a:p>
          </p:txBody>
        </p:sp>
        <p:sp>
          <p:nvSpPr>
            <p:cNvPr id="15" name="Shape 5968"/>
            <p:cNvSpPr/>
            <p:nvPr/>
          </p:nvSpPr>
          <p:spPr>
            <a:xfrm flipV="1">
              <a:off x="2065397" y="3441928"/>
              <a:ext cx="9280" cy="302949"/>
            </a:xfrm>
            <a:prstGeom prst="line">
              <a:avLst/>
            </a:prstGeom>
            <a:ln w="6350">
              <a:solidFill>
                <a:srgbClr val="A6A6A6"/>
              </a:solidFill>
              <a:miter lim="400000"/>
              <a:tailEnd type="triangle"/>
            </a:ln>
          </p:spPr>
          <p:txBody>
            <a:bodyPr lIns="0" tIns="0" rIns="0" bIns="0"/>
            <a:lstStyle/>
            <a:p>
              <a:pPr defTabSz="342900">
                <a:defRPr sz="1200">
                  <a:latin typeface="Helvetica"/>
                  <a:ea typeface="Helvetica"/>
                  <a:cs typeface="Helvetica"/>
                  <a:sym typeface="Helvetica"/>
                </a:defRPr>
              </a:pPr>
              <a:endParaRPr sz="900">
                <a:latin typeface="+mj-lt"/>
              </a:endParaRPr>
            </a:p>
          </p:txBody>
        </p:sp>
        <p:sp>
          <p:nvSpPr>
            <p:cNvPr id="18" name="Shape 5988"/>
            <p:cNvSpPr/>
            <p:nvPr/>
          </p:nvSpPr>
          <p:spPr>
            <a:xfrm>
              <a:off x="1862805" y="3710897"/>
              <a:ext cx="405183" cy="395259"/>
            </a:xfrm>
            <a:prstGeom prst="diamond">
              <a:avLst/>
            </a:prstGeom>
            <a:solidFill>
              <a:srgbClr val="9F785B"/>
            </a:solidFill>
            <a:ln w="12700">
              <a:miter lim="400000"/>
            </a:ln>
          </p:spPr>
          <p:txBody>
            <a:bodyPr lIns="34289" rIns="34289" anchor="ctr"/>
            <a:lstStyle/>
            <a:p>
              <a:pPr algn="ctr">
                <a:defRPr>
                  <a:solidFill>
                    <a:srgbClr val="FFFFFF"/>
                  </a:solidFill>
                </a:defRPr>
              </a:pPr>
              <a:endParaRPr sz="1350">
                <a:latin typeface="+mj-lt"/>
              </a:endParaRPr>
            </a:p>
          </p:txBody>
        </p:sp>
        <p:sp>
          <p:nvSpPr>
            <p:cNvPr id="25" name="Shape 5969"/>
            <p:cNvSpPr/>
            <p:nvPr/>
          </p:nvSpPr>
          <p:spPr>
            <a:xfrm flipH="1">
              <a:off x="5095108" y="4082902"/>
              <a:ext cx="4" cy="244520"/>
            </a:xfrm>
            <a:prstGeom prst="line">
              <a:avLst/>
            </a:prstGeom>
            <a:ln w="6350">
              <a:solidFill>
                <a:srgbClr val="A6A6A6"/>
              </a:solidFill>
              <a:miter lim="400000"/>
              <a:tailEnd type="triangle"/>
            </a:ln>
          </p:spPr>
          <p:txBody>
            <a:bodyPr lIns="0" tIns="0" rIns="0" bIns="0"/>
            <a:lstStyle/>
            <a:p>
              <a:pPr defTabSz="342900">
                <a:defRPr sz="1200">
                  <a:latin typeface="Helvetica"/>
                  <a:ea typeface="Helvetica"/>
                  <a:cs typeface="Helvetica"/>
                  <a:sym typeface="Helvetica"/>
                </a:defRPr>
              </a:pPr>
              <a:endParaRPr sz="900">
                <a:latin typeface="+mj-lt"/>
              </a:endParaRPr>
            </a:p>
          </p:txBody>
        </p:sp>
        <p:sp>
          <p:nvSpPr>
            <p:cNvPr id="28" name="Shape 5989"/>
            <p:cNvSpPr/>
            <p:nvPr/>
          </p:nvSpPr>
          <p:spPr>
            <a:xfrm>
              <a:off x="4892520" y="3693935"/>
              <a:ext cx="405183" cy="395259"/>
            </a:xfrm>
            <a:prstGeom prst="diamond">
              <a:avLst/>
            </a:prstGeom>
            <a:solidFill>
              <a:schemeClr val="accent4">
                <a:lumMod val="60000"/>
                <a:lumOff val="40000"/>
              </a:schemeClr>
            </a:solidFill>
            <a:ln w="12700">
              <a:miter lim="400000"/>
            </a:ln>
          </p:spPr>
          <p:txBody>
            <a:bodyPr lIns="34289" rIns="34289" anchor="ctr"/>
            <a:lstStyle/>
            <a:p>
              <a:pPr algn="ctr">
                <a:defRPr>
                  <a:solidFill>
                    <a:srgbClr val="FFFFFF"/>
                  </a:solidFill>
                </a:defRPr>
              </a:pPr>
              <a:endParaRPr sz="1350">
                <a:latin typeface="+mj-lt"/>
              </a:endParaRPr>
            </a:p>
          </p:txBody>
        </p:sp>
        <p:sp>
          <p:nvSpPr>
            <p:cNvPr id="40" name="Shape 2525"/>
            <p:cNvSpPr/>
            <p:nvPr/>
          </p:nvSpPr>
          <p:spPr>
            <a:xfrm>
              <a:off x="7823341" y="1672394"/>
              <a:ext cx="701902" cy="684712"/>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41" name="Shape 2545"/>
            <p:cNvSpPr/>
            <p:nvPr/>
          </p:nvSpPr>
          <p:spPr>
            <a:xfrm>
              <a:off x="5476549" y="4847579"/>
              <a:ext cx="651058" cy="635113"/>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grpSp>
      <p:grpSp>
        <p:nvGrpSpPr>
          <p:cNvPr id="42" name="Grupo 41"/>
          <p:cNvGrpSpPr/>
          <p:nvPr/>
        </p:nvGrpSpPr>
        <p:grpSpPr>
          <a:xfrm>
            <a:off x="190550" y="277226"/>
            <a:ext cx="3176865" cy="830939"/>
            <a:chOff x="201809" y="167228"/>
            <a:chExt cx="3176865" cy="830939"/>
          </a:xfrm>
        </p:grpSpPr>
        <p:grpSp>
          <p:nvGrpSpPr>
            <p:cNvPr id="43" name="Group 17"/>
            <p:cNvGrpSpPr/>
            <p:nvPr/>
          </p:nvGrpSpPr>
          <p:grpSpPr>
            <a:xfrm>
              <a:off x="201809" y="167228"/>
              <a:ext cx="3176865" cy="830939"/>
              <a:chOff x="1506828" y="650383"/>
              <a:chExt cx="9195515" cy="2215166"/>
            </a:xfrm>
          </p:grpSpPr>
          <p:sp>
            <p:nvSpPr>
              <p:cNvPr id="48" name="Freeform 19"/>
              <p:cNvSpPr/>
              <p:nvPr/>
            </p:nvSpPr>
            <p:spPr>
              <a:xfrm>
                <a:off x="1506828" y="650383"/>
                <a:ext cx="9195515" cy="2215166"/>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ea typeface="Open Sans" panose="020B0606030504020204" pitchFamily="34" charset="0"/>
                  <a:cs typeface="Open Sans" panose="020B0606030504020204" pitchFamily="34" charset="0"/>
                </a:endParaRPr>
              </a:p>
            </p:txBody>
          </p:sp>
          <p:sp>
            <p:nvSpPr>
              <p:cNvPr id="49" name="Oval 20"/>
              <p:cNvSpPr/>
              <p:nvPr/>
            </p:nvSpPr>
            <p:spPr>
              <a:xfrm>
                <a:off x="1661374" y="804929"/>
                <a:ext cx="1906074" cy="19060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sp>
          <p:nvSpPr>
            <p:cNvPr id="44" name="TextBox 18"/>
            <p:cNvSpPr txBox="1"/>
            <p:nvPr/>
          </p:nvSpPr>
          <p:spPr>
            <a:xfrm>
              <a:off x="1336658" y="382644"/>
              <a:ext cx="1858768" cy="400110"/>
            </a:xfrm>
            <a:prstGeom prst="rect">
              <a:avLst/>
            </a:prstGeom>
            <a:noFill/>
          </p:spPr>
          <p:txBody>
            <a:bodyPr wrap="square" rtlCol="0" anchor="ctr">
              <a:spAutoFit/>
            </a:bodyPr>
            <a:lstStyle/>
            <a:p>
              <a:pPr lvl="0" algn="ctr"/>
              <a:r>
                <a:rPr lang="en-US" sz="2000" b="1" dirty="0" smtClean="0">
                  <a:solidFill>
                    <a:prstClr val="white"/>
                  </a:solidFill>
                  <a:latin typeface="Calibri" panose="020F0502020204030204" pitchFamily="34" charset="0"/>
                </a:rPr>
                <a:t>CONCLUSIONES</a:t>
              </a:r>
              <a:endParaRPr lang="en-US" sz="2000" b="1" dirty="0">
                <a:solidFill>
                  <a:prstClr val="white"/>
                </a:solidFill>
                <a:latin typeface="Calibri" panose="020F0502020204030204" pitchFamily="34" charset="0"/>
              </a:endParaRPr>
            </a:p>
          </p:txBody>
        </p:sp>
        <p:sp>
          <p:nvSpPr>
            <p:cNvPr id="45" name="CuadroTexto 44"/>
            <p:cNvSpPr txBox="1"/>
            <p:nvPr/>
          </p:nvSpPr>
          <p:spPr>
            <a:xfrm>
              <a:off x="255202" y="265484"/>
              <a:ext cx="677339" cy="707886"/>
            </a:xfrm>
            <a:prstGeom prst="rect">
              <a:avLst/>
            </a:prstGeom>
            <a:noFill/>
          </p:spPr>
          <p:txBody>
            <a:bodyPr wrap="square" rtlCol="0">
              <a:spAutoFit/>
            </a:bodyPr>
            <a:lstStyle/>
            <a:p>
              <a:pPr algn="ctr"/>
              <a:r>
                <a:rPr lang="es-ES" sz="2000" b="1" dirty="0" smtClean="0">
                  <a:solidFill>
                    <a:schemeClr val="bg2">
                      <a:lumMod val="10000"/>
                    </a:schemeClr>
                  </a:solidFill>
                  <a:latin typeface="Calibri" panose="020F0502020204030204" pitchFamily="34" charset="0"/>
                </a:rPr>
                <a:t>CAP. 7</a:t>
              </a:r>
              <a:endParaRPr lang="es-ES" sz="2000" b="1" dirty="0">
                <a:solidFill>
                  <a:schemeClr val="bg2">
                    <a:lumMod val="10000"/>
                  </a:schemeClr>
                </a:solidFill>
                <a:latin typeface="Calibri" panose="020F0502020204030204" pitchFamily="34" charset="0"/>
              </a:endParaRPr>
            </a:p>
          </p:txBody>
        </p:sp>
      </p:grpSp>
      <mc:AlternateContent xmlns:mc="http://schemas.openxmlformats.org/markup-compatibility/2006" xmlns:a14="http://schemas.microsoft.com/office/drawing/2010/main">
        <mc:Choice Requires="a14">
          <p:sp>
            <p:nvSpPr>
              <p:cNvPr id="30" name="Rectángulo 29"/>
              <p:cNvSpPr/>
              <p:nvPr/>
            </p:nvSpPr>
            <p:spPr>
              <a:xfrm>
                <a:off x="2771089" y="4178783"/>
                <a:ext cx="6231739" cy="2031325"/>
              </a:xfrm>
              <a:prstGeom prst="rect">
                <a:avLst/>
              </a:prstGeom>
            </p:spPr>
            <p:txBody>
              <a:bodyPr wrap="square">
                <a:spAutoFit/>
              </a:bodyPr>
              <a:lstStyle/>
              <a:p>
                <a:pPr lvl="0" algn="just">
                  <a:spcAft>
                    <a:spcPts val="0"/>
                  </a:spcAft>
                </a:pPr>
                <a:r>
                  <a:rPr lang="es-EC" sz="1400" dirty="0" smtClean="0">
                    <a:solidFill>
                      <a:srgbClr val="080808"/>
                    </a:solidFill>
                    <a:latin typeface="Calibri" panose="020F0502020204030204" pitchFamily="34" charset="0"/>
                    <a:ea typeface="Calibri" panose="020F0502020204030204" pitchFamily="34" charset="0"/>
                    <a:cs typeface="Times New Roman" panose="02020603050405020304" pitchFamily="18" charset="0"/>
                  </a:rPr>
                  <a:t>Mediante la simulación se pudo comprobar el diseño de la estructura conformado por el tubo estructural calculado con dimensiones de </a:t>
                </a:r>
                <a14:m>
                  <m:oMath xmlns:m="http://schemas.openxmlformats.org/officeDocument/2006/math">
                    <m:r>
                      <a:rPr lang="es-EC" sz="14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(50</m:t>
                    </m:r>
                    <m:r>
                      <a:rPr lang="es-EC" sz="14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𝑥</m:t>
                    </m:r>
                    <m:r>
                      <a:rPr lang="es-EC" sz="14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50</m:t>
                    </m:r>
                    <m:r>
                      <a:rPr lang="es-EC" sz="14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𝑥</m:t>
                    </m:r>
                    <m:r>
                      <a:rPr lang="es-EC" sz="1400" i="1">
                        <a:solidFill>
                          <a:srgbClr val="080808"/>
                        </a:solidFill>
                        <a:effectLst/>
                        <a:latin typeface="Cambria Math" panose="02040503050406030204" pitchFamily="18" charset="0"/>
                        <a:ea typeface="Calibri" panose="020F0502020204030204" pitchFamily="34" charset="0"/>
                        <a:cs typeface="Times New Roman" panose="02020603050405020304" pitchFamily="18" charset="0"/>
                      </a:rPr>
                      <m:t>2)</m:t>
                    </m:r>
                  </m:oMath>
                </a14:m>
                <a:r>
                  <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rPr>
                  <a:t> dando como resultados que la estructura  trabaja dentro de la zona elástica del acero, no supera el límite de desplazamiento lateral, pero sí excediendo el límite de deflexión permitida, motivo por el cual fue necesario escoger un tubo de mayor dimensión al calculado, se eligió un tubo estructural con dimensiones de (60x60x2), se realizó una nueva simulación obteniendo resultados favorables en cuanto al cumplimiento de todas las normas, en consecuencia del aumento de la dimensión del tubo estructural se obtuvo mayor peso de la estructura. </a:t>
                </a:r>
              </a:p>
            </p:txBody>
          </p:sp>
        </mc:Choice>
        <mc:Fallback xmlns="">
          <p:sp>
            <p:nvSpPr>
              <p:cNvPr id="30" name="Rectángulo 29"/>
              <p:cNvSpPr>
                <a:spLocks noRot="1" noChangeAspect="1" noMove="1" noResize="1" noEditPoints="1" noAdjustHandles="1" noChangeArrowheads="1" noChangeShapeType="1" noTextEdit="1"/>
              </p:cNvSpPr>
              <p:nvPr/>
            </p:nvSpPr>
            <p:spPr>
              <a:xfrm>
                <a:off x="2771089" y="4178783"/>
                <a:ext cx="6231739" cy="2031325"/>
              </a:xfrm>
              <a:prstGeom prst="rect">
                <a:avLst/>
              </a:prstGeom>
              <a:blipFill rotWithShape="0">
                <a:blip r:embed="rId2"/>
                <a:stretch>
                  <a:fillRect l="-294" t="-299" r="-294" b="-2096"/>
                </a:stretch>
              </a:blipFill>
            </p:spPr>
            <p:txBody>
              <a:bodyPr/>
              <a:lstStyle/>
              <a:p>
                <a:r>
                  <a:rPr lang="es-EC">
                    <a:noFill/>
                  </a:rPr>
                  <a:t> </a:t>
                </a:r>
              </a:p>
            </p:txBody>
          </p:sp>
        </mc:Fallback>
      </mc:AlternateContent>
      <p:sp>
        <p:nvSpPr>
          <p:cNvPr id="2" name="Rectángulo 1"/>
          <p:cNvSpPr/>
          <p:nvPr/>
        </p:nvSpPr>
        <p:spPr>
          <a:xfrm>
            <a:off x="-41956" y="1427307"/>
            <a:ext cx="5237372" cy="1384995"/>
          </a:xfrm>
          <a:prstGeom prst="rect">
            <a:avLst/>
          </a:prstGeom>
        </p:spPr>
        <p:txBody>
          <a:bodyPr wrap="square">
            <a:spAutoFit/>
          </a:bodyPr>
          <a:lstStyle/>
          <a:p>
            <a:pPr lvl="0" algn="just">
              <a:spcAft>
                <a:spcPts val="0"/>
              </a:spcAft>
            </a:pPr>
            <a:r>
              <a:rPr lang="es-EC" sz="1400" dirty="0">
                <a:solidFill>
                  <a:srgbClr val="080808"/>
                </a:solidFill>
                <a:latin typeface="Calibri" panose="020F0502020204030204" pitchFamily="34" charset="0"/>
                <a:ea typeface="Calibri" panose="020F0502020204030204" pitchFamily="34" charset="0"/>
                <a:cs typeface="Times New Roman" panose="02020603050405020304" pitchFamily="18" charset="0"/>
              </a:rPr>
              <a:t>Gracias a la implementación del robot cartesiano se está logrando dejar la dependencia que existía del puente grúa al momento de realizar ciertas actividades durante el mantenimiento de culatas y consecuentemente dejando al mismo libre para otras actividades que también se realizan dentro del taller y que requieren una mayor demanda de carga. </a:t>
            </a:r>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6134916" y="1269258"/>
            <a:ext cx="6092825" cy="1600438"/>
          </a:xfrm>
          <a:prstGeom prst="rect">
            <a:avLst/>
          </a:prstGeom>
        </p:spPr>
        <p:txBody>
          <a:bodyPr>
            <a:spAutoFit/>
          </a:bodyPr>
          <a:lstStyle/>
          <a:p>
            <a:pPr lvl="0" algn="just">
              <a:spcAft>
                <a:spcPts val="0"/>
              </a:spcAft>
            </a:pPr>
            <a:r>
              <a:rPr lang="es-EC" sz="1400" dirty="0">
                <a:solidFill>
                  <a:srgbClr val="080808"/>
                </a:solidFill>
                <a:latin typeface="Calibri" panose="020F0502020204030204" pitchFamily="34" charset="0"/>
                <a:ea typeface="Calibri" panose="020F0502020204030204" pitchFamily="34" charset="0"/>
                <a:cs typeface="Times New Roman" panose="02020603050405020304" pitchFamily="18" charset="0"/>
              </a:rPr>
              <a:t>El robot cartesiano cuenta con un diseño ergonómico, al ser móvil permite desplazar la estructura a través de toda la superficie del taller según la conveniencia del operario, por otro lado, evita la manipulación manual por parte del operario para posicionar las herramientas desde una culata a otra como en ocasiones solía suceder cuando el puente grúa se encontraba ocupado en actividades mayores y por último también cuenta con varias alternativas de control para los operarios. </a:t>
            </a:r>
            <a:endParaRPr lang="es-EC" sz="14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7078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p:nvPr/>
        </p:nvSpPr>
        <p:spPr>
          <a:xfrm>
            <a:off x="0" y="2394717"/>
            <a:ext cx="12190413" cy="4463283"/>
          </a:xfrm>
          <a:prstGeom prst="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mj-lt"/>
            </a:endParaRPr>
          </a:p>
        </p:txBody>
      </p:sp>
      <p:sp>
        <p:nvSpPr>
          <p:cNvPr id="5" name="Freeform 53"/>
          <p:cNvSpPr>
            <a:spLocks noChangeArrowheads="1"/>
          </p:cNvSpPr>
          <p:nvPr/>
        </p:nvSpPr>
        <p:spPr bwMode="auto">
          <a:xfrm>
            <a:off x="211112" y="2011639"/>
            <a:ext cx="2437172" cy="4633874"/>
          </a:xfrm>
          <a:custGeom>
            <a:avLst/>
            <a:gdLst>
              <a:gd name="T0" fmla="*/ 965 w 1930"/>
              <a:gd name="T1" fmla="*/ 0 h 2601"/>
              <a:gd name="T2" fmla="*/ 0 w 1930"/>
              <a:gd name="T3" fmla="*/ 0 h 2601"/>
              <a:gd name="T4" fmla="*/ 0 w 1930"/>
              <a:gd name="T5" fmla="*/ 2106 h 2601"/>
              <a:gd name="T6" fmla="*/ 965 w 1930"/>
              <a:gd name="T7" fmla="*/ 2600 h 2601"/>
              <a:gd name="T8" fmla="*/ 1929 w 1930"/>
              <a:gd name="T9" fmla="*/ 2106 h 2601"/>
              <a:gd name="T10" fmla="*/ 1929 w 1930"/>
              <a:gd name="T11" fmla="*/ 0 h 2601"/>
              <a:gd name="T12" fmla="*/ 965 w 1930"/>
              <a:gd name="T13" fmla="*/ 0 h 2601"/>
            </a:gdLst>
            <a:ahLst/>
            <a:cxnLst>
              <a:cxn ang="0">
                <a:pos x="T0" y="T1"/>
              </a:cxn>
              <a:cxn ang="0">
                <a:pos x="T2" y="T3"/>
              </a:cxn>
              <a:cxn ang="0">
                <a:pos x="T4" y="T5"/>
              </a:cxn>
              <a:cxn ang="0">
                <a:pos x="T6" y="T7"/>
              </a:cxn>
              <a:cxn ang="0">
                <a:pos x="T8" y="T9"/>
              </a:cxn>
              <a:cxn ang="0">
                <a:pos x="T10" y="T11"/>
              </a:cxn>
              <a:cxn ang="0">
                <a:pos x="T12" y="T13"/>
              </a:cxn>
            </a:cxnLst>
            <a:rect l="0" t="0" r="r" b="b"/>
            <a:pathLst>
              <a:path w="1930" h="2601">
                <a:moveTo>
                  <a:pt x="965" y="0"/>
                </a:moveTo>
                <a:lnTo>
                  <a:pt x="0" y="0"/>
                </a:lnTo>
                <a:lnTo>
                  <a:pt x="0" y="2106"/>
                </a:lnTo>
                <a:lnTo>
                  <a:pt x="965" y="2600"/>
                </a:lnTo>
                <a:lnTo>
                  <a:pt x="1929" y="2106"/>
                </a:lnTo>
                <a:lnTo>
                  <a:pt x="1929" y="0"/>
                </a:lnTo>
                <a:lnTo>
                  <a:pt x="965" y="0"/>
                </a:lnTo>
              </a:path>
            </a:pathLst>
          </a:custGeom>
          <a:solidFill>
            <a:schemeClr val="bg1"/>
          </a:solidFill>
          <a:ln/>
        </p:spPr>
        <p:style>
          <a:lnRef idx="3">
            <a:schemeClr val="accent2"/>
          </a:lnRef>
          <a:fillRef idx="0">
            <a:schemeClr val="accent2"/>
          </a:fillRef>
          <a:effectRef idx="2">
            <a:schemeClr val="accent2"/>
          </a:effectRef>
          <a:fontRef idx="minor">
            <a:schemeClr val="tx1"/>
          </a:fontRef>
        </p:style>
        <p:txBody>
          <a:bodyPr wrap="none" anchor="ctr"/>
          <a:lstStyle/>
          <a:p>
            <a:endParaRPr lang="en-US" sz="675" dirty="0">
              <a:solidFill>
                <a:schemeClr val="bg2">
                  <a:lumMod val="10000"/>
                </a:schemeClr>
              </a:solidFill>
              <a:latin typeface="+mj-lt"/>
            </a:endParaRPr>
          </a:p>
        </p:txBody>
      </p:sp>
      <p:sp>
        <p:nvSpPr>
          <p:cNvPr id="6" name="Freeform 53"/>
          <p:cNvSpPr>
            <a:spLocks noChangeArrowheads="1"/>
          </p:cNvSpPr>
          <p:nvPr/>
        </p:nvSpPr>
        <p:spPr bwMode="auto">
          <a:xfrm>
            <a:off x="3254152" y="2011639"/>
            <a:ext cx="2437172" cy="4633874"/>
          </a:xfrm>
          <a:custGeom>
            <a:avLst/>
            <a:gdLst>
              <a:gd name="T0" fmla="*/ 965 w 1930"/>
              <a:gd name="T1" fmla="*/ 0 h 2601"/>
              <a:gd name="T2" fmla="*/ 0 w 1930"/>
              <a:gd name="T3" fmla="*/ 0 h 2601"/>
              <a:gd name="T4" fmla="*/ 0 w 1930"/>
              <a:gd name="T5" fmla="*/ 2106 h 2601"/>
              <a:gd name="T6" fmla="*/ 965 w 1930"/>
              <a:gd name="T7" fmla="*/ 2600 h 2601"/>
              <a:gd name="T8" fmla="*/ 1929 w 1930"/>
              <a:gd name="T9" fmla="*/ 2106 h 2601"/>
              <a:gd name="T10" fmla="*/ 1929 w 1930"/>
              <a:gd name="T11" fmla="*/ 0 h 2601"/>
              <a:gd name="T12" fmla="*/ 965 w 1930"/>
              <a:gd name="T13" fmla="*/ 0 h 2601"/>
            </a:gdLst>
            <a:ahLst/>
            <a:cxnLst>
              <a:cxn ang="0">
                <a:pos x="T0" y="T1"/>
              </a:cxn>
              <a:cxn ang="0">
                <a:pos x="T2" y="T3"/>
              </a:cxn>
              <a:cxn ang="0">
                <a:pos x="T4" y="T5"/>
              </a:cxn>
              <a:cxn ang="0">
                <a:pos x="T6" y="T7"/>
              </a:cxn>
              <a:cxn ang="0">
                <a:pos x="T8" y="T9"/>
              </a:cxn>
              <a:cxn ang="0">
                <a:pos x="T10" y="T11"/>
              </a:cxn>
              <a:cxn ang="0">
                <a:pos x="T12" y="T13"/>
              </a:cxn>
            </a:cxnLst>
            <a:rect l="0" t="0" r="r" b="b"/>
            <a:pathLst>
              <a:path w="1930" h="2601">
                <a:moveTo>
                  <a:pt x="965" y="0"/>
                </a:moveTo>
                <a:lnTo>
                  <a:pt x="0" y="0"/>
                </a:lnTo>
                <a:lnTo>
                  <a:pt x="0" y="2106"/>
                </a:lnTo>
                <a:lnTo>
                  <a:pt x="965" y="2600"/>
                </a:lnTo>
                <a:lnTo>
                  <a:pt x="1929" y="2106"/>
                </a:lnTo>
                <a:lnTo>
                  <a:pt x="1929" y="0"/>
                </a:lnTo>
                <a:lnTo>
                  <a:pt x="965" y="0"/>
                </a:lnTo>
              </a:path>
            </a:pathLst>
          </a:custGeom>
          <a:solidFill>
            <a:schemeClr val="bg1"/>
          </a:solidFill>
          <a:ln/>
        </p:spPr>
        <p:style>
          <a:lnRef idx="3">
            <a:schemeClr val="accent2"/>
          </a:lnRef>
          <a:fillRef idx="0">
            <a:schemeClr val="accent2"/>
          </a:fillRef>
          <a:effectRef idx="2">
            <a:schemeClr val="accent2"/>
          </a:effectRef>
          <a:fontRef idx="minor">
            <a:schemeClr val="tx1"/>
          </a:fontRef>
        </p:style>
        <p:txBody>
          <a:bodyPr wrap="none" anchor="ctr"/>
          <a:lstStyle/>
          <a:p>
            <a:endParaRPr lang="en-US" sz="675">
              <a:solidFill>
                <a:schemeClr val="bg2">
                  <a:lumMod val="10000"/>
                </a:schemeClr>
              </a:solidFill>
              <a:latin typeface="+mj-lt"/>
            </a:endParaRPr>
          </a:p>
        </p:txBody>
      </p:sp>
      <p:sp>
        <p:nvSpPr>
          <p:cNvPr id="7" name="Freeform 53"/>
          <p:cNvSpPr>
            <a:spLocks noChangeArrowheads="1"/>
          </p:cNvSpPr>
          <p:nvPr/>
        </p:nvSpPr>
        <p:spPr bwMode="auto">
          <a:xfrm>
            <a:off x="6297190" y="2011639"/>
            <a:ext cx="2437172" cy="4633874"/>
          </a:xfrm>
          <a:custGeom>
            <a:avLst/>
            <a:gdLst>
              <a:gd name="T0" fmla="*/ 965 w 1930"/>
              <a:gd name="T1" fmla="*/ 0 h 2601"/>
              <a:gd name="T2" fmla="*/ 0 w 1930"/>
              <a:gd name="T3" fmla="*/ 0 h 2601"/>
              <a:gd name="T4" fmla="*/ 0 w 1930"/>
              <a:gd name="T5" fmla="*/ 2106 h 2601"/>
              <a:gd name="T6" fmla="*/ 965 w 1930"/>
              <a:gd name="T7" fmla="*/ 2600 h 2601"/>
              <a:gd name="T8" fmla="*/ 1929 w 1930"/>
              <a:gd name="T9" fmla="*/ 2106 h 2601"/>
              <a:gd name="T10" fmla="*/ 1929 w 1930"/>
              <a:gd name="T11" fmla="*/ 0 h 2601"/>
              <a:gd name="T12" fmla="*/ 965 w 1930"/>
              <a:gd name="T13" fmla="*/ 0 h 2601"/>
            </a:gdLst>
            <a:ahLst/>
            <a:cxnLst>
              <a:cxn ang="0">
                <a:pos x="T0" y="T1"/>
              </a:cxn>
              <a:cxn ang="0">
                <a:pos x="T2" y="T3"/>
              </a:cxn>
              <a:cxn ang="0">
                <a:pos x="T4" y="T5"/>
              </a:cxn>
              <a:cxn ang="0">
                <a:pos x="T6" y="T7"/>
              </a:cxn>
              <a:cxn ang="0">
                <a:pos x="T8" y="T9"/>
              </a:cxn>
              <a:cxn ang="0">
                <a:pos x="T10" y="T11"/>
              </a:cxn>
              <a:cxn ang="0">
                <a:pos x="T12" y="T13"/>
              </a:cxn>
            </a:cxnLst>
            <a:rect l="0" t="0" r="r" b="b"/>
            <a:pathLst>
              <a:path w="1930" h="2601">
                <a:moveTo>
                  <a:pt x="965" y="0"/>
                </a:moveTo>
                <a:lnTo>
                  <a:pt x="0" y="0"/>
                </a:lnTo>
                <a:lnTo>
                  <a:pt x="0" y="2106"/>
                </a:lnTo>
                <a:lnTo>
                  <a:pt x="965" y="2600"/>
                </a:lnTo>
                <a:lnTo>
                  <a:pt x="1929" y="2106"/>
                </a:lnTo>
                <a:lnTo>
                  <a:pt x="1929" y="0"/>
                </a:lnTo>
                <a:lnTo>
                  <a:pt x="965" y="0"/>
                </a:lnTo>
              </a:path>
            </a:pathLst>
          </a:custGeom>
          <a:solidFill>
            <a:schemeClr val="bg1"/>
          </a:solidFill>
          <a:ln/>
        </p:spPr>
        <p:style>
          <a:lnRef idx="3">
            <a:schemeClr val="accent2"/>
          </a:lnRef>
          <a:fillRef idx="0">
            <a:schemeClr val="accent2"/>
          </a:fillRef>
          <a:effectRef idx="2">
            <a:schemeClr val="accent2"/>
          </a:effectRef>
          <a:fontRef idx="minor">
            <a:schemeClr val="tx1"/>
          </a:fontRef>
        </p:style>
        <p:txBody>
          <a:bodyPr wrap="none" anchor="ctr"/>
          <a:lstStyle/>
          <a:p>
            <a:endParaRPr lang="en-US" sz="675">
              <a:solidFill>
                <a:schemeClr val="bg2">
                  <a:lumMod val="10000"/>
                </a:schemeClr>
              </a:solidFill>
              <a:latin typeface="+mj-lt"/>
            </a:endParaRPr>
          </a:p>
        </p:txBody>
      </p:sp>
      <p:sp>
        <p:nvSpPr>
          <p:cNvPr id="8" name="Freeform 53"/>
          <p:cNvSpPr>
            <a:spLocks noChangeArrowheads="1"/>
          </p:cNvSpPr>
          <p:nvPr/>
        </p:nvSpPr>
        <p:spPr bwMode="auto">
          <a:xfrm>
            <a:off x="9340232" y="2011639"/>
            <a:ext cx="2437172" cy="4633874"/>
          </a:xfrm>
          <a:custGeom>
            <a:avLst/>
            <a:gdLst>
              <a:gd name="T0" fmla="*/ 965 w 1930"/>
              <a:gd name="T1" fmla="*/ 0 h 2601"/>
              <a:gd name="T2" fmla="*/ 0 w 1930"/>
              <a:gd name="T3" fmla="*/ 0 h 2601"/>
              <a:gd name="T4" fmla="*/ 0 w 1930"/>
              <a:gd name="T5" fmla="*/ 2106 h 2601"/>
              <a:gd name="T6" fmla="*/ 965 w 1930"/>
              <a:gd name="T7" fmla="*/ 2600 h 2601"/>
              <a:gd name="T8" fmla="*/ 1929 w 1930"/>
              <a:gd name="T9" fmla="*/ 2106 h 2601"/>
              <a:gd name="T10" fmla="*/ 1929 w 1930"/>
              <a:gd name="T11" fmla="*/ 0 h 2601"/>
              <a:gd name="T12" fmla="*/ 965 w 1930"/>
              <a:gd name="T13" fmla="*/ 0 h 2601"/>
            </a:gdLst>
            <a:ahLst/>
            <a:cxnLst>
              <a:cxn ang="0">
                <a:pos x="T0" y="T1"/>
              </a:cxn>
              <a:cxn ang="0">
                <a:pos x="T2" y="T3"/>
              </a:cxn>
              <a:cxn ang="0">
                <a:pos x="T4" y="T5"/>
              </a:cxn>
              <a:cxn ang="0">
                <a:pos x="T6" y="T7"/>
              </a:cxn>
              <a:cxn ang="0">
                <a:pos x="T8" y="T9"/>
              </a:cxn>
              <a:cxn ang="0">
                <a:pos x="T10" y="T11"/>
              </a:cxn>
              <a:cxn ang="0">
                <a:pos x="T12" y="T13"/>
              </a:cxn>
            </a:cxnLst>
            <a:rect l="0" t="0" r="r" b="b"/>
            <a:pathLst>
              <a:path w="1930" h="2601">
                <a:moveTo>
                  <a:pt x="965" y="0"/>
                </a:moveTo>
                <a:lnTo>
                  <a:pt x="0" y="0"/>
                </a:lnTo>
                <a:lnTo>
                  <a:pt x="0" y="2106"/>
                </a:lnTo>
                <a:lnTo>
                  <a:pt x="965" y="2600"/>
                </a:lnTo>
                <a:lnTo>
                  <a:pt x="1929" y="2106"/>
                </a:lnTo>
                <a:lnTo>
                  <a:pt x="1929" y="0"/>
                </a:lnTo>
                <a:lnTo>
                  <a:pt x="965" y="0"/>
                </a:lnTo>
              </a:path>
            </a:pathLst>
          </a:custGeom>
          <a:solidFill>
            <a:schemeClr val="bg1"/>
          </a:solidFill>
          <a:ln/>
        </p:spPr>
        <p:style>
          <a:lnRef idx="3">
            <a:schemeClr val="accent2"/>
          </a:lnRef>
          <a:fillRef idx="0">
            <a:schemeClr val="accent2"/>
          </a:fillRef>
          <a:effectRef idx="2">
            <a:schemeClr val="accent2"/>
          </a:effectRef>
          <a:fontRef idx="minor">
            <a:schemeClr val="tx1"/>
          </a:fontRef>
        </p:style>
        <p:txBody>
          <a:bodyPr wrap="none" anchor="ctr"/>
          <a:lstStyle/>
          <a:p>
            <a:endParaRPr lang="en-US" sz="675" dirty="0">
              <a:solidFill>
                <a:schemeClr val="bg2">
                  <a:lumMod val="10000"/>
                </a:schemeClr>
              </a:solidFill>
              <a:latin typeface="+mj-lt"/>
            </a:endParaRPr>
          </a:p>
        </p:txBody>
      </p:sp>
      <p:sp>
        <p:nvSpPr>
          <p:cNvPr id="10" name="Shape 2554"/>
          <p:cNvSpPr/>
          <p:nvPr/>
        </p:nvSpPr>
        <p:spPr>
          <a:xfrm>
            <a:off x="10232393" y="1138416"/>
            <a:ext cx="680930" cy="720709"/>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rgbClr val="53585F"/>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11" name="Shape 2587"/>
          <p:cNvSpPr/>
          <p:nvPr/>
        </p:nvSpPr>
        <p:spPr>
          <a:xfrm>
            <a:off x="1084377" y="1158814"/>
            <a:ext cx="511224" cy="595199"/>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53585F"/>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12" name="Shape 2545"/>
          <p:cNvSpPr/>
          <p:nvPr/>
        </p:nvSpPr>
        <p:spPr>
          <a:xfrm>
            <a:off x="4110459" y="1158503"/>
            <a:ext cx="623715" cy="726168"/>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rgbClr val="53585F"/>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13" name="Shape 2617"/>
          <p:cNvSpPr/>
          <p:nvPr/>
        </p:nvSpPr>
        <p:spPr>
          <a:xfrm>
            <a:off x="6973030" y="1184008"/>
            <a:ext cx="708650" cy="675117"/>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rgbClr val="53585F"/>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14" name="CuadroTexto 13"/>
          <p:cNvSpPr txBox="1"/>
          <p:nvPr/>
        </p:nvSpPr>
        <p:spPr>
          <a:xfrm>
            <a:off x="420761" y="2711318"/>
            <a:ext cx="2232248" cy="2585323"/>
          </a:xfrm>
          <a:prstGeom prst="rect">
            <a:avLst/>
          </a:prstGeom>
          <a:noFill/>
        </p:spPr>
        <p:txBody>
          <a:bodyPr wrap="square" rtlCol="0">
            <a:spAutoFit/>
          </a:bodyPr>
          <a:lstStyle/>
          <a:p>
            <a:r>
              <a:rPr lang="es-EC" dirty="0">
                <a:solidFill>
                  <a:srgbClr val="080808"/>
                </a:solidFill>
                <a:latin typeface="Calibri" panose="020F0502020204030204" pitchFamily="34" charset="0"/>
              </a:rPr>
              <a:t>Es necesario que el operario utilice el equipo de protección personal adecuado (casco, botas de punta de acero y guantes de impacto) antes de operar el robot cartesiano</a:t>
            </a:r>
            <a:endParaRPr lang="es-ES" dirty="0">
              <a:solidFill>
                <a:srgbClr val="080808"/>
              </a:solidFill>
              <a:latin typeface="Calibri" panose="020F0502020204030204" pitchFamily="34" charset="0"/>
            </a:endParaRPr>
          </a:p>
        </p:txBody>
      </p:sp>
      <p:sp>
        <p:nvSpPr>
          <p:cNvPr id="15" name="CuadroTexto 14"/>
          <p:cNvSpPr txBox="1"/>
          <p:nvPr/>
        </p:nvSpPr>
        <p:spPr>
          <a:xfrm>
            <a:off x="3503287" y="2711318"/>
            <a:ext cx="2232248" cy="2862322"/>
          </a:xfrm>
          <a:prstGeom prst="rect">
            <a:avLst/>
          </a:prstGeom>
          <a:noFill/>
        </p:spPr>
        <p:txBody>
          <a:bodyPr wrap="square" rtlCol="0">
            <a:spAutoFit/>
          </a:bodyPr>
          <a:lstStyle/>
          <a:p>
            <a:pPr lvl="0"/>
            <a:r>
              <a:rPr lang="es-EC" dirty="0">
                <a:solidFill>
                  <a:srgbClr val="080808"/>
                </a:solidFill>
                <a:latin typeface="Calibri" panose="020F0502020204030204" pitchFamily="34" charset="0"/>
              </a:rPr>
              <a:t>Se recomienda realizar una inspección visual de todos los elementos mecánicos que conforman la  estructura del robot cartesiano al menos una vez cada tres meses.</a:t>
            </a:r>
          </a:p>
        </p:txBody>
      </p:sp>
      <p:sp>
        <p:nvSpPr>
          <p:cNvPr id="16" name="CuadroTexto 15"/>
          <p:cNvSpPr txBox="1"/>
          <p:nvPr/>
        </p:nvSpPr>
        <p:spPr>
          <a:xfrm>
            <a:off x="6399652" y="2711318"/>
            <a:ext cx="2232248" cy="2308324"/>
          </a:xfrm>
          <a:prstGeom prst="rect">
            <a:avLst/>
          </a:prstGeom>
          <a:noFill/>
        </p:spPr>
        <p:txBody>
          <a:bodyPr wrap="square" rtlCol="0">
            <a:spAutoFit/>
          </a:bodyPr>
          <a:lstStyle/>
          <a:p>
            <a:pPr lvl="0"/>
            <a:r>
              <a:rPr lang="es-EC" dirty="0">
                <a:solidFill>
                  <a:srgbClr val="080808"/>
                </a:solidFill>
                <a:latin typeface="Calibri" panose="020F0502020204030204" pitchFamily="34" charset="0"/>
              </a:rPr>
              <a:t>Se recomienda respetar la vida útil de los elementos del robot cartesiano según la información que se presenta en sus respectivas hojas técnicas.</a:t>
            </a:r>
          </a:p>
        </p:txBody>
      </p:sp>
      <p:grpSp>
        <p:nvGrpSpPr>
          <p:cNvPr id="18" name="Grupo 17"/>
          <p:cNvGrpSpPr/>
          <p:nvPr/>
        </p:nvGrpSpPr>
        <p:grpSpPr>
          <a:xfrm>
            <a:off x="191941" y="104983"/>
            <a:ext cx="4607121" cy="949351"/>
            <a:chOff x="201809" y="167228"/>
            <a:chExt cx="3589141" cy="1029524"/>
          </a:xfrm>
        </p:grpSpPr>
        <p:sp>
          <p:nvSpPr>
            <p:cNvPr id="19" name="Freeform 19"/>
            <p:cNvSpPr/>
            <p:nvPr/>
          </p:nvSpPr>
          <p:spPr>
            <a:xfrm>
              <a:off x="201809" y="167228"/>
              <a:ext cx="3589141" cy="1029524"/>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ea typeface="Open Sans" panose="020B0606030504020204" pitchFamily="34" charset="0"/>
                <a:cs typeface="Open Sans" panose="020B0606030504020204" pitchFamily="34" charset="0"/>
              </a:endParaRPr>
            </a:p>
          </p:txBody>
        </p:sp>
        <p:sp>
          <p:nvSpPr>
            <p:cNvPr id="20" name="Oval 20"/>
            <p:cNvSpPr/>
            <p:nvPr/>
          </p:nvSpPr>
          <p:spPr>
            <a:xfrm>
              <a:off x="262131" y="239055"/>
              <a:ext cx="743968" cy="8858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nvGrpSpPr>
            <p:cNvPr id="21" name="Grupo 20"/>
            <p:cNvGrpSpPr/>
            <p:nvPr/>
          </p:nvGrpSpPr>
          <p:grpSpPr>
            <a:xfrm>
              <a:off x="371452" y="217972"/>
              <a:ext cx="3419498" cy="873164"/>
              <a:chOff x="371452" y="217972"/>
              <a:chExt cx="3419498" cy="873164"/>
            </a:xfrm>
          </p:grpSpPr>
          <p:sp>
            <p:nvSpPr>
              <p:cNvPr id="22" name="TextBox 18"/>
              <p:cNvSpPr txBox="1"/>
              <p:nvPr/>
            </p:nvSpPr>
            <p:spPr>
              <a:xfrm>
                <a:off x="1480674" y="217972"/>
                <a:ext cx="2310276" cy="873164"/>
              </a:xfrm>
              <a:prstGeom prst="rect">
                <a:avLst/>
              </a:prstGeom>
              <a:noFill/>
            </p:spPr>
            <p:txBody>
              <a:bodyPr wrap="square" rtlCol="0" anchor="ctr">
                <a:spAutoFit/>
              </a:bodyPr>
              <a:lstStyle/>
              <a:p>
                <a:pPr lvl="0" algn="ctr"/>
                <a:r>
                  <a:rPr lang="en-US" sz="2400" b="1" dirty="0" smtClean="0">
                    <a:solidFill>
                      <a:prstClr val="white"/>
                    </a:solidFill>
                    <a:latin typeface="Calibri" panose="020F0502020204030204" pitchFamily="34" charset="0"/>
                  </a:rPr>
                  <a:t>RECOMENDACIONES</a:t>
                </a:r>
                <a:endParaRPr lang="en-US" sz="2400" b="1" dirty="0">
                  <a:solidFill>
                    <a:prstClr val="white"/>
                  </a:solidFill>
                  <a:latin typeface="Calibri" panose="020F0502020204030204" pitchFamily="34" charset="0"/>
                </a:endParaRPr>
              </a:p>
            </p:txBody>
          </p:sp>
          <p:sp>
            <p:nvSpPr>
              <p:cNvPr id="23" name="CuadroTexto 22"/>
              <p:cNvSpPr txBox="1"/>
              <p:nvPr/>
            </p:nvSpPr>
            <p:spPr>
              <a:xfrm>
                <a:off x="371452" y="329385"/>
                <a:ext cx="525325" cy="705208"/>
              </a:xfrm>
              <a:prstGeom prst="rect">
                <a:avLst/>
              </a:prstGeom>
              <a:noFill/>
            </p:spPr>
            <p:txBody>
              <a:bodyPr wrap="square" rtlCol="0">
                <a:spAutoFit/>
              </a:bodyPr>
              <a:lstStyle/>
              <a:p>
                <a:pPr algn="ctr"/>
                <a:r>
                  <a:rPr lang="es-ES" sz="2000" b="1" dirty="0" smtClean="0">
                    <a:solidFill>
                      <a:schemeClr val="bg2">
                        <a:lumMod val="10000"/>
                      </a:schemeClr>
                    </a:solidFill>
                    <a:latin typeface="Calibri" panose="020F0502020204030204" pitchFamily="34" charset="0"/>
                  </a:rPr>
                  <a:t>CAP. 5</a:t>
                </a:r>
                <a:endParaRPr lang="es-ES" sz="2000" b="1" dirty="0">
                  <a:solidFill>
                    <a:schemeClr val="bg2">
                      <a:lumMod val="10000"/>
                    </a:schemeClr>
                  </a:solidFill>
                  <a:latin typeface="Calibri" panose="020F0502020204030204" pitchFamily="34" charset="0"/>
                </a:endParaRPr>
              </a:p>
            </p:txBody>
          </p:sp>
        </p:grpSp>
      </p:grpSp>
      <p:sp>
        <p:nvSpPr>
          <p:cNvPr id="24" name="Freeform 54"/>
          <p:cNvSpPr>
            <a:spLocks noChangeArrowheads="1"/>
          </p:cNvSpPr>
          <p:nvPr/>
        </p:nvSpPr>
        <p:spPr bwMode="auto">
          <a:xfrm>
            <a:off x="2648282" y="2063982"/>
            <a:ext cx="284766" cy="356906"/>
          </a:xfrm>
          <a:custGeom>
            <a:avLst/>
            <a:gdLst>
              <a:gd name="T0" fmla="*/ 330 w 331"/>
              <a:gd name="T1" fmla="*/ 412 h 413"/>
              <a:gd name="T2" fmla="*/ 0 w 331"/>
              <a:gd name="T3" fmla="*/ 412 h 413"/>
              <a:gd name="T4" fmla="*/ 0 w 331"/>
              <a:gd name="T5" fmla="*/ 0 h 413"/>
              <a:gd name="T6" fmla="*/ 330 w 331"/>
              <a:gd name="T7" fmla="*/ 412 h 413"/>
            </a:gdLst>
            <a:ahLst/>
            <a:cxnLst>
              <a:cxn ang="0">
                <a:pos x="T0" y="T1"/>
              </a:cxn>
              <a:cxn ang="0">
                <a:pos x="T2" y="T3"/>
              </a:cxn>
              <a:cxn ang="0">
                <a:pos x="T4" y="T5"/>
              </a:cxn>
              <a:cxn ang="0">
                <a:pos x="T6" y="T7"/>
              </a:cxn>
            </a:cxnLst>
            <a:rect l="0" t="0" r="r" b="b"/>
            <a:pathLst>
              <a:path w="331" h="413">
                <a:moveTo>
                  <a:pt x="330" y="412"/>
                </a:moveTo>
                <a:lnTo>
                  <a:pt x="0" y="412"/>
                </a:lnTo>
                <a:lnTo>
                  <a:pt x="0" y="0"/>
                </a:lnTo>
                <a:lnTo>
                  <a:pt x="330" y="412"/>
                </a:lnTo>
              </a:path>
            </a:pathLst>
          </a:custGeom>
          <a:solidFill>
            <a:schemeClr val="accent6">
              <a:lumMod val="50000"/>
            </a:schemeClr>
          </a:solidFill>
          <a:ln>
            <a:noFill/>
          </a:ln>
          <a:effectLst/>
        </p:spPr>
        <p:txBody>
          <a:bodyPr wrap="none" anchor="ctr"/>
          <a:lstStyle/>
          <a:p>
            <a:endParaRPr lang="en-US" sz="675">
              <a:latin typeface="+mj-lt"/>
            </a:endParaRPr>
          </a:p>
        </p:txBody>
      </p:sp>
      <p:sp>
        <p:nvSpPr>
          <p:cNvPr id="25" name="Freeform 54"/>
          <p:cNvSpPr>
            <a:spLocks noChangeArrowheads="1"/>
          </p:cNvSpPr>
          <p:nvPr/>
        </p:nvSpPr>
        <p:spPr bwMode="auto">
          <a:xfrm>
            <a:off x="5683608" y="2037810"/>
            <a:ext cx="267582" cy="383077"/>
          </a:xfrm>
          <a:custGeom>
            <a:avLst/>
            <a:gdLst>
              <a:gd name="T0" fmla="*/ 330 w 331"/>
              <a:gd name="T1" fmla="*/ 412 h 413"/>
              <a:gd name="T2" fmla="*/ 0 w 331"/>
              <a:gd name="T3" fmla="*/ 412 h 413"/>
              <a:gd name="T4" fmla="*/ 0 w 331"/>
              <a:gd name="T5" fmla="*/ 0 h 413"/>
              <a:gd name="T6" fmla="*/ 330 w 331"/>
              <a:gd name="T7" fmla="*/ 412 h 413"/>
            </a:gdLst>
            <a:ahLst/>
            <a:cxnLst>
              <a:cxn ang="0">
                <a:pos x="T0" y="T1"/>
              </a:cxn>
              <a:cxn ang="0">
                <a:pos x="T2" y="T3"/>
              </a:cxn>
              <a:cxn ang="0">
                <a:pos x="T4" y="T5"/>
              </a:cxn>
              <a:cxn ang="0">
                <a:pos x="T6" y="T7"/>
              </a:cxn>
            </a:cxnLst>
            <a:rect l="0" t="0" r="r" b="b"/>
            <a:pathLst>
              <a:path w="331" h="413">
                <a:moveTo>
                  <a:pt x="330" y="412"/>
                </a:moveTo>
                <a:lnTo>
                  <a:pt x="0" y="412"/>
                </a:lnTo>
                <a:lnTo>
                  <a:pt x="0" y="0"/>
                </a:lnTo>
                <a:lnTo>
                  <a:pt x="330" y="412"/>
                </a:lnTo>
              </a:path>
            </a:pathLst>
          </a:custGeom>
          <a:solidFill>
            <a:schemeClr val="accent2">
              <a:lumMod val="50000"/>
            </a:schemeClr>
          </a:solidFill>
          <a:ln>
            <a:noFill/>
          </a:ln>
          <a:effectLst/>
        </p:spPr>
        <p:txBody>
          <a:bodyPr wrap="none" anchor="ctr"/>
          <a:lstStyle/>
          <a:p>
            <a:endParaRPr lang="en-US" sz="675">
              <a:latin typeface="+mj-lt"/>
            </a:endParaRPr>
          </a:p>
        </p:txBody>
      </p:sp>
      <p:sp>
        <p:nvSpPr>
          <p:cNvPr id="26" name="Freeform 54"/>
          <p:cNvSpPr>
            <a:spLocks noChangeArrowheads="1"/>
          </p:cNvSpPr>
          <p:nvPr/>
        </p:nvSpPr>
        <p:spPr bwMode="auto">
          <a:xfrm>
            <a:off x="8734362" y="2023661"/>
            <a:ext cx="284766" cy="397225"/>
          </a:xfrm>
          <a:custGeom>
            <a:avLst/>
            <a:gdLst>
              <a:gd name="T0" fmla="*/ 330 w 331"/>
              <a:gd name="T1" fmla="*/ 412 h 413"/>
              <a:gd name="T2" fmla="*/ 0 w 331"/>
              <a:gd name="T3" fmla="*/ 412 h 413"/>
              <a:gd name="T4" fmla="*/ 0 w 331"/>
              <a:gd name="T5" fmla="*/ 0 h 413"/>
              <a:gd name="T6" fmla="*/ 330 w 331"/>
              <a:gd name="T7" fmla="*/ 412 h 413"/>
            </a:gdLst>
            <a:ahLst/>
            <a:cxnLst>
              <a:cxn ang="0">
                <a:pos x="T0" y="T1"/>
              </a:cxn>
              <a:cxn ang="0">
                <a:pos x="T2" y="T3"/>
              </a:cxn>
              <a:cxn ang="0">
                <a:pos x="T4" y="T5"/>
              </a:cxn>
              <a:cxn ang="0">
                <a:pos x="T6" y="T7"/>
              </a:cxn>
            </a:cxnLst>
            <a:rect l="0" t="0" r="r" b="b"/>
            <a:pathLst>
              <a:path w="331" h="413">
                <a:moveTo>
                  <a:pt x="330" y="412"/>
                </a:moveTo>
                <a:lnTo>
                  <a:pt x="0" y="412"/>
                </a:lnTo>
                <a:lnTo>
                  <a:pt x="0" y="0"/>
                </a:lnTo>
                <a:lnTo>
                  <a:pt x="330" y="412"/>
                </a:lnTo>
              </a:path>
            </a:pathLst>
          </a:custGeom>
          <a:solidFill>
            <a:schemeClr val="accent4">
              <a:lumMod val="50000"/>
            </a:schemeClr>
          </a:solidFill>
          <a:ln>
            <a:noFill/>
          </a:ln>
          <a:effectLst/>
        </p:spPr>
        <p:txBody>
          <a:bodyPr wrap="none" anchor="ctr"/>
          <a:lstStyle/>
          <a:p>
            <a:endParaRPr lang="en-US" sz="675">
              <a:latin typeface="+mj-lt"/>
            </a:endParaRPr>
          </a:p>
        </p:txBody>
      </p:sp>
      <p:sp>
        <p:nvSpPr>
          <p:cNvPr id="27" name="Freeform 54"/>
          <p:cNvSpPr>
            <a:spLocks noChangeArrowheads="1"/>
          </p:cNvSpPr>
          <p:nvPr/>
        </p:nvSpPr>
        <p:spPr bwMode="auto">
          <a:xfrm>
            <a:off x="11777404" y="2011639"/>
            <a:ext cx="321104" cy="409248"/>
          </a:xfrm>
          <a:custGeom>
            <a:avLst/>
            <a:gdLst>
              <a:gd name="T0" fmla="*/ 330 w 331"/>
              <a:gd name="T1" fmla="*/ 412 h 413"/>
              <a:gd name="T2" fmla="*/ 0 w 331"/>
              <a:gd name="T3" fmla="*/ 412 h 413"/>
              <a:gd name="T4" fmla="*/ 0 w 331"/>
              <a:gd name="T5" fmla="*/ 0 h 413"/>
              <a:gd name="T6" fmla="*/ 330 w 331"/>
              <a:gd name="T7" fmla="*/ 412 h 413"/>
            </a:gdLst>
            <a:ahLst/>
            <a:cxnLst>
              <a:cxn ang="0">
                <a:pos x="T0" y="T1"/>
              </a:cxn>
              <a:cxn ang="0">
                <a:pos x="T2" y="T3"/>
              </a:cxn>
              <a:cxn ang="0">
                <a:pos x="T4" y="T5"/>
              </a:cxn>
              <a:cxn ang="0">
                <a:pos x="T6" y="T7"/>
              </a:cxn>
            </a:cxnLst>
            <a:rect l="0" t="0" r="r" b="b"/>
            <a:pathLst>
              <a:path w="331" h="413">
                <a:moveTo>
                  <a:pt x="330" y="412"/>
                </a:moveTo>
                <a:lnTo>
                  <a:pt x="0" y="412"/>
                </a:lnTo>
                <a:lnTo>
                  <a:pt x="0" y="0"/>
                </a:lnTo>
                <a:lnTo>
                  <a:pt x="330" y="412"/>
                </a:lnTo>
              </a:path>
            </a:pathLst>
          </a:custGeom>
          <a:solidFill>
            <a:schemeClr val="accent1">
              <a:lumMod val="50000"/>
            </a:schemeClr>
          </a:solidFill>
          <a:ln>
            <a:noFill/>
          </a:ln>
          <a:effectLst/>
        </p:spPr>
        <p:txBody>
          <a:bodyPr wrap="none" anchor="ctr"/>
          <a:lstStyle/>
          <a:p>
            <a:endParaRPr lang="en-US" sz="675">
              <a:latin typeface="+mj-lt"/>
            </a:endParaRPr>
          </a:p>
        </p:txBody>
      </p:sp>
      <p:sp>
        <p:nvSpPr>
          <p:cNvPr id="28" name="CuadroTexto 27"/>
          <p:cNvSpPr txBox="1"/>
          <p:nvPr/>
        </p:nvSpPr>
        <p:spPr>
          <a:xfrm>
            <a:off x="9545156" y="2037810"/>
            <a:ext cx="2232248" cy="3970318"/>
          </a:xfrm>
          <a:prstGeom prst="rect">
            <a:avLst/>
          </a:prstGeom>
          <a:noFill/>
        </p:spPr>
        <p:txBody>
          <a:bodyPr wrap="square" rtlCol="0">
            <a:spAutoFit/>
          </a:bodyPr>
          <a:lstStyle/>
          <a:p>
            <a:pPr lvl="0"/>
            <a:r>
              <a:rPr lang="es-EC" dirty="0">
                <a:solidFill>
                  <a:srgbClr val="080808"/>
                </a:solidFill>
                <a:latin typeface="Calibri" panose="020F0502020204030204" pitchFamily="34" charset="0"/>
              </a:rPr>
              <a:t>Es conveniente mantener con una buena lubricación los elementos que forman parte de los mecanismos de transmisión de movimiento principalmente para reducir la fricción y como consecuencia obtener movimientos más suaves y con menor esfuerzo. </a:t>
            </a:r>
          </a:p>
        </p:txBody>
      </p:sp>
    </p:spTree>
    <p:extLst>
      <p:ext uri="{BB962C8B-B14F-4D97-AF65-F5344CB8AC3E}">
        <p14:creationId xmlns:p14="http://schemas.microsoft.com/office/powerpoint/2010/main" val="40814273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p:nvPr/>
        </p:nvSpPr>
        <p:spPr>
          <a:xfrm>
            <a:off x="0" y="1484784"/>
            <a:ext cx="12190413" cy="4450922"/>
          </a:xfrm>
          <a:prstGeom prst="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mj-lt"/>
            </a:endParaRPr>
          </a:p>
        </p:txBody>
      </p:sp>
      <p:grpSp>
        <p:nvGrpSpPr>
          <p:cNvPr id="18" name="Grupo 17"/>
          <p:cNvGrpSpPr/>
          <p:nvPr/>
        </p:nvGrpSpPr>
        <p:grpSpPr>
          <a:xfrm>
            <a:off x="191941" y="104983"/>
            <a:ext cx="4607121" cy="949351"/>
            <a:chOff x="201809" y="167228"/>
            <a:chExt cx="3589141" cy="1029524"/>
          </a:xfrm>
        </p:grpSpPr>
        <p:sp>
          <p:nvSpPr>
            <p:cNvPr id="19" name="Freeform 19"/>
            <p:cNvSpPr/>
            <p:nvPr/>
          </p:nvSpPr>
          <p:spPr>
            <a:xfrm>
              <a:off x="201809" y="167228"/>
              <a:ext cx="3589141" cy="1029524"/>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ea typeface="Open Sans" panose="020B0606030504020204" pitchFamily="34" charset="0"/>
                <a:cs typeface="Open Sans" panose="020B0606030504020204" pitchFamily="34" charset="0"/>
              </a:endParaRPr>
            </a:p>
          </p:txBody>
        </p:sp>
        <p:sp>
          <p:nvSpPr>
            <p:cNvPr id="20" name="Oval 20"/>
            <p:cNvSpPr/>
            <p:nvPr/>
          </p:nvSpPr>
          <p:spPr>
            <a:xfrm>
              <a:off x="262131" y="239055"/>
              <a:ext cx="743968" cy="8858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nvGrpSpPr>
            <p:cNvPr id="21" name="Grupo 20"/>
            <p:cNvGrpSpPr/>
            <p:nvPr/>
          </p:nvGrpSpPr>
          <p:grpSpPr>
            <a:xfrm>
              <a:off x="371452" y="217972"/>
              <a:ext cx="3419498" cy="873164"/>
              <a:chOff x="371452" y="217972"/>
              <a:chExt cx="3419498" cy="873164"/>
            </a:xfrm>
          </p:grpSpPr>
          <p:sp>
            <p:nvSpPr>
              <p:cNvPr id="22" name="TextBox 18"/>
              <p:cNvSpPr txBox="1"/>
              <p:nvPr/>
            </p:nvSpPr>
            <p:spPr>
              <a:xfrm>
                <a:off x="1480674" y="217972"/>
                <a:ext cx="2310276" cy="873164"/>
              </a:xfrm>
              <a:prstGeom prst="rect">
                <a:avLst/>
              </a:prstGeom>
              <a:noFill/>
            </p:spPr>
            <p:txBody>
              <a:bodyPr wrap="square" rtlCol="0" anchor="ctr">
                <a:spAutoFit/>
              </a:bodyPr>
              <a:lstStyle/>
              <a:p>
                <a:pPr lvl="0" algn="ctr"/>
                <a:r>
                  <a:rPr lang="en-US" sz="2400" b="1" dirty="0" smtClean="0">
                    <a:solidFill>
                      <a:prstClr val="white"/>
                    </a:solidFill>
                    <a:latin typeface="Calibri" panose="020F0502020204030204" pitchFamily="34" charset="0"/>
                  </a:rPr>
                  <a:t>RECOMENDACIONES</a:t>
                </a:r>
                <a:endParaRPr lang="en-US" sz="2400" b="1" dirty="0">
                  <a:solidFill>
                    <a:prstClr val="white"/>
                  </a:solidFill>
                  <a:latin typeface="Calibri" panose="020F0502020204030204" pitchFamily="34" charset="0"/>
                </a:endParaRPr>
              </a:p>
            </p:txBody>
          </p:sp>
          <p:sp>
            <p:nvSpPr>
              <p:cNvPr id="23" name="CuadroTexto 22"/>
              <p:cNvSpPr txBox="1"/>
              <p:nvPr/>
            </p:nvSpPr>
            <p:spPr>
              <a:xfrm>
                <a:off x="371452" y="329385"/>
                <a:ext cx="525325" cy="705208"/>
              </a:xfrm>
              <a:prstGeom prst="rect">
                <a:avLst/>
              </a:prstGeom>
              <a:noFill/>
            </p:spPr>
            <p:txBody>
              <a:bodyPr wrap="square" rtlCol="0">
                <a:spAutoFit/>
              </a:bodyPr>
              <a:lstStyle/>
              <a:p>
                <a:pPr algn="ctr"/>
                <a:r>
                  <a:rPr lang="es-ES" sz="2000" b="1" dirty="0" smtClean="0">
                    <a:solidFill>
                      <a:schemeClr val="bg2">
                        <a:lumMod val="10000"/>
                      </a:schemeClr>
                    </a:solidFill>
                    <a:latin typeface="Calibri" panose="020F0502020204030204" pitchFamily="34" charset="0"/>
                  </a:rPr>
                  <a:t>CAP. 5</a:t>
                </a:r>
                <a:endParaRPr lang="es-ES" sz="2000" b="1" dirty="0">
                  <a:solidFill>
                    <a:schemeClr val="bg2">
                      <a:lumMod val="10000"/>
                    </a:schemeClr>
                  </a:solidFill>
                  <a:latin typeface="Calibri" panose="020F0502020204030204" pitchFamily="34" charset="0"/>
                </a:endParaRPr>
              </a:p>
            </p:txBody>
          </p:sp>
        </p:grpSp>
      </p:grpSp>
      <p:sp>
        <p:nvSpPr>
          <p:cNvPr id="2" name="Rectángulo 1"/>
          <p:cNvSpPr/>
          <p:nvPr/>
        </p:nvSpPr>
        <p:spPr>
          <a:xfrm>
            <a:off x="191941" y="1748822"/>
            <a:ext cx="11730490" cy="4585871"/>
          </a:xfrm>
          <a:prstGeom prst="rect">
            <a:avLst/>
          </a:prstGeom>
        </p:spPr>
        <p:txBody>
          <a:bodyPr wrap="square">
            <a:spAutoFit/>
          </a:bodyPr>
          <a:lstStyle/>
          <a:p>
            <a:pPr marL="342900" lvl="0" indent="-342900" algn="just">
              <a:lnSpc>
                <a:spcPct val="200000"/>
              </a:lnSpc>
              <a:spcAft>
                <a:spcPts val="0"/>
              </a:spcAft>
              <a:buFont typeface="Symbol" panose="05050102010706020507" pitchFamily="18" charset="2"/>
              <a:buChar char=""/>
            </a:pPr>
            <a:r>
              <a:rPr lang="es-EC" sz="1600" dirty="0">
                <a:solidFill>
                  <a:srgbClr val="080808"/>
                </a:solidFill>
                <a:latin typeface="Calibri" panose="020F0502020204030204" pitchFamily="34" charset="0"/>
                <a:ea typeface="Calibri" panose="020F0502020204030204" pitchFamily="34" charset="0"/>
                <a:cs typeface="Times New Roman" panose="02020603050405020304" pitchFamily="18" charset="0"/>
              </a:rPr>
              <a:t>Se recomienda que el robot cartesiano sea utilizado únicamente para la manipulación de las herramientas CPM, CPL, VRL y </a:t>
            </a:r>
            <a:r>
              <a:rPr lang="es-EC" sz="1600" dirty="0" err="1">
                <a:solidFill>
                  <a:srgbClr val="080808"/>
                </a:solidFill>
                <a:latin typeface="Calibri" panose="020F0502020204030204" pitchFamily="34" charset="0"/>
                <a:ea typeface="Calibri" panose="020F0502020204030204" pitchFamily="34" charset="0"/>
                <a:cs typeface="Times New Roman" panose="02020603050405020304" pitchFamily="18" charset="0"/>
              </a:rPr>
              <a:t>Laping</a:t>
            </a:r>
            <a:r>
              <a:rPr lang="es-EC" sz="1600" dirty="0">
                <a:solidFill>
                  <a:srgbClr val="080808"/>
                </a:solidFill>
                <a:latin typeface="Calibri" panose="020F0502020204030204" pitchFamily="34" charset="0"/>
                <a:ea typeface="Calibri" panose="020F0502020204030204" pitchFamily="34" charset="0"/>
                <a:cs typeface="Times New Roman" panose="02020603050405020304" pitchFamily="18" charset="0"/>
              </a:rPr>
              <a:t> </a:t>
            </a:r>
            <a:r>
              <a:rPr lang="es-EC" sz="1600" dirty="0" err="1">
                <a:solidFill>
                  <a:srgbClr val="080808"/>
                </a:solidFill>
                <a:latin typeface="Calibri" panose="020F0502020204030204" pitchFamily="34" charset="0"/>
                <a:ea typeface="Calibri" panose="020F0502020204030204" pitchFamily="34" charset="0"/>
                <a:cs typeface="Times New Roman" panose="02020603050405020304" pitchFamily="18" charset="0"/>
              </a:rPr>
              <a:t>tool</a:t>
            </a:r>
            <a:r>
              <a:rPr lang="es-EC" sz="1600" dirty="0">
                <a:solidFill>
                  <a:srgbClr val="080808"/>
                </a:solidFill>
                <a:latin typeface="Calibri" panose="020F0502020204030204" pitchFamily="34" charset="0"/>
                <a:ea typeface="Calibri" panose="020F0502020204030204" pitchFamily="34" charset="0"/>
                <a:cs typeface="Times New Roman" panose="02020603050405020304" pitchFamily="18" charset="0"/>
              </a:rPr>
              <a:t>, pero en caso de utilizarlo para otra actividad asegurarse de no superar una carga mayor de 250 Kg ya que podría causar deformaciones permanentes o ruptura de la estructura.</a:t>
            </a:r>
          </a:p>
          <a:p>
            <a:pPr marL="342900" lvl="0" indent="-342900" algn="just">
              <a:lnSpc>
                <a:spcPct val="200000"/>
              </a:lnSpc>
              <a:spcAft>
                <a:spcPts val="0"/>
              </a:spcAft>
              <a:buFont typeface="Symbol" panose="05050102010706020507" pitchFamily="18" charset="2"/>
              <a:buChar char=""/>
            </a:pPr>
            <a:r>
              <a:rPr lang="es-EC" sz="1600" dirty="0">
                <a:solidFill>
                  <a:srgbClr val="080808"/>
                </a:solidFill>
                <a:latin typeface="Calibri" panose="020F0502020204030204" pitchFamily="34" charset="0"/>
                <a:ea typeface="Calibri" panose="020F0502020204030204" pitchFamily="34" charset="0"/>
                <a:cs typeface="Times New Roman" panose="02020603050405020304" pitchFamily="18" charset="0"/>
              </a:rPr>
              <a:t>El controlador seleccionado para el robot cartesiano permite la posibilidad de que en un futuro sea viable la integración de nuevas tareas como son: la rectificación de los alojamientos de los asientos de escape, la rectificación y rugosidad del área de sello de la culata, tareas que están directamente relacionadas con las funciones que cumplen las herramientas para las que fue diseñado el robot cartesiano, es decir se podría implementar opciones de control, supervisión y monitoreo para las distintas funciones que realiza cada herramienta.</a:t>
            </a:r>
          </a:p>
          <a:p>
            <a:pPr marL="408940" indent="180340" algn="just">
              <a:lnSpc>
                <a:spcPct val="200000"/>
              </a:lnSpc>
              <a:spcAft>
                <a:spcPts val="0"/>
              </a:spcAft>
            </a:pPr>
            <a:r>
              <a:rPr lang="es-EC" dirty="0">
                <a:latin typeface="Times New Roman" panose="02020603050405020304" pitchFamily="18" charset="0"/>
                <a:ea typeface="Calibri" panose="020F0502020204030204" pitchFamily="34" charset="0"/>
                <a:cs typeface="Times New Roman" panose="02020603050405020304" pitchFamily="18" charset="0"/>
              </a:rPr>
              <a:t> </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64418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sultado de imagen para grac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686" y="1412776"/>
            <a:ext cx="9580972" cy="35433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2668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5" name="Grupo 11264"/>
          <p:cNvGrpSpPr/>
          <p:nvPr/>
        </p:nvGrpSpPr>
        <p:grpSpPr>
          <a:xfrm>
            <a:off x="766107" y="692696"/>
            <a:ext cx="10589032" cy="4882002"/>
            <a:chOff x="766107" y="692696"/>
            <a:chExt cx="10589032" cy="4882002"/>
          </a:xfrm>
        </p:grpSpPr>
        <p:grpSp>
          <p:nvGrpSpPr>
            <p:cNvPr id="69" name="Grupo 68"/>
            <p:cNvGrpSpPr/>
            <p:nvPr/>
          </p:nvGrpSpPr>
          <p:grpSpPr>
            <a:xfrm>
              <a:off x="766107" y="2274497"/>
              <a:ext cx="4027779" cy="2996016"/>
              <a:chOff x="818941" y="2353908"/>
              <a:chExt cx="2675721" cy="1807367"/>
            </a:xfrm>
          </p:grpSpPr>
          <p:sp>
            <p:nvSpPr>
              <p:cNvPr id="70" name="Shape 267"/>
              <p:cNvSpPr/>
              <p:nvPr/>
            </p:nvSpPr>
            <p:spPr>
              <a:xfrm>
                <a:off x="2861168" y="2691645"/>
                <a:ext cx="633494" cy="537823"/>
              </a:xfrm>
              <a:prstGeom prst="rect">
                <a:avLst/>
              </a:prstGeom>
              <a:solidFill>
                <a:schemeClr val="accent6"/>
              </a:solidFill>
              <a:ln w="12700" cap="flat">
                <a:noFill/>
                <a:miter lim="400000"/>
              </a:ln>
              <a:effectLst/>
            </p:spPr>
            <p:txBody>
              <a:bodyPr wrap="square" lIns="34289" tIns="34289" rIns="34289" bIns="34289" numCol="1" anchor="ctr">
                <a:noAutofit/>
              </a:bodyPr>
              <a:lstStyle/>
              <a:p>
                <a:pPr algn="ctr">
                  <a:defRPr>
                    <a:solidFill>
                      <a:srgbClr val="FFFFFF"/>
                    </a:solidFill>
                  </a:defRPr>
                </a:pPr>
                <a:r>
                  <a:rPr lang="en-US" sz="2400" b="1">
                    <a:latin typeface="+mj-lt"/>
                  </a:rPr>
                  <a:t>01</a:t>
                </a:r>
                <a:endParaRPr sz="2400" b="1">
                  <a:latin typeface="+mj-lt"/>
                </a:endParaRPr>
              </a:p>
            </p:txBody>
          </p:sp>
          <p:sp>
            <p:nvSpPr>
              <p:cNvPr id="71" name="Shape 273"/>
              <p:cNvSpPr/>
              <p:nvPr/>
            </p:nvSpPr>
            <p:spPr>
              <a:xfrm>
                <a:off x="2861168" y="3623452"/>
                <a:ext cx="633494" cy="537823"/>
              </a:xfrm>
              <a:prstGeom prst="rect">
                <a:avLst/>
              </a:prstGeom>
              <a:solidFill>
                <a:schemeClr val="accent4"/>
              </a:solidFill>
              <a:ln w="12700" cap="flat">
                <a:noFill/>
                <a:miter lim="400000"/>
              </a:ln>
              <a:effectLst/>
            </p:spPr>
            <p:txBody>
              <a:bodyPr wrap="square" lIns="34289" tIns="34289" rIns="34289" bIns="34289" numCol="1" anchor="ctr">
                <a:noAutofit/>
              </a:bodyPr>
              <a:lstStyle/>
              <a:p>
                <a:pPr algn="ctr">
                  <a:defRPr>
                    <a:solidFill>
                      <a:srgbClr val="FFFFFF"/>
                    </a:solidFill>
                  </a:defRPr>
                </a:pPr>
                <a:r>
                  <a:rPr lang="en-US" sz="2400" b="1">
                    <a:latin typeface="+mj-lt"/>
                  </a:rPr>
                  <a:t>03</a:t>
                </a:r>
                <a:endParaRPr sz="2400" b="1">
                  <a:latin typeface="+mj-lt"/>
                </a:endParaRPr>
              </a:p>
            </p:txBody>
          </p:sp>
          <p:sp>
            <p:nvSpPr>
              <p:cNvPr id="76" name="Shape 208"/>
              <p:cNvSpPr/>
              <p:nvPr/>
            </p:nvSpPr>
            <p:spPr>
              <a:xfrm>
                <a:off x="818941" y="2353908"/>
                <a:ext cx="1987416" cy="12114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p>
                <a:pPr algn="just"/>
                <a:r>
                  <a:rPr lang="es-EC" dirty="0">
                    <a:solidFill>
                      <a:srgbClr val="080808"/>
                    </a:solidFill>
                    <a:latin typeface="Calibri" panose="020F0502020204030204" pitchFamily="34" charset="0"/>
                  </a:rPr>
                  <a:t>Diseñar el sistema mecánico, eléctrico y de control del robot tomando en cuenta que la estructura deberá ser móvil debido a las condiciones de trabajo dentro del taller de la empresa</a:t>
                </a:r>
                <a:r>
                  <a:rPr lang="es-EC" dirty="0" smtClean="0">
                    <a:solidFill>
                      <a:srgbClr val="080808"/>
                    </a:solidFill>
                    <a:latin typeface="Calibri" panose="020F0502020204030204" pitchFamily="34" charset="0"/>
                  </a:rPr>
                  <a:t>.</a:t>
                </a:r>
                <a:endParaRPr lang="es-EC" dirty="0">
                  <a:solidFill>
                    <a:srgbClr val="080808"/>
                  </a:solidFill>
                  <a:latin typeface="Calibri" panose="020F0502020204030204" pitchFamily="34" charset="0"/>
                </a:endParaRPr>
              </a:p>
            </p:txBody>
          </p:sp>
        </p:grpSp>
        <p:grpSp>
          <p:nvGrpSpPr>
            <p:cNvPr id="78" name="Grupo 77"/>
            <p:cNvGrpSpPr/>
            <p:nvPr/>
          </p:nvGrpSpPr>
          <p:grpSpPr>
            <a:xfrm>
              <a:off x="7103319" y="2689997"/>
              <a:ext cx="4251820" cy="2884701"/>
              <a:chOff x="5865048" y="2552160"/>
              <a:chExt cx="2421105" cy="1746085"/>
            </a:xfrm>
          </p:grpSpPr>
          <p:sp>
            <p:nvSpPr>
              <p:cNvPr id="79" name="Shape 270"/>
              <p:cNvSpPr/>
              <p:nvPr/>
            </p:nvSpPr>
            <p:spPr>
              <a:xfrm>
                <a:off x="5865048" y="2639537"/>
                <a:ext cx="537823" cy="537823"/>
              </a:xfrm>
              <a:prstGeom prst="rect">
                <a:avLst/>
              </a:prstGeom>
              <a:solidFill>
                <a:schemeClr val="accent5"/>
              </a:solidFill>
              <a:ln w="12700" cap="flat">
                <a:noFill/>
                <a:miter lim="400000"/>
              </a:ln>
              <a:effectLst/>
            </p:spPr>
            <p:txBody>
              <a:bodyPr wrap="square" lIns="34289" tIns="34289" rIns="34289" bIns="34289" numCol="1" anchor="ctr">
                <a:noAutofit/>
              </a:bodyPr>
              <a:lstStyle/>
              <a:p>
                <a:pPr algn="ctr">
                  <a:defRPr>
                    <a:solidFill>
                      <a:srgbClr val="FFFFFF"/>
                    </a:solidFill>
                  </a:defRPr>
                </a:pPr>
                <a:r>
                  <a:rPr lang="en-US" sz="2400" b="1">
                    <a:latin typeface="+mj-lt"/>
                  </a:rPr>
                  <a:t>02</a:t>
                </a:r>
                <a:endParaRPr sz="2400" b="1">
                  <a:latin typeface="+mj-lt"/>
                </a:endParaRPr>
              </a:p>
            </p:txBody>
          </p:sp>
          <p:sp>
            <p:nvSpPr>
              <p:cNvPr id="80" name="Shape 279"/>
              <p:cNvSpPr/>
              <p:nvPr/>
            </p:nvSpPr>
            <p:spPr>
              <a:xfrm>
                <a:off x="5865048" y="3571345"/>
                <a:ext cx="537823" cy="537823"/>
              </a:xfrm>
              <a:prstGeom prst="rect">
                <a:avLst/>
              </a:prstGeom>
              <a:solidFill>
                <a:schemeClr val="accent3"/>
              </a:solidFill>
              <a:ln w="12700" cap="flat">
                <a:noFill/>
                <a:miter lim="400000"/>
              </a:ln>
              <a:effectLst/>
            </p:spPr>
            <p:txBody>
              <a:bodyPr wrap="square" lIns="34289" tIns="34289" rIns="34289" bIns="34289" numCol="1" anchor="ctr">
                <a:noAutofit/>
              </a:bodyPr>
              <a:lstStyle/>
              <a:p>
                <a:pPr algn="ctr">
                  <a:defRPr>
                    <a:solidFill>
                      <a:srgbClr val="FFFFFF"/>
                    </a:solidFill>
                  </a:defRPr>
                </a:pPr>
                <a:r>
                  <a:rPr lang="en-US" sz="2400" b="1">
                    <a:latin typeface="+mj-lt"/>
                  </a:rPr>
                  <a:t>04</a:t>
                </a:r>
                <a:endParaRPr sz="2400" b="1">
                  <a:latin typeface="+mj-lt"/>
                </a:endParaRPr>
              </a:p>
            </p:txBody>
          </p:sp>
          <p:sp>
            <p:nvSpPr>
              <p:cNvPr id="85" name="Shape 208"/>
              <p:cNvSpPr/>
              <p:nvPr/>
            </p:nvSpPr>
            <p:spPr>
              <a:xfrm>
                <a:off x="6461626" y="2552160"/>
                <a:ext cx="1824527" cy="71257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p>
                <a:pPr lvl="0" algn="just"/>
                <a:r>
                  <a:rPr lang="es-EC" dirty="0">
                    <a:solidFill>
                      <a:srgbClr val="080808"/>
                    </a:solidFill>
                    <a:latin typeface="Calibri" panose="020F0502020204030204" pitchFamily="34" charset="0"/>
                  </a:rPr>
                  <a:t>Implementar la estructura mecánica del robot tomando en cuenta criterios de robustez y seguridad.</a:t>
                </a:r>
              </a:p>
            </p:txBody>
          </p:sp>
          <p:sp>
            <p:nvSpPr>
              <p:cNvPr id="83" name="Shape 208"/>
              <p:cNvSpPr/>
              <p:nvPr/>
            </p:nvSpPr>
            <p:spPr>
              <a:xfrm>
                <a:off x="6461626" y="3418005"/>
                <a:ext cx="1814343" cy="880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p>
                <a:pPr lvl="0" algn="just"/>
                <a:r>
                  <a:rPr lang="es-EC" dirty="0">
                    <a:solidFill>
                      <a:srgbClr val="080808"/>
                    </a:solidFill>
                    <a:latin typeface="Calibri" panose="020F0502020204030204" pitchFamily="34" charset="0"/>
                  </a:rPr>
                  <a:t>Implementar el sistema eléctrico/electrónico para la manipulación de herramientas y para  el control de velocidad del sistema mecánico</a:t>
                </a:r>
              </a:p>
            </p:txBody>
          </p:sp>
        </p:grpSp>
        <p:sp>
          <p:nvSpPr>
            <p:cNvPr id="87" name="Text Placeholder 32"/>
            <p:cNvSpPr txBox="1">
              <a:spLocks/>
            </p:cNvSpPr>
            <p:nvPr/>
          </p:nvSpPr>
          <p:spPr>
            <a:xfrm>
              <a:off x="4075497" y="692696"/>
              <a:ext cx="3972317" cy="154958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just">
                <a:buNone/>
              </a:pPr>
              <a:r>
                <a:rPr lang="es-EC" sz="1800" dirty="0">
                  <a:solidFill>
                    <a:srgbClr val="080808"/>
                  </a:solidFill>
                  <a:latin typeface="Calibri" panose="020F0502020204030204" pitchFamily="34" charset="0"/>
                </a:rPr>
                <a:t>Diseñar e implementar un robot cartesiano para la manipulación de las distintas herramientas utilizadas durante el proceso de mantenimiento de las culatas de motores para la empresa WARTSILA ECUADOR S.A.</a:t>
              </a:r>
            </a:p>
            <a:p>
              <a:pPr marL="0" indent="0" algn="just" defTabSz="685766">
                <a:lnSpc>
                  <a:spcPct val="100000"/>
                </a:lnSpc>
                <a:spcBef>
                  <a:spcPts val="0"/>
                </a:spcBef>
                <a:buNone/>
              </a:pPr>
              <a:endParaRPr lang="es-EC" sz="1800" dirty="0">
                <a:solidFill>
                  <a:srgbClr val="080808"/>
                </a:solidFill>
                <a:latin typeface="Calibri" panose="020F0502020204030204" pitchFamily="34" charset="0"/>
              </a:endParaRPr>
            </a:p>
          </p:txBody>
        </p:sp>
        <p:cxnSp>
          <p:nvCxnSpPr>
            <p:cNvPr id="11264" name="Conector recto 11263"/>
            <p:cNvCxnSpPr/>
            <p:nvPr/>
          </p:nvCxnSpPr>
          <p:spPr>
            <a:xfrm>
              <a:off x="4343430" y="2492896"/>
              <a:ext cx="3064536" cy="0"/>
            </a:xfrm>
            <a:prstGeom prst="line">
              <a:avLst/>
            </a:prstGeom>
            <a:ln>
              <a:prstDash val="sysDash"/>
            </a:ln>
          </p:spPr>
          <p:style>
            <a:lnRef idx="3">
              <a:schemeClr val="accent4"/>
            </a:lnRef>
            <a:fillRef idx="0">
              <a:schemeClr val="accent4"/>
            </a:fillRef>
            <a:effectRef idx="2">
              <a:schemeClr val="accent4"/>
            </a:effectRef>
            <a:fontRef idx="minor">
              <a:schemeClr val="tx1"/>
            </a:fontRef>
          </p:style>
        </p:cxnSp>
        <p:grpSp>
          <p:nvGrpSpPr>
            <p:cNvPr id="91" name="Grupo 90"/>
            <p:cNvGrpSpPr/>
            <p:nvPr/>
          </p:nvGrpSpPr>
          <p:grpSpPr>
            <a:xfrm>
              <a:off x="5184651" y="3048931"/>
              <a:ext cx="1793057" cy="2173838"/>
              <a:chOff x="3632002" y="2407290"/>
              <a:chExt cx="1879997" cy="3026569"/>
            </a:xfrm>
          </p:grpSpPr>
          <p:sp>
            <p:nvSpPr>
              <p:cNvPr id="92" name="Freeform 90"/>
              <p:cNvSpPr>
                <a:spLocks/>
              </p:cNvSpPr>
              <p:nvPr/>
            </p:nvSpPr>
            <p:spPr bwMode="auto">
              <a:xfrm>
                <a:off x="4236839" y="5279078"/>
                <a:ext cx="207169" cy="154781"/>
              </a:xfrm>
              <a:custGeom>
                <a:avLst/>
                <a:gdLst>
                  <a:gd name="T0" fmla="*/ 0 w 699"/>
                  <a:gd name="T1" fmla="*/ 2 h 520"/>
                  <a:gd name="T2" fmla="*/ 0 w 699"/>
                  <a:gd name="T3" fmla="*/ 520 h 520"/>
                  <a:gd name="T4" fmla="*/ 691 w 699"/>
                  <a:gd name="T5" fmla="*/ 520 h 520"/>
                  <a:gd name="T6" fmla="*/ 694 w 699"/>
                  <a:gd name="T7" fmla="*/ 516 h 520"/>
                  <a:gd name="T8" fmla="*/ 699 w 699"/>
                  <a:gd name="T9" fmla="*/ 492 h 520"/>
                  <a:gd name="T10" fmla="*/ 696 w 699"/>
                  <a:gd name="T11" fmla="*/ 466 h 520"/>
                  <a:gd name="T12" fmla="*/ 684 w 699"/>
                  <a:gd name="T13" fmla="*/ 433 h 520"/>
                  <a:gd name="T14" fmla="*/ 657 w 699"/>
                  <a:gd name="T15" fmla="*/ 394 h 520"/>
                  <a:gd name="T16" fmla="*/ 612 w 699"/>
                  <a:gd name="T17" fmla="*/ 353 h 520"/>
                  <a:gd name="T18" fmla="*/ 543 w 699"/>
                  <a:gd name="T19" fmla="*/ 306 h 520"/>
                  <a:gd name="T20" fmla="*/ 497 w 699"/>
                  <a:gd name="T21" fmla="*/ 282 h 520"/>
                  <a:gd name="T22" fmla="*/ 237 w 699"/>
                  <a:gd name="T23" fmla="*/ 152 h 520"/>
                  <a:gd name="T24" fmla="*/ 230 w 699"/>
                  <a:gd name="T25" fmla="*/ 0 h 520"/>
                  <a:gd name="T26" fmla="*/ 0 w 699"/>
                  <a:gd name="T27" fmla="*/ 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9" h="520">
                    <a:moveTo>
                      <a:pt x="0" y="2"/>
                    </a:moveTo>
                    <a:lnTo>
                      <a:pt x="0" y="520"/>
                    </a:lnTo>
                    <a:lnTo>
                      <a:pt x="691" y="520"/>
                    </a:lnTo>
                    <a:lnTo>
                      <a:pt x="694" y="516"/>
                    </a:lnTo>
                    <a:lnTo>
                      <a:pt x="699" y="492"/>
                    </a:lnTo>
                    <a:lnTo>
                      <a:pt x="696" y="466"/>
                    </a:lnTo>
                    <a:lnTo>
                      <a:pt x="684" y="433"/>
                    </a:lnTo>
                    <a:lnTo>
                      <a:pt x="657" y="394"/>
                    </a:lnTo>
                    <a:lnTo>
                      <a:pt x="612" y="353"/>
                    </a:lnTo>
                    <a:lnTo>
                      <a:pt x="543" y="306"/>
                    </a:lnTo>
                    <a:lnTo>
                      <a:pt x="497" y="282"/>
                    </a:lnTo>
                    <a:lnTo>
                      <a:pt x="237" y="152"/>
                    </a:lnTo>
                    <a:lnTo>
                      <a:pt x="230"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93" name="Freeform 91"/>
              <p:cNvSpPr>
                <a:spLocks/>
              </p:cNvSpPr>
              <p:nvPr/>
            </p:nvSpPr>
            <p:spPr bwMode="auto">
              <a:xfrm>
                <a:off x="3921324" y="5279078"/>
                <a:ext cx="208360" cy="154781"/>
              </a:xfrm>
              <a:custGeom>
                <a:avLst/>
                <a:gdLst>
                  <a:gd name="T0" fmla="*/ 699 w 699"/>
                  <a:gd name="T1" fmla="*/ 2 h 520"/>
                  <a:gd name="T2" fmla="*/ 699 w 699"/>
                  <a:gd name="T3" fmla="*/ 520 h 520"/>
                  <a:gd name="T4" fmla="*/ 8 w 699"/>
                  <a:gd name="T5" fmla="*/ 520 h 520"/>
                  <a:gd name="T6" fmla="*/ 5 w 699"/>
                  <a:gd name="T7" fmla="*/ 516 h 520"/>
                  <a:gd name="T8" fmla="*/ 0 w 699"/>
                  <a:gd name="T9" fmla="*/ 492 h 520"/>
                  <a:gd name="T10" fmla="*/ 3 w 699"/>
                  <a:gd name="T11" fmla="*/ 466 h 520"/>
                  <a:gd name="T12" fmla="*/ 14 w 699"/>
                  <a:gd name="T13" fmla="*/ 433 h 520"/>
                  <a:gd name="T14" fmla="*/ 42 w 699"/>
                  <a:gd name="T15" fmla="*/ 394 h 520"/>
                  <a:gd name="T16" fmla="*/ 87 w 699"/>
                  <a:gd name="T17" fmla="*/ 353 h 520"/>
                  <a:gd name="T18" fmla="*/ 156 w 699"/>
                  <a:gd name="T19" fmla="*/ 306 h 520"/>
                  <a:gd name="T20" fmla="*/ 202 w 699"/>
                  <a:gd name="T21" fmla="*/ 282 h 520"/>
                  <a:gd name="T22" fmla="*/ 462 w 699"/>
                  <a:gd name="T23" fmla="*/ 152 h 520"/>
                  <a:gd name="T24" fmla="*/ 469 w 699"/>
                  <a:gd name="T25" fmla="*/ 0 h 520"/>
                  <a:gd name="T26" fmla="*/ 699 w 699"/>
                  <a:gd name="T27" fmla="*/ 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9" h="520">
                    <a:moveTo>
                      <a:pt x="699" y="2"/>
                    </a:moveTo>
                    <a:lnTo>
                      <a:pt x="699" y="520"/>
                    </a:lnTo>
                    <a:lnTo>
                      <a:pt x="8" y="520"/>
                    </a:lnTo>
                    <a:lnTo>
                      <a:pt x="5" y="516"/>
                    </a:lnTo>
                    <a:lnTo>
                      <a:pt x="0" y="492"/>
                    </a:lnTo>
                    <a:lnTo>
                      <a:pt x="3" y="466"/>
                    </a:lnTo>
                    <a:lnTo>
                      <a:pt x="14" y="433"/>
                    </a:lnTo>
                    <a:lnTo>
                      <a:pt x="42" y="394"/>
                    </a:lnTo>
                    <a:lnTo>
                      <a:pt x="87" y="353"/>
                    </a:lnTo>
                    <a:lnTo>
                      <a:pt x="156" y="306"/>
                    </a:lnTo>
                    <a:lnTo>
                      <a:pt x="202" y="282"/>
                    </a:lnTo>
                    <a:lnTo>
                      <a:pt x="462" y="152"/>
                    </a:lnTo>
                    <a:lnTo>
                      <a:pt x="469" y="0"/>
                    </a:lnTo>
                    <a:lnTo>
                      <a:pt x="69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94" name="Freeform 92"/>
              <p:cNvSpPr>
                <a:spLocks/>
              </p:cNvSpPr>
              <p:nvPr/>
            </p:nvSpPr>
            <p:spPr bwMode="auto">
              <a:xfrm>
                <a:off x="3980855" y="3806275"/>
                <a:ext cx="407194" cy="1512094"/>
              </a:xfrm>
              <a:custGeom>
                <a:avLst/>
                <a:gdLst>
                  <a:gd name="T0" fmla="*/ 0 w 1368"/>
                  <a:gd name="T1" fmla="*/ 0 h 5080"/>
                  <a:gd name="T2" fmla="*/ 148 w 1368"/>
                  <a:gd name="T3" fmla="*/ 5080 h 5080"/>
                  <a:gd name="T4" fmla="*/ 569 w 1368"/>
                  <a:gd name="T5" fmla="*/ 5080 h 5080"/>
                  <a:gd name="T6" fmla="*/ 697 w 1368"/>
                  <a:gd name="T7" fmla="*/ 919 h 5080"/>
                  <a:gd name="T8" fmla="*/ 763 w 1368"/>
                  <a:gd name="T9" fmla="*/ 5080 h 5080"/>
                  <a:gd name="T10" fmla="*/ 1184 w 1368"/>
                  <a:gd name="T11" fmla="*/ 5080 h 5080"/>
                  <a:gd name="T12" fmla="*/ 1368 w 1368"/>
                  <a:gd name="T13" fmla="*/ 0 h 5080"/>
                  <a:gd name="T14" fmla="*/ 0 w 1368"/>
                  <a:gd name="T15" fmla="*/ 0 h 50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8" h="5080">
                    <a:moveTo>
                      <a:pt x="0" y="0"/>
                    </a:moveTo>
                    <a:lnTo>
                      <a:pt x="148" y="5080"/>
                    </a:lnTo>
                    <a:lnTo>
                      <a:pt x="569" y="5080"/>
                    </a:lnTo>
                    <a:lnTo>
                      <a:pt x="697" y="919"/>
                    </a:lnTo>
                    <a:lnTo>
                      <a:pt x="763" y="5080"/>
                    </a:lnTo>
                    <a:lnTo>
                      <a:pt x="1184" y="5080"/>
                    </a:lnTo>
                    <a:lnTo>
                      <a:pt x="1368" y="0"/>
                    </a:lnTo>
                    <a:lnTo>
                      <a:pt x="0" y="0"/>
                    </a:lnTo>
                    <a:close/>
                  </a:path>
                </a:pathLst>
              </a:custGeom>
              <a:solidFill>
                <a:srgbClr val="2932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95" name="Freeform 93"/>
              <p:cNvSpPr>
                <a:spLocks/>
              </p:cNvSpPr>
              <p:nvPr/>
            </p:nvSpPr>
            <p:spPr bwMode="auto">
              <a:xfrm>
                <a:off x="4966693" y="3310975"/>
                <a:ext cx="1191" cy="105966"/>
              </a:xfrm>
              <a:custGeom>
                <a:avLst/>
                <a:gdLst>
                  <a:gd name="T0" fmla="*/ 0 w 4"/>
                  <a:gd name="T1" fmla="*/ 358 h 358"/>
                  <a:gd name="T2" fmla="*/ 0 w 4"/>
                  <a:gd name="T3" fmla="*/ 4 h 358"/>
                  <a:gd name="T4" fmla="*/ 4 w 4"/>
                  <a:gd name="T5" fmla="*/ 0 h 358"/>
                  <a:gd name="T6" fmla="*/ 4 w 4"/>
                  <a:gd name="T7" fmla="*/ 354 h 358"/>
                  <a:gd name="T8" fmla="*/ 3 w 4"/>
                  <a:gd name="T9" fmla="*/ 357 h 358"/>
                  <a:gd name="T10" fmla="*/ 0 w 4"/>
                  <a:gd name="T11" fmla="*/ 358 h 358"/>
                </a:gdLst>
                <a:ahLst/>
                <a:cxnLst>
                  <a:cxn ang="0">
                    <a:pos x="T0" y="T1"/>
                  </a:cxn>
                  <a:cxn ang="0">
                    <a:pos x="T2" y="T3"/>
                  </a:cxn>
                  <a:cxn ang="0">
                    <a:pos x="T4" y="T5"/>
                  </a:cxn>
                  <a:cxn ang="0">
                    <a:pos x="T6" y="T7"/>
                  </a:cxn>
                  <a:cxn ang="0">
                    <a:pos x="T8" y="T9"/>
                  </a:cxn>
                  <a:cxn ang="0">
                    <a:pos x="T10" y="T11"/>
                  </a:cxn>
                </a:cxnLst>
                <a:rect l="0" t="0" r="r" b="b"/>
                <a:pathLst>
                  <a:path w="4" h="358">
                    <a:moveTo>
                      <a:pt x="0" y="358"/>
                    </a:moveTo>
                    <a:lnTo>
                      <a:pt x="0" y="4"/>
                    </a:lnTo>
                    <a:lnTo>
                      <a:pt x="4" y="0"/>
                    </a:lnTo>
                    <a:lnTo>
                      <a:pt x="4" y="354"/>
                    </a:lnTo>
                    <a:lnTo>
                      <a:pt x="3" y="357"/>
                    </a:lnTo>
                    <a:lnTo>
                      <a:pt x="0" y="358"/>
                    </a:lnTo>
                    <a:close/>
                  </a:path>
                </a:pathLst>
              </a:custGeom>
              <a:solidFill>
                <a:srgbClr val="5C6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96" name="Freeform 95"/>
              <p:cNvSpPr>
                <a:spLocks/>
              </p:cNvSpPr>
              <p:nvPr/>
            </p:nvSpPr>
            <p:spPr bwMode="auto">
              <a:xfrm>
                <a:off x="3979664" y="3749125"/>
                <a:ext cx="410766" cy="57150"/>
              </a:xfrm>
              <a:custGeom>
                <a:avLst/>
                <a:gdLst>
                  <a:gd name="T0" fmla="*/ 1380 w 1380"/>
                  <a:gd name="T1" fmla="*/ 0 h 196"/>
                  <a:gd name="T2" fmla="*/ 0 w 1380"/>
                  <a:gd name="T3" fmla="*/ 0 h 196"/>
                  <a:gd name="T4" fmla="*/ 5 w 1380"/>
                  <a:gd name="T5" fmla="*/ 196 h 196"/>
                  <a:gd name="T6" fmla="*/ 1373 w 1380"/>
                  <a:gd name="T7" fmla="*/ 196 h 196"/>
                  <a:gd name="T8" fmla="*/ 1380 w 1380"/>
                  <a:gd name="T9" fmla="*/ 0 h 196"/>
                </a:gdLst>
                <a:ahLst/>
                <a:cxnLst>
                  <a:cxn ang="0">
                    <a:pos x="T0" y="T1"/>
                  </a:cxn>
                  <a:cxn ang="0">
                    <a:pos x="T2" y="T3"/>
                  </a:cxn>
                  <a:cxn ang="0">
                    <a:pos x="T4" y="T5"/>
                  </a:cxn>
                  <a:cxn ang="0">
                    <a:pos x="T6" y="T7"/>
                  </a:cxn>
                  <a:cxn ang="0">
                    <a:pos x="T8" y="T9"/>
                  </a:cxn>
                </a:cxnLst>
                <a:rect l="0" t="0" r="r" b="b"/>
                <a:pathLst>
                  <a:path w="1380" h="196">
                    <a:moveTo>
                      <a:pt x="1380" y="0"/>
                    </a:moveTo>
                    <a:lnTo>
                      <a:pt x="0" y="0"/>
                    </a:lnTo>
                    <a:lnTo>
                      <a:pt x="5" y="196"/>
                    </a:lnTo>
                    <a:lnTo>
                      <a:pt x="1373" y="196"/>
                    </a:lnTo>
                    <a:lnTo>
                      <a:pt x="138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97" name="Freeform 96"/>
              <p:cNvSpPr>
                <a:spLocks/>
              </p:cNvSpPr>
              <p:nvPr/>
            </p:nvSpPr>
            <p:spPr bwMode="auto">
              <a:xfrm>
                <a:off x="3920133" y="3000221"/>
                <a:ext cx="207169" cy="1051322"/>
              </a:xfrm>
              <a:custGeom>
                <a:avLst/>
                <a:gdLst>
                  <a:gd name="T0" fmla="*/ 0 w 696"/>
                  <a:gd name="T1" fmla="*/ 375 h 3534"/>
                  <a:gd name="T2" fmla="*/ 92 w 696"/>
                  <a:gd name="T3" fmla="*/ 3513 h 3534"/>
                  <a:gd name="T4" fmla="*/ 626 w 696"/>
                  <a:gd name="T5" fmla="*/ 3534 h 3534"/>
                  <a:gd name="T6" fmla="*/ 642 w 696"/>
                  <a:gd name="T7" fmla="*/ 636 h 3534"/>
                  <a:gd name="T8" fmla="*/ 696 w 696"/>
                  <a:gd name="T9" fmla="*/ 0 h 3534"/>
                  <a:gd name="T10" fmla="*/ 0 w 696"/>
                  <a:gd name="T11" fmla="*/ 375 h 3534"/>
                </a:gdLst>
                <a:ahLst/>
                <a:cxnLst>
                  <a:cxn ang="0">
                    <a:pos x="T0" y="T1"/>
                  </a:cxn>
                  <a:cxn ang="0">
                    <a:pos x="T2" y="T3"/>
                  </a:cxn>
                  <a:cxn ang="0">
                    <a:pos x="T4" y="T5"/>
                  </a:cxn>
                  <a:cxn ang="0">
                    <a:pos x="T6" y="T7"/>
                  </a:cxn>
                  <a:cxn ang="0">
                    <a:pos x="T8" y="T9"/>
                  </a:cxn>
                  <a:cxn ang="0">
                    <a:pos x="T10" y="T11"/>
                  </a:cxn>
                </a:cxnLst>
                <a:rect l="0" t="0" r="r" b="b"/>
                <a:pathLst>
                  <a:path w="696" h="3534">
                    <a:moveTo>
                      <a:pt x="0" y="375"/>
                    </a:moveTo>
                    <a:lnTo>
                      <a:pt x="92" y="3513"/>
                    </a:lnTo>
                    <a:lnTo>
                      <a:pt x="626" y="3534"/>
                    </a:lnTo>
                    <a:lnTo>
                      <a:pt x="642" y="636"/>
                    </a:lnTo>
                    <a:lnTo>
                      <a:pt x="696" y="0"/>
                    </a:lnTo>
                    <a:lnTo>
                      <a:pt x="0" y="375"/>
                    </a:lnTo>
                    <a:close/>
                  </a:path>
                </a:pathLst>
              </a:custGeom>
              <a:solidFill>
                <a:srgbClr val="111B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98" name="Freeform 97"/>
              <p:cNvSpPr>
                <a:spLocks/>
              </p:cNvSpPr>
              <p:nvPr/>
            </p:nvSpPr>
            <p:spPr bwMode="auto">
              <a:xfrm>
                <a:off x="4108252" y="2991887"/>
                <a:ext cx="167878" cy="754856"/>
              </a:xfrm>
              <a:custGeom>
                <a:avLst/>
                <a:gdLst>
                  <a:gd name="T0" fmla="*/ 262 w 565"/>
                  <a:gd name="T1" fmla="*/ 0 h 2536"/>
                  <a:gd name="T2" fmla="*/ 94 w 565"/>
                  <a:gd name="T3" fmla="*/ 41 h 2536"/>
                  <a:gd name="T4" fmla="*/ 0 w 565"/>
                  <a:gd name="T5" fmla="*/ 162 h 2536"/>
                  <a:gd name="T6" fmla="*/ 0 w 565"/>
                  <a:gd name="T7" fmla="*/ 2536 h 2536"/>
                  <a:gd name="T8" fmla="*/ 565 w 565"/>
                  <a:gd name="T9" fmla="*/ 2536 h 2536"/>
                  <a:gd name="T10" fmla="*/ 558 w 565"/>
                  <a:gd name="T11" fmla="*/ 162 h 2536"/>
                  <a:gd name="T12" fmla="*/ 437 w 565"/>
                  <a:gd name="T13" fmla="*/ 35 h 2536"/>
                  <a:gd name="T14" fmla="*/ 262 w 565"/>
                  <a:gd name="T15" fmla="*/ 0 h 2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5" h="2536">
                    <a:moveTo>
                      <a:pt x="262" y="0"/>
                    </a:moveTo>
                    <a:lnTo>
                      <a:pt x="94" y="41"/>
                    </a:lnTo>
                    <a:lnTo>
                      <a:pt x="0" y="162"/>
                    </a:lnTo>
                    <a:lnTo>
                      <a:pt x="0" y="2536"/>
                    </a:lnTo>
                    <a:lnTo>
                      <a:pt x="565" y="2536"/>
                    </a:lnTo>
                    <a:lnTo>
                      <a:pt x="558" y="162"/>
                    </a:lnTo>
                    <a:lnTo>
                      <a:pt x="437" y="35"/>
                    </a:lnTo>
                    <a:lnTo>
                      <a:pt x="262"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99" name="Freeform 98"/>
              <p:cNvSpPr>
                <a:spLocks/>
              </p:cNvSpPr>
              <p:nvPr/>
            </p:nvSpPr>
            <p:spPr bwMode="auto">
              <a:xfrm>
                <a:off x="4153496" y="3012128"/>
                <a:ext cx="69056" cy="90488"/>
              </a:xfrm>
              <a:custGeom>
                <a:avLst/>
                <a:gdLst>
                  <a:gd name="T0" fmla="*/ 111 w 232"/>
                  <a:gd name="T1" fmla="*/ 0 h 305"/>
                  <a:gd name="T2" fmla="*/ 0 w 232"/>
                  <a:gd name="T3" fmla="*/ 171 h 305"/>
                  <a:gd name="T4" fmla="*/ 71 w 232"/>
                  <a:gd name="T5" fmla="*/ 305 h 305"/>
                  <a:gd name="T6" fmla="*/ 155 w 232"/>
                  <a:gd name="T7" fmla="*/ 305 h 305"/>
                  <a:gd name="T8" fmla="*/ 232 w 232"/>
                  <a:gd name="T9" fmla="*/ 171 h 305"/>
                  <a:gd name="T10" fmla="*/ 111 w 232"/>
                  <a:gd name="T11" fmla="*/ 0 h 305"/>
                </a:gdLst>
                <a:ahLst/>
                <a:cxnLst>
                  <a:cxn ang="0">
                    <a:pos x="T0" y="T1"/>
                  </a:cxn>
                  <a:cxn ang="0">
                    <a:pos x="T2" y="T3"/>
                  </a:cxn>
                  <a:cxn ang="0">
                    <a:pos x="T4" y="T5"/>
                  </a:cxn>
                  <a:cxn ang="0">
                    <a:pos x="T6" y="T7"/>
                  </a:cxn>
                  <a:cxn ang="0">
                    <a:pos x="T8" y="T9"/>
                  </a:cxn>
                  <a:cxn ang="0">
                    <a:pos x="T10" y="T11"/>
                  </a:cxn>
                </a:cxnLst>
                <a:rect l="0" t="0" r="r" b="b"/>
                <a:pathLst>
                  <a:path w="232" h="305">
                    <a:moveTo>
                      <a:pt x="111" y="0"/>
                    </a:moveTo>
                    <a:lnTo>
                      <a:pt x="0" y="171"/>
                    </a:lnTo>
                    <a:lnTo>
                      <a:pt x="71" y="305"/>
                    </a:lnTo>
                    <a:lnTo>
                      <a:pt x="155" y="305"/>
                    </a:lnTo>
                    <a:lnTo>
                      <a:pt x="232" y="171"/>
                    </a:lnTo>
                    <a:lnTo>
                      <a:pt x="111" y="0"/>
                    </a:lnTo>
                    <a:close/>
                  </a:path>
                </a:pathLst>
              </a:custGeom>
              <a:solidFill>
                <a:srgbClr val="FE5A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100" name="Freeform 99"/>
              <p:cNvSpPr>
                <a:spLocks/>
              </p:cNvSpPr>
              <p:nvPr/>
            </p:nvSpPr>
            <p:spPr bwMode="auto">
              <a:xfrm>
                <a:off x="4118968" y="2969265"/>
                <a:ext cx="147637" cy="113110"/>
              </a:xfrm>
              <a:custGeom>
                <a:avLst/>
                <a:gdLst>
                  <a:gd name="T0" fmla="*/ 85 w 499"/>
                  <a:gd name="T1" fmla="*/ 0 h 380"/>
                  <a:gd name="T2" fmla="*/ 387 w 499"/>
                  <a:gd name="T3" fmla="*/ 0 h 380"/>
                  <a:gd name="T4" fmla="*/ 499 w 499"/>
                  <a:gd name="T5" fmla="*/ 203 h 380"/>
                  <a:gd name="T6" fmla="*/ 345 w 499"/>
                  <a:gd name="T7" fmla="*/ 373 h 380"/>
                  <a:gd name="T8" fmla="*/ 232 w 499"/>
                  <a:gd name="T9" fmla="*/ 190 h 380"/>
                  <a:gd name="T10" fmla="*/ 113 w 499"/>
                  <a:gd name="T11" fmla="*/ 380 h 380"/>
                  <a:gd name="T12" fmla="*/ 0 w 499"/>
                  <a:gd name="T13" fmla="*/ 218 h 380"/>
                  <a:gd name="T14" fmla="*/ 85 w 499"/>
                  <a:gd name="T15" fmla="*/ 0 h 3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380">
                    <a:moveTo>
                      <a:pt x="85" y="0"/>
                    </a:moveTo>
                    <a:lnTo>
                      <a:pt x="387" y="0"/>
                    </a:lnTo>
                    <a:lnTo>
                      <a:pt x="499" y="203"/>
                    </a:lnTo>
                    <a:lnTo>
                      <a:pt x="345" y="373"/>
                    </a:lnTo>
                    <a:lnTo>
                      <a:pt x="232" y="190"/>
                    </a:lnTo>
                    <a:lnTo>
                      <a:pt x="113" y="380"/>
                    </a:lnTo>
                    <a:lnTo>
                      <a:pt x="0" y="218"/>
                    </a:lnTo>
                    <a:lnTo>
                      <a:pt x="85"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101" name="Freeform 100"/>
              <p:cNvSpPr>
                <a:spLocks/>
              </p:cNvSpPr>
              <p:nvPr/>
            </p:nvSpPr>
            <p:spPr bwMode="auto">
              <a:xfrm>
                <a:off x="4157068" y="2908544"/>
                <a:ext cx="64294" cy="103585"/>
              </a:xfrm>
              <a:custGeom>
                <a:avLst/>
                <a:gdLst>
                  <a:gd name="T0" fmla="*/ 0 w 217"/>
                  <a:gd name="T1" fmla="*/ 28 h 346"/>
                  <a:gd name="T2" fmla="*/ 0 w 217"/>
                  <a:gd name="T3" fmla="*/ 259 h 346"/>
                  <a:gd name="T4" fmla="*/ 101 w 217"/>
                  <a:gd name="T5" fmla="*/ 346 h 346"/>
                  <a:gd name="T6" fmla="*/ 217 w 217"/>
                  <a:gd name="T7" fmla="*/ 259 h 346"/>
                  <a:gd name="T8" fmla="*/ 217 w 217"/>
                  <a:gd name="T9" fmla="*/ 0 h 346"/>
                  <a:gd name="T10" fmla="*/ 189 w 217"/>
                  <a:gd name="T11" fmla="*/ 8 h 346"/>
                  <a:gd name="T12" fmla="*/ 67 w 217"/>
                  <a:gd name="T13" fmla="*/ 34 h 346"/>
                  <a:gd name="T14" fmla="*/ 20 w 217"/>
                  <a:gd name="T15" fmla="*/ 37 h 346"/>
                  <a:gd name="T16" fmla="*/ 1 w 217"/>
                  <a:gd name="T17" fmla="*/ 34 h 346"/>
                  <a:gd name="T18" fmla="*/ 0 w 217"/>
                  <a:gd name="T19" fmla="*/ 2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 h="346">
                    <a:moveTo>
                      <a:pt x="0" y="28"/>
                    </a:moveTo>
                    <a:lnTo>
                      <a:pt x="0" y="259"/>
                    </a:lnTo>
                    <a:lnTo>
                      <a:pt x="101" y="346"/>
                    </a:lnTo>
                    <a:lnTo>
                      <a:pt x="217" y="259"/>
                    </a:lnTo>
                    <a:lnTo>
                      <a:pt x="217" y="0"/>
                    </a:lnTo>
                    <a:lnTo>
                      <a:pt x="189" y="8"/>
                    </a:lnTo>
                    <a:lnTo>
                      <a:pt x="67" y="34"/>
                    </a:lnTo>
                    <a:lnTo>
                      <a:pt x="20" y="37"/>
                    </a:lnTo>
                    <a:lnTo>
                      <a:pt x="1" y="34"/>
                    </a:lnTo>
                    <a:lnTo>
                      <a:pt x="0" y="28"/>
                    </a:lnTo>
                    <a:close/>
                  </a:path>
                </a:pathLst>
              </a:custGeom>
              <a:solidFill>
                <a:srgbClr val="D9AA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102" name="Freeform 101"/>
              <p:cNvSpPr>
                <a:spLocks/>
              </p:cNvSpPr>
              <p:nvPr/>
            </p:nvSpPr>
            <p:spPr bwMode="auto">
              <a:xfrm>
                <a:off x="4153496" y="3083565"/>
                <a:ext cx="63103" cy="609600"/>
              </a:xfrm>
              <a:custGeom>
                <a:avLst/>
                <a:gdLst>
                  <a:gd name="T0" fmla="*/ 84 w 211"/>
                  <a:gd name="T1" fmla="*/ 0 h 2045"/>
                  <a:gd name="T2" fmla="*/ 0 w 211"/>
                  <a:gd name="T3" fmla="*/ 1926 h 2045"/>
                  <a:gd name="T4" fmla="*/ 98 w 211"/>
                  <a:gd name="T5" fmla="*/ 2045 h 2045"/>
                  <a:gd name="T6" fmla="*/ 211 w 211"/>
                  <a:gd name="T7" fmla="*/ 1920 h 2045"/>
                  <a:gd name="T8" fmla="*/ 147 w 211"/>
                  <a:gd name="T9" fmla="*/ 0 h 2045"/>
                  <a:gd name="T10" fmla="*/ 84 w 211"/>
                  <a:gd name="T11" fmla="*/ 0 h 2045"/>
                </a:gdLst>
                <a:ahLst/>
                <a:cxnLst>
                  <a:cxn ang="0">
                    <a:pos x="T0" y="T1"/>
                  </a:cxn>
                  <a:cxn ang="0">
                    <a:pos x="T2" y="T3"/>
                  </a:cxn>
                  <a:cxn ang="0">
                    <a:pos x="T4" y="T5"/>
                  </a:cxn>
                  <a:cxn ang="0">
                    <a:pos x="T6" y="T7"/>
                  </a:cxn>
                  <a:cxn ang="0">
                    <a:pos x="T8" y="T9"/>
                  </a:cxn>
                  <a:cxn ang="0">
                    <a:pos x="T10" y="T11"/>
                  </a:cxn>
                </a:cxnLst>
                <a:rect l="0" t="0" r="r" b="b"/>
                <a:pathLst>
                  <a:path w="211" h="2045">
                    <a:moveTo>
                      <a:pt x="84" y="0"/>
                    </a:moveTo>
                    <a:lnTo>
                      <a:pt x="0" y="1926"/>
                    </a:lnTo>
                    <a:lnTo>
                      <a:pt x="98" y="2045"/>
                    </a:lnTo>
                    <a:lnTo>
                      <a:pt x="211" y="1920"/>
                    </a:lnTo>
                    <a:lnTo>
                      <a:pt x="147" y="0"/>
                    </a:lnTo>
                    <a:lnTo>
                      <a:pt x="84" y="0"/>
                    </a:lnTo>
                    <a:close/>
                  </a:path>
                </a:pathLst>
              </a:custGeom>
              <a:solidFill>
                <a:srgbClr val="FE5A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103" name="Freeform 102"/>
              <p:cNvSpPr>
                <a:spLocks/>
              </p:cNvSpPr>
              <p:nvPr/>
            </p:nvSpPr>
            <p:spPr bwMode="auto">
              <a:xfrm>
                <a:off x="4257080" y="3006175"/>
                <a:ext cx="204787" cy="1048941"/>
              </a:xfrm>
              <a:custGeom>
                <a:avLst/>
                <a:gdLst>
                  <a:gd name="T0" fmla="*/ 689 w 689"/>
                  <a:gd name="T1" fmla="*/ 348 h 3524"/>
                  <a:gd name="T2" fmla="*/ 0 w 689"/>
                  <a:gd name="T3" fmla="*/ 0 h 3524"/>
                  <a:gd name="T4" fmla="*/ 55 w 689"/>
                  <a:gd name="T5" fmla="*/ 621 h 3524"/>
                  <a:gd name="T6" fmla="*/ 0 w 689"/>
                  <a:gd name="T7" fmla="*/ 3524 h 3524"/>
                  <a:gd name="T8" fmla="*/ 634 w 689"/>
                  <a:gd name="T9" fmla="*/ 3480 h 3524"/>
                  <a:gd name="T10" fmla="*/ 689 w 689"/>
                  <a:gd name="T11" fmla="*/ 348 h 3524"/>
                </a:gdLst>
                <a:ahLst/>
                <a:cxnLst>
                  <a:cxn ang="0">
                    <a:pos x="T0" y="T1"/>
                  </a:cxn>
                  <a:cxn ang="0">
                    <a:pos x="T2" y="T3"/>
                  </a:cxn>
                  <a:cxn ang="0">
                    <a:pos x="T4" y="T5"/>
                  </a:cxn>
                  <a:cxn ang="0">
                    <a:pos x="T6" y="T7"/>
                  </a:cxn>
                  <a:cxn ang="0">
                    <a:pos x="T8" y="T9"/>
                  </a:cxn>
                  <a:cxn ang="0">
                    <a:pos x="T10" y="T11"/>
                  </a:cxn>
                </a:cxnLst>
                <a:rect l="0" t="0" r="r" b="b"/>
                <a:pathLst>
                  <a:path w="689" h="3524">
                    <a:moveTo>
                      <a:pt x="689" y="348"/>
                    </a:moveTo>
                    <a:lnTo>
                      <a:pt x="0" y="0"/>
                    </a:lnTo>
                    <a:lnTo>
                      <a:pt x="55" y="621"/>
                    </a:lnTo>
                    <a:lnTo>
                      <a:pt x="0" y="3524"/>
                    </a:lnTo>
                    <a:lnTo>
                      <a:pt x="634" y="3480"/>
                    </a:lnTo>
                    <a:lnTo>
                      <a:pt x="689" y="348"/>
                    </a:lnTo>
                    <a:close/>
                  </a:path>
                </a:pathLst>
              </a:custGeom>
              <a:solidFill>
                <a:srgbClr val="111B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104" name="Freeform 103"/>
              <p:cNvSpPr>
                <a:spLocks/>
              </p:cNvSpPr>
              <p:nvPr/>
            </p:nvSpPr>
            <p:spPr bwMode="auto">
              <a:xfrm>
                <a:off x="4027289" y="3000221"/>
                <a:ext cx="100012" cy="804863"/>
              </a:xfrm>
              <a:custGeom>
                <a:avLst/>
                <a:gdLst>
                  <a:gd name="T0" fmla="*/ 334 w 334"/>
                  <a:gd name="T1" fmla="*/ 0 h 2704"/>
                  <a:gd name="T2" fmla="*/ 248 w 334"/>
                  <a:gd name="T3" fmla="*/ 56 h 2704"/>
                  <a:gd name="T4" fmla="*/ 107 w 334"/>
                  <a:gd name="T5" fmla="*/ 255 h 2704"/>
                  <a:gd name="T6" fmla="*/ 140 w 334"/>
                  <a:gd name="T7" fmla="*/ 462 h 2704"/>
                  <a:gd name="T8" fmla="*/ 3 w 334"/>
                  <a:gd name="T9" fmla="*/ 524 h 2704"/>
                  <a:gd name="T10" fmla="*/ 1 w 334"/>
                  <a:gd name="T11" fmla="*/ 535 h 2704"/>
                  <a:gd name="T12" fmla="*/ 0 w 334"/>
                  <a:gd name="T13" fmla="*/ 537 h 2704"/>
                  <a:gd name="T14" fmla="*/ 267 w 334"/>
                  <a:gd name="T15" fmla="*/ 2704 h 2704"/>
                  <a:gd name="T16" fmla="*/ 280 w 334"/>
                  <a:gd name="T17" fmla="*/ 636 h 2704"/>
                  <a:gd name="T18" fmla="*/ 334 w 334"/>
                  <a:gd name="T19" fmla="*/ 0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4" h="2704">
                    <a:moveTo>
                      <a:pt x="334" y="0"/>
                    </a:moveTo>
                    <a:lnTo>
                      <a:pt x="248" y="56"/>
                    </a:lnTo>
                    <a:lnTo>
                      <a:pt x="107" y="255"/>
                    </a:lnTo>
                    <a:lnTo>
                      <a:pt x="140" y="462"/>
                    </a:lnTo>
                    <a:lnTo>
                      <a:pt x="3" y="524"/>
                    </a:lnTo>
                    <a:lnTo>
                      <a:pt x="1" y="535"/>
                    </a:lnTo>
                    <a:lnTo>
                      <a:pt x="0" y="537"/>
                    </a:lnTo>
                    <a:lnTo>
                      <a:pt x="267" y="2704"/>
                    </a:lnTo>
                    <a:lnTo>
                      <a:pt x="280" y="636"/>
                    </a:lnTo>
                    <a:lnTo>
                      <a:pt x="334" y="0"/>
                    </a:lnTo>
                    <a:close/>
                  </a:path>
                </a:pathLst>
              </a:custGeom>
              <a:solidFill>
                <a:srgbClr val="4148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105" name="Freeform 104"/>
              <p:cNvSpPr>
                <a:spLocks/>
              </p:cNvSpPr>
              <p:nvPr/>
            </p:nvSpPr>
            <p:spPr bwMode="auto">
              <a:xfrm>
                <a:off x="4252318" y="2999031"/>
                <a:ext cx="101203" cy="808435"/>
              </a:xfrm>
              <a:custGeom>
                <a:avLst/>
                <a:gdLst>
                  <a:gd name="T0" fmla="*/ 0 w 340"/>
                  <a:gd name="T1" fmla="*/ 0 h 2716"/>
                  <a:gd name="T2" fmla="*/ 92 w 340"/>
                  <a:gd name="T3" fmla="*/ 59 h 2716"/>
                  <a:gd name="T4" fmla="*/ 232 w 340"/>
                  <a:gd name="T5" fmla="*/ 258 h 2716"/>
                  <a:gd name="T6" fmla="*/ 200 w 340"/>
                  <a:gd name="T7" fmla="*/ 465 h 2716"/>
                  <a:gd name="T8" fmla="*/ 336 w 340"/>
                  <a:gd name="T9" fmla="*/ 527 h 2716"/>
                  <a:gd name="T10" fmla="*/ 340 w 340"/>
                  <a:gd name="T11" fmla="*/ 538 h 2716"/>
                  <a:gd name="T12" fmla="*/ 340 w 340"/>
                  <a:gd name="T13" fmla="*/ 540 h 2716"/>
                  <a:gd name="T14" fmla="*/ 16 w 340"/>
                  <a:gd name="T15" fmla="*/ 2716 h 2716"/>
                  <a:gd name="T16" fmla="*/ 61 w 340"/>
                  <a:gd name="T17" fmla="*/ 639 h 2716"/>
                  <a:gd name="T18" fmla="*/ 0 w 340"/>
                  <a:gd name="T19"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2716">
                    <a:moveTo>
                      <a:pt x="0" y="0"/>
                    </a:moveTo>
                    <a:lnTo>
                      <a:pt x="92" y="59"/>
                    </a:lnTo>
                    <a:lnTo>
                      <a:pt x="232" y="258"/>
                    </a:lnTo>
                    <a:lnTo>
                      <a:pt x="200" y="465"/>
                    </a:lnTo>
                    <a:lnTo>
                      <a:pt x="336" y="527"/>
                    </a:lnTo>
                    <a:lnTo>
                      <a:pt x="340" y="538"/>
                    </a:lnTo>
                    <a:lnTo>
                      <a:pt x="340" y="540"/>
                    </a:lnTo>
                    <a:lnTo>
                      <a:pt x="16" y="2716"/>
                    </a:lnTo>
                    <a:lnTo>
                      <a:pt x="61" y="639"/>
                    </a:lnTo>
                    <a:lnTo>
                      <a:pt x="0" y="0"/>
                    </a:lnTo>
                    <a:close/>
                  </a:path>
                </a:pathLst>
              </a:custGeom>
              <a:solidFill>
                <a:srgbClr val="4148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106" name="Rectangle 105"/>
              <p:cNvSpPr>
                <a:spLocks noChangeArrowheads="1"/>
              </p:cNvSpPr>
              <p:nvPr/>
            </p:nvSpPr>
            <p:spPr bwMode="auto">
              <a:xfrm>
                <a:off x="4155877" y="3746744"/>
                <a:ext cx="70247" cy="571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107" name="Freeform 106"/>
              <p:cNvSpPr>
                <a:spLocks/>
              </p:cNvSpPr>
              <p:nvPr/>
            </p:nvSpPr>
            <p:spPr bwMode="auto">
              <a:xfrm>
                <a:off x="3841552" y="3807465"/>
                <a:ext cx="121444" cy="183356"/>
              </a:xfrm>
              <a:custGeom>
                <a:avLst/>
                <a:gdLst>
                  <a:gd name="T0" fmla="*/ 129 w 410"/>
                  <a:gd name="T1" fmla="*/ 0 h 616"/>
                  <a:gd name="T2" fmla="*/ 180 w 410"/>
                  <a:gd name="T3" fmla="*/ 33 h 616"/>
                  <a:gd name="T4" fmla="*/ 256 w 410"/>
                  <a:gd name="T5" fmla="*/ 91 h 616"/>
                  <a:gd name="T6" fmla="*/ 303 w 410"/>
                  <a:gd name="T7" fmla="*/ 136 h 616"/>
                  <a:gd name="T8" fmla="*/ 343 w 410"/>
                  <a:gd name="T9" fmla="*/ 184 h 616"/>
                  <a:gd name="T10" fmla="*/ 377 w 410"/>
                  <a:gd name="T11" fmla="*/ 237 h 616"/>
                  <a:gd name="T12" fmla="*/ 400 w 410"/>
                  <a:gd name="T13" fmla="*/ 295 h 616"/>
                  <a:gd name="T14" fmla="*/ 410 w 410"/>
                  <a:gd name="T15" fmla="*/ 357 h 616"/>
                  <a:gd name="T16" fmla="*/ 410 w 410"/>
                  <a:gd name="T17" fmla="*/ 389 h 616"/>
                  <a:gd name="T18" fmla="*/ 407 w 410"/>
                  <a:gd name="T19" fmla="*/ 441 h 616"/>
                  <a:gd name="T20" fmla="*/ 392 w 410"/>
                  <a:gd name="T21" fmla="*/ 498 h 616"/>
                  <a:gd name="T22" fmla="*/ 378 w 410"/>
                  <a:gd name="T23" fmla="*/ 528 h 616"/>
                  <a:gd name="T24" fmla="*/ 357 w 410"/>
                  <a:gd name="T25" fmla="*/ 551 h 616"/>
                  <a:gd name="T26" fmla="*/ 330 w 410"/>
                  <a:gd name="T27" fmla="*/ 569 h 616"/>
                  <a:gd name="T28" fmla="*/ 277 w 410"/>
                  <a:gd name="T29" fmla="*/ 591 h 616"/>
                  <a:gd name="T30" fmla="*/ 226 w 410"/>
                  <a:gd name="T31" fmla="*/ 606 h 616"/>
                  <a:gd name="T32" fmla="*/ 207 w 410"/>
                  <a:gd name="T33" fmla="*/ 609 h 616"/>
                  <a:gd name="T34" fmla="*/ 154 w 410"/>
                  <a:gd name="T35" fmla="*/ 616 h 616"/>
                  <a:gd name="T36" fmla="*/ 99 w 410"/>
                  <a:gd name="T37" fmla="*/ 613 h 616"/>
                  <a:gd name="T38" fmla="*/ 64 w 410"/>
                  <a:gd name="T39" fmla="*/ 600 h 616"/>
                  <a:gd name="T40" fmla="*/ 46 w 410"/>
                  <a:gd name="T41" fmla="*/ 585 h 616"/>
                  <a:gd name="T42" fmla="*/ 40 w 410"/>
                  <a:gd name="T43" fmla="*/ 576 h 616"/>
                  <a:gd name="T44" fmla="*/ 31 w 410"/>
                  <a:gd name="T45" fmla="*/ 559 h 616"/>
                  <a:gd name="T46" fmla="*/ 25 w 410"/>
                  <a:gd name="T47" fmla="*/ 533 h 616"/>
                  <a:gd name="T48" fmla="*/ 29 w 410"/>
                  <a:gd name="T49" fmla="*/ 516 h 616"/>
                  <a:gd name="T50" fmla="*/ 41 w 410"/>
                  <a:gd name="T51" fmla="*/ 504 h 616"/>
                  <a:gd name="T52" fmla="*/ 92 w 410"/>
                  <a:gd name="T53" fmla="*/ 492 h 616"/>
                  <a:gd name="T54" fmla="*/ 129 w 410"/>
                  <a:gd name="T55" fmla="*/ 486 h 616"/>
                  <a:gd name="T56" fmla="*/ 145 w 410"/>
                  <a:gd name="T57" fmla="*/ 480 h 616"/>
                  <a:gd name="T58" fmla="*/ 173 w 410"/>
                  <a:gd name="T59" fmla="*/ 453 h 616"/>
                  <a:gd name="T60" fmla="*/ 188 w 410"/>
                  <a:gd name="T61" fmla="*/ 415 h 616"/>
                  <a:gd name="T62" fmla="*/ 182 w 410"/>
                  <a:gd name="T63" fmla="*/ 384 h 616"/>
                  <a:gd name="T64" fmla="*/ 171 w 410"/>
                  <a:gd name="T65" fmla="*/ 366 h 616"/>
                  <a:gd name="T66" fmla="*/ 162 w 410"/>
                  <a:gd name="T67" fmla="*/ 357 h 616"/>
                  <a:gd name="T68" fmla="*/ 141 w 410"/>
                  <a:gd name="T69" fmla="*/ 339 h 616"/>
                  <a:gd name="T70" fmla="*/ 111 w 410"/>
                  <a:gd name="T71" fmla="*/ 307 h 616"/>
                  <a:gd name="T72" fmla="*/ 86 w 410"/>
                  <a:gd name="T73" fmla="*/ 267 h 616"/>
                  <a:gd name="T74" fmla="*/ 68 w 410"/>
                  <a:gd name="T75" fmla="*/ 213 h 616"/>
                  <a:gd name="T76" fmla="*/ 35 w 410"/>
                  <a:gd name="T77" fmla="*/ 144 h 616"/>
                  <a:gd name="T78" fmla="*/ 0 w 410"/>
                  <a:gd name="T79" fmla="*/ 98 h 616"/>
                  <a:gd name="T80" fmla="*/ 24 w 410"/>
                  <a:gd name="T81" fmla="*/ 82 h 616"/>
                  <a:gd name="T82" fmla="*/ 68 w 410"/>
                  <a:gd name="T83" fmla="*/ 43 h 616"/>
                  <a:gd name="T84" fmla="*/ 86 w 410"/>
                  <a:gd name="T85" fmla="*/ 20 h 616"/>
                  <a:gd name="T86" fmla="*/ 95 w 410"/>
                  <a:gd name="T87" fmla="*/ 31 h 616"/>
                  <a:gd name="T88" fmla="*/ 108 w 410"/>
                  <a:gd name="T89" fmla="*/ 34 h 616"/>
                  <a:gd name="T90" fmla="*/ 120 w 410"/>
                  <a:gd name="T91" fmla="*/ 18 h 616"/>
                  <a:gd name="T92" fmla="*/ 129 w 410"/>
                  <a:gd name="T93"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0" h="616">
                    <a:moveTo>
                      <a:pt x="129" y="0"/>
                    </a:moveTo>
                    <a:lnTo>
                      <a:pt x="180" y="33"/>
                    </a:lnTo>
                    <a:lnTo>
                      <a:pt x="256" y="91"/>
                    </a:lnTo>
                    <a:lnTo>
                      <a:pt x="303" y="136"/>
                    </a:lnTo>
                    <a:lnTo>
                      <a:pt x="343" y="184"/>
                    </a:lnTo>
                    <a:lnTo>
                      <a:pt x="377" y="237"/>
                    </a:lnTo>
                    <a:lnTo>
                      <a:pt x="400" y="295"/>
                    </a:lnTo>
                    <a:lnTo>
                      <a:pt x="410" y="357"/>
                    </a:lnTo>
                    <a:lnTo>
                      <a:pt x="410" y="389"/>
                    </a:lnTo>
                    <a:lnTo>
                      <a:pt x="407" y="441"/>
                    </a:lnTo>
                    <a:lnTo>
                      <a:pt x="392" y="498"/>
                    </a:lnTo>
                    <a:lnTo>
                      <a:pt x="378" y="528"/>
                    </a:lnTo>
                    <a:lnTo>
                      <a:pt x="357" y="551"/>
                    </a:lnTo>
                    <a:lnTo>
                      <a:pt x="330" y="569"/>
                    </a:lnTo>
                    <a:lnTo>
                      <a:pt x="277" y="591"/>
                    </a:lnTo>
                    <a:lnTo>
                      <a:pt x="226" y="606"/>
                    </a:lnTo>
                    <a:lnTo>
                      <a:pt x="207" y="609"/>
                    </a:lnTo>
                    <a:lnTo>
                      <a:pt x="154" y="616"/>
                    </a:lnTo>
                    <a:lnTo>
                      <a:pt x="99" y="613"/>
                    </a:lnTo>
                    <a:lnTo>
                      <a:pt x="64" y="600"/>
                    </a:lnTo>
                    <a:lnTo>
                      <a:pt x="46" y="585"/>
                    </a:lnTo>
                    <a:lnTo>
                      <a:pt x="40" y="576"/>
                    </a:lnTo>
                    <a:lnTo>
                      <a:pt x="31" y="559"/>
                    </a:lnTo>
                    <a:lnTo>
                      <a:pt x="25" y="533"/>
                    </a:lnTo>
                    <a:lnTo>
                      <a:pt x="29" y="516"/>
                    </a:lnTo>
                    <a:lnTo>
                      <a:pt x="41" y="504"/>
                    </a:lnTo>
                    <a:lnTo>
                      <a:pt x="92" y="492"/>
                    </a:lnTo>
                    <a:lnTo>
                      <a:pt x="129" y="486"/>
                    </a:lnTo>
                    <a:lnTo>
                      <a:pt x="145" y="480"/>
                    </a:lnTo>
                    <a:lnTo>
                      <a:pt x="173" y="453"/>
                    </a:lnTo>
                    <a:lnTo>
                      <a:pt x="188" y="415"/>
                    </a:lnTo>
                    <a:lnTo>
                      <a:pt x="182" y="384"/>
                    </a:lnTo>
                    <a:lnTo>
                      <a:pt x="171" y="366"/>
                    </a:lnTo>
                    <a:lnTo>
                      <a:pt x="162" y="357"/>
                    </a:lnTo>
                    <a:lnTo>
                      <a:pt x="141" y="339"/>
                    </a:lnTo>
                    <a:lnTo>
                      <a:pt x="111" y="307"/>
                    </a:lnTo>
                    <a:lnTo>
                      <a:pt x="86" y="267"/>
                    </a:lnTo>
                    <a:lnTo>
                      <a:pt x="68" y="213"/>
                    </a:lnTo>
                    <a:lnTo>
                      <a:pt x="35" y="144"/>
                    </a:lnTo>
                    <a:lnTo>
                      <a:pt x="0" y="98"/>
                    </a:lnTo>
                    <a:lnTo>
                      <a:pt x="24" y="82"/>
                    </a:lnTo>
                    <a:lnTo>
                      <a:pt x="68" y="43"/>
                    </a:lnTo>
                    <a:lnTo>
                      <a:pt x="86" y="20"/>
                    </a:lnTo>
                    <a:lnTo>
                      <a:pt x="95" y="31"/>
                    </a:lnTo>
                    <a:lnTo>
                      <a:pt x="108" y="34"/>
                    </a:lnTo>
                    <a:lnTo>
                      <a:pt x="120" y="18"/>
                    </a:lnTo>
                    <a:lnTo>
                      <a:pt x="129" y="0"/>
                    </a:lnTo>
                    <a:close/>
                  </a:path>
                </a:pathLst>
              </a:custGeom>
              <a:solidFill>
                <a:srgbClr val="E0BB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108" name="Freeform 107"/>
              <p:cNvSpPr>
                <a:spLocks/>
              </p:cNvSpPr>
              <p:nvPr/>
            </p:nvSpPr>
            <p:spPr bwMode="auto">
              <a:xfrm>
                <a:off x="3802262" y="3771746"/>
                <a:ext cx="77391" cy="86916"/>
              </a:xfrm>
              <a:custGeom>
                <a:avLst/>
                <a:gdLst>
                  <a:gd name="T0" fmla="*/ 1 w 259"/>
                  <a:gd name="T1" fmla="*/ 207 h 293"/>
                  <a:gd name="T2" fmla="*/ 68 w 259"/>
                  <a:gd name="T3" fmla="*/ 251 h 293"/>
                  <a:gd name="T4" fmla="*/ 140 w 259"/>
                  <a:gd name="T5" fmla="*/ 293 h 293"/>
                  <a:gd name="T6" fmla="*/ 202 w 259"/>
                  <a:gd name="T7" fmla="*/ 186 h 293"/>
                  <a:gd name="T8" fmla="*/ 259 w 259"/>
                  <a:gd name="T9" fmla="*/ 79 h 293"/>
                  <a:gd name="T10" fmla="*/ 225 w 259"/>
                  <a:gd name="T11" fmla="*/ 57 h 293"/>
                  <a:gd name="T12" fmla="*/ 175 w 259"/>
                  <a:gd name="T13" fmla="*/ 22 h 293"/>
                  <a:gd name="T14" fmla="*/ 138 w 259"/>
                  <a:gd name="T15" fmla="*/ 5 h 293"/>
                  <a:gd name="T16" fmla="*/ 119 w 259"/>
                  <a:gd name="T17" fmla="*/ 0 h 293"/>
                  <a:gd name="T18" fmla="*/ 88 w 259"/>
                  <a:gd name="T19" fmla="*/ 46 h 293"/>
                  <a:gd name="T20" fmla="*/ 36 w 259"/>
                  <a:gd name="T21" fmla="*/ 122 h 293"/>
                  <a:gd name="T22" fmla="*/ 9 w 259"/>
                  <a:gd name="T23" fmla="*/ 172 h 293"/>
                  <a:gd name="T24" fmla="*/ 0 w 259"/>
                  <a:gd name="T25" fmla="*/ 198 h 293"/>
                  <a:gd name="T26" fmla="*/ 0 w 259"/>
                  <a:gd name="T27" fmla="*/ 183 h 293"/>
                  <a:gd name="T28" fmla="*/ 1 w 259"/>
                  <a:gd name="T29" fmla="*/ 16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9" h="293">
                    <a:moveTo>
                      <a:pt x="1" y="207"/>
                    </a:moveTo>
                    <a:lnTo>
                      <a:pt x="68" y="251"/>
                    </a:lnTo>
                    <a:lnTo>
                      <a:pt x="140" y="293"/>
                    </a:lnTo>
                    <a:lnTo>
                      <a:pt x="202" y="186"/>
                    </a:lnTo>
                    <a:lnTo>
                      <a:pt x="259" y="79"/>
                    </a:lnTo>
                    <a:lnTo>
                      <a:pt x="225" y="57"/>
                    </a:lnTo>
                    <a:lnTo>
                      <a:pt x="175" y="22"/>
                    </a:lnTo>
                    <a:lnTo>
                      <a:pt x="138" y="5"/>
                    </a:lnTo>
                    <a:lnTo>
                      <a:pt x="119" y="0"/>
                    </a:lnTo>
                    <a:lnTo>
                      <a:pt x="88" y="46"/>
                    </a:lnTo>
                    <a:lnTo>
                      <a:pt x="36" y="122"/>
                    </a:lnTo>
                    <a:lnTo>
                      <a:pt x="9" y="172"/>
                    </a:lnTo>
                    <a:lnTo>
                      <a:pt x="0" y="198"/>
                    </a:lnTo>
                    <a:lnTo>
                      <a:pt x="0" y="183"/>
                    </a:lnTo>
                    <a:lnTo>
                      <a:pt x="1" y="1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109" name="Freeform 108"/>
              <p:cNvSpPr>
                <a:spLocks/>
              </p:cNvSpPr>
              <p:nvPr/>
            </p:nvSpPr>
            <p:spPr bwMode="auto">
              <a:xfrm>
                <a:off x="3632002" y="3110950"/>
                <a:ext cx="296466" cy="747713"/>
              </a:xfrm>
              <a:custGeom>
                <a:avLst/>
                <a:gdLst>
                  <a:gd name="T0" fmla="*/ 968 w 995"/>
                  <a:gd name="T1" fmla="*/ 0 h 2511"/>
                  <a:gd name="T2" fmla="*/ 938 w 995"/>
                  <a:gd name="T3" fmla="*/ 21 h 2511"/>
                  <a:gd name="T4" fmla="*/ 749 w 995"/>
                  <a:gd name="T5" fmla="*/ 172 h 2511"/>
                  <a:gd name="T6" fmla="*/ 582 w 995"/>
                  <a:gd name="T7" fmla="*/ 324 h 2511"/>
                  <a:gd name="T8" fmla="*/ 448 w 995"/>
                  <a:gd name="T9" fmla="*/ 463 h 2511"/>
                  <a:gd name="T10" fmla="*/ 359 w 995"/>
                  <a:gd name="T11" fmla="*/ 564 h 2511"/>
                  <a:gd name="T12" fmla="*/ 275 w 995"/>
                  <a:gd name="T13" fmla="*/ 671 h 2511"/>
                  <a:gd name="T14" fmla="*/ 197 w 995"/>
                  <a:gd name="T15" fmla="*/ 784 h 2511"/>
                  <a:gd name="T16" fmla="*/ 128 w 995"/>
                  <a:gd name="T17" fmla="*/ 902 h 2511"/>
                  <a:gd name="T18" fmla="*/ 71 w 995"/>
                  <a:gd name="T19" fmla="*/ 1023 h 2511"/>
                  <a:gd name="T20" fmla="*/ 30 w 995"/>
                  <a:gd name="T21" fmla="*/ 1146 h 2511"/>
                  <a:gd name="T22" fmla="*/ 5 w 995"/>
                  <a:gd name="T23" fmla="*/ 1272 h 2511"/>
                  <a:gd name="T24" fmla="*/ 1 w 995"/>
                  <a:gd name="T25" fmla="*/ 1334 h 2511"/>
                  <a:gd name="T26" fmla="*/ 0 w 995"/>
                  <a:gd name="T27" fmla="*/ 1396 h 2511"/>
                  <a:gd name="T28" fmla="*/ 10 w 995"/>
                  <a:gd name="T29" fmla="*/ 1518 h 2511"/>
                  <a:gd name="T30" fmla="*/ 32 w 995"/>
                  <a:gd name="T31" fmla="*/ 1634 h 2511"/>
                  <a:gd name="T32" fmla="*/ 65 w 995"/>
                  <a:gd name="T33" fmla="*/ 1747 h 2511"/>
                  <a:gd name="T34" fmla="*/ 106 w 995"/>
                  <a:gd name="T35" fmla="*/ 1854 h 2511"/>
                  <a:gd name="T36" fmla="*/ 154 w 995"/>
                  <a:gd name="T37" fmla="*/ 1953 h 2511"/>
                  <a:gd name="T38" fmla="*/ 233 w 995"/>
                  <a:gd name="T39" fmla="*/ 2092 h 2511"/>
                  <a:gd name="T40" fmla="*/ 347 w 995"/>
                  <a:gd name="T41" fmla="*/ 2250 h 2511"/>
                  <a:gd name="T42" fmla="*/ 453 w 995"/>
                  <a:gd name="T43" fmla="*/ 2375 h 2511"/>
                  <a:gd name="T44" fmla="*/ 575 w 995"/>
                  <a:gd name="T45" fmla="*/ 2495 h 2511"/>
                  <a:gd name="T46" fmla="*/ 595 w 995"/>
                  <a:gd name="T47" fmla="*/ 2511 h 2511"/>
                  <a:gd name="T48" fmla="*/ 768 w 995"/>
                  <a:gd name="T49" fmla="*/ 2241 h 2511"/>
                  <a:gd name="T50" fmla="*/ 750 w 995"/>
                  <a:gd name="T51" fmla="*/ 2228 h 2511"/>
                  <a:gd name="T52" fmla="*/ 640 w 995"/>
                  <a:gd name="T53" fmla="*/ 2134 h 2511"/>
                  <a:gd name="T54" fmla="*/ 545 w 995"/>
                  <a:gd name="T55" fmla="*/ 2036 h 2511"/>
                  <a:gd name="T56" fmla="*/ 451 w 995"/>
                  <a:gd name="T57" fmla="*/ 1913 h 2511"/>
                  <a:gd name="T58" fmla="*/ 389 w 995"/>
                  <a:gd name="T59" fmla="*/ 1804 h 2511"/>
                  <a:gd name="T60" fmla="*/ 354 w 995"/>
                  <a:gd name="T61" fmla="*/ 1727 h 2511"/>
                  <a:gd name="T62" fmla="*/ 328 w 995"/>
                  <a:gd name="T63" fmla="*/ 1644 h 2511"/>
                  <a:gd name="T64" fmla="*/ 311 w 995"/>
                  <a:gd name="T65" fmla="*/ 1557 h 2511"/>
                  <a:gd name="T66" fmla="*/ 306 w 995"/>
                  <a:gd name="T67" fmla="*/ 1466 h 2511"/>
                  <a:gd name="T68" fmla="*/ 315 w 995"/>
                  <a:gd name="T69" fmla="*/ 1371 h 2511"/>
                  <a:gd name="T70" fmla="*/ 325 w 995"/>
                  <a:gd name="T71" fmla="*/ 1323 h 2511"/>
                  <a:gd name="T72" fmla="*/ 338 w 995"/>
                  <a:gd name="T73" fmla="*/ 1275 h 2511"/>
                  <a:gd name="T74" fmla="*/ 372 w 995"/>
                  <a:gd name="T75" fmla="*/ 1186 h 2511"/>
                  <a:gd name="T76" fmla="*/ 412 w 995"/>
                  <a:gd name="T77" fmla="*/ 1103 h 2511"/>
                  <a:gd name="T78" fmla="*/ 459 w 995"/>
                  <a:gd name="T79" fmla="*/ 1029 h 2511"/>
                  <a:gd name="T80" fmla="*/ 510 w 995"/>
                  <a:gd name="T81" fmla="*/ 962 h 2511"/>
                  <a:gd name="T82" fmla="*/ 566 w 995"/>
                  <a:gd name="T83" fmla="*/ 901 h 2511"/>
                  <a:gd name="T84" fmla="*/ 652 w 995"/>
                  <a:gd name="T85" fmla="*/ 821 h 2511"/>
                  <a:gd name="T86" fmla="*/ 764 w 995"/>
                  <a:gd name="T87" fmla="*/ 738 h 2511"/>
                  <a:gd name="T88" fmla="*/ 867 w 995"/>
                  <a:gd name="T89" fmla="*/ 678 h 2511"/>
                  <a:gd name="T90" fmla="*/ 978 w 995"/>
                  <a:gd name="T91" fmla="*/ 626 h 2511"/>
                  <a:gd name="T92" fmla="*/ 995 w 995"/>
                  <a:gd name="T93" fmla="*/ 621 h 2511"/>
                  <a:gd name="T94" fmla="*/ 968 w 995"/>
                  <a:gd name="T95" fmla="*/ 0 h 2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95" h="2511">
                    <a:moveTo>
                      <a:pt x="968" y="0"/>
                    </a:moveTo>
                    <a:lnTo>
                      <a:pt x="938" y="21"/>
                    </a:lnTo>
                    <a:lnTo>
                      <a:pt x="749" y="172"/>
                    </a:lnTo>
                    <a:lnTo>
                      <a:pt x="582" y="324"/>
                    </a:lnTo>
                    <a:lnTo>
                      <a:pt x="448" y="463"/>
                    </a:lnTo>
                    <a:lnTo>
                      <a:pt x="359" y="564"/>
                    </a:lnTo>
                    <a:lnTo>
                      <a:pt x="275" y="671"/>
                    </a:lnTo>
                    <a:lnTo>
                      <a:pt x="197" y="784"/>
                    </a:lnTo>
                    <a:lnTo>
                      <a:pt x="128" y="902"/>
                    </a:lnTo>
                    <a:lnTo>
                      <a:pt x="71" y="1023"/>
                    </a:lnTo>
                    <a:lnTo>
                      <a:pt x="30" y="1146"/>
                    </a:lnTo>
                    <a:lnTo>
                      <a:pt x="5" y="1272"/>
                    </a:lnTo>
                    <a:lnTo>
                      <a:pt x="1" y="1334"/>
                    </a:lnTo>
                    <a:lnTo>
                      <a:pt x="0" y="1396"/>
                    </a:lnTo>
                    <a:lnTo>
                      <a:pt x="10" y="1518"/>
                    </a:lnTo>
                    <a:lnTo>
                      <a:pt x="32" y="1634"/>
                    </a:lnTo>
                    <a:lnTo>
                      <a:pt x="65" y="1747"/>
                    </a:lnTo>
                    <a:lnTo>
                      <a:pt x="106" y="1854"/>
                    </a:lnTo>
                    <a:lnTo>
                      <a:pt x="154" y="1953"/>
                    </a:lnTo>
                    <a:lnTo>
                      <a:pt x="233" y="2092"/>
                    </a:lnTo>
                    <a:lnTo>
                      <a:pt x="347" y="2250"/>
                    </a:lnTo>
                    <a:lnTo>
                      <a:pt x="453" y="2375"/>
                    </a:lnTo>
                    <a:lnTo>
                      <a:pt x="575" y="2495"/>
                    </a:lnTo>
                    <a:lnTo>
                      <a:pt x="595" y="2511"/>
                    </a:lnTo>
                    <a:lnTo>
                      <a:pt x="768" y="2241"/>
                    </a:lnTo>
                    <a:lnTo>
                      <a:pt x="750" y="2228"/>
                    </a:lnTo>
                    <a:lnTo>
                      <a:pt x="640" y="2134"/>
                    </a:lnTo>
                    <a:lnTo>
                      <a:pt x="545" y="2036"/>
                    </a:lnTo>
                    <a:lnTo>
                      <a:pt x="451" y="1913"/>
                    </a:lnTo>
                    <a:lnTo>
                      <a:pt x="389" y="1804"/>
                    </a:lnTo>
                    <a:lnTo>
                      <a:pt x="354" y="1727"/>
                    </a:lnTo>
                    <a:lnTo>
                      <a:pt x="328" y="1644"/>
                    </a:lnTo>
                    <a:lnTo>
                      <a:pt x="311" y="1557"/>
                    </a:lnTo>
                    <a:lnTo>
                      <a:pt x="306" y="1466"/>
                    </a:lnTo>
                    <a:lnTo>
                      <a:pt x="315" y="1371"/>
                    </a:lnTo>
                    <a:lnTo>
                      <a:pt x="325" y="1323"/>
                    </a:lnTo>
                    <a:lnTo>
                      <a:pt x="338" y="1275"/>
                    </a:lnTo>
                    <a:lnTo>
                      <a:pt x="372" y="1186"/>
                    </a:lnTo>
                    <a:lnTo>
                      <a:pt x="412" y="1103"/>
                    </a:lnTo>
                    <a:lnTo>
                      <a:pt x="459" y="1029"/>
                    </a:lnTo>
                    <a:lnTo>
                      <a:pt x="510" y="962"/>
                    </a:lnTo>
                    <a:lnTo>
                      <a:pt x="566" y="901"/>
                    </a:lnTo>
                    <a:lnTo>
                      <a:pt x="652" y="821"/>
                    </a:lnTo>
                    <a:lnTo>
                      <a:pt x="764" y="738"/>
                    </a:lnTo>
                    <a:lnTo>
                      <a:pt x="867" y="678"/>
                    </a:lnTo>
                    <a:lnTo>
                      <a:pt x="978" y="626"/>
                    </a:lnTo>
                    <a:lnTo>
                      <a:pt x="995" y="621"/>
                    </a:lnTo>
                    <a:lnTo>
                      <a:pt x="968" y="0"/>
                    </a:lnTo>
                    <a:close/>
                  </a:path>
                </a:pathLst>
              </a:custGeom>
              <a:solidFill>
                <a:srgbClr val="111B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110" name="Freeform 109"/>
              <p:cNvSpPr>
                <a:spLocks/>
              </p:cNvSpPr>
              <p:nvPr/>
            </p:nvSpPr>
            <p:spPr bwMode="auto">
              <a:xfrm>
                <a:off x="4986933" y="3099044"/>
                <a:ext cx="133350" cy="135731"/>
              </a:xfrm>
              <a:custGeom>
                <a:avLst/>
                <a:gdLst>
                  <a:gd name="T0" fmla="*/ 93 w 451"/>
                  <a:gd name="T1" fmla="*/ 255 h 457"/>
                  <a:gd name="T2" fmla="*/ 48 w 451"/>
                  <a:gd name="T3" fmla="*/ 304 h 457"/>
                  <a:gd name="T4" fmla="*/ 0 w 451"/>
                  <a:gd name="T5" fmla="*/ 356 h 457"/>
                  <a:gd name="T6" fmla="*/ 27 w 451"/>
                  <a:gd name="T7" fmla="*/ 379 h 457"/>
                  <a:gd name="T8" fmla="*/ 81 w 451"/>
                  <a:gd name="T9" fmla="*/ 434 h 457"/>
                  <a:gd name="T10" fmla="*/ 107 w 451"/>
                  <a:gd name="T11" fmla="*/ 457 h 457"/>
                  <a:gd name="T12" fmla="*/ 146 w 451"/>
                  <a:gd name="T13" fmla="*/ 423 h 457"/>
                  <a:gd name="T14" fmla="*/ 207 w 451"/>
                  <a:gd name="T15" fmla="*/ 373 h 457"/>
                  <a:gd name="T16" fmla="*/ 240 w 451"/>
                  <a:gd name="T17" fmla="*/ 360 h 457"/>
                  <a:gd name="T18" fmla="*/ 262 w 451"/>
                  <a:gd name="T19" fmla="*/ 356 h 457"/>
                  <a:gd name="T20" fmla="*/ 273 w 451"/>
                  <a:gd name="T21" fmla="*/ 357 h 457"/>
                  <a:gd name="T22" fmla="*/ 281 w 451"/>
                  <a:gd name="T23" fmla="*/ 360 h 457"/>
                  <a:gd name="T24" fmla="*/ 307 w 451"/>
                  <a:gd name="T25" fmla="*/ 356 h 457"/>
                  <a:gd name="T26" fmla="*/ 347 w 451"/>
                  <a:gd name="T27" fmla="*/ 339 h 457"/>
                  <a:gd name="T28" fmla="*/ 407 w 451"/>
                  <a:gd name="T29" fmla="*/ 304 h 457"/>
                  <a:gd name="T30" fmla="*/ 444 w 451"/>
                  <a:gd name="T31" fmla="*/ 277 h 457"/>
                  <a:gd name="T32" fmla="*/ 451 w 451"/>
                  <a:gd name="T33" fmla="*/ 245 h 457"/>
                  <a:gd name="T34" fmla="*/ 448 w 451"/>
                  <a:gd name="T35" fmla="*/ 169 h 457"/>
                  <a:gd name="T36" fmla="*/ 433 w 451"/>
                  <a:gd name="T37" fmla="*/ 92 h 457"/>
                  <a:gd name="T38" fmla="*/ 411 w 451"/>
                  <a:gd name="T39" fmla="*/ 28 h 457"/>
                  <a:gd name="T40" fmla="*/ 399 w 451"/>
                  <a:gd name="T41" fmla="*/ 9 h 457"/>
                  <a:gd name="T42" fmla="*/ 395 w 451"/>
                  <a:gd name="T43" fmla="*/ 3 h 457"/>
                  <a:gd name="T44" fmla="*/ 377 w 451"/>
                  <a:gd name="T45" fmla="*/ 0 h 457"/>
                  <a:gd name="T46" fmla="*/ 335 w 451"/>
                  <a:gd name="T47" fmla="*/ 5 h 457"/>
                  <a:gd name="T48" fmla="*/ 271 w 451"/>
                  <a:gd name="T49" fmla="*/ 28 h 457"/>
                  <a:gd name="T50" fmla="*/ 218 w 451"/>
                  <a:gd name="T51" fmla="*/ 55 h 457"/>
                  <a:gd name="T52" fmla="*/ 207 w 451"/>
                  <a:gd name="T53" fmla="*/ 68 h 457"/>
                  <a:gd name="T54" fmla="*/ 93 w 451"/>
                  <a:gd name="T55" fmla="*/ 255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1" h="457">
                    <a:moveTo>
                      <a:pt x="93" y="255"/>
                    </a:moveTo>
                    <a:lnTo>
                      <a:pt x="48" y="304"/>
                    </a:lnTo>
                    <a:lnTo>
                      <a:pt x="0" y="356"/>
                    </a:lnTo>
                    <a:lnTo>
                      <a:pt x="27" y="379"/>
                    </a:lnTo>
                    <a:lnTo>
                      <a:pt x="81" y="434"/>
                    </a:lnTo>
                    <a:lnTo>
                      <a:pt x="107" y="457"/>
                    </a:lnTo>
                    <a:lnTo>
                      <a:pt x="146" y="423"/>
                    </a:lnTo>
                    <a:lnTo>
                      <a:pt x="207" y="373"/>
                    </a:lnTo>
                    <a:lnTo>
                      <a:pt x="240" y="360"/>
                    </a:lnTo>
                    <a:lnTo>
                      <a:pt x="262" y="356"/>
                    </a:lnTo>
                    <a:lnTo>
                      <a:pt x="273" y="357"/>
                    </a:lnTo>
                    <a:lnTo>
                      <a:pt x="281" y="360"/>
                    </a:lnTo>
                    <a:lnTo>
                      <a:pt x="307" y="356"/>
                    </a:lnTo>
                    <a:lnTo>
                      <a:pt x="347" y="339"/>
                    </a:lnTo>
                    <a:lnTo>
                      <a:pt x="407" y="304"/>
                    </a:lnTo>
                    <a:lnTo>
                      <a:pt x="444" y="277"/>
                    </a:lnTo>
                    <a:lnTo>
                      <a:pt x="451" y="245"/>
                    </a:lnTo>
                    <a:lnTo>
                      <a:pt x="448" y="169"/>
                    </a:lnTo>
                    <a:lnTo>
                      <a:pt x="433" y="92"/>
                    </a:lnTo>
                    <a:lnTo>
                      <a:pt x="411" y="28"/>
                    </a:lnTo>
                    <a:lnTo>
                      <a:pt x="399" y="9"/>
                    </a:lnTo>
                    <a:lnTo>
                      <a:pt x="395" y="3"/>
                    </a:lnTo>
                    <a:lnTo>
                      <a:pt x="377" y="0"/>
                    </a:lnTo>
                    <a:lnTo>
                      <a:pt x="335" y="5"/>
                    </a:lnTo>
                    <a:lnTo>
                      <a:pt x="271" y="28"/>
                    </a:lnTo>
                    <a:lnTo>
                      <a:pt x="218" y="55"/>
                    </a:lnTo>
                    <a:lnTo>
                      <a:pt x="207" y="68"/>
                    </a:lnTo>
                    <a:lnTo>
                      <a:pt x="93" y="255"/>
                    </a:lnTo>
                    <a:close/>
                  </a:path>
                </a:pathLst>
              </a:custGeom>
              <a:solidFill>
                <a:srgbClr val="D9AA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111" name="Freeform 110"/>
              <p:cNvSpPr>
                <a:spLocks/>
              </p:cNvSpPr>
              <p:nvPr/>
            </p:nvSpPr>
            <p:spPr bwMode="auto">
              <a:xfrm>
                <a:off x="5002412" y="3091900"/>
                <a:ext cx="84535" cy="104775"/>
              </a:xfrm>
              <a:custGeom>
                <a:avLst/>
                <a:gdLst>
                  <a:gd name="T0" fmla="*/ 0 w 286"/>
                  <a:gd name="T1" fmla="*/ 350 h 350"/>
                  <a:gd name="T2" fmla="*/ 7 w 286"/>
                  <a:gd name="T3" fmla="*/ 325 h 350"/>
                  <a:gd name="T4" fmla="*/ 18 w 286"/>
                  <a:gd name="T5" fmla="*/ 272 h 350"/>
                  <a:gd name="T6" fmla="*/ 27 w 286"/>
                  <a:gd name="T7" fmla="*/ 186 h 350"/>
                  <a:gd name="T8" fmla="*/ 35 w 286"/>
                  <a:gd name="T9" fmla="*/ 134 h 350"/>
                  <a:gd name="T10" fmla="*/ 42 w 286"/>
                  <a:gd name="T11" fmla="*/ 86 h 350"/>
                  <a:gd name="T12" fmla="*/ 54 w 286"/>
                  <a:gd name="T13" fmla="*/ 63 h 350"/>
                  <a:gd name="T14" fmla="*/ 76 w 286"/>
                  <a:gd name="T15" fmla="*/ 55 h 350"/>
                  <a:gd name="T16" fmla="*/ 96 w 286"/>
                  <a:gd name="T17" fmla="*/ 49 h 350"/>
                  <a:gd name="T18" fmla="*/ 119 w 286"/>
                  <a:gd name="T19" fmla="*/ 44 h 350"/>
                  <a:gd name="T20" fmla="*/ 171 w 286"/>
                  <a:gd name="T21" fmla="*/ 40 h 350"/>
                  <a:gd name="T22" fmla="*/ 193 w 286"/>
                  <a:gd name="T23" fmla="*/ 35 h 350"/>
                  <a:gd name="T24" fmla="*/ 269 w 286"/>
                  <a:gd name="T25" fmla="*/ 3 h 350"/>
                  <a:gd name="T26" fmla="*/ 283 w 286"/>
                  <a:gd name="T27" fmla="*/ 0 h 350"/>
                  <a:gd name="T28" fmla="*/ 286 w 286"/>
                  <a:gd name="T29" fmla="*/ 5 h 350"/>
                  <a:gd name="T30" fmla="*/ 285 w 286"/>
                  <a:gd name="T31" fmla="*/ 19 h 350"/>
                  <a:gd name="T32" fmla="*/ 274 w 286"/>
                  <a:gd name="T33" fmla="*/ 41 h 350"/>
                  <a:gd name="T34" fmla="*/ 250 w 286"/>
                  <a:gd name="T35" fmla="*/ 68 h 350"/>
                  <a:gd name="T36" fmla="*/ 223 w 286"/>
                  <a:gd name="T37" fmla="*/ 85 h 350"/>
                  <a:gd name="T38" fmla="*/ 213 w 286"/>
                  <a:gd name="T39" fmla="*/ 86 h 350"/>
                  <a:gd name="T40" fmla="*/ 202 w 286"/>
                  <a:gd name="T41" fmla="*/ 92 h 350"/>
                  <a:gd name="T42" fmla="*/ 159 w 286"/>
                  <a:gd name="T43" fmla="*/ 112 h 350"/>
                  <a:gd name="T44" fmla="*/ 137 w 286"/>
                  <a:gd name="T45" fmla="*/ 132 h 350"/>
                  <a:gd name="T46" fmla="*/ 133 w 286"/>
                  <a:gd name="T47" fmla="*/ 143 h 350"/>
                  <a:gd name="T48" fmla="*/ 134 w 286"/>
                  <a:gd name="T49" fmla="*/ 185 h 350"/>
                  <a:gd name="T50" fmla="*/ 143 w 286"/>
                  <a:gd name="T51" fmla="*/ 226 h 350"/>
                  <a:gd name="T52" fmla="*/ 143 w 286"/>
                  <a:gd name="T53" fmla="*/ 246 h 350"/>
                  <a:gd name="T54" fmla="*/ 132 w 286"/>
                  <a:gd name="T55" fmla="*/ 277 h 350"/>
                  <a:gd name="T56" fmla="*/ 98 w 286"/>
                  <a:gd name="T57" fmla="*/ 309 h 350"/>
                  <a:gd name="T58" fmla="*/ 71 w 286"/>
                  <a:gd name="T59" fmla="*/ 326 h 350"/>
                  <a:gd name="T60" fmla="*/ 0 w 286"/>
                  <a:gd name="T61"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6" h="350">
                    <a:moveTo>
                      <a:pt x="0" y="350"/>
                    </a:moveTo>
                    <a:lnTo>
                      <a:pt x="7" y="325"/>
                    </a:lnTo>
                    <a:lnTo>
                      <a:pt x="18" y="272"/>
                    </a:lnTo>
                    <a:lnTo>
                      <a:pt x="27" y="186"/>
                    </a:lnTo>
                    <a:lnTo>
                      <a:pt x="35" y="134"/>
                    </a:lnTo>
                    <a:lnTo>
                      <a:pt x="42" y="86"/>
                    </a:lnTo>
                    <a:lnTo>
                      <a:pt x="54" y="63"/>
                    </a:lnTo>
                    <a:lnTo>
                      <a:pt x="76" y="55"/>
                    </a:lnTo>
                    <a:lnTo>
                      <a:pt x="96" y="49"/>
                    </a:lnTo>
                    <a:lnTo>
                      <a:pt x="119" y="44"/>
                    </a:lnTo>
                    <a:lnTo>
                      <a:pt x="171" y="40"/>
                    </a:lnTo>
                    <a:lnTo>
                      <a:pt x="193" y="35"/>
                    </a:lnTo>
                    <a:lnTo>
                      <a:pt x="269" y="3"/>
                    </a:lnTo>
                    <a:lnTo>
                      <a:pt x="283" y="0"/>
                    </a:lnTo>
                    <a:lnTo>
                      <a:pt x="286" y="5"/>
                    </a:lnTo>
                    <a:lnTo>
                      <a:pt x="285" y="19"/>
                    </a:lnTo>
                    <a:lnTo>
                      <a:pt x="274" y="41"/>
                    </a:lnTo>
                    <a:lnTo>
                      <a:pt x="250" y="68"/>
                    </a:lnTo>
                    <a:lnTo>
                      <a:pt x="223" y="85"/>
                    </a:lnTo>
                    <a:lnTo>
                      <a:pt x="213" y="86"/>
                    </a:lnTo>
                    <a:lnTo>
                      <a:pt x="202" y="92"/>
                    </a:lnTo>
                    <a:lnTo>
                      <a:pt x="159" y="112"/>
                    </a:lnTo>
                    <a:lnTo>
                      <a:pt x="137" y="132"/>
                    </a:lnTo>
                    <a:lnTo>
                      <a:pt x="133" y="143"/>
                    </a:lnTo>
                    <a:lnTo>
                      <a:pt x="134" y="185"/>
                    </a:lnTo>
                    <a:lnTo>
                      <a:pt x="143" y="226"/>
                    </a:lnTo>
                    <a:lnTo>
                      <a:pt x="143" y="246"/>
                    </a:lnTo>
                    <a:lnTo>
                      <a:pt x="132" y="277"/>
                    </a:lnTo>
                    <a:lnTo>
                      <a:pt x="98" y="309"/>
                    </a:lnTo>
                    <a:lnTo>
                      <a:pt x="71" y="326"/>
                    </a:lnTo>
                    <a:lnTo>
                      <a:pt x="0" y="350"/>
                    </a:lnTo>
                    <a:close/>
                  </a:path>
                </a:pathLst>
              </a:custGeom>
              <a:solidFill>
                <a:srgbClr val="E0BB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112" name="Freeform 111"/>
              <p:cNvSpPr>
                <a:spLocks/>
              </p:cNvSpPr>
              <p:nvPr/>
            </p:nvSpPr>
            <p:spPr bwMode="auto">
              <a:xfrm>
                <a:off x="5050037" y="2764478"/>
                <a:ext cx="461962" cy="377429"/>
              </a:xfrm>
              <a:custGeom>
                <a:avLst/>
                <a:gdLst>
                  <a:gd name="T0" fmla="*/ 41 w 1549"/>
                  <a:gd name="T1" fmla="*/ 1269 h 1269"/>
                  <a:gd name="T2" fmla="*/ 0 w 1549"/>
                  <a:gd name="T3" fmla="*/ 1218 h 1269"/>
                  <a:gd name="T4" fmla="*/ 1529 w 1549"/>
                  <a:gd name="T5" fmla="*/ 0 h 1269"/>
                  <a:gd name="T6" fmla="*/ 1549 w 1549"/>
                  <a:gd name="T7" fmla="*/ 26 h 1269"/>
                  <a:gd name="T8" fmla="*/ 41 w 1549"/>
                  <a:gd name="T9" fmla="*/ 1269 h 1269"/>
                </a:gdLst>
                <a:ahLst/>
                <a:cxnLst>
                  <a:cxn ang="0">
                    <a:pos x="T0" y="T1"/>
                  </a:cxn>
                  <a:cxn ang="0">
                    <a:pos x="T2" y="T3"/>
                  </a:cxn>
                  <a:cxn ang="0">
                    <a:pos x="T4" y="T5"/>
                  </a:cxn>
                  <a:cxn ang="0">
                    <a:pos x="T6" y="T7"/>
                  </a:cxn>
                  <a:cxn ang="0">
                    <a:pos x="T8" y="T9"/>
                  </a:cxn>
                </a:cxnLst>
                <a:rect l="0" t="0" r="r" b="b"/>
                <a:pathLst>
                  <a:path w="1549" h="1269">
                    <a:moveTo>
                      <a:pt x="41" y="1269"/>
                    </a:moveTo>
                    <a:lnTo>
                      <a:pt x="0" y="1218"/>
                    </a:lnTo>
                    <a:lnTo>
                      <a:pt x="1529" y="0"/>
                    </a:lnTo>
                    <a:lnTo>
                      <a:pt x="1549" y="26"/>
                    </a:lnTo>
                    <a:lnTo>
                      <a:pt x="41" y="12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113" name="Freeform 112"/>
              <p:cNvSpPr>
                <a:spLocks/>
              </p:cNvSpPr>
              <p:nvPr/>
            </p:nvSpPr>
            <p:spPr bwMode="auto">
              <a:xfrm>
                <a:off x="5077421" y="3099044"/>
                <a:ext cx="42862" cy="100013"/>
              </a:xfrm>
              <a:custGeom>
                <a:avLst/>
                <a:gdLst>
                  <a:gd name="T0" fmla="*/ 92 w 144"/>
                  <a:gd name="T1" fmla="*/ 9 h 334"/>
                  <a:gd name="T2" fmla="*/ 87 w 144"/>
                  <a:gd name="T3" fmla="*/ 2 h 334"/>
                  <a:gd name="T4" fmla="*/ 61 w 144"/>
                  <a:gd name="T5" fmla="*/ 0 h 334"/>
                  <a:gd name="T6" fmla="*/ 44 w 144"/>
                  <a:gd name="T7" fmla="*/ 2 h 334"/>
                  <a:gd name="T8" fmla="*/ 28 w 144"/>
                  <a:gd name="T9" fmla="*/ 15 h 334"/>
                  <a:gd name="T10" fmla="*/ 9 w 144"/>
                  <a:gd name="T11" fmla="*/ 46 h 334"/>
                  <a:gd name="T12" fmla="*/ 1 w 144"/>
                  <a:gd name="T13" fmla="*/ 81 h 334"/>
                  <a:gd name="T14" fmla="*/ 0 w 144"/>
                  <a:gd name="T15" fmla="*/ 121 h 334"/>
                  <a:gd name="T16" fmla="*/ 8 w 144"/>
                  <a:gd name="T17" fmla="*/ 185 h 334"/>
                  <a:gd name="T18" fmla="*/ 22 w 144"/>
                  <a:gd name="T19" fmla="*/ 268 h 334"/>
                  <a:gd name="T20" fmla="*/ 25 w 144"/>
                  <a:gd name="T21" fmla="*/ 305 h 334"/>
                  <a:gd name="T22" fmla="*/ 26 w 144"/>
                  <a:gd name="T23" fmla="*/ 317 h 334"/>
                  <a:gd name="T24" fmla="*/ 40 w 144"/>
                  <a:gd name="T25" fmla="*/ 330 h 334"/>
                  <a:gd name="T26" fmla="*/ 51 w 144"/>
                  <a:gd name="T27" fmla="*/ 334 h 334"/>
                  <a:gd name="T28" fmla="*/ 88 w 144"/>
                  <a:gd name="T29" fmla="*/ 312 h 334"/>
                  <a:gd name="T30" fmla="*/ 137 w 144"/>
                  <a:gd name="T31" fmla="*/ 277 h 334"/>
                  <a:gd name="T32" fmla="*/ 144 w 144"/>
                  <a:gd name="T33" fmla="*/ 245 h 334"/>
                  <a:gd name="T34" fmla="*/ 141 w 144"/>
                  <a:gd name="T35" fmla="*/ 169 h 334"/>
                  <a:gd name="T36" fmla="*/ 126 w 144"/>
                  <a:gd name="T37" fmla="*/ 92 h 334"/>
                  <a:gd name="T38" fmla="*/ 104 w 144"/>
                  <a:gd name="T39" fmla="*/ 28 h 334"/>
                  <a:gd name="T40" fmla="*/ 92 w 144"/>
                  <a:gd name="T41" fmla="*/ 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334">
                    <a:moveTo>
                      <a:pt x="92" y="9"/>
                    </a:moveTo>
                    <a:lnTo>
                      <a:pt x="87" y="2"/>
                    </a:lnTo>
                    <a:lnTo>
                      <a:pt x="61" y="0"/>
                    </a:lnTo>
                    <a:lnTo>
                      <a:pt x="44" y="2"/>
                    </a:lnTo>
                    <a:lnTo>
                      <a:pt x="28" y="15"/>
                    </a:lnTo>
                    <a:lnTo>
                      <a:pt x="9" y="46"/>
                    </a:lnTo>
                    <a:lnTo>
                      <a:pt x="1" y="81"/>
                    </a:lnTo>
                    <a:lnTo>
                      <a:pt x="0" y="121"/>
                    </a:lnTo>
                    <a:lnTo>
                      <a:pt x="8" y="185"/>
                    </a:lnTo>
                    <a:lnTo>
                      <a:pt x="22" y="268"/>
                    </a:lnTo>
                    <a:lnTo>
                      <a:pt x="25" y="305"/>
                    </a:lnTo>
                    <a:lnTo>
                      <a:pt x="26" y="317"/>
                    </a:lnTo>
                    <a:lnTo>
                      <a:pt x="40" y="330"/>
                    </a:lnTo>
                    <a:lnTo>
                      <a:pt x="51" y="334"/>
                    </a:lnTo>
                    <a:lnTo>
                      <a:pt x="88" y="312"/>
                    </a:lnTo>
                    <a:lnTo>
                      <a:pt x="137" y="277"/>
                    </a:lnTo>
                    <a:lnTo>
                      <a:pt x="144" y="245"/>
                    </a:lnTo>
                    <a:lnTo>
                      <a:pt x="141" y="169"/>
                    </a:lnTo>
                    <a:lnTo>
                      <a:pt x="126" y="92"/>
                    </a:lnTo>
                    <a:lnTo>
                      <a:pt x="104" y="28"/>
                    </a:lnTo>
                    <a:lnTo>
                      <a:pt x="92" y="9"/>
                    </a:lnTo>
                    <a:close/>
                  </a:path>
                </a:pathLst>
              </a:custGeom>
              <a:solidFill>
                <a:srgbClr val="DDB3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114" name="Freeform 113"/>
              <p:cNvSpPr>
                <a:spLocks/>
              </p:cNvSpPr>
              <p:nvPr/>
            </p:nvSpPr>
            <p:spPr bwMode="auto">
              <a:xfrm>
                <a:off x="4966693" y="3169290"/>
                <a:ext cx="83344" cy="91679"/>
              </a:xfrm>
              <a:custGeom>
                <a:avLst/>
                <a:gdLst>
                  <a:gd name="T0" fmla="*/ 0 w 281"/>
                  <a:gd name="T1" fmla="*/ 146 h 308"/>
                  <a:gd name="T2" fmla="*/ 135 w 281"/>
                  <a:gd name="T3" fmla="*/ 0 h 308"/>
                  <a:gd name="T4" fmla="*/ 281 w 281"/>
                  <a:gd name="T5" fmla="*/ 157 h 308"/>
                  <a:gd name="T6" fmla="*/ 135 w 281"/>
                  <a:gd name="T7" fmla="*/ 308 h 308"/>
                  <a:gd name="T8" fmla="*/ 0 w 281"/>
                  <a:gd name="T9" fmla="*/ 146 h 308"/>
                </a:gdLst>
                <a:ahLst/>
                <a:cxnLst>
                  <a:cxn ang="0">
                    <a:pos x="T0" y="T1"/>
                  </a:cxn>
                  <a:cxn ang="0">
                    <a:pos x="T2" y="T3"/>
                  </a:cxn>
                  <a:cxn ang="0">
                    <a:pos x="T4" y="T5"/>
                  </a:cxn>
                  <a:cxn ang="0">
                    <a:pos x="T6" y="T7"/>
                  </a:cxn>
                  <a:cxn ang="0">
                    <a:pos x="T8" y="T9"/>
                  </a:cxn>
                </a:cxnLst>
                <a:rect l="0" t="0" r="r" b="b"/>
                <a:pathLst>
                  <a:path w="281" h="308">
                    <a:moveTo>
                      <a:pt x="0" y="146"/>
                    </a:moveTo>
                    <a:lnTo>
                      <a:pt x="135" y="0"/>
                    </a:lnTo>
                    <a:lnTo>
                      <a:pt x="281" y="157"/>
                    </a:lnTo>
                    <a:lnTo>
                      <a:pt x="135" y="308"/>
                    </a:lnTo>
                    <a:lnTo>
                      <a:pt x="0" y="146"/>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115" name="Freeform 114"/>
              <p:cNvSpPr>
                <a:spLocks/>
              </p:cNvSpPr>
              <p:nvPr/>
            </p:nvSpPr>
            <p:spPr bwMode="auto">
              <a:xfrm>
                <a:off x="4458296" y="3109759"/>
                <a:ext cx="575072" cy="338138"/>
              </a:xfrm>
              <a:custGeom>
                <a:avLst/>
                <a:gdLst>
                  <a:gd name="T0" fmla="*/ 11 w 1933"/>
                  <a:gd name="T1" fmla="*/ 0 h 1138"/>
                  <a:gd name="T2" fmla="*/ 24 w 1933"/>
                  <a:gd name="T3" fmla="*/ 16 h 1138"/>
                  <a:gd name="T4" fmla="*/ 122 w 1933"/>
                  <a:gd name="T5" fmla="*/ 129 h 1138"/>
                  <a:gd name="T6" fmla="*/ 223 w 1933"/>
                  <a:gd name="T7" fmla="*/ 233 h 1138"/>
                  <a:gd name="T8" fmla="*/ 348 w 1933"/>
                  <a:gd name="T9" fmla="*/ 350 h 1138"/>
                  <a:gd name="T10" fmla="*/ 493 w 1933"/>
                  <a:gd name="T11" fmla="*/ 469 h 1138"/>
                  <a:gd name="T12" fmla="*/ 655 w 1933"/>
                  <a:gd name="T13" fmla="*/ 579 h 1138"/>
                  <a:gd name="T14" fmla="*/ 785 w 1933"/>
                  <a:gd name="T15" fmla="*/ 648 h 1138"/>
                  <a:gd name="T16" fmla="*/ 873 w 1933"/>
                  <a:gd name="T17" fmla="*/ 687 h 1138"/>
                  <a:gd name="T18" fmla="*/ 918 w 1933"/>
                  <a:gd name="T19" fmla="*/ 702 h 1138"/>
                  <a:gd name="T20" fmla="*/ 949 w 1933"/>
                  <a:gd name="T21" fmla="*/ 711 h 1138"/>
                  <a:gd name="T22" fmla="*/ 1014 w 1933"/>
                  <a:gd name="T23" fmla="*/ 716 h 1138"/>
                  <a:gd name="T24" fmla="*/ 1081 w 1933"/>
                  <a:gd name="T25" fmla="*/ 710 h 1138"/>
                  <a:gd name="T26" fmla="*/ 1151 w 1933"/>
                  <a:gd name="T27" fmla="*/ 690 h 1138"/>
                  <a:gd name="T28" fmla="*/ 1221 w 1933"/>
                  <a:gd name="T29" fmla="*/ 662 h 1138"/>
                  <a:gd name="T30" fmla="*/ 1293 w 1933"/>
                  <a:gd name="T31" fmla="*/ 627 h 1138"/>
                  <a:gd name="T32" fmla="*/ 1396 w 1933"/>
                  <a:gd name="T33" fmla="*/ 563 h 1138"/>
                  <a:gd name="T34" fmla="*/ 1523 w 1933"/>
                  <a:gd name="T35" fmla="*/ 469 h 1138"/>
                  <a:gd name="T36" fmla="*/ 1631 w 1933"/>
                  <a:gd name="T37" fmla="*/ 375 h 1138"/>
                  <a:gd name="T38" fmla="*/ 1744 w 1933"/>
                  <a:gd name="T39" fmla="*/ 267 h 1138"/>
                  <a:gd name="T40" fmla="*/ 1761 w 1933"/>
                  <a:gd name="T41" fmla="*/ 248 h 1138"/>
                  <a:gd name="T42" fmla="*/ 1933 w 1933"/>
                  <a:gd name="T43" fmla="*/ 443 h 1138"/>
                  <a:gd name="T44" fmla="*/ 1915 w 1933"/>
                  <a:gd name="T45" fmla="*/ 466 h 1138"/>
                  <a:gd name="T46" fmla="*/ 1785 w 1933"/>
                  <a:gd name="T47" fmla="*/ 611 h 1138"/>
                  <a:gd name="T48" fmla="*/ 1657 w 1933"/>
                  <a:gd name="T49" fmla="*/ 738 h 1138"/>
                  <a:gd name="T50" fmla="*/ 1504 w 1933"/>
                  <a:gd name="T51" fmla="*/ 872 h 1138"/>
                  <a:gd name="T52" fmla="*/ 1376 w 1933"/>
                  <a:gd name="T53" fmla="*/ 965 h 1138"/>
                  <a:gd name="T54" fmla="*/ 1286 w 1933"/>
                  <a:gd name="T55" fmla="*/ 1021 h 1138"/>
                  <a:gd name="T56" fmla="*/ 1195 w 1933"/>
                  <a:gd name="T57" fmla="*/ 1068 h 1138"/>
                  <a:gd name="T58" fmla="*/ 1103 w 1933"/>
                  <a:gd name="T59" fmla="*/ 1104 h 1138"/>
                  <a:gd name="T60" fmla="*/ 1011 w 1933"/>
                  <a:gd name="T61" fmla="*/ 1129 h 1138"/>
                  <a:gd name="T62" fmla="*/ 919 w 1933"/>
                  <a:gd name="T63" fmla="*/ 1138 h 1138"/>
                  <a:gd name="T64" fmla="*/ 875 w 1933"/>
                  <a:gd name="T65" fmla="*/ 1135 h 1138"/>
                  <a:gd name="T66" fmla="*/ 830 w 1933"/>
                  <a:gd name="T67" fmla="*/ 1130 h 1138"/>
                  <a:gd name="T68" fmla="*/ 743 w 1933"/>
                  <a:gd name="T69" fmla="*/ 1113 h 1138"/>
                  <a:gd name="T70" fmla="*/ 659 w 1933"/>
                  <a:gd name="T71" fmla="*/ 1087 h 1138"/>
                  <a:gd name="T72" fmla="*/ 577 w 1933"/>
                  <a:gd name="T73" fmla="*/ 1055 h 1138"/>
                  <a:gd name="T74" fmla="*/ 461 w 1933"/>
                  <a:gd name="T75" fmla="*/ 998 h 1138"/>
                  <a:gd name="T76" fmla="*/ 321 w 1933"/>
                  <a:gd name="T77" fmla="*/ 911 h 1138"/>
                  <a:gd name="T78" fmla="*/ 201 w 1933"/>
                  <a:gd name="T79" fmla="*/ 819 h 1138"/>
                  <a:gd name="T80" fmla="*/ 105 w 1933"/>
                  <a:gd name="T81" fmla="*/ 736 h 1138"/>
                  <a:gd name="T82" fmla="*/ 12 w 1933"/>
                  <a:gd name="T83" fmla="*/ 641 h 1138"/>
                  <a:gd name="T84" fmla="*/ 0 w 1933"/>
                  <a:gd name="T85" fmla="*/ 627 h 1138"/>
                  <a:gd name="T86" fmla="*/ 11 w 1933"/>
                  <a:gd name="T87" fmla="*/ 0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33" h="1138">
                    <a:moveTo>
                      <a:pt x="11" y="0"/>
                    </a:moveTo>
                    <a:lnTo>
                      <a:pt x="24" y="16"/>
                    </a:lnTo>
                    <a:lnTo>
                      <a:pt x="122" y="129"/>
                    </a:lnTo>
                    <a:lnTo>
                      <a:pt x="223" y="233"/>
                    </a:lnTo>
                    <a:lnTo>
                      <a:pt x="348" y="350"/>
                    </a:lnTo>
                    <a:lnTo>
                      <a:pt x="493" y="469"/>
                    </a:lnTo>
                    <a:lnTo>
                      <a:pt x="655" y="579"/>
                    </a:lnTo>
                    <a:lnTo>
                      <a:pt x="785" y="648"/>
                    </a:lnTo>
                    <a:lnTo>
                      <a:pt x="873" y="687"/>
                    </a:lnTo>
                    <a:lnTo>
                      <a:pt x="918" y="702"/>
                    </a:lnTo>
                    <a:lnTo>
                      <a:pt x="949" y="711"/>
                    </a:lnTo>
                    <a:lnTo>
                      <a:pt x="1014" y="716"/>
                    </a:lnTo>
                    <a:lnTo>
                      <a:pt x="1081" y="710"/>
                    </a:lnTo>
                    <a:lnTo>
                      <a:pt x="1151" y="690"/>
                    </a:lnTo>
                    <a:lnTo>
                      <a:pt x="1221" y="662"/>
                    </a:lnTo>
                    <a:lnTo>
                      <a:pt x="1293" y="627"/>
                    </a:lnTo>
                    <a:lnTo>
                      <a:pt x="1396" y="563"/>
                    </a:lnTo>
                    <a:lnTo>
                      <a:pt x="1523" y="469"/>
                    </a:lnTo>
                    <a:lnTo>
                      <a:pt x="1631" y="375"/>
                    </a:lnTo>
                    <a:lnTo>
                      <a:pt x="1744" y="267"/>
                    </a:lnTo>
                    <a:lnTo>
                      <a:pt x="1761" y="248"/>
                    </a:lnTo>
                    <a:lnTo>
                      <a:pt x="1933" y="443"/>
                    </a:lnTo>
                    <a:lnTo>
                      <a:pt x="1915" y="466"/>
                    </a:lnTo>
                    <a:lnTo>
                      <a:pt x="1785" y="611"/>
                    </a:lnTo>
                    <a:lnTo>
                      <a:pt x="1657" y="738"/>
                    </a:lnTo>
                    <a:lnTo>
                      <a:pt x="1504" y="872"/>
                    </a:lnTo>
                    <a:lnTo>
                      <a:pt x="1376" y="965"/>
                    </a:lnTo>
                    <a:lnTo>
                      <a:pt x="1286" y="1021"/>
                    </a:lnTo>
                    <a:lnTo>
                      <a:pt x="1195" y="1068"/>
                    </a:lnTo>
                    <a:lnTo>
                      <a:pt x="1103" y="1104"/>
                    </a:lnTo>
                    <a:lnTo>
                      <a:pt x="1011" y="1129"/>
                    </a:lnTo>
                    <a:lnTo>
                      <a:pt x="919" y="1138"/>
                    </a:lnTo>
                    <a:lnTo>
                      <a:pt x="875" y="1135"/>
                    </a:lnTo>
                    <a:lnTo>
                      <a:pt x="830" y="1130"/>
                    </a:lnTo>
                    <a:lnTo>
                      <a:pt x="743" y="1113"/>
                    </a:lnTo>
                    <a:lnTo>
                      <a:pt x="659" y="1087"/>
                    </a:lnTo>
                    <a:lnTo>
                      <a:pt x="577" y="1055"/>
                    </a:lnTo>
                    <a:lnTo>
                      <a:pt x="461" y="998"/>
                    </a:lnTo>
                    <a:lnTo>
                      <a:pt x="321" y="911"/>
                    </a:lnTo>
                    <a:lnTo>
                      <a:pt x="201" y="819"/>
                    </a:lnTo>
                    <a:lnTo>
                      <a:pt x="105" y="736"/>
                    </a:lnTo>
                    <a:lnTo>
                      <a:pt x="12" y="641"/>
                    </a:lnTo>
                    <a:lnTo>
                      <a:pt x="0" y="627"/>
                    </a:lnTo>
                    <a:lnTo>
                      <a:pt x="11" y="0"/>
                    </a:lnTo>
                    <a:close/>
                  </a:path>
                </a:pathLst>
              </a:custGeom>
              <a:solidFill>
                <a:srgbClr val="111B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116" name="Freeform 115"/>
              <p:cNvSpPr>
                <a:spLocks/>
              </p:cNvSpPr>
              <p:nvPr/>
            </p:nvSpPr>
            <p:spPr bwMode="auto">
              <a:xfrm>
                <a:off x="4004668" y="2454915"/>
                <a:ext cx="367903" cy="492919"/>
              </a:xfrm>
              <a:custGeom>
                <a:avLst/>
                <a:gdLst>
                  <a:gd name="T0" fmla="*/ 1222 w 1238"/>
                  <a:gd name="T1" fmla="*/ 695 h 1657"/>
                  <a:gd name="T2" fmla="*/ 1191 w 1238"/>
                  <a:gd name="T3" fmla="*/ 657 h 1657"/>
                  <a:gd name="T4" fmla="*/ 1160 w 1238"/>
                  <a:gd name="T5" fmla="*/ 656 h 1657"/>
                  <a:gd name="T6" fmla="*/ 1160 w 1238"/>
                  <a:gd name="T7" fmla="*/ 634 h 1657"/>
                  <a:gd name="T8" fmla="*/ 1137 w 1238"/>
                  <a:gd name="T9" fmla="*/ 404 h 1657"/>
                  <a:gd name="T10" fmla="*/ 1084 w 1238"/>
                  <a:gd name="T11" fmla="*/ 258 h 1657"/>
                  <a:gd name="T12" fmla="*/ 1021 w 1238"/>
                  <a:gd name="T13" fmla="*/ 166 h 1657"/>
                  <a:gd name="T14" fmla="*/ 881 w 1238"/>
                  <a:gd name="T15" fmla="*/ 55 h 1657"/>
                  <a:gd name="T16" fmla="*/ 682 w 1238"/>
                  <a:gd name="T17" fmla="*/ 3 h 1657"/>
                  <a:gd name="T18" fmla="*/ 573 w 1238"/>
                  <a:gd name="T19" fmla="*/ 3 h 1657"/>
                  <a:gd name="T20" fmla="*/ 373 w 1238"/>
                  <a:gd name="T21" fmla="*/ 55 h 1657"/>
                  <a:gd name="T22" fmla="*/ 233 w 1238"/>
                  <a:gd name="T23" fmla="*/ 166 h 1657"/>
                  <a:gd name="T24" fmla="*/ 171 w 1238"/>
                  <a:gd name="T25" fmla="*/ 258 h 1657"/>
                  <a:gd name="T26" fmla="*/ 118 w 1238"/>
                  <a:gd name="T27" fmla="*/ 404 h 1657"/>
                  <a:gd name="T28" fmla="*/ 95 w 1238"/>
                  <a:gd name="T29" fmla="*/ 634 h 1657"/>
                  <a:gd name="T30" fmla="*/ 95 w 1238"/>
                  <a:gd name="T31" fmla="*/ 670 h 1657"/>
                  <a:gd name="T32" fmla="*/ 57 w 1238"/>
                  <a:gd name="T33" fmla="*/ 653 h 1657"/>
                  <a:gd name="T34" fmla="*/ 16 w 1238"/>
                  <a:gd name="T35" fmla="*/ 692 h 1657"/>
                  <a:gd name="T36" fmla="*/ 4 w 1238"/>
                  <a:gd name="T37" fmla="*/ 727 h 1657"/>
                  <a:gd name="T38" fmla="*/ 8 w 1238"/>
                  <a:gd name="T39" fmla="*/ 835 h 1657"/>
                  <a:gd name="T40" fmla="*/ 27 w 1238"/>
                  <a:gd name="T41" fmla="*/ 906 h 1657"/>
                  <a:gd name="T42" fmla="*/ 74 w 1238"/>
                  <a:gd name="T43" fmla="*/ 972 h 1657"/>
                  <a:gd name="T44" fmla="*/ 99 w 1238"/>
                  <a:gd name="T45" fmla="*/ 983 h 1657"/>
                  <a:gd name="T46" fmla="*/ 135 w 1238"/>
                  <a:gd name="T47" fmla="*/ 983 h 1657"/>
                  <a:gd name="T48" fmla="*/ 192 w 1238"/>
                  <a:gd name="T49" fmla="*/ 1177 h 1657"/>
                  <a:gd name="T50" fmla="*/ 297 w 1238"/>
                  <a:gd name="T51" fmla="*/ 1404 h 1657"/>
                  <a:gd name="T52" fmla="*/ 432 w 1238"/>
                  <a:gd name="T53" fmla="*/ 1572 h 1657"/>
                  <a:gd name="T54" fmla="*/ 567 w 1238"/>
                  <a:gd name="T55" fmla="*/ 1649 h 1657"/>
                  <a:gd name="T56" fmla="*/ 627 w 1238"/>
                  <a:gd name="T57" fmla="*/ 1657 h 1657"/>
                  <a:gd name="T58" fmla="*/ 688 w 1238"/>
                  <a:gd name="T59" fmla="*/ 1649 h 1657"/>
                  <a:gd name="T60" fmla="*/ 823 w 1238"/>
                  <a:gd name="T61" fmla="*/ 1572 h 1657"/>
                  <a:gd name="T62" fmla="*/ 957 w 1238"/>
                  <a:gd name="T63" fmla="*/ 1405 h 1657"/>
                  <a:gd name="T64" fmla="*/ 1063 w 1238"/>
                  <a:gd name="T65" fmla="*/ 1178 h 1657"/>
                  <a:gd name="T66" fmla="*/ 1119 w 1238"/>
                  <a:gd name="T67" fmla="*/ 985 h 1657"/>
                  <a:gd name="T68" fmla="*/ 1150 w 1238"/>
                  <a:gd name="T69" fmla="*/ 979 h 1657"/>
                  <a:gd name="T70" fmla="*/ 1186 w 1238"/>
                  <a:gd name="T71" fmla="*/ 949 h 1657"/>
                  <a:gd name="T72" fmla="*/ 1218 w 1238"/>
                  <a:gd name="T73" fmla="*/ 876 h 1657"/>
                  <a:gd name="T74" fmla="*/ 1238 w 1238"/>
                  <a:gd name="T75" fmla="*/ 770 h 1657"/>
                  <a:gd name="T76" fmla="*/ 1228 w 1238"/>
                  <a:gd name="T77" fmla="*/ 706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38" h="1657">
                    <a:moveTo>
                      <a:pt x="1228" y="706"/>
                    </a:moveTo>
                    <a:lnTo>
                      <a:pt x="1222" y="695"/>
                    </a:lnTo>
                    <a:lnTo>
                      <a:pt x="1208" y="673"/>
                    </a:lnTo>
                    <a:lnTo>
                      <a:pt x="1191" y="657"/>
                    </a:lnTo>
                    <a:lnTo>
                      <a:pt x="1171" y="652"/>
                    </a:lnTo>
                    <a:lnTo>
                      <a:pt x="1160" y="656"/>
                    </a:lnTo>
                    <a:lnTo>
                      <a:pt x="1160" y="646"/>
                    </a:lnTo>
                    <a:lnTo>
                      <a:pt x="1160" y="634"/>
                    </a:lnTo>
                    <a:lnTo>
                      <a:pt x="1159" y="551"/>
                    </a:lnTo>
                    <a:lnTo>
                      <a:pt x="1137" y="404"/>
                    </a:lnTo>
                    <a:lnTo>
                      <a:pt x="1108" y="312"/>
                    </a:lnTo>
                    <a:lnTo>
                      <a:pt x="1084" y="258"/>
                    </a:lnTo>
                    <a:lnTo>
                      <a:pt x="1055" y="209"/>
                    </a:lnTo>
                    <a:lnTo>
                      <a:pt x="1021" y="166"/>
                    </a:lnTo>
                    <a:lnTo>
                      <a:pt x="967" y="110"/>
                    </a:lnTo>
                    <a:lnTo>
                      <a:pt x="881" y="55"/>
                    </a:lnTo>
                    <a:lnTo>
                      <a:pt x="787" y="20"/>
                    </a:lnTo>
                    <a:lnTo>
                      <a:pt x="682" y="3"/>
                    </a:lnTo>
                    <a:lnTo>
                      <a:pt x="627" y="0"/>
                    </a:lnTo>
                    <a:lnTo>
                      <a:pt x="573" y="3"/>
                    </a:lnTo>
                    <a:lnTo>
                      <a:pt x="468" y="20"/>
                    </a:lnTo>
                    <a:lnTo>
                      <a:pt x="373" y="55"/>
                    </a:lnTo>
                    <a:lnTo>
                      <a:pt x="288" y="110"/>
                    </a:lnTo>
                    <a:lnTo>
                      <a:pt x="233" y="166"/>
                    </a:lnTo>
                    <a:lnTo>
                      <a:pt x="200" y="209"/>
                    </a:lnTo>
                    <a:lnTo>
                      <a:pt x="171" y="258"/>
                    </a:lnTo>
                    <a:lnTo>
                      <a:pt x="147" y="312"/>
                    </a:lnTo>
                    <a:lnTo>
                      <a:pt x="118" y="404"/>
                    </a:lnTo>
                    <a:lnTo>
                      <a:pt x="96" y="551"/>
                    </a:lnTo>
                    <a:lnTo>
                      <a:pt x="95" y="634"/>
                    </a:lnTo>
                    <a:lnTo>
                      <a:pt x="95" y="652"/>
                    </a:lnTo>
                    <a:lnTo>
                      <a:pt x="95" y="670"/>
                    </a:lnTo>
                    <a:lnTo>
                      <a:pt x="82" y="657"/>
                    </a:lnTo>
                    <a:lnTo>
                      <a:pt x="57" y="653"/>
                    </a:lnTo>
                    <a:lnTo>
                      <a:pt x="34" y="666"/>
                    </a:lnTo>
                    <a:lnTo>
                      <a:pt x="16" y="692"/>
                    </a:lnTo>
                    <a:lnTo>
                      <a:pt x="10" y="706"/>
                    </a:lnTo>
                    <a:lnTo>
                      <a:pt x="4" y="727"/>
                    </a:lnTo>
                    <a:lnTo>
                      <a:pt x="0" y="770"/>
                    </a:lnTo>
                    <a:lnTo>
                      <a:pt x="8" y="835"/>
                    </a:lnTo>
                    <a:lnTo>
                      <a:pt x="18" y="876"/>
                    </a:lnTo>
                    <a:lnTo>
                      <a:pt x="27" y="906"/>
                    </a:lnTo>
                    <a:lnTo>
                      <a:pt x="51" y="949"/>
                    </a:lnTo>
                    <a:lnTo>
                      <a:pt x="74" y="972"/>
                    </a:lnTo>
                    <a:lnTo>
                      <a:pt x="87" y="979"/>
                    </a:lnTo>
                    <a:lnTo>
                      <a:pt x="99" y="983"/>
                    </a:lnTo>
                    <a:lnTo>
                      <a:pt x="125" y="985"/>
                    </a:lnTo>
                    <a:lnTo>
                      <a:pt x="135" y="983"/>
                    </a:lnTo>
                    <a:lnTo>
                      <a:pt x="152" y="1049"/>
                    </a:lnTo>
                    <a:lnTo>
                      <a:pt x="192" y="1177"/>
                    </a:lnTo>
                    <a:lnTo>
                      <a:pt x="240" y="1296"/>
                    </a:lnTo>
                    <a:lnTo>
                      <a:pt x="297" y="1404"/>
                    </a:lnTo>
                    <a:lnTo>
                      <a:pt x="360" y="1497"/>
                    </a:lnTo>
                    <a:lnTo>
                      <a:pt x="432" y="1572"/>
                    </a:lnTo>
                    <a:lnTo>
                      <a:pt x="507" y="1625"/>
                    </a:lnTo>
                    <a:lnTo>
                      <a:pt x="567" y="1649"/>
                    </a:lnTo>
                    <a:lnTo>
                      <a:pt x="607" y="1657"/>
                    </a:lnTo>
                    <a:lnTo>
                      <a:pt x="627" y="1657"/>
                    </a:lnTo>
                    <a:lnTo>
                      <a:pt x="648" y="1657"/>
                    </a:lnTo>
                    <a:lnTo>
                      <a:pt x="688" y="1649"/>
                    </a:lnTo>
                    <a:lnTo>
                      <a:pt x="748" y="1627"/>
                    </a:lnTo>
                    <a:lnTo>
                      <a:pt x="823" y="1572"/>
                    </a:lnTo>
                    <a:lnTo>
                      <a:pt x="893" y="1498"/>
                    </a:lnTo>
                    <a:lnTo>
                      <a:pt x="957" y="1405"/>
                    </a:lnTo>
                    <a:lnTo>
                      <a:pt x="1014" y="1297"/>
                    </a:lnTo>
                    <a:lnTo>
                      <a:pt x="1063" y="1178"/>
                    </a:lnTo>
                    <a:lnTo>
                      <a:pt x="1103" y="1051"/>
                    </a:lnTo>
                    <a:lnTo>
                      <a:pt x="1119" y="985"/>
                    </a:lnTo>
                    <a:lnTo>
                      <a:pt x="1136" y="984"/>
                    </a:lnTo>
                    <a:lnTo>
                      <a:pt x="1150" y="979"/>
                    </a:lnTo>
                    <a:lnTo>
                      <a:pt x="1164" y="972"/>
                    </a:lnTo>
                    <a:lnTo>
                      <a:pt x="1186" y="949"/>
                    </a:lnTo>
                    <a:lnTo>
                      <a:pt x="1209" y="906"/>
                    </a:lnTo>
                    <a:lnTo>
                      <a:pt x="1218" y="876"/>
                    </a:lnTo>
                    <a:lnTo>
                      <a:pt x="1230" y="835"/>
                    </a:lnTo>
                    <a:lnTo>
                      <a:pt x="1238" y="770"/>
                    </a:lnTo>
                    <a:lnTo>
                      <a:pt x="1233" y="727"/>
                    </a:lnTo>
                    <a:lnTo>
                      <a:pt x="1228" y="706"/>
                    </a:lnTo>
                    <a:close/>
                  </a:path>
                </a:pathLst>
              </a:custGeom>
              <a:solidFill>
                <a:srgbClr val="E0BB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117" name="Freeform 116"/>
              <p:cNvSpPr>
                <a:spLocks/>
              </p:cNvSpPr>
              <p:nvPr/>
            </p:nvSpPr>
            <p:spPr bwMode="auto">
              <a:xfrm>
                <a:off x="4096346" y="2407290"/>
                <a:ext cx="279797" cy="272654"/>
              </a:xfrm>
              <a:custGeom>
                <a:avLst/>
                <a:gdLst>
                  <a:gd name="T0" fmla="*/ 69 w 940"/>
                  <a:gd name="T1" fmla="*/ 411 h 915"/>
                  <a:gd name="T2" fmla="*/ 78 w 940"/>
                  <a:gd name="T3" fmla="*/ 435 h 915"/>
                  <a:gd name="T4" fmla="*/ 107 w 940"/>
                  <a:gd name="T5" fmla="*/ 473 h 915"/>
                  <a:gd name="T6" fmla="*/ 149 w 940"/>
                  <a:gd name="T7" fmla="*/ 497 h 915"/>
                  <a:gd name="T8" fmla="*/ 200 w 940"/>
                  <a:gd name="T9" fmla="*/ 512 h 915"/>
                  <a:gd name="T10" fmla="*/ 288 w 940"/>
                  <a:gd name="T11" fmla="*/ 519 h 915"/>
                  <a:gd name="T12" fmla="*/ 420 w 940"/>
                  <a:gd name="T13" fmla="*/ 518 h 915"/>
                  <a:gd name="T14" fmla="*/ 524 w 940"/>
                  <a:gd name="T15" fmla="*/ 521 h 915"/>
                  <a:gd name="T16" fmla="*/ 590 w 940"/>
                  <a:gd name="T17" fmla="*/ 530 h 915"/>
                  <a:gd name="T18" fmla="*/ 652 w 940"/>
                  <a:gd name="T19" fmla="*/ 548 h 915"/>
                  <a:gd name="T20" fmla="*/ 709 w 940"/>
                  <a:gd name="T21" fmla="*/ 576 h 915"/>
                  <a:gd name="T22" fmla="*/ 758 w 940"/>
                  <a:gd name="T23" fmla="*/ 618 h 915"/>
                  <a:gd name="T24" fmla="*/ 798 w 940"/>
                  <a:gd name="T25" fmla="*/ 678 h 915"/>
                  <a:gd name="T26" fmla="*/ 827 w 940"/>
                  <a:gd name="T27" fmla="*/ 755 h 915"/>
                  <a:gd name="T28" fmla="*/ 844 w 940"/>
                  <a:gd name="T29" fmla="*/ 855 h 915"/>
                  <a:gd name="T30" fmla="*/ 845 w 940"/>
                  <a:gd name="T31" fmla="*/ 915 h 915"/>
                  <a:gd name="T32" fmla="*/ 862 w 940"/>
                  <a:gd name="T33" fmla="*/ 885 h 915"/>
                  <a:gd name="T34" fmla="*/ 892 w 940"/>
                  <a:gd name="T35" fmla="*/ 824 h 915"/>
                  <a:gd name="T36" fmla="*/ 914 w 940"/>
                  <a:gd name="T37" fmla="*/ 763 h 915"/>
                  <a:gd name="T38" fmla="*/ 929 w 940"/>
                  <a:gd name="T39" fmla="*/ 700 h 915"/>
                  <a:gd name="T40" fmla="*/ 937 w 940"/>
                  <a:gd name="T41" fmla="*/ 637 h 915"/>
                  <a:gd name="T42" fmla="*/ 940 w 940"/>
                  <a:gd name="T43" fmla="*/ 575 h 915"/>
                  <a:gd name="T44" fmla="*/ 936 w 940"/>
                  <a:gd name="T45" fmla="*/ 514 h 915"/>
                  <a:gd name="T46" fmla="*/ 925 w 940"/>
                  <a:gd name="T47" fmla="*/ 453 h 915"/>
                  <a:gd name="T48" fmla="*/ 907 w 940"/>
                  <a:gd name="T49" fmla="*/ 394 h 915"/>
                  <a:gd name="T50" fmla="*/ 884 w 940"/>
                  <a:gd name="T51" fmla="*/ 337 h 915"/>
                  <a:gd name="T52" fmla="*/ 855 w 940"/>
                  <a:gd name="T53" fmla="*/ 281 h 915"/>
                  <a:gd name="T54" fmla="*/ 819 w 940"/>
                  <a:gd name="T55" fmla="*/ 228 h 915"/>
                  <a:gd name="T56" fmla="*/ 778 w 940"/>
                  <a:gd name="T57" fmla="*/ 177 h 915"/>
                  <a:gd name="T58" fmla="*/ 730 w 940"/>
                  <a:gd name="T59" fmla="*/ 131 h 915"/>
                  <a:gd name="T60" fmla="*/ 676 w 940"/>
                  <a:gd name="T61" fmla="*/ 88 h 915"/>
                  <a:gd name="T62" fmla="*/ 616 w 940"/>
                  <a:gd name="T63" fmla="*/ 48 h 915"/>
                  <a:gd name="T64" fmla="*/ 584 w 940"/>
                  <a:gd name="T65" fmla="*/ 29 h 915"/>
                  <a:gd name="T66" fmla="*/ 566 w 940"/>
                  <a:gd name="T67" fmla="*/ 22 h 915"/>
                  <a:gd name="T68" fmla="*/ 511 w 940"/>
                  <a:gd name="T69" fmla="*/ 10 h 915"/>
                  <a:gd name="T70" fmla="*/ 399 w 940"/>
                  <a:gd name="T71" fmla="*/ 0 h 915"/>
                  <a:gd name="T72" fmla="*/ 271 w 940"/>
                  <a:gd name="T73" fmla="*/ 2 h 915"/>
                  <a:gd name="T74" fmla="*/ 188 w 940"/>
                  <a:gd name="T75" fmla="*/ 13 h 915"/>
                  <a:gd name="T76" fmla="*/ 114 w 940"/>
                  <a:gd name="T77" fmla="*/ 28 h 915"/>
                  <a:gd name="T78" fmla="*/ 57 w 940"/>
                  <a:gd name="T79" fmla="*/ 51 h 915"/>
                  <a:gd name="T80" fmla="*/ 37 w 940"/>
                  <a:gd name="T81" fmla="*/ 66 h 915"/>
                  <a:gd name="T82" fmla="*/ 21 w 940"/>
                  <a:gd name="T83" fmla="*/ 83 h 915"/>
                  <a:gd name="T84" fmla="*/ 4 w 940"/>
                  <a:gd name="T85" fmla="*/ 129 h 915"/>
                  <a:gd name="T86" fmla="*/ 0 w 940"/>
                  <a:gd name="T87" fmla="*/ 185 h 915"/>
                  <a:gd name="T88" fmla="*/ 8 w 940"/>
                  <a:gd name="T89" fmla="*/ 245 h 915"/>
                  <a:gd name="T90" fmla="*/ 30 w 940"/>
                  <a:gd name="T91" fmla="*/ 331 h 915"/>
                  <a:gd name="T92" fmla="*/ 61 w 940"/>
                  <a:gd name="T93" fmla="*/ 407 h 915"/>
                  <a:gd name="T94" fmla="*/ 69 w 940"/>
                  <a:gd name="T95" fmla="*/ 411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0" h="915">
                    <a:moveTo>
                      <a:pt x="69" y="411"/>
                    </a:moveTo>
                    <a:lnTo>
                      <a:pt x="78" y="435"/>
                    </a:lnTo>
                    <a:lnTo>
                      <a:pt x="107" y="473"/>
                    </a:lnTo>
                    <a:lnTo>
                      <a:pt x="149" y="497"/>
                    </a:lnTo>
                    <a:lnTo>
                      <a:pt x="200" y="512"/>
                    </a:lnTo>
                    <a:lnTo>
                      <a:pt x="288" y="519"/>
                    </a:lnTo>
                    <a:lnTo>
                      <a:pt x="420" y="518"/>
                    </a:lnTo>
                    <a:lnTo>
                      <a:pt x="524" y="521"/>
                    </a:lnTo>
                    <a:lnTo>
                      <a:pt x="590" y="530"/>
                    </a:lnTo>
                    <a:lnTo>
                      <a:pt x="652" y="548"/>
                    </a:lnTo>
                    <a:lnTo>
                      <a:pt x="709" y="576"/>
                    </a:lnTo>
                    <a:lnTo>
                      <a:pt x="758" y="618"/>
                    </a:lnTo>
                    <a:lnTo>
                      <a:pt x="798" y="678"/>
                    </a:lnTo>
                    <a:lnTo>
                      <a:pt x="827" y="755"/>
                    </a:lnTo>
                    <a:lnTo>
                      <a:pt x="844" y="855"/>
                    </a:lnTo>
                    <a:lnTo>
                      <a:pt x="845" y="915"/>
                    </a:lnTo>
                    <a:lnTo>
                      <a:pt x="862" y="885"/>
                    </a:lnTo>
                    <a:lnTo>
                      <a:pt x="892" y="824"/>
                    </a:lnTo>
                    <a:lnTo>
                      <a:pt x="914" y="763"/>
                    </a:lnTo>
                    <a:lnTo>
                      <a:pt x="929" y="700"/>
                    </a:lnTo>
                    <a:lnTo>
                      <a:pt x="937" y="637"/>
                    </a:lnTo>
                    <a:lnTo>
                      <a:pt x="940" y="575"/>
                    </a:lnTo>
                    <a:lnTo>
                      <a:pt x="936" y="514"/>
                    </a:lnTo>
                    <a:lnTo>
                      <a:pt x="925" y="453"/>
                    </a:lnTo>
                    <a:lnTo>
                      <a:pt x="907" y="394"/>
                    </a:lnTo>
                    <a:lnTo>
                      <a:pt x="884" y="337"/>
                    </a:lnTo>
                    <a:lnTo>
                      <a:pt x="855" y="281"/>
                    </a:lnTo>
                    <a:lnTo>
                      <a:pt x="819" y="228"/>
                    </a:lnTo>
                    <a:lnTo>
                      <a:pt x="778" y="177"/>
                    </a:lnTo>
                    <a:lnTo>
                      <a:pt x="730" y="131"/>
                    </a:lnTo>
                    <a:lnTo>
                      <a:pt x="676" y="88"/>
                    </a:lnTo>
                    <a:lnTo>
                      <a:pt x="616" y="48"/>
                    </a:lnTo>
                    <a:lnTo>
                      <a:pt x="584" y="29"/>
                    </a:lnTo>
                    <a:lnTo>
                      <a:pt x="566" y="22"/>
                    </a:lnTo>
                    <a:lnTo>
                      <a:pt x="511" y="10"/>
                    </a:lnTo>
                    <a:lnTo>
                      <a:pt x="399" y="0"/>
                    </a:lnTo>
                    <a:lnTo>
                      <a:pt x="271" y="2"/>
                    </a:lnTo>
                    <a:lnTo>
                      <a:pt x="188" y="13"/>
                    </a:lnTo>
                    <a:lnTo>
                      <a:pt x="114" y="28"/>
                    </a:lnTo>
                    <a:lnTo>
                      <a:pt x="57" y="51"/>
                    </a:lnTo>
                    <a:lnTo>
                      <a:pt x="37" y="66"/>
                    </a:lnTo>
                    <a:lnTo>
                      <a:pt x="21" y="83"/>
                    </a:lnTo>
                    <a:lnTo>
                      <a:pt x="4" y="129"/>
                    </a:lnTo>
                    <a:lnTo>
                      <a:pt x="0" y="185"/>
                    </a:lnTo>
                    <a:lnTo>
                      <a:pt x="8" y="245"/>
                    </a:lnTo>
                    <a:lnTo>
                      <a:pt x="30" y="331"/>
                    </a:lnTo>
                    <a:lnTo>
                      <a:pt x="61" y="407"/>
                    </a:lnTo>
                    <a:lnTo>
                      <a:pt x="69" y="4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118" name="Freeform 117"/>
              <p:cNvSpPr>
                <a:spLocks/>
              </p:cNvSpPr>
              <p:nvPr/>
            </p:nvSpPr>
            <p:spPr bwMode="auto">
              <a:xfrm>
                <a:off x="4003477" y="2429912"/>
                <a:ext cx="115491" cy="247650"/>
              </a:xfrm>
              <a:custGeom>
                <a:avLst/>
                <a:gdLst>
                  <a:gd name="T0" fmla="*/ 92 w 384"/>
                  <a:gd name="T1" fmla="*/ 835 h 835"/>
                  <a:gd name="T2" fmla="*/ 77 w 384"/>
                  <a:gd name="T3" fmla="*/ 814 h 835"/>
                  <a:gd name="T4" fmla="*/ 53 w 384"/>
                  <a:gd name="T5" fmla="*/ 767 h 835"/>
                  <a:gd name="T6" fmla="*/ 25 w 384"/>
                  <a:gd name="T7" fmla="*/ 688 h 835"/>
                  <a:gd name="T8" fmla="*/ 6 w 384"/>
                  <a:gd name="T9" fmla="*/ 561 h 835"/>
                  <a:gd name="T10" fmla="*/ 0 w 384"/>
                  <a:gd name="T11" fmla="*/ 416 h 835"/>
                  <a:gd name="T12" fmla="*/ 0 w 384"/>
                  <a:gd name="T13" fmla="*/ 336 h 835"/>
                  <a:gd name="T14" fmla="*/ 1 w 384"/>
                  <a:gd name="T15" fmla="*/ 310 h 835"/>
                  <a:gd name="T16" fmla="*/ 14 w 384"/>
                  <a:gd name="T17" fmla="*/ 250 h 835"/>
                  <a:gd name="T18" fmla="*/ 40 w 384"/>
                  <a:gd name="T19" fmla="*/ 188 h 835"/>
                  <a:gd name="T20" fmla="*/ 76 w 384"/>
                  <a:gd name="T21" fmla="*/ 127 h 835"/>
                  <a:gd name="T22" fmla="*/ 121 w 384"/>
                  <a:gd name="T23" fmla="*/ 74 h 835"/>
                  <a:gd name="T24" fmla="*/ 173 w 384"/>
                  <a:gd name="T25" fmla="*/ 31 h 835"/>
                  <a:gd name="T26" fmla="*/ 230 w 384"/>
                  <a:gd name="T27" fmla="*/ 5 h 835"/>
                  <a:gd name="T28" fmla="*/ 276 w 384"/>
                  <a:gd name="T29" fmla="*/ 0 h 835"/>
                  <a:gd name="T30" fmla="*/ 308 w 384"/>
                  <a:gd name="T31" fmla="*/ 2 h 835"/>
                  <a:gd name="T32" fmla="*/ 324 w 384"/>
                  <a:gd name="T33" fmla="*/ 6 h 835"/>
                  <a:gd name="T34" fmla="*/ 334 w 384"/>
                  <a:gd name="T35" fmla="*/ 10 h 835"/>
                  <a:gd name="T36" fmla="*/ 352 w 384"/>
                  <a:gd name="T37" fmla="*/ 34 h 835"/>
                  <a:gd name="T38" fmla="*/ 372 w 384"/>
                  <a:gd name="T39" fmla="*/ 93 h 835"/>
                  <a:gd name="T40" fmla="*/ 384 w 384"/>
                  <a:gd name="T41" fmla="*/ 205 h 835"/>
                  <a:gd name="T42" fmla="*/ 384 w 384"/>
                  <a:gd name="T43" fmla="*/ 321 h 835"/>
                  <a:gd name="T44" fmla="*/ 381 w 384"/>
                  <a:gd name="T45" fmla="*/ 372 h 835"/>
                  <a:gd name="T46" fmla="*/ 377 w 384"/>
                  <a:gd name="T47" fmla="*/ 391 h 835"/>
                  <a:gd name="T48" fmla="*/ 359 w 384"/>
                  <a:gd name="T49" fmla="*/ 417 h 835"/>
                  <a:gd name="T50" fmla="*/ 312 w 384"/>
                  <a:gd name="T51" fmla="*/ 442 h 835"/>
                  <a:gd name="T52" fmla="*/ 251 w 384"/>
                  <a:gd name="T53" fmla="*/ 468 h 835"/>
                  <a:gd name="T54" fmla="*/ 210 w 384"/>
                  <a:gd name="T55" fmla="*/ 492 h 835"/>
                  <a:gd name="T56" fmla="*/ 171 w 384"/>
                  <a:gd name="T57" fmla="*/ 531 h 835"/>
                  <a:gd name="T58" fmla="*/ 140 w 384"/>
                  <a:gd name="T59" fmla="*/ 590 h 835"/>
                  <a:gd name="T60" fmla="*/ 128 w 384"/>
                  <a:gd name="T61" fmla="*/ 628 h 835"/>
                  <a:gd name="T62" fmla="*/ 116 w 384"/>
                  <a:gd name="T63" fmla="*/ 647 h 835"/>
                  <a:gd name="T64" fmla="*/ 103 w 384"/>
                  <a:gd name="T65" fmla="*/ 693 h 835"/>
                  <a:gd name="T66" fmla="*/ 95 w 384"/>
                  <a:gd name="T67" fmla="*/ 779 h 835"/>
                  <a:gd name="T68" fmla="*/ 92 w 384"/>
                  <a:gd name="T69" fmla="*/ 835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4" h="835">
                    <a:moveTo>
                      <a:pt x="92" y="835"/>
                    </a:moveTo>
                    <a:lnTo>
                      <a:pt x="77" y="814"/>
                    </a:lnTo>
                    <a:lnTo>
                      <a:pt x="53" y="767"/>
                    </a:lnTo>
                    <a:lnTo>
                      <a:pt x="25" y="688"/>
                    </a:lnTo>
                    <a:lnTo>
                      <a:pt x="6" y="561"/>
                    </a:lnTo>
                    <a:lnTo>
                      <a:pt x="0" y="416"/>
                    </a:lnTo>
                    <a:lnTo>
                      <a:pt x="0" y="336"/>
                    </a:lnTo>
                    <a:lnTo>
                      <a:pt x="1" y="310"/>
                    </a:lnTo>
                    <a:lnTo>
                      <a:pt x="14" y="250"/>
                    </a:lnTo>
                    <a:lnTo>
                      <a:pt x="40" y="188"/>
                    </a:lnTo>
                    <a:lnTo>
                      <a:pt x="76" y="127"/>
                    </a:lnTo>
                    <a:lnTo>
                      <a:pt x="121" y="74"/>
                    </a:lnTo>
                    <a:lnTo>
                      <a:pt x="173" y="31"/>
                    </a:lnTo>
                    <a:lnTo>
                      <a:pt x="230" y="5"/>
                    </a:lnTo>
                    <a:lnTo>
                      <a:pt x="276" y="0"/>
                    </a:lnTo>
                    <a:lnTo>
                      <a:pt x="308" y="2"/>
                    </a:lnTo>
                    <a:lnTo>
                      <a:pt x="324" y="6"/>
                    </a:lnTo>
                    <a:lnTo>
                      <a:pt x="334" y="10"/>
                    </a:lnTo>
                    <a:lnTo>
                      <a:pt x="352" y="34"/>
                    </a:lnTo>
                    <a:lnTo>
                      <a:pt x="372" y="93"/>
                    </a:lnTo>
                    <a:lnTo>
                      <a:pt x="384" y="205"/>
                    </a:lnTo>
                    <a:lnTo>
                      <a:pt x="384" y="321"/>
                    </a:lnTo>
                    <a:lnTo>
                      <a:pt x="381" y="372"/>
                    </a:lnTo>
                    <a:lnTo>
                      <a:pt x="377" y="391"/>
                    </a:lnTo>
                    <a:lnTo>
                      <a:pt x="359" y="417"/>
                    </a:lnTo>
                    <a:lnTo>
                      <a:pt x="312" y="442"/>
                    </a:lnTo>
                    <a:lnTo>
                      <a:pt x="251" y="468"/>
                    </a:lnTo>
                    <a:lnTo>
                      <a:pt x="210" y="492"/>
                    </a:lnTo>
                    <a:lnTo>
                      <a:pt x="171" y="531"/>
                    </a:lnTo>
                    <a:lnTo>
                      <a:pt x="140" y="590"/>
                    </a:lnTo>
                    <a:lnTo>
                      <a:pt x="128" y="628"/>
                    </a:lnTo>
                    <a:lnTo>
                      <a:pt x="116" y="647"/>
                    </a:lnTo>
                    <a:lnTo>
                      <a:pt x="103" y="693"/>
                    </a:lnTo>
                    <a:lnTo>
                      <a:pt x="95" y="779"/>
                    </a:lnTo>
                    <a:lnTo>
                      <a:pt x="92" y="8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119" name="Freeform 118"/>
              <p:cNvSpPr>
                <a:spLocks/>
              </p:cNvSpPr>
              <p:nvPr/>
            </p:nvSpPr>
            <p:spPr bwMode="auto">
              <a:xfrm>
                <a:off x="4143971" y="2832344"/>
                <a:ext cx="94060" cy="51197"/>
              </a:xfrm>
              <a:custGeom>
                <a:avLst/>
                <a:gdLst>
                  <a:gd name="T0" fmla="*/ 158 w 317"/>
                  <a:gd name="T1" fmla="*/ 173 h 173"/>
                  <a:gd name="T2" fmla="*/ 171 w 317"/>
                  <a:gd name="T3" fmla="*/ 172 h 173"/>
                  <a:gd name="T4" fmla="*/ 199 w 317"/>
                  <a:gd name="T5" fmla="*/ 166 h 173"/>
                  <a:gd name="T6" fmla="*/ 239 w 317"/>
                  <a:gd name="T7" fmla="*/ 144 h 173"/>
                  <a:gd name="T8" fmla="*/ 285 w 317"/>
                  <a:gd name="T9" fmla="*/ 97 h 173"/>
                  <a:gd name="T10" fmla="*/ 309 w 317"/>
                  <a:gd name="T11" fmla="*/ 52 h 173"/>
                  <a:gd name="T12" fmla="*/ 317 w 317"/>
                  <a:gd name="T13" fmla="*/ 18 h 173"/>
                  <a:gd name="T14" fmla="*/ 317 w 317"/>
                  <a:gd name="T15" fmla="*/ 0 h 173"/>
                  <a:gd name="T16" fmla="*/ 0 w 317"/>
                  <a:gd name="T17" fmla="*/ 0 h 173"/>
                  <a:gd name="T18" fmla="*/ 0 w 317"/>
                  <a:gd name="T19" fmla="*/ 18 h 173"/>
                  <a:gd name="T20" fmla="*/ 8 w 317"/>
                  <a:gd name="T21" fmla="*/ 52 h 173"/>
                  <a:gd name="T22" fmla="*/ 31 w 317"/>
                  <a:gd name="T23" fmla="*/ 97 h 173"/>
                  <a:gd name="T24" fmla="*/ 78 w 317"/>
                  <a:gd name="T25" fmla="*/ 144 h 173"/>
                  <a:gd name="T26" fmla="*/ 118 w 317"/>
                  <a:gd name="T27" fmla="*/ 166 h 173"/>
                  <a:gd name="T28" fmla="*/ 145 w 317"/>
                  <a:gd name="T29" fmla="*/ 172 h 173"/>
                  <a:gd name="T30" fmla="*/ 158 w 317"/>
                  <a:gd name="T31"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7" h="173">
                    <a:moveTo>
                      <a:pt x="158" y="173"/>
                    </a:moveTo>
                    <a:lnTo>
                      <a:pt x="171" y="172"/>
                    </a:lnTo>
                    <a:lnTo>
                      <a:pt x="199" y="166"/>
                    </a:lnTo>
                    <a:lnTo>
                      <a:pt x="239" y="144"/>
                    </a:lnTo>
                    <a:lnTo>
                      <a:pt x="285" y="97"/>
                    </a:lnTo>
                    <a:lnTo>
                      <a:pt x="309" y="52"/>
                    </a:lnTo>
                    <a:lnTo>
                      <a:pt x="317" y="18"/>
                    </a:lnTo>
                    <a:lnTo>
                      <a:pt x="317" y="0"/>
                    </a:lnTo>
                    <a:lnTo>
                      <a:pt x="0" y="0"/>
                    </a:lnTo>
                    <a:lnTo>
                      <a:pt x="0" y="18"/>
                    </a:lnTo>
                    <a:lnTo>
                      <a:pt x="8" y="52"/>
                    </a:lnTo>
                    <a:lnTo>
                      <a:pt x="31" y="97"/>
                    </a:lnTo>
                    <a:lnTo>
                      <a:pt x="78" y="144"/>
                    </a:lnTo>
                    <a:lnTo>
                      <a:pt x="118" y="166"/>
                    </a:lnTo>
                    <a:lnTo>
                      <a:pt x="145" y="172"/>
                    </a:lnTo>
                    <a:lnTo>
                      <a:pt x="158" y="173"/>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120" name="Freeform 306"/>
              <p:cNvSpPr>
                <a:spLocks/>
              </p:cNvSpPr>
              <p:nvPr/>
            </p:nvSpPr>
            <p:spPr bwMode="auto">
              <a:xfrm>
                <a:off x="5052418" y="3205009"/>
                <a:ext cx="9525" cy="3572"/>
              </a:xfrm>
              <a:custGeom>
                <a:avLst/>
                <a:gdLst>
                  <a:gd name="T0" fmla="*/ 0 w 33"/>
                  <a:gd name="T1" fmla="*/ 9 h 9"/>
                  <a:gd name="T2" fmla="*/ 16 w 33"/>
                  <a:gd name="T3" fmla="*/ 3 h 9"/>
                  <a:gd name="T4" fmla="*/ 33 w 33"/>
                  <a:gd name="T5" fmla="*/ 0 h 9"/>
                  <a:gd name="T6" fmla="*/ 29 w 33"/>
                  <a:gd name="T7" fmla="*/ 2 h 9"/>
                  <a:gd name="T8" fmla="*/ 24 w 33"/>
                  <a:gd name="T9" fmla="*/ 3 h 9"/>
                  <a:gd name="T10" fmla="*/ 13 w 33"/>
                  <a:gd name="T11" fmla="*/ 7 h 9"/>
                  <a:gd name="T12" fmla="*/ 0 w 33"/>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33" h="9">
                    <a:moveTo>
                      <a:pt x="0" y="9"/>
                    </a:moveTo>
                    <a:lnTo>
                      <a:pt x="16" y="3"/>
                    </a:lnTo>
                    <a:lnTo>
                      <a:pt x="33" y="0"/>
                    </a:lnTo>
                    <a:lnTo>
                      <a:pt x="29" y="2"/>
                    </a:lnTo>
                    <a:lnTo>
                      <a:pt x="24" y="3"/>
                    </a:lnTo>
                    <a:lnTo>
                      <a:pt x="13" y="7"/>
                    </a:lnTo>
                    <a:lnTo>
                      <a:pt x="0"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121" name="Freeform 307"/>
              <p:cNvSpPr>
                <a:spLocks/>
              </p:cNvSpPr>
              <p:nvPr/>
            </p:nvSpPr>
            <p:spPr bwMode="auto">
              <a:xfrm>
                <a:off x="5086946" y="3200246"/>
                <a:ext cx="2381" cy="2381"/>
              </a:xfrm>
              <a:custGeom>
                <a:avLst/>
                <a:gdLst>
                  <a:gd name="T0" fmla="*/ 0 w 6"/>
                  <a:gd name="T1" fmla="*/ 7 h 7"/>
                  <a:gd name="T2" fmla="*/ 0 w 6"/>
                  <a:gd name="T3" fmla="*/ 6 h 7"/>
                  <a:gd name="T4" fmla="*/ 0 w 6"/>
                  <a:gd name="T5" fmla="*/ 4 h 7"/>
                  <a:gd name="T6" fmla="*/ 4 w 6"/>
                  <a:gd name="T7" fmla="*/ 2 h 7"/>
                  <a:gd name="T8" fmla="*/ 6 w 6"/>
                  <a:gd name="T9" fmla="*/ 0 h 7"/>
                  <a:gd name="T10" fmla="*/ 0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0" y="7"/>
                    </a:moveTo>
                    <a:lnTo>
                      <a:pt x="0" y="6"/>
                    </a:lnTo>
                    <a:lnTo>
                      <a:pt x="0" y="4"/>
                    </a:lnTo>
                    <a:lnTo>
                      <a:pt x="4" y="2"/>
                    </a:lnTo>
                    <a:lnTo>
                      <a:pt x="6" y="0"/>
                    </a:lnTo>
                    <a:lnTo>
                      <a:pt x="0" y="7"/>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122" name="Freeform 313"/>
              <p:cNvSpPr>
                <a:spLocks/>
              </p:cNvSpPr>
              <p:nvPr/>
            </p:nvSpPr>
            <p:spPr bwMode="auto">
              <a:xfrm>
                <a:off x="5052418" y="2883540"/>
                <a:ext cx="433387" cy="428625"/>
              </a:xfrm>
              <a:custGeom>
                <a:avLst/>
                <a:gdLst>
                  <a:gd name="T0" fmla="*/ 0 w 1456"/>
                  <a:gd name="T1" fmla="*/ 1437 h 1437"/>
                  <a:gd name="T2" fmla="*/ 0 w 1456"/>
                  <a:gd name="T3" fmla="*/ 1088 h 1437"/>
                  <a:gd name="T4" fmla="*/ 1 w 1456"/>
                  <a:gd name="T5" fmla="*/ 1088 h 1437"/>
                  <a:gd name="T6" fmla="*/ 14 w 1456"/>
                  <a:gd name="T7" fmla="*/ 1086 h 1437"/>
                  <a:gd name="T8" fmla="*/ 25 w 1456"/>
                  <a:gd name="T9" fmla="*/ 1082 h 1437"/>
                  <a:gd name="T10" fmla="*/ 30 w 1456"/>
                  <a:gd name="T11" fmla="*/ 1081 h 1437"/>
                  <a:gd name="T12" fmla="*/ 34 w 1456"/>
                  <a:gd name="T13" fmla="*/ 1079 h 1437"/>
                  <a:gd name="T14" fmla="*/ 38 w 1456"/>
                  <a:gd name="T15" fmla="*/ 1078 h 1437"/>
                  <a:gd name="T16" fmla="*/ 40 w 1456"/>
                  <a:gd name="T17" fmla="*/ 1078 h 1437"/>
                  <a:gd name="T18" fmla="*/ 47 w 1456"/>
                  <a:gd name="T19" fmla="*/ 1079 h 1437"/>
                  <a:gd name="T20" fmla="*/ 53 w 1456"/>
                  <a:gd name="T21" fmla="*/ 1079 h 1437"/>
                  <a:gd name="T22" fmla="*/ 58 w 1456"/>
                  <a:gd name="T23" fmla="*/ 1081 h 1437"/>
                  <a:gd name="T24" fmla="*/ 64 w 1456"/>
                  <a:gd name="T25" fmla="*/ 1081 h 1437"/>
                  <a:gd name="T26" fmla="*/ 84 w 1456"/>
                  <a:gd name="T27" fmla="*/ 1079 h 1437"/>
                  <a:gd name="T28" fmla="*/ 117 w 1456"/>
                  <a:gd name="T29" fmla="*/ 1066 h 1437"/>
                  <a:gd name="T30" fmla="*/ 117 w 1456"/>
                  <a:gd name="T31" fmla="*/ 1068 h 1437"/>
                  <a:gd name="T32" fmla="*/ 117 w 1456"/>
                  <a:gd name="T33" fmla="*/ 1069 h 1437"/>
                  <a:gd name="T34" fmla="*/ 123 w 1456"/>
                  <a:gd name="T35" fmla="*/ 1062 h 1437"/>
                  <a:gd name="T36" fmla="*/ 166 w 1456"/>
                  <a:gd name="T37" fmla="*/ 1040 h 1437"/>
                  <a:gd name="T38" fmla="*/ 224 w 1456"/>
                  <a:gd name="T39" fmla="*/ 999 h 1437"/>
                  <a:gd name="T40" fmla="*/ 227 w 1456"/>
                  <a:gd name="T41" fmla="*/ 990 h 1437"/>
                  <a:gd name="T42" fmla="*/ 228 w 1456"/>
                  <a:gd name="T43" fmla="*/ 980 h 1437"/>
                  <a:gd name="T44" fmla="*/ 1456 w 1456"/>
                  <a:gd name="T45" fmla="*/ 0 h 1437"/>
                  <a:gd name="T46" fmla="*/ 1456 w 1456"/>
                  <a:gd name="T47" fmla="*/ 44 h 1437"/>
                  <a:gd name="T48" fmla="*/ 187 w 1456"/>
                  <a:gd name="T49" fmla="*/ 1091 h 1437"/>
                  <a:gd name="T50" fmla="*/ 197 w 1456"/>
                  <a:gd name="T51" fmla="*/ 1114 h 1437"/>
                  <a:gd name="T52" fmla="*/ 217 w 1456"/>
                  <a:gd name="T53" fmla="*/ 1177 h 1437"/>
                  <a:gd name="T54" fmla="*/ 230 w 1456"/>
                  <a:gd name="T55" fmla="*/ 1249 h 1437"/>
                  <a:gd name="T56" fmla="*/ 231 w 1456"/>
                  <a:gd name="T57" fmla="*/ 1318 h 1437"/>
                  <a:gd name="T58" fmla="*/ 224 w 1456"/>
                  <a:gd name="T59" fmla="*/ 1348 h 1437"/>
                  <a:gd name="T60" fmla="*/ 213 w 1456"/>
                  <a:gd name="T61" fmla="*/ 1355 h 1437"/>
                  <a:gd name="T62" fmla="*/ 201 w 1456"/>
                  <a:gd name="T63" fmla="*/ 1363 h 1437"/>
                  <a:gd name="T64" fmla="*/ 196 w 1456"/>
                  <a:gd name="T65" fmla="*/ 1367 h 1437"/>
                  <a:gd name="T66" fmla="*/ 187 w 1456"/>
                  <a:gd name="T67" fmla="*/ 1374 h 1437"/>
                  <a:gd name="T68" fmla="*/ 179 w 1456"/>
                  <a:gd name="T69" fmla="*/ 1379 h 1437"/>
                  <a:gd name="T70" fmla="*/ 175 w 1456"/>
                  <a:gd name="T71" fmla="*/ 1381 h 1437"/>
                  <a:gd name="T72" fmla="*/ 154 w 1456"/>
                  <a:gd name="T73" fmla="*/ 1394 h 1437"/>
                  <a:gd name="T74" fmla="*/ 138 w 1456"/>
                  <a:gd name="T75" fmla="*/ 1403 h 1437"/>
                  <a:gd name="T76" fmla="*/ 112 w 1456"/>
                  <a:gd name="T77" fmla="*/ 1416 h 1437"/>
                  <a:gd name="T78" fmla="*/ 75 w 1456"/>
                  <a:gd name="T79" fmla="*/ 1429 h 1437"/>
                  <a:gd name="T80" fmla="*/ 64 w 1456"/>
                  <a:gd name="T81" fmla="*/ 1429 h 1437"/>
                  <a:gd name="T82" fmla="*/ 58 w 1456"/>
                  <a:gd name="T83" fmla="*/ 1429 h 1437"/>
                  <a:gd name="T84" fmla="*/ 53 w 1456"/>
                  <a:gd name="T85" fmla="*/ 1428 h 1437"/>
                  <a:gd name="T86" fmla="*/ 47 w 1456"/>
                  <a:gd name="T87" fmla="*/ 1427 h 1437"/>
                  <a:gd name="T88" fmla="*/ 40 w 1456"/>
                  <a:gd name="T89" fmla="*/ 1427 h 1437"/>
                  <a:gd name="T90" fmla="*/ 20 w 1456"/>
                  <a:gd name="T91" fmla="*/ 1429 h 1437"/>
                  <a:gd name="T92" fmla="*/ 0 w 1456"/>
                  <a:gd name="T93" fmla="*/ 1437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56" h="1437">
                    <a:moveTo>
                      <a:pt x="0" y="1437"/>
                    </a:moveTo>
                    <a:lnTo>
                      <a:pt x="0" y="1088"/>
                    </a:lnTo>
                    <a:lnTo>
                      <a:pt x="1" y="1088"/>
                    </a:lnTo>
                    <a:lnTo>
                      <a:pt x="14" y="1086"/>
                    </a:lnTo>
                    <a:lnTo>
                      <a:pt x="25" y="1082"/>
                    </a:lnTo>
                    <a:lnTo>
                      <a:pt x="30" y="1081"/>
                    </a:lnTo>
                    <a:lnTo>
                      <a:pt x="34" y="1079"/>
                    </a:lnTo>
                    <a:lnTo>
                      <a:pt x="38" y="1078"/>
                    </a:lnTo>
                    <a:lnTo>
                      <a:pt x="40" y="1078"/>
                    </a:lnTo>
                    <a:lnTo>
                      <a:pt x="47" y="1079"/>
                    </a:lnTo>
                    <a:lnTo>
                      <a:pt x="53" y="1079"/>
                    </a:lnTo>
                    <a:lnTo>
                      <a:pt x="58" y="1081"/>
                    </a:lnTo>
                    <a:lnTo>
                      <a:pt x="64" y="1081"/>
                    </a:lnTo>
                    <a:lnTo>
                      <a:pt x="84" y="1079"/>
                    </a:lnTo>
                    <a:lnTo>
                      <a:pt x="117" y="1066"/>
                    </a:lnTo>
                    <a:lnTo>
                      <a:pt x="117" y="1068"/>
                    </a:lnTo>
                    <a:lnTo>
                      <a:pt x="117" y="1069"/>
                    </a:lnTo>
                    <a:lnTo>
                      <a:pt x="123" y="1062"/>
                    </a:lnTo>
                    <a:lnTo>
                      <a:pt x="166" y="1040"/>
                    </a:lnTo>
                    <a:lnTo>
                      <a:pt x="224" y="999"/>
                    </a:lnTo>
                    <a:lnTo>
                      <a:pt x="227" y="990"/>
                    </a:lnTo>
                    <a:lnTo>
                      <a:pt x="228" y="980"/>
                    </a:lnTo>
                    <a:lnTo>
                      <a:pt x="1456" y="0"/>
                    </a:lnTo>
                    <a:lnTo>
                      <a:pt x="1456" y="44"/>
                    </a:lnTo>
                    <a:lnTo>
                      <a:pt x="187" y="1091"/>
                    </a:lnTo>
                    <a:lnTo>
                      <a:pt x="197" y="1114"/>
                    </a:lnTo>
                    <a:lnTo>
                      <a:pt x="217" y="1177"/>
                    </a:lnTo>
                    <a:lnTo>
                      <a:pt x="230" y="1249"/>
                    </a:lnTo>
                    <a:lnTo>
                      <a:pt x="231" y="1318"/>
                    </a:lnTo>
                    <a:lnTo>
                      <a:pt x="224" y="1348"/>
                    </a:lnTo>
                    <a:lnTo>
                      <a:pt x="213" y="1355"/>
                    </a:lnTo>
                    <a:lnTo>
                      <a:pt x="201" y="1363"/>
                    </a:lnTo>
                    <a:lnTo>
                      <a:pt x="196" y="1367"/>
                    </a:lnTo>
                    <a:lnTo>
                      <a:pt x="187" y="1374"/>
                    </a:lnTo>
                    <a:lnTo>
                      <a:pt x="179" y="1379"/>
                    </a:lnTo>
                    <a:lnTo>
                      <a:pt x="175" y="1381"/>
                    </a:lnTo>
                    <a:lnTo>
                      <a:pt x="154" y="1394"/>
                    </a:lnTo>
                    <a:lnTo>
                      <a:pt x="138" y="1403"/>
                    </a:lnTo>
                    <a:lnTo>
                      <a:pt x="112" y="1416"/>
                    </a:lnTo>
                    <a:lnTo>
                      <a:pt x="75" y="1429"/>
                    </a:lnTo>
                    <a:lnTo>
                      <a:pt x="64" y="1429"/>
                    </a:lnTo>
                    <a:lnTo>
                      <a:pt x="58" y="1429"/>
                    </a:lnTo>
                    <a:lnTo>
                      <a:pt x="53" y="1428"/>
                    </a:lnTo>
                    <a:lnTo>
                      <a:pt x="47" y="1427"/>
                    </a:lnTo>
                    <a:lnTo>
                      <a:pt x="40" y="1427"/>
                    </a:lnTo>
                    <a:lnTo>
                      <a:pt x="20" y="1429"/>
                    </a:lnTo>
                    <a:lnTo>
                      <a:pt x="0" y="14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123" name="Freeform 316"/>
              <p:cNvSpPr>
                <a:spLocks/>
              </p:cNvSpPr>
              <p:nvPr/>
            </p:nvSpPr>
            <p:spPr bwMode="auto">
              <a:xfrm>
                <a:off x="5052418" y="3128809"/>
                <a:ext cx="67866" cy="79772"/>
              </a:xfrm>
              <a:custGeom>
                <a:avLst/>
                <a:gdLst>
                  <a:gd name="T0" fmla="*/ 0 w 231"/>
                  <a:gd name="T1" fmla="*/ 265 h 265"/>
                  <a:gd name="T2" fmla="*/ 0 w 231"/>
                  <a:gd name="T3" fmla="*/ 0 h 265"/>
                  <a:gd name="T4" fmla="*/ 36 w 231"/>
                  <a:gd name="T5" fmla="*/ 44 h 265"/>
                  <a:gd name="T6" fmla="*/ 87 w 231"/>
                  <a:gd name="T7" fmla="*/ 2 h 265"/>
                  <a:gd name="T8" fmla="*/ 90 w 231"/>
                  <a:gd name="T9" fmla="*/ 53 h 265"/>
                  <a:gd name="T10" fmla="*/ 108 w 231"/>
                  <a:gd name="T11" fmla="*/ 158 h 265"/>
                  <a:gd name="T12" fmla="*/ 112 w 231"/>
                  <a:gd name="T13" fmla="*/ 204 h 265"/>
                  <a:gd name="T14" fmla="*/ 113 w 231"/>
                  <a:gd name="T15" fmla="*/ 216 h 265"/>
                  <a:gd name="T16" fmla="*/ 127 w 231"/>
                  <a:gd name="T17" fmla="*/ 229 h 265"/>
                  <a:gd name="T18" fmla="*/ 138 w 231"/>
                  <a:gd name="T19" fmla="*/ 233 h 265"/>
                  <a:gd name="T20" fmla="*/ 175 w 231"/>
                  <a:gd name="T21" fmla="*/ 211 h 265"/>
                  <a:gd name="T22" fmla="*/ 224 w 231"/>
                  <a:gd name="T23" fmla="*/ 176 h 265"/>
                  <a:gd name="T24" fmla="*/ 230 w 231"/>
                  <a:gd name="T25" fmla="*/ 150 h 265"/>
                  <a:gd name="T26" fmla="*/ 231 w 231"/>
                  <a:gd name="T27" fmla="*/ 120 h 265"/>
                  <a:gd name="T28" fmla="*/ 231 w 231"/>
                  <a:gd name="T29" fmla="*/ 138 h 265"/>
                  <a:gd name="T30" fmla="*/ 228 w 231"/>
                  <a:gd name="T31" fmla="*/ 157 h 265"/>
                  <a:gd name="T32" fmla="*/ 227 w 231"/>
                  <a:gd name="T33" fmla="*/ 167 h 265"/>
                  <a:gd name="T34" fmla="*/ 224 w 231"/>
                  <a:gd name="T35" fmla="*/ 176 h 265"/>
                  <a:gd name="T36" fmla="*/ 166 w 231"/>
                  <a:gd name="T37" fmla="*/ 217 h 265"/>
                  <a:gd name="T38" fmla="*/ 123 w 231"/>
                  <a:gd name="T39" fmla="*/ 239 h 265"/>
                  <a:gd name="T40" fmla="*/ 121 w 231"/>
                  <a:gd name="T41" fmla="*/ 241 h 265"/>
                  <a:gd name="T42" fmla="*/ 117 w 231"/>
                  <a:gd name="T43" fmla="*/ 243 h 265"/>
                  <a:gd name="T44" fmla="*/ 84 w 231"/>
                  <a:gd name="T45" fmla="*/ 256 h 265"/>
                  <a:gd name="T46" fmla="*/ 64 w 231"/>
                  <a:gd name="T47" fmla="*/ 258 h 265"/>
                  <a:gd name="T48" fmla="*/ 58 w 231"/>
                  <a:gd name="T49" fmla="*/ 258 h 265"/>
                  <a:gd name="T50" fmla="*/ 53 w 231"/>
                  <a:gd name="T51" fmla="*/ 256 h 265"/>
                  <a:gd name="T52" fmla="*/ 47 w 231"/>
                  <a:gd name="T53" fmla="*/ 256 h 265"/>
                  <a:gd name="T54" fmla="*/ 40 w 231"/>
                  <a:gd name="T55" fmla="*/ 255 h 265"/>
                  <a:gd name="T56" fmla="*/ 38 w 231"/>
                  <a:gd name="T57" fmla="*/ 255 h 265"/>
                  <a:gd name="T58" fmla="*/ 34 w 231"/>
                  <a:gd name="T59" fmla="*/ 256 h 265"/>
                  <a:gd name="T60" fmla="*/ 17 w 231"/>
                  <a:gd name="T61" fmla="*/ 259 h 265"/>
                  <a:gd name="T62" fmla="*/ 1 w 231"/>
                  <a:gd name="T63" fmla="*/ 265 h 265"/>
                  <a:gd name="T64" fmla="*/ 0 w 231"/>
                  <a:gd name="T65"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1" h="265">
                    <a:moveTo>
                      <a:pt x="0" y="265"/>
                    </a:moveTo>
                    <a:lnTo>
                      <a:pt x="0" y="0"/>
                    </a:lnTo>
                    <a:lnTo>
                      <a:pt x="36" y="44"/>
                    </a:lnTo>
                    <a:lnTo>
                      <a:pt x="87" y="2"/>
                    </a:lnTo>
                    <a:lnTo>
                      <a:pt x="90" y="53"/>
                    </a:lnTo>
                    <a:lnTo>
                      <a:pt x="108" y="158"/>
                    </a:lnTo>
                    <a:lnTo>
                      <a:pt x="112" y="204"/>
                    </a:lnTo>
                    <a:lnTo>
                      <a:pt x="113" y="216"/>
                    </a:lnTo>
                    <a:lnTo>
                      <a:pt x="127" y="229"/>
                    </a:lnTo>
                    <a:lnTo>
                      <a:pt x="138" y="233"/>
                    </a:lnTo>
                    <a:lnTo>
                      <a:pt x="175" y="211"/>
                    </a:lnTo>
                    <a:lnTo>
                      <a:pt x="224" y="176"/>
                    </a:lnTo>
                    <a:lnTo>
                      <a:pt x="230" y="150"/>
                    </a:lnTo>
                    <a:lnTo>
                      <a:pt x="231" y="120"/>
                    </a:lnTo>
                    <a:lnTo>
                      <a:pt x="231" y="138"/>
                    </a:lnTo>
                    <a:lnTo>
                      <a:pt x="228" y="157"/>
                    </a:lnTo>
                    <a:lnTo>
                      <a:pt x="227" y="167"/>
                    </a:lnTo>
                    <a:lnTo>
                      <a:pt x="224" y="176"/>
                    </a:lnTo>
                    <a:lnTo>
                      <a:pt x="166" y="217"/>
                    </a:lnTo>
                    <a:lnTo>
                      <a:pt x="123" y="239"/>
                    </a:lnTo>
                    <a:lnTo>
                      <a:pt x="121" y="241"/>
                    </a:lnTo>
                    <a:lnTo>
                      <a:pt x="117" y="243"/>
                    </a:lnTo>
                    <a:lnTo>
                      <a:pt x="84" y="256"/>
                    </a:lnTo>
                    <a:lnTo>
                      <a:pt x="64" y="258"/>
                    </a:lnTo>
                    <a:lnTo>
                      <a:pt x="58" y="258"/>
                    </a:lnTo>
                    <a:lnTo>
                      <a:pt x="53" y="256"/>
                    </a:lnTo>
                    <a:lnTo>
                      <a:pt x="47" y="256"/>
                    </a:lnTo>
                    <a:lnTo>
                      <a:pt x="40" y="255"/>
                    </a:lnTo>
                    <a:lnTo>
                      <a:pt x="38" y="255"/>
                    </a:lnTo>
                    <a:lnTo>
                      <a:pt x="34" y="256"/>
                    </a:lnTo>
                    <a:lnTo>
                      <a:pt x="17" y="259"/>
                    </a:lnTo>
                    <a:lnTo>
                      <a:pt x="1" y="265"/>
                    </a:lnTo>
                    <a:lnTo>
                      <a:pt x="0" y="2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124" name="Freeform 317"/>
              <p:cNvSpPr>
                <a:spLocks/>
              </p:cNvSpPr>
              <p:nvPr/>
            </p:nvSpPr>
            <p:spPr bwMode="auto">
              <a:xfrm>
                <a:off x="5052418" y="3121665"/>
                <a:ext cx="5953" cy="4763"/>
              </a:xfrm>
              <a:custGeom>
                <a:avLst/>
                <a:gdLst>
                  <a:gd name="T0" fmla="*/ 0 w 21"/>
                  <a:gd name="T1" fmla="*/ 17 h 17"/>
                  <a:gd name="T2" fmla="*/ 0 w 21"/>
                  <a:gd name="T3" fmla="*/ 10 h 17"/>
                  <a:gd name="T4" fmla="*/ 10 w 21"/>
                  <a:gd name="T5" fmla="*/ 5 h 17"/>
                  <a:gd name="T6" fmla="*/ 21 w 21"/>
                  <a:gd name="T7" fmla="*/ 0 h 17"/>
                  <a:gd name="T8" fmla="*/ 0 w 21"/>
                  <a:gd name="T9" fmla="*/ 17 h 17"/>
                </a:gdLst>
                <a:ahLst/>
                <a:cxnLst>
                  <a:cxn ang="0">
                    <a:pos x="T0" y="T1"/>
                  </a:cxn>
                  <a:cxn ang="0">
                    <a:pos x="T2" y="T3"/>
                  </a:cxn>
                  <a:cxn ang="0">
                    <a:pos x="T4" y="T5"/>
                  </a:cxn>
                  <a:cxn ang="0">
                    <a:pos x="T6" y="T7"/>
                  </a:cxn>
                  <a:cxn ang="0">
                    <a:pos x="T8" y="T9"/>
                  </a:cxn>
                </a:cxnLst>
                <a:rect l="0" t="0" r="r" b="b"/>
                <a:pathLst>
                  <a:path w="21" h="17">
                    <a:moveTo>
                      <a:pt x="0" y="17"/>
                    </a:moveTo>
                    <a:lnTo>
                      <a:pt x="0" y="10"/>
                    </a:lnTo>
                    <a:lnTo>
                      <a:pt x="10" y="5"/>
                    </a:lnTo>
                    <a:lnTo>
                      <a:pt x="21" y="0"/>
                    </a:lnTo>
                    <a:lnTo>
                      <a:pt x="0" y="17"/>
                    </a:lnTo>
                    <a:close/>
                  </a:path>
                </a:pathLst>
              </a:custGeom>
              <a:solidFill>
                <a:srgbClr val="E6C8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125" name="Freeform 318"/>
              <p:cNvSpPr>
                <a:spLocks/>
              </p:cNvSpPr>
              <p:nvPr/>
            </p:nvSpPr>
            <p:spPr bwMode="auto">
              <a:xfrm>
                <a:off x="5052418" y="3091900"/>
                <a:ext cx="34528" cy="32147"/>
              </a:xfrm>
              <a:custGeom>
                <a:avLst/>
                <a:gdLst>
                  <a:gd name="T0" fmla="*/ 0 w 118"/>
                  <a:gd name="T1" fmla="*/ 109 h 109"/>
                  <a:gd name="T2" fmla="*/ 0 w 118"/>
                  <a:gd name="T3" fmla="*/ 42 h 109"/>
                  <a:gd name="T4" fmla="*/ 13 w 118"/>
                  <a:gd name="T5" fmla="*/ 40 h 109"/>
                  <a:gd name="T6" fmla="*/ 25 w 118"/>
                  <a:gd name="T7" fmla="*/ 37 h 109"/>
                  <a:gd name="T8" fmla="*/ 96 w 118"/>
                  <a:gd name="T9" fmla="*/ 7 h 109"/>
                  <a:gd name="T10" fmla="*/ 114 w 118"/>
                  <a:gd name="T11" fmla="*/ 0 h 109"/>
                  <a:gd name="T12" fmla="*/ 114 w 118"/>
                  <a:gd name="T13" fmla="*/ 0 h 109"/>
                  <a:gd name="T14" fmla="*/ 115 w 118"/>
                  <a:gd name="T15" fmla="*/ 2 h 109"/>
                  <a:gd name="T16" fmla="*/ 118 w 118"/>
                  <a:gd name="T17" fmla="*/ 11 h 109"/>
                  <a:gd name="T18" fmla="*/ 117 w 118"/>
                  <a:gd name="T19" fmla="*/ 22 h 109"/>
                  <a:gd name="T20" fmla="*/ 21 w 118"/>
                  <a:gd name="T21" fmla="*/ 99 h 109"/>
                  <a:gd name="T22" fmla="*/ 10 w 118"/>
                  <a:gd name="T23" fmla="*/ 104 h 109"/>
                  <a:gd name="T24" fmla="*/ 0 w 118"/>
                  <a:gd name="T25"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09">
                    <a:moveTo>
                      <a:pt x="0" y="109"/>
                    </a:moveTo>
                    <a:lnTo>
                      <a:pt x="0" y="42"/>
                    </a:lnTo>
                    <a:lnTo>
                      <a:pt x="13" y="40"/>
                    </a:lnTo>
                    <a:lnTo>
                      <a:pt x="25" y="37"/>
                    </a:lnTo>
                    <a:lnTo>
                      <a:pt x="96" y="7"/>
                    </a:lnTo>
                    <a:lnTo>
                      <a:pt x="114" y="0"/>
                    </a:lnTo>
                    <a:lnTo>
                      <a:pt x="114" y="0"/>
                    </a:lnTo>
                    <a:lnTo>
                      <a:pt x="115" y="2"/>
                    </a:lnTo>
                    <a:lnTo>
                      <a:pt x="118" y="11"/>
                    </a:lnTo>
                    <a:lnTo>
                      <a:pt x="117" y="22"/>
                    </a:lnTo>
                    <a:lnTo>
                      <a:pt x="21" y="99"/>
                    </a:lnTo>
                    <a:lnTo>
                      <a:pt x="10" y="104"/>
                    </a:lnTo>
                    <a:lnTo>
                      <a:pt x="0" y="109"/>
                    </a:lnTo>
                    <a:close/>
                  </a:path>
                </a:pathLst>
              </a:custGeom>
              <a:solidFill>
                <a:srgbClr val="EBD3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126" name="Freeform 319"/>
              <p:cNvSpPr>
                <a:spLocks/>
              </p:cNvSpPr>
              <p:nvPr/>
            </p:nvSpPr>
            <p:spPr bwMode="auto">
              <a:xfrm>
                <a:off x="5052418" y="2764478"/>
                <a:ext cx="459581" cy="377429"/>
              </a:xfrm>
              <a:custGeom>
                <a:avLst/>
                <a:gdLst>
                  <a:gd name="T0" fmla="*/ 36 w 1544"/>
                  <a:gd name="T1" fmla="*/ 1269 h 1269"/>
                  <a:gd name="T2" fmla="*/ 0 w 1544"/>
                  <a:gd name="T3" fmla="*/ 1225 h 1269"/>
                  <a:gd name="T4" fmla="*/ 0 w 1544"/>
                  <a:gd name="T5" fmla="*/ 1216 h 1269"/>
                  <a:gd name="T6" fmla="*/ 21 w 1544"/>
                  <a:gd name="T7" fmla="*/ 1199 h 1269"/>
                  <a:gd name="T8" fmla="*/ 117 w 1544"/>
                  <a:gd name="T9" fmla="*/ 1122 h 1269"/>
                  <a:gd name="T10" fmla="*/ 1456 w 1544"/>
                  <a:gd name="T11" fmla="*/ 54 h 1269"/>
                  <a:gd name="T12" fmla="*/ 1478 w 1544"/>
                  <a:gd name="T13" fmla="*/ 36 h 1269"/>
                  <a:gd name="T14" fmla="*/ 1524 w 1544"/>
                  <a:gd name="T15" fmla="*/ 0 h 1269"/>
                  <a:gd name="T16" fmla="*/ 1544 w 1544"/>
                  <a:gd name="T17" fmla="*/ 26 h 1269"/>
                  <a:gd name="T18" fmla="*/ 1478 w 1544"/>
                  <a:gd name="T19" fmla="*/ 80 h 1269"/>
                  <a:gd name="T20" fmla="*/ 1456 w 1544"/>
                  <a:gd name="T21" fmla="*/ 98 h 1269"/>
                  <a:gd name="T22" fmla="*/ 187 w 1544"/>
                  <a:gd name="T23" fmla="*/ 1146 h 1269"/>
                  <a:gd name="T24" fmla="*/ 183 w 1544"/>
                  <a:gd name="T25" fmla="*/ 1138 h 1269"/>
                  <a:gd name="T26" fmla="*/ 179 w 1544"/>
                  <a:gd name="T27" fmla="*/ 1133 h 1269"/>
                  <a:gd name="T28" fmla="*/ 171 w 1544"/>
                  <a:gd name="T29" fmla="*/ 1125 h 1269"/>
                  <a:gd name="T30" fmla="*/ 156 w 1544"/>
                  <a:gd name="T31" fmla="*/ 1124 h 1269"/>
                  <a:gd name="T32" fmla="*/ 144 w 1544"/>
                  <a:gd name="T33" fmla="*/ 1125 h 1269"/>
                  <a:gd name="T34" fmla="*/ 131 w 1544"/>
                  <a:gd name="T35" fmla="*/ 1126 h 1269"/>
                  <a:gd name="T36" fmla="*/ 119 w 1544"/>
                  <a:gd name="T37" fmla="*/ 1137 h 1269"/>
                  <a:gd name="T38" fmla="*/ 103 w 1544"/>
                  <a:gd name="T39" fmla="*/ 1159 h 1269"/>
                  <a:gd name="T40" fmla="*/ 88 w 1544"/>
                  <a:gd name="T41" fmla="*/ 1197 h 1269"/>
                  <a:gd name="T42" fmla="*/ 87 w 1544"/>
                  <a:gd name="T43" fmla="*/ 1227 h 1269"/>
                  <a:gd name="T44" fmla="*/ 36 w 1544"/>
                  <a:gd name="T45" fmla="*/ 1269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44" h="1269">
                    <a:moveTo>
                      <a:pt x="36" y="1269"/>
                    </a:moveTo>
                    <a:lnTo>
                      <a:pt x="0" y="1225"/>
                    </a:lnTo>
                    <a:lnTo>
                      <a:pt x="0" y="1216"/>
                    </a:lnTo>
                    <a:lnTo>
                      <a:pt x="21" y="1199"/>
                    </a:lnTo>
                    <a:lnTo>
                      <a:pt x="117" y="1122"/>
                    </a:lnTo>
                    <a:lnTo>
                      <a:pt x="1456" y="54"/>
                    </a:lnTo>
                    <a:lnTo>
                      <a:pt x="1478" y="36"/>
                    </a:lnTo>
                    <a:lnTo>
                      <a:pt x="1524" y="0"/>
                    </a:lnTo>
                    <a:lnTo>
                      <a:pt x="1544" y="26"/>
                    </a:lnTo>
                    <a:lnTo>
                      <a:pt x="1478" y="80"/>
                    </a:lnTo>
                    <a:lnTo>
                      <a:pt x="1456" y="98"/>
                    </a:lnTo>
                    <a:lnTo>
                      <a:pt x="187" y="1146"/>
                    </a:lnTo>
                    <a:lnTo>
                      <a:pt x="183" y="1138"/>
                    </a:lnTo>
                    <a:lnTo>
                      <a:pt x="179" y="1133"/>
                    </a:lnTo>
                    <a:lnTo>
                      <a:pt x="171" y="1125"/>
                    </a:lnTo>
                    <a:lnTo>
                      <a:pt x="156" y="1124"/>
                    </a:lnTo>
                    <a:lnTo>
                      <a:pt x="144" y="1125"/>
                    </a:lnTo>
                    <a:lnTo>
                      <a:pt x="131" y="1126"/>
                    </a:lnTo>
                    <a:lnTo>
                      <a:pt x="119" y="1137"/>
                    </a:lnTo>
                    <a:lnTo>
                      <a:pt x="103" y="1159"/>
                    </a:lnTo>
                    <a:lnTo>
                      <a:pt x="88" y="1197"/>
                    </a:lnTo>
                    <a:lnTo>
                      <a:pt x="87" y="1227"/>
                    </a:lnTo>
                    <a:lnTo>
                      <a:pt x="36" y="12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127" name="Freeform 320"/>
              <p:cNvSpPr>
                <a:spLocks/>
              </p:cNvSpPr>
              <p:nvPr/>
            </p:nvSpPr>
            <p:spPr bwMode="auto">
              <a:xfrm>
                <a:off x="5077421" y="3099044"/>
                <a:ext cx="42862" cy="100013"/>
              </a:xfrm>
              <a:custGeom>
                <a:avLst/>
                <a:gdLst>
                  <a:gd name="T0" fmla="*/ 51 w 144"/>
                  <a:gd name="T1" fmla="*/ 334 h 334"/>
                  <a:gd name="T2" fmla="*/ 40 w 144"/>
                  <a:gd name="T3" fmla="*/ 330 h 334"/>
                  <a:gd name="T4" fmla="*/ 26 w 144"/>
                  <a:gd name="T5" fmla="*/ 317 h 334"/>
                  <a:gd name="T6" fmla="*/ 25 w 144"/>
                  <a:gd name="T7" fmla="*/ 305 h 334"/>
                  <a:gd name="T8" fmla="*/ 21 w 144"/>
                  <a:gd name="T9" fmla="*/ 259 h 334"/>
                  <a:gd name="T10" fmla="*/ 3 w 144"/>
                  <a:gd name="T11" fmla="*/ 154 h 334"/>
                  <a:gd name="T12" fmla="*/ 0 w 144"/>
                  <a:gd name="T13" fmla="*/ 103 h 334"/>
                  <a:gd name="T14" fmla="*/ 1 w 144"/>
                  <a:gd name="T15" fmla="*/ 73 h 334"/>
                  <a:gd name="T16" fmla="*/ 16 w 144"/>
                  <a:gd name="T17" fmla="*/ 35 h 334"/>
                  <a:gd name="T18" fmla="*/ 32 w 144"/>
                  <a:gd name="T19" fmla="*/ 13 h 334"/>
                  <a:gd name="T20" fmla="*/ 44 w 144"/>
                  <a:gd name="T21" fmla="*/ 2 h 334"/>
                  <a:gd name="T22" fmla="*/ 57 w 144"/>
                  <a:gd name="T23" fmla="*/ 1 h 334"/>
                  <a:gd name="T24" fmla="*/ 69 w 144"/>
                  <a:gd name="T25" fmla="*/ 0 h 334"/>
                  <a:gd name="T26" fmla="*/ 84 w 144"/>
                  <a:gd name="T27" fmla="*/ 1 h 334"/>
                  <a:gd name="T28" fmla="*/ 92 w 144"/>
                  <a:gd name="T29" fmla="*/ 9 h 334"/>
                  <a:gd name="T30" fmla="*/ 96 w 144"/>
                  <a:gd name="T31" fmla="*/ 14 h 334"/>
                  <a:gd name="T32" fmla="*/ 100 w 144"/>
                  <a:gd name="T33" fmla="*/ 22 h 334"/>
                  <a:gd name="T34" fmla="*/ 102 w 144"/>
                  <a:gd name="T35" fmla="*/ 26 h 334"/>
                  <a:gd name="T36" fmla="*/ 105 w 144"/>
                  <a:gd name="T37" fmla="*/ 32 h 334"/>
                  <a:gd name="T38" fmla="*/ 119 w 144"/>
                  <a:gd name="T39" fmla="*/ 70 h 334"/>
                  <a:gd name="T40" fmla="*/ 141 w 144"/>
                  <a:gd name="T41" fmla="*/ 171 h 334"/>
                  <a:gd name="T42" fmla="*/ 144 w 144"/>
                  <a:gd name="T43" fmla="*/ 221 h 334"/>
                  <a:gd name="T44" fmla="*/ 143 w 144"/>
                  <a:gd name="T45" fmla="*/ 251 h 334"/>
                  <a:gd name="T46" fmla="*/ 137 w 144"/>
                  <a:gd name="T47" fmla="*/ 277 h 334"/>
                  <a:gd name="T48" fmla="*/ 88 w 144"/>
                  <a:gd name="T49" fmla="*/ 312 h 334"/>
                  <a:gd name="T50" fmla="*/ 51 w 144"/>
                  <a:gd name="T51" fmla="*/ 33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334">
                    <a:moveTo>
                      <a:pt x="51" y="334"/>
                    </a:moveTo>
                    <a:lnTo>
                      <a:pt x="40" y="330"/>
                    </a:lnTo>
                    <a:lnTo>
                      <a:pt x="26" y="317"/>
                    </a:lnTo>
                    <a:lnTo>
                      <a:pt x="25" y="305"/>
                    </a:lnTo>
                    <a:lnTo>
                      <a:pt x="21" y="259"/>
                    </a:lnTo>
                    <a:lnTo>
                      <a:pt x="3" y="154"/>
                    </a:lnTo>
                    <a:lnTo>
                      <a:pt x="0" y="103"/>
                    </a:lnTo>
                    <a:lnTo>
                      <a:pt x="1" y="73"/>
                    </a:lnTo>
                    <a:lnTo>
                      <a:pt x="16" y="35"/>
                    </a:lnTo>
                    <a:lnTo>
                      <a:pt x="32" y="13"/>
                    </a:lnTo>
                    <a:lnTo>
                      <a:pt x="44" y="2"/>
                    </a:lnTo>
                    <a:lnTo>
                      <a:pt x="57" y="1"/>
                    </a:lnTo>
                    <a:lnTo>
                      <a:pt x="69" y="0"/>
                    </a:lnTo>
                    <a:lnTo>
                      <a:pt x="84" y="1"/>
                    </a:lnTo>
                    <a:lnTo>
                      <a:pt x="92" y="9"/>
                    </a:lnTo>
                    <a:lnTo>
                      <a:pt x="96" y="14"/>
                    </a:lnTo>
                    <a:lnTo>
                      <a:pt x="100" y="22"/>
                    </a:lnTo>
                    <a:lnTo>
                      <a:pt x="102" y="26"/>
                    </a:lnTo>
                    <a:lnTo>
                      <a:pt x="105" y="32"/>
                    </a:lnTo>
                    <a:lnTo>
                      <a:pt x="119" y="70"/>
                    </a:lnTo>
                    <a:lnTo>
                      <a:pt x="141" y="171"/>
                    </a:lnTo>
                    <a:lnTo>
                      <a:pt x="144" y="221"/>
                    </a:lnTo>
                    <a:lnTo>
                      <a:pt x="143" y="251"/>
                    </a:lnTo>
                    <a:lnTo>
                      <a:pt x="137" y="277"/>
                    </a:lnTo>
                    <a:lnTo>
                      <a:pt x="88" y="312"/>
                    </a:lnTo>
                    <a:lnTo>
                      <a:pt x="51" y="334"/>
                    </a:lnTo>
                    <a:close/>
                  </a:path>
                </a:pathLst>
              </a:custGeom>
              <a:solidFill>
                <a:srgbClr val="E9CE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grpSp>
      </p:grpSp>
      <p:grpSp>
        <p:nvGrpSpPr>
          <p:cNvPr id="129" name="Grupo 128"/>
          <p:cNvGrpSpPr/>
          <p:nvPr/>
        </p:nvGrpSpPr>
        <p:grpSpPr>
          <a:xfrm>
            <a:off x="118542" y="259217"/>
            <a:ext cx="3176865" cy="830939"/>
            <a:chOff x="201809" y="167228"/>
            <a:chExt cx="3176865" cy="830939"/>
          </a:xfrm>
        </p:grpSpPr>
        <p:grpSp>
          <p:nvGrpSpPr>
            <p:cNvPr id="130" name="Group 17"/>
            <p:cNvGrpSpPr/>
            <p:nvPr/>
          </p:nvGrpSpPr>
          <p:grpSpPr>
            <a:xfrm>
              <a:off x="201809" y="167228"/>
              <a:ext cx="3176865" cy="830939"/>
              <a:chOff x="1506828" y="650383"/>
              <a:chExt cx="9195515" cy="2215166"/>
            </a:xfrm>
          </p:grpSpPr>
          <p:sp>
            <p:nvSpPr>
              <p:cNvPr id="133" name="Freeform 19"/>
              <p:cNvSpPr/>
              <p:nvPr/>
            </p:nvSpPr>
            <p:spPr>
              <a:xfrm>
                <a:off x="1506828" y="650383"/>
                <a:ext cx="9195515" cy="2215166"/>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ea typeface="Open Sans" panose="020B0606030504020204" pitchFamily="34" charset="0"/>
                  <a:cs typeface="Open Sans" panose="020B0606030504020204" pitchFamily="34" charset="0"/>
                </a:endParaRPr>
              </a:p>
            </p:txBody>
          </p:sp>
          <p:sp>
            <p:nvSpPr>
              <p:cNvPr id="134" name="Oval 20"/>
              <p:cNvSpPr/>
              <p:nvPr/>
            </p:nvSpPr>
            <p:spPr>
              <a:xfrm>
                <a:off x="1661374" y="804929"/>
                <a:ext cx="1906074" cy="19060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sp>
          <p:nvSpPr>
            <p:cNvPr id="131" name="TextBox 18"/>
            <p:cNvSpPr txBox="1"/>
            <p:nvPr/>
          </p:nvSpPr>
          <p:spPr>
            <a:xfrm>
              <a:off x="1336658" y="351866"/>
              <a:ext cx="1858768" cy="461665"/>
            </a:xfrm>
            <a:prstGeom prst="rect">
              <a:avLst/>
            </a:prstGeom>
            <a:noFill/>
          </p:spPr>
          <p:txBody>
            <a:bodyPr wrap="square" rtlCol="0" anchor="ctr">
              <a:spAutoFit/>
            </a:bodyPr>
            <a:lstStyle/>
            <a:p>
              <a:pPr lvl="0" algn="ctr"/>
              <a:r>
                <a:rPr lang="en-US" sz="2400" b="1" dirty="0" smtClean="0">
                  <a:solidFill>
                    <a:prstClr val="white"/>
                  </a:solidFill>
                  <a:latin typeface="Calibri" panose="020F0502020204030204" pitchFamily="34" charset="0"/>
                </a:rPr>
                <a:t>OBJETIVOS</a:t>
              </a:r>
              <a:endParaRPr lang="en-US" b="1" dirty="0">
                <a:solidFill>
                  <a:prstClr val="white"/>
                </a:solidFill>
                <a:latin typeface="Calibri" panose="020F0502020204030204" pitchFamily="34" charset="0"/>
              </a:endParaRPr>
            </a:p>
          </p:txBody>
        </p:sp>
        <p:sp>
          <p:nvSpPr>
            <p:cNvPr id="132" name="CuadroTexto 131"/>
            <p:cNvSpPr txBox="1"/>
            <p:nvPr/>
          </p:nvSpPr>
          <p:spPr>
            <a:xfrm>
              <a:off x="255202" y="265484"/>
              <a:ext cx="677339" cy="707886"/>
            </a:xfrm>
            <a:prstGeom prst="rect">
              <a:avLst/>
            </a:prstGeom>
            <a:noFill/>
          </p:spPr>
          <p:txBody>
            <a:bodyPr wrap="square" rtlCol="0">
              <a:spAutoFit/>
            </a:bodyPr>
            <a:lstStyle/>
            <a:p>
              <a:pPr algn="ctr"/>
              <a:r>
                <a:rPr lang="es-ES" sz="2000" b="1" dirty="0" smtClean="0">
                  <a:solidFill>
                    <a:schemeClr val="bg2">
                      <a:lumMod val="10000"/>
                    </a:schemeClr>
                  </a:solidFill>
                  <a:latin typeface="Calibri" panose="020F0502020204030204" pitchFamily="34" charset="0"/>
                </a:rPr>
                <a:t>CAP. 1</a:t>
              </a:r>
              <a:endParaRPr lang="es-ES" sz="2000" b="1" dirty="0">
                <a:solidFill>
                  <a:schemeClr val="bg2">
                    <a:lumMod val="10000"/>
                  </a:schemeClr>
                </a:solidFill>
                <a:latin typeface="Calibri" panose="020F0502020204030204" pitchFamily="34" charset="0"/>
              </a:endParaRPr>
            </a:p>
          </p:txBody>
        </p:sp>
      </p:grpSp>
      <p:sp>
        <p:nvSpPr>
          <p:cNvPr id="58" name="Shape 208"/>
          <p:cNvSpPr/>
          <p:nvPr/>
        </p:nvSpPr>
        <p:spPr>
          <a:xfrm>
            <a:off x="725002" y="4374625"/>
            <a:ext cx="2991669" cy="9002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p>
            <a:pPr lvl="0" algn="just"/>
            <a:r>
              <a:rPr lang="es-EC" dirty="0">
                <a:solidFill>
                  <a:srgbClr val="080808"/>
                </a:solidFill>
                <a:latin typeface="Calibri" panose="020F0502020204030204" pitchFamily="34" charset="0"/>
              </a:rPr>
              <a:t>Comprobar parámetros de los diseños realizados por medio de software de simulación.</a:t>
            </a:r>
          </a:p>
        </p:txBody>
      </p:sp>
    </p:spTree>
    <p:extLst>
      <p:ext uri="{BB962C8B-B14F-4D97-AF65-F5344CB8AC3E}">
        <p14:creationId xmlns:p14="http://schemas.microsoft.com/office/powerpoint/2010/main" val="25489803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7"/>
          <p:cNvGrpSpPr/>
          <p:nvPr/>
        </p:nvGrpSpPr>
        <p:grpSpPr>
          <a:xfrm>
            <a:off x="201809" y="167228"/>
            <a:ext cx="3589141" cy="880989"/>
            <a:chOff x="1506828" y="650383"/>
            <a:chExt cx="9195515" cy="2215166"/>
          </a:xfrm>
        </p:grpSpPr>
        <p:sp>
          <p:nvSpPr>
            <p:cNvPr id="5" name="Freeform 19"/>
            <p:cNvSpPr/>
            <p:nvPr/>
          </p:nvSpPr>
          <p:spPr>
            <a:xfrm>
              <a:off x="1506828" y="650383"/>
              <a:ext cx="9195515" cy="2215166"/>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ea typeface="Open Sans" panose="020B0606030504020204" pitchFamily="34" charset="0"/>
                <a:cs typeface="Open Sans" panose="020B0606030504020204" pitchFamily="34" charset="0"/>
              </a:endParaRPr>
            </a:p>
          </p:txBody>
        </p:sp>
        <p:sp>
          <p:nvSpPr>
            <p:cNvPr id="6" name="Oval 20"/>
            <p:cNvSpPr/>
            <p:nvPr/>
          </p:nvSpPr>
          <p:spPr>
            <a:xfrm>
              <a:off x="1661374" y="804929"/>
              <a:ext cx="1906074" cy="19060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sp>
        <p:nvSpPr>
          <p:cNvPr id="7" name="TextBox 18"/>
          <p:cNvSpPr txBox="1"/>
          <p:nvPr/>
        </p:nvSpPr>
        <p:spPr>
          <a:xfrm>
            <a:off x="1342539" y="177846"/>
            <a:ext cx="2310276" cy="830997"/>
          </a:xfrm>
          <a:prstGeom prst="rect">
            <a:avLst/>
          </a:prstGeom>
          <a:noFill/>
        </p:spPr>
        <p:txBody>
          <a:bodyPr wrap="square" rtlCol="0" anchor="ctr">
            <a:spAutoFit/>
          </a:bodyPr>
          <a:lstStyle/>
          <a:p>
            <a:pPr lvl="0" algn="ctr"/>
            <a:r>
              <a:rPr lang="en-US" sz="2400" b="1" dirty="0" smtClean="0">
                <a:solidFill>
                  <a:prstClr val="white"/>
                </a:solidFill>
                <a:latin typeface="Calibri" panose="020F0502020204030204" pitchFamily="34" charset="0"/>
              </a:rPr>
              <a:t>MARCO TEÓRICO</a:t>
            </a:r>
            <a:endParaRPr lang="en-US" sz="2400" b="1" dirty="0">
              <a:solidFill>
                <a:prstClr val="white"/>
              </a:solidFill>
              <a:latin typeface="Calibri" panose="020F0502020204030204" pitchFamily="34" charset="0"/>
            </a:endParaRPr>
          </a:p>
        </p:txBody>
      </p:sp>
      <p:sp>
        <p:nvSpPr>
          <p:cNvPr id="8" name="CuadroTexto 7"/>
          <p:cNvSpPr txBox="1"/>
          <p:nvPr/>
        </p:nvSpPr>
        <p:spPr>
          <a:xfrm>
            <a:off x="236373" y="253779"/>
            <a:ext cx="795484" cy="707886"/>
          </a:xfrm>
          <a:prstGeom prst="rect">
            <a:avLst/>
          </a:prstGeom>
          <a:noFill/>
        </p:spPr>
        <p:txBody>
          <a:bodyPr wrap="square" rtlCol="0">
            <a:spAutoFit/>
          </a:bodyPr>
          <a:lstStyle/>
          <a:p>
            <a:pPr algn="ctr"/>
            <a:r>
              <a:rPr lang="es-ES" sz="2000" b="1" dirty="0" smtClean="0">
                <a:solidFill>
                  <a:schemeClr val="bg2">
                    <a:lumMod val="10000"/>
                  </a:schemeClr>
                </a:solidFill>
                <a:latin typeface="Calibri" panose="020F0502020204030204" pitchFamily="34" charset="0"/>
              </a:rPr>
              <a:t>CAP. 2</a:t>
            </a:r>
            <a:endParaRPr lang="es-ES" sz="2000" b="1" dirty="0">
              <a:solidFill>
                <a:schemeClr val="bg2">
                  <a:lumMod val="10000"/>
                </a:schemeClr>
              </a:solidFill>
              <a:latin typeface="Calibri" panose="020F0502020204030204" pitchFamily="34" charset="0"/>
            </a:endParaRPr>
          </a:p>
        </p:txBody>
      </p:sp>
      <p:sp>
        <p:nvSpPr>
          <p:cNvPr id="38" name="Shape 2554"/>
          <p:cNvSpPr/>
          <p:nvPr/>
        </p:nvSpPr>
        <p:spPr>
          <a:xfrm>
            <a:off x="12563334" y="1707003"/>
            <a:ext cx="710781" cy="630339"/>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pic>
        <p:nvPicPr>
          <p:cNvPr id="39" name="Imagen 38"/>
          <p:cNvPicPr/>
          <p:nvPr/>
        </p:nvPicPr>
        <p:blipFill>
          <a:blip r:embed="rId2">
            <a:extLst>
              <a:ext uri="{28A0092B-C50C-407E-A947-70E740481C1C}">
                <a14:useLocalDpi xmlns:a14="http://schemas.microsoft.com/office/drawing/2010/main" val="0"/>
              </a:ext>
            </a:extLst>
          </a:blip>
          <a:srcRect/>
          <a:stretch>
            <a:fillRect/>
          </a:stretch>
        </p:blipFill>
        <p:spPr bwMode="auto">
          <a:xfrm>
            <a:off x="7006771" y="4416064"/>
            <a:ext cx="5169535" cy="1439545"/>
          </a:xfrm>
          <a:prstGeom prst="rect">
            <a:avLst/>
          </a:prstGeom>
          <a:noFill/>
          <a:ln>
            <a:noFill/>
          </a:ln>
        </p:spPr>
      </p:pic>
      <p:grpSp>
        <p:nvGrpSpPr>
          <p:cNvPr id="52" name="Grupo 51"/>
          <p:cNvGrpSpPr/>
          <p:nvPr/>
        </p:nvGrpSpPr>
        <p:grpSpPr>
          <a:xfrm>
            <a:off x="188879" y="1212928"/>
            <a:ext cx="6624736" cy="5103247"/>
            <a:chOff x="3064698" y="2327859"/>
            <a:chExt cx="3014602" cy="3014603"/>
          </a:xfrm>
        </p:grpSpPr>
        <p:grpSp>
          <p:nvGrpSpPr>
            <p:cNvPr id="56" name="Group 2">
              <a:extLst>
                <a:ext uri="{FF2B5EF4-FFF2-40B4-BE49-F238E27FC236}">
                  <a16:creationId xmlns="" xmlns:a16="http://schemas.microsoft.com/office/drawing/2014/main" id="{0476BD5C-EBDC-4B4A-A374-C0489A1669B3}"/>
                </a:ext>
              </a:extLst>
            </p:cNvPr>
            <p:cNvGrpSpPr/>
            <p:nvPr/>
          </p:nvGrpSpPr>
          <p:grpSpPr>
            <a:xfrm>
              <a:off x="3377780" y="2652576"/>
              <a:ext cx="2388440" cy="2374759"/>
              <a:chOff x="4503706" y="2393767"/>
              <a:chExt cx="3184587" cy="3166345"/>
            </a:xfrm>
          </p:grpSpPr>
          <mc:AlternateContent xmlns:mc="http://schemas.openxmlformats.org/markup-compatibility/2006" xmlns:a14="http://schemas.microsoft.com/office/drawing/2010/main">
            <mc:Choice Requires="a14">
              <p:sp>
                <p:nvSpPr>
                  <p:cNvPr id="65" name="Rectangle 7">
                    <a:extLst>
                      <a:ext uri="{FF2B5EF4-FFF2-40B4-BE49-F238E27FC236}">
                        <a16:creationId xmlns="" xmlns:a16="http://schemas.microsoft.com/office/drawing/2014/main" id="{21AF0B1C-E357-4EAB-A2A9-61A703DE2BB3}"/>
                      </a:ext>
                    </a:extLst>
                  </p:cNvPr>
                  <p:cNvSpPr/>
                  <p:nvPr/>
                </p:nvSpPr>
                <p:spPr>
                  <a:xfrm>
                    <a:off x="5307696" y="2393767"/>
                    <a:ext cx="1592294" cy="159182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es-EC" dirty="0" smtClean="0">
                        <a:solidFill>
                          <a:srgbClr val="080808"/>
                        </a:solidFill>
                        <a:latin typeface="Calibri" panose="020F0502020204030204" pitchFamily="34" charset="0"/>
                      </a:rPr>
                      <a:t>Está </a:t>
                    </a:r>
                    <a:r>
                      <a:rPr lang="es-EC" dirty="0">
                        <a:solidFill>
                          <a:srgbClr val="080808"/>
                        </a:solidFill>
                        <a:latin typeface="Calibri" panose="020F0502020204030204" pitchFamily="34" charset="0"/>
                      </a:rPr>
                      <a:t>formado </a:t>
                    </a:r>
                    <a:r>
                      <a:rPr lang="es-EC" dirty="0" smtClean="0">
                        <a:solidFill>
                          <a:srgbClr val="080808"/>
                        </a:solidFill>
                        <a:latin typeface="Calibri" panose="020F0502020204030204" pitchFamily="34" charset="0"/>
                      </a:rPr>
                      <a:t>por dos o </a:t>
                    </a:r>
                    <a:r>
                      <a:rPr lang="es-EC" dirty="0">
                        <a:solidFill>
                          <a:srgbClr val="080808"/>
                        </a:solidFill>
                        <a:latin typeface="Calibri" panose="020F0502020204030204" pitchFamily="34" charset="0"/>
                      </a:rPr>
                      <a:t>tres articulaciones prismáticas, mutuamente ortogonales y corresponden a las direcciones cartesianas </a:t>
                    </a:r>
                    <a14:m>
                      <m:oMath xmlns:m="http://schemas.openxmlformats.org/officeDocument/2006/math">
                        <m:d>
                          <m:dPr>
                            <m:ctrlPr>
                              <a:rPr lang="es-EC" i="1">
                                <a:solidFill>
                                  <a:srgbClr val="080808"/>
                                </a:solidFill>
                                <a:latin typeface="Cambria Math" panose="02040503050406030204" pitchFamily="18" charset="0"/>
                              </a:rPr>
                            </m:ctrlPr>
                          </m:dPr>
                          <m:e>
                            <m:r>
                              <a:rPr lang="es-EC" i="1">
                                <a:solidFill>
                                  <a:srgbClr val="080808"/>
                                </a:solidFill>
                                <a:latin typeface="Cambria Math" panose="02040503050406030204" pitchFamily="18" charset="0"/>
                              </a:rPr>
                              <m:t>𝑋</m:t>
                            </m:r>
                            <m:r>
                              <a:rPr lang="es-EC" i="1">
                                <a:solidFill>
                                  <a:srgbClr val="080808"/>
                                </a:solidFill>
                                <a:latin typeface="Cambria Math" panose="02040503050406030204" pitchFamily="18" charset="0"/>
                              </a:rPr>
                              <m:t>, </m:t>
                            </m:r>
                            <m:r>
                              <a:rPr lang="es-EC" i="1">
                                <a:solidFill>
                                  <a:srgbClr val="080808"/>
                                </a:solidFill>
                                <a:latin typeface="Cambria Math" panose="02040503050406030204" pitchFamily="18" charset="0"/>
                              </a:rPr>
                              <m:t>𝑌</m:t>
                            </m:r>
                            <m:r>
                              <a:rPr lang="es-EC" i="1">
                                <a:solidFill>
                                  <a:srgbClr val="080808"/>
                                </a:solidFill>
                                <a:latin typeface="Cambria Math" panose="02040503050406030204" pitchFamily="18" charset="0"/>
                              </a:rPr>
                              <m:t>, </m:t>
                            </m:r>
                            <m:r>
                              <a:rPr lang="es-EC" i="1">
                                <a:solidFill>
                                  <a:srgbClr val="080808"/>
                                </a:solidFill>
                                <a:latin typeface="Cambria Math" panose="02040503050406030204" pitchFamily="18" charset="0"/>
                              </a:rPr>
                              <m:t>𝑍</m:t>
                            </m:r>
                          </m:e>
                        </m:d>
                      </m:oMath>
                    </a14:m>
                    <a:endParaRPr lang="es-ES" dirty="0">
                      <a:solidFill>
                        <a:schemeClr val="bg2">
                          <a:lumMod val="10000"/>
                        </a:schemeClr>
                      </a:solidFill>
                      <a:latin typeface="Calibri" panose="020F0502020204030204" pitchFamily="34" charset="0"/>
                    </a:endParaRPr>
                  </a:p>
                </p:txBody>
              </p:sp>
            </mc:Choice>
            <mc:Fallback xmlns="">
              <p:sp>
                <p:nvSpPr>
                  <p:cNvPr id="65" name="Rectangle 7">
                    <a:extLst>
                      <a:ext uri="{FF2B5EF4-FFF2-40B4-BE49-F238E27FC236}">
                        <a16:creationId xmlns="" xmlns:a16="http://schemas.microsoft.com/office/drawing/2014/main" xmlns:a14="http://schemas.microsoft.com/office/drawing/2010/main" id="{21AF0B1C-E357-4EAB-A2A9-61A703DE2BB3}"/>
                      </a:ext>
                    </a:extLst>
                  </p:cNvPr>
                  <p:cNvSpPr>
                    <a:spLocks noRot="1" noChangeAspect="1" noMove="1" noResize="1" noEditPoints="1" noAdjustHandles="1" noChangeArrowheads="1" noChangeShapeType="1" noTextEdit="1"/>
                  </p:cNvSpPr>
                  <p:nvPr/>
                </p:nvSpPr>
                <p:spPr>
                  <a:xfrm>
                    <a:off x="5307696" y="2393767"/>
                    <a:ext cx="1592294" cy="1591828"/>
                  </a:xfrm>
                  <a:prstGeom prst="rect">
                    <a:avLst/>
                  </a:prstGeom>
                  <a:blipFill rotWithShape="0">
                    <a:blip r:embed="rId3"/>
                    <a:stretch>
                      <a:fillRect l="-1379" t="-893" r="-920"/>
                    </a:stretch>
                  </a:blipFill>
                  <a:ln/>
                </p:spPr>
                <p:txBody>
                  <a:bodyPr/>
                  <a:lstStyle/>
                  <a:p>
                    <a:r>
                      <a:rPr lang="es-EC">
                        <a:noFill/>
                      </a:rPr>
                      <a:t> </a:t>
                    </a:r>
                  </a:p>
                </p:txBody>
              </p:sp>
            </mc:Fallback>
          </mc:AlternateContent>
          <p:sp>
            <p:nvSpPr>
              <p:cNvPr id="66" name="Rectangle 8">
                <a:extLst>
                  <a:ext uri="{FF2B5EF4-FFF2-40B4-BE49-F238E27FC236}">
                    <a16:creationId xmlns="" xmlns:a16="http://schemas.microsoft.com/office/drawing/2014/main" id="{BF51B01A-CCC2-44B1-B0C0-7719FEFE7FBD}"/>
                  </a:ext>
                </a:extLst>
              </p:cNvPr>
              <p:cNvSpPr/>
              <p:nvPr/>
            </p:nvSpPr>
            <p:spPr>
              <a:xfrm>
                <a:off x="4503706" y="3968284"/>
                <a:ext cx="1592294" cy="159182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es-EC" dirty="0">
                    <a:solidFill>
                      <a:srgbClr val="080808"/>
                    </a:solidFill>
                    <a:latin typeface="Calibri" panose="020F0502020204030204" pitchFamily="34" charset="0"/>
                  </a:rPr>
                  <a:t>Esta configuración produce robots con estructuras muy rígidas, como consecuencia puede construirse robots bastantes grandes</a:t>
                </a:r>
                <a:r>
                  <a:rPr lang="es-EC" dirty="0" smtClean="0">
                    <a:solidFill>
                      <a:srgbClr val="080808"/>
                    </a:solidFill>
                    <a:latin typeface="Calibri" panose="020F0502020204030204" pitchFamily="34" charset="0"/>
                  </a:rPr>
                  <a:t>.</a:t>
                </a:r>
                <a:endParaRPr lang="es-ES" dirty="0">
                  <a:solidFill>
                    <a:srgbClr val="080808"/>
                  </a:solidFill>
                  <a:latin typeface="Calibri" panose="020F0502020204030204" pitchFamily="34" charset="0"/>
                </a:endParaRPr>
              </a:p>
            </p:txBody>
          </p:sp>
          <p:sp>
            <p:nvSpPr>
              <p:cNvPr id="68" name="Rectangle 10">
                <a:extLst>
                  <a:ext uri="{FF2B5EF4-FFF2-40B4-BE49-F238E27FC236}">
                    <a16:creationId xmlns="" xmlns:a16="http://schemas.microsoft.com/office/drawing/2014/main" id="{ECCA6CE7-1766-4DDF-80A0-45158CAA9522}"/>
                  </a:ext>
                </a:extLst>
              </p:cNvPr>
              <p:cNvSpPr/>
              <p:nvPr/>
            </p:nvSpPr>
            <p:spPr>
              <a:xfrm>
                <a:off x="6095999" y="3968284"/>
                <a:ext cx="1592294" cy="159182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r>
                  <a:rPr lang="es-EC" dirty="0">
                    <a:solidFill>
                      <a:srgbClr val="080808"/>
                    </a:solidFill>
                    <a:latin typeface="Calibri" panose="020F0502020204030204" pitchFamily="34" charset="0"/>
                  </a:rPr>
                  <a:t>Suelen ser adecuados en aplicaciones en las que son necesarios movimientos de tipo lineal y grandes longitudes</a:t>
                </a:r>
                <a:endParaRPr lang="es-ES" dirty="0">
                  <a:solidFill>
                    <a:srgbClr val="080808"/>
                  </a:solidFill>
                  <a:latin typeface="Calibri" panose="020F0502020204030204" pitchFamily="34" charset="0"/>
                </a:endParaRPr>
              </a:p>
            </p:txBody>
          </p:sp>
        </p:grpSp>
        <p:sp>
          <p:nvSpPr>
            <p:cNvPr id="58" name="Frame 1">
              <a:extLst>
                <a:ext uri="{FF2B5EF4-FFF2-40B4-BE49-F238E27FC236}">
                  <a16:creationId xmlns="" xmlns:a16="http://schemas.microsoft.com/office/drawing/2014/main" id="{AF39A103-1A42-4B40-BCB9-834E875C5634}"/>
                </a:ext>
              </a:extLst>
            </p:cNvPr>
            <p:cNvSpPr/>
            <p:nvPr/>
          </p:nvSpPr>
          <p:spPr>
            <a:xfrm>
              <a:off x="3194846" y="2456135"/>
              <a:ext cx="2754306" cy="2754306"/>
            </a:xfrm>
            <a:prstGeom prst="frame">
              <a:avLst>
                <a:gd name="adj1" fmla="val 4200"/>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9" name="Freeform: Shape 29">
              <a:extLst>
                <a:ext uri="{FF2B5EF4-FFF2-40B4-BE49-F238E27FC236}">
                  <a16:creationId xmlns="" xmlns:a16="http://schemas.microsoft.com/office/drawing/2014/main" id="{707DFFFF-44B9-4F6F-BD83-4EB34707748F}"/>
                </a:ext>
              </a:extLst>
            </p:cNvPr>
            <p:cNvSpPr/>
            <p:nvPr/>
          </p:nvSpPr>
          <p:spPr>
            <a:xfrm>
              <a:off x="3064698" y="2327859"/>
              <a:ext cx="687775" cy="687775"/>
            </a:xfrm>
            <a:custGeom>
              <a:avLst/>
              <a:gdLst>
                <a:gd name="connsiteX0" fmla="*/ 458517 w 917033"/>
                <a:gd name="connsiteY0" fmla="*/ 0 h 917033"/>
                <a:gd name="connsiteX1" fmla="*/ 917033 w 917033"/>
                <a:gd name="connsiteY1" fmla="*/ 0 h 917033"/>
                <a:gd name="connsiteX2" fmla="*/ 0 w 917033"/>
                <a:gd name="connsiteY2" fmla="*/ 917033 h 917033"/>
                <a:gd name="connsiteX3" fmla="*/ 0 w 917033"/>
                <a:gd name="connsiteY3" fmla="*/ 458517 h 917033"/>
              </a:gdLst>
              <a:ahLst/>
              <a:cxnLst>
                <a:cxn ang="0">
                  <a:pos x="connsiteX0" y="connsiteY0"/>
                </a:cxn>
                <a:cxn ang="0">
                  <a:pos x="connsiteX1" y="connsiteY1"/>
                </a:cxn>
                <a:cxn ang="0">
                  <a:pos x="connsiteX2" y="connsiteY2"/>
                </a:cxn>
                <a:cxn ang="0">
                  <a:pos x="connsiteX3" y="connsiteY3"/>
                </a:cxn>
              </a:cxnLst>
              <a:rect l="l" t="t" r="r" b="b"/>
              <a:pathLst>
                <a:path w="917033" h="917033">
                  <a:moveTo>
                    <a:pt x="458517" y="0"/>
                  </a:moveTo>
                  <a:lnTo>
                    <a:pt x="917033" y="0"/>
                  </a:lnTo>
                  <a:lnTo>
                    <a:pt x="0" y="917033"/>
                  </a:lnTo>
                  <a:lnTo>
                    <a:pt x="0" y="458517"/>
                  </a:lnTo>
                  <a:close/>
                </a:path>
              </a:pathLst>
            </a:custGeom>
            <a:solidFill>
              <a:schemeClr val="bg2">
                <a:lumMod val="1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Freeform: Shape 31">
              <a:extLst>
                <a:ext uri="{FF2B5EF4-FFF2-40B4-BE49-F238E27FC236}">
                  <a16:creationId xmlns="" xmlns:a16="http://schemas.microsoft.com/office/drawing/2014/main" id="{EFFC0EC8-D0B5-4352-BC04-1CEDF8C0CE01}"/>
                </a:ext>
              </a:extLst>
            </p:cNvPr>
            <p:cNvSpPr/>
            <p:nvPr/>
          </p:nvSpPr>
          <p:spPr>
            <a:xfrm>
              <a:off x="5391525" y="2327859"/>
              <a:ext cx="687775" cy="687775"/>
            </a:xfrm>
            <a:custGeom>
              <a:avLst/>
              <a:gdLst>
                <a:gd name="connsiteX0" fmla="*/ 0 w 917033"/>
                <a:gd name="connsiteY0" fmla="*/ 0 h 917033"/>
                <a:gd name="connsiteX1" fmla="*/ 458516 w 917033"/>
                <a:gd name="connsiteY1" fmla="*/ 0 h 917033"/>
                <a:gd name="connsiteX2" fmla="*/ 917033 w 917033"/>
                <a:gd name="connsiteY2" fmla="*/ 458517 h 917033"/>
                <a:gd name="connsiteX3" fmla="*/ 917033 w 917033"/>
                <a:gd name="connsiteY3" fmla="*/ 917033 h 917033"/>
              </a:gdLst>
              <a:ahLst/>
              <a:cxnLst>
                <a:cxn ang="0">
                  <a:pos x="connsiteX0" y="connsiteY0"/>
                </a:cxn>
                <a:cxn ang="0">
                  <a:pos x="connsiteX1" y="connsiteY1"/>
                </a:cxn>
                <a:cxn ang="0">
                  <a:pos x="connsiteX2" y="connsiteY2"/>
                </a:cxn>
                <a:cxn ang="0">
                  <a:pos x="connsiteX3" y="connsiteY3"/>
                </a:cxn>
              </a:cxnLst>
              <a:rect l="l" t="t" r="r" b="b"/>
              <a:pathLst>
                <a:path w="917033" h="917033">
                  <a:moveTo>
                    <a:pt x="0" y="0"/>
                  </a:moveTo>
                  <a:lnTo>
                    <a:pt x="458516" y="0"/>
                  </a:lnTo>
                  <a:lnTo>
                    <a:pt x="917033" y="458517"/>
                  </a:lnTo>
                  <a:lnTo>
                    <a:pt x="917033" y="917033"/>
                  </a:lnTo>
                  <a:close/>
                </a:path>
              </a:pathLst>
            </a:custGeom>
            <a:solidFill>
              <a:schemeClr val="bg2">
                <a:lumMod val="1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Freeform: Shape 33">
              <a:extLst>
                <a:ext uri="{FF2B5EF4-FFF2-40B4-BE49-F238E27FC236}">
                  <a16:creationId xmlns="" xmlns:a16="http://schemas.microsoft.com/office/drawing/2014/main" id="{45CAC91C-72DD-47AB-BE63-DEA3B6BEDC8B}"/>
                </a:ext>
              </a:extLst>
            </p:cNvPr>
            <p:cNvSpPr/>
            <p:nvPr/>
          </p:nvSpPr>
          <p:spPr>
            <a:xfrm>
              <a:off x="3064698" y="4654687"/>
              <a:ext cx="687775" cy="687775"/>
            </a:xfrm>
            <a:custGeom>
              <a:avLst/>
              <a:gdLst>
                <a:gd name="connsiteX0" fmla="*/ 0 w 917033"/>
                <a:gd name="connsiteY0" fmla="*/ 0 h 917033"/>
                <a:gd name="connsiteX1" fmla="*/ 917033 w 917033"/>
                <a:gd name="connsiteY1" fmla="*/ 917033 h 917033"/>
                <a:gd name="connsiteX2" fmla="*/ 458517 w 917033"/>
                <a:gd name="connsiteY2" fmla="*/ 917033 h 917033"/>
                <a:gd name="connsiteX3" fmla="*/ 0 w 917033"/>
                <a:gd name="connsiteY3" fmla="*/ 458516 h 917033"/>
              </a:gdLst>
              <a:ahLst/>
              <a:cxnLst>
                <a:cxn ang="0">
                  <a:pos x="connsiteX0" y="connsiteY0"/>
                </a:cxn>
                <a:cxn ang="0">
                  <a:pos x="connsiteX1" y="connsiteY1"/>
                </a:cxn>
                <a:cxn ang="0">
                  <a:pos x="connsiteX2" y="connsiteY2"/>
                </a:cxn>
                <a:cxn ang="0">
                  <a:pos x="connsiteX3" y="connsiteY3"/>
                </a:cxn>
              </a:cxnLst>
              <a:rect l="l" t="t" r="r" b="b"/>
              <a:pathLst>
                <a:path w="917033" h="917033">
                  <a:moveTo>
                    <a:pt x="0" y="0"/>
                  </a:moveTo>
                  <a:lnTo>
                    <a:pt x="917033" y="917033"/>
                  </a:lnTo>
                  <a:lnTo>
                    <a:pt x="458517" y="917033"/>
                  </a:lnTo>
                  <a:lnTo>
                    <a:pt x="0" y="458516"/>
                  </a:lnTo>
                  <a:close/>
                </a:path>
              </a:pathLst>
            </a:custGeom>
            <a:solidFill>
              <a:schemeClr val="bg2">
                <a:lumMod val="1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Freeform: Shape 35">
              <a:extLst>
                <a:ext uri="{FF2B5EF4-FFF2-40B4-BE49-F238E27FC236}">
                  <a16:creationId xmlns="" xmlns:a16="http://schemas.microsoft.com/office/drawing/2014/main" id="{8E440C08-F0DE-4519-BDF9-6A5600C1A0AD}"/>
                </a:ext>
              </a:extLst>
            </p:cNvPr>
            <p:cNvSpPr/>
            <p:nvPr/>
          </p:nvSpPr>
          <p:spPr>
            <a:xfrm>
              <a:off x="5391525" y="4654687"/>
              <a:ext cx="687775" cy="687775"/>
            </a:xfrm>
            <a:custGeom>
              <a:avLst/>
              <a:gdLst>
                <a:gd name="connsiteX0" fmla="*/ 917033 w 917033"/>
                <a:gd name="connsiteY0" fmla="*/ 0 h 917033"/>
                <a:gd name="connsiteX1" fmla="*/ 917033 w 917033"/>
                <a:gd name="connsiteY1" fmla="*/ 458516 h 917033"/>
                <a:gd name="connsiteX2" fmla="*/ 458516 w 917033"/>
                <a:gd name="connsiteY2" fmla="*/ 917033 h 917033"/>
                <a:gd name="connsiteX3" fmla="*/ 0 w 917033"/>
                <a:gd name="connsiteY3" fmla="*/ 917033 h 917033"/>
              </a:gdLst>
              <a:ahLst/>
              <a:cxnLst>
                <a:cxn ang="0">
                  <a:pos x="connsiteX0" y="connsiteY0"/>
                </a:cxn>
                <a:cxn ang="0">
                  <a:pos x="connsiteX1" y="connsiteY1"/>
                </a:cxn>
                <a:cxn ang="0">
                  <a:pos x="connsiteX2" y="connsiteY2"/>
                </a:cxn>
                <a:cxn ang="0">
                  <a:pos x="connsiteX3" y="connsiteY3"/>
                </a:cxn>
              </a:cxnLst>
              <a:rect l="l" t="t" r="r" b="b"/>
              <a:pathLst>
                <a:path w="917033" h="917033">
                  <a:moveTo>
                    <a:pt x="917033" y="0"/>
                  </a:moveTo>
                  <a:lnTo>
                    <a:pt x="917033" y="458516"/>
                  </a:lnTo>
                  <a:lnTo>
                    <a:pt x="458516" y="917033"/>
                  </a:lnTo>
                  <a:lnTo>
                    <a:pt x="0" y="917033"/>
                  </a:lnTo>
                  <a:close/>
                </a:path>
              </a:pathLst>
            </a:custGeom>
            <a:solidFill>
              <a:schemeClr val="bg2">
                <a:lumMod val="1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9" name="Shape 5982"/>
          <p:cNvSpPr/>
          <p:nvPr/>
        </p:nvSpPr>
        <p:spPr>
          <a:xfrm>
            <a:off x="2170573" y="1079338"/>
            <a:ext cx="2687208" cy="4385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4289" tIns="34289" rIns="34289" bIns="34289" numCol="1" anchor="t">
            <a:spAutoFit/>
          </a:bodyPr>
          <a:lstStyle/>
          <a:p>
            <a:pPr algn="ctr"/>
            <a:r>
              <a:rPr lang="es-ES" sz="2400" b="1" dirty="0" smtClean="0">
                <a:solidFill>
                  <a:schemeClr val="bg2">
                    <a:lumMod val="10000"/>
                  </a:schemeClr>
                </a:solidFill>
                <a:latin typeface="Calibri" panose="020F0502020204030204" pitchFamily="34" charset="0"/>
                <a:ea typeface="Helvetica"/>
                <a:cs typeface="Helvetica"/>
              </a:rPr>
              <a:t>ROBOT CARTESIANO</a:t>
            </a:r>
            <a:endParaRPr sz="2400" b="1" dirty="0">
              <a:solidFill>
                <a:schemeClr val="bg2">
                  <a:lumMod val="10000"/>
                </a:schemeClr>
              </a:solidFill>
              <a:latin typeface="Calibri" panose="020F0502020204030204" pitchFamily="34" charset="0"/>
              <a:ea typeface="Helvetica"/>
              <a:cs typeface="Helvetica"/>
            </a:endParaRPr>
          </a:p>
        </p:txBody>
      </p:sp>
      <p:grpSp>
        <p:nvGrpSpPr>
          <p:cNvPr id="70" name="Grupo 69"/>
          <p:cNvGrpSpPr/>
          <p:nvPr/>
        </p:nvGrpSpPr>
        <p:grpSpPr>
          <a:xfrm>
            <a:off x="7751659" y="1190601"/>
            <a:ext cx="3679757" cy="2930325"/>
            <a:chOff x="2042820" y="1749659"/>
            <a:chExt cx="5058361" cy="3889125"/>
          </a:xfrm>
        </p:grpSpPr>
        <p:grpSp>
          <p:nvGrpSpPr>
            <p:cNvPr id="71" name="Group 17"/>
            <p:cNvGrpSpPr/>
            <p:nvPr/>
          </p:nvGrpSpPr>
          <p:grpSpPr>
            <a:xfrm>
              <a:off x="4234266" y="2572161"/>
              <a:ext cx="2866915" cy="690629"/>
              <a:chOff x="1506828" y="650383"/>
              <a:chExt cx="9195515" cy="2215166"/>
            </a:xfrm>
          </p:grpSpPr>
          <p:sp>
            <p:nvSpPr>
              <p:cNvPr id="89" name="Freeform 19"/>
              <p:cNvSpPr/>
              <p:nvPr/>
            </p:nvSpPr>
            <p:spPr>
              <a:xfrm>
                <a:off x="1506828" y="650383"/>
                <a:ext cx="9195515" cy="2215166"/>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solidFill>
                    <a:schemeClr val="bg1"/>
                  </a:solidFill>
                  <a:latin typeface="Calibri" panose="020F0502020204030204" pitchFamily="34" charset="0"/>
                  <a:ea typeface="Open Sans" panose="020B0606030504020204" pitchFamily="34" charset="0"/>
                  <a:cs typeface="Open Sans" panose="020B0606030504020204" pitchFamily="34" charset="0"/>
                </a:endParaRPr>
              </a:p>
            </p:txBody>
          </p:sp>
          <p:sp>
            <p:nvSpPr>
              <p:cNvPr id="90" name="Oval 20"/>
              <p:cNvSpPr/>
              <p:nvPr/>
            </p:nvSpPr>
            <p:spPr>
              <a:xfrm>
                <a:off x="1661374" y="804929"/>
                <a:ext cx="1906074" cy="19060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100" b="1" dirty="0" smtClean="0">
                    <a:solidFill>
                      <a:schemeClr val="accent6">
                        <a:lumMod val="75000"/>
                      </a:schemeClr>
                    </a:solidFill>
                    <a:latin typeface="Calibri" panose="020F0502020204030204" pitchFamily="34" charset="0"/>
                    <a:ea typeface="Open Sans" panose="020B0606030504020204" pitchFamily="34" charset="0"/>
                    <a:cs typeface="Open Sans" panose="020B0606030504020204" pitchFamily="34" charset="0"/>
                  </a:rPr>
                  <a:t>2</a:t>
                </a:r>
                <a:endParaRPr lang="en-US" sz="2100" b="1" dirty="0">
                  <a:solidFill>
                    <a:schemeClr val="accent6">
                      <a:lumMod val="75000"/>
                    </a:schemeClr>
                  </a:solidFill>
                  <a:latin typeface="Calibri" panose="020F0502020204030204" pitchFamily="34" charset="0"/>
                  <a:ea typeface="Open Sans" panose="020B0606030504020204" pitchFamily="34" charset="0"/>
                  <a:cs typeface="Open Sans" panose="020B0606030504020204" pitchFamily="34" charset="0"/>
                </a:endParaRPr>
              </a:p>
            </p:txBody>
          </p:sp>
        </p:grpSp>
        <p:sp>
          <p:nvSpPr>
            <p:cNvPr id="72" name="TextBox 18"/>
            <p:cNvSpPr txBox="1"/>
            <p:nvPr/>
          </p:nvSpPr>
          <p:spPr>
            <a:xfrm>
              <a:off x="5234055" y="2529418"/>
              <a:ext cx="1857921" cy="776113"/>
            </a:xfrm>
            <a:prstGeom prst="rect">
              <a:avLst/>
            </a:prstGeom>
            <a:noFill/>
          </p:spPr>
          <p:txBody>
            <a:bodyPr wrap="square" rtlCol="0" anchor="ctr">
              <a:spAutoFit/>
            </a:bodyPr>
            <a:lstStyle/>
            <a:p>
              <a:pPr lvl="0" algn="ctr"/>
              <a:r>
                <a:rPr lang="es-ES" sz="1600" b="1" dirty="0" smtClean="0">
                  <a:solidFill>
                    <a:schemeClr val="bg1"/>
                  </a:solidFill>
                </a:rPr>
                <a:t>Volumen de instalación</a:t>
              </a:r>
              <a:endParaRPr lang="es-ES" sz="1600" b="1" dirty="0">
                <a:solidFill>
                  <a:schemeClr val="bg1"/>
                </a:solidFill>
              </a:endParaRPr>
            </a:p>
          </p:txBody>
        </p:sp>
        <p:grpSp>
          <p:nvGrpSpPr>
            <p:cNvPr id="73" name="Group 22"/>
            <p:cNvGrpSpPr/>
            <p:nvPr/>
          </p:nvGrpSpPr>
          <p:grpSpPr>
            <a:xfrm flipH="1">
              <a:off x="2042820" y="4911446"/>
              <a:ext cx="2866915" cy="690629"/>
              <a:chOff x="1506830" y="650383"/>
              <a:chExt cx="9195514" cy="2215166"/>
            </a:xfrm>
          </p:grpSpPr>
          <p:sp>
            <p:nvSpPr>
              <p:cNvPr id="87" name="Freeform 24"/>
              <p:cNvSpPr/>
              <p:nvPr/>
            </p:nvSpPr>
            <p:spPr>
              <a:xfrm>
                <a:off x="1506830" y="650383"/>
                <a:ext cx="9195514" cy="2215166"/>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solidFill>
                    <a:schemeClr val="bg1"/>
                  </a:solidFill>
                  <a:latin typeface="Calibri" panose="020F0502020204030204" pitchFamily="34" charset="0"/>
                  <a:ea typeface="Open Sans" panose="020B0606030504020204" pitchFamily="34" charset="0"/>
                  <a:cs typeface="Open Sans" panose="020B0606030504020204" pitchFamily="34" charset="0"/>
                </a:endParaRPr>
              </a:p>
            </p:txBody>
          </p:sp>
          <p:sp>
            <p:nvSpPr>
              <p:cNvPr id="88" name="Oval 25"/>
              <p:cNvSpPr/>
              <p:nvPr/>
            </p:nvSpPr>
            <p:spPr>
              <a:xfrm>
                <a:off x="1661374" y="804929"/>
                <a:ext cx="1906074" cy="19060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100" b="1" dirty="0" smtClean="0">
                    <a:solidFill>
                      <a:schemeClr val="accent6">
                        <a:lumMod val="75000"/>
                      </a:schemeClr>
                    </a:solidFill>
                    <a:latin typeface="Calibri" panose="020F0502020204030204" pitchFamily="34" charset="0"/>
                    <a:ea typeface="Open Sans" panose="020B0606030504020204" pitchFamily="34" charset="0"/>
                    <a:cs typeface="Open Sans" panose="020B0606030504020204" pitchFamily="34" charset="0"/>
                  </a:rPr>
                  <a:t>5</a:t>
                </a:r>
                <a:endParaRPr lang="en-US" sz="2100" b="1" dirty="0">
                  <a:solidFill>
                    <a:schemeClr val="accent6">
                      <a:lumMod val="75000"/>
                    </a:schemeClr>
                  </a:solidFill>
                  <a:latin typeface="Calibri" panose="020F0502020204030204" pitchFamily="34" charset="0"/>
                  <a:ea typeface="Open Sans" panose="020B0606030504020204" pitchFamily="34" charset="0"/>
                  <a:cs typeface="Open Sans" panose="020B0606030504020204" pitchFamily="34" charset="0"/>
                </a:endParaRPr>
              </a:p>
            </p:txBody>
          </p:sp>
        </p:grpSp>
        <p:sp>
          <p:nvSpPr>
            <p:cNvPr id="74" name="TextBox 23"/>
            <p:cNvSpPr txBox="1"/>
            <p:nvPr/>
          </p:nvSpPr>
          <p:spPr>
            <a:xfrm>
              <a:off x="2153343" y="5032096"/>
              <a:ext cx="1746029" cy="449329"/>
            </a:xfrm>
            <a:prstGeom prst="rect">
              <a:avLst/>
            </a:prstGeom>
            <a:noFill/>
          </p:spPr>
          <p:txBody>
            <a:bodyPr wrap="square" rtlCol="0" anchor="ctr">
              <a:spAutoFit/>
            </a:bodyPr>
            <a:lstStyle/>
            <a:p>
              <a:pPr lvl="0" algn="ctr"/>
              <a:endParaRPr lang="es-ES" sz="1600" b="1" dirty="0">
                <a:solidFill>
                  <a:schemeClr val="bg1"/>
                </a:solidFill>
              </a:endParaRPr>
            </a:p>
          </p:txBody>
        </p:sp>
        <p:grpSp>
          <p:nvGrpSpPr>
            <p:cNvPr id="75" name="Group 27"/>
            <p:cNvGrpSpPr/>
            <p:nvPr/>
          </p:nvGrpSpPr>
          <p:grpSpPr>
            <a:xfrm flipH="1">
              <a:off x="2042820" y="1792399"/>
              <a:ext cx="2866915" cy="690629"/>
              <a:chOff x="1506828" y="650383"/>
              <a:chExt cx="9195515" cy="2215166"/>
            </a:xfrm>
          </p:grpSpPr>
          <p:sp>
            <p:nvSpPr>
              <p:cNvPr id="85" name="Freeform 29"/>
              <p:cNvSpPr/>
              <p:nvPr/>
            </p:nvSpPr>
            <p:spPr>
              <a:xfrm>
                <a:off x="1506828" y="650383"/>
                <a:ext cx="9195515" cy="2215166"/>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solidFill>
                    <a:schemeClr val="bg1"/>
                  </a:solidFill>
                  <a:latin typeface="Calibri" panose="020F0502020204030204" pitchFamily="34" charset="0"/>
                  <a:ea typeface="Open Sans" panose="020B0606030504020204" pitchFamily="34" charset="0"/>
                  <a:cs typeface="Open Sans" panose="020B0606030504020204" pitchFamily="34" charset="0"/>
                </a:endParaRPr>
              </a:p>
            </p:txBody>
          </p:sp>
          <p:sp>
            <p:nvSpPr>
              <p:cNvPr id="86" name="Oval 30"/>
              <p:cNvSpPr/>
              <p:nvPr/>
            </p:nvSpPr>
            <p:spPr>
              <a:xfrm>
                <a:off x="1661374" y="804929"/>
                <a:ext cx="1906074" cy="19060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100" b="1" dirty="0">
                    <a:solidFill>
                      <a:schemeClr val="accent6">
                        <a:lumMod val="75000"/>
                      </a:schemeClr>
                    </a:solidFill>
                    <a:latin typeface="Calibri" panose="020F0502020204030204" pitchFamily="34" charset="0"/>
                    <a:ea typeface="Open Sans" panose="020B0606030504020204" pitchFamily="34" charset="0"/>
                    <a:cs typeface="Open Sans" panose="020B0606030504020204" pitchFamily="34" charset="0"/>
                  </a:rPr>
                  <a:t>1</a:t>
                </a:r>
                <a:endParaRPr lang="en-US" sz="2100" b="1" dirty="0">
                  <a:solidFill>
                    <a:schemeClr val="accent6">
                      <a:lumMod val="75000"/>
                    </a:schemeClr>
                  </a:solidFill>
                  <a:latin typeface="Calibri" panose="020F0502020204030204" pitchFamily="34" charset="0"/>
                  <a:ea typeface="Open Sans" panose="020B0606030504020204" pitchFamily="34" charset="0"/>
                  <a:cs typeface="Open Sans" panose="020B0606030504020204" pitchFamily="34" charset="0"/>
                </a:endParaRPr>
              </a:p>
            </p:txBody>
          </p:sp>
        </p:grpSp>
        <p:sp>
          <p:nvSpPr>
            <p:cNvPr id="76" name="TextBox 28"/>
            <p:cNvSpPr txBox="1"/>
            <p:nvPr/>
          </p:nvSpPr>
          <p:spPr>
            <a:xfrm>
              <a:off x="2153343" y="1749659"/>
              <a:ext cx="1746029" cy="776113"/>
            </a:xfrm>
            <a:prstGeom prst="rect">
              <a:avLst/>
            </a:prstGeom>
            <a:noFill/>
          </p:spPr>
          <p:txBody>
            <a:bodyPr wrap="square" rtlCol="0" anchor="ctr">
              <a:spAutoFit/>
            </a:bodyPr>
            <a:lstStyle/>
            <a:p>
              <a:pPr lvl="0" algn="ctr"/>
              <a:r>
                <a:rPr lang="es-ES" sz="1600" b="1" dirty="0" smtClean="0">
                  <a:solidFill>
                    <a:schemeClr val="bg1"/>
                  </a:solidFill>
                </a:rPr>
                <a:t>Estructura Rígida</a:t>
              </a:r>
              <a:endParaRPr lang="es-ES" sz="1600" b="1" dirty="0">
                <a:solidFill>
                  <a:schemeClr val="bg1"/>
                </a:solidFill>
              </a:endParaRPr>
            </a:p>
          </p:txBody>
        </p:sp>
        <p:grpSp>
          <p:nvGrpSpPr>
            <p:cNvPr id="77" name="Group 32"/>
            <p:cNvGrpSpPr/>
            <p:nvPr/>
          </p:nvGrpSpPr>
          <p:grpSpPr>
            <a:xfrm>
              <a:off x="4234266" y="4131684"/>
              <a:ext cx="2866915" cy="690629"/>
              <a:chOff x="1506828" y="650383"/>
              <a:chExt cx="9195515" cy="2215166"/>
            </a:xfrm>
          </p:grpSpPr>
          <p:sp>
            <p:nvSpPr>
              <p:cNvPr id="83" name="Freeform 34"/>
              <p:cNvSpPr/>
              <p:nvPr/>
            </p:nvSpPr>
            <p:spPr>
              <a:xfrm>
                <a:off x="1506828" y="650383"/>
                <a:ext cx="9195515" cy="2215166"/>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solidFill>
                    <a:schemeClr val="bg1"/>
                  </a:solidFill>
                  <a:latin typeface="Calibri" panose="020F0502020204030204" pitchFamily="34" charset="0"/>
                  <a:ea typeface="Open Sans" panose="020B0606030504020204" pitchFamily="34" charset="0"/>
                  <a:cs typeface="Open Sans" panose="020B0606030504020204" pitchFamily="34" charset="0"/>
                </a:endParaRPr>
              </a:p>
            </p:txBody>
          </p:sp>
          <p:sp>
            <p:nvSpPr>
              <p:cNvPr id="84" name="Oval 35"/>
              <p:cNvSpPr/>
              <p:nvPr/>
            </p:nvSpPr>
            <p:spPr>
              <a:xfrm>
                <a:off x="1661374" y="804929"/>
                <a:ext cx="1906074" cy="19060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100" b="1" dirty="0" smtClean="0">
                    <a:solidFill>
                      <a:schemeClr val="accent6">
                        <a:lumMod val="75000"/>
                      </a:schemeClr>
                    </a:solidFill>
                    <a:latin typeface="Calibri" panose="020F0502020204030204" pitchFamily="34" charset="0"/>
                    <a:ea typeface="Open Sans" panose="020B0606030504020204" pitchFamily="34" charset="0"/>
                    <a:cs typeface="Open Sans" panose="020B0606030504020204" pitchFamily="34" charset="0"/>
                  </a:rPr>
                  <a:t>4</a:t>
                </a:r>
                <a:endParaRPr lang="en-US" sz="2100" b="1" dirty="0">
                  <a:solidFill>
                    <a:schemeClr val="accent6">
                      <a:lumMod val="75000"/>
                    </a:schemeClr>
                  </a:solidFill>
                  <a:latin typeface="Calibri" panose="020F0502020204030204" pitchFamily="34" charset="0"/>
                  <a:ea typeface="Open Sans" panose="020B0606030504020204" pitchFamily="34" charset="0"/>
                  <a:cs typeface="Open Sans" panose="020B0606030504020204" pitchFamily="34" charset="0"/>
                </a:endParaRPr>
              </a:p>
            </p:txBody>
          </p:sp>
        </p:grpSp>
        <p:sp>
          <p:nvSpPr>
            <p:cNvPr id="78" name="TextBox 33"/>
            <p:cNvSpPr txBox="1"/>
            <p:nvPr/>
          </p:nvSpPr>
          <p:spPr>
            <a:xfrm>
              <a:off x="5322105" y="4088943"/>
              <a:ext cx="1737262" cy="776113"/>
            </a:xfrm>
            <a:prstGeom prst="rect">
              <a:avLst/>
            </a:prstGeom>
            <a:noFill/>
          </p:spPr>
          <p:txBody>
            <a:bodyPr wrap="square" rtlCol="0" anchor="ctr">
              <a:spAutoFit/>
            </a:bodyPr>
            <a:lstStyle/>
            <a:p>
              <a:pPr lvl="0" algn="ctr"/>
              <a:r>
                <a:rPr lang="es-ES" sz="1600" b="1" dirty="0" smtClean="0">
                  <a:solidFill>
                    <a:schemeClr val="bg1"/>
                  </a:solidFill>
                </a:rPr>
                <a:t>Volumen de trabajo </a:t>
              </a:r>
              <a:endParaRPr lang="es-ES" sz="1600" b="1" dirty="0">
                <a:solidFill>
                  <a:schemeClr val="bg1"/>
                </a:solidFill>
              </a:endParaRPr>
            </a:p>
          </p:txBody>
        </p:sp>
        <p:grpSp>
          <p:nvGrpSpPr>
            <p:cNvPr id="79" name="Group 37"/>
            <p:cNvGrpSpPr/>
            <p:nvPr/>
          </p:nvGrpSpPr>
          <p:grpSpPr>
            <a:xfrm flipH="1">
              <a:off x="2042820" y="3351922"/>
              <a:ext cx="2866915" cy="690629"/>
              <a:chOff x="1506828" y="650383"/>
              <a:chExt cx="9195515" cy="2215166"/>
            </a:xfrm>
          </p:grpSpPr>
          <p:sp>
            <p:nvSpPr>
              <p:cNvPr id="81" name="Freeform 39"/>
              <p:cNvSpPr/>
              <p:nvPr/>
            </p:nvSpPr>
            <p:spPr>
              <a:xfrm>
                <a:off x="1506828" y="650383"/>
                <a:ext cx="9195515" cy="2215166"/>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solidFill>
                    <a:schemeClr val="bg1"/>
                  </a:solidFill>
                  <a:latin typeface="Calibri" panose="020F0502020204030204" pitchFamily="34" charset="0"/>
                  <a:ea typeface="Open Sans" panose="020B0606030504020204" pitchFamily="34" charset="0"/>
                  <a:cs typeface="Open Sans" panose="020B0606030504020204" pitchFamily="34" charset="0"/>
                </a:endParaRPr>
              </a:p>
            </p:txBody>
          </p:sp>
          <p:sp>
            <p:nvSpPr>
              <p:cNvPr id="82" name="Oval 40"/>
              <p:cNvSpPr/>
              <p:nvPr/>
            </p:nvSpPr>
            <p:spPr>
              <a:xfrm>
                <a:off x="1661374" y="804929"/>
                <a:ext cx="1906074" cy="19060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100" b="1" dirty="0" smtClean="0">
                    <a:solidFill>
                      <a:schemeClr val="accent6">
                        <a:lumMod val="75000"/>
                      </a:schemeClr>
                    </a:solidFill>
                    <a:latin typeface="Calibri" panose="020F0502020204030204" pitchFamily="34" charset="0"/>
                    <a:ea typeface="Open Sans" panose="020B0606030504020204" pitchFamily="34" charset="0"/>
                    <a:cs typeface="Open Sans" panose="020B0606030504020204" pitchFamily="34" charset="0"/>
                  </a:rPr>
                  <a:t>3</a:t>
                </a:r>
                <a:endParaRPr lang="en-US" sz="2100" b="1" dirty="0">
                  <a:solidFill>
                    <a:schemeClr val="accent6">
                      <a:lumMod val="75000"/>
                    </a:schemeClr>
                  </a:solidFill>
                  <a:latin typeface="Calibri" panose="020F0502020204030204" pitchFamily="34" charset="0"/>
                  <a:ea typeface="Open Sans" panose="020B0606030504020204" pitchFamily="34" charset="0"/>
                  <a:cs typeface="Open Sans" panose="020B0606030504020204" pitchFamily="34" charset="0"/>
                </a:endParaRPr>
              </a:p>
            </p:txBody>
          </p:sp>
        </p:grpSp>
        <p:sp>
          <p:nvSpPr>
            <p:cNvPr id="80" name="TextBox 38"/>
            <p:cNvSpPr txBox="1"/>
            <p:nvPr/>
          </p:nvSpPr>
          <p:spPr>
            <a:xfrm>
              <a:off x="2134314" y="4862671"/>
              <a:ext cx="1830839" cy="776113"/>
            </a:xfrm>
            <a:prstGeom prst="rect">
              <a:avLst/>
            </a:prstGeom>
            <a:noFill/>
          </p:spPr>
          <p:txBody>
            <a:bodyPr wrap="square" rtlCol="0" anchor="ctr">
              <a:spAutoFit/>
            </a:bodyPr>
            <a:lstStyle/>
            <a:p>
              <a:pPr lvl="0" algn="ctr"/>
              <a:r>
                <a:rPr lang="es-ES" sz="1600" b="1" dirty="0" smtClean="0">
                  <a:solidFill>
                    <a:schemeClr val="bg1"/>
                  </a:solidFill>
                </a:rPr>
                <a:t>Capacidad de carga </a:t>
              </a:r>
              <a:endParaRPr lang="es-ES" sz="1600" b="1" dirty="0">
                <a:solidFill>
                  <a:schemeClr val="bg1"/>
                </a:solidFill>
              </a:endParaRPr>
            </a:p>
          </p:txBody>
        </p:sp>
      </p:grpSp>
      <p:cxnSp>
        <p:nvCxnSpPr>
          <p:cNvPr id="91" name="Conector recto 90"/>
          <p:cNvCxnSpPr/>
          <p:nvPr/>
        </p:nvCxnSpPr>
        <p:spPr>
          <a:xfrm>
            <a:off x="6959302" y="986753"/>
            <a:ext cx="0" cy="5616624"/>
          </a:xfrm>
          <a:prstGeom prst="line">
            <a:avLst/>
          </a:prstGeom>
          <a:ln>
            <a:solidFill>
              <a:schemeClr val="accent2"/>
            </a:solidFill>
            <a:prstDash val="lgDash"/>
          </a:ln>
        </p:spPr>
        <p:style>
          <a:lnRef idx="2">
            <a:schemeClr val="accent1"/>
          </a:lnRef>
          <a:fillRef idx="0">
            <a:schemeClr val="accent1"/>
          </a:fillRef>
          <a:effectRef idx="1">
            <a:schemeClr val="accent1"/>
          </a:effectRef>
          <a:fontRef idx="minor">
            <a:schemeClr val="tx1"/>
          </a:fontRef>
        </p:style>
      </p:cxnSp>
      <p:sp>
        <p:nvSpPr>
          <p:cNvPr id="2" name="Rectángulo 1"/>
          <p:cNvSpPr/>
          <p:nvPr/>
        </p:nvSpPr>
        <p:spPr>
          <a:xfrm>
            <a:off x="7832060" y="2368842"/>
            <a:ext cx="1207229" cy="584775"/>
          </a:xfrm>
          <a:prstGeom prst="rect">
            <a:avLst/>
          </a:prstGeom>
        </p:spPr>
        <p:txBody>
          <a:bodyPr wrap="square">
            <a:spAutoFit/>
          </a:bodyPr>
          <a:lstStyle/>
          <a:p>
            <a:pPr lvl="0" algn="ctr"/>
            <a:r>
              <a:rPr lang="es-ES" sz="1600" b="1" dirty="0">
                <a:solidFill>
                  <a:schemeClr val="bg1"/>
                </a:solidFill>
              </a:rPr>
              <a:t>Estructura sencilla</a:t>
            </a:r>
          </a:p>
        </p:txBody>
      </p:sp>
    </p:spTree>
    <p:extLst>
      <p:ext uri="{BB962C8B-B14F-4D97-AF65-F5344CB8AC3E}">
        <p14:creationId xmlns:p14="http://schemas.microsoft.com/office/powerpoint/2010/main" val="34568587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o 57"/>
          <p:cNvGrpSpPr/>
          <p:nvPr/>
        </p:nvGrpSpPr>
        <p:grpSpPr>
          <a:xfrm>
            <a:off x="222546" y="121215"/>
            <a:ext cx="3064349" cy="874668"/>
            <a:chOff x="201809" y="167228"/>
            <a:chExt cx="3589142" cy="1029524"/>
          </a:xfrm>
        </p:grpSpPr>
        <p:sp>
          <p:nvSpPr>
            <p:cNvPr id="59" name="Freeform 19"/>
            <p:cNvSpPr/>
            <p:nvPr/>
          </p:nvSpPr>
          <p:spPr>
            <a:xfrm>
              <a:off x="201809" y="167228"/>
              <a:ext cx="3589141" cy="1029524"/>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ea typeface="Open Sans" panose="020B0606030504020204" pitchFamily="34" charset="0"/>
                <a:cs typeface="Open Sans" panose="020B0606030504020204" pitchFamily="34" charset="0"/>
              </a:endParaRPr>
            </a:p>
          </p:txBody>
        </p:sp>
        <p:sp>
          <p:nvSpPr>
            <p:cNvPr id="60" name="Oval 20"/>
            <p:cNvSpPr/>
            <p:nvPr/>
          </p:nvSpPr>
          <p:spPr>
            <a:xfrm>
              <a:off x="262131" y="239055"/>
              <a:ext cx="743968" cy="8858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nvGrpSpPr>
            <p:cNvPr id="61" name="Grupo 60"/>
            <p:cNvGrpSpPr/>
            <p:nvPr/>
          </p:nvGrpSpPr>
          <p:grpSpPr>
            <a:xfrm>
              <a:off x="236373" y="358824"/>
              <a:ext cx="3554578" cy="760761"/>
              <a:chOff x="236373" y="358824"/>
              <a:chExt cx="3554578" cy="760761"/>
            </a:xfrm>
          </p:grpSpPr>
          <p:sp>
            <p:nvSpPr>
              <p:cNvPr id="62" name="TextBox 18"/>
              <p:cNvSpPr txBox="1"/>
              <p:nvPr/>
            </p:nvSpPr>
            <p:spPr>
              <a:xfrm>
                <a:off x="1480674" y="419080"/>
                <a:ext cx="2310277" cy="470948"/>
              </a:xfrm>
              <a:prstGeom prst="rect">
                <a:avLst/>
              </a:prstGeom>
              <a:noFill/>
            </p:spPr>
            <p:txBody>
              <a:bodyPr wrap="square" rtlCol="0" anchor="ctr">
                <a:spAutoFit/>
              </a:bodyPr>
              <a:lstStyle/>
              <a:p>
                <a:pPr lvl="0" algn="ctr"/>
                <a:r>
                  <a:rPr lang="en-US" sz="2000" b="1" dirty="0" smtClean="0">
                    <a:solidFill>
                      <a:prstClr val="white"/>
                    </a:solidFill>
                    <a:latin typeface="Calibri" panose="020F0502020204030204" pitchFamily="34" charset="0"/>
                  </a:rPr>
                  <a:t>DISEÑO</a:t>
                </a:r>
                <a:endParaRPr lang="en-US" sz="2000" b="1" dirty="0">
                  <a:solidFill>
                    <a:prstClr val="white"/>
                  </a:solidFill>
                  <a:latin typeface="Calibri" panose="020F0502020204030204" pitchFamily="34" charset="0"/>
                </a:endParaRPr>
              </a:p>
            </p:txBody>
          </p:sp>
          <p:sp>
            <p:nvSpPr>
              <p:cNvPr id="63" name="CuadroTexto 62"/>
              <p:cNvSpPr txBox="1"/>
              <p:nvPr/>
            </p:nvSpPr>
            <p:spPr>
              <a:xfrm>
                <a:off x="236373" y="358824"/>
                <a:ext cx="795484" cy="760761"/>
              </a:xfrm>
              <a:prstGeom prst="rect">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rPr>
                  <a:t>CAP. 3</a:t>
                </a:r>
                <a:endParaRPr lang="es-ES" b="1" dirty="0">
                  <a:solidFill>
                    <a:schemeClr val="bg2">
                      <a:lumMod val="10000"/>
                    </a:schemeClr>
                  </a:solidFill>
                  <a:latin typeface="Calibri" panose="020F0502020204030204" pitchFamily="34" charset="0"/>
                </a:endParaRPr>
              </a:p>
            </p:txBody>
          </p:sp>
        </p:grpSp>
      </p:grpSp>
      <p:sp>
        <p:nvSpPr>
          <p:cNvPr id="2" name="CuadroTexto 1"/>
          <p:cNvSpPr txBox="1"/>
          <p:nvPr/>
        </p:nvSpPr>
        <p:spPr>
          <a:xfrm>
            <a:off x="220330" y="1093100"/>
            <a:ext cx="3528392" cy="369332"/>
          </a:xfrm>
          <a:prstGeom prst="rect">
            <a:avLst/>
          </a:prstGeom>
          <a:noFill/>
        </p:spPr>
        <p:txBody>
          <a:bodyPr wrap="square" rtlCol="0">
            <a:spAutoFit/>
          </a:bodyPr>
          <a:lstStyle/>
          <a:p>
            <a:pPr algn="ctr"/>
            <a:r>
              <a:rPr lang="es-ES" b="1" dirty="0" smtClean="0">
                <a:solidFill>
                  <a:schemeClr val="bg2">
                    <a:lumMod val="10000"/>
                  </a:schemeClr>
                </a:solidFill>
              </a:rPr>
              <a:t>Dimensiones de la estructura:</a:t>
            </a:r>
          </a:p>
        </p:txBody>
      </p:sp>
      <p:pic>
        <p:nvPicPr>
          <p:cNvPr id="27" name="Imagen 26"/>
          <p:cNvPicPr/>
          <p:nvPr/>
        </p:nvPicPr>
        <p:blipFill>
          <a:blip r:embed="rId2">
            <a:extLst>
              <a:ext uri="{28A0092B-C50C-407E-A947-70E740481C1C}">
                <a14:useLocalDpi xmlns:a14="http://schemas.microsoft.com/office/drawing/2010/main" val="0"/>
              </a:ext>
            </a:extLst>
          </a:blip>
          <a:srcRect/>
          <a:stretch>
            <a:fillRect/>
          </a:stretch>
        </p:blipFill>
        <p:spPr bwMode="auto">
          <a:xfrm>
            <a:off x="5331429" y="1364385"/>
            <a:ext cx="2901315" cy="2159635"/>
          </a:xfrm>
          <a:prstGeom prst="rect">
            <a:avLst/>
          </a:prstGeom>
          <a:noFill/>
          <a:ln>
            <a:noFill/>
          </a:ln>
        </p:spPr>
      </p:pic>
      <p:pic>
        <p:nvPicPr>
          <p:cNvPr id="31" name="Imagen 30"/>
          <p:cNvPicPr/>
          <p:nvPr/>
        </p:nvPicPr>
        <p:blipFill>
          <a:blip r:embed="rId3">
            <a:extLst>
              <a:ext uri="{28A0092B-C50C-407E-A947-70E740481C1C}">
                <a14:useLocalDpi xmlns:a14="http://schemas.microsoft.com/office/drawing/2010/main" val="0"/>
              </a:ext>
            </a:extLst>
          </a:blip>
          <a:srcRect/>
          <a:stretch>
            <a:fillRect/>
          </a:stretch>
        </p:blipFill>
        <p:spPr bwMode="auto">
          <a:xfrm>
            <a:off x="8232744" y="1363831"/>
            <a:ext cx="3934460" cy="2159635"/>
          </a:xfrm>
          <a:prstGeom prst="rect">
            <a:avLst/>
          </a:prstGeom>
          <a:noFill/>
          <a:ln>
            <a:noFill/>
          </a:ln>
        </p:spPr>
      </p:pic>
      <p:pic>
        <p:nvPicPr>
          <p:cNvPr id="33" name="Imagen 32"/>
          <p:cNvPicPr/>
          <p:nvPr/>
        </p:nvPicPr>
        <p:blipFill>
          <a:blip r:embed="rId4">
            <a:extLst>
              <a:ext uri="{28A0092B-C50C-407E-A947-70E740481C1C}">
                <a14:useLocalDpi xmlns:a14="http://schemas.microsoft.com/office/drawing/2010/main" val="0"/>
              </a:ext>
            </a:extLst>
          </a:blip>
          <a:srcRect/>
          <a:stretch>
            <a:fillRect/>
          </a:stretch>
        </p:blipFill>
        <p:spPr bwMode="auto">
          <a:xfrm>
            <a:off x="5591150" y="3504781"/>
            <a:ext cx="5943600" cy="1956435"/>
          </a:xfrm>
          <a:prstGeom prst="rect">
            <a:avLst/>
          </a:prstGeom>
          <a:noFill/>
          <a:ln>
            <a:noFill/>
          </a:ln>
        </p:spPr>
      </p:pic>
      <mc:AlternateContent xmlns:mc="http://schemas.openxmlformats.org/markup-compatibility/2006" xmlns:a14="http://schemas.microsoft.com/office/drawing/2010/main">
        <mc:Choice Requires="a14">
          <p:graphicFrame>
            <p:nvGraphicFramePr>
              <p:cNvPr id="3" name="Tabla 2"/>
              <p:cNvGraphicFramePr>
                <a:graphicFrameLocks noGrp="1"/>
              </p:cNvGraphicFramePr>
              <p:nvPr>
                <p:extLst>
                  <p:ext uri="{D42A27DB-BD31-4B8C-83A1-F6EECF244321}">
                    <p14:modId xmlns:p14="http://schemas.microsoft.com/office/powerpoint/2010/main" val="1075326732"/>
                  </p:ext>
                </p:extLst>
              </p:nvPr>
            </p:nvGraphicFramePr>
            <p:xfrm>
              <a:off x="252947" y="2060426"/>
              <a:ext cx="4851934" cy="2926080"/>
            </p:xfrm>
            <a:graphic>
              <a:graphicData uri="http://schemas.openxmlformats.org/drawingml/2006/table">
                <a:tbl>
                  <a:tblPr firstRow="1" firstCol="1" bandRow="1">
                    <a:tableStyleId>{5940675A-B579-460E-94D1-54222C63F5DA}</a:tableStyleId>
                  </a:tblPr>
                  <a:tblGrid>
                    <a:gridCol w="3091195"/>
                    <a:gridCol w="1760739"/>
                  </a:tblGrid>
                  <a:tr h="0">
                    <a:tc>
                      <a:txBody>
                        <a:bodyPr/>
                        <a:lstStyle/>
                        <a:p>
                          <a:pPr indent="180340" algn="ctr">
                            <a:lnSpc>
                              <a:spcPct val="200000"/>
                            </a:lnSpc>
                            <a:spcAft>
                              <a:spcPts val="0"/>
                            </a:spcAft>
                          </a:pPr>
                          <a:r>
                            <a:rPr lang="es-EC" sz="1600" b="1" dirty="0">
                              <a:solidFill>
                                <a:srgbClr val="080808"/>
                              </a:solidFill>
                              <a:effectLst/>
                              <a:latin typeface="Calibri" panose="020F0502020204030204" pitchFamily="34" charset="0"/>
                            </a:rPr>
                            <a:t>Estructura de apoyo de las culatas</a:t>
                          </a:r>
                          <a:endParaRPr lang="es-EC" sz="1600" b="1"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600" b="1" dirty="0">
                              <a:solidFill>
                                <a:srgbClr val="080808"/>
                              </a:solidFill>
                              <a:effectLst/>
                              <a:latin typeface="Calibri" panose="020F0502020204030204" pitchFamily="34" charset="0"/>
                            </a:rPr>
                            <a:t>Estructura del robot cartesiano</a:t>
                          </a:r>
                          <a:endParaRPr lang="es-EC" sz="1600" b="1"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indent="180340" algn="ctr">
                            <a:lnSpc>
                              <a:spcPct val="200000"/>
                            </a:lnSpc>
                            <a:spcAft>
                              <a:spcPts val="0"/>
                            </a:spcAft>
                          </a:pPr>
                          <a:r>
                            <a:rPr lang="es-EC" sz="1600" dirty="0">
                              <a:solidFill>
                                <a:srgbClr val="080808"/>
                              </a:solidFill>
                              <a:effectLst/>
                              <a:latin typeface="Calibri" panose="020F0502020204030204" pitchFamily="34" charset="0"/>
                            </a:rPr>
                            <a:t>Largo: 3000 mm</a:t>
                          </a:r>
                          <a:endParaRPr lang="es-EC" sz="16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600" dirty="0">
                              <a:solidFill>
                                <a:srgbClr val="080808"/>
                              </a:solidFill>
                              <a:effectLst/>
                              <a:latin typeface="Calibri" panose="020F0502020204030204" pitchFamily="34" charset="0"/>
                            </a:rPr>
                            <a:t>Largo: 3300 mm</a:t>
                          </a:r>
                          <a:endParaRPr lang="es-EC" sz="16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indent="180340" algn="ctr">
                            <a:lnSpc>
                              <a:spcPct val="200000"/>
                            </a:lnSpc>
                            <a:spcAft>
                              <a:spcPts val="0"/>
                            </a:spcAft>
                          </a:pPr>
                          <a:r>
                            <a:rPr lang="es-EC" sz="1600" dirty="0" smtClean="0">
                              <a:solidFill>
                                <a:srgbClr val="080808"/>
                              </a:solidFill>
                              <a:effectLst/>
                              <a:latin typeface="Calibri" panose="020F0502020204030204" pitchFamily="34" charset="0"/>
                            </a:rPr>
                            <a:t>Ancho: </a:t>
                          </a:r>
                          <a14:m>
                            <m:oMath xmlns:m="http://schemas.openxmlformats.org/officeDocument/2006/math">
                              <m:r>
                                <a:rPr lang="es-EC" sz="1600">
                                  <a:solidFill>
                                    <a:srgbClr val="080808"/>
                                  </a:solidFill>
                                  <a:effectLst/>
                                  <a:latin typeface="Cambria Math" panose="02040503050406030204" pitchFamily="18" charset="0"/>
                                </a:rPr>
                                <m:t>400 </m:t>
                              </m:r>
                              <m:r>
                                <a:rPr lang="es-EC" sz="1600">
                                  <a:solidFill>
                                    <a:srgbClr val="080808"/>
                                  </a:solidFill>
                                  <a:effectLst/>
                                  <a:latin typeface="Cambria Math" panose="02040503050406030204" pitchFamily="18" charset="0"/>
                                </a:rPr>
                                <m:t>𝑚𝑚</m:t>
                              </m:r>
                            </m:oMath>
                          </a14:m>
                          <a:r>
                            <a:rPr lang="es-EC" sz="1600" dirty="0">
                              <a:solidFill>
                                <a:srgbClr val="080808"/>
                              </a:solidFill>
                              <a:effectLst/>
                              <a:latin typeface="Calibri" panose="020F0502020204030204" pitchFamily="34" charset="0"/>
                            </a:rPr>
                            <a:t> </a:t>
                          </a:r>
                        </a:p>
                        <a:p>
                          <a:pPr indent="180340" algn="ctr">
                            <a:lnSpc>
                              <a:spcPct val="200000"/>
                            </a:lnSpc>
                            <a:spcAft>
                              <a:spcPts val="0"/>
                            </a:spcAft>
                          </a:pPr>
                          <a:r>
                            <a:rPr lang="es-EC" sz="1600" dirty="0">
                              <a:solidFill>
                                <a:srgbClr val="080808"/>
                              </a:solidFill>
                              <a:effectLst/>
                              <a:latin typeface="Calibri" panose="020F0502020204030204" pitchFamily="34" charset="0"/>
                            </a:rPr>
                            <a:t>+ Soportes laterales: </a:t>
                          </a:r>
                          <a14:m>
                            <m:oMath xmlns:m="http://schemas.openxmlformats.org/officeDocument/2006/math">
                              <m:r>
                                <a:rPr lang="es-EC" sz="1600">
                                  <a:solidFill>
                                    <a:srgbClr val="080808"/>
                                  </a:solidFill>
                                  <a:effectLst/>
                                  <a:latin typeface="Cambria Math" panose="02040503050406030204" pitchFamily="18" charset="0"/>
                                </a:rPr>
                                <m:t>2∙375 </m:t>
                              </m:r>
                              <m:r>
                                <a:rPr lang="es-EC" sz="1600">
                                  <a:solidFill>
                                    <a:srgbClr val="080808"/>
                                  </a:solidFill>
                                  <a:effectLst/>
                                  <a:latin typeface="Cambria Math" panose="02040503050406030204" pitchFamily="18" charset="0"/>
                                </a:rPr>
                                <m:t>𝑚𝑚</m:t>
                              </m:r>
                            </m:oMath>
                          </a14:m>
                          <a:endParaRPr lang="es-EC" sz="1600" dirty="0">
                            <a:solidFill>
                              <a:srgbClr val="080808"/>
                            </a:solidFill>
                            <a:effectLst/>
                            <a:latin typeface="Calibri" panose="020F0502020204030204" pitchFamily="34" charset="0"/>
                          </a:endParaRPr>
                        </a:p>
                        <a:p>
                          <a:pPr indent="180340" algn="ctr">
                            <a:lnSpc>
                              <a:spcPct val="200000"/>
                            </a:lnSpc>
                            <a:spcAft>
                              <a:spcPts val="0"/>
                            </a:spcAft>
                          </a:pPr>
                          <a:r>
                            <a:rPr lang="es-EC" sz="1600" dirty="0">
                              <a:solidFill>
                                <a:srgbClr val="080808"/>
                              </a:solidFill>
                              <a:effectLst/>
                              <a:latin typeface="Calibri" panose="020F0502020204030204" pitchFamily="34" charset="0"/>
                            </a:rPr>
                            <a:t>= Total: </a:t>
                          </a:r>
                          <a14:m>
                            <m:oMath xmlns:m="http://schemas.openxmlformats.org/officeDocument/2006/math">
                              <m:r>
                                <a:rPr lang="es-EC" sz="1600">
                                  <a:solidFill>
                                    <a:srgbClr val="080808"/>
                                  </a:solidFill>
                                  <a:effectLst/>
                                  <a:latin typeface="Cambria Math" panose="02040503050406030204" pitchFamily="18" charset="0"/>
                                </a:rPr>
                                <m:t>1150 </m:t>
                              </m:r>
                              <m:r>
                                <a:rPr lang="es-EC" sz="1600">
                                  <a:solidFill>
                                    <a:srgbClr val="080808"/>
                                  </a:solidFill>
                                  <a:effectLst/>
                                  <a:latin typeface="Cambria Math" panose="02040503050406030204" pitchFamily="18" charset="0"/>
                                </a:rPr>
                                <m:t>𝑚𝑚</m:t>
                              </m:r>
                            </m:oMath>
                          </a14:m>
                          <a:r>
                            <a:rPr lang="es-EC" sz="1600" dirty="0">
                              <a:solidFill>
                                <a:srgbClr val="080808"/>
                              </a:solidFill>
                              <a:effectLst/>
                              <a:latin typeface="Calibri" panose="020F0502020204030204" pitchFamily="34" charset="0"/>
                            </a:rPr>
                            <a:t> </a:t>
                          </a:r>
                          <a:endParaRPr lang="es-EC" sz="16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600" dirty="0" smtClean="0">
                              <a:solidFill>
                                <a:srgbClr val="080808"/>
                              </a:solidFill>
                              <a:effectLst/>
                              <a:latin typeface="Calibri" panose="020F0502020204030204" pitchFamily="34" charset="0"/>
                            </a:rPr>
                            <a:t>Ancho: </a:t>
                          </a:r>
                          <a14:m>
                            <m:oMath xmlns:m="http://schemas.openxmlformats.org/officeDocument/2006/math">
                              <m:r>
                                <a:rPr lang="es-EC" sz="1600">
                                  <a:solidFill>
                                    <a:srgbClr val="080808"/>
                                  </a:solidFill>
                                  <a:effectLst/>
                                  <a:latin typeface="Cambria Math" panose="02040503050406030204" pitchFamily="18" charset="0"/>
                                </a:rPr>
                                <m:t>1500 </m:t>
                              </m:r>
                              <m:r>
                                <a:rPr lang="es-EC" sz="1600">
                                  <a:solidFill>
                                    <a:srgbClr val="080808"/>
                                  </a:solidFill>
                                  <a:effectLst/>
                                  <a:latin typeface="Cambria Math" panose="02040503050406030204" pitchFamily="18" charset="0"/>
                                </a:rPr>
                                <m:t>𝑚𝑚</m:t>
                              </m:r>
                            </m:oMath>
                          </a14:m>
                          <a:r>
                            <a:rPr lang="es-EC" sz="1600" dirty="0">
                              <a:solidFill>
                                <a:srgbClr val="080808"/>
                              </a:solidFill>
                              <a:effectLst/>
                              <a:latin typeface="Calibri" panose="020F0502020204030204" pitchFamily="34" charset="0"/>
                            </a:rPr>
                            <a:t> </a:t>
                          </a:r>
                        </a:p>
                        <a:p>
                          <a:pPr indent="180340" algn="ctr">
                            <a:lnSpc>
                              <a:spcPct val="200000"/>
                            </a:lnSpc>
                            <a:spcAft>
                              <a:spcPts val="0"/>
                            </a:spcAft>
                          </a:pPr>
                          <a:r>
                            <a:rPr lang="es-EC" sz="1600" dirty="0">
                              <a:solidFill>
                                <a:srgbClr val="080808"/>
                              </a:solidFill>
                              <a:effectLst/>
                              <a:latin typeface="Calibri" panose="020F0502020204030204" pitchFamily="34" charset="0"/>
                            </a:rPr>
                            <a:t> </a:t>
                          </a:r>
                          <a:endParaRPr lang="es-EC" sz="16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mc:Choice>
        <mc:Fallback xmlns="">
          <p:graphicFrame>
            <p:nvGraphicFramePr>
              <p:cNvPr id="3" name="Tabla 2"/>
              <p:cNvGraphicFramePr>
                <a:graphicFrameLocks noGrp="1"/>
              </p:cNvGraphicFramePr>
              <p:nvPr>
                <p:extLst>
                  <p:ext uri="{D42A27DB-BD31-4B8C-83A1-F6EECF244321}">
                    <p14:modId xmlns:p14="http://schemas.microsoft.com/office/powerpoint/2010/main" val="1075326732"/>
                  </p:ext>
                </p:extLst>
              </p:nvPr>
            </p:nvGraphicFramePr>
            <p:xfrm>
              <a:off x="252947" y="2060426"/>
              <a:ext cx="4851934" cy="2926080"/>
            </p:xfrm>
            <a:graphic>
              <a:graphicData uri="http://schemas.openxmlformats.org/drawingml/2006/table">
                <a:tbl>
                  <a:tblPr firstRow="1" firstCol="1" bandRow="1">
                    <a:tableStyleId>{5940675A-B579-460E-94D1-54222C63F5DA}</a:tableStyleId>
                  </a:tblPr>
                  <a:tblGrid>
                    <a:gridCol w="3091195"/>
                    <a:gridCol w="1760739"/>
                  </a:tblGrid>
                  <a:tr h="975360">
                    <a:tc>
                      <a:txBody>
                        <a:bodyPr/>
                        <a:lstStyle/>
                        <a:p>
                          <a:pPr indent="180340" algn="ctr">
                            <a:lnSpc>
                              <a:spcPct val="200000"/>
                            </a:lnSpc>
                            <a:spcAft>
                              <a:spcPts val="0"/>
                            </a:spcAft>
                          </a:pPr>
                          <a:r>
                            <a:rPr lang="es-EC" sz="1600" b="1">
                              <a:solidFill>
                                <a:srgbClr val="080808"/>
                              </a:solidFill>
                              <a:effectLst/>
                              <a:latin typeface="Calibri" panose="020F0502020204030204" pitchFamily="34" charset="0"/>
                            </a:rPr>
                            <a:t>Estructura de apoyo de las culatas</a:t>
                          </a:r>
                          <a:endParaRPr lang="es-EC" sz="1600" b="1">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600" b="1" dirty="0">
                              <a:solidFill>
                                <a:srgbClr val="080808"/>
                              </a:solidFill>
                              <a:effectLst/>
                              <a:latin typeface="Calibri" panose="020F0502020204030204" pitchFamily="34" charset="0"/>
                            </a:rPr>
                            <a:t>Estructura del robot cartesiano</a:t>
                          </a:r>
                          <a:endParaRPr lang="es-EC" sz="1600" b="1"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87680">
                    <a:tc>
                      <a:txBody>
                        <a:bodyPr/>
                        <a:lstStyle/>
                        <a:p>
                          <a:pPr indent="180340" algn="ctr">
                            <a:lnSpc>
                              <a:spcPct val="200000"/>
                            </a:lnSpc>
                            <a:spcAft>
                              <a:spcPts val="0"/>
                            </a:spcAft>
                          </a:pPr>
                          <a:r>
                            <a:rPr lang="es-EC" sz="1600">
                              <a:solidFill>
                                <a:srgbClr val="080808"/>
                              </a:solidFill>
                              <a:effectLst/>
                              <a:latin typeface="Calibri" panose="020F0502020204030204" pitchFamily="34" charset="0"/>
                            </a:rPr>
                            <a:t>Largo: 3000 mm</a:t>
                          </a:r>
                          <a:endParaRPr lang="es-EC" sz="16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600" dirty="0">
                              <a:solidFill>
                                <a:srgbClr val="080808"/>
                              </a:solidFill>
                              <a:effectLst/>
                              <a:latin typeface="Calibri" panose="020F0502020204030204" pitchFamily="34" charset="0"/>
                            </a:rPr>
                            <a:t>Largo: 3300 mm</a:t>
                          </a:r>
                          <a:endParaRPr lang="es-EC" sz="16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463040">
                    <a:tc>
                      <a:txBody>
                        <a:bodyPr/>
                        <a:lstStyle/>
                        <a:p>
                          <a:endParaRPr lang="es-EC"/>
                        </a:p>
                      </a:txBody>
                      <a:tcPr marL="68580" marR="68580" marT="0" marB="0" anchor="ctr">
                        <a:blipFill rotWithShape="0">
                          <a:blip r:embed="rId5"/>
                          <a:stretch>
                            <a:fillRect l="-197" t="-100833" r="-57283" b="-3750"/>
                          </a:stretch>
                        </a:blipFill>
                      </a:tcPr>
                    </a:tc>
                    <a:tc>
                      <a:txBody>
                        <a:bodyPr/>
                        <a:lstStyle/>
                        <a:p>
                          <a:endParaRPr lang="es-EC"/>
                        </a:p>
                      </a:txBody>
                      <a:tcPr marL="68580" marR="68580" marT="0" marB="0" anchor="ctr">
                        <a:blipFill rotWithShape="0">
                          <a:blip r:embed="rId5"/>
                          <a:stretch>
                            <a:fillRect l="-176125" t="-100833" r="-692" b="-3750"/>
                          </a:stretch>
                        </a:blipFill>
                      </a:tcPr>
                    </a:tc>
                  </a:tr>
                </a:tbl>
              </a:graphicData>
            </a:graphic>
          </p:graphicFrame>
        </mc:Fallback>
      </mc:AlternateContent>
      <mc:AlternateContent xmlns:mc="http://schemas.openxmlformats.org/markup-compatibility/2006" xmlns:a14="http://schemas.microsoft.com/office/drawing/2010/main">
        <mc:Choice Requires="a14">
          <p:sp>
            <p:nvSpPr>
              <p:cNvPr id="4" name="Rectángulo 3"/>
              <p:cNvSpPr/>
              <p:nvPr/>
            </p:nvSpPr>
            <p:spPr>
              <a:xfrm>
                <a:off x="703437" y="5234406"/>
                <a:ext cx="3950953"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600" b="1" i="1" smtClean="0">
                          <a:solidFill>
                            <a:srgbClr val="080808"/>
                          </a:solidFill>
                          <a:latin typeface="Cambria Math" panose="02040503050406030204" pitchFamily="18" charset="0"/>
                        </a:rPr>
                        <m:t>𝑨𝒍𝒕𝒖𝒓𝒂</m:t>
                      </m:r>
                      <m:r>
                        <a:rPr lang="es-EC" sz="1600" b="1" i="0">
                          <a:solidFill>
                            <a:srgbClr val="080808"/>
                          </a:solidFill>
                          <a:latin typeface="Cambria Math" panose="02040503050406030204" pitchFamily="18" charset="0"/>
                        </a:rPr>
                        <m:t> </m:t>
                      </m:r>
                      <m:r>
                        <a:rPr lang="es-EC" sz="1600" b="1" i="1">
                          <a:solidFill>
                            <a:srgbClr val="080808"/>
                          </a:solidFill>
                          <a:latin typeface="Cambria Math" panose="02040503050406030204" pitchFamily="18" charset="0"/>
                        </a:rPr>
                        <m:t>𝒅𝒆𝒍</m:t>
                      </m:r>
                      <m:r>
                        <a:rPr lang="es-EC" sz="1600" b="1" i="0">
                          <a:solidFill>
                            <a:srgbClr val="080808"/>
                          </a:solidFill>
                          <a:latin typeface="Cambria Math" panose="02040503050406030204" pitchFamily="18" charset="0"/>
                        </a:rPr>
                        <m:t> </m:t>
                      </m:r>
                      <m:r>
                        <a:rPr lang="es-EC" sz="1600" b="1" i="1">
                          <a:solidFill>
                            <a:srgbClr val="080808"/>
                          </a:solidFill>
                          <a:latin typeface="Cambria Math" panose="02040503050406030204" pitchFamily="18" charset="0"/>
                        </a:rPr>
                        <m:t>𝒓𝒐𝒃𝒐𝒕</m:t>
                      </m:r>
                      <m:r>
                        <a:rPr lang="es-EC" sz="1600" b="1" i="0">
                          <a:solidFill>
                            <a:srgbClr val="080808"/>
                          </a:solidFill>
                          <a:latin typeface="Cambria Math" panose="02040503050406030204" pitchFamily="18" charset="0"/>
                        </a:rPr>
                        <m:t> </m:t>
                      </m:r>
                      <m:r>
                        <a:rPr lang="es-EC" sz="1600" b="1" i="1">
                          <a:solidFill>
                            <a:srgbClr val="080808"/>
                          </a:solidFill>
                          <a:latin typeface="Cambria Math" panose="02040503050406030204" pitchFamily="18" charset="0"/>
                        </a:rPr>
                        <m:t>𝒄𝒂𝒓𝒕𝒆𝒔𝒊𝒂𝒏𝒐</m:t>
                      </m:r>
                      <m:r>
                        <a:rPr lang="es-EC" sz="1600" b="1" i="0">
                          <a:solidFill>
                            <a:srgbClr val="080808"/>
                          </a:solidFill>
                          <a:latin typeface="Cambria Math" panose="02040503050406030204" pitchFamily="18" charset="0"/>
                        </a:rPr>
                        <m:t>:</m:t>
                      </m:r>
                      <m:r>
                        <a:rPr lang="es-EC" sz="1600" i="0">
                          <a:solidFill>
                            <a:srgbClr val="080808"/>
                          </a:solidFill>
                          <a:latin typeface="Cambria Math" panose="02040503050406030204" pitchFamily="18" charset="0"/>
                        </a:rPr>
                        <m:t>2750 </m:t>
                      </m:r>
                      <m:r>
                        <a:rPr lang="es-EC" sz="1600" i="1">
                          <a:solidFill>
                            <a:srgbClr val="080808"/>
                          </a:solidFill>
                          <a:latin typeface="Cambria Math" panose="02040503050406030204" pitchFamily="18" charset="0"/>
                        </a:rPr>
                        <m:t>𝑚𝑚</m:t>
                      </m:r>
                    </m:oMath>
                  </m:oMathPara>
                </a14:m>
                <a:endParaRPr lang="es-EC" sz="1600" dirty="0">
                  <a:solidFill>
                    <a:srgbClr val="080808"/>
                  </a:solidFill>
                  <a:latin typeface="Calibri" panose="020F0502020204030204" pitchFamily="34"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703437" y="5234406"/>
                <a:ext cx="3950953" cy="338554"/>
              </a:xfrm>
              <a:prstGeom prst="rect">
                <a:avLst/>
              </a:prstGeom>
              <a:blipFill rotWithShape="0">
                <a:blip r:embed="rId6"/>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5813618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o 57"/>
          <p:cNvGrpSpPr/>
          <p:nvPr/>
        </p:nvGrpSpPr>
        <p:grpSpPr>
          <a:xfrm>
            <a:off x="222546" y="121215"/>
            <a:ext cx="3064349" cy="874668"/>
            <a:chOff x="201809" y="167228"/>
            <a:chExt cx="3589142" cy="1029524"/>
          </a:xfrm>
        </p:grpSpPr>
        <p:sp>
          <p:nvSpPr>
            <p:cNvPr id="59" name="Freeform 19"/>
            <p:cNvSpPr/>
            <p:nvPr/>
          </p:nvSpPr>
          <p:spPr>
            <a:xfrm>
              <a:off x="201809" y="167228"/>
              <a:ext cx="3589141" cy="1029524"/>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ea typeface="Open Sans" panose="020B0606030504020204" pitchFamily="34" charset="0"/>
                <a:cs typeface="Open Sans" panose="020B0606030504020204" pitchFamily="34" charset="0"/>
              </a:endParaRPr>
            </a:p>
          </p:txBody>
        </p:sp>
        <p:sp>
          <p:nvSpPr>
            <p:cNvPr id="60" name="Oval 20"/>
            <p:cNvSpPr/>
            <p:nvPr/>
          </p:nvSpPr>
          <p:spPr>
            <a:xfrm>
              <a:off x="262131" y="239055"/>
              <a:ext cx="743968" cy="8858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nvGrpSpPr>
            <p:cNvPr id="61" name="Grupo 60"/>
            <p:cNvGrpSpPr/>
            <p:nvPr/>
          </p:nvGrpSpPr>
          <p:grpSpPr>
            <a:xfrm>
              <a:off x="236373" y="358824"/>
              <a:ext cx="3554578" cy="760761"/>
              <a:chOff x="236373" y="358824"/>
              <a:chExt cx="3554578" cy="760761"/>
            </a:xfrm>
          </p:grpSpPr>
          <p:sp>
            <p:nvSpPr>
              <p:cNvPr id="62" name="TextBox 18"/>
              <p:cNvSpPr txBox="1"/>
              <p:nvPr/>
            </p:nvSpPr>
            <p:spPr>
              <a:xfrm>
                <a:off x="1480674" y="419080"/>
                <a:ext cx="2310277" cy="470948"/>
              </a:xfrm>
              <a:prstGeom prst="rect">
                <a:avLst/>
              </a:prstGeom>
              <a:noFill/>
            </p:spPr>
            <p:txBody>
              <a:bodyPr wrap="square" rtlCol="0" anchor="ctr">
                <a:spAutoFit/>
              </a:bodyPr>
              <a:lstStyle/>
              <a:p>
                <a:pPr lvl="0" algn="ctr"/>
                <a:r>
                  <a:rPr lang="en-US" sz="2000" b="1" dirty="0" smtClean="0">
                    <a:solidFill>
                      <a:prstClr val="white"/>
                    </a:solidFill>
                    <a:latin typeface="Calibri" panose="020F0502020204030204" pitchFamily="34" charset="0"/>
                  </a:rPr>
                  <a:t>DISEÑO</a:t>
                </a:r>
                <a:endParaRPr lang="en-US" sz="2000" b="1" dirty="0">
                  <a:solidFill>
                    <a:prstClr val="white"/>
                  </a:solidFill>
                  <a:latin typeface="Calibri" panose="020F0502020204030204" pitchFamily="34" charset="0"/>
                </a:endParaRPr>
              </a:p>
            </p:txBody>
          </p:sp>
          <p:sp>
            <p:nvSpPr>
              <p:cNvPr id="63" name="CuadroTexto 62"/>
              <p:cNvSpPr txBox="1"/>
              <p:nvPr/>
            </p:nvSpPr>
            <p:spPr>
              <a:xfrm>
                <a:off x="236373" y="358824"/>
                <a:ext cx="795484" cy="760761"/>
              </a:xfrm>
              <a:prstGeom prst="rect">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rPr>
                  <a:t>CAP. 3</a:t>
                </a:r>
                <a:endParaRPr lang="es-ES" b="1" dirty="0">
                  <a:solidFill>
                    <a:schemeClr val="bg2">
                      <a:lumMod val="10000"/>
                    </a:schemeClr>
                  </a:solidFill>
                  <a:latin typeface="Calibri" panose="020F0502020204030204" pitchFamily="34" charset="0"/>
                </a:endParaRPr>
              </a:p>
            </p:txBody>
          </p:sp>
        </p:grpSp>
      </p:grpSp>
      <p:sp>
        <p:nvSpPr>
          <p:cNvPr id="2" name="CuadroTexto 1"/>
          <p:cNvSpPr txBox="1"/>
          <p:nvPr/>
        </p:nvSpPr>
        <p:spPr>
          <a:xfrm>
            <a:off x="222546" y="1075651"/>
            <a:ext cx="2327305" cy="369332"/>
          </a:xfrm>
          <a:prstGeom prst="rect">
            <a:avLst/>
          </a:prstGeom>
          <a:noFill/>
        </p:spPr>
        <p:txBody>
          <a:bodyPr wrap="square" rtlCol="0">
            <a:spAutoFit/>
          </a:bodyPr>
          <a:lstStyle/>
          <a:p>
            <a:pPr algn="ctr"/>
            <a:r>
              <a:rPr lang="es-ES" b="1" dirty="0" smtClean="0">
                <a:solidFill>
                  <a:schemeClr val="bg2">
                    <a:lumMod val="10000"/>
                  </a:schemeClr>
                </a:solidFill>
              </a:rPr>
              <a:t>Diseño estructural:</a:t>
            </a:r>
          </a:p>
        </p:txBody>
      </p:sp>
      <p:sp>
        <p:nvSpPr>
          <p:cNvPr id="5" name="Rectángulo 4"/>
          <p:cNvSpPr/>
          <p:nvPr/>
        </p:nvSpPr>
        <p:spPr>
          <a:xfrm>
            <a:off x="274048" y="1524751"/>
            <a:ext cx="11581798" cy="923330"/>
          </a:xfrm>
          <a:prstGeom prst="rect">
            <a:avLst/>
          </a:prstGeom>
        </p:spPr>
        <p:txBody>
          <a:bodyPr wrap="square">
            <a:spAutoFit/>
          </a:bodyPr>
          <a:lstStyle/>
          <a:p>
            <a:pPr marL="285750" indent="-285750" algn="just">
              <a:lnSpc>
                <a:spcPct val="150000"/>
              </a:lnSpc>
              <a:spcAft>
                <a:spcPts val="0"/>
              </a:spcAft>
              <a:buFont typeface="Arial" panose="020B0604020202020204" pitchFamily="34" charset="0"/>
              <a:buChar char="•"/>
            </a:pPr>
            <a:r>
              <a:rPr lang="es-EC" dirty="0" smtClean="0">
                <a:solidFill>
                  <a:srgbClr val="080808"/>
                </a:solidFill>
                <a:latin typeface="Calibri" panose="020F0502020204030204" pitchFamily="34" charset="0"/>
                <a:ea typeface="Calibri" panose="020F0502020204030204" pitchFamily="34" charset="0"/>
                <a:cs typeface="Times New Roman" panose="02020603050405020304" pitchFamily="18" charset="0"/>
              </a:rPr>
              <a:t>Se considera la herramienta con mayor carga </a:t>
            </a:r>
            <a:r>
              <a:rPr lang="es-EC" dirty="0" smtClean="0">
                <a:solidFill>
                  <a:srgbClr val="080808"/>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s-EC" dirty="0" smtClean="0">
                <a:solidFill>
                  <a:srgbClr val="080808"/>
                </a:solidFill>
                <a:latin typeface="Calibri" panose="020F0502020204030204" pitchFamily="34" charset="0"/>
                <a:ea typeface="Calibri" panose="020F0502020204030204" pitchFamily="34" charset="0"/>
                <a:cs typeface="Times New Roman" panose="02020603050405020304" pitchFamily="18" charset="0"/>
              </a:rPr>
              <a:t>CPM: </a:t>
            </a:r>
            <a:r>
              <a:rPr lang="es-EC" dirty="0">
                <a:solidFill>
                  <a:srgbClr val="080808"/>
                </a:solidFill>
                <a:latin typeface="Calibri" panose="020F0502020204030204" pitchFamily="34" charset="0"/>
                <a:ea typeface="Calibri" panose="020F0502020204030204" pitchFamily="34" charset="0"/>
                <a:cs typeface="Times New Roman" panose="02020603050405020304" pitchFamily="18" charset="0"/>
              </a:rPr>
              <a:t>95 </a:t>
            </a:r>
            <a:r>
              <a:rPr lang="es-EC" dirty="0" smtClean="0">
                <a:solidFill>
                  <a:srgbClr val="080808"/>
                </a:solidFill>
                <a:latin typeface="Calibri" panose="020F0502020204030204" pitchFamily="34" charset="0"/>
                <a:ea typeface="Calibri" panose="020F0502020204030204" pitchFamily="34" charset="0"/>
                <a:cs typeface="Times New Roman" panose="02020603050405020304" pitchFamily="18" charset="0"/>
              </a:rPr>
              <a:t>Kg</a:t>
            </a:r>
            <a:endParaRPr lang="es-EC" dirty="0">
              <a:solidFill>
                <a:srgbClr val="080808"/>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es-EC" dirty="0" smtClean="0">
                <a:solidFill>
                  <a:srgbClr val="080808"/>
                </a:solidFill>
                <a:latin typeface="Calibri" panose="020F0502020204030204" pitchFamily="34" charset="0"/>
                <a:ea typeface="Calibri" panose="020F0502020204030204" pitchFamily="34" charset="0"/>
                <a:cs typeface="Times New Roman" panose="02020603050405020304" pitchFamily="18" charset="0"/>
              </a:rPr>
              <a:t>Norma </a:t>
            </a:r>
            <a:r>
              <a:rPr lang="es-EC" dirty="0">
                <a:solidFill>
                  <a:srgbClr val="080808"/>
                </a:solidFill>
                <a:latin typeface="Calibri" panose="020F0502020204030204" pitchFamily="34" charset="0"/>
                <a:ea typeface="Calibri" panose="020F0502020204030204" pitchFamily="34" charset="0"/>
                <a:cs typeface="Times New Roman" panose="02020603050405020304" pitchFamily="18" charset="0"/>
              </a:rPr>
              <a:t>ASCE [7 - 10] correspondiente a “</a:t>
            </a:r>
            <a:r>
              <a:rPr lang="es-EC" dirty="0" err="1">
                <a:solidFill>
                  <a:srgbClr val="080808"/>
                </a:solidFill>
                <a:latin typeface="Calibri" panose="020F0502020204030204" pitchFamily="34" charset="0"/>
                <a:ea typeface="Calibri" panose="020F0502020204030204" pitchFamily="34" charset="0"/>
                <a:cs typeface="Times New Roman" panose="02020603050405020304" pitchFamily="18" charset="0"/>
              </a:rPr>
              <a:t>Minium</a:t>
            </a:r>
            <a:r>
              <a:rPr lang="es-EC" dirty="0">
                <a:solidFill>
                  <a:srgbClr val="080808"/>
                </a:solidFill>
                <a:latin typeface="Calibri" panose="020F0502020204030204" pitchFamily="34" charset="0"/>
                <a:ea typeface="Calibri" panose="020F0502020204030204" pitchFamily="34" charset="0"/>
                <a:cs typeface="Times New Roman" panose="02020603050405020304" pitchFamily="18" charset="0"/>
              </a:rPr>
              <a:t> </a:t>
            </a:r>
            <a:r>
              <a:rPr lang="es-EC" dirty="0" err="1">
                <a:solidFill>
                  <a:srgbClr val="080808"/>
                </a:solidFill>
                <a:latin typeface="Calibri" panose="020F0502020204030204" pitchFamily="34" charset="0"/>
                <a:ea typeface="Calibri" panose="020F0502020204030204" pitchFamily="34" charset="0"/>
                <a:cs typeface="Times New Roman" panose="02020603050405020304" pitchFamily="18" charset="0"/>
              </a:rPr>
              <a:t>Design</a:t>
            </a:r>
            <a:r>
              <a:rPr lang="es-EC" dirty="0">
                <a:solidFill>
                  <a:srgbClr val="080808"/>
                </a:solidFill>
                <a:latin typeface="Calibri" panose="020F0502020204030204" pitchFamily="34" charset="0"/>
                <a:ea typeface="Calibri" panose="020F0502020204030204" pitchFamily="34" charset="0"/>
                <a:cs typeface="Times New Roman" panose="02020603050405020304" pitchFamily="18" charset="0"/>
              </a:rPr>
              <a:t> </a:t>
            </a:r>
            <a:r>
              <a:rPr lang="es-EC" dirty="0" err="1">
                <a:solidFill>
                  <a:srgbClr val="080808"/>
                </a:solidFill>
                <a:latin typeface="Calibri" panose="020F0502020204030204" pitchFamily="34" charset="0"/>
                <a:ea typeface="Calibri" panose="020F0502020204030204" pitchFamily="34" charset="0"/>
                <a:cs typeface="Times New Roman" panose="02020603050405020304" pitchFamily="18" charset="0"/>
              </a:rPr>
              <a:t>Loads</a:t>
            </a:r>
            <a:r>
              <a:rPr lang="es-EC" dirty="0">
                <a:solidFill>
                  <a:srgbClr val="080808"/>
                </a:solidFill>
                <a:latin typeface="Calibri" panose="020F0502020204030204" pitchFamily="34" charset="0"/>
                <a:ea typeface="Calibri" panose="020F0502020204030204" pitchFamily="34" charset="0"/>
                <a:cs typeface="Times New Roman" panose="02020603050405020304" pitchFamily="18" charset="0"/>
              </a:rPr>
              <a:t> </a:t>
            </a:r>
            <a:r>
              <a:rPr lang="es-EC" dirty="0" err="1" smtClean="0">
                <a:solidFill>
                  <a:srgbClr val="080808"/>
                </a:solidFill>
                <a:latin typeface="Calibri" panose="020F0502020204030204" pitchFamily="34" charset="0"/>
                <a:ea typeface="Calibri" panose="020F0502020204030204" pitchFamily="34" charset="0"/>
                <a:cs typeface="Times New Roman" panose="02020603050405020304" pitchFamily="18" charset="0"/>
              </a:rPr>
              <a:t>for</a:t>
            </a:r>
            <a:r>
              <a:rPr lang="es-EC" dirty="0" smtClean="0">
                <a:solidFill>
                  <a:srgbClr val="080808"/>
                </a:solidFill>
                <a:latin typeface="Calibri" panose="020F0502020204030204" pitchFamily="34" charset="0"/>
                <a:ea typeface="Calibri" panose="020F0502020204030204" pitchFamily="34" charset="0"/>
                <a:cs typeface="Times New Roman" panose="02020603050405020304" pitchFamily="18" charset="0"/>
              </a:rPr>
              <a:t> </a:t>
            </a:r>
            <a:r>
              <a:rPr lang="es-EC" dirty="0" err="1">
                <a:solidFill>
                  <a:srgbClr val="080808"/>
                </a:solidFill>
                <a:latin typeface="Calibri" panose="020F0502020204030204" pitchFamily="34" charset="0"/>
                <a:ea typeface="Calibri" panose="020F0502020204030204" pitchFamily="34" charset="0"/>
                <a:cs typeface="Times New Roman" panose="02020603050405020304" pitchFamily="18" charset="0"/>
              </a:rPr>
              <a:t>Buildings</a:t>
            </a:r>
            <a:r>
              <a:rPr lang="es-EC" dirty="0">
                <a:solidFill>
                  <a:srgbClr val="080808"/>
                </a:solidFill>
                <a:latin typeface="Calibri" panose="020F0502020204030204" pitchFamily="34" charset="0"/>
                <a:ea typeface="Calibri" panose="020F0502020204030204" pitchFamily="34" charset="0"/>
                <a:cs typeface="Times New Roman" panose="02020603050405020304" pitchFamily="18" charset="0"/>
              </a:rPr>
              <a:t> and </a:t>
            </a:r>
            <a:r>
              <a:rPr lang="es-EC" dirty="0" err="1">
                <a:solidFill>
                  <a:srgbClr val="080808"/>
                </a:solidFill>
                <a:latin typeface="Calibri" panose="020F0502020204030204" pitchFamily="34" charset="0"/>
                <a:ea typeface="Calibri" panose="020F0502020204030204" pitchFamily="34" charset="0"/>
                <a:cs typeface="Times New Roman" panose="02020603050405020304" pitchFamily="18" charset="0"/>
              </a:rPr>
              <a:t>Other</a:t>
            </a:r>
            <a:r>
              <a:rPr lang="es-EC" dirty="0">
                <a:solidFill>
                  <a:srgbClr val="080808"/>
                </a:solidFill>
                <a:latin typeface="Calibri" panose="020F0502020204030204" pitchFamily="34" charset="0"/>
                <a:ea typeface="Calibri" panose="020F0502020204030204" pitchFamily="34" charset="0"/>
                <a:cs typeface="Times New Roman" panose="02020603050405020304" pitchFamily="18" charset="0"/>
              </a:rPr>
              <a:t> </a:t>
            </a:r>
            <a:r>
              <a:rPr lang="es-EC" dirty="0" err="1">
                <a:solidFill>
                  <a:srgbClr val="080808"/>
                </a:solidFill>
                <a:latin typeface="Calibri" panose="020F0502020204030204" pitchFamily="34" charset="0"/>
                <a:ea typeface="Calibri" panose="020F0502020204030204" pitchFamily="34" charset="0"/>
                <a:cs typeface="Times New Roman" panose="02020603050405020304" pitchFamily="18" charset="0"/>
              </a:rPr>
              <a:t>Structures</a:t>
            </a:r>
            <a:r>
              <a:rPr lang="es-EC" dirty="0">
                <a:solidFill>
                  <a:srgbClr val="080808"/>
                </a:solidFill>
                <a:latin typeface="Calibri" panose="020F0502020204030204" pitchFamily="34" charset="0"/>
                <a:ea typeface="Calibri" panose="020F0502020204030204" pitchFamily="34" charset="0"/>
                <a:cs typeface="Times New Roman" panose="02020603050405020304" pitchFamily="18" charset="0"/>
              </a:rPr>
              <a:t>”.</a:t>
            </a:r>
            <a:endParaRPr lang="es-EC"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415259038"/>
              </p:ext>
            </p:extLst>
          </p:nvPr>
        </p:nvGraphicFramePr>
        <p:xfrm>
          <a:off x="2001475" y="2982606"/>
          <a:ext cx="8126943" cy="1752600"/>
        </p:xfrm>
        <a:graphic>
          <a:graphicData uri="http://schemas.openxmlformats.org/drawingml/2006/table">
            <a:tbl>
              <a:tblPr firstRow="1" bandRow="1">
                <a:tableStyleId>{5940675A-B579-460E-94D1-54222C63F5DA}</a:tableStyleId>
              </a:tblPr>
              <a:tblGrid>
                <a:gridCol w="8126943"/>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dirty="0" smtClean="0">
                          <a:solidFill>
                            <a:srgbClr val="080808"/>
                          </a:solidFill>
                          <a:latin typeface="Calibri" panose="020F0502020204030204" pitchFamily="34" charset="0"/>
                          <a:ea typeface="Calibri" panose="020F0502020204030204" pitchFamily="34" charset="0"/>
                          <a:cs typeface="Times New Roman" panose="02020603050405020304" pitchFamily="18" charset="0"/>
                        </a:rPr>
                        <a:t>ASCE [7 - 10] :</a:t>
                      </a:r>
                      <a:r>
                        <a:rPr lang="es-EC" baseline="0" dirty="0" smtClean="0">
                          <a:solidFill>
                            <a:srgbClr val="080808"/>
                          </a:solidFill>
                          <a:latin typeface="Calibri" panose="020F0502020204030204" pitchFamily="34" charset="0"/>
                          <a:ea typeface="Calibri" panose="020F0502020204030204" pitchFamily="34" charset="0"/>
                          <a:cs typeface="Times New Roman" panose="02020603050405020304" pitchFamily="18" charset="0"/>
                        </a:rPr>
                        <a:t> </a:t>
                      </a:r>
                      <a:r>
                        <a:rPr lang="es-EC" dirty="0" smtClean="0">
                          <a:solidFill>
                            <a:srgbClr val="080808"/>
                          </a:solidFill>
                          <a:latin typeface="Calibri" panose="020F0502020204030204" pitchFamily="34" charset="0"/>
                          <a:ea typeface="Calibri" panose="020F0502020204030204" pitchFamily="34" charset="0"/>
                          <a:cs typeface="Times New Roman" panose="02020603050405020304" pitchFamily="18" charset="0"/>
                        </a:rPr>
                        <a:t>“</a:t>
                      </a:r>
                      <a:r>
                        <a:rPr lang="es-EC" dirty="0" err="1" smtClean="0">
                          <a:solidFill>
                            <a:srgbClr val="080808"/>
                          </a:solidFill>
                          <a:latin typeface="Calibri" panose="020F0502020204030204" pitchFamily="34" charset="0"/>
                          <a:ea typeface="Calibri" panose="020F0502020204030204" pitchFamily="34" charset="0"/>
                          <a:cs typeface="Times New Roman" panose="02020603050405020304" pitchFamily="18" charset="0"/>
                        </a:rPr>
                        <a:t>Minium</a:t>
                      </a:r>
                      <a:r>
                        <a:rPr lang="es-EC" dirty="0" smtClean="0">
                          <a:solidFill>
                            <a:srgbClr val="080808"/>
                          </a:solidFill>
                          <a:latin typeface="Calibri" panose="020F0502020204030204" pitchFamily="34" charset="0"/>
                          <a:ea typeface="Calibri" panose="020F0502020204030204" pitchFamily="34" charset="0"/>
                          <a:cs typeface="Times New Roman" panose="02020603050405020304" pitchFamily="18" charset="0"/>
                        </a:rPr>
                        <a:t> </a:t>
                      </a:r>
                      <a:r>
                        <a:rPr lang="es-EC" dirty="0" err="1" smtClean="0">
                          <a:solidFill>
                            <a:srgbClr val="080808"/>
                          </a:solidFill>
                          <a:latin typeface="Calibri" panose="020F0502020204030204" pitchFamily="34" charset="0"/>
                          <a:ea typeface="Calibri" panose="020F0502020204030204" pitchFamily="34" charset="0"/>
                          <a:cs typeface="Times New Roman" panose="02020603050405020304" pitchFamily="18" charset="0"/>
                        </a:rPr>
                        <a:t>Design</a:t>
                      </a:r>
                      <a:r>
                        <a:rPr lang="es-EC" dirty="0" smtClean="0">
                          <a:solidFill>
                            <a:srgbClr val="080808"/>
                          </a:solidFill>
                          <a:latin typeface="Calibri" panose="020F0502020204030204" pitchFamily="34" charset="0"/>
                          <a:ea typeface="Calibri" panose="020F0502020204030204" pitchFamily="34" charset="0"/>
                          <a:cs typeface="Times New Roman" panose="02020603050405020304" pitchFamily="18" charset="0"/>
                        </a:rPr>
                        <a:t> </a:t>
                      </a:r>
                      <a:r>
                        <a:rPr lang="es-EC" dirty="0" err="1" smtClean="0">
                          <a:solidFill>
                            <a:srgbClr val="080808"/>
                          </a:solidFill>
                          <a:latin typeface="Calibri" panose="020F0502020204030204" pitchFamily="34" charset="0"/>
                          <a:ea typeface="Calibri" panose="020F0502020204030204" pitchFamily="34" charset="0"/>
                          <a:cs typeface="Times New Roman" panose="02020603050405020304" pitchFamily="18" charset="0"/>
                        </a:rPr>
                        <a:t>Loads</a:t>
                      </a:r>
                      <a:r>
                        <a:rPr lang="es-EC" dirty="0" smtClean="0">
                          <a:solidFill>
                            <a:srgbClr val="080808"/>
                          </a:solidFill>
                          <a:latin typeface="Calibri" panose="020F0502020204030204" pitchFamily="34" charset="0"/>
                          <a:ea typeface="Calibri" panose="020F0502020204030204" pitchFamily="34" charset="0"/>
                          <a:cs typeface="Times New Roman" panose="02020603050405020304" pitchFamily="18" charset="0"/>
                        </a:rPr>
                        <a:t> </a:t>
                      </a:r>
                      <a:r>
                        <a:rPr lang="es-EC" dirty="0" err="1" smtClean="0">
                          <a:solidFill>
                            <a:srgbClr val="080808"/>
                          </a:solidFill>
                          <a:latin typeface="Calibri" panose="020F0502020204030204" pitchFamily="34" charset="0"/>
                          <a:ea typeface="Calibri" panose="020F0502020204030204" pitchFamily="34" charset="0"/>
                          <a:cs typeface="Times New Roman" panose="02020603050405020304" pitchFamily="18" charset="0"/>
                        </a:rPr>
                        <a:t>for</a:t>
                      </a:r>
                      <a:r>
                        <a:rPr lang="es-EC" baseline="0" dirty="0" smtClean="0">
                          <a:solidFill>
                            <a:srgbClr val="080808"/>
                          </a:solidFill>
                          <a:latin typeface="Calibri" panose="020F0502020204030204" pitchFamily="34" charset="0"/>
                          <a:ea typeface="Calibri" panose="020F0502020204030204" pitchFamily="34" charset="0"/>
                          <a:cs typeface="Times New Roman" panose="02020603050405020304" pitchFamily="18" charset="0"/>
                        </a:rPr>
                        <a:t> </a:t>
                      </a:r>
                      <a:r>
                        <a:rPr lang="es-EC" dirty="0" err="1" smtClean="0">
                          <a:solidFill>
                            <a:srgbClr val="080808"/>
                          </a:solidFill>
                          <a:latin typeface="Calibri" panose="020F0502020204030204" pitchFamily="34" charset="0"/>
                          <a:ea typeface="Calibri" panose="020F0502020204030204" pitchFamily="34" charset="0"/>
                          <a:cs typeface="Times New Roman" panose="02020603050405020304" pitchFamily="18" charset="0"/>
                        </a:rPr>
                        <a:t>Buildings</a:t>
                      </a:r>
                      <a:r>
                        <a:rPr lang="es-EC" dirty="0" smtClean="0">
                          <a:solidFill>
                            <a:srgbClr val="080808"/>
                          </a:solidFill>
                          <a:latin typeface="Calibri" panose="020F0502020204030204" pitchFamily="34" charset="0"/>
                          <a:ea typeface="Calibri" panose="020F0502020204030204" pitchFamily="34" charset="0"/>
                          <a:cs typeface="Times New Roman" panose="02020603050405020304" pitchFamily="18" charset="0"/>
                        </a:rPr>
                        <a:t> and </a:t>
                      </a:r>
                      <a:r>
                        <a:rPr lang="es-EC" dirty="0" err="1" smtClean="0">
                          <a:solidFill>
                            <a:srgbClr val="080808"/>
                          </a:solidFill>
                          <a:latin typeface="Calibri" panose="020F0502020204030204" pitchFamily="34" charset="0"/>
                          <a:ea typeface="Calibri" panose="020F0502020204030204" pitchFamily="34" charset="0"/>
                          <a:cs typeface="Times New Roman" panose="02020603050405020304" pitchFamily="18" charset="0"/>
                        </a:rPr>
                        <a:t>Other</a:t>
                      </a:r>
                      <a:r>
                        <a:rPr lang="es-EC" dirty="0" smtClean="0">
                          <a:solidFill>
                            <a:srgbClr val="080808"/>
                          </a:solidFill>
                          <a:latin typeface="Calibri" panose="020F0502020204030204" pitchFamily="34" charset="0"/>
                          <a:ea typeface="Calibri" panose="020F0502020204030204" pitchFamily="34" charset="0"/>
                          <a:cs typeface="Times New Roman" panose="02020603050405020304" pitchFamily="18" charset="0"/>
                        </a:rPr>
                        <a:t> </a:t>
                      </a:r>
                      <a:r>
                        <a:rPr lang="es-EC" dirty="0" err="1" smtClean="0">
                          <a:solidFill>
                            <a:srgbClr val="080808"/>
                          </a:solidFill>
                          <a:latin typeface="Calibri" panose="020F0502020204030204" pitchFamily="34" charset="0"/>
                          <a:ea typeface="Calibri" panose="020F0502020204030204" pitchFamily="34" charset="0"/>
                          <a:cs typeface="Times New Roman" panose="02020603050405020304" pitchFamily="18" charset="0"/>
                        </a:rPr>
                        <a:t>Structures</a:t>
                      </a:r>
                      <a:r>
                        <a:rPr lang="es-EC" dirty="0" smtClean="0">
                          <a:solidFill>
                            <a:srgbClr val="080808"/>
                          </a:solidFill>
                          <a:latin typeface="Calibri" panose="020F0502020204030204" pitchFamily="34" charset="0"/>
                          <a:ea typeface="Calibri" panose="020F0502020204030204" pitchFamily="34" charset="0"/>
                          <a:cs typeface="Times New Roman" panose="02020603050405020304" pitchFamily="18" charset="0"/>
                        </a:rPr>
                        <a:t>”.</a:t>
                      </a:r>
                      <a:endParaRPr lang="es-EC" dirty="0" smtClean="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s-EC" dirty="0">
                        <a:solidFill>
                          <a:srgbClr val="080808"/>
                        </a:solidFill>
                        <a:latin typeface="Calibri" panose="020F0502020204030204" pitchFamily="34" charset="0"/>
                      </a:endParaRPr>
                    </a:p>
                  </a:txBody>
                  <a:tcPr anchor="ctr"/>
                </a:tc>
              </a:tr>
              <a:tr h="370840">
                <a:tc>
                  <a:txBody>
                    <a:bodyPr/>
                    <a:lstStyle/>
                    <a:p>
                      <a:pPr algn="ctr"/>
                      <a:r>
                        <a:rPr lang="en-US" dirty="0" err="1" smtClean="0">
                          <a:solidFill>
                            <a:srgbClr val="080808"/>
                          </a:solidFill>
                          <a:latin typeface="Calibri" panose="020F0502020204030204" pitchFamily="34" charset="0"/>
                        </a:rPr>
                        <a:t>Fuerza</a:t>
                      </a:r>
                      <a:r>
                        <a:rPr lang="en-US" dirty="0" smtClean="0">
                          <a:solidFill>
                            <a:srgbClr val="080808"/>
                          </a:solidFill>
                          <a:latin typeface="Calibri" panose="020F0502020204030204" pitchFamily="34" charset="0"/>
                        </a:rPr>
                        <a:t> de </a:t>
                      </a:r>
                      <a:r>
                        <a:rPr lang="en-US" dirty="0" err="1" smtClean="0">
                          <a:solidFill>
                            <a:srgbClr val="080808"/>
                          </a:solidFill>
                          <a:latin typeface="Calibri" panose="020F0502020204030204" pitchFamily="34" charset="0"/>
                        </a:rPr>
                        <a:t>impacto</a:t>
                      </a:r>
                      <a:r>
                        <a:rPr lang="en-US" dirty="0" smtClean="0">
                          <a:solidFill>
                            <a:srgbClr val="080808"/>
                          </a:solidFill>
                          <a:latin typeface="Calibri" panose="020F0502020204030204" pitchFamily="34" charset="0"/>
                        </a:rPr>
                        <a:t> vertical</a:t>
                      </a:r>
                      <a:endParaRPr lang="es-EC" dirty="0">
                        <a:solidFill>
                          <a:srgbClr val="080808"/>
                        </a:solidFill>
                        <a:latin typeface="Calibri" panose="020F0502020204030204" pitchFamily="34" charset="0"/>
                      </a:endParaRPr>
                    </a:p>
                  </a:txBody>
                  <a:tcPr/>
                </a:tc>
              </a:tr>
              <a:tr h="370840">
                <a:tc>
                  <a:txBody>
                    <a:bodyPr/>
                    <a:lstStyle/>
                    <a:p>
                      <a:pPr algn="ctr"/>
                      <a:r>
                        <a:rPr lang="en-US" dirty="0" err="1" smtClean="0">
                          <a:solidFill>
                            <a:srgbClr val="080808"/>
                          </a:solidFill>
                          <a:latin typeface="Calibri" panose="020F0502020204030204" pitchFamily="34" charset="0"/>
                        </a:rPr>
                        <a:t>Fuerza</a:t>
                      </a:r>
                      <a:r>
                        <a:rPr lang="en-US" dirty="0" smtClean="0">
                          <a:solidFill>
                            <a:srgbClr val="080808"/>
                          </a:solidFill>
                          <a:latin typeface="Calibri" panose="020F0502020204030204" pitchFamily="34" charset="0"/>
                        </a:rPr>
                        <a:t> Lateral</a:t>
                      </a:r>
                      <a:endParaRPr lang="es-EC" dirty="0">
                        <a:solidFill>
                          <a:srgbClr val="080808"/>
                        </a:solidFill>
                        <a:latin typeface="Calibri" panose="020F0502020204030204" pitchFamily="34" charset="0"/>
                      </a:endParaRPr>
                    </a:p>
                  </a:txBody>
                  <a:tcPr/>
                </a:tc>
              </a:tr>
              <a:tr h="370840">
                <a:tc>
                  <a:txBody>
                    <a:bodyPr/>
                    <a:lstStyle/>
                    <a:p>
                      <a:pPr algn="ctr"/>
                      <a:r>
                        <a:rPr lang="en-US" dirty="0" err="1" smtClean="0">
                          <a:solidFill>
                            <a:srgbClr val="080808"/>
                          </a:solidFill>
                          <a:latin typeface="Calibri" panose="020F0502020204030204" pitchFamily="34" charset="0"/>
                        </a:rPr>
                        <a:t>Fuerza</a:t>
                      </a:r>
                      <a:r>
                        <a:rPr lang="en-US" dirty="0" smtClean="0">
                          <a:solidFill>
                            <a:srgbClr val="080808"/>
                          </a:solidFill>
                          <a:latin typeface="Calibri" panose="020F0502020204030204" pitchFamily="34" charset="0"/>
                        </a:rPr>
                        <a:t> Longitudinal</a:t>
                      </a:r>
                      <a:endParaRPr lang="es-EC" dirty="0">
                        <a:solidFill>
                          <a:srgbClr val="080808"/>
                        </a:solidFill>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17610306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o 57"/>
          <p:cNvGrpSpPr/>
          <p:nvPr/>
        </p:nvGrpSpPr>
        <p:grpSpPr>
          <a:xfrm>
            <a:off x="222546" y="121215"/>
            <a:ext cx="3064349" cy="874668"/>
            <a:chOff x="201809" y="167228"/>
            <a:chExt cx="3589142" cy="1029524"/>
          </a:xfrm>
        </p:grpSpPr>
        <p:sp>
          <p:nvSpPr>
            <p:cNvPr id="59" name="Freeform 19"/>
            <p:cNvSpPr/>
            <p:nvPr/>
          </p:nvSpPr>
          <p:spPr>
            <a:xfrm>
              <a:off x="201809" y="167228"/>
              <a:ext cx="3589141" cy="1029524"/>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ea typeface="Open Sans" panose="020B0606030504020204" pitchFamily="34" charset="0"/>
                <a:cs typeface="Open Sans" panose="020B0606030504020204" pitchFamily="34" charset="0"/>
              </a:endParaRPr>
            </a:p>
          </p:txBody>
        </p:sp>
        <p:sp>
          <p:nvSpPr>
            <p:cNvPr id="60" name="Oval 20"/>
            <p:cNvSpPr/>
            <p:nvPr/>
          </p:nvSpPr>
          <p:spPr>
            <a:xfrm>
              <a:off x="262131" y="239055"/>
              <a:ext cx="743968" cy="8858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nvGrpSpPr>
            <p:cNvPr id="61" name="Grupo 60"/>
            <p:cNvGrpSpPr/>
            <p:nvPr/>
          </p:nvGrpSpPr>
          <p:grpSpPr>
            <a:xfrm>
              <a:off x="236373" y="358824"/>
              <a:ext cx="3554578" cy="760761"/>
              <a:chOff x="236373" y="358824"/>
              <a:chExt cx="3554578" cy="760761"/>
            </a:xfrm>
          </p:grpSpPr>
          <p:sp>
            <p:nvSpPr>
              <p:cNvPr id="62" name="TextBox 18"/>
              <p:cNvSpPr txBox="1"/>
              <p:nvPr/>
            </p:nvSpPr>
            <p:spPr>
              <a:xfrm>
                <a:off x="1480674" y="419080"/>
                <a:ext cx="2310277" cy="470948"/>
              </a:xfrm>
              <a:prstGeom prst="rect">
                <a:avLst/>
              </a:prstGeom>
              <a:noFill/>
            </p:spPr>
            <p:txBody>
              <a:bodyPr wrap="square" rtlCol="0" anchor="ctr">
                <a:spAutoFit/>
              </a:bodyPr>
              <a:lstStyle/>
              <a:p>
                <a:pPr lvl="0" algn="ctr"/>
                <a:r>
                  <a:rPr lang="en-US" sz="2000" b="1" dirty="0" smtClean="0">
                    <a:solidFill>
                      <a:prstClr val="white"/>
                    </a:solidFill>
                    <a:latin typeface="Calibri" panose="020F0502020204030204" pitchFamily="34" charset="0"/>
                  </a:rPr>
                  <a:t>DISEÑO</a:t>
                </a:r>
                <a:endParaRPr lang="en-US" sz="2000" b="1" dirty="0">
                  <a:solidFill>
                    <a:prstClr val="white"/>
                  </a:solidFill>
                  <a:latin typeface="Calibri" panose="020F0502020204030204" pitchFamily="34" charset="0"/>
                </a:endParaRPr>
              </a:p>
            </p:txBody>
          </p:sp>
          <p:sp>
            <p:nvSpPr>
              <p:cNvPr id="63" name="CuadroTexto 62"/>
              <p:cNvSpPr txBox="1"/>
              <p:nvPr/>
            </p:nvSpPr>
            <p:spPr>
              <a:xfrm>
                <a:off x="236373" y="358824"/>
                <a:ext cx="795484" cy="760761"/>
              </a:xfrm>
              <a:prstGeom prst="rect">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rPr>
                  <a:t>CAP. 3</a:t>
                </a:r>
                <a:endParaRPr lang="es-ES" b="1" dirty="0">
                  <a:solidFill>
                    <a:schemeClr val="bg2">
                      <a:lumMod val="10000"/>
                    </a:schemeClr>
                  </a:solidFill>
                  <a:latin typeface="Calibri" panose="020F0502020204030204" pitchFamily="34" charset="0"/>
                </a:endParaRPr>
              </a:p>
            </p:txBody>
          </p:sp>
        </p:grpSp>
      </p:grpSp>
      <p:sp>
        <p:nvSpPr>
          <p:cNvPr id="2" name="CuadroTexto 1"/>
          <p:cNvSpPr txBox="1"/>
          <p:nvPr/>
        </p:nvSpPr>
        <p:spPr>
          <a:xfrm>
            <a:off x="222546" y="1075651"/>
            <a:ext cx="2327305" cy="369332"/>
          </a:xfrm>
          <a:prstGeom prst="rect">
            <a:avLst/>
          </a:prstGeom>
          <a:noFill/>
        </p:spPr>
        <p:txBody>
          <a:bodyPr wrap="square" rtlCol="0">
            <a:spAutoFit/>
          </a:bodyPr>
          <a:lstStyle/>
          <a:p>
            <a:pPr algn="ctr"/>
            <a:r>
              <a:rPr lang="es-ES" b="1" dirty="0" smtClean="0">
                <a:solidFill>
                  <a:schemeClr val="bg2">
                    <a:lumMod val="10000"/>
                  </a:schemeClr>
                </a:solidFill>
              </a:rPr>
              <a:t>Diseño estructural:</a:t>
            </a:r>
          </a:p>
        </p:txBody>
      </p:sp>
      <p:pic>
        <p:nvPicPr>
          <p:cNvPr id="11" name="Imagen 10" descr="grafica traccion"/>
          <p:cNvPicPr/>
          <p:nvPr/>
        </p:nvPicPr>
        <p:blipFill>
          <a:blip r:embed="rId2">
            <a:extLst>
              <a:ext uri="{28A0092B-C50C-407E-A947-70E740481C1C}">
                <a14:useLocalDpi xmlns:a14="http://schemas.microsoft.com/office/drawing/2010/main" val="0"/>
              </a:ext>
            </a:extLst>
          </a:blip>
          <a:srcRect/>
          <a:stretch>
            <a:fillRect/>
          </a:stretch>
        </p:blipFill>
        <p:spPr bwMode="auto">
          <a:xfrm>
            <a:off x="406574" y="1844824"/>
            <a:ext cx="6054090" cy="3973830"/>
          </a:xfrm>
          <a:prstGeom prst="rect">
            <a:avLst/>
          </a:prstGeom>
          <a:noFill/>
          <a:ln>
            <a:noFill/>
          </a:ln>
        </p:spPr>
      </p:pic>
      <mc:AlternateContent xmlns:mc="http://schemas.openxmlformats.org/markup-compatibility/2006" xmlns:a14="http://schemas.microsoft.com/office/drawing/2010/main">
        <mc:Choice Requires="a14">
          <p:sp>
            <p:nvSpPr>
              <p:cNvPr id="3" name="Rectángulo 2"/>
              <p:cNvSpPr/>
              <p:nvPr/>
            </p:nvSpPr>
            <p:spPr>
              <a:xfrm>
                <a:off x="7793832" y="1444983"/>
                <a:ext cx="2852465" cy="1331903"/>
              </a:xfrm>
              <a:prstGeom prst="rect">
                <a:avLst/>
              </a:prstGeom>
            </p:spPr>
            <p:txBody>
              <a:bodyPr wrap="square">
                <a:spAutoFit/>
              </a:bodyPr>
              <a:lstStyle/>
              <a:p>
                <a:pPr indent="180340">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i="1"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m:ctrlPr>
                        </m:sSubPr>
                        <m:e>
                          <m:r>
                            <a:rPr lang="es-EC" i="1">
                              <a:solidFill>
                                <a:srgbClr val="080808"/>
                              </a:solidFill>
                              <a:latin typeface="Cambria Math" panose="02040503050406030204" pitchFamily="18" charset="0"/>
                              <a:ea typeface="Calibri" panose="020F0502020204030204" pitchFamily="34" charset="0"/>
                              <a:cs typeface="Times New Roman" panose="02020603050405020304" pitchFamily="18" charset="0"/>
                            </a:rPr>
                            <m:t>𝜎</m:t>
                          </m:r>
                        </m:e>
                        <m:sub>
                          <m:r>
                            <a:rPr lang="en-US" b="0" i="1"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m:t>𝑣𝑖𝑔𝑎</m:t>
                          </m:r>
                        </m:sub>
                      </m:sSub>
                      <m:r>
                        <a:rPr lang="es-EC" i="1">
                          <a:solidFill>
                            <a:srgbClr val="080808"/>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s-EC" i="1">
                              <a:solidFill>
                                <a:srgbClr val="080808"/>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s-EC">
                              <a:solidFill>
                                <a:srgbClr val="080808"/>
                              </a:solidFill>
                              <a:latin typeface="Cambria Math" panose="02040503050406030204" pitchFamily="18" charset="0"/>
                              <a:ea typeface="Calibri" panose="020F0502020204030204" pitchFamily="34" charset="0"/>
                              <a:cs typeface="Times New Roman" panose="02020603050405020304" pitchFamily="18" charset="0"/>
                            </a:rPr>
                            <m:t>F</m:t>
                          </m:r>
                        </m:e>
                        <m:sub>
                          <m:r>
                            <a:rPr lang="es-EC" i="1">
                              <a:solidFill>
                                <a:srgbClr val="080808"/>
                              </a:solidFill>
                              <a:latin typeface="Cambria Math" panose="02040503050406030204" pitchFamily="18" charset="0"/>
                              <a:ea typeface="Calibri" panose="020F0502020204030204" pitchFamily="34" charset="0"/>
                              <a:cs typeface="Times New Roman" panose="02020603050405020304" pitchFamily="18" charset="0"/>
                            </a:rPr>
                            <m:t>𝑏</m:t>
                          </m:r>
                        </m:sub>
                      </m:sSub>
                    </m:oMath>
                  </m:oMathPara>
                </a14:m>
                <a:endParaRPr lang="es-MX" i="1" dirty="0">
                  <a:solidFill>
                    <a:srgbClr val="080808"/>
                  </a:solidFill>
                  <a:latin typeface="Cambria Math" panose="02040503050406030204" pitchFamily="18" charset="0"/>
                  <a:ea typeface="Calibri" panose="020F0502020204030204" pitchFamily="34" charset="0"/>
                  <a:cs typeface="Times New Roman" panose="02020603050405020304" pitchFamily="18" charset="0"/>
                </a:endParaRPr>
              </a:p>
              <a:p>
                <a:pPr indent="180340">
                  <a:lnSpc>
                    <a:spcPct val="150000"/>
                  </a:lnSpc>
                  <a:spcAft>
                    <a:spcPts val="0"/>
                  </a:spcAft>
                </a:pPr>
                <a14:m>
                  <m:oMathPara xmlns:m="http://schemas.openxmlformats.org/officeDocument/2006/math">
                    <m:oMathParaPr>
                      <m:jc m:val="centerGroup"/>
                    </m:oMathParaPr>
                    <m:oMath xmlns:m="http://schemas.openxmlformats.org/officeDocument/2006/math">
                      <m:f>
                        <m:fPr>
                          <m:ctrlP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𝑀</m:t>
                              </m:r>
                            </m:e>
                            <m:sub>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𝑣𝑖𝑔𝑎</m:t>
                              </m:r>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 </m:t>
                              </m:r>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𝑡𝑟𝑎𝑛𝑠𝑣𝑒𝑟𝑠𝑎𝑙</m:t>
                              </m:r>
                            </m:sub>
                          </m:sSub>
                        </m:num>
                        <m:den>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𝑆𝑥</m:t>
                          </m:r>
                        </m:den>
                      </m:f>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𝐹</m:t>
                              </m:r>
                            </m:e>
                            <m:sub>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𝑦</m:t>
                              </m:r>
                            </m:sub>
                          </m:sSub>
                        </m:num>
                        <m:den>
                          <m: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𝐹𝑠</m:t>
                          </m:r>
                        </m:den>
                      </m:f>
                    </m:oMath>
                  </m:oMathPara>
                </a14:m>
                <a:endParaRPr lang="es-EC" dirty="0">
                  <a:solidFill>
                    <a:srgbClr val="080808"/>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7793832" y="1444983"/>
                <a:ext cx="2852465" cy="1331903"/>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4" name="Rectángulo 3"/>
              <p:cNvSpPr/>
              <p:nvPr/>
            </p:nvSpPr>
            <p:spPr>
              <a:xfrm>
                <a:off x="7300339" y="2996952"/>
                <a:ext cx="3839449" cy="2083006"/>
              </a:xfrm>
              <a:prstGeom prst="rect">
                <a:avLst/>
              </a:prstGeom>
            </p:spPr>
            <p:txBody>
              <a:bodyPr wrap="none">
                <a:spAutoFit/>
              </a:bodyPr>
              <a:lstStyle/>
              <a:p>
                <a:r>
                  <a:rPr lang="es-EC" dirty="0"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a:t>En</a:t>
                </a:r>
                <a:r>
                  <a:rPr lang="en-US" dirty="0"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a:t> </a:t>
                </a:r>
                <a:r>
                  <a:rPr lang="es-EC" dirty="0"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a:t>donde</a:t>
                </a:r>
                <a:r>
                  <a:rPr lang="en-US" dirty="0"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a:t>: </a:t>
                </a:r>
              </a:p>
              <a:p>
                <a:endParaRPr lang="es-EC" dirty="0" smtClean="0">
                  <a:solidFill>
                    <a:srgbClr val="080808"/>
                  </a:solidFill>
                  <a:latin typeface="Cambria Math" panose="020405030504060302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14:m>
                  <m:oMath xmlns:m="http://schemas.openxmlformats.org/officeDocument/2006/math">
                    <m:sSub>
                      <m:sSubPr>
                        <m:ctrlPr>
                          <a:rPr lang="es-EC" i="1" smtClean="0">
                            <a:solidFill>
                              <a:srgbClr val="080808"/>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s-EC" i="0">
                            <a:solidFill>
                              <a:srgbClr val="080808"/>
                            </a:solidFill>
                            <a:latin typeface="Cambria Math" panose="02040503050406030204" pitchFamily="18" charset="0"/>
                            <a:ea typeface="Calibri" panose="020F0502020204030204" pitchFamily="34" charset="0"/>
                            <a:cs typeface="Times New Roman" panose="02020603050405020304" pitchFamily="18" charset="0"/>
                          </a:rPr>
                          <m:t>σ</m:t>
                        </m:r>
                      </m:e>
                      <m:sub>
                        <m:r>
                          <m:rPr>
                            <m:sty m:val="p"/>
                          </m:rPr>
                          <a:rPr lang="en-US" i="0">
                            <a:solidFill>
                              <a:srgbClr val="080808"/>
                            </a:solidFill>
                            <a:latin typeface="Cambria Math" panose="02040503050406030204" pitchFamily="18" charset="0"/>
                            <a:ea typeface="Calibri" panose="020F0502020204030204" pitchFamily="34" charset="0"/>
                            <a:cs typeface="Times New Roman" panose="02020603050405020304" pitchFamily="18" charset="0"/>
                          </a:rPr>
                          <m:t>viga</m:t>
                        </m:r>
                      </m:sub>
                    </m:sSub>
                  </m:oMath>
                </a14:m>
                <a:r>
                  <a:rPr lang="en-US" dirty="0" smtClean="0">
                    <a:solidFill>
                      <a:srgbClr val="080808"/>
                    </a:solidFill>
                    <a:latin typeface="Times New Roman" panose="02020603050405020304" pitchFamily="18" charset="0"/>
                    <a:ea typeface="Calibri" panose="020F0502020204030204" pitchFamily="34" charset="0"/>
                    <a:cs typeface="Times New Roman" panose="02020603050405020304" pitchFamily="18" charset="0"/>
                  </a:rPr>
                  <a:t>: </a:t>
                </a:r>
                <a:r>
                  <a:rPr lang="es-EC" dirty="0" smtClean="0">
                    <a:solidFill>
                      <a:srgbClr val="080808"/>
                    </a:solidFill>
                    <a:latin typeface="Times New Roman" panose="02020603050405020304" pitchFamily="18" charset="0"/>
                    <a:ea typeface="Calibri" panose="020F0502020204030204" pitchFamily="34" charset="0"/>
                    <a:cs typeface="Times New Roman" panose="02020603050405020304" pitchFamily="18" charset="0"/>
                  </a:rPr>
                  <a:t>Esfuerzo</a:t>
                </a:r>
                <a:r>
                  <a:rPr lang="en-US" dirty="0" smtClean="0">
                    <a:solidFill>
                      <a:srgbClr val="080808"/>
                    </a:solidFill>
                    <a:latin typeface="Times New Roman" panose="02020603050405020304" pitchFamily="18" charset="0"/>
                    <a:ea typeface="Calibri" panose="020F0502020204030204" pitchFamily="34" charset="0"/>
                    <a:cs typeface="Times New Roman" panose="02020603050405020304" pitchFamily="18" charset="0"/>
                  </a:rPr>
                  <a:t> de flexion de la </a:t>
                </a:r>
                <a:r>
                  <a:rPr lang="es-EC" dirty="0" smtClean="0">
                    <a:solidFill>
                      <a:srgbClr val="080808"/>
                    </a:solidFill>
                    <a:latin typeface="Times New Roman" panose="02020603050405020304" pitchFamily="18" charset="0"/>
                    <a:ea typeface="Calibri" panose="020F0502020204030204" pitchFamily="34" charset="0"/>
                    <a:cs typeface="Times New Roman" panose="02020603050405020304" pitchFamily="18" charset="0"/>
                  </a:rPr>
                  <a:t>viga</a:t>
                </a:r>
              </a:p>
              <a:p>
                <a:pPr marL="285750" indent="-285750">
                  <a:buFont typeface="Arial" panose="020B0604020202020204" pitchFamily="34" charset="0"/>
                  <a:buChar char="•"/>
                </a:pPr>
                <a14:m>
                  <m:oMath xmlns:m="http://schemas.openxmlformats.org/officeDocument/2006/math">
                    <m:sSub>
                      <m:sSubPr>
                        <m:ctrlPr>
                          <a:rPr lang="es-EC" i="1">
                            <a:solidFill>
                              <a:srgbClr val="080808"/>
                            </a:solidFill>
                            <a:latin typeface="Cambria Math" panose="02040503050406030204" pitchFamily="18" charset="0"/>
                          </a:rPr>
                        </m:ctrlPr>
                      </m:sSubPr>
                      <m:e>
                        <m:r>
                          <m:rPr>
                            <m:sty m:val="p"/>
                          </m:rPr>
                          <a:rPr lang="es-EC" i="0">
                            <a:solidFill>
                              <a:srgbClr val="080808"/>
                            </a:solidFill>
                            <a:latin typeface="Cambria Math" panose="02040503050406030204" pitchFamily="18" charset="0"/>
                          </a:rPr>
                          <m:t>F</m:t>
                        </m:r>
                      </m:e>
                      <m:sub>
                        <m:r>
                          <m:rPr>
                            <m:sty m:val="p"/>
                          </m:rPr>
                          <a:rPr lang="es-EC" i="0">
                            <a:solidFill>
                              <a:srgbClr val="080808"/>
                            </a:solidFill>
                            <a:latin typeface="Cambria Math" panose="02040503050406030204" pitchFamily="18" charset="0"/>
                          </a:rPr>
                          <m:t>b</m:t>
                        </m:r>
                      </m:sub>
                    </m:sSub>
                  </m:oMath>
                </a14:m>
                <a:r>
                  <a:rPr lang="es-EC" dirty="0" smtClean="0">
                    <a:solidFill>
                      <a:srgbClr val="080808"/>
                    </a:solidFill>
                    <a:latin typeface="Times New Roman" panose="02020603050405020304" pitchFamily="18" charset="0"/>
                    <a:cs typeface="Times New Roman" panose="02020603050405020304" pitchFamily="18" charset="0"/>
                  </a:rPr>
                  <a:t>: Esfuerzo permisible del material</a:t>
                </a:r>
              </a:p>
              <a:p>
                <a:pPr marL="285750" indent="-285750">
                  <a:buFont typeface="Arial" panose="020B0604020202020204" pitchFamily="34" charset="0"/>
                  <a:buChar char="•"/>
                </a:pPr>
                <a14:m>
                  <m:oMath xmlns:m="http://schemas.openxmlformats.org/officeDocument/2006/math">
                    <m:sSub>
                      <m:sSubPr>
                        <m:ctrlPr>
                          <a:rPr lang="es-EC" i="1">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s-EC" i="0">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F</m:t>
                        </m:r>
                      </m:e>
                      <m:sub>
                        <m:r>
                          <m:rPr>
                            <m:sty m:val="p"/>
                          </m:rPr>
                          <a:rPr lang="es-EC" i="0">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y</m:t>
                        </m:r>
                      </m:sub>
                    </m:sSub>
                  </m:oMath>
                </a14:m>
                <a:r>
                  <a:rPr lang="es-EC" dirty="0" smtClean="0">
                    <a:solidFill>
                      <a:srgbClr val="080808"/>
                    </a:solidFill>
                    <a:latin typeface="Times New Roman" panose="02020603050405020304" pitchFamily="18" charset="0"/>
                    <a:cs typeface="Times New Roman" panose="02020603050405020304" pitchFamily="18" charset="0"/>
                  </a:rPr>
                  <a:t>: Esfuerzo o límite de fluencia</a:t>
                </a:r>
              </a:p>
              <a:p>
                <a:pPr marL="285750" indent="-285750">
                  <a:buFont typeface="Arial" panose="020B0604020202020204" pitchFamily="34" charset="0"/>
                  <a:buChar char="•"/>
                </a:pPr>
                <a14:m>
                  <m:oMath xmlns:m="http://schemas.openxmlformats.org/officeDocument/2006/math">
                    <m:r>
                      <m:rPr>
                        <m:sty m:val="p"/>
                      </m:rPr>
                      <a:rPr lang="es-EC" i="0">
                        <a:solidFill>
                          <a:srgbClr val="080808"/>
                        </a:solidFill>
                        <a:latin typeface="Cambria Math" panose="02040503050406030204" pitchFamily="18" charset="0"/>
                        <a:ea typeface="Times New Roman" panose="02020603050405020304" pitchFamily="18" charset="0"/>
                        <a:cs typeface="Times New Roman" panose="02020603050405020304" pitchFamily="18" charset="0"/>
                      </a:rPr>
                      <m:t>Fs</m:t>
                    </m:r>
                  </m:oMath>
                </a14:m>
                <a:r>
                  <a:rPr lang="es-EC" dirty="0" smtClean="0">
                    <a:solidFill>
                      <a:srgbClr val="080808"/>
                    </a:solidFill>
                    <a:latin typeface="Times New Roman" panose="02020603050405020304" pitchFamily="18" charset="0"/>
                    <a:cs typeface="Times New Roman" panose="02020603050405020304" pitchFamily="18" charset="0"/>
                  </a:rPr>
                  <a:t>: Factor de Seguridad</a:t>
                </a:r>
              </a:p>
              <a:p>
                <a:endParaRPr lang="es-EC" dirty="0"/>
              </a:p>
            </p:txBody>
          </p:sp>
        </mc:Choice>
        <mc:Fallback xmlns="">
          <p:sp>
            <p:nvSpPr>
              <p:cNvPr id="4" name="Rectángulo 3"/>
              <p:cNvSpPr>
                <a:spLocks noRot="1" noChangeAspect="1" noMove="1" noResize="1" noEditPoints="1" noAdjustHandles="1" noChangeArrowheads="1" noChangeShapeType="1" noTextEdit="1"/>
              </p:cNvSpPr>
              <p:nvPr/>
            </p:nvSpPr>
            <p:spPr>
              <a:xfrm>
                <a:off x="7300339" y="2996952"/>
                <a:ext cx="3839449" cy="2083006"/>
              </a:xfrm>
              <a:prstGeom prst="rect">
                <a:avLst/>
              </a:prstGeom>
              <a:blipFill rotWithShape="0">
                <a:blip r:embed="rId4"/>
                <a:stretch>
                  <a:fillRect l="-1431" t="-2053" r="-954"/>
                </a:stretch>
              </a:blipFill>
            </p:spPr>
            <p:txBody>
              <a:bodyPr/>
              <a:lstStyle/>
              <a:p>
                <a:r>
                  <a:rPr lang="es-EC">
                    <a:noFill/>
                  </a:rPr>
                  <a:t> </a:t>
                </a:r>
              </a:p>
            </p:txBody>
          </p:sp>
        </mc:Fallback>
      </mc:AlternateContent>
      <p:cxnSp>
        <p:nvCxnSpPr>
          <p:cNvPr id="15" name="Conector recto 14"/>
          <p:cNvCxnSpPr/>
          <p:nvPr/>
        </p:nvCxnSpPr>
        <p:spPr>
          <a:xfrm flipH="1">
            <a:off x="6467351" y="1260317"/>
            <a:ext cx="8255" cy="4651111"/>
          </a:xfrm>
          <a:prstGeom prst="line">
            <a:avLst/>
          </a:prstGeom>
          <a:ln>
            <a:solidFill>
              <a:schemeClr val="accent2"/>
            </a:solidFill>
            <a:prstDash val="lg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94119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8">
  <a:themeElements>
    <a:clrScheme name="Personalizado 5">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Tema8</Template>
  <TotalTime>8503</TotalTime>
  <Words>2627</Words>
  <Application>Microsoft Office PowerPoint</Application>
  <PresentationFormat>Personalizado</PresentationFormat>
  <Paragraphs>545</Paragraphs>
  <Slides>48</Slides>
  <Notes>0</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48</vt:i4>
      </vt:variant>
    </vt:vector>
  </HeadingPairs>
  <TitlesOfParts>
    <vt:vector size="59" baseType="lpstr">
      <vt:lpstr>Arial</vt:lpstr>
      <vt:lpstr>Calibri</vt:lpstr>
      <vt:lpstr>Cambria Math</vt:lpstr>
      <vt:lpstr>Gill Sans</vt:lpstr>
      <vt:lpstr>Helvetica</vt:lpstr>
      <vt:lpstr>Open Sans</vt:lpstr>
      <vt:lpstr>Symbol</vt:lpstr>
      <vt:lpstr>Times New Roman</vt:lpstr>
      <vt:lpstr>Wingdings</vt:lpstr>
      <vt:lpstr>Tema8</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Ingrith Arroyo</dc:creator>
  <cp:lastModifiedBy>___jAIrO___ aguilar romero</cp:lastModifiedBy>
  <cp:revision>583</cp:revision>
  <dcterms:created xsi:type="dcterms:W3CDTF">2018-06-18T02:07:28Z</dcterms:created>
  <dcterms:modified xsi:type="dcterms:W3CDTF">2020-01-06T01:22:49Z</dcterms:modified>
</cp:coreProperties>
</file>