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data4.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5.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6.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4440" r:id="rId1"/>
  </p:sldMasterIdLst>
  <p:sldIdLst>
    <p:sldId id="256" r:id="rId2"/>
    <p:sldId id="258" r:id="rId3"/>
    <p:sldId id="257" r:id="rId4"/>
    <p:sldId id="264" r:id="rId5"/>
    <p:sldId id="265" r:id="rId6"/>
    <p:sldId id="263" r:id="rId7"/>
    <p:sldId id="266" r:id="rId8"/>
    <p:sldId id="274" r:id="rId9"/>
    <p:sldId id="275" r:id="rId10"/>
    <p:sldId id="267" r:id="rId11"/>
    <p:sldId id="268" r:id="rId12"/>
    <p:sldId id="276" r:id="rId13"/>
    <p:sldId id="278" r:id="rId14"/>
    <p:sldId id="277" r:id="rId15"/>
    <p:sldId id="269" r:id="rId16"/>
    <p:sldId id="279" r:id="rId17"/>
    <p:sldId id="280" r:id="rId18"/>
    <p:sldId id="270" r:id="rId19"/>
    <p:sldId id="281" r:id="rId20"/>
    <p:sldId id="261" r:id="rId21"/>
    <p:sldId id="262" r:id="rId22"/>
    <p:sldId id="273"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51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aadry%20tesis\tesis-maestria\datos\graficos%20variabl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Times New Roman" panose="02020603050405020304" pitchFamily="18" charset="0"/>
                <a:ea typeface="+mj-ea"/>
                <a:cs typeface="Times New Roman" panose="02020603050405020304" pitchFamily="18" charset="0"/>
              </a:defRPr>
            </a:pPr>
            <a:r>
              <a:rPr lang="en-US" sz="1200">
                <a:latin typeface="Times New Roman" panose="02020603050405020304" pitchFamily="18" charset="0"/>
                <a:cs typeface="Times New Roman" panose="02020603050405020304" pitchFamily="18" charset="0"/>
              </a:rPr>
              <a:t> </a:t>
            </a:r>
            <a:r>
              <a:rPr lang="en-US" sz="1200">
                <a:solidFill>
                  <a:srgbClr val="FF0000"/>
                </a:solidFill>
                <a:latin typeface="Times New Roman" panose="02020603050405020304" pitchFamily="18" charset="0"/>
                <a:cs typeface="Times New Roman" panose="02020603050405020304" pitchFamily="18" charset="0"/>
              </a:rPr>
              <a:t>Tasa de inflación mensual</a:t>
            </a:r>
          </a:p>
        </c:rich>
      </c:tx>
      <c:layout>
        <c:manualLayout>
          <c:xMode val="edge"/>
          <c:yMode val="edge"/>
          <c:x val="0.38717574096341406"/>
          <c:y val="3.2407407407407406E-2"/>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Times New Roman" panose="02020603050405020304" pitchFamily="18" charset="0"/>
              <a:ea typeface="+mj-ea"/>
              <a:cs typeface="Times New Roman" panose="02020603050405020304" pitchFamily="18" charset="0"/>
            </a:defRPr>
          </a:pPr>
          <a:endParaRPr lang="es-EC"/>
        </a:p>
      </c:txPr>
    </c:title>
    <c:autoTitleDeleted val="0"/>
    <c:plotArea>
      <c:layout/>
      <c:lineChart>
        <c:grouping val="standard"/>
        <c:varyColors val="0"/>
        <c:ser>
          <c:idx val="0"/>
          <c:order val="0"/>
          <c:tx>
            <c:strRef>
              <c:f>Hoja4!$B$1</c:f>
              <c:strCache>
                <c:ptCount val="1"/>
                <c:pt idx="0">
                  <c:v>inflacion</c:v>
                </c:pt>
              </c:strCache>
            </c:strRef>
          </c:tx>
          <c:spPr>
            <a:ln w="9525" cap="rnd">
              <a:solidFill>
                <a:schemeClr val="accent2"/>
              </a:solidFill>
              <a:round/>
            </a:ln>
            <a:effectLst/>
          </c:spPr>
          <c:marker>
            <c:symbol val="none"/>
          </c:marker>
          <c:trendline>
            <c:spPr>
              <a:ln w="19050" cap="rnd">
                <a:solidFill>
                  <a:schemeClr val="accent2"/>
                </a:solidFill>
              </a:ln>
              <a:effectLst/>
            </c:spPr>
            <c:trendlineType val="linear"/>
            <c:dispRSqr val="0"/>
            <c:dispEq val="0"/>
          </c:trendline>
          <c:cat>
            <c:numRef>
              <c:f>Hoja4!$A$2:$A$133</c:f>
              <c:numCache>
                <c:formatCode>m/d/yyyy</c:formatCode>
                <c:ptCount val="132"/>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numCache>
            </c:numRef>
          </c:cat>
          <c:val>
            <c:numRef>
              <c:f>Hoja4!$B$2:$B$133</c:f>
              <c:numCache>
                <c:formatCode>0.00</c:formatCode>
                <c:ptCount val="132"/>
                <c:pt idx="0">
                  <c:v>0.52</c:v>
                </c:pt>
                <c:pt idx="1">
                  <c:v>0.71</c:v>
                </c:pt>
                <c:pt idx="2">
                  <c:v>0.65</c:v>
                </c:pt>
                <c:pt idx="3">
                  <c:v>7.0000000000000007E-2</c:v>
                </c:pt>
                <c:pt idx="4">
                  <c:v>-0.14000000000000001</c:v>
                </c:pt>
                <c:pt idx="5">
                  <c:v>-0.23</c:v>
                </c:pt>
                <c:pt idx="6">
                  <c:v>0.03</c:v>
                </c:pt>
                <c:pt idx="7">
                  <c:v>0.21</c:v>
                </c:pt>
                <c:pt idx="8">
                  <c:v>0.56999999999999995</c:v>
                </c:pt>
                <c:pt idx="9">
                  <c:v>0.35</c:v>
                </c:pt>
                <c:pt idx="10">
                  <c:v>0.17</c:v>
                </c:pt>
                <c:pt idx="11">
                  <c:v>-0.03</c:v>
                </c:pt>
                <c:pt idx="12">
                  <c:v>0.3</c:v>
                </c:pt>
                <c:pt idx="13">
                  <c:v>7.0000000000000007E-2</c:v>
                </c:pt>
                <c:pt idx="14">
                  <c:v>0.1</c:v>
                </c:pt>
                <c:pt idx="15">
                  <c:v>-0.01</c:v>
                </c:pt>
                <c:pt idx="16">
                  <c:v>0.03</c:v>
                </c:pt>
                <c:pt idx="17">
                  <c:v>0.39</c:v>
                </c:pt>
                <c:pt idx="18">
                  <c:v>0.42</c:v>
                </c:pt>
                <c:pt idx="19">
                  <c:v>7.0000000000000007E-2</c:v>
                </c:pt>
                <c:pt idx="20">
                  <c:v>0.71</c:v>
                </c:pt>
                <c:pt idx="21">
                  <c:v>0.13</c:v>
                </c:pt>
                <c:pt idx="22">
                  <c:v>0.5</c:v>
                </c:pt>
                <c:pt idx="23">
                  <c:v>0.56999999999999995</c:v>
                </c:pt>
                <c:pt idx="24">
                  <c:v>1.1399999999999999</c:v>
                </c:pt>
                <c:pt idx="25">
                  <c:v>0.94</c:v>
                </c:pt>
                <c:pt idx="26">
                  <c:v>1.48</c:v>
                </c:pt>
                <c:pt idx="27">
                  <c:v>1.52</c:v>
                </c:pt>
                <c:pt idx="28">
                  <c:v>1.05</c:v>
                </c:pt>
                <c:pt idx="29">
                  <c:v>0.76</c:v>
                </c:pt>
                <c:pt idx="30">
                  <c:v>0.59</c:v>
                </c:pt>
                <c:pt idx="31">
                  <c:v>0.21</c:v>
                </c:pt>
                <c:pt idx="32">
                  <c:v>0.66</c:v>
                </c:pt>
                <c:pt idx="33">
                  <c:v>0.03</c:v>
                </c:pt>
                <c:pt idx="34">
                  <c:v>-0.16</c:v>
                </c:pt>
                <c:pt idx="35">
                  <c:v>0.28999999999999998</c:v>
                </c:pt>
                <c:pt idx="36">
                  <c:v>0.71</c:v>
                </c:pt>
                <c:pt idx="37">
                  <c:v>0.47</c:v>
                </c:pt>
                <c:pt idx="38">
                  <c:v>1.0900000000000001</c:v>
                </c:pt>
                <c:pt idx="39">
                  <c:v>0.65</c:v>
                </c:pt>
                <c:pt idx="40">
                  <c:v>-0.01</c:v>
                </c:pt>
                <c:pt idx="41">
                  <c:v>-0.08</c:v>
                </c:pt>
                <c:pt idx="42">
                  <c:v>-7.0000000000000007E-2</c:v>
                </c:pt>
                <c:pt idx="43">
                  <c:v>-0.3</c:v>
                </c:pt>
                <c:pt idx="44">
                  <c:v>0.63</c:v>
                </c:pt>
                <c:pt idx="45">
                  <c:v>0.24</c:v>
                </c:pt>
                <c:pt idx="46">
                  <c:v>0.34</c:v>
                </c:pt>
                <c:pt idx="47">
                  <c:v>0.57999999999999996</c:v>
                </c:pt>
                <c:pt idx="48">
                  <c:v>0.83</c:v>
                </c:pt>
                <c:pt idx="49">
                  <c:v>0.34</c:v>
                </c:pt>
                <c:pt idx="50">
                  <c:v>0.16</c:v>
                </c:pt>
                <c:pt idx="51">
                  <c:v>0.52</c:v>
                </c:pt>
                <c:pt idx="52">
                  <c:v>0.02</c:v>
                </c:pt>
                <c:pt idx="53">
                  <c:v>-0.01</c:v>
                </c:pt>
                <c:pt idx="54">
                  <c:v>0.02</c:v>
                </c:pt>
                <c:pt idx="55">
                  <c:v>0.11</c:v>
                </c:pt>
                <c:pt idx="56">
                  <c:v>0.26</c:v>
                </c:pt>
                <c:pt idx="57">
                  <c:v>0.25</c:v>
                </c:pt>
                <c:pt idx="58">
                  <c:v>0.27</c:v>
                </c:pt>
                <c:pt idx="59">
                  <c:v>0.51</c:v>
                </c:pt>
                <c:pt idx="60">
                  <c:v>0.68</c:v>
                </c:pt>
                <c:pt idx="61">
                  <c:v>0.55000000000000004</c:v>
                </c:pt>
                <c:pt idx="62">
                  <c:v>0.34</c:v>
                </c:pt>
                <c:pt idx="63">
                  <c:v>0.82</c:v>
                </c:pt>
                <c:pt idx="64">
                  <c:v>0.35</c:v>
                </c:pt>
                <c:pt idx="65">
                  <c:v>0.04</c:v>
                </c:pt>
                <c:pt idx="66">
                  <c:v>0.18</c:v>
                </c:pt>
                <c:pt idx="67">
                  <c:v>0.49</c:v>
                </c:pt>
                <c:pt idx="68">
                  <c:v>0.79</c:v>
                </c:pt>
                <c:pt idx="69">
                  <c:v>0.35</c:v>
                </c:pt>
                <c:pt idx="70">
                  <c:v>0.3</c:v>
                </c:pt>
                <c:pt idx="71">
                  <c:v>0.4</c:v>
                </c:pt>
                <c:pt idx="72">
                  <c:v>0.56999999999999995</c:v>
                </c:pt>
                <c:pt idx="73">
                  <c:v>0.78</c:v>
                </c:pt>
                <c:pt idx="74">
                  <c:v>0.9</c:v>
                </c:pt>
                <c:pt idx="75">
                  <c:v>0.16</c:v>
                </c:pt>
                <c:pt idx="76">
                  <c:v>-0.19</c:v>
                </c:pt>
                <c:pt idx="77">
                  <c:v>0.18</c:v>
                </c:pt>
                <c:pt idx="78">
                  <c:v>0.26</c:v>
                </c:pt>
                <c:pt idx="79">
                  <c:v>0.28999999999999998</c:v>
                </c:pt>
                <c:pt idx="80">
                  <c:v>1.1200000000000001</c:v>
                </c:pt>
                <c:pt idx="81">
                  <c:v>0.09</c:v>
                </c:pt>
                <c:pt idx="82">
                  <c:v>0.14000000000000001</c:v>
                </c:pt>
                <c:pt idx="83">
                  <c:v>-0.19</c:v>
                </c:pt>
                <c:pt idx="84">
                  <c:v>0.5</c:v>
                </c:pt>
                <c:pt idx="85">
                  <c:v>0.18</c:v>
                </c:pt>
                <c:pt idx="86">
                  <c:v>0.44</c:v>
                </c:pt>
                <c:pt idx="87">
                  <c:v>0.18</c:v>
                </c:pt>
                <c:pt idx="88">
                  <c:v>-0.22</c:v>
                </c:pt>
                <c:pt idx="89">
                  <c:v>-0.14000000000000001</c:v>
                </c:pt>
                <c:pt idx="90">
                  <c:v>-0.02</c:v>
                </c:pt>
                <c:pt idx="91">
                  <c:v>0.17</c:v>
                </c:pt>
                <c:pt idx="92">
                  <c:v>0.56999999999999995</c:v>
                </c:pt>
                <c:pt idx="93">
                  <c:v>0.41</c:v>
                </c:pt>
                <c:pt idx="94">
                  <c:v>0.39</c:v>
                </c:pt>
                <c:pt idx="95">
                  <c:v>0.2</c:v>
                </c:pt>
                <c:pt idx="96">
                  <c:v>0.72</c:v>
                </c:pt>
                <c:pt idx="97">
                  <c:v>0.11</c:v>
                </c:pt>
                <c:pt idx="98">
                  <c:v>0.7</c:v>
                </c:pt>
                <c:pt idx="99">
                  <c:v>0.3</c:v>
                </c:pt>
                <c:pt idx="100">
                  <c:v>-0.04</c:v>
                </c:pt>
                <c:pt idx="101">
                  <c:v>0.1</c:v>
                </c:pt>
                <c:pt idx="102">
                  <c:v>0.4</c:v>
                </c:pt>
                <c:pt idx="103">
                  <c:v>0.21</c:v>
                </c:pt>
                <c:pt idx="104">
                  <c:v>0.61</c:v>
                </c:pt>
                <c:pt idx="105">
                  <c:v>0.2</c:v>
                </c:pt>
                <c:pt idx="106">
                  <c:v>0.18</c:v>
                </c:pt>
                <c:pt idx="107">
                  <c:v>0.11</c:v>
                </c:pt>
                <c:pt idx="108">
                  <c:v>0.59</c:v>
                </c:pt>
                <c:pt idx="109">
                  <c:v>0.61</c:v>
                </c:pt>
                <c:pt idx="110">
                  <c:v>0.41</c:v>
                </c:pt>
                <c:pt idx="111">
                  <c:v>0.84</c:v>
                </c:pt>
                <c:pt idx="112">
                  <c:v>0.18</c:v>
                </c:pt>
                <c:pt idx="113">
                  <c:v>0.41</c:v>
                </c:pt>
                <c:pt idx="114">
                  <c:v>-0.08</c:v>
                </c:pt>
                <c:pt idx="115">
                  <c:v>-1E-3</c:v>
                </c:pt>
                <c:pt idx="116">
                  <c:v>0.26</c:v>
                </c:pt>
                <c:pt idx="117">
                  <c:v>-0.09</c:v>
                </c:pt>
                <c:pt idx="118">
                  <c:v>0.11</c:v>
                </c:pt>
                <c:pt idx="119">
                  <c:v>0.09</c:v>
                </c:pt>
                <c:pt idx="120">
                  <c:v>0.31</c:v>
                </c:pt>
                <c:pt idx="121">
                  <c:v>0.14000000000000001</c:v>
                </c:pt>
                <c:pt idx="122">
                  <c:v>0.14000000000000001</c:v>
                </c:pt>
                <c:pt idx="123">
                  <c:v>0.31</c:v>
                </c:pt>
                <c:pt idx="124">
                  <c:v>0.03</c:v>
                </c:pt>
                <c:pt idx="125">
                  <c:v>0.36</c:v>
                </c:pt>
                <c:pt idx="126">
                  <c:v>-0.09</c:v>
                </c:pt>
                <c:pt idx="127">
                  <c:v>-0.16</c:v>
                </c:pt>
                <c:pt idx="128">
                  <c:v>0.15</c:v>
                </c:pt>
                <c:pt idx="129">
                  <c:v>-0.08</c:v>
                </c:pt>
                <c:pt idx="130">
                  <c:v>-0.15</c:v>
                </c:pt>
                <c:pt idx="131">
                  <c:v>0.16</c:v>
                </c:pt>
              </c:numCache>
            </c:numRef>
          </c:val>
          <c:smooth val="0"/>
        </c:ser>
        <c:dLbls>
          <c:showLegendKey val="0"/>
          <c:showVal val="0"/>
          <c:showCatName val="0"/>
          <c:showSerName val="0"/>
          <c:showPercent val="0"/>
          <c:showBubbleSize val="0"/>
        </c:dLbls>
        <c:smooth val="0"/>
        <c:axId val="488855584"/>
        <c:axId val="488854016"/>
      </c:lineChart>
      <c:dateAx>
        <c:axId val="488855584"/>
        <c:scaling>
          <c:orientation val="minMax"/>
        </c:scaling>
        <c:delete val="0"/>
        <c:axPos val="t"/>
        <c:numFmt formatCode="m/d/yyyy"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s-EC"/>
          </a:p>
        </c:txPr>
        <c:crossAx val="488854016"/>
        <c:crosses val="max"/>
        <c:auto val="1"/>
        <c:lblOffset val="100"/>
        <c:baseTimeUnit val="months"/>
      </c:dateAx>
      <c:valAx>
        <c:axId val="488854016"/>
        <c:scaling>
          <c:orientation val="minMax"/>
          <c:max val="1.6"/>
          <c:min val="-0.4"/>
        </c:scaling>
        <c:delete val="0"/>
        <c:axPos val="l"/>
        <c:majorGridlines>
          <c:spPr>
            <a:ln w="3175" cap="flat" cmpd="sng" algn="ctr">
              <a:solidFill>
                <a:schemeClr val="dk1">
                  <a:lumMod val="15000"/>
                  <a:lumOff val="85000"/>
                  <a:alpha val="54000"/>
                </a:schemeClr>
              </a:solidFill>
              <a:prstDash val="sysDot"/>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crossAx val="48885558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_rels/data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0DAD3A-8E82-48D2-8CB8-53CD0B2F7C2C}"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s-ES"/>
        </a:p>
      </dgm:t>
    </dgm:pt>
    <dgm:pt modelId="{63F797E1-ED43-452C-A1B7-74C85F92CA38}">
      <dgm:prSet phldrT="[Texto]" custT="1"/>
      <dgm:spPr>
        <a:ln w="28575"/>
      </dgm:spPr>
      <dgm:t>
        <a:bodyPr/>
        <a:lstStyle/>
        <a:p>
          <a:r>
            <a:rPr lang="es-ES" sz="1600" b="1" dirty="0" smtClean="0">
              <a:solidFill>
                <a:schemeClr val="tx1"/>
              </a:solidFill>
            </a:rPr>
            <a:t>Factores </a:t>
          </a:r>
        </a:p>
        <a:p>
          <a:r>
            <a:rPr lang="es-ES" sz="1600" b="1" dirty="0" smtClean="0">
              <a:solidFill>
                <a:schemeClr val="tx1"/>
              </a:solidFill>
            </a:rPr>
            <a:t>Financiero</a:t>
          </a:r>
        </a:p>
        <a:p>
          <a:endParaRPr lang="es-ES" sz="1100" dirty="0"/>
        </a:p>
      </dgm:t>
    </dgm:pt>
    <dgm:pt modelId="{C5312AB6-977D-4BDF-A52D-2FFA27E92DFB}" type="parTrans" cxnId="{45964309-012B-4971-904E-582177B143B7}">
      <dgm:prSet/>
      <dgm:spPr/>
      <dgm:t>
        <a:bodyPr/>
        <a:lstStyle/>
        <a:p>
          <a:endParaRPr lang="es-ES"/>
        </a:p>
      </dgm:t>
    </dgm:pt>
    <dgm:pt modelId="{15D5C924-9B93-47CE-999E-B4AB68D3DA7E}" type="sibTrans" cxnId="{45964309-012B-4971-904E-582177B143B7}">
      <dgm:prSet/>
      <dgm:spPr/>
      <dgm:t>
        <a:bodyPr/>
        <a:lstStyle/>
        <a:p>
          <a:endParaRPr lang="es-ES"/>
        </a:p>
      </dgm:t>
    </dgm:pt>
    <dgm:pt modelId="{C08BDB0F-0860-4AF5-8130-C113157BD2D8}">
      <dgm:prSet phldrT="[Texto]" custT="1"/>
      <dgm:spPr>
        <a:ln w="28575"/>
      </dgm:spPr>
      <dgm:t>
        <a:bodyPr/>
        <a:lstStyle/>
        <a:p>
          <a:r>
            <a:rPr lang="es-ES" sz="1400" b="1" dirty="0" smtClean="0">
              <a:solidFill>
                <a:schemeClr val="tx1"/>
              </a:solidFill>
            </a:rPr>
            <a:t>Factores Macro económicos</a:t>
          </a:r>
          <a:endParaRPr lang="es-ES" sz="1400" b="1" dirty="0">
            <a:solidFill>
              <a:schemeClr val="tx1"/>
            </a:solidFill>
          </a:endParaRPr>
        </a:p>
      </dgm:t>
    </dgm:pt>
    <dgm:pt modelId="{D8BE43DF-2071-4AF2-9F72-92631C6FD5EF}" type="parTrans" cxnId="{39B0C39F-086E-4193-BD16-88643D5BE56A}">
      <dgm:prSet/>
      <dgm:spPr/>
      <dgm:t>
        <a:bodyPr/>
        <a:lstStyle/>
        <a:p>
          <a:endParaRPr lang="es-ES"/>
        </a:p>
      </dgm:t>
    </dgm:pt>
    <dgm:pt modelId="{F1F251FE-6F79-4D5B-97C3-6E5DA6E05466}" type="sibTrans" cxnId="{39B0C39F-086E-4193-BD16-88643D5BE56A}">
      <dgm:prSet/>
      <dgm:spPr/>
      <dgm:t>
        <a:bodyPr/>
        <a:lstStyle/>
        <a:p>
          <a:endParaRPr lang="es-ES"/>
        </a:p>
      </dgm:t>
    </dgm:pt>
    <dgm:pt modelId="{05326FD9-FBB7-418E-8AA4-6D78319E0F05}">
      <dgm:prSet phldrT="[Texto]"/>
      <dgm:spPr>
        <a:ln w="28575"/>
      </dgm:spPr>
      <dgm:t>
        <a:bodyPr/>
        <a:lstStyle/>
        <a:p>
          <a:r>
            <a:rPr lang="es-EC" b="1" u="none" dirty="0" smtClean="0">
              <a:solidFill>
                <a:schemeClr val="tx1"/>
              </a:solidFill>
            </a:rPr>
            <a:t>Regresiones con Distribuciones de cola pesada</a:t>
          </a:r>
          <a:endParaRPr lang="es-ES" dirty="0">
            <a:solidFill>
              <a:schemeClr val="tx1"/>
            </a:solidFill>
          </a:endParaRPr>
        </a:p>
      </dgm:t>
    </dgm:pt>
    <dgm:pt modelId="{4BC71681-B733-4D60-9632-647D0219736D}" type="parTrans" cxnId="{9CAE7BF7-3588-4C72-A6C0-11DD84C5D194}">
      <dgm:prSet/>
      <dgm:spPr/>
      <dgm:t>
        <a:bodyPr/>
        <a:lstStyle/>
        <a:p>
          <a:endParaRPr lang="es-ES"/>
        </a:p>
      </dgm:t>
    </dgm:pt>
    <dgm:pt modelId="{C515437B-5631-4321-85FA-3631FA452F90}" type="sibTrans" cxnId="{9CAE7BF7-3588-4C72-A6C0-11DD84C5D194}">
      <dgm:prSet/>
      <dgm:spPr/>
      <dgm:t>
        <a:bodyPr/>
        <a:lstStyle/>
        <a:p>
          <a:endParaRPr lang="es-ES"/>
        </a:p>
      </dgm:t>
    </dgm:pt>
    <dgm:pt modelId="{996F84D8-77C6-44B8-AE2B-351CD427E169}">
      <dgm:prSet phldrT="[Texto]" custT="1"/>
      <dgm:spPr>
        <a:ln w="28575"/>
      </dgm:spPr>
      <dgm:t>
        <a:bodyPr/>
        <a:lstStyle/>
        <a:p>
          <a:r>
            <a:rPr lang="es-ES" sz="1600" b="1" dirty="0" smtClean="0">
              <a:solidFill>
                <a:schemeClr val="tx1"/>
              </a:solidFill>
            </a:rPr>
            <a:t>AIC</a:t>
          </a:r>
          <a:endParaRPr lang="es-ES" sz="1600" b="1" dirty="0">
            <a:solidFill>
              <a:schemeClr val="tx1"/>
            </a:solidFill>
          </a:endParaRPr>
        </a:p>
      </dgm:t>
    </dgm:pt>
    <dgm:pt modelId="{8C5164E0-3ACA-4D0D-AABD-0541D4D96823}" type="parTrans" cxnId="{3977E275-283B-4BAC-8959-87D17CA504D0}">
      <dgm:prSet/>
      <dgm:spPr/>
      <dgm:t>
        <a:bodyPr/>
        <a:lstStyle/>
        <a:p>
          <a:endParaRPr lang="es-ES"/>
        </a:p>
      </dgm:t>
    </dgm:pt>
    <dgm:pt modelId="{2DB526C1-B42B-4FA7-AC76-6F48C75559DD}" type="sibTrans" cxnId="{3977E275-283B-4BAC-8959-87D17CA504D0}">
      <dgm:prSet/>
      <dgm:spPr/>
      <dgm:t>
        <a:bodyPr/>
        <a:lstStyle/>
        <a:p>
          <a:endParaRPr lang="es-ES"/>
        </a:p>
      </dgm:t>
    </dgm:pt>
    <dgm:pt modelId="{A96A081D-5435-4DC4-BD80-7719B29372D7}">
      <dgm:prSet phldrT="[Texto]" custT="1"/>
      <dgm:spPr>
        <a:ln w="28575"/>
      </dgm:spPr>
      <dgm:t>
        <a:bodyPr/>
        <a:lstStyle/>
        <a:p>
          <a:r>
            <a:rPr lang="es-ES" sz="1600" b="1" dirty="0" smtClean="0">
              <a:solidFill>
                <a:schemeClr val="tx1"/>
              </a:solidFill>
            </a:rPr>
            <a:t>BIC</a:t>
          </a:r>
          <a:endParaRPr lang="es-ES" sz="1600" b="1" dirty="0">
            <a:solidFill>
              <a:schemeClr val="tx1"/>
            </a:solidFill>
          </a:endParaRPr>
        </a:p>
      </dgm:t>
    </dgm:pt>
    <dgm:pt modelId="{4A2D7EFC-A8CB-4F21-A4D4-1DCCE7EB2E21}" type="parTrans" cxnId="{33FC1AB4-0DCD-4833-B3FA-DEE0911DD56F}">
      <dgm:prSet/>
      <dgm:spPr/>
      <dgm:t>
        <a:bodyPr/>
        <a:lstStyle/>
        <a:p>
          <a:endParaRPr lang="es-ES"/>
        </a:p>
      </dgm:t>
    </dgm:pt>
    <dgm:pt modelId="{E6F1EB73-5365-4C09-A8D2-CC9764129046}" type="sibTrans" cxnId="{33FC1AB4-0DCD-4833-B3FA-DEE0911DD56F}">
      <dgm:prSet/>
      <dgm:spPr/>
      <dgm:t>
        <a:bodyPr/>
        <a:lstStyle/>
        <a:p>
          <a:endParaRPr lang="es-ES"/>
        </a:p>
      </dgm:t>
    </dgm:pt>
    <dgm:pt modelId="{9077229C-9DCF-4181-A583-510A9AC002F1}" type="pres">
      <dgm:prSet presAssocID="{330DAD3A-8E82-48D2-8CB8-53CD0B2F7C2C}" presName="cycle" presStyleCnt="0">
        <dgm:presLayoutVars>
          <dgm:dir/>
          <dgm:resizeHandles val="exact"/>
        </dgm:presLayoutVars>
      </dgm:prSet>
      <dgm:spPr/>
      <dgm:t>
        <a:bodyPr/>
        <a:lstStyle/>
        <a:p>
          <a:endParaRPr lang="es-ES"/>
        </a:p>
      </dgm:t>
    </dgm:pt>
    <dgm:pt modelId="{4D5F32B6-C9DC-4935-8C81-F0C8EC95D9A9}" type="pres">
      <dgm:prSet presAssocID="{63F797E1-ED43-452C-A1B7-74C85F92CA38}" presName="node" presStyleLbl="node1" presStyleIdx="0" presStyleCnt="5" custScaleX="125414">
        <dgm:presLayoutVars>
          <dgm:bulletEnabled val="1"/>
        </dgm:presLayoutVars>
      </dgm:prSet>
      <dgm:spPr/>
      <dgm:t>
        <a:bodyPr/>
        <a:lstStyle/>
        <a:p>
          <a:endParaRPr lang="es-ES"/>
        </a:p>
      </dgm:t>
    </dgm:pt>
    <dgm:pt modelId="{6DA9B743-5B59-4CF4-A562-96E08B3C47FC}" type="pres">
      <dgm:prSet presAssocID="{63F797E1-ED43-452C-A1B7-74C85F92CA38}" presName="spNode" presStyleCnt="0"/>
      <dgm:spPr/>
    </dgm:pt>
    <dgm:pt modelId="{44E59490-02F6-4F64-8F11-C4232FB6D791}" type="pres">
      <dgm:prSet presAssocID="{15D5C924-9B93-47CE-999E-B4AB68D3DA7E}" presName="sibTrans" presStyleLbl="sibTrans1D1" presStyleIdx="0" presStyleCnt="5"/>
      <dgm:spPr/>
      <dgm:t>
        <a:bodyPr/>
        <a:lstStyle/>
        <a:p>
          <a:endParaRPr lang="es-ES"/>
        </a:p>
      </dgm:t>
    </dgm:pt>
    <dgm:pt modelId="{CCBBC1AE-A9F3-44F6-BBB1-9E1AB9522048}" type="pres">
      <dgm:prSet presAssocID="{C08BDB0F-0860-4AF5-8130-C113157BD2D8}" presName="node" presStyleLbl="node1" presStyleIdx="1" presStyleCnt="5" custScaleX="114421" custRadScaleRad="98881" custRadScaleInc="8821">
        <dgm:presLayoutVars>
          <dgm:bulletEnabled val="1"/>
        </dgm:presLayoutVars>
      </dgm:prSet>
      <dgm:spPr/>
      <dgm:t>
        <a:bodyPr/>
        <a:lstStyle/>
        <a:p>
          <a:endParaRPr lang="es-ES"/>
        </a:p>
      </dgm:t>
    </dgm:pt>
    <dgm:pt modelId="{FBD85D9E-EF92-4151-95D4-997B3E09EC67}" type="pres">
      <dgm:prSet presAssocID="{C08BDB0F-0860-4AF5-8130-C113157BD2D8}" presName="spNode" presStyleCnt="0"/>
      <dgm:spPr/>
    </dgm:pt>
    <dgm:pt modelId="{B9DD1589-F7A8-42CC-A6AE-70BFA072A20A}" type="pres">
      <dgm:prSet presAssocID="{F1F251FE-6F79-4D5B-97C3-6E5DA6E05466}" presName="sibTrans" presStyleLbl="sibTrans1D1" presStyleIdx="1" presStyleCnt="5"/>
      <dgm:spPr/>
      <dgm:t>
        <a:bodyPr/>
        <a:lstStyle/>
        <a:p>
          <a:endParaRPr lang="es-ES"/>
        </a:p>
      </dgm:t>
    </dgm:pt>
    <dgm:pt modelId="{180EABF5-629C-4606-8262-3D42E680D171}" type="pres">
      <dgm:prSet presAssocID="{05326FD9-FBB7-418E-8AA4-6D78319E0F05}" presName="node" presStyleLbl="node1" presStyleIdx="2" presStyleCnt="5" custScaleX="142981" custRadScaleRad="93710" custRadScaleInc="-54826">
        <dgm:presLayoutVars>
          <dgm:bulletEnabled val="1"/>
        </dgm:presLayoutVars>
      </dgm:prSet>
      <dgm:spPr/>
      <dgm:t>
        <a:bodyPr/>
        <a:lstStyle/>
        <a:p>
          <a:endParaRPr lang="es-ES"/>
        </a:p>
      </dgm:t>
    </dgm:pt>
    <dgm:pt modelId="{109EDB82-DEE1-4750-B0F5-99B690B54773}" type="pres">
      <dgm:prSet presAssocID="{05326FD9-FBB7-418E-8AA4-6D78319E0F05}" presName="spNode" presStyleCnt="0"/>
      <dgm:spPr/>
    </dgm:pt>
    <dgm:pt modelId="{35DE2178-A249-4ADC-B55C-A162B82F559D}" type="pres">
      <dgm:prSet presAssocID="{C515437B-5631-4321-85FA-3631FA452F90}" presName="sibTrans" presStyleLbl="sibTrans1D1" presStyleIdx="2" presStyleCnt="5"/>
      <dgm:spPr/>
      <dgm:t>
        <a:bodyPr/>
        <a:lstStyle/>
        <a:p>
          <a:endParaRPr lang="es-ES"/>
        </a:p>
      </dgm:t>
    </dgm:pt>
    <dgm:pt modelId="{27A2C569-EA9C-40BF-B840-CEB86F267160}" type="pres">
      <dgm:prSet presAssocID="{996F84D8-77C6-44B8-AE2B-351CD427E169}" presName="node" presStyleLbl="node1" presStyleIdx="3" presStyleCnt="5" custScaleX="126885" custRadScaleRad="101164" custRadScaleInc="58032">
        <dgm:presLayoutVars>
          <dgm:bulletEnabled val="1"/>
        </dgm:presLayoutVars>
      </dgm:prSet>
      <dgm:spPr/>
      <dgm:t>
        <a:bodyPr/>
        <a:lstStyle/>
        <a:p>
          <a:endParaRPr lang="es-ES"/>
        </a:p>
      </dgm:t>
    </dgm:pt>
    <dgm:pt modelId="{CF14DA90-04D8-4B25-9CA2-ECAA7BBAE178}" type="pres">
      <dgm:prSet presAssocID="{996F84D8-77C6-44B8-AE2B-351CD427E169}" presName="spNode" presStyleCnt="0"/>
      <dgm:spPr/>
    </dgm:pt>
    <dgm:pt modelId="{5955788C-975D-445E-A018-EE009C3EC770}" type="pres">
      <dgm:prSet presAssocID="{2DB526C1-B42B-4FA7-AC76-6F48C75559DD}" presName="sibTrans" presStyleLbl="sibTrans1D1" presStyleIdx="3" presStyleCnt="5"/>
      <dgm:spPr/>
      <dgm:t>
        <a:bodyPr/>
        <a:lstStyle/>
        <a:p>
          <a:endParaRPr lang="es-ES"/>
        </a:p>
      </dgm:t>
    </dgm:pt>
    <dgm:pt modelId="{CCB453EE-F840-445D-9CC7-838C825332B1}" type="pres">
      <dgm:prSet presAssocID="{A96A081D-5435-4DC4-BD80-7719B29372D7}" presName="node" presStyleLbl="node1" presStyleIdx="4" presStyleCnt="5" custScaleX="121558" custRadScaleRad="98880" custRadScaleInc="-8821">
        <dgm:presLayoutVars>
          <dgm:bulletEnabled val="1"/>
        </dgm:presLayoutVars>
      </dgm:prSet>
      <dgm:spPr/>
      <dgm:t>
        <a:bodyPr/>
        <a:lstStyle/>
        <a:p>
          <a:endParaRPr lang="es-ES"/>
        </a:p>
      </dgm:t>
    </dgm:pt>
    <dgm:pt modelId="{6CB1A3CE-66CB-4707-8D5E-65B2CA478CA8}" type="pres">
      <dgm:prSet presAssocID="{A96A081D-5435-4DC4-BD80-7719B29372D7}" presName="spNode" presStyleCnt="0"/>
      <dgm:spPr/>
    </dgm:pt>
    <dgm:pt modelId="{3A3907A2-FC57-42D4-B332-4CCCA7FCEF16}" type="pres">
      <dgm:prSet presAssocID="{E6F1EB73-5365-4C09-A8D2-CC9764129046}" presName="sibTrans" presStyleLbl="sibTrans1D1" presStyleIdx="4" presStyleCnt="5"/>
      <dgm:spPr/>
      <dgm:t>
        <a:bodyPr/>
        <a:lstStyle/>
        <a:p>
          <a:endParaRPr lang="es-ES"/>
        </a:p>
      </dgm:t>
    </dgm:pt>
  </dgm:ptLst>
  <dgm:cxnLst>
    <dgm:cxn modelId="{F589D16B-7692-47E3-A3BE-C159505D2A31}" type="presOf" srcId="{A96A081D-5435-4DC4-BD80-7719B29372D7}" destId="{CCB453EE-F840-445D-9CC7-838C825332B1}" srcOrd="0" destOrd="0" presId="urn:microsoft.com/office/officeart/2005/8/layout/cycle6"/>
    <dgm:cxn modelId="{EEDD780E-D9FD-4167-8F34-699068932C03}" type="presOf" srcId="{2DB526C1-B42B-4FA7-AC76-6F48C75559DD}" destId="{5955788C-975D-445E-A018-EE009C3EC770}" srcOrd="0" destOrd="0" presId="urn:microsoft.com/office/officeart/2005/8/layout/cycle6"/>
    <dgm:cxn modelId="{524B0995-6289-407F-B7AF-014EFF55D2F8}" type="presOf" srcId="{63F797E1-ED43-452C-A1B7-74C85F92CA38}" destId="{4D5F32B6-C9DC-4935-8C81-F0C8EC95D9A9}" srcOrd="0" destOrd="0" presId="urn:microsoft.com/office/officeart/2005/8/layout/cycle6"/>
    <dgm:cxn modelId="{247B3D8E-A00F-47D9-8B04-8161FA9F5FBE}" type="presOf" srcId="{C515437B-5631-4321-85FA-3631FA452F90}" destId="{35DE2178-A249-4ADC-B55C-A162B82F559D}" srcOrd="0" destOrd="0" presId="urn:microsoft.com/office/officeart/2005/8/layout/cycle6"/>
    <dgm:cxn modelId="{E3946796-3C40-41A5-B782-251C6DB313D3}" type="presOf" srcId="{E6F1EB73-5365-4C09-A8D2-CC9764129046}" destId="{3A3907A2-FC57-42D4-B332-4CCCA7FCEF16}" srcOrd="0" destOrd="0" presId="urn:microsoft.com/office/officeart/2005/8/layout/cycle6"/>
    <dgm:cxn modelId="{2F0E4F92-4C96-4F19-BF4C-1ACBD03905A1}" type="presOf" srcId="{C08BDB0F-0860-4AF5-8130-C113157BD2D8}" destId="{CCBBC1AE-A9F3-44F6-BBB1-9E1AB9522048}" srcOrd="0" destOrd="0" presId="urn:microsoft.com/office/officeart/2005/8/layout/cycle6"/>
    <dgm:cxn modelId="{DDD76A55-297A-4471-A6DF-58C885830349}" type="presOf" srcId="{15D5C924-9B93-47CE-999E-B4AB68D3DA7E}" destId="{44E59490-02F6-4F64-8F11-C4232FB6D791}" srcOrd="0" destOrd="0" presId="urn:microsoft.com/office/officeart/2005/8/layout/cycle6"/>
    <dgm:cxn modelId="{33FC1AB4-0DCD-4833-B3FA-DEE0911DD56F}" srcId="{330DAD3A-8E82-48D2-8CB8-53CD0B2F7C2C}" destId="{A96A081D-5435-4DC4-BD80-7719B29372D7}" srcOrd="4" destOrd="0" parTransId="{4A2D7EFC-A8CB-4F21-A4D4-1DCCE7EB2E21}" sibTransId="{E6F1EB73-5365-4C09-A8D2-CC9764129046}"/>
    <dgm:cxn modelId="{3977E275-283B-4BAC-8959-87D17CA504D0}" srcId="{330DAD3A-8E82-48D2-8CB8-53CD0B2F7C2C}" destId="{996F84D8-77C6-44B8-AE2B-351CD427E169}" srcOrd="3" destOrd="0" parTransId="{8C5164E0-3ACA-4D0D-AABD-0541D4D96823}" sibTransId="{2DB526C1-B42B-4FA7-AC76-6F48C75559DD}"/>
    <dgm:cxn modelId="{102BFD6D-BB4C-460C-B65F-62ED19476576}" type="presOf" srcId="{996F84D8-77C6-44B8-AE2B-351CD427E169}" destId="{27A2C569-EA9C-40BF-B840-CEB86F267160}" srcOrd="0" destOrd="0" presId="urn:microsoft.com/office/officeart/2005/8/layout/cycle6"/>
    <dgm:cxn modelId="{39B0C39F-086E-4193-BD16-88643D5BE56A}" srcId="{330DAD3A-8E82-48D2-8CB8-53CD0B2F7C2C}" destId="{C08BDB0F-0860-4AF5-8130-C113157BD2D8}" srcOrd="1" destOrd="0" parTransId="{D8BE43DF-2071-4AF2-9F72-92631C6FD5EF}" sibTransId="{F1F251FE-6F79-4D5B-97C3-6E5DA6E05466}"/>
    <dgm:cxn modelId="{3D6F6F06-5E2C-4BF4-9ECE-886CAA101FD5}" type="presOf" srcId="{F1F251FE-6F79-4D5B-97C3-6E5DA6E05466}" destId="{B9DD1589-F7A8-42CC-A6AE-70BFA072A20A}" srcOrd="0" destOrd="0" presId="urn:microsoft.com/office/officeart/2005/8/layout/cycle6"/>
    <dgm:cxn modelId="{DEA1EC50-7DA9-408A-919C-4431AF394E73}" type="presOf" srcId="{330DAD3A-8E82-48D2-8CB8-53CD0B2F7C2C}" destId="{9077229C-9DCF-4181-A583-510A9AC002F1}" srcOrd="0" destOrd="0" presId="urn:microsoft.com/office/officeart/2005/8/layout/cycle6"/>
    <dgm:cxn modelId="{45964309-012B-4971-904E-582177B143B7}" srcId="{330DAD3A-8E82-48D2-8CB8-53CD0B2F7C2C}" destId="{63F797E1-ED43-452C-A1B7-74C85F92CA38}" srcOrd="0" destOrd="0" parTransId="{C5312AB6-977D-4BDF-A52D-2FFA27E92DFB}" sibTransId="{15D5C924-9B93-47CE-999E-B4AB68D3DA7E}"/>
    <dgm:cxn modelId="{9CAE7BF7-3588-4C72-A6C0-11DD84C5D194}" srcId="{330DAD3A-8E82-48D2-8CB8-53CD0B2F7C2C}" destId="{05326FD9-FBB7-418E-8AA4-6D78319E0F05}" srcOrd="2" destOrd="0" parTransId="{4BC71681-B733-4D60-9632-647D0219736D}" sibTransId="{C515437B-5631-4321-85FA-3631FA452F90}"/>
    <dgm:cxn modelId="{C142D178-FD04-42C6-8BBD-02AEEE00EEE5}" type="presOf" srcId="{05326FD9-FBB7-418E-8AA4-6D78319E0F05}" destId="{180EABF5-629C-4606-8262-3D42E680D171}" srcOrd="0" destOrd="0" presId="urn:microsoft.com/office/officeart/2005/8/layout/cycle6"/>
    <dgm:cxn modelId="{377BD943-66F4-41CF-AC6F-4FE2F1F8CFD2}" type="presParOf" srcId="{9077229C-9DCF-4181-A583-510A9AC002F1}" destId="{4D5F32B6-C9DC-4935-8C81-F0C8EC95D9A9}" srcOrd="0" destOrd="0" presId="urn:microsoft.com/office/officeart/2005/8/layout/cycle6"/>
    <dgm:cxn modelId="{0E88C33B-5808-4E4E-B3A4-85B688F53F13}" type="presParOf" srcId="{9077229C-9DCF-4181-A583-510A9AC002F1}" destId="{6DA9B743-5B59-4CF4-A562-96E08B3C47FC}" srcOrd="1" destOrd="0" presId="urn:microsoft.com/office/officeart/2005/8/layout/cycle6"/>
    <dgm:cxn modelId="{2416A2CF-5571-45D2-B844-734F765F098A}" type="presParOf" srcId="{9077229C-9DCF-4181-A583-510A9AC002F1}" destId="{44E59490-02F6-4F64-8F11-C4232FB6D791}" srcOrd="2" destOrd="0" presId="urn:microsoft.com/office/officeart/2005/8/layout/cycle6"/>
    <dgm:cxn modelId="{5A9AE18F-3A41-4E76-91C9-3391447BE70A}" type="presParOf" srcId="{9077229C-9DCF-4181-A583-510A9AC002F1}" destId="{CCBBC1AE-A9F3-44F6-BBB1-9E1AB9522048}" srcOrd="3" destOrd="0" presId="urn:microsoft.com/office/officeart/2005/8/layout/cycle6"/>
    <dgm:cxn modelId="{51A3AB77-C82D-4BF8-A918-B9B5BAEC84E7}" type="presParOf" srcId="{9077229C-9DCF-4181-A583-510A9AC002F1}" destId="{FBD85D9E-EF92-4151-95D4-997B3E09EC67}" srcOrd="4" destOrd="0" presId="urn:microsoft.com/office/officeart/2005/8/layout/cycle6"/>
    <dgm:cxn modelId="{78067E04-2B86-46F6-B71D-8DBC0621B0C6}" type="presParOf" srcId="{9077229C-9DCF-4181-A583-510A9AC002F1}" destId="{B9DD1589-F7A8-42CC-A6AE-70BFA072A20A}" srcOrd="5" destOrd="0" presId="urn:microsoft.com/office/officeart/2005/8/layout/cycle6"/>
    <dgm:cxn modelId="{6F62AA2D-0D84-4DE1-B13F-901E259BF629}" type="presParOf" srcId="{9077229C-9DCF-4181-A583-510A9AC002F1}" destId="{180EABF5-629C-4606-8262-3D42E680D171}" srcOrd="6" destOrd="0" presId="urn:microsoft.com/office/officeart/2005/8/layout/cycle6"/>
    <dgm:cxn modelId="{696393AE-879C-4E6A-8034-DA50CBE34908}" type="presParOf" srcId="{9077229C-9DCF-4181-A583-510A9AC002F1}" destId="{109EDB82-DEE1-4750-B0F5-99B690B54773}" srcOrd="7" destOrd="0" presId="urn:microsoft.com/office/officeart/2005/8/layout/cycle6"/>
    <dgm:cxn modelId="{C7B2480A-C2F2-44E8-93B8-44A4ED4D654E}" type="presParOf" srcId="{9077229C-9DCF-4181-A583-510A9AC002F1}" destId="{35DE2178-A249-4ADC-B55C-A162B82F559D}" srcOrd="8" destOrd="0" presId="urn:microsoft.com/office/officeart/2005/8/layout/cycle6"/>
    <dgm:cxn modelId="{7B80FB66-529E-4758-8B73-E41A530115FE}" type="presParOf" srcId="{9077229C-9DCF-4181-A583-510A9AC002F1}" destId="{27A2C569-EA9C-40BF-B840-CEB86F267160}" srcOrd="9" destOrd="0" presId="urn:microsoft.com/office/officeart/2005/8/layout/cycle6"/>
    <dgm:cxn modelId="{DBA4509E-A433-4257-B6BA-0781A0BAD64B}" type="presParOf" srcId="{9077229C-9DCF-4181-A583-510A9AC002F1}" destId="{CF14DA90-04D8-4B25-9CA2-ECAA7BBAE178}" srcOrd="10" destOrd="0" presId="urn:microsoft.com/office/officeart/2005/8/layout/cycle6"/>
    <dgm:cxn modelId="{EBAFACCE-8D1B-4623-84A8-522283215789}" type="presParOf" srcId="{9077229C-9DCF-4181-A583-510A9AC002F1}" destId="{5955788C-975D-445E-A018-EE009C3EC770}" srcOrd="11" destOrd="0" presId="urn:microsoft.com/office/officeart/2005/8/layout/cycle6"/>
    <dgm:cxn modelId="{1ACC0EE7-80EA-48DE-B99C-459C169B3D50}" type="presParOf" srcId="{9077229C-9DCF-4181-A583-510A9AC002F1}" destId="{CCB453EE-F840-445D-9CC7-838C825332B1}" srcOrd="12" destOrd="0" presId="urn:microsoft.com/office/officeart/2005/8/layout/cycle6"/>
    <dgm:cxn modelId="{2528BA34-3D68-456C-9ED8-65C868E3ED5D}" type="presParOf" srcId="{9077229C-9DCF-4181-A583-510A9AC002F1}" destId="{6CB1A3CE-66CB-4707-8D5E-65B2CA478CA8}" srcOrd="13" destOrd="0" presId="urn:microsoft.com/office/officeart/2005/8/layout/cycle6"/>
    <dgm:cxn modelId="{EE7C5D07-0C14-4DD1-B9CE-6D7F95EEB4D1}" type="presParOf" srcId="{9077229C-9DCF-4181-A583-510A9AC002F1}" destId="{3A3907A2-FC57-42D4-B332-4CCCA7FCEF16}"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AB4D96-6141-4125-91F2-F14F61FDDE25}" type="doc">
      <dgm:prSet loTypeId="urn:microsoft.com/office/officeart/2005/8/layout/orgChart1" loCatId="hierarchy" qsTypeId="urn:microsoft.com/office/officeart/2005/8/quickstyle/simple4" qsCatId="simple" csTypeId="urn:microsoft.com/office/officeart/2005/8/colors/colorful2" csCatId="colorful" phldr="1"/>
      <dgm:spPr/>
      <dgm:t>
        <a:bodyPr/>
        <a:lstStyle/>
        <a:p>
          <a:endParaRPr lang="es-EC"/>
        </a:p>
      </dgm:t>
    </dgm:pt>
    <dgm:pt modelId="{8105636B-4097-4B81-8C7D-116D945FF762}">
      <dgm:prSet phldrT="[Texto]"/>
      <dgm:spPr/>
      <dgm:t>
        <a:bodyPr/>
        <a:lstStyle/>
        <a:p>
          <a:r>
            <a:rPr lang="es-EC" smtClean="0">
              <a:ln w="19050"/>
            </a:rPr>
            <a:t>RENTABILIDAD</a:t>
          </a:r>
          <a:endParaRPr lang="es-EC" dirty="0">
            <a:ln w="19050"/>
          </a:endParaRPr>
        </a:p>
      </dgm:t>
    </dgm:pt>
    <dgm:pt modelId="{C7339A97-D0D7-4A69-A8F7-EFA5D1F18065}" type="parTrans" cxnId="{28E746C9-AEAC-40E5-B6BF-454AB8E5017A}">
      <dgm:prSet/>
      <dgm:spPr/>
      <dgm:t>
        <a:bodyPr/>
        <a:lstStyle/>
        <a:p>
          <a:endParaRPr lang="es-EC"/>
        </a:p>
      </dgm:t>
    </dgm:pt>
    <dgm:pt modelId="{6565F4E0-653C-4C26-9B9E-3B60FD4233F9}" type="sibTrans" cxnId="{28E746C9-AEAC-40E5-B6BF-454AB8E5017A}">
      <dgm:prSet/>
      <dgm:spPr/>
      <dgm:t>
        <a:bodyPr/>
        <a:lstStyle/>
        <a:p>
          <a:endParaRPr lang="es-EC"/>
        </a:p>
      </dgm:t>
    </dgm:pt>
    <mc:AlternateContent xmlns:mc="http://schemas.openxmlformats.org/markup-compatibility/2006">
      <mc:Choice xmlns:a14="http://schemas.microsoft.com/office/drawing/2010/main" Requires="a14">
        <dgm:pt modelId="{B8FEDD75-0194-49A4-B9FE-8372850B4AE1}">
          <dgm:prSet phldrT="[Texto]" custT="1"/>
          <dgm:spPr/>
          <dgm:t>
            <a:bodyPr/>
            <a:lstStyle/>
            <a:p>
              <a:r>
                <a:rPr lang="es-EC" sz="2000" dirty="0" smtClean="0"/>
                <a:t>𝑅𝑂𝐸=</a:t>
              </a:r>
              <a14:m>
                <m:oMath xmlns:m="http://schemas.openxmlformats.org/officeDocument/2006/math">
                  <m:f>
                    <m:fPr>
                      <m:ctrlPr>
                        <a:rPr lang="es-EC" sz="2000" i="1" smtClean="0">
                          <a:latin typeface="Cambria Math" panose="02040503050406030204" pitchFamily="18" charset="0"/>
                        </a:rPr>
                      </m:ctrlPr>
                    </m:fPr>
                    <m:num>
                      <m:r>
                        <a:rPr lang="es-EC" sz="2000" smtClean="0"/>
                        <m:t>𝑢𝑡𝑖𝑙𝑖𝑑𝑎𝑑</m:t>
                      </m:r>
                      <m:r>
                        <a:rPr lang="es-EC" sz="2000" smtClean="0"/>
                        <m:t> </m:t>
                      </m:r>
                      <m:r>
                        <a:rPr lang="es-EC" sz="2000" smtClean="0"/>
                        <m:t>𝑜</m:t>
                      </m:r>
                      <m:r>
                        <a:rPr lang="es-EC" sz="2000" smtClean="0"/>
                        <m:t> </m:t>
                      </m:r>
                      <m:r>
                        <a:rPr lang="es-EC" sz="2000" smtClean="0"/>
                        <m:t>𝑃</m:t>
                      </m:r>
                      <m:r>
                        <a:rPr lang="es-EC" sz="2000" smtClean="0"/>
                        <m:t>é</m:t>
                      </m:r>
                      <m:r>
                        <a:rPr lang="es-EC" sz="2000" smtClean="0"/>
                        <m:t>𝑟𝑑𝑖𝑑𝑎</m:t>
                      </m:r>
                      <m:r>
                        <a:rPr lang="es-EC" sz="2000" smtClean="0"/>
                        <m:t> ( </m:t>
                      </m:r>
                      <m:r>
                        <a:rPr lang="es-EC" sz="2000" smtClean="0"/>
                        <m:t>𝐶𝑢𝑒𝑛𝑡𝑎</m:t>
                      </m:r>
                      <m:r>
                        <a:rPr lang="es-EC" sz="2000" smtClean="0"/>
                        <m:t> 3402)/</m:t>
                      </m:r>
                    </m:num>
                    <m:den>
                      <m:r>
                        <a:rPr lang="es-EC" sz="2000" smtClean="0"/>
                        <m:t>𝑃𝑎𝑡𝑟𝑖𝑚𝑜𝑛𝑖𝑜</m:t>
                      </m:r>
                      <m:r>
                        <a:rPr lang="es-EC" sz="2000" smtClean="0"/>
                        <m:t> </m:t>
                      </m:r>
                      <m:r>
                        <a:rPr lang="es-EC" sz="2000" smtClean="0"/>
                        <m:t>𝑝𝑟𝑜𝑚𝑒𝑑𝑖𝑜</m:t>
                      </m:r>
                    </m:den>
                  </m:f>
                </m:oMath>
              </a14:m>
              <a:endParaRPr lang="es-EC" sz="2000" dirty="0"/>
            </a:p>
          </dgm:t>
        </dgm:pt>
      </mc:Choice>
      <mc:Fallback>
        <dgm:pt modelId="{B8FEDD75-0194-49A4-B9FE-8372850B4AE1}">
          <dgm:prSet phldrT="[Texto]" custT="1"/>
          <dgm:spPr/>
          <dgm:t>
            <a:bodyPr/>
            <a:lstStyle/>
            <a:p>
              <a:r>
                <a:rPr lang="es-EC" sz="2000" dirty="0" smtClean="0"/>
                <a:t>𝑅𝑂𝐸=</a:t>
              </a:r>
              <a:r>
                <a:rPr lang="es-EC" sz="2000" i="0" smtClean="0">
                  <a:latin typeface="Cambria Math" panose="02040503050406030204" pitchFamily="18" charset="0"/>
                </a:rPr>
                <a:t>(</a:t>
              </a:r>
              <a:r>
                <a:rPr lang="es-EC" sz="2000" i="0" smtClean="0"/>
                <a:t>𝑢𝑡𝑖𝑙𝑖𝑑𝑎𝑑 𝑜 𝑃é𝑟𝑑𝑖𝑑𝑎 ( 𝐶𝑢𝑒𝑛𝑡𝑎 3402)/</a:t>
              </a:r>
              <a:r>
                <a:rPr lang="es-EC" sz="2000" i="0" smtClean="0">
                  <a:latin typeface="Cambria Math" panose="02040503050406030204" pitchFamily="18" charset="0"/>
                </a:rPr>
                <a:t>)/(</a:t>
              </a:r>
              <a:r>
                <a:rPr lang="es-EC" sz="2000" i="0" smtClean="0"/>
                <a:t>𝑃𝑎𝑡𝑟𝑖𝑚𝑜𝑛𝑖𝑜 𝑝𝑟𝑜𝑚𝑒𝑑𝑖𝑜</a:t>
              </a:r>
              <a:r>
                <a:rPr lang="es-EC" sz="2000" i="0" smtClean="0">
                  <a:latin typeface="Cambria Math" panose="02040503050406030204" pitchFamily="18" charset="0"/>
                </a:rPr>
                <a:t>)</a:t>
              </a:r>
              <a:endParaRPr lang="es-EC" sz="2000" dirty="0"/>
            </a:p>
          </dgm:t>
        </dgm:pt>
      </mc:Fallback>
    </mc:AlternateContent>
    <dgm:pt modelId="{2FF7A1EC-90DE-4FAE-B1B1-7405D762F30F}" type="sibTrans" cxnId="{394EDCEF-0FB9-4BB9-916E-2C881D783699}">
      <dgm:prSet/>
      <dgm:spPr/>
      <dgm:t>
        <a:bodyPr/>
        <a:lstStyle/>
        <a:p>
          <a:endParaRPr lang="es-EC"/>
        </a:p>
      </dgm:t>
    </dgm:pt>
    <dgm:pt modelId="{B14114E3-A268-423C-A005-1485613809AA}" type="parTrans" cxnId="{394EDCEF-0FB9-4BB9-916E-2C881D783699}">
      <dgm:prSet/>
      <dgm:spPr/>
      <dgm:t>
        <a:bodyPr/>
        <a:lstStyle/>
        <a:p>
          <a:endParaRPr lang="es-EC"/>
        </a:p>
      </dgm:t>
    </dgm:pt>
    <mc:AlternateContent xmlns:mc="http://schemas.openxmlformats.org/markup-compatibility/2006">
      <mc:Choice xmlns:a14="http://schemas.microsoft.com/office/drawing/2010/main" Requires="a14">
        <dgm:pt modelId="{C9D13DDF-A562-4C16-B7FF-43159E3A267B}">
          <dgm:prSet phldrT="[Texto]" custT="1"/>
          <dgm:spPr/>
          <dgm:t>
            <a:bodyPr/>
            <a:lstStyle/>
            <a:p>
              <a:r>
                <a:rPr lang="es-EC" sz="2000" dirty="0" smtClean="0"/>
                <a:t>𝑅𝑂𝐴</a:t>
              </a:r>
              <a:r>
                <a:rPr lang="es-EC" sz="2000" dirty="0" smtClean="0">
                  <a:latin typeface="Calibri" panose="020F0502020204030204" pitchFamily="34" charset="0"/>
                </a:rPr>
                <a:t>=</a:t>
              </a:r>
              <a14:m>
                <m:oMath xmlns:m="http://schemas.openxmlformats.org/officeDocument/2006/math">
                  <m:f>
                    <m:fPr>
                      <m:ctrlPr>
                        <a:rPr lang="es-EC" sz="2000" i="1" dirty="0" smtClean="0">
                          <a:latin typeface="Cambria Math" panose="02040503050406030204" pitchFamily="18" charset="0"/>
                        </a:rPr>
                      </m:ctrlPr>
                    </m:fPr>
                    <m:num>
                      <m:f>
                        <m:fPr>
                          <m:ctrlPr>
                            <a:rPr lang="es-EC" sz="2000" i="1" smtClean="0">
                              <a:latin typeface="Cambria Math" panose="02040503050406030204" pitchFamily="18" charset="0"/>
                            </a:rPr>
                          </m:ctrlPr>
                        </m:fPr>
                        <m:num>
                          <m:r>
                            <m:rPr>
                              <m:sty m:val="p"/>
                            </m:rPr>
                            <a:rPr lang="es-EC" sz="2000" smtClean="0">
                              <a:latin typeface="Cambria Math" panose="02040503050406030204" pitchFamily="18" charset="0"/>
                            </a:rPr>
                            <m:t>Ingresos</m:t>
                          </m:r>
                          <m:r>
                            <a:rPr lang="es-EC" sz="2000" smtClean="0">
                              <a:latin typeface="Cambria Math" panose="02040503050406030204" pitchFamily="18" charset="0"/>
                            </a:rPr>
                            <m:t>−</m:t>
                          </m:r>
                          <m:r>
                            <m:rPr>
                              <m:sty m:val="p"/>
                            </m:rPr>
                            <a:rPr lang="es-EC" sz="2000" smtClean="0">
                              <a:latin typeface="Cambria Math" panose="02040503050406030204" pitchFamily="18" charset="0"/>
                            </a:rPr>
                            <m:t>Gastos</m:t>
                          </m:r>
                        </m:num>
                        <m:den>
                          <m:r>
                            <m:rPr>
                              <m:sty m:val="p"/>
                            </m:rPr>
                            <a:rPr lang="es-EC" sz="2000" smtClean="0">
                              <a:latin typeface="Cambria Math" panose="02040503050406030204" pitchFamily="18" charset="0"/>
                            </a:rPr>
                            <m:t>Ingresos</m:t>
                          </m:r>
                          <m:r>
                            <a:rPr lang="es-EC" sz="2000" smtClean="0">
                              <a:latin typeface="Cambria Math" panose="02040503050406030204" pitchFamily="18" charset="0"/>
                            </a:rPr>
                            <m:t>−</m:t>
                          </m:r>
                          <m:r>
                            <m:rPr>
                              <m:sty m:val="p"/>
                            </m:rPr>
                            <a:rPr lang="es-EC" sz="2000" smtClean="0">
                              <a:latin typeface="Cambria Math" panose="02040503050406030204" pitchFamily="18" charset="0"/>
                            </a:rPr>
                            <m:t>Gastos</m:t>
                          </m:r>
                        </m:den>
                      </m:f>
                      <m:r>
                        <a:rPr lang="es-EC" sz="2000" b="0" i="1" smtClean="0">
                          <a:latin typeface="Cambria Math" panose="02040503050406030204" pitchFamily="18" charset="0"/>
                        </a:rPr>
                        <m:t>∗</m:t>
                      </m:r>
                      <m:r>
                        <a:rPr lang="es-EC" sz="2000" dirty="0" smtClean="0"/>
                        <m:t>12</m:t>
                      </m:r>
                    </m:num>
                    <m:den>
                      <m:r>
                        <a:rPr lang="es-EC" sz="2000" smtClean="0"/>
                        <m:t>𝐴𝑐𝑡𝑖𝑣𝑜</m:t>
                      </m:r>
                      <m:r>
                        <a:rPr lang="es-EC" sz="2000" smtClean="0"/>
                        <m:t> </m:t>
                      </m:r>
                      <m:r>
                        <a:rPr lang="es-EC" sz="2000" smtClean="0"/>
                        <m:t>𝑇𝑜𝑡𝑎𝑙</m:t>
                      </m:r>
                      <m:r>
                        <a:rPr lang="es-EC" sz="2000" smtClean="0"/>
                        <m:t> </m:t>
                      </m:r>
                      <m:r>
                        <a:rPr lang="es-EC" sz="2000" smtClean="0"/>
                        <m:t>𝑃𝑟𝑜𝑚𝑒𝑑𝑖𝑜</m:t>
                      </m:r>
                    </m:den>
                  </m:f>
                </m:oMath>
              </a14:m>
              <a:endParaRPr lang="es-EC" sz="2000" dirty="0"/>
            </a:p>
          </dgm:t>
        </dgm:pt>
      </mc:Choice>
      <mc:Fallback>
        <dgm:pt modelId="{C9D13DDF-A562-4C16-B7FF-43159E3A267B}">
          <dgm:prSet phldrT="[Texto]" custT="1"/>
          <dgm:spPr/>
          <dgm:t>
            <a:bodyPr/>
            <a:lstStyle/>
            <a:p>
              <a:r>
                <a:rPr lang="es-EC" sz="2000" dirty="0" smtClean="0"/>
                <a:t>𝑅𝑂𝐴</a:t>
              </a:r>
              <a:r>
                <a:rPr lang="es-EC" sz="2000" dirty="0" smtClean="0">
                  <a:latin typeface="Calibri" panose="020F0502020204030204" pitchFamily="34" charset="0"/>
                </a:rPr>
                <a:t>=</a:t>
              </a:r>
              <a:r>
                <a:rPr lang="es-EC" sz="2000" i="0" dirty="0" smtClean="0">
                  <a:latin typeface="Cambria Math" panose="02040503050406030204" pitchFamily="18" charset="0"/>
                </a:rPr>
                <a:t>(</a:t>
              </a:r>
              <a:r>
                <a:rPr lang="es-EC" sz="2000" i="0" smtClean="0">
                  <a:latin typeface="Cambria Math" panose="02040503050406030204" pitchFamily="18" charset="0"/>
                </a:rPr>
                <a:t>(</a:t>
              </a:r>
              <a:r>
                <a:rPr lang="es-EC" sz="2000" i="0" smtClean="0">
                  <a:latin typeface="Cambria Math" panose="02040503050406030204" pitchFamily="18" charset="0"/>
                </a:rPr>
                <a:t>Ingresos−Gastos</a:t>
              </a:r>
              <a:r>
                <a:rPr lang="es-EC" sz="2000" i="0" smtClean="0">
                  <a:latin typeface="Cambria Math" panose="02040503050406030204" pitchFamily="18" charset="0"/>
                </a:rPr>
                <a:t>)/(</a:t>
              </a:r>
              <a:r>
                <a:rPr lang="es-EC" sz="2000" i="0" smtClean="0">
                  <a:latin typeface="Cambria Math" panose="02040503050406030204" pitchFamily="18" charset="0"/>
                </a:rPr>
                <a:t>Ingresos−Gastos</a:t>
              </a:r>
              <a:r>
                <a:rPr lang="es-EC" sz="2000" i="0" smtClean="0">
                  <a:latin typeface="Cambria Math" panose="02040503050406030204" pitchFamily="18" charset="0"/>
                </a:rPr>
                <a:t>)</a:t>
              </a:r>
              <a:r>
                <a:rPr lang="es-EC" sz="2000" b="0" i="0" smtClean="0">
                  <a:latin typeface="Cambria Math" panose="02040503050406030204" pitchFamily="18" charset="0"/>
                </a:rPr>
                <a:t>∗</a:t>
              </a:r>
              <a:r>
                <a:rPr lang="es-EC" sz="2000" i="0" dirty="0" smtClean="0"/>
                <a:t>12</a:t>
              </a:r>
              <a:r>
                <a:rPr lang="es-EC" sz="2000" i="0" dirty="0" smtClean="0">
                  <a:latin typeface="Cambria Math" panose="02040503050406030204" pitchFamily="18" charset="0"/>
                </a:rPr>
                <a:t>)/(</a:t>
              </a:r>
              <a:r>
                <a:rPr lang="es-EC" sz="2000" i="0" smtClean="0"/>
                <a:t>𝐴𝑐𝑡𝑖𝑣𝑜 𝑇𝑜𝑡𝑎𝑙 𝑃𝑟𝑜𝑚𝑒𝑑𝑖𝑜</a:t>
              </a:r>
              <a:r>
                <a:rPr lang="es-EC" sz="2000" i="0" dirty="0" smtClean="0">
                  <a:latin typeface="Cambria Math" panose="02040503050406030204" pitchFamily="18" charset="0"/>
                </a:rPr>
                <a:t>)</a:t>
              </a:r>
              <a:endParaRPr lang="es-EC" sz="2000" dirty="0"/>
            </a:p>
          </dgm:t>
        </dgm:pt>
      </mc:Fallback>
    </mc:AlternateContent>
    <dgm:pt modelId="{ADD5A3E5-3118-4344-BBCE-B163EE3CAFD3}" type="sibTrans" cxnId="{7A791EE4-DCBC-4485-B058-85FC518506C8}">
      <dgm:prSet/>
      <dgm:spPr/>
      <dgm:t>
        <a:bodyPr/>
        <a:lstStyle/>
        <a:p>
          <a:endParaRPr lang="es-EC"/>
        </a:p>
      </dgm:t>
    </dgm:pt>
    <dgm:pt modelId="{FA673ACB-E5DC-4803-A1D8-84ECD9D5032E}" type="parTrans" cxnId="{7A791EE4-DCBC-4485-B058-85FC518506C8}">
      <dgm:prSet/>
      <dgm:spPr/>
      <dgm:t>
        <a:bodyPr/>
        <a:lstStyle/>
        <a:p>
          <a:endParaRPr lang="es-EC"/>
        </a:p>
      </dgm:t>
    </dgm:pt>
    <dgm:pt modelId="{F14FACF3-0EC1-4424-A133-6A9B905AF93A}" type="pres">
      <dgm:prSet presAssocID="{BAAB4D96-6141-4125-91F2-F14F61FDDE25}" presName="hierChild1" presStyleCnt="0">
        <dgm:presLayoutVars>
          <dgm:orgChart val="1"/>
          <dgm:chPref val="1"/>
          <dgm:dir/>
          <dgm:animOne val="branch"/>
          <dgm:animLvl val="lvl"/>
          <dgm:resizeHandles/>
        </dgm:presLayoutVars>
      </dgm:prSet>
      <dgm:spPr/>
    </dgm:pt>
    <dgm:pt modelId="{8AEAC919-A545-4831-A3C3-15E65DE1795E}" type="pres">
      <dgm:prSet presAssocID="{8105636B-4097-4B81-8C7D-116D945FF762}" presName="hierRoot1" presStyleCnt="0">
        <dgm:presLayoutVars>
          <dgm:hierBranch val="init"/>
        </dgm:presLayoutVars>
      </dgm:prSet>
      <dgm:spPr/>
    </dgm:pt>
    <dgm:pt modelId="{732955D0-73B9-47A4-BF7B-C971C253FB55}" type="pres">
      <dgm:prSet presAssocID="{8105636B-4097-4B81-8C7D-116D945FF762}" presName="rootComposite1" presStyleCnt="0"/>
      <dgm:spPr/>
    </dgm:pt>
    <dgm:pt modelId="{FB482664-7247-499E-ACF9-293110308B3E}" type="pres">
      <dgm:prSet presAssocID="{8105636B-4097-4B81-8C7D-116D945FF762}" presName="rootText1" presStyleLbl="node0" presStyleIdx="0" presStyleCnt="1" custScaleX="153534" custScaleY="39215" custLinFactNeighborX="-3610" custLinFactNeighborY="-45388">
        <dgm:presLayoutVars>
          <dgm:chPref val="3"/>
        </dgm:presLayoutVars>
      </dgm:prSet>
      <dgm:spPr/>
    </dgm:pt>
    <dgm:pt modelId="{E322C94A-35D8-4F38-B9B4-EB9A89DD20F3}" type="pres">
      <dgm:prSet presAssocID="{8105636B-4097-4B81-8C7D-116D945FF762}" presName="rootConnector1" presStyleLbl="node1" presStyleIdx="0" presStyleCnt="0"/>
      <dgm:spPr/>
    </dgm:pt>
    <dgm:pt modelId="{736752E4-D472-47EF-9E3C-9B7D2CEB890D}" type="pres">
      <dgm:prSet presAssocID="{8105636B-4097-4B81-8C7D-116D945FF762}" presName="hierChild2" presStyleCnt="0"/>
      <dgm:spPr/>
    </dgm:pt>
    <dgm:pt modelId="{DE5CE04A-F442-4DA2-B2B7-42C60C1B54E1}" type="pres">
      <dgm:prSet presAssocID="{B14114E3-A268-423C-A005-1485613809AA}" presName="Name37" presStyleLbl="parChTrans1D2" presStyleIdx="0" presStyleCnt="2"/>
      <dgm:spPr/>
    </dgm:pt>
    <dgm:pt modelId="{7F39F39F-2D67-4EA5-B270-0B2FA6388DE6}" type="pres">
      <dgm:prSet presAssocID="{B8FEDD75-0194-49A4-B9FE-8372850B4AE1}" presName="hierRoot2" presStyleCnt="0">
        <dgm:presLayoutVars>
          <dgm:hierBranch val="init"/>
        </dgm:presLayoutVars>
      </dgm:prSet>
      <dgm:spPr/>
    </dgm:pt>
    <dgm:pt modelId="{4DB2A323-9C84-4341-A3AE-D8E5FF6B967D}" type="pres">
      <dgm:prSet presAssocID="{B8FEDD75-0194-49A4-B9FE-8372850B4AE1}" presName="rootComposite" presStyleCnt="0"/>
      <dgm:spPr/>
    </dgm:pt>
    <dgm:pt modelId="{C21CFBAA-E53A-4600-938C-4AC81C274A47}" type="pres">
      <dgm:prSet presAssocID="{B8FEDD75-0194-49A4-B9FE-8372850B4AE1}" presName="rootText" presStyleLbl="node2" presStyleIdx="0" presStyleCnt="2" custScaleX="121000">
        <dgm:presLayoutVars>
          <dgm:chPref val="3"/>
        </dgm:presLayoutVars>
      </dgm:prSet>
      <dgm:spPr/>
      <dgm:t>
        <a:bodyPr/>
        <a:lstStyle/>
        <a:p>
          <a:endParaRPr lang="es-EC"/>
        </a:p>
      </dgm:t>
    </dgm:pt>
    <dgm:pt modelId="{E3D5F4D8-9BDA-4AEB-B3AC-F8D88E27D0EE}" type="pres">
      <dgm:prSet presAssocID="{B8FEDD75-0194-49A4-B9FE-8372850B4AE1}" presName="rootConnector" presStyleLbl="node2" presStyleIdx="0" presStyleCnt="2"/>
      <dgm:spPr/>
    </dgm:pt>
    <dgm:pt modelId="{54828791-10DC-4286-86F7-0F3D65ACCBA5}" type="pres">
      <dgm:prSet presAssocID="{B8FEDD75-0194-49A4-B9FE-8372850B4AE1}" presName="hierChild4" presStyleCnt="0"/>
      <dgm:spPr/>
    </dgm:pt>
    <dgm:pt modelId="{B39D5EBC-533B-4058-BE5F-DE7BCB15F66E}" type="pres">
      <dgm:prSet presAssocID="{B8FEDD75-0194-49A4-B9FE-8372850B4AE1}" presName="hierChild5" presStyleCnt="0"/>
      <dgm:spPr/>
    </dgm:pt>
    <dgm:pt modelId="{BEDF9F0A-6E5E-4DD4-A31D-7D3633AB8536}" type="pres">
      <dgm:prSet presAssocID="{FA673ACB-E5DC-4803-A1D8-84ECD9D5032E}" presName="Name37" presStyleLbl="parChTrans1D2" presStyleIdx="1" presStyleCnt="2"/>
      <dgm:spPr/>
    </dgm:pt>
    <dgm:pt modelId="{E19567C0-E2FA-4E86-B5CA-48DBFCE3C57D}" type="pres">
      <dgm:prSet presAssocID="{C9D13DDF-A562-4C16-B7FF-43159E3A267B}" presName="hierRoot2" presStyleCnt="0">
        <dgm:presLayoutVars>
          <dgm:hierBranch val="init"/>
        </dgm:presLayoutVars>
      </dgm:prSet>
      <dgm:spPr/>
    </dgm:pt>
    <dgm:pt modelId="{133EB9F0-E9E7-4D31-B014-A69253ECE93B}" type="pres">
      <dgm:prSet presAssocID="{C9D13DDF-A562-4C16-B7FF-43159E3A267B}" presName="rootComposite" presStyleCnt="0"/>
      <dgm:spPr/>
    </dgm:pt>
    <dgm:pt modelId="{A053E264-014B-4865-BD5B-9105FFE4D299}" type="pres">
      <dgm:prSet presAssocID="{C9D13DDF-A562-4C16-B7FF-43159E3A267B}" presName="rootText" presStyleLbl="node2" presStyleIdx="1" presStyleCnt="2" custScaleX="115110">
        <dgm:presLayoutVars>
          <dgm:chPref val="3"/>
        </dgm:presLayoutVars>
      </dgm:prSet>
      <dgm:spPr/>
      <dgm:t>
        <a:bodyPr/>
        <a:lstStyle/>
        <a:p>
          <a:endParaRPr lang="es-EC"/>
        </a:p>
      </dgm:t>
    </dgm:pt>
    <dgm:pt modelId="{B6E410A4-2CA4-4BE5-B1E7-FD9A719C02D1}" type="pres">
      <dgm:prSet presAssocID="{C9D13DDF-A562-4C16-B7FF-43159E3A267B}" presName="rootConnector" presStyleLbl="node2" presStyleIdx="1" presStyleCnt="2"/>
      <dgm:spPr/>
    </dgm:pt>
    <dgm:pt modelId="{23EAC7C3-8FD7-407D-BFE3-124E7702CF3A}" type="pres">
      <dgm:prSet presAssocID="{C9D13DDF-A562-4C16-B7FF-43159E3A267B}" presName="hierChild4" presStyleCnt="0"/>
      <dgm:spPr/>
    </dgm:pt>
    <dgm:pt modelId="{11997EDB-1B79-4229-90BA-61F138768245}" type="pres">
      <dgm:prSet presAssocID="{C9D13DDF-A562-4C16-B7FF-43159E3A267B}" presName="hierChild5" presStyleCnt="0"/>
      <dgm:spPr/>
    </dgm:pt>
    <dgm:pt modelId="{CBE02138-4980-430A-812F-201DFD0300F8}" type="pres">
      <dgm:prSet presAssocID="{8105636B-4097-4B81-8C7D-116D945FF762}" presName="hierChild3" presStyleCnt="0"/>
      <dgm:spPr/>
    </dgm:pt>
  </dgm:ptLst>
  <dgm:cxnLst>
    <dgm:cxn modelId="{659B6CD4-4534-47C7-BB5E-9A66DAA2F665}" type="presOf" srcId="{B8FEDD75-0194-49A4-B9FE-8372850B4AE1}" destId="{E3D5F4D8-9BDA-4AEB-B3AC-F8D88E27D0EE}" srcOrd="1" destOrd="0" presId="urn:microsoft.com/office/officeart/2005/8/layout/orgChart1"/>
    <dgm:cxn modelId="{6867A67F-1575-4F52-806B-C9B078F44EFA}" type="presOf" srcId="{B8FEDD75-0194-49A4-B9FE-8372850B4AE1}" destId="{C21CFBAA-E53A-4600-938C-4AC81C274A47}" srcOrd="0" destOrd="0" presId="urn:microsoft.com/office/officeart/2005/8/layout/orgChart1"/>
    <dgm:cxn modelId="{28E746C9-AEAC-40E5-B6BF-454AB8E5017A}" srcId="{BAAB4D96-6141-4125-91F2-F14F61FDDE25}" destId="{8105636B-4097-4B81-8C7D-116D945FF762}" srcOrd="0" destOrd="0" parTransId="{C7339A97-D0D7-4A69-A8F7-EFA5D1F18065}" sibTransId="{6565F4E0-653C-4C26-9B9E-3B60FD4233F9}"/>
    <dgm:cxn modelId="{F3615F49-84BB-401D-8278-D3125332CE1E}" type="presOf" srcId="{C9D13DDF-A562-4C16-B7FF-43159E3A267B}" destId="{A053E264-014B-4865-BD5B-9105FFE4D299}" srcOrd="0" destOrd="0" presId="urn:microsoft.com/office/officeart/2005/8/layout/orgChart1"/>
    <dgm:cxn modelId="{CCDB8F2B-4ABD-47D9-AE72-F4F690B6634B}" type="presOf" srcId="{B14114E3-A268-423C-A005-1485613809AA}" destId="{DE5CE04A-F442-4DA2-B2B7-42C60C1B54E1}" srcOrd="0" destOrd="0" presId="urn:microsoft.com/office/officeart/2005/8/layout/orgChart1"/>
    <dgm:cxn modelId="{57074396-0D87-477B-AC66-ACD852B4565B}" type="presOf" srcId="{8105636B-4097-4B81-8C7D-116D945FF762}" destId="{E322C94A-35D8-4F38-B9B4-EB9A89DD20F3}" srcOrd="1" destOrd="0" presId="urn:microsoft.com/office/officeart/2005/8/layout/orgChart1"/>
    <dgm:cxn modelId="{B01A547C-3EFE-4868-9B38-1D309A8AB64D}" type="presOf" srcId="{C9D13DDF-A562-4C16-B7FF-43159E3A267B}" destId="{B6E410A4-2CA4-4BE5-B1E7-FD9A719C02D1}" srcOrd="1" destOrd="0" presId="urn:microsoft.com/office/officeart/2005/8/layout/orgChart1"/>
    <dgm:cxn modelId="{AA8EF356-383E-4334-8FBC-24C80C0DF6AD}" type="presOf" srcId="{BAAB4D96-6141-4125-91F2-F14F61FDDE25}" destId="{F14FACF3-0EC1-4424-A133-6A9B905AF93A}" srcOrd="0" destOrd="0" presId="urn:microsoft.com/office/officeart/2005/8/layout/orgChart1"/>
    <dgm:cxn modelId="{D76F0B84-2BEE-4FE9-83E8-19CB45A1F4F2}" type="presOf" srcId="{FA673ACB-E5DC-4803-A1D8-84ECD9D5032E}" destId="{BEDF9F0A-6E5E-4DD4-A31D-7D3633AB8536}" srcOrd="0" destOrd="0" presId="urn:microsoft.com/office/officeart/2005/8/layout/orgChart1"/>
    <dgm:cxn modelId="{3BED3492-A73A-42BD-8491-2BA18FEE9957}" type="presOf" srcId="{8105636B-4097-4B81-8C7D-116D945FF762}" destId="{FB482664-7247-499E-ACF9-293110308B3E}" srcOrd="0" destOrd="0" presId="urn:microsoft.com/office/officeart/2005/8/layout/orgChart1"/>
    <dgm:cxn modelId="{7A791EE4-DCBC-4485-B058-85FC518506C8}" srcId="{8105636B-4097-4B81-8C7D-116D945FF762}" destId="{C9D13DDF-A562-4C16-B7FF-43159E3A267B}" srcOrd="1" destOrd="0" parTransId="{FA673ACB-E5DC-4803-A1D8-84ECD9D5032E}" sibTransId="{ADD5A3E5-3118-4344-BBCE-B163EE3CAFD3}"/>
    <dgm:cxn modelId="{394EDCEF-0FB9-4BB9-916E-2C881D783699}" srcId="{8105636B-4097-4B81-8C7D-116D945FF762}" destId="{B8FEDD75-0194-49A4-B9FE-8372850B4AE1}" srcOrd="0" destOrd="0" parTransId="{B14114E3-A268-423C-A005-1485613809AA}" sibTransId="{2FF7A1EC-90DE-4FAE-B1B1-7405D762F30F}"/>
    <dgm:cxn modelId="{497516AE-1511-4E23-983D-3C2A981ADD7D}" type="presParOf" srcId="{F14FACF3-0EC1-4424-A133-6A9B905AF93A}" destId="{8AEAC919-A545-4831-A3C3-15E65DE1795E}" srcOrd="0" destOrd="0" presId="urn:microsoft.com/office/officeart/2005/8/layout/orgChart1"/>
    <dgm:cxn modelId="{A1E199B8-AAD8-4BCF-A1B9-C63A83977C21}" type="presParOf" srcId="{8AEAC919-A545-4831-A3C3-15E65DE1795E}" destId="{732955D0-73B9-47A4-BF7B-C971C253FB55}" srcOrd="0" destOrd="0" presId="urn:microsoft.com/office/officeart/2005/8/layout/orgChart1"/>
    <dgm:cxn modelId="{DF43D82F-9AD9-4837-8CF0-7E37A402A2A0}" type="presParOf" srcId="{732955D0-73B9-47A4-BF7B-C971C253FB55}" destId="{FB482664-7247-499E-ACF9-293110308B3E}" srcOrd="0" destOrd="0" presId="urn:microsoft.com/office/officeart/2005/8/layout/orgChart1"/>
    <dgm:cxn modelId="{6D0E3411-B34D-4B85-A44D-91ACC04EA4A1}" type="presParOf" srcId="{732955D0-73B9-47A4-BF7B-C971C253FB55}" destId="{E322C94A-35D8-4F38-B9B4-EB9A89DD20F3}" srcOrd="1" destOrd="0" presId="urn:microsoft.com/office/officeart/2005/8/layout/orgChart1"/>
    <dgm:cxn modelId="{4FC71D42-858F-46FC-8635-A6977635BFD5}" type="presParOf" srcId="{8AEAC919-A545-4831-A3C3-15E65DE1795E}" destId="{736752E4-D472-47EF-9E3C-9B7D2CEB890D}" srcOrd="1" destOrd="0" presId="urn:microsoft.com/office/officeart/2005/8/layout/orgChart1"/>
    <dgm:cxn modelId="{CE3309B1-D9F3-4DD7-8F86-D355CABE8827}" type="presParOf" srcId="{736752E4-D472-47EF-9E3C-9B7D2CEB890D}" destId="{DE5CE04A-F442-4DA2-B2B7-42C60C1B54E1}" srcOrd="0" destOrd="0" presId="urn:microsoft.com/office/officeart/2005/8/layout/orgChart1"/>
    <dgm:cxn modelId="{1FB12663-B980-45A3-9E1C-B2A7AD43D852}" type="presParOf" srcId="{736752E4-D472-47EF-9E3C-9B7D2CEB890D}" destId="{7F39F39F-2D67-4EA5-B270-0B2FA6388DE6}" srcOrd="1" destOrd="0" presId="urn:microsoft.com/office/officeart/2005/8/layout/orgChart1"/>
    <dgm:cxn modelId="{46269661-F9A2-4035-9E5A-2E553D2547EC}" type="presParOf" srcId="{7F39F39F-2D67-4EA5-B270-0B2FA6388DE6}" destId="{4DB2A323-9C84-4341-A3AE-D8E5FF6B967D}" srcOrd="0" destOrd="0" presId="urn:microsoft.com/office/officeart/2005/8/layout/orgChart1"/>
    <dgm:cxn modelId="{8C30359D-6D4D-429B-B2BA-DFB471735E52}" type="presParOf" srcId="{4DB2A323-9C84-4341-A3AE-D8E5FF6B967D}" destId="{C21CFBAA-E53A-4600-938C-4AC81C274A47}" srcOrd="0" destOrd="0" presId="urn:microsoft.com/office/officeart/2005/8/layout/orgChart1"/>
    <dgm:cxn modelId="{EFF8FD55-B4DB-46C9-A217-3F64D7A37971}" type="presParOf" srcId="{4DB2A323-9C84-4341-A3AE-D8E5FF6B967D}" destId="{E3D5F4D8-9BDA-4AEB-B3AC-F8D88E27D0EE}" srcOrd="1" destOrd="0" presId="urn:microsoft.com/office/officeart/2005/8/layout/orgChart1"/>
    <dgm:cxn modelId="{51D27E04-B9C6-4DFC-A917-3E3A1C25F51A}" type="presParOf" srcId="{7F39F39F-2D67-4EA5-B270-0B2FA6388DE6}" destId="{54828791-10DC-4286-86F7-0F3D65ACCBA5}" srcOrd="1" destOrd="0" presId="urn:microsoft.com/office/officeart/2005/8/layout/orgChart1"/>
    <dgm:cxn modelId="{8F91B7F7-92F2-41D3-AC37-029B469C9891}" type="presParOf" srcId="{7F39F39F-2D67-4EA5-B270-0B2FA6388DE6}" destId="{B39D5EBC-533B-4058-BE5F-DE7BCB15F66E}" srcOrd="2" destOrd="0" presId="urn:microsoft.com/office/officeart/2005/8/layout/orgChart1"/>
    <dgm:cxn modelId="{E6861C8A-18D6-4C83-B94B-91957F2BF9C8}" type="presParOf" srcId="{736752E4-D472-47EF-9E3C-9B7D2CEB890D}" destId="{BEDF9F0A-6E5E-4DD4-A31D-7D3633AB8536}" srcOrd="2" destOrd="0" presId="urn:microsoft.com/office/officeart/2005/8/layout/orgChart1"/>
    <dgm:cxn modelId="{F13929D6-CBB9-402D-AFE3-EF423130C652}" type="presParOf" srcId="{736752E4-D472-47EF-9E3C-9B7D2CEB890D}" destId="{E19567C0-E2FA-4E86-B5CA-48DBFCE3C57D}" srcOrd="3" destOrd="0" presId="urn:microsoft.com/office/officeart/2005/8/layout/orgChart1"/>
    <dgm:cxn modelId="{B42CBA96-689A-4029-A05C-23FE17944DA4}" type="presParOf" srcId="{E19567C0-E2FA-4E86-B5CA-48DBFCE3C57D}" destId="{133EB9F0-E9E7-4D31-B014-A69253ECE93B}" srcOrd="0" destOrd="0" presId="urn:microsoft.com/office/officeart/2005/8/layout/orgChart1"/>
    <dgm:cxn modelId="{0A1F7986-F00B-4BA2-8122-BFED2AB213D9}" type="presParOf" srcId="{133EB9F0-E9E7-4D31-B014-A69253ECE93B}" destId="{A053E264-014B-4865-BD5B-9105FFE4D299}" srcOrd="0" destOrd="0" presId="urn:microsoft.com/office/officeart/2005/8/layout/orgChart1"/>
    <dgm:cxn modelId="{208AF825-06FA-44A5-8677-3407789227F8}" type="presParOf" srcId="{133EB9F0-E9E7-4D31-B014-A69253ECE93B}" destId="{B6E410A4-2CA4-4BE5-B1E7-FD9A719C02D1}" srcOrd="1" destOrd="0" presId="urn:microsoft.com/office/officeart/2005/8/layout/orgChart1"/>
    <dgm:cxn modelId="{9A9B5A41-7A8B-4046-8BAA-4B795EB069CC}" type="presParOf" srcId="{E19567C0-E2FA-4E86-B5CA-48DBFCE3C57D}" destId="{23EAC7C3-8FD7-407D-BFE3-124E7702CF3A}" srcOrd="1" destOrd="0" presId="urn:microsoft.com/office/officeart/2005/8/layout/orgChart1"/>
    <dgm:cxn modelId="{C59FD0F9-2C8D-47D2-8BAE-E58F59B999B4}" type="presParOf" srcId="{E19567C0-E2FA-4E86-B5CA-48DBFCE3C57D}" destId="{11997EDB-1B79-4229-90BA-61F138768245}" srcOrd="2" destOrd="0" presId="urn:microsoft.com/office/officeart/2005/8/layout/orgChart1"/>
    <dgm:cxn modelId="{0134D5AB-A9A5-47C7-A407-DC9E81DCC9C3}" type="presParOf" srcId="{8AEAC919-A545-4831-A3C3-15E65DE1795E}" destId="{CBE02138-4980-430A-812F-201DFD0300F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AB4D96-6141-4125-91F2-F14F61FDDE25}" type="doc">
      <dgm:prSet loTypeId="urn:microsoft.com/office/officeart/2005/8/layout/orgChart1" loCatId="hierarchy" qsTypeId="urn:microsoft.com/office/officeart/2005/8/quickstyle/simple4" qsCatId="simple" csTypeId="urn:microsoft.com/office/officeart/2005/8/colors/colorful2" csCatId="colorful" phldr="1"/>
      <dgm:spPr/>
      <dgm:t>
        <a:bodyPr/>
        <a:lstStyle/>
        <a:p>
          <a:endParaRPr lang="es-EC"/>
        </a:p>
      </dgm:t>
    </dgm:pt>
    <dgm:pt modelId="{8105636B-4097-4B81-8C7D-116D945FF762}">
      <dgm:prSet phldrT="[Texto]"/>
      <dgm:spPr/>
      <dgm:t>
        <a:bodyPr/>
        <a:lstStyle/>
        <a:p>
          <a:r>
            <a:rPr lang="es-EC" smtClean="0">
              <a:ln w="19050"/>
            </a:rPr>
            <a:t>RENTABILIDAD</a:t>
          </a:r>
          <a:endParaRPr lang="es-EC" dirty="0">
            <a:ln w="19050"/>
          </a:endParaRPr>
        </a:p>
      </dgm:t>
    </dgm:pt>
    <dgm:pt modelId="{C7339A97-D0D7-4A69-A8F7-EFA5D1F18065}" type="parTrans" cxnId="{28E746C9-AEAC-40E5-B6BF-454AB8E5017A}">
      <dgm:prSet/>
      <dgm:spPr/>
      <dgm:t>
        <a:bodyPr/>
        <a:lstStyle/>
        <a:p>
          <a:endParaRPr lang="es-EC"/>
        </a:p>
      </dgm:t>
    </dgm:pt>
    <dgm:pt modelId="{6565F4E0-653C-4C26-9B9E-3B60FD4233F9}" type="sibTrans" cxnId="{28E746C9-AEAC-40E5-B6BF-454AB8E5017A}">
      <dgm:prSet/>
      <dgm:spPr/>
      <dgm:t>
        <a:bodyPr/>
        <a:lstStyle/>
        <a:p>
          <a:endParaRPr lang="es-EC"/>
        </a:p>
      </dgm:t>
    </dgm:pt>
    <dgm:pt modelId="{B8FEDD75-0194-49A4-B9FE-8372850B4AE1}">
      <dgm:prSet phldrT="[Texto]" custT="1"/>
      <dgm:spPr>
        <a:blipFill rotWithShape="0">
          <a:blip xmlns:r="http://schemas.openxmlformats.org/officeDocument/2006/relationships" r:embed="rId1"/>
          <a:stretch>
            <a:fillRect/>
          </a:stretch>
        </a:blipFill>
      </dgm:spPr>
      <dgm:t>
        <a:bodyPr/>
        <a:lstStyle/>
        <a:p>
          <a:r>
            <a:rPr lang="es-EC">
              <a:noFill/>
            </a:rPr>
            <a:t> </a:t>
          </a:r>
        </a:p>
      </dgm:t>
    </dgm:pt>
    <dgm:pt modelId="{2FF7A1EC-90DE-4FAE-B1B1-7405D762F30F}" type="sibTrans" cxnId="{394EDCEF-0FB9-4BB9-916E-2C881D783699}">
      <dgm:prSet/>
      <dgm:spPr/>
      <dgm:t>
        <a:bodyPr/>
        <a:lstStyle/>
        <a:p>
          <a:endParaRPr lang="es-EC"/>
        </a:p>
      </dgm:t>
    </dgm:pt>
    <dgm:pt modelId="{B14114E3-A268-423C-A005-1485613809AA}" type="parTrans" cxnId="{394EDCEF-0FB9-4BB9-916E-2C881D783699}">
      <dgm:prSet/>
      <dgm:spPr/>
      <dgm:t>
        <a:bodyPr/>
        <a:lstStyle/>
        <a:p>
          <a:endParaRPr lang="es-EC"/>
        </a:p>
      </dgm:t>
    </dgm:pt>
    <dgm:pt modelId="{C9D13DDF-A562-4C16-B7FF-43159E3A267B}">
      <dgm:prSet phldrT="[Texto]" custT="1"/>
      <dgm:spPr>
        <a:blipFill rotWithShape="0">
          <a:blip xmlns:r="http://schemas.openxmlformats.org/officeDocument/2006/relationships" r:embed="rId2"/>
          <a:stretch>
            <a:fillRect/>
          </a:stretch>
        </a:blipFill>
      </dgm:spPr>
      <dgm:t>
        <a:bodyPr/>
        <a:lstStyle/>
        <a:p>
          <a:r>
            <a:rPr lang="es-EC">
              <a:noFill/>
            </a:rPr>
            <a:t> </a:t>
          </a:r>
        </a:p>
      </dgm:t>
    </dgm:pt>
    <dgm:pt modelId="{ADD5A3E5-3118-4344-BBCE-B163EE3CAFD3}" type="sibTrans" cxnId="{7A791EE4-DCBC-4485-B058-85FC518506C8}">
      <dgm:prSet/>
      <dgm:spPr/>
      <dgm:t>
        <a:bodyPr/>
        <a:lstStyle/>
        <a:p>
          <a:endParaRPr lang="es-EC"/>
        </a:p>
      </dgm:t>
    </dgm:pt>
    <dgm:pt modelId="{FA673ACB-E5DC-4803-A1D8-84ECD9D5032E}" type="parTrans" cxnId="{7A791EE4-DCBC-4485-B058-85FC518506C8}">
      <dgm:prSet/>
      <dgm:spPr/>
      <dgm:t>
        <a:bodyPr/>
        <a:lstStyle/>
        <a:p>
          <a:endParaRPr lang="es-EC"/>
        </a:p>
      </dgm:t>
    </dgm:pt>
    <dgm:pt modelId="{F14FACF3-0EC1-4424-A133-6A9B905AF93A}" type="pres">
      <dgm:prSet presAssocID="{BAAB4D96-6141-4125-91F2-F14F61FDDE25}" presName="hierChild1" presStyleCnt="0">
        <dgm:presLayoutVars>
          <dgm:orgChart val="1"/>
          <dgm:chPref val="1"/>
          <dgm:dir/>
          <dgm:animOne val="branch"/>
          <dgm:animLvl val="lvl"/>
          <dgm:resizeHandles/>
        </dgm:presLayoutVars>
      </dgm:prSet>
      <dgm:spPr/>
    </dgm:pt>
    <dgm:pt modelId="{8AEAC919-A545-4831-A3C3-15E65DE1795E}" type="pres">
      <dgm:prSet presAssocID="{8105636B-4097-4B81-8C7D-116D945FF762}" presName="hierRoot1" presStyleCnt="0">
        <dgm:presLayoutVars>
          <dgm:hierBranch val="init"/>
        </dgm:presLayoutVars>
      </dgm:prSet>
      <dgm:spPr/>
    </dgm:pt>
    <dgm:pt modelId="{732955D0-73B9-47A4-BF7B-C971C253FB55}" type="pres">
      <dgm:prSet presAssocID="{8105636B-4097-4B81-8C7D-116D945FF762}" presName="rootComposite1" presStyleCnt="0"/>
      <dgm:spPr/>
    </dgm:pt>
    <dgm:pt modelId="{FB482664-7247-499E-ACF9-293110308B3E}" type="pres">
      <dgm:prSet presAssocID="{8105636B-4097-4B81-8C7D-116D945FF762}" presName="rootText1" presStyleLbl="node0" presStyleIdx="0" presStyleCnt="1" custScaleX="153534" custScaleY="39215" custLinFactNeighborX="-3610" custLinFactNeighborY="-45388">
        <dgm:presLayoutVars>
          <dgm:chPref val="3"/>
        </dgm:presLayoutVars>
      </dgm:prSet>
      <dgm:spPr/>
    </dgm:pt>
    <dgm:pt modelId="{E322C94A-35D8-4F38-B9B4-EB9A89DD20F3}" type="pres">
      <dgm:prSet presAssocID="{8105636B-4097-4B81-8C7D-116D945FF762}" presName="rootConnector1" presStyleLbl="node1" presStyleIdx="0" presStyleCnt="0"/>
      <dgm:spPr/>
    </dgm:pt>
    <dgm:pt modelId="{736752E4-D472-47EF-9E3C-9B7D2CEB890D}" type="pres">
      <dgm:prSet presAssocID="{8105636B-4097-4B81-8C7D-116D945FF762}" presName="hierChild2" presStyleCnt="0"/>
      <dgm:spPr/>
    </dgm:pt>
    <dgm:pt modelId="{DE5CE04A-F442-4DA2-B2B7-42C60C1B54E1}" type="pres">
      <dgm:prSet presAssocID="{B14114E3-A268-423C-A005-1485613809AA}" presName="Name37" presStyleLbl="parChTrans1D2" presStyleIdx="0" presStyleCnt="2"/>
      <dgm:spPr/>
    </dgm:pt>
    <dgm:pt modelId="{7F39F39F-2D67-4EA5-B270-0B2FA6388DE6}" type="pres">
      <dgm:prSet presAssocID="{B8FEDD75-0194-49A4-B9FE-8372850B4AE1}" presName="hierRoot2" presStyleCnt="0">
        <dgm:presLayoutVars>
          <dgm:hierBranch val="init"/>
        </dgm:presLayoutVars>
      </dgm:prSet>
      <dgm:spPr/>
    </dgm:pt>
    <dgm:pt modelId="{4DB2A323-9C84-4341-A3AE-D8E5FF6B967D}" type="pres">
      <dgm:prSet presAssocID="{B8FEDD75-0194-49A4-B9FE-8372850B4AE1}" presName="rootComposite" presStyleCnt="0"/>
      <dgm:spPr/>
    </dgm:pt>
    <dgm:pt modelId="{C21CFBAA-E53A-4600-938C-4AC81C274A47}" type="pres">
      <dgm:prSet presAssocID="{B8FEDD75-0194-49A4-B9FE-8372850B4AE1}" presName="rootText" presStyleLbl="node2" presStyleIdx="0" presStyleCnt="2" custScaleX="121000">
        <dgm:presLayoutVars>
          <dgm:chPref val="3"/>
        </dgm:presLayoutVars>
      </dgm:prSet>
      <dgm:spPr/>
      <dgm:t>
        <a:bodyPr/>
        <a:lstStyle/>
        <a:p>
          <a:endParaRPr lang="es-EC"/>
        </a:p>
      </dgm:t>
    </dgm:pt>
    <dgm:pt modelId="{E3D5F4D8-9BDA-4AEB-B3AC-F8D88E27D0EE}" type="pres">
      <dgm:prSet presAssocID="{B8FEDD75-0194-49A4-B9FE-8372850B4AE1}" presName="rootConnector" presStyleLbl="node2" presStyleIdx="0" presStyleCnt="2"/>
      <dgm:spPr/>
    </dgm:pt>
    <dgm:pt modelId="{54828791-10DC-4286-86F7-0F3D65ACCBA5}" type="pres">
      <dgm:prSet presAssocID="{B8FEDD75-0194-49A4-B9FE-8372850B4AE1}" presName="hierChild4" presStyleCnt="0"/>
      <dgm:spPr/>
    </dgm:pt>
    <dgm:pt modelId="{B39D5EBC-533B-4058-BE5F-DE7BCB15F66E}" type="pres">
      <dgm:prSet presAssocID="{B8FEDD75-0194-49A4-B9FE-8372850B4AE1}" presName="hierChild5" presStyleCnt="0"/>
      <dgm:spPr/>
    </dgm:pt>
    <dgm:pt modelId="{BEDF9F0A-6E5E-4DD4-A31D-7D3633AB8536}" type="pres">
      <dgm:prSet presAssocID="{FA673ACB-E5DC-4803-A1D8-84ECD9D5032E}" presName="Name37" presStyleLbl="parChTrans1D2" presStyleIdx="1" presStyleCnt="2"/>
      <dgm:spPr/>
    </dgm:pt>
    <dgm:pt modelId="{E19567C0-E2FA-4E86-B5CA-48DBFCE3C57D}" type="pres">
      <dgm:prSet presAssocID="{C9D13DDF-A562-4C16-B7FF-43159E3A267B}" presName="hierRoot2" presStyleCnt="0">
        <dgm:presLayoutVars>
          <dgm:hierBranch val="init"/>
        </dgm:presLayoutVars>
      </dgm:prSet>
      <dgm:spPr/>
    </dgm:pt>
    <dgm:pt modelId="{133EB9F0-E9E7-4D31-B014-A69253ECE93B}" type="pres">
      <dgm:prSet presAssocID="{C9D13DDF-A562-4C16-B7FF-43159E3A267B}" presName="rootComposite" presStyleCnt="0"/>
      <dgm:spPr/>
    </dgm:pt>
    <dgm:pt modelId="{A053E264-014B-4865-BD5B-9105FFE4D299}" type="pres">
      <dgm:prSet presAssocID="{C9D13DDF-A562-4C16-B7FF-43159E3A267B}" presName="rootText" presStyleLbl="node2" presStyleIdx="1" presStyleCnt="2" custScaleX="115110">
        <dgm:presLayoutVars>
          <dgm:chPref val="3"/>
        </dgm:presLayoutVars>
      </dgm:prSet>
      <dgm:spPr/>
      <dgm:t>
        <a:bodyPr/>
        <a:lstStyle/>
        <a:p>
          <a:endParaRPr lang="es-EC"/>
        </a:p>
      </dgm:t>
    </dgm:pt>
    <dgm:pt modelId="{B6E410A4-2CA4-4BE5-B1E7-FD9A719C02D1}" type="pres">
      <dgm:prSet presAssocID="{C9D13DDF-A562-4C16-B7FF-43159E3A267B}" presName="rootConnector" presStyleLbl="node2" presStyleIdx="1" presStyleCnt="2"/>
      <dgm:spPr/>
    </dgm:pt>
    <dgm:pt modelId="{23EAC7C3-8FD7-407D-BFE3-124E7702CF3A}" type="pres">
      <dgm:prSet presAssocID="{C9D13DDF-A562-4C16-B7FF-43159E3A267B}" presName="hierChild4" presStyleCnt="0"/>
      <dgm:spPr/>
    </dgm:pt>
    <dgm:pt modelId="{11997EDB-1B79-4229-90BA-61F138768245}" type="pres">
      <dgm:prSet presAssocID="{C9D13DDF-A562-4C16-B7FF-43159E3A267B}" presName="hierChild5" presStyleCnt="0"/>
      <dgm:spPr/>
    </dgm:pt>
    <dgm:pt modelId="{CBE02138-4980-430A-812F-201DFD0300F8}" type="pres">
      <dgm:prSet presAssocID="{8105636B-4097-4B81-8C7D-116D945FF762}" presName="hierChild3" presStyleCnt="0"/>
      <dgm:spPr/>
    </dgm:pt>
  </dgm:ptLst>
  <dgm:cxnLst>
    <dgm:cxn modelId="{659B6CD4-4534-47C7-BB5E-9A66DAA2F665}" type="presOf" srcId="{B8FEDD75-0194-49A4-B9FE-8372850B4AE1}" destId="{E3D5F4D8-9BDA-4AEB-B3AC-F8D88E27D0EE}" srcOrd="1" destOrd="0" presId="urn:microsoft.com/office/officeart/2005/8/layout/orgChart1"/>
    <dgm:cxn modelId="{6867A67F-1575-4F52-806B-C9B078F44EFA}" type="presOf" srcId="{B8FEDD75-0194-49A4-B9FE-8372850B4AE1}" destId="{C21CFBAA-E53A-4600-938C-4AC81C274A47}" srcOrd="0" destOrd="0" presId="urn:microsoft.com/office/officeart/2005/8/layout/orgChart1"/>
    <dgm:cxn modelId="{28E746C9-AEAC-40E5-B6BF-454AB8E5017A}" srcId="{BAAB4D96-6141-4125-91F2-F14F61FDDE25}" destId="{8105636B-4097-4B81-8C7D-116D945FF762}" srcOrd="0" destOrd="0" parTransId="{C7339A97-D0D7-4A69-A8F7-EFA5D1F18065}" sibTransId="{6565F4E0-653C-4C26-9B9E-3B60FD4233F9}"/>
    <dgm:cxn modelId="{F3615F49-84BB-401D-8278-D3125332CE1E}" type="presOf" srcId="{C9D13DDF-A562-4C16-B7FF-43159E3A267B}" destId="{A053E264-014B-4865-BD5B-9105FFE4D299}" srcOrd="0" destOrd="0" presId="urn:microsoft.com/office/officeart/2005/8/layout/orgChart1"/>
    <dgm:cxn modelId="{CCDB8F2B-4ABD-47D9-AE72-F4F690B6634B}" type="presOf" srcId="{B14114E3-A268-423C-A005-1485613809AA}" destId="{DE5CE04A-F442-4DA2-B2B7-42C60C1B54E1}" srcOrd="0" destOrd="0" presId="urn:microsoft.com/office/officeart/2005/8/layout/orgChart1"/>
    <dgm:cxn modelId="{57074396-0D87-477B-AC66-ACD852B4565B}" type="presOf" srcId="{8105636B-4097-4B81-8C7D-116D945FF762}" destId="{E322C94A-35D8-4F38-B9B4-EB9A89DD20F3}" srcOrd="1" destOrd="0" presId="urn:microsoft.com/office/officeart/2005/8/layout/orgChart1"/>
    <dgm:cxn modelId="{B01A547C-3EFE-4868-9B38-1D309A8AB64D}" type="presOf" srcId="{C9D13DDF-A562-4C16-B7FF-43159E3A267B}" destId="{B6E410A4-2CA4-4BE5-B1E7-FD9A719C02D1}" srcOrd="1" destOrd="0" presId="urn:microsoft.com/office/officeart/2005/8/layout/orgChart1"/>
    <dgm:cxn modelId="{AA8EF356-383E-4334-8FBC-24C80C0DF6AD}" type="presOf" srcId="{BAAB4D96-6141-4125-91F2-F14F61FDDE25}" destId="{F14FACF3-0EC1-4424-A133-6A9B905AF93A}" srcOrd="0" destOrd="0" presId="urn:microsoft.com/office/officeart/2005/8/layout/orgChart1"/>
    <dgm:cxn modelId="{D76F0B84-2BEE-4FE9-83E8-19CB45A1F4F2}" type="presOf" srcId="{FA673ACB-E5DC-4803-A1D8-84ECD9D5032E}" destId="{BEDF9F0A-6E5E-4DD4-A31D-7D3633AB8536}" srcOrd="0" destOrd="0" presId="urn:microsoft.com/office/officeart/2005/8/layout/orgChart1"/>
    <dgm:cxn modelId="{3BED3492-A73A-42BD-8491-2BA18FEE9957}" type="presOf" srcId="{8105636B-4097-4B81-8C7D-116D945FF762}" destId="{FB482664-7247-499E-ACF9-293110308B3E}" srcOrd="0" destOrd="0" presId="urn:microsoft.com/office/officeart/2005/8/layout/orgChart1"/>
    <dgm:cxn modelId="{7A791EE4-DCBC-4485-B058-85FC518506C8}" srcId="{8105636B-4097-4B81-8C7D-116D945FF762}" destId="{C9D13DDF-A562-4C16-B7FF-43159E3A267B}" srcOrd="1" destOrd="0" parTransId="{FA673ACB-E5DC-4803-A1D8-84ECD9D5032E}" sibTransId="{ADD5A3E5-3118-4344-BBCE-B163EE3CAFD3}"/>
    <dgm:cxn modelId="{394EDCEF-0FB9-4BB9-916E-2C881D783699}" srcId="{8105636B-4097-4B81-8C7D-116D945FF762}" destId="{B8FEDD75-0194-49A4-B9FE-8372850B4AE1}" srcOrd="0" destOrd="0" parTransId="{B14114E3-A268-423C-A005-1485613809AA}" sibTransId="{2FF7A1EC-90DE-4FAE-B1B1-7405D762F30F}"/>
    <dgm:cxn modelId="{497516AE-1511-4E23-983D-3C2A981ADD7D}" type="presParOf" srcId="{F14FACF3-0EC1-4424-A133-6A9B905AF93A}" destId="{8AEAC919-A545-4831-A3C3-15E65DE1795E}" srcOrd="0" destOrd="0" presId="urn:microsoft.com/office/officeart/2005/8/layout/orgChart1"/>
    <dgm:cxn modelId="{A1E199B8-AAD8-4BCF-A1B9-C63A83977C21}" type="presParOf" srcId="{8AEAC919-A545-4831-A3C3-15E65DE1795E}" destId="{732955D0-73B9-47A4-BF7B-C971C253FB55}" srcOrd="0" destOrd="0" presId="urn:microsoft.com/office/officeart/2005/8/layout/orgChart1"/>
    <dgm:cxn modelId="{DF43D82F-9AD9-4837-8CF0-7E37A402A2A0}" type="presParOf" srcId="{732955D0-73B9-47A4-BF7B-C971C253FB55}" destId="{FB482664-7247-499E-ACF9-293110308B3E}" srcOrd="0" destOrd="0" presId="urn:microsoft.com/office/officeart/2005/8/layout/orgChart1"/>
    <dgm:cxn modelId="{6D0E3411-B34D-4B85-A44D-91ACC04EA4A1}" type="presParOf" srcId="{732955D0-73B9-47A4-BF7B-C971C253FB55}" destId="{E322C94A-35D8-4F38-B9B4-EB9A89DD20F3}" srcOrd="1" destOrd="0" presId="urn:microsoft.com/office/officeart/2005/8/layout/orgChart1"/>
    <dgm:cxn modelId="{4FC71D42-858F-46FC-8635-A6977635BFD5}" type="presParOf" srcId="{8AEAC919-A545-4831-A3C3-15E65DE1795E}" destId="{736752E4-D472-47EF-9E3C-9B7D2CEB890D}" srcOrd="1" destOrd="0" presId="urn:microsoft.com/office/officeart/2005/8/layout/orgChart1"/>
    <dgm:cxn modelId="{CE3309B1-D9F3-4DD7-8F86-D355CABE8827}" type="presParOf" srcId="{736752E4-D472-47EF-9E3C-9B7D2CEB890D}" destId="{DE5CE04A-F442-4DA2-B2B7-42C60C1B54E1}" srcOrd="0" destOrd="0" presId="urn:microsoft.com/office/officeart/2005/8/layout/orgChart1"/>
    <dgm:cxn modelId="{1FB12663-B980-45A3-9E1C-B2A7AD43D852}" type="presParOf" srcId="{736752E4-D472-47EF-9E3C-9B7D2CEB890D}" destId="{7F39F39F-2D67-4EA5-B270-0B2FA6388DE6}" srcOrd="1" destOrd="0" presId="urn:microsoft.com/office/officeart/2005/8/layout/orgChart1"/>
    <dgm:cxn modelId="{46269661-F9A2-4035-9E5A-2E553D2547EC}" type="presParOf" srcId="{7F39F39F-2D67-4EA5-B270-0B2FA6388DE6}" destId="{4DB2A323-9C84-4341-A3AE-D8E5FF6B967D}" srcOrd="0" destOrd="0" presId="urn:microsoft.com/office/officeart/2005/8/layout/orgChart1"/>
    <dgm:cxn modelId="{8C30359D-6D4D-429B-B2BA-DFB471735E52}" type="presParOf" srcId="{4DB2A323-9C84-4341-A3AE-D8E5FF6B967D}" destId="{C21CFBAA-E53A-4600-938C-4AC81C274A47}" srcOrd="0" destOrd="0" presId="urn:microsoft.com/office/officeart/2005/8/layout/orgChart1"/>
    <dgm:cxn modelId="{EFF8FD55-B4DB-46C9-A217-3F64D7A37971}" type="presParOf" srcId="{4DB2A323-9C84-4341-A3AE-D8E5FF6B967D}" destId="{E3D5F4D8-9BDA-4AEB-B3AC-F8D88E27D0EE}" srcOrd="1" destOrd="0" presId="urn:microsoft.com/office/officeart/2005/8/layout/orgChart1"/>
    <dgm:cxn modelId="{51D27E04-B9C6-4DFC-A917-3E3A1C25F51A}" type="presParOf" srcId="{7F39F39F-2D67-4EA5-B270-0B2FA6388DE6}" destId="{54828791-10DC-4286-86F7-0F3D65ACCBA5}" srcOrd="1" destOrd="0" presId="urn:microsoft.com/office/officeart/2005/8/layout/orgChart1"/>
    <dgm:cxn modelId="{8F91B7F7-92F2-41D3-AC37-029B469C9891}" type="presParOf" srcId="{7F39F39F-2D67-4EA5-B270-0B2FA6388DE6}" destId="{B39D5EBC-533B-4058-BE5F-DE7BCB15F66E}" srcOrd="2" destOrd="0" presId="urn:microsoft.com/office/officeart/2005/8/layout/orgChart1"/>
    <dgm:cxn modelId="{E6861C8A-18D6-4C83-B94B-91957F2BF9C8}" type="presParOf" srcId="{736752E4-D472-47EF-9E3C-9B7D2CEB890D}" destId="{BEDF9F0A-6E5E-4DD4-A31D-7D3633AB8536}" srcOrd="2" destOrd="0" presId="urn:microsoft.com/office/officeart/2005/8/layout/orgChart1"/>
    <dgm:cxn modelId="{F13929D6-CBB9-402D-AFE3-EF423130C652}" type="presParOf" srcId="{736752E4-D472-47EF-9E3C-9B7D2CEB890D}" destId="{E19567C0-E2FA-4E86-B5CA-48DBFCE3C57D}" srcOrd="3" destOrd="0" presId="urn:microsoft.com/office/officeart/2005/8/layout/orgChart1"/>
    <dgm:cxn modelId="{B42CBA96-689A-4029-A05C-23FE17944DA4}" type="presParOf" srcId="{E19567C0-E2FA-4E86-B5CA-48DBFCE3C57D}" destId="{133EB9F0-E9E7-4D31-B014-A69253ECE93B}" srcOrd="0" destOrd="0" presId="urn:microsoft.com/office/officeart/2005/8/layout/orgChart1"/>
    <dgm:cxn modelId="{0A1F7986-F00B-4BA2-8122-BFED2AB213D9}" type="presParOf" srcId="{133EB9F0-E9E7-4D31-B014-A69253ECE93B}" destId="{A053E264-014B-4865-BD5B-9105FFE4D299}" srcOrd="0" destOrd="0" presId="urn:microsoft.com/office/officeart/2005/8/layout/orgChart1"/>
    <dgm:cxn modelId="{208AF825-06FA-44A5-8677-3407789227F8}" type="presParOf" srcId="{133EB9F0-E9E7-4D31-B014-A69253ECE93B}" destId="{B6E410A4-2CA4-4BE5-B1E7-FD9A719C02D1}" srcOrd="1" destOrd="0" presId="urn:microsoft.com/office/officeart/2005/8/layout/orgChart1"/>
    <dgm:cxn modelId="{9A9B5A41-7A8B-4046-8BAA-4B795EB069CC}" type="presParOf" srcId="{E19567C0-E2FA-4E86-B5CA-48DBFCE3C57D}" destId="{23EAC7C3-8FD7-407D-BFE3-124E7702CF3A}" srcOrd="1" destOrd="0" presId="urn:microsoft.com/office/officeart/2005/8/layout/orgChart1"/>
    <dgm:cxn modelId="{C59FD0F9-2C8D-47D2-8BAE-E58F59B999B4}" type="presParOf" srcId="{E19567C0-E2FA-4E86-B5CA-48DBFCE3C57D}" destId="{11997EDB-1B79-4229-90BA-61F138768245}" srcOrd="2" destOrd="0" presId="urn:microsoft.com/office/officeart/2005/8/layout/orgChart1"/>
    <dgm:cxn modelId="{0134D5AB-A9A5-47C7-A407-DC9E81DCC9C3}" type="presParOf" srcId="{8AEAC919-A545-4831-A3C3-15E65DE1795E}" destId="{CBE02138-4980-430A-812F-201DFD0300F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0C30C4-C9B0-4CD0-9D38-5B39DE19DE19}" type="doc">
      <dgm:prSet loTypeId="urn:microsoft.com/office/officeart/2005/8/layout/hList7" loCatId="list" qsTypeId="urn:microsoft.com/office/officeart/2005/8/quickstyle/simple1" qsCatId="simple" csTypeId="urn:microsoft.com/office/officeart/2005/8/colors/colorful4" csCatId="colorful" phldr="1"/>
      <dgm:spPr/>
      <dgm:t>
        <a:bodyPr/>
        <a:lstStyle/>
        <a:p>
          <a:endParaRPr lang="es-EC"/>
        </a:p>
      </dgm:t>
    </dgm:pt>
    <dgm:pt modelId="{35C770B8-504C-4B1C-A9D1-0750F6463848}">
      <dgm:prSet phldrT="[Texto]"/>
      <dgm:spPr/>
      <dgm:t>
        <a:bodyPr/>
        <a:lstStyle/>
        <a:p>
          <a:r>
            <a:rPr lang="es-EC" smtClean="0">
              <a:latin typeface="Times New Roman" panose="02020603050405020304" pitchFamily="18" charset="0"/>
            </a:rPr>
            <a:t>- Menor de 100: Mercado muy competitivo. </a:t>
          </a:r>
          <a:endParaRPr lang="es-EC" dirty="0"/>
        </a:p>
      </dgm:t>
    </dgm:pt>
    <dgm:pt modelId="{36B34D81-D876-4243-9A03-EC82EF82FEB8}" type="parTrans" cxnId="{85D9A400-0BFD-4655-9EA9-7FE99455AC67}">
      <dgm:prSet/>
      <dgm:spPr/>
      <dgm:t>
        <a:bodyPr/>
        <a:lstStyle/>
        <a:p>
          <a:endParaRPr lang="es-EC"/>
        </a:p>
      </dgm:t>
    </dgm:pt>
    <dgm:pt modelId="{16682604-97B6-434F-BBCF-5EFC58190714}" type="sibTrans" cxnId="{85D9A400-0BFD-4655-9EA9-7FE99455AC67}">
      <dgm:prSet/>
      <dgm:spPr/>
      <dgm:t>
        <a:bodyPr/>
        <a:lstStyle/>
        <a:p>
          <a:endParaRPr lang="es-EC"/>
        </a:p>
      </dgm:t>
    </dgm:pt>
    <dgm:pt modelId="{A83AB524-EF16-443B-8224-1054D788AC4C}">
      <dgm:prSet phldrT="[Texto]"/>
      <dgm:spPr/>
      <dgm:t>
        <a:bodyPr/>
        <a:lstStyle/>
        <a:p>
          <a:r>
            <a:rPr lang="es-EC" smtClean="0">
              <a:latin typeface="Times New Roman" panose="02020603050405020304" pitchFamily="18" charset="0"/>
            </a:rPr>
            <a:t>- Entre 100 y 1.500: Mercado desconcentrado </a:t>
          </a:r>
          <a:endParaRPr lang="es-EC" dirty="0"/>
        </a:p>
      </dgm:t>
    </dgm:pt>
    <dgm:pt modelId="{6AF98FE5-D0FC-45A1-93F0-191334890CC3}" type="parTrans" cxnId="{AFB76300-8312-4F91-B2DE-6E95287E0D33}">
      <dgm:prSet/>
      <dgm:spPr/>
      <dgm:t>
        <a:bodyPr/>
        <a:lstStyle/>
        <a:p>
          <a:endParaRPr lang="es-EC"/>
        </a:p>
      </dgm:t>
    </dgm:pt>
    <dgm:pt modelId="{10EAA315-8509-47BB-B0DC-5491D4D65981}" type="sibTrans" cxnId="{AFB76300-8312-4F91-B2DE-6E95287E0D33}">
      <dgm:prSet/>
      <dgm:spPr/>
      <dgm:t>
        <a:bodyPr/>
        <a:lstStyle/>
        <a:p>
          <a:endParaRPr lang="es-EC"/>
        </a:p>
      </dgm:t>
    </dgm:pt>
    <dgm:pt modelId="{B859D71B-7E56-4C0A-99B7-3B0421BE1978}">
      <dgm:prSet phldrT="[Texto]"/>
      <dgm:spPr/>
      <dgm:t>
        <a:bodyPr/>
        <a:lstStyle/>
        <a:p>
          <a:r>
            <a:rPr lang="es-EC" smtClean="0">
              <a:latin typeface="Times New Roman" panose="02020603050405020304" pitchFamily="18" charset="0"/>
            </a:rPr>
            <a:t>Entre 1.500 y 2.500: Mercado concentrado.</a:t>
          </a:r>
          <a:endParaRPr lang="es-EC" dirty="0"/>
        </a:p>
      </dgm:t>
    </dgm:pt>
    <dgm:pt modelId="{6D539AB0-4D65-4F2A-8168-3AE652B06800}" type="parTrans" cxnId="{2076B34F-5401-41C2-BA92-6F82EA5FE709}">
      <dgm:prSet/>
      <dgm:spPr/>
      <dgm:t>
        <a:bodyPr/>
        <a:lstStyle/>
        <a:p>
          <a:endParaRPr lang="es-EC"/>
        </a:p>
      </dgm:t>
    </dgm:pt>
    <dgm:pt modelId="{D850BF54-4189-4E7F-9D35-073DBD9AE6A8}" type="sibTrans" cxnId="{2076B34F-5401-41C2-BA92-6F82EA5FE709}">
      <dgm:prSet/>
      <dgm:spPr/>
      <dgm:t>
        <a:bodyPr/>
        <a:lstStyle/>
        <a:p>
          <a:endParaRPr lang="es-EC"/>
        </a:p>
      </dgm:t>
    </dgm:pt>
    <dgm:pt modelId="{501D9618-A81D-4920-820E-FB8FDC5AEE87}">
      <dgm:prSet phldrT="[Texto]"/>
      <dgm:spPr/>
      <dgm:t>
        <a:bodyPr/>
        <a:lstStyle/>
        <a:p>
          <a:r>
            <a:rPr lang="es-EC" smtClean="0">
              <a:latin typeface="Times New Roman" panose="02020603050405020304" pitchFamily="18" charset="0"/>
            </a:rPr>
            <a:t>Más de 2.500: Mercado altamente concentrado.  </a:t>
          </a:r>
          <a:endParaRPr lang="es-EC" dirty="0"/>
        </a:p>
      </dgm:t>
    </dgm:pt>
    <dgm:pt modelId="{3FC967CB-691D-4EBA-8F50-9607EDAC21DA}" type="parTrans" cxnId="{872413F4-9CCC-48B6-99E1-8E1FD8DB726F}">
      <dgm:prSet/>
      <dgm:spPr/>
      <dgm:t>
        <a:bodyPr/>
        <a:lstStyle/>
        <a:p>
          <a:endParaRPr lang="es-EC"/>
        </a:p>
      </dgm:t>
    </dgm:pt>
    <dgm:pt modelId="{AB94D670-23B3-4B98-A12E-7C833A668131}" type="sibTrans" cxnId="{872413F4-9CCC-48B6-99E1-8E1FD8DB726F}">
      <dgm:prSet/>
      <dgm:spPr/>
      <dgm:t>
        <a:bodyPr/>
        <a:lstStyle/>
        <a:p>
          <a:endParaRPr lang="es-EC"/>
        </a:p>
      </dgm:t>
    </dgm:pt>
    <dgm:pt modelId="{3BD342C9-6DB2-4414-ABFB-B952DC316E20}" type="pres">
      <dgm:prSet presAssocID="{130C30C4-C9B0-4CD0-9D38-5B39DE19DE19}" presName="Name0" presStyleCnt="0">
        <dgm:presLayoutVars>
          <dgm:dir/>
          <dgm:resizeHandles val="exact"/>
        </dgm:presLayoutVars>
      </dgm:prSet>
      <dgm:spPr/>
    </dgm:pt>
    <dgm:pt modelId="{3E5D1256-B229-44CE-A347-4572F523E08A}" type="pres">
      <dgm:prSet presAssocID="{130C30C4-C9B0-4CD0-9D38-5B39DE19DE19}" presName="fgShape" presStyleLbl="fgShp" presStyleIdx="0" presStyleCnt="1"/>
      <dgm:spPr/>
    </dgm:pt>
    <dgm:pt modelId="{6D3CD8BE-25A9-4ED5-9037-286DAC874709}" type="pres">
      <dgm:prSet presAssocID="{130C30C4-C9B0-4CD0-9D38-5B39DE19DE19}" presName="linComp" presStyleCnt="0"/>
      <dgm:spPr/>
    </dgm:pt>
    <dgm:pt modelId="{9C5D3714-2F29-4630-BF0E-14DC072C7D8E}" type="pres">
      <dgm:prSet presAssocID="{35C770B8-504C-4B1C-A9D1-0750F6463848}" presName="compNode" presStyleCnt="0"/>
      <dgm:spPr/>
    </dgm:pt>
    <dgm:pt modelId="{BC0E0A21-CDE4-4666-B0F0-0B96B441939D}" type="pres">
      <dgm:prSet presAssocID="{35C770B8-504C-4B1C-A9D1-0750F6463848}" presName="bkgdShape" presStyleLbl="node1" presStyleIdx="0" presStyleCnt="4"/>
      <dgm:spPr/>
    </dgm:pt>
    <dgm:pt modelId="{9B39890C-9B72-4EA4-8BB1-EE6B150368AE}" type="pres">
      <dgm:prSet presAssocID="{35C770B8-504C-4B1C-A9D1-0750F6463848}" presName="nodeTx" presStyleLbl="node1" presStyleIdx="0" presStyleCnt="4">
        <dgm:presLayoutVars>
          <dgm:bulletEnabled val="1"/>
        </dgm:presLayoutVars>
      </dgm:prSet>
      <dgm:spPr/>
    </dgm:pt>
    <dgm:pt modelId="{47767E3C-8341-4109-8A2E-A5B0509B58B8}" type="pres">
      <dgm:prSet presAssocID="{35C770B8-504C-4B1C-A9D1-0750F6463848}" presName="invisiNode" presStyleLbl="node1" presStyleIdx="0" presStyleCnt="4"/>
      <dgm:spPr/>
    </dgm:pt>
    <dgm:pt modelId="{4EA4461B-7A60-411D-9A23-99863DCCD4E9}" type="pres">
      <dgm:prSet presAssocID="{35C770B8-504C-4B1C-A9D1-0750F6463848}" presName="imagNode" presStyleLbl="fgImgPlace1" presStyleIdx="0" presStyleCnt="4" custLinFactNeighborX="-3293" custLinFactNeighborY="2728"/>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pt>
    <dgm:pt modelId="{1CD28551-53D7-4F2D-ADE6-BED543AFC8C6}" type="pres">
      <dgm:prSet presAssocID="{16682604-97B6-434F-BBCF-5EFC58190714}" presName="sibTrans" presStyleLbl="sibTrans2D1" presStyleIdx="0" presStyleCnt="0"/>
      <dgm:spPr/>
    </dgm:pt>
    <dgm:pt modelId="{21906A15-ACD9-4553-AAD6-9AE01E6E7999}" type="pres">
      <dgm:prSet presAssocID="{A83AB524-EF16-443B-8224-1054D788AC4C}" presName="compNode" presStyleCnt="0"/>
      <dgm:spPr/>
    </dgm:pt>
    <dgm:pt modelId="{12F328F2-A2EC-443A-8B9D-88931A7C36D0}" type="pres">
      <dgm:prSet presAssocID="{A83AB524-EF16-443B-8224-1054D788AC4C}" presName="bkgdShape" presStyleLbl="node1" presStyleIdx="1" presStyleCnt="4" custLinFactNeighborX="-2904" custLinFactNeighborY="1690"/>
      <dgm:spPr/>
    </dgm:pt>
    <dgm:pt modelId="{374D95F1-1D9A-4931-99EA-ECA78637F6E1}" type="pres">
      <dgm:prSet presAssocID="{A83AB524-EF16-443B-8224-1054D788AC4C}" presName="nodeTx" presStyleLbl="node1" presStyleIdx="1" presStyleCnt="4">
        <dgm:presLayoutVars>
          <dgm:bulletEnabled val="1"/>
        </dgm:presLayoutVars>
      </dgm:prSet>
      <dgm:spPr/>
    </dgm:pt>
    <dgm:pt modelId="{5F3B157C-3927-4323-8685-EE5D80B2A7A2}" type="pres">
      <dgm:prSet presAssocID="{A83AB524-EF16-443B-8224-1054D788AC4C}" presName="invisiNode" presStyleLbl="node1" presStyleIdx="1" presStyleCnt="4"/>
      <dgm:spPr/>
    </dgm:pt>
    <dgm:pt modelId="{279FE87C-0F51-42BD-870A-C5DE0D2B2D96}" type="pres">
      <dgm:prSet presAssocID="{A83AB524-EF16-443B-8224-1054D788AC4C}" presName="imagNode" presStyleLbl="fgImgPlace1" presStyleIdx="1" presStyleCnt="4"/>
      <dgm:spPr>
        <a:blipFill rotWithShape="1">
          <a:blip xmlns:r="http://schemas.openxmlformats.org/officeDocument/2006/relationships" r:embed="rId2"/>
          <a:stretch>
            <a:fillRect/>
          </a:stretch>
        </a:blipFill>
      </dgm:spPr>
    </dgm:pt>
    <dgm:pt modelId="{4F5F8AAA-1513-49A6-BD3D-76F610FBA226}" type="pres">
      <dgm:prSet presAssocID="{10EAA315-8509-47BB-B0DC-5491D4D65981}" presName="sibTrans" presStyleLbl="sibTrans2D1" presStyleIdx="0" presStyleCnt="0"/>
      <dgm:spPr/>
    </dgm:pt>
    <dgm:pt modelId="{8E5FE258-123D-4387-A7A5-CFB025FBC6E0}" type="pres">
      <dgm:prSet presAssocID="{B859D71B-7E56-4C0A-99B7-3B0421BE1978}" presName="compNode" presStyleCnt="0"/>
      <dgm:spPr/>
    </dgm:pt>
    <dgm:pt modelId="{2279411F-9CB3-42AE-8BD0-57DAF215DAF5}" type="pres">
      <dgm:prSet presAssocID="{B859D71B-7E56-4C0A-99B7-3B0421BE1978}" presName="bkgdShape" presStyleLbl="node1" presStyleIdx="2" presStyleCnt="4"/>
      <dgm:spPr/>
    </dgm:pt>
    <dgm:pt modelId="{41753D55-C0E7-47E2-9DAD-CB785E7A12B5}" type="pres">
      <dgm:prSet presAssocID="{B859D71B-7E56-4C0A-99B7-3B0421BE1978}" presName="nodeTx" presStyleLbl="node1" presStyleIdx="2" presStyleCnt="4">
        <dgm:presLayoutVars>
          <dgm:bulletEnabled val="1"/>
        </dgm:presLayoutVars>
      </dgm:prSet>
      <dgm:spPr/>
    </dgm:pt>
    <dgm:pt modelId="{14B9D04A-5B14-44E4-92A7-80C5A545415A}" type="pres">
      <dgm:prSet presAssocID="{B859D71B-7E56-4C0A-99B7-3B0421BE1978}" presName="invisiNode" presStyleLbl="node1" presStyleIdx="2" presStyleCnt="4"/>
      <dgm:spPr/>
    </dgm:pt>
    <dgm:pt modelId="{023B56B0-3CE7-4351-9DF7-BFA90BE00D75}" type="pres">
      <dgm:prSet presAssocID="{B859D71B-7E56-4C0A-99B7-3B0421BE1978}" presName="imagNode" presStyleLbl="fgImgPlace1" presStyleIdx="2" presStyleCnt="4" custLinFactNeighborX="521" custLinFactNeighborY="2745"/>
      <dgm:spPr>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dgm:spPr>
      <dgm:t>
        <a:bodyPr/>
        <a:lstStyle/>
        <a:p>
          <a:endParaRPr lang="es-EC"/>
        </a:p>
      </dgm:t>
    </dgm:pt>
    <dgm:pt modelId="{A3BE17A4-5E7B-457E-927F-9250EE70CD95}" type="pres">
      <dgm:prSet presAssocID="{D850BF54-4189-4E7F-9D35-073DBD9AE6A8}" presName="sibTrans" presStyleLbl="sibTrans2D1" presStyleIdx="0" presStyleCnt="0"/>
      <dgm:spPr/>
    </dgm:pt>
    <dgm:pt modelId="{710025B3-F84A-4172-959B-758344E1EFFD}" type="pres">
      <dgm:prSet presAssocID="{501D9618-A81D-4920-820E-FB8FDC5AEE87}" presName="compNode" presStyleCnt="0"/>
      <dgm:spPr/>
    </dgm:pt>
    <dgm:pt modelId="{7C5FA65D-9B6B-4FCF-BD00-CA5E896BAE3B}" type="pres">
      <dgm:prSet presAssocID="{501D9618-A81D-4920-820E-FB8FDC5AEE87}" presName="bkgdShape" presStyleLbl="node1" presStyleIdx="3" presStyleCnt="4"/>
      <dgm:spPr/>
    </dgm:pt>
    <dgm:pt modelId="{F1B88272-44CB-4FE6-B538-7E67CA1716E6}" type="pres">
      <dgm:prSet presAssocID="{501D9618-A81D-4920-820E-FB8FDC5AEE87}" presName="nodeTx" presStyleLbl="node1" presStyleIdx="3" presStyleCnt="4">
        <dgm:presLayoutVars>
          <dgm:bulletEnabled val="1"/>
        </dgm:presLayoutVars>
      </dgm:prSet>
      <dgm:spPr/>
    </dgm:pt>
    <dgm:pt modelId="{07D6B5EA-5E6D-4D03-A69A-41F089065393}" type="pres">
      <dgm:prSet presAssocID="{501D9618-A81D-4920-820E-FB8FDC5AEE87}" presName="invisiNode" presStyleLbl="node1" presStyleIdx="3" presStyleCnt="4"/>
      <dgm:spPr/>
    </dgm:pt>
    <dgm:pt modelId="{BA156A73-207D-42AD-9BE6-916777CB19C9}" type="pres">
      <dgm:prSet presAssocID="{501D9618-A81D-4920-820E-FB8FDC5AEE87}"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5000" r="-5000"/>
          </a:stretch>
        </a:blipFill>
      </dgm:spPr>
    </dgm:pt>
  </dgm:ptLst>
  <dgm:cxnLst>
    <dgm:cxn modelId="{F93520EF-159F-4469-84D6-99C8116D909F}" type="presOf" srcId="{D850BF54-4189-4E7F-9D35-073DBD9AE6A8}" destId="{A3BE17A4-5E7B-457E-927F-9250EE70CD95}" srcOrd="0" destOrd="0" presId="urn:microsoft.com/office/officeart/2005/8/layout/hList7"/>
    <dgm:cxn modelId="{010D1B5A-D8F6-4BA0-AC36-27BBF50E7C80}" type="presOf" srcId="{35C770B8-504C-4B1C-A9D1-0750F6463848}" destId="{BC0E0A21-CDE4-4666-B0F0-0B96B441939D}" srcOrd="0" destOrd="0" presId="urn:microsoft.com/office/officeart/2005/8/layout/hList7"/>
    <dgm:cxn modelId="{2076B34F-5401-41C2-BA92-6F82EA5FE709}" srcId="{130C30C4-C9B0-4CD0-9D38-5B39DE19DE19}" destId="{B859D71B-7E56-4C0A-99B7-3B0421BE1978}" srcOrd="2" destOrd="0" parTransId="{6D539AB0-4D65-4F2A-8168-3AE652B06800}" sibTransId="{D850BF54-4189-4E7F-9D35-073DBD9AE6A8}"/>
    <dgm:cxn modelId="{5FE164A6-D826-4956-AEC4-4AF1842A13F6}" type="presOf" srcId="{35C770B8-504C-4B1C-A9D1-0750F6463848}" destId="{9B39890C-9B72-4EA4-8BB1-EE6B150368AE}" srcOrd="1" destOrd="0" presId="urn:microsoft.com/office/officeart/2005/8/layout/hList7"/>
    <dgm:cxn modelId="{DB1E6BD1-E1F4-4E6C-B4CC-C33CC68EA607}" type="presOf" srcId="{501D9618-A81D-4920-820E-FB8FDC5AEE87}" destId="{F1B88272-44CB-4FE6-B538-7E67CA1716E6}" srcOrd="1" destOrd="0" presId="urn:microsoft.com/office/officeart/2005/8/layout/hList7"/>
    <dgm:cxn modelId="{85D9A400-0BFD-4655-9EA9-7FE99455AC67}" srcId="{130C30C4-C9B0-4CD0-9D38-5B39DE19DE19}" destId="{35C770B8-504C-4B1C-A9D1-0750F6463848}" srcOrd="0" destOrd="0" parTransId="{36B34D81-D876-4243-9A03-EC82EF82FEB8}" sibTransId="{16682604-97B6-434F-BBCF-5EFC58190714}"/>
    <dgm:cxn modelId="{4A0E9E29-938E-472C-A82B-E3FE1F57545F}" type="presOf" srcId="{A83AB524-EF16-443B-8224-1054D788AC4C}" destId="{12F328F2-A2EC-443A-8B9D-88931A7C36D0}" srcOrd="0" destOrd="0" presId="urn:microsoft.com/office/officeart/2005/8/layout/hList7"/>
    <dgm:cxn modelId="{872413F4-9CCC-48B6-99E1-8E1FD8DB726F}" srcId="{130C30C4-C9B0-4CD0-9D38-5B39DE19DE19}" destId="{501D9618-A81D-4920-820E-FB8FDC5AEE87}" srcOrd="3" destOrd="0" parTransId="{3FC967CB-691D-4EBA-8F50-9607EDAC21DA}" sibTransId="{AB94D670-23B3-4B98-A12E-7C833A668131}"/>
    <dgm:cxn modelId="{8634D36A-3308-4F7F-BCC1-4235A717896D}" type="presOf" srcId="{130C30C4-C9B0-4CD0-9D38-5B39DE19DE19}" destId="{3BD342C9-6DB2-4414-ABFB-B952DC316E20}" srcOrd="0" destOrd="0" presId="urn:microsoft.com/office/officeart/2005/8/layout/hList7"/>
    <dgm:cxn modelId="{0822CA67-9F48-401E-8B5D-1D65C84A305C}" type="presOf" srcId="{A83AB524-EF16-443B-8224-1054D788AC4C}" destId="{374D95F1-1D9A-4931-99EA-ECA78637F6E1}" srcOrd="1" destOrd="0" presId="urn:microsoft.com/office/officeart/2005/8/layout/hList7"/>
    <dgm:cxn modelId="{9252E123-E99A-4A9F-90D5-5D6C9F5D149B}" type="presOf" srcId="{10EAA315-8509-47BB-B0DC-5491D4D65981}" destId="{4F5F8AAA-1513-49A6-BD3D-76F610FBA226}" srcOrd="0" destOrd="0" presId="urn:microsoft.com/office/officeart/2005/8/layout/hList7"/>
    <dgm:cxn modelId="{AFB76300-8312-4F91-B2DE-6E95287E0D33}" srcId="{130C30C4-C9B0-4CD0-9D38-5B39DE19DE19}" destId="{A83AB524-EF16-443B-8224-1054D788AC4C}" srcOrd="1" destOrd="0" parTransId="{6AF98FE5-D0FC-45A1-93F0-191334890CC3}" sibTransId="{10EAA315-8509-47BB-B0DC-5491D4D65981}"/>
    <dgm:cxn modelId="{ED57AEE2-FB63-4E09-B0CC-6F2CECD899CC}" type="presOf" srcId="{B859D71B-7E56-4C0A-99B7-3B0421BE1978}" destId="{41753D55-C0E7-47E2-9DAD-CB785E7A12B5}" srcOrd="1" destOrd="0" presId="urn:microsoft.com/office/officeart/2005/8/layout/hList7"/>
    <dgm:cxn modelId="{EC1EF87B-969F-4B25-BB4B-9782538A2EB8}" type="presOf" srcId="{16682604-97B6-434F-BBCF-5EFC58190714}" destId="{1CD28551-53D7-4F2D-ADE6-BED543AFC8C6}" srcOrd="0" destOrd="0" presId="urn:microsoft.com/office/officeart/2005/8/layout/hList7"/>
    <dgm:cxn modelId="{62478D7C-5B14-420F-B7F5-0DBDDB3B9E84}" type="presOf" srcId="{501D9618-A81D-4920-820E-FB8FDC5AEE87}" destId="{7C5FA65D-9B6B-4FCF-BD00-CA5E896BAE3B}" srcOrd="0" destOrd="0" presId="urn:microsoft.com/office/officeart/2005/8/layout/hList7"/>
    <dgm:cxn modelId="{2E3C218A-B726-4406-8D08-30EBB4A946B4}" type="presOf" srcId="{B859D71B-7E56-4C0A-99B7-3B0421BE1978}" destId="{2279411F-9CB3-42AE-8BD0-57DAF215DAF5}" srcOrd="0" destOrd="0" presId="urn:microsoft.com/office/officeart/2005/8/layout/hList7"/>
    <dgm:cxn modelId="{1C4A7605-F5B0-4CD0-A1EE-C9727B8ABCCE}" type="presParOf" srcId="{3BD342C9-6DB2-4414-ABFB-B952DC316E20}" destId="{3E5D1256-B229-44CE-A347-4572F523E08A}" srcOrd="0" destOrd="0" presId="urn:microsoft.com/office/officeart/2005/8/layout/hList7"/>
    <dgm:cxn modelId="{C5189786-D091-4682-B825-F87F37B7C1A3}" type="presParOf" srcId="{3BD342C9-6DB2-4414-ABFB-B952DC316E20}" destId="{6D3CD8BE-25A9-4ED5-9037-286DAC874709}" srcOrd="1" destOrd="0" presId="urn:microsoft.com/office/officeart/2005/8/layout/hList7"/>
    <dgm:cxn modelId="{AB293CFF-0A29-48B9-AAF4-7A0E17B0A64F}" type="presParOf" srcId="{6D3CD8BE-25A9-4ED5-9037-286DAC874709}" destId="{9C5D3714-2F29-4630-BF0E-14DC072C7D8E}" srcOrd="0" destOrd="0" presId="urn:microsoft.com/office/officeart/2005/8/layout/hList7"/>
    <dgm:cxn modelId="{10988D79-163B-4E08-B53D-58003B977849}" type="presParOf" srcId="{9C5D3714-2F29-4630-BF0E-14DC072C7D8E}" destId="{BC0E0A21-CDE4-4666-B0F0-0B96B441939D}" srcOrd="0" destOrd="0" presId="urn:microsoft.com/office/officeart/2005/8/layout/hList7"/>
    <dgm:cxn modelId="{8FD8E996-A0EB-427D-9CF6-681E92DFD5BD}" type="presParOf" srcId="{9C5D3714-2F29-4630-BF0E-14DC072C7D8E}" destId="{9B39890C-9B72-4EA4-8BB1-EE6B150368AE}" srcOrd="1" destOrd="0" presId="urn:microsoft.com/office/officeart/2005/8/layout/hList7"/>
    <dgm:cxn modelId="{EACC858F-6E4D-4456-828D-C8B4B1A6D9A6}" type="presParOf" srcId="{9C5D3714-2F29-4630-BF0E-14DC072C7D8E}" destId="{47767E3C-8341-4109-8A2E-A5B0509B58B8}" srcOrd="2" destOrd="0" presId="urn:microsoft.com/office/officeart/2005/8/layout/hList7"/>
    <dgm:cxn modelId="{83B946E4-6126-495D-95D2-AC6EC6182C9B}" type="presParOf" srcId="{9C5D3714-2F29-4630-BF0E-14DC072C7D8E}" destId="{4EA4461B-7A60-411D-9A23-99863DCCD4E9}" srcOrd="3" destOrd="0" presId="urn:microsoft.com/office/officeart/2005/8/layout/hList7"/>
    <dgm:cxn modelId="{92FAC63B-32DD-4285-8F0A-C4C92B1E1C8B}" type="presParOf" srcId="{6D3CD8BE-25A9-4ED5-9037-286DAC874709}" destId="{1CD28551-53D7-4F2D-ADE6-BED543AFC8C6}" srcOrd="1" destOrd="0" presId="urn:microsoft.com/office/officeart/2005/8/layout/hList7"/>
    <dgm:cxn modelId="{893C371C-5D4A-4DCD-98EA-1749EE1D0DB5}" type="presParOf" srcId="{6D3CD8BE-25A9-4ED5-9037-286DAC874709}" destId="{21906A15-ACD9-4553-AAD6-9AE01E6E7999}" srcOrd="2" destOrd="0" presId="urn:microsoft.com/office/officeart/2005/8/layout/hList7"/>
    <dgm:cxn modelId="{8380F634-D4E9-497C-9365-8C20CD6F8C5D}" type="presParOf" srcId="{21906A15-ACD9-4553-AAD6-9AE01E6E7999}" destId="{12F328F2-A2EC-443A-8B9D-88931A7C36D0}" srcOrd="0" destOrd="0" presId="urn:microsoft.com/office/officeart/2005/8/layout/hList7"/>
    <dgm:cxn modelId="{24AA8AAC-A30B-4947-94B2-D878A0A27363}" type="presParOf" srcId="{21906A15-ACD9-4553-AAD6-9AE01E6E7999}" destId="{374D95F1-1D9A-4931-99EA-ECA78637F6E1}" srcOrd="1" destOrd="0" presId="urn:microsoft.com/office/officeart/2005/8/layout/hList7"/>
    <dgm:cxn modelId="{C21F5614-3B59-4D45-9639-13EAE5699E62}" type="presParOf" srcId="{21906A15-ACD9-4553-AAD6-9AE01E6E7999}" destId="{5F3B157C-3927-4323-8685-EE5D80B2A7A2}" srcOrd="2" destOrd="0" presId="urn:microsoft.com/office/officeart/2005/8/layout/hList7"/>
    <dgm:cxn modelId="{ED6919D2-7F76-47C9-8537-3CA9D847103B}" type="presParOf" srcId="{21906A15-ACD9-4553-AAD6-9AE01E6E7999}" destId="{279FE87C-0F51-42BD-870A-C5DE0D2B2D96}" srcOrd="3" destOrd="0" presId="urn:microsoft.com/office/officeart/2005/8/layout/hList7"/>
    <dgm:cxn modelId="{9EB110A1-F11E-4669-ABB8-34666D644A98}" type="presParOf" srcId="{6D3CD8BE-25A9-4ED5-9037-286DAC874709}" destId="{4F5F8AAA-1513-49A6-BD3D-76F610FBA226}" srcOrd="3" destOrd="0" presId="urn:microsoft.com/office/officeart/2005/8/layout/hList7"/>
    <dgm:cxn modelId="{93F0A125-6BDF-40D4-AE58-602FED1D3FEA}" type="presParOf" srcId="{6D3CD8BE-25A9-4ED5-9037-286DAC874709}" destId="{8E5FE258-123D-4387-A7A5-CFB025FBC6E0}" srcOrd="4" destOrd="0" presId="urn:microsoft.com/office/officeart/2005/8/layout/hList7"/>
    <dgm:cxn modelId="{3F6B4DB5-DCB6-4BC6-9F8A-2AA5EEC6DFE1}" type="presParOf" srcId="{8E5FE258-123D-4387-A7A5-CFB025FBC6E0}" destId="{2279411F-9CB3-42AE-8BD0-57DAF215DAF5}" srcOrd="0" destOrd="0" presId="urn:microsoft.com/office/officeart/2005/8/layout/hList7"/>
    <dgm:cxn modelId="{FF34B9D8-0DB5-417D-86C8-D0B33B890C0A}" type="presParOf" srcId="{8E5FE258-123D-4387-A7A5-CFB025FBC6E0}" destId="{41753D55-C0E7-47E2-9DAD-CB785E7A12B5}" srcOrd="1" destOrd="0" presId="urn:microsoft.com/office/officeart/2005/8/layout/hList7"/>
    <dgm:cxn modelId="{931B4ABB-6DFE-41F1-B65D-2EE955BCBCD7}" type="presParOf" srcId="{8E5FE258-123D-4387-A7A5-CFB025FBC6E0}" destId="{14B9D04A-5B14-44E4-92A7-80C5A545415A}" srcOrd="2" destOrd="0" presId="urn:microsoft.com/office/officeart/2005/8/layout/hList7"/>
    <dgm:cxn modelId="{03C61CFE-766C-4923-9B76-FB9D076E8EFD}" type="presParOf" srcId="{8E5FE258-123D-4387-A7A5-CFB025FBC6E0}" destId="{023B56B0-3CE7-4351-9DF7-BFA90BE00D75}" srcOrd="3" destOrd="0" presId="urn:microsoft.com/office/officeart/2005/8/layout/hList7"/>
    <dgm:cxn modelId="{A8B6AD92-3E8D-4D34-8C43-CE053CC811C5}" type="presParOf" srcId="{6D3CD8BE-25A9-4ED5-9037-286DAC874709}" destId="{A3BE17A4-5E7B-457E-927F-9250EE70CD95}" srcOrd="5" destOrd="0" presId="urn:microsoft.com/office/officeart/2005/8/layout/hList7"/>
    <dgm:cxn modelId="{EFDC2139-B04F-42C3-90C4-BAFEB9030F2A}" type="presParOf" srcId="{6D3CD8BE-25A9-4ED5-9037-286DAC874709}" destId="{710025B3-F84A-4172-959B-758344E1EFFD}" srcOrd="6" destOrd="0" presId="urn:microsoft.com/office/officeart/2005/8/layout/hList7"/>
    <dgm:cxn modelId="{53780196-78B3-41AC-A472-CC46885EC89A}" type="presParOf" srcId="{710025B3-F84A-4172-959B-758344E1EFFD}" destId="{7C5FA65D-9B6B-4FCF-BD00-CA5E896BAE3B}" srcOrd="0" destOrd="0" presId="urn:microsoft.com/office/officeart/2005/8/layout/hList7"/>
    <dgm:cxn modelId="{7DC37F92-9EFD-4E84-8170-E691EC8AE28C}" type="presParOf" srcId="{710025B3-F84A-4172-959B-758344E1EFFD}" destId="{F1B88272-44CB-4FE6-B538-7E67CA1716E6}" srcOrd="1" destOrd="0" presId="urn:microsoft.com/office/officeart/2005/8/layout/hList7"/>
    <dgm:cxn modelId="{F3DF2187-A9AC-4D5B-91AC-36EE094E48B7}" type="presParOf" srcId="{710025B3-F84A-4172-959B-758344E1EFFD}" destId="{07D6B5EA-5E6D-4D03-A69A-41F089065393}" srcOrd="2" destOrd="0" presId="urn:microsoft.com/office/officeart/2005/8/layout/hList7"/>
    <dgm:cxn modelId="{7BFD6692-27FF-4187-B002-7041FDEFD776}" type="presParOf" srcId="{710025B3-F84A-4172-959B-758344E1EFFD}" destId="{BA156A73-207D-42AD-9BE6-916777CB19C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A90B3C-3201-4F73-81D3-8154AF69B204}"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s-ES"/>
        </a:p>
      </dgm:t>
    </dgm:pt>
    <dgm:pt modelId="{23FD0EE1-A9B3-410D-A531-451157FF9F0B}">
      <dgm:prSet phldrT="[Texto]"/>
      <dgm:spPr/>
      <dgm:t>
        <a:bodyPr/>
        <a:lstStyle/>
        <a:p>
          <a:r>
            <a:rPr lang="es-ES" dirty="0" smtClean="0"/>
            <a:t>1</a:t>
          </a:r>
          <a:endParaRPr lang="es-ES" dirty="0"/>
        </a:p>
      </dgm:t>
    </dgm:pt>
    <dgm:pt modelId="{A79558F4-124D-488A-8F2D-01B84CDA5A6D}" type="parTrans" cxnId="{DEB9588C-204F-4F33-BFF8-49272AF6580E}">
      <dgm:prSet/>
      <dgm:spPr/>
      <dgm:t>
        <a:bodyPr/>
        <a:lstStyle/>
        <a:p>
          <a:endParaRPr lang="es-ES"/>
        </a:p>
      </dgm:t>
    </dgm:pt>
    <dgm:pt modelId="{218AB0FC-D516-4739-9E76-4B7CC71821A5}" type="sibTrans" cxnId="{DEB9588C-204F-4F33-BFF8-49272AF6580E}">
      <dgm:prSet/>
      <dgm:spPr/>
      <dgm:t>
        <a:bodyPr/>
        <a:lstStyle/>
        <a:p>
          <a:endParaRPr lang="es-ES"/>
        </a:p>
      </dgm:t>
    </dgm:pt>
    <dgm:pt modelId="{4F15A49C-AAAB-48C1-8D64-7F52B183A67A}">
      <dgm:prSet phldrT="[Texto]" custT="1"/>
      <dgm:spPr/>
      <dgm:t>
        <a:bodyPr/>
        <a:lstStyle/>
        <a:p>
          <a:r>
            <a:rPr lang="es-ES" sz="1600" dirty="0" smtClean="0">
              <a:latin typeface="Century Gothic" pitchFamily="34" charset="0"/>
            </a:rPr>
            <a:t>El modelo que más se ajusta a la regresión lineal simple </a:t>
          </a:r>
          <a:r>
            <a:rPr lang="es-ES" sz="1600" dirty="0" err="1" smtClean="0">
              <a:latin typeface="Century Gothic" pitchFamily="34" charset="0"/>
            </a:rPr>
            <a:t>Burr</a:t>
          </a:r>
          <a:r>
            <a:rPr lang="es-ES" sz="1600" dirty="0" smtClean="0">
              <a:latin typeface="Century Gothic" pitchFamily="34" charset="0"/>
            </a:rPr>
            <a:t> XII según el método de optimización </a:t>
          </a:r>
          <a:r>
            <a:rPr lang="es-ES" sz="1600" dirty="0" err="1" smtClean="0">
              <a:latin typeface="Century Gothic" pitchFamily="34" charset="0"/>
            </a:rPr>
            <a:t>Nelder</a:t>
          </a:r>
          <a:r>
            <a:rPr lang="es-ES" sz="1600" dirty="0" smtClean="0">
              <a:latin typeface="Century Gothic" pitchFamily="34" charset="0"/>
            </a:rPr>
            <a:t> Mead, por el criterio de información bayesiano y el criterio de información de </a:t>
          </a:r>
          <a:r>
            <a:rPr lang="es-ES" sz="1600" dirty="0" err="1" smtClean="0">
              <a:latin typeface="Century Gothic" pitchFamily="34" charset="0"/>
            </a:rPr>
            <a:t>Akaike</a:t>
          </a:r>
          <a:r>
            <a:rPr lang="es-ES" sz="1600" dirty="0" smtClean="0">
              <a:latin typeface="Century Gothic" pitchFamily="34" charset="0"/>
            </a:rPr>
            <a:t> más bajos es:</a:t>
          </a:r>
          <a:endParaRPr lang="es-ES" sz="1600" dirty="0">
            <a:latin typeface="Century Gothic" pitchFamily="34" charset="0"/>
          </a:endParaRPr>
        </a:p>
      </dgm:t>
    </dgm:pt>
    <dgm:pt modelId="{D82BE109-B74F-4496-B1FA-C8D9D3AC1A0C}" type="parTrans" cxnId="{6B9A4F73-FE2F-4B1D-B20C-381EA46EECE0}">
      <dgm:prSet/>
      <dgm:spPr/>
      <dgm:t>
        <a:bodyPr/>
        <a:lstStyle/>
        <a:p>
          <a:endParaRPr lang="es-ES"/>
        </a:p>
      </dgm:t>
    </dgm:pt>
    <dgm:pt modelId="{1DE3E8C4-29B1-4E51-BC96-FF15460EF42E}" type="sibTrans" cxnId="{6B9A4F73-FE2F-4B1D-B20C-381EA46EECE0}">
      <dgm:prSet/>
      <dgm:spPr/>
      <dgm:t>
        <a:bodyPr/>
        <a:lstStyle/>
        <a:p>
          <a:endParaRPr lang="es-ES"/>
        </a:p>
      </dgm:t>
    </dgm:pt>
    <dgm:pt modelId="{D4F33E21-F605-421D-B00F-D6575D7DAB93}">
      <dgm:prSet phldrT="[Texto]"/>
      <dgm:spPr/>
      <dgm:t>
        <a:bodyPr/>
        <a:lstStyle/>
        <a:p>
          <a:r>
            <a:rPr lang="es-ES" dirty="0" smtClean="0"/>
            <a:t>2</a:t>
          </a:r>
          <a:endParaRPr lang="es-ES" dirty="0"/>
        </a:p>
      </dgm:t>
    </dgm:pt>
    <dgm:pt modelId="{EF5F96A6-0BF6-4F44-9F0B-D55E25089A06}" type="parTrans" cxnId="{F5571A46-A0DF-47DF-BB7E-E0D3AE6F2B74}">
      <dgm:prSet/>
      <dgm:spPr/>
      <dgm:t>
        <a:bodyPr/>
        <a:lstStyle/>
        <a:p>
          <a:endParaRPr lang="es-ES"/>
        </a:p>
      </dgm:t>
    </dgm:pt>
    <dgm:pt modelId="{102517B6-D697-4F99-8205-803BAF55E317}" type="sibTrans" cxnId="{F5571A46-A0DF-47DF-BB7E-E0D3AE6F2B74}">
      <dgm:prSet/>
      <dgm:spPr/>
      <dgm:t>
        <a:bodyPr/>
        <a:lstStyle/>
        <a:p>
          <a:endParaRPr lang="es-ES"/>
        </a:p>
      </dgm:t>
    </dgm:pt>
    <dgm:pt modelId="{B403BDB6-4B3F-4470-B60A-9ED07422B4AC}">
      <dgm:prSet phldrT="[Texto]" custT="1"/>
      <dgm:spPr/>
      <dgm:t>
        <a:bodyPr/>
        <a:lstStyle/>
        <a:p>
          <a:r>
            <a:rPr lang="es-ES" sz="1600" dirty="0" smtClean="0">
              <a:latin typeface="Century Gothic" pitchFamily="34" charset="0"/>
            </a:rPr>
            <a:t>El modelo que más se ajusta a la regresión lineal simple </a:t>
          </a:r>
          <a:r>
            <a:rPr lang="es-ES" sz="1600" dirty="0" err="1" smtClean="0">
              <a:latin typeface="Century Gothic" pitchFamily="34" charset="0"/>
            </a:rPr>
            <a:t>Burr</a:t>
          </a:r>
          <a:r>
            <a:rPr lang="es-ES" sz="1600" dirty="0" smtClean="0">
              <a:latin typeface="Century Gothic" pitchFamily="34" charset="0"/>
            </a:rPr>
            <a:t> XII según el método de optimización SANN, por el criterio de información bayesiano y el criterio de información de </a:t>
          </a:r>
          <a:r>
            <a:rPr lang="es-ES" sz="1600" dirty="0" err="1" smtClean="0">
              <a:latin typeface="Century Gothic" pitchFamily="34" charset="0"/>
            </a:rPr>
            <a:t>Akaike</a:t>
          </a:r>
          <a:r>
            <a:rPr lang="es-ES" sz="1600" dirty="0" smtClean="0">
              <a:latin typeface="Century Gothic" pitchFamily="34" charset="0"/>
            </a:rPr>
            <a:t> más bajos es:</a:t>
          </a:r>
          <a:endParaRPr lang="es-ES" sz="1600" dirty="0">
            <a:latin typeface="Century Gothic" pitchFamily="34" charset="0"/>
          </a:endParaRPr>
        </a:p>
      </dgm:t>
    </dgm:pt>
    <dgm:pt modelId="{A59FCDD9-9E72-4252-8E83-D0107C4A2F08}" type="parTrans" cxnId="{2662A4C2-79EE-460C-B60A-DE607F2B89BE}">
      <dgm:prSet/>
      <dgm:spPr/>
      <dgm:t>
        <a:bodyPr/>
        <a:lstStyle/>
        <a:p>
          <a:endParaRPr lang="es-ES"/>
        </a:p>
      </dgm:t>
    </dgm:pt>
    <dgm:pt modelId="{80ABE6F6-27A8-4509-AF7C-22D8395FAB71}" type="sibTrans" cxnId="{2662A4C2-79EE-460C-B60A-DE607F2B89BE}">
      <dgm:prSet/>
      <dgm:spPr/>
      <dgm:t>
        <a:bodyPr/>
        <a:lstStyle/>
        <a:p>
          <a:endParaRPr lang="es-ES"/>
        </a:p>
      </dgm:t>
    </dgm:pt>
    <dgm:pt modelId="{966BF2D8-6212-4FEB-B6C5-16A81AA0BAD8}">
      <dgm:prSet phldrT="[Texto]"/>
      <dgm:spPr/>
      <dgm:t>
        <a:bodyPr/>
        <a:lstStyle/>
        <a:p>
          <a:r>
            <a:rPr lang="es-ES" dirty="0" smtClean="0"/>
            <a:t>3</a:t>
          </a:r>
          <a:endParaRPr lang="es-ES" dirty="0"/>
        </a:p>
      </dgm:t>
    </dgm:pt>
    <dgm:pt modelId="{C8416A8C-240F-4629-BB27-F31926B9ADBF}" type="parTrans" cxnId="{01DA28BC-96BF-4FD4-B461-C2AE34BE4AFE}">
      <dgm:prSet/>
      <dgm:spPr/>
      <dgm:t>
        <a:bodyPr/>
        <a:lstStyle/>
        <a:p>
          <a:endParaRPr lang="es-ES"/>
        </a:p>
      </dgm:t>
    </dgm:pt>
    <dgm:pt modelId="{F3C07F5A-DBDC-404A-802A-0C73719AF128}" type="sibTrans" cxnId="{01DA28BC-96BF-4FD4-B461-C2AE34BE4AFE}">
      <dgm:prSet/>
      <dgm:spPr/>
      <dgm:t>
        <a:bodyPr/>
        <a:lstStyle/>
        <a:p>
          <a:endParaRPr lang="es-ES"/>
        </a:p>
      </dgm:t>
    </dgm:pt>
    <dgm:pt modelId="{549DE3CE-7683-44D5-A2C8-E53D293E9204}">
      <dgm:prSet phldrT="[Texto]" custT="1"/>
      <dgm:spPr/>
      <dgm:t>
        <a:bodyPr/>
        <a:lstStyle/>
        <a:p>
          <a:r>
            <a:rPr lang="es-ES" sz="1600" dirty="0" smtClean="0">
              <a:latin typeface="Century Gothic" pitchFamily="34" charset="0"/>
            </a:rPr>
            <a:t>Se confirma que una mejor bondad de ajuste posee la regresión múltiple de </a:t>
          </a:r>
          <a:r>
            <a:rPr lang="es-ES" sz="1600" dirty="0" err="1" smtClean="0">
              <a:latin typeface="Century Gothic" pitchFamily="34" charset="0"/>
            </a:rPr>
            <a:t>Burr</a:t>
          </a:r>
          <a:r>
            <a:rPr lang="es-ES" sz="1600" dirty="0" smtClean="0">
              <a:latin typeface="Century Gothic" pitchFamily="34" charset="0"/>
            </a:rPr>
            <a:t> tipo XII pues sus valores de AIC Y BIC son más bajos que la regresión lineal </a:t>
          </a:r>
          <a:r>
            <a:rPr lang="es-ES" sz="1600" dirty="0" err="1" smtClean="0">
              <a:latin typeface="Century Gothic" pitchFamily="34" charset="0"/>
            </a:rPr>
            <a:t>Burr</a:t>
          </a:r>
          <a:r>
            <a:rPr lang="es-ES" sz="1600" dirty="0" smtClean="0">
              <a:latin typeface="Century Gothic" pitchFamily="34" charset="0"/>
            </a:rPr>
            <a:t> tipo XII y muy por debajo de la regresión lineal simple, esto quiere decir que con mayor parámetros mejora la bondad de ajuste, pero se tiene mayor complejidad en la regresión.</a:t>
          </a:r>
          <a:endParaRPr lang="es-ES" sz="1600" dirty="0">
            <a:latin typeface="Century Gothic" pitchFamily="34" charset="0"/>
          </a:endParaRPr>
        </a:p>
      </dgm:t>
    </dgm:pt>
    <dgm:pt modelId="{2F66DC33-3D98-47CD-B327-C317F584362F}" type="parTrans" cxnId="{E60ADEDB-D252-490E-938D-BE1A6E72B713}">
      <dgm:prSet/>
      <dgm:spPr/>
      <dgm:t>
        <a:bodyPr/>
        <a:lstStyle/>
        <a:p>
          <a:endParaRPr lang="es-ES"/>
        </a:p>
      </dgm:t>
    </dgm:pt>
    <dgm:pt modelId="{9B130D57-2276-4E6B-BFDE-EDD06FB6B08F}" type="sibTrans" cxnId="{E60ADEDB-D252-490E-938D-BE1A6E72B713}">
      <dgm:prSet/>
      <dgm:spPr/>
      <dgm:t>
        <a:bodyPr/>
        <a:lstStyle/>
        <a:p>
          <a:endParaRPr lang="es-ES"/>
        </a:p>
      </dgm:t>
    </dgm:pt>
    <dgm:pt modelId="{6A299AAF-EAFA-4E8A-AD27-9D52816614C5}">
      <dgm:prSet custT="1"/>
      <dgm:spPr/>
      <dgm:t>
        <a:bodyPr/>
        <a:lstStyle/>
        <a:p>
          <a:r>
            <a:rPr lang="es-ES" sz="1600" dirty="0" smtClean="0">
              <a:latin typeface="Century Gothic" pitchFamily="34" charset="0"/>
            </a:rPr>
            <a:t>𝐼𝑛𝑑𝑖𝑐𝑒 𝑑𝑒 𝑐𝑜𝑛𝑐𝑒𝑡𝑟𝑎𝑐𝑖𝑜𝑛 𝐻𝐻𝐼= 784.65 𝑖𝑛𝑓𝑙𝑎𝑐𝑖ó𝑛+127.015+𝜀</a:t>
          </a:r>
          <a:endParaRPr lang="es-ES" sz="1600" dirty="0">
            <a:latin typeface="Century Gothic" pitchFamily="34" charset="0"/>
          </a:endParaRPr>
        </a:p>
      </dgm:t>
    </dgm:pt>
    <dgm:pt modelId="{88470AE4-3EE2-491D-8AB3-154167CDDB96}" type="parTrans" cxnId="{A9D4A54F-29C9-4FF0-8D40-6D76BE2FEC18}">
      <dgm:prSet/>
      <dgm:spPr/>
      <dgm:t>
        <a:bodyPr/>
        <a:lstStyle/>
        <a:p>
          <a:endParaRPr lang="es-ES"/>
        </a:p>
      </dgm:t>
    </dgm:pt>
    <dgm:pt modelId="{717874D5-B1E9-491E-8D67-7BED39A2AEA1}" type="sibTrans" cxnId="{A9D4A54F-29C9-4FF0-8D40-6D76BE2FEC18}">
      <dgm:prSet/>
      <dgm:spPr/>
      <dgm:t>
        <a:bodyPr/>
        <a:lstStyle/>
        <a:p>
          <a:endParaRPr lang="es-ES"/>
        </a:p>
      </dgm:t>
    </dgm:pt>
    <dgm:pt modelId="{B9EF0CCB-E11F-4380-83C2-A7C797BD782D}">
      <dgm:prSet custT="1"/>
      <dgm:spPr/>
      <dgm:t>
        <a:bodyPr/>
        <a:lstStyle/>
        <a:p>
          <a:r>
            <a:rPr lang="es-ES" sz="1600" dirty="0" smtClean="0">
              <a:latin typeface="Century Gothic" pitchFamily="34" charset="0"/>
            </a:rPr>
            <a:t>𝑖𝑛𝑑𝑖𝑐𝑒 𝑑𝑒 𝑐𝑜𝑛𝑐𝑒𝑡𝑟𝑎𝑐𝑖𝑜𝑛 𝐻𝐻= −1351 𝑟𝑒𝑛𝑡𝑎𝑏𝑖𝑙𝑖𝑎𝑑𝑎 𝑝𝑎𝑡𝑟𝑖𝑚𝑜𝑛𝑖𝑜+2.723+𝜀</a:t>
          </a:r>
          <a:endParaRPr lang="es-ES" sz="1600" dirty="0">
            <a:latin typeface="Century Gothic" pitchFamily="34" charset="0"/>
          </a:endParaRPr>
        </a:p>
      </dgm:t>
    </dgm:pt>
    <dgm:pt modelId="{212B0172-6865-4BA3-ADD1-DB853A46C05D}" type="parTrans" cxnId="{0FA904E5-B95A-4EB4-A661-12A5201483F4}">
      <dgm:prSet/>
      <dgm:spPr/>
      <dgm:t>
        <a:bodyPr/>
        <a:lstStyle/>
        <a:p>
          <a:endParaRPr lang="es-ES"/>
        </a:p>
      </dgm:t>
    </dgm:pt>
    <dgm:pt modelId="{8A8C0093-5D95-4EC0-8526-7F556B575875}" type="sibTrans" cxnId="{0FA904E5-B95A-4EB4-A661-12A5201483F4}">
      <dgm:prSet/>
      <dgm:spPr/>
      <dgm:t>
        <a:bodyPr/>
        <a:lstStyle/>
        <a:p>
          <a:endParaRPr lang="es-ES"/>
        </a:p>
      </dgm:t>
    </dgm:pt>
    <dgm:pt modelId="{608C6DE8-CBAA-4155-844C-57154BB2B6E8}" type="pres">
      <dgm:prSet presAssocID="{C6A90B3C-3201-4F73-81D3-8154AF69B204}" presName="linearFlow" presStyleCnt="0">
        <dgm:presLayoutVars>
          <dgm:dir/>
          <dgm:animLvl val="lvl"/>
          <dgm:resizeHandles val="exact"/>
        </dgm:presLayoutVars>
      </dgm:prSet>
      <dgm:spPr/>
      <dgm:t>
        <a:bodyPr/>
        <a:lstStyle/>
        <a:p>
          <a:endParaRPr lang="es-ES"/>
        </a:p>
      </dgm:t>
    </dgm:pt>
    <dgm:pt modelId="{AF536864-0FA0-4BC8-B2DD-8E61401B0BAE}" type="pres">
      <dgm:prSet presAssocID="{23FD0EE1-A9B3-410D-A531-451157FF9F0B}" presName="composite" presStyleCnt="0"/>
      <dgm:spPr/>
      <dgm:t>
        <a:bodyPr/>
        <a:lstStyle/>
        <a:p>
          <a:endParaRPr lang="es-ES"/>
        </a:p>
      </dgm:t>
    </dgm:pt>
    <dgm:pt modelId="{1281A6CB-5F96-4F95-A35F-F171CB3412BC}" type="pres">
      <dgm:prSet presAssocID="{23FD0EE1-A9B3-410D-A531-451157FF9F0B}" presName="parentText" presStyleLbl="alignNode1" presStyleIdx="0" presStyleCnt="3" custScaleX="89600">
        <dgm:presLayoutVars>
          <dgm:chMax val="1"/>
          <dgm:bulletEnabled val="1"/>
        </dgm:presLayoutVars>
      </dgm:prSet>
      <dgm:spPr/>
      <dgm:t>
        <a:bodyPr/>
        <a:lstStyle/>
        <a:p>
          <a:endParaRPr lang="es-ES"/>
        </a:p>
      </dgm:t>
    </dgm:pt>
    <dgm:pt modelId="{945C249D-FA31-47B6-9A8B-B889777A961C}" type="pres">
      <dgm:prSet presAssocID="{23FD0EE1-A9B3-410D-A531-451157FF9F0B}" presName="descendantText" presStyleLbl="alignAcc1" presStyleIdx="0" presStyleCnt="3">
        <dgm:presLayoutVars>
          <dgm:bulletEnabled val="1"/>
        </dgm:presLayoutVars>
      </dgm:prSet>
      <dgm:spPr/>
      <dgm:t>
        <a:bodyPr/>
        <a:lstStyle/>
        <a:p>
          <a:endParaRPr lang="es-ES"/>
        </a:p>
      </dgm:t>
    </dgm:pt>
    <dgm:pt modelId="{44FEDA96-DE85-4072-9431-3389DFC71741}" type="pres">
      <dgm:prSet presAssocID="{218AB0FC-D516-4739-9E76-4B7CC71821A5}" presName="sp" presStyleCnt="0"/>
      <dgm:spPr/>
      <dgm:t>
        <a:bodyPr/>
        <a:lstStyle/>
        <a:p>
          <a:endParaRPr lang="es-ES"/>
        </a:p>
      </dgm:t>
    </dgm:pt>
    <dgm:pt modelId="{FC8F7A04-2073-44C9-B838-21A767C39BFA}" type="pres">
      <dgm:prSet presAssocID="{D4F33E21-F605-421D-B00F-D6575D7DAB93}" presName="composite" presStyleCnt="0"/>
      <dgm:spPr/>
      <dgm:t>
        <a:bodyPr/>
        <a:lstStyle/>
        <a:p>
          <a:endParaRPr lang="es-ES"/>
        </a:p>
      </dgm:t>
    </dgm:pt>
    <dgm:pt modelId="{F807054D-1F2A-48EF-A11D-F4EABA87BD05}" type="pres">
      <dgm:prSet presAssocID="{D4F33E21-F605-421D-B00F-D6575D7DAB93}" presName="parentText" presStyleLbl="alignNode1" presStyleIdx="1" presStyleCnt="3" custScaleX="85157">
        <dgm:presLayoutVars>
          <dgm:chMax val="1"/>
          <dgm:bulletEnabled val="1"/>
        </dgm:presLayoutVars>
      </dgm:prSet>
      <dgm:spPr/>
      <dgm:t>
        <a:bodyPr/>
        <a:lstStyle/>
        <a:p>
          <a:endParaRPr lang="es-ES"/>
        </a:p>
      </dgm:t>
    </dgm:pt>
    <dgm:pt modelId="{190D7D05-46D5-4970-99D5-0BA8552EFF75}" type="pres">
      <dgm:prSet presAssocID="{D4F33E21-F605-421D-B00F-D6575D7DAB93}" presName="descendantText" presStyleLbl="alignAcc1" presStyleIdx="1" presStyleCnt="3">
        <dgm:presLayoutVars>
          <dgm:bulletEnabled val="1"/>
        </dgm:presLayoutVars>
      </dgm:prSet>
      <dgm:spPr/>
      <dgm:t>
        <a:bodyPr/>
        <a:lstStyle/>
        <a:p>
          <a:endParaRPr lang="es-ES"/>
        </a:p>
      </dgm:t>
    </dgm:pt>
    <dgm:pt modelId="{335AE6A8-56EE-4AA8-85D7-C2C0C429BF92}" type="pres">
      <dgm:prSet presAssocID="{102517B6-D697-4F99-8205-803BAF55E317}" presName="sp" presStyleCnt="0"/>
      <dgm:spPr/>
      <dgm:t>
        <a:bodyPr/>
        <a:lstStyle/>
        <a:p>
          <a:endParaRPr lang="es-ES"/>
        </a:p>
      </dgm:t>
    </dgm:pt>
    <dgm:pt modelId="{09B328D0-A7D3-4AB1-967A-FE80D92F7A1C}" type="pres">
      <dgm:prSet presAssocID="{966BF2D8-6212-4FEB-B6C5-16A81AA0BAD8}" presName="composite" presStyleCnt="0"/>
      <dgm:spPr/>
      <dgm:t>
        <a:bodyPr/>
        <a:lstStyle/>
        <a:p>
          <a:endParaRPr lang="es-ES"/>
        </a:p>
      </dgm:t>
    </dgm:pt>
    <dgm:pt modelId="{D8A3B172-B4BF-4622-86E5-54908D58D726}" type="pres">
      <dgm:prSet presAssocID="{966BF2D8-6212-4FEB-B6C5-16A81AA0BAD8}" presName="parentText" presStyleLbl="alignNode1" presStyleIdx="2" presStyleCnt="3" custScaleX="91386">
        <dgm:presLayoutVars>
          <dgm:chMax val="1"/>
          <dgm:bulletEnabled val="1"/>
        </dgm:presLayoutVars>
      </dgm:prSet>
      <dgm:spPr/>
      <dgm:t>
        <a:bodyPr/>
        <a:lstStyle/>
        <a:p>
          <a:endParaRPr lang="es-ES"/>
        </a:p>
      </dgm:t>
    </dgm:pt>
    <dgm:pt modelId="{2E191E4D-CAB5-40A6-891A-2ADCFCE4DBE2}" type="pres">
      <dgm:prSet presAssocID="{966BF2D8-6212-4FEB-B6C5-16A81AA0BAD8}" presName="descendantText" presStyleLbl="alignAcc1" presStyleIdx="2" presStyleCnt="3">
        <dgm:presLayoutVars>
          <dgm:bulletEnabled val="1"/>
        </dgm:presLayoutVars>
      </dgm:prSet>
      <dgm:spPr/>
      <dgm:t>
        <a:bodyPr/>
        <a:lstStyle/>
        <a:p>
          <a:endParaRPr lang="es-ES"/>
        </a:p>
      </dgm:t>
    </dgm:pt>
  </dgm:ptLst>
  <dgm:cxnLst>
    <dgm:cxn modelId="{26447134-C3F1-4FA4-97D9-9E539446B8C8}" type="presOf" srcId="{966BF2D8-6212-4FEB-B6C5-16A81AA0BAD8}" destId="{D8A3B172-B4BF-4622-86E5-54908D58D726}" srcOrd="0" destOrd="0" presId="urn:microsoft.com/office/officeart/2005/8/layout/chevron2"/>
    <dgm:cxn modelId="{E60ADEDB-D252-490E-938D-BE1A6E72B713}" srcId="{966BF2D8-6212-4FEB-B6C5-16A81AA0BAD8}" destId="{549DE3CE-7683-44D5-A2C8-E53D293E9204}" srcOrd="0" destOrd="0" parTransId="{2F66DC33-3D98-47CD-B327-C317F584362F}" sibTransId="{9B130D57-2276-4E6B-BFDE-EDD06FB6B08F}"/>
    <dgm:cxn modelId="{01DA28BC-96BF-4FD4-B461-C2AE34BE4AFE}" srcId="{C6A90B3C-3201-4F73-81D3-8154AF69B204}" destId="{966BF2D8-6212-4FEB-B6C5-16A81AA0BAD8}" srcOrd="2" destOrd="0" parTransId="{C8416A8C-240F-4629-BB27-F31926B9ADBF}" sibTransId="{F3C07F5A-DBDC-404A-802A-0C73719AF128}"/>
    <dgm:cxn modelId="{C62971E2-B81B-4786-A1DF-D258D0CA6420}" type="presOf" srcId="{C6A90B3C-3201-4F73-81D3-8154AF69B204}" destId="{608C6DE8-CBAA-4155-844C-57154BB2B6E8}" srcOrd="0" destOrd="0" presId="urn:microsoft.com/office/officeart/2005/8/layout/chevron2"/>
    <dgm:cxn modelId="{70BEDE74-053B-46CE-AA84-8C0399BF9371}" type="presOf" srcId="{4F15A49C-AAAB-48C1-8D64-7F52B183A67A}" destId="{945C249D-FA31-47B6-9A8B-B889777A961C}" srcOrd="0" destOrd="0" presId="urn:microsoft.com/office/officeart/2005/8/layout/chevron2"/>
    <dgm:cxn modelId="{FF0328D5-D82D-4B69-9C49-E31E8AC3F3B1}" type="presOf" srcId="{D4F33E21-F605-421D-B00F-D6575D7DAB93}" destId="{F807054D-1F2A-48EF-A11D-F4EABA87BD05}" srcOrd="0" destOrd="0" presId="urn:microsoft.com/office/officeart/2005/8/layout/chevron2"/>
    <dgm:cxn modelId="{6B9A4F73-FE2F-4B1D-B20C-381EA46EECE0}" srcId="{23FD0EE1-A9B3-410D-A531-451157FF9F0B}" destId="{4F15A49C-AAAB-48C1-8D64-7F52B183A67A}" srcOrd="0" destOrd="0" parTransId="{D82BE109-B74F-4496-B1FA-C8D9D3AC1A0C}" sibTransId="{1DE3E8C4-29B1-4E51-BC96-FF15460EF42E}"/>
    <dgm:cxn modelId="{9503085F-5CC3-4082-8D5E-54D3718C734F}" type="presOf" srcId="{B403BDB6-4B3F-4470-B60A-9ED07422B4AC}" destId="{190D7D05-46D5-4970-99D5-0BA8552EFF75}" srcOrd="0" destOrd="0" presId="urn:microsoft.com/office/officeart/2005/8/layout/chevron2"/>
    <dgm:cxn modelId="{D916F2CB-2192-4BE1-802F-0A91B11D221C}" type="presOf" srcId="{B9EF0CCB-E11F-4380-83C2-A7C797BD782D}" destId="{190D7D05-46D5-4970-99D5-0BA8552EFF75}" srcOrd="0" destOrd="1" presId="urn:microsoft.com/office/officeart/2005/8/layout/chevron2"/>
    <dgm:cxn modelId="{0FA904E5-B95A-4EB4-A661-12A5201483F4}" srcId="{D4F33E21-F605-421D-B00F-D6575D7DAB93}" destId="{B9EF0CCB-E11F-4380-83C2-A7C797BD782D}" srcOrd="1" destOrd="0" parTransId="{212B0172-6865-4BA3-ADD1-DB853A46C05D}" sibTransId="{8A8C0093-5D95-4EC0-8526-7F556B575875}"/>
    <dgm:cxn modelId="{202EE6F6-7FCB-4D45-B5F8-7AA787E167DF}" type="presOf" srcId="{6A299AAF-EAFA-4E8A-AD27-9D52816614C5}" destId="{945C249D-FA31-47B6-9A8B-B889777A961C}" srcOrd="0" destOrd="1" presId="urn:microsoft.com/office/officeart/2005/8/layout/chevron2"/>
    <dgm:cxn modelId="{4318BF70-3EF4-402B-B913-7F6F9E21464F}" type="presOf" srcId="{549DE3CE-7683-44D5-A2C8-E53D293E9204}" destId="{2E191E4D-CAB5-40A6-891A-2ADCFCE4DBE2}" srcOrd="0" destOrd="0" presId="urn:microsoft.com/office/officeart/2005/8/layout/chevron2"/>
    <dgm:cxn modelId="{DEB9588C-204F-4F33-BFF8-49272AF6580E}" srcId="{C6A90B3C-3201-4F73-81D3-8154AF69B204}" destId="{23FD0EE1-A9B3-410D-A531-451157FF9F0B}" srcOrd="0" destOrd="0" parTransId="{A79558F4-124D-488A-8F2D-01B84CDA5A6D}" sibTransId="{218AB0FC-D516-4739-9E76-4B7CC71821A5}"/>
    <dgm:cxn modelId="{2662A4C2-79EE-460C-B60A-DE607F2B89BE}" srcId="{D4F33E21-F605-421D-B00F-D6575D7DAB93}" destId="{B403BDB6-4B3F-4470-B60A-9ED07422B4AC}" srcOrd="0" destOrd="0" parTransId="{A59FCDD9-9E72-4252-8E83-D0107C4A2F08}" sibTransId="{80ABE6F6-27A8-4509-AF7C-22D8395FAB71}"/>
    <dgm:cxn modelId="{A9D4A54F-29C9-4FF0-8D40-6D76BE2FEC18}" srcId="{23FD0EE1-A9B3-410D-A531-451157FF9F0B}" destId="{6A299AAF-EAFA-4E8A-AD27-9D52816614C5}" srcOrd="1" destOrd="0" parTransId="{88470AE4-3EE2-491D-8AB3-154167CDDB96}" sibTransId="{717874D5-B1E9-491E-8D67-7BED39A2AEA1}"/>
    <dgm:cxn modelId="{F5571A46-A0DF-47DF-BB7E-E0D3AE6F2B74}" srcId="{C6A90B3C-3201-4F73-81D3-8154AF69B204}" destId="{D4F33E21-F605-421D-B00F-D6575D7DAB93}" srcOrd="1" destOrd="0" parTransId="{EF5F96A6-0BF6-4F44-9F0B-D55E25089A06}" sibTransId="{102517B6-D697-4F99-8205-803BAF55E317}"/>
    <dgm:cxn modelId="{E3F96388-DEA3-4255-8F68-02A42477602E}" type="presOf" srcId="{23FD0EE1-A9B3-410D-A531-451157FF9F0B}" destId="{1281A6CB-5F96-4F95-A35F-F171CB3412BC}" srcOrd="0" destOrd="0" presId="urn:microsoft.com/office/officeart/2005/8/layout/chevron2"/>
    <dgm:cxn modelId="{3C480C5A-22AC-4C62-BEBE-C380F05F403C}" type="presParOf" srcId="{608C6DE8-CBAA-4155-844C-57154BB2B6E8}" destId="{AF536864-0FA0-4BC8-B2DD-8E61401B0BAE}" srcOrd="0" destOrd="0" presId="urn:microsoft.com/office/officeart/2005/8/layout/chevron2"/>
    <dgm:cxn modelId="{1B36FC8D-0BAD-4BAC-9AAA-7EBF0416724C}" type="presParOf" srcId="{AF536864-0FA0-4BC8-B2DD-8E61401B0BAE}" destId="{1281A6CB-5F96-4F95-A35F-F171CB3412BC}" srcOrd="0" destOrd="0" presId="urn:microsoft.com/office/officeart/2005/8/layout/chevron2"/>
    <dgm:cxn modelId="{F2843830-B558-4BF1-89DA-0206A9A0B2FE}" type="presParOf" srcId="{AF536864-0FA0-4BC8-B2DD-8E61401B0BAE}" destId="{945C249D-FA31-47B6-9A8B-B889777A961C}" srcOrd="1" destOrd="0" presId="urn:microsoft.com/office/officeart/2005/8/layout/chevron2"/>
    <dgm:cxn modelId="{3E4E921D-E92E-4333-998D-0A65CEE81E62}" type="presParOf" srcId="{608C6DE8-CBAA-4155-844C-57154BB2B6E8}" destId="{44FEDA96-DE85-4072-9431-3389DFC71741}" srcOrd="1" destOrd="0" presId="urn:microsoft.com/office/officeart/2005/8/layout/chevron2"/>
    <dgm:cxn modelId="{8209B6B9-FB79-46C0-B492-C0607EB32335}" type="presParOf" srcId="{608C6DE8-CBAA-4155-844C-57154BB2B6E8}" destId="{FC8F7A04-2073-44C9-B838-21A767C39BFA}" srcOrd="2" destOrd="0" presId="urn:microsoft.com/office/officeart/2005/8/layout/chevron2"/>
    <dgm:cxn modelId="{D8B59101-C048-4536-A996-4D4EF5750470}" type="presParOf" srcId="{FC8F7A04-2073-44C9-B838-21A767C39BFA}" destId="{F807054D-1F2A-48EF-A11D-F4EABA87BD05}" srcOrd="0" destOrd="0" presId="urn:microsoft.com/office/officeart/2005/8/layout/chevron2"/>
    <dgm:cxn modelId="{3B6961EE-57C0-408E-B14B-2486C64B8DBB}" type="presParOf" srcId="{FC8F7A04-2073-44C9-B838-21A767C39BFA}" destId="{190D7D05-46D5-4970-99D5-0BA8552EFF75}" srcOrd="1" destOrd="0" presId="urn:microsoft.com/office/officeart/2005/8/layout/chevron2"/>
    <dgm:cxn modelId="{BCC4648A-495B-45DC-9649-DBF15D855202}" type="presParOf" srcId="{608C6DE8-CBAA-4155-844C-57154BB2B6E8}" destId="{335AE6A8-56EE-4AA8-85D7-C2C0C429BF92}" srcOrd="3" destOrd="0" presId="urn:microsoft.com/office/officeart/2005/8/layout/chevron2"/>
    <dgm:cxn modelId="{E870073F-2B0A-4378-B02E-483A463D5DC1}" type="presParOf" srcId="{608C6DE8-CBAA-4155-844C-57154BB2B6E8}" destId="{09B328D0-A7D3-4AB1-967A-FE80D92F7A1C}" srcOrd="4" destOrd="0" presId="urn:microsoft.com/office/officeart/2005/8/layout/chevron2"/>
    <dgm:cxn modelId="{9D12D600-AAC2-419D-8877-81C8FAD230D0}" type="presParOf" srcId="{09B328D0-A7D3-4AB1-967A-FE80D92F7A1C}" destId="{D8A3B172-B4BF-4622-86E5-54908D58D726}" srcOrd="0" destOrd="0" presId="urn:microsoft.com/office/officeart/2005/8/layout/chevron2"/>
    <dgm:cxn modelId="{0D2907A3-6AD4-4886-BF29-5A9237CE8958}" type="presParOf" srcId="{09B328D0-A7D3-4AB1-967A-FE80D92F7A1C}" destId="{2E191E4D-CAB5-40A6-891A-2ADCFCE4DBE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A90B3C-3201-4F73-81D3-8154AF69B204}" type="doc">
      <dgm:prSet loTypeId="urn:microsoft.com/office/officeart/2005/8/layout/lProcess1" loCatId="process" qsTypeId="urn:microsoft.com/office/officeart/2005/8/quickstyle/simple1" qsCatId="simple" csTypeId="urn:microsoft.com/office/officeart/2005/8/colors/colorful5" csCatId="colorful" phldr="1"/>
      <dgm:spPr/>
      <dgm:t>
        <a:bodyPr/>
        <a:lstStyle/>
        <a:p>
          <a:endParaRPr lang="es-ES"/>
        </a:p>
      </dgm:t>
    </dgm:pt>
    <dgm:pt modelId="{23FD0EE1-A9B3-410D-A531-451157FF9F0B}">
      <dgm:prSet phldrT="[Texto]"/>
      <dgm:spPr/>
      <dgm:t>
        <a:bodyPr/>
        <a:lstStyle/>
        <a:p>
          <a:r>
            <a:rPr lang="es-ES" dirty="0" smtClean="0"/>
            <a:t>1</a:t>
          </a:r>
          <a:endParaRPr lang="es-ES" dirty="0"/>
        </a:p>
      </dgm:t>
    </dgm:pt>
    <dgm:pt modelId="{A79558F4-124D-488A-8F2D-01B84CDA5A6D}" type="parTrans" cxnId="{DEB9588C-204F-4F33-BFF8-49272AF6580E}">
      <dgm:prSet/>
      <dgm:spPr/>
      <dgm:t>
        <a:bodyPr/>
        <a:lstStyle/>
        <a:p>
          <a:endParaRPr lang="es-ES"/>
        </a:p>
      </dgm:t>
    </dgm:pt>
    <dgm:pt modelId="{218AB0FC-D516-4739-9E76-4B7CC71821A5}" type="sibTrans" cxnId="{DEB9588C-204F-4F33-BFF8-49272AF6580E}">
      <dgm:prSet/>
      <dgm:spPr/>
      <dgm:t>
        <a:bodyPr/>
        <a:lstStyle/>
        <a:p>
          <a:endParaRPr lang="es-ES"/>
        </a:p>
      </dgm:t>
    </dgm:pt>
    <dgm:pt modelId="{4F15A49C-AAAB-48C1-8D64-7F52B183A67A}">
      <dgm:prSet phldrT="[Texto]" custT="1"/>
      <dgm:spPr/>
      <dgm:t>
        <a:bodyPr/>
        <a:lstStyle/>
        <a:p>
          <a:r>
            <a:rPr lang="es-ES" sz="1600" dirty="0" smtClean="0">
              <a:latin typeface="Century Gothic" pitchFamily="34" charset="0"/>
            </a:rPr>
            <a:t>Se recomienda por medio de estas investigaciones y para aporte para el estado, a las entidades estatales proporcionar datos claros, detallados y compactados por años, subniveles, ítem, etc., que pueden servir para un mejor manejo de la información y ayuda a una rápida investigación de datos públicos.</a:t>
          </a:r>
          <a:endParaRPr lang="es-ES" sz="1600" dirty="0">
            <a:latin typeface="Century Gothic" pitchFamily="34" charset="0"/>
          </a:endParaRPr>
        </a:p>
      </dgm:t>
    </dgm:pt>
    <dgm:pt modelId="{D82BE109-B74F-4496-B1FA-C8D9D3AC1A0C}" type="parTrans" cxnId="{6B9A4F73-FE2F-4B1D-B20C-381EA46EECE0}">
      <dgm:prSet/>
      <dgm:spPr/>
      <dgm:t>
        <a:bodyPr/>
        <a:lstStyle/>
        <a:p>
          <a:endParaRPr lang="es-ES"/>
        </a:p>
      </dgm:t>
    </dgm:pt>
    <dgm:pt modelId="{1DE3E8C4-29B1-4E51-BC96-FF15460EF42E}" type="sibTrans" cxnId="{6B9A4F73-FE2F-4B1D-B20C-381EA46EECE0}">
      <dgm:prSet/>
      <dgm:spPr/>
      <dgm:t>
        <a:bodyPr/>
        <a:lstStyle/>
        <a:p>
          <a:endParaRPr lang="es-ES"/>
        </a:p>
      </dgm:t>
    </dgm:pt>
    <dgm:pt modelId="{D4F33E21-F605-421D-B00F-D6575D7DAB93}">
      <dgm:prSet phldrT="[Texto]"/>
      <dgm:spPr/>
      <dgm:t>
        <a:bodyPr/>
        <a:lstStyle/>
        <a:p>
          <a:r>
            <a:rPr lang="es-ES" dirty="0" smtClean="0"/>
            <a:t>2</a:t>
          </a:r>
          <a:endParaRPr lang="es-ES" dirty="0"/>
        </a:p>
      </dgm:t>
    </dgm:pt>
    <dgm:pt modelId="{EF5F96A6-0BF6-4F44-9F0B-D55E25089A06}" type="parTrans" cxnId="{F5571A46-A0DF-47DF-BB7E-E0D3AE6F2B74}">
      <dgm:prSet/>
      <dgm:spPr/>
      <dgm:t>
        <a:bodyPr/>
        <a:lstStyle/>
        <a:p>
          <a:endParaRPr lang="es-ES"/>
        </a:p>
      </dgm:t>
    </dgm:pt>
    <dgm:pt modelId="{102517B6-D697-4F99-8205-803BAF55E317}" type="sibTrans" cxnId="{F5571A46-A0DF-47DF-BB7E-E0D3AE6F2B74}">
      <dgm:prSet/>
      <dgm:spPr/>
      <dgm:t>
        <a:bodyPr/>
        <a:lstStyle/>
        <a:p>
          <a:endParaRPr lang="es-ES"/>
        </a:p>
      </dgm:t>
    </dgm:pt>
    <dgm:pt modelId="{B403BDB6-4B3F-4470-B60A-9ED07422B4AC}">
      <dgm:prSet phldrT="[Texto]" custT="1"/>
      <dgm:spPr/>
      <dgm:t>
        <a:bodyPr/>
        <a:lstStyle/>
        <a:p>
          <a:r>
            <a:rPr lang="es-ES" sz="1800" dirty="0" smtClean="0">
              <a:latin typeface="Century Gothic" pitchFamily="34" charset="0"/>
            </a:rPr>
            <a:t>Realizar trabajos de investigación de regresión de cola pesada con diferentes tipos de distribuciones para tener un amplio estudio de los mismos, con datos reales que ayuden a ampliar la utilización de dichos métodos</a:t>
          </a:r>
          <a:endParaRPr lang="es-ES" sz="1800" dirty="0">
            <a:latin typeface="Century Gothic" pitchFamily="34" charset="0"/>
          </a:endParaRPr>
        </a:p>
      </dgm:t>
    </dgm:pt>
    <dgm:pt modelId="{A59FCDD9-9E72-4252-8E83-D0107C4A2F08}" type="parTrans" cxnId="{2662A4C2-79EE-460C-B60A-DE607F2B89BE}">
      <dgm:prSet/>
      <dgm:spPr/>
      <dgm:t>
        <a:bodyPr/>
        <a:lstStyle/>
        <a:p>
          <a:endParaRPr lang="es-ES"/>
        </a:p>
      </dgm:t>
    </dgm:pt>
    <dgm:pt modelId="{80ABE6F6-27A8-4509-AF7C-22D8395FAB71}" type="sibTrans" cxnId="{2662A4C2-79EE-460C-B60A-DE607F2B89BE}">
      <dgm:prSet/>
      <dgm:spPr/>
      <dgm:t>
        <a:bodyPr/>
        <a:lstStyle/>
        <a:p>
          <a:endParaRPr lang="es-ES"/>
        </a:p>
      </dgm:t>
    </dgm:pt>
    <dgm:pt modelId="{966BF2D8-6212-4FEB-B6C5-16A81AA0BAD8}">
      <dgm:prSet phldrT="[Texto]"/>
      <dgm:spPr/>
      <dgm:t>
        <a:bodyPr/>
        <a:lstStyle/>
        <a:p>
          <a:r>
            <a:rPr lang="es-ES" dirty="0" smtClean="0"/>
            <a:t>3</a:t>
          </a:r>
          <a:endParaRPr lang="es-ES" dirty="0"/>
        </a:p>
      </dgm:t>
    </dgm:pt>
    <dgm:pt modelId="{C8416A8C-240F-4629-BB27-F31926B9ADBF}" type="parTrans" cxnId="{01DA28BC-96BF-4FD4-B461-C2AE34BE4AFE}">
      <dgm:prSet/>
      <dgm:spPr/>
      <dgm:t>
        <a:bodyPr/>
        <a:lstStyle/>
        <a:p>
          <a:endParaRPr lang="es-ES"/>
        </a:p>
      </dgm:t>
    </dgm:pt>
    <dgm:pt modelId="{F3C07F5A-DBDC-404A-802A-0C73719AF128}" type="sibTrans" cxnId="{01DA28BC-96BF-4FD4-B461-C2AE34BE4AFE}">
      <dgm:prSet/>
      <dgm:spPr/>
      <dgm:t>
        <a:bodyPr/>
        <a:lstStyle/>
        <a:p>
          <a:endParaRPr lang="es-ES"/>
        </a:p>
      </dgm:t>
    </dgm:pt>
    <dgm:pt modelId="{549DE3CE-7683-44D5-A2C8-E53D293E9204}">
      <dgm:prSet phldrT="[Texto]" custT="1"/>
      <dgm:spPr/>
      <dgm:t>
        <a:bodyPr/>
        <a:lstStyle/>
        <a:p>
          <a:r>
            <a:rPr lang="es-ES" sz="1600" dirty="0" smtClean="0">
              <a:latin typeface="Century Gothic" pitchFamily="34" charset="0"/>
            </a:rPr>
            <a:t>De la regresión tipo </a:t>
          </a:r>
          <a:r>
            <a:rPr lang="es-ES" sz="1600" dirty="0" err="1" smtClean="0">
              <a:latin typeface="Century Gothic" pitchFamily="34" charset="0"/>
            </a:rPr>
            <a:t>Burr</a:t>
          </a:r>
          <a:r>
            <a:rPr lang="es-ES" sz="1600" dirty="0" smtClean="0">
              <a:latin typeface="Century Gothic" pitchFamily="34" charset="0"/>
            </a:rPr>
            <a:t> XII, en el país no se encuentra estudios realizados, siendo el presente trabajo un referente a este tema, más aun referentes a créditos o índice de concentración, introduciendo un precedente para futuras investigaciones con bases a este tipo de regresión de cola pesada.</a:t>
          </a:r>
          <a:endParaRPr lang="es-ES" sz="1600" dirty="0">
            <a:latin typeface="Century Gothic" pitchFamily="34" charset="0"/>
          </a:endParaRPr>
        </a:p>
      </dgm:t>
    </dgm:pt>
    <dgm:pt modelId="{2F66DC33-3D98-47CD-B327-C317F584362F}" type="parTrans" cxnId="{E60ADEDB-D252-490E-938D-BE1A6E72B713}">
      <dgm:prSet/>
      <dgm:spPr/>
      <dgm:t>
        <a:bodyPr/>
        <a:lstStyle/>
        <a:p>
          <a:endParaRPr lang="es-ES"/>
        </a:p>
      </dgm:t>
    </dgm:pt>
    <dgm:pt modelId="{9B130D57-2276-4E6B-BFDE-EDD06FB6B08F}" type="sibTrans" cxnId="{E60ADEDB-D252-490E-938D-BE1A6E72B713}">
      <dgm:prSet/>
      <dgm:spPr/>
      <dgm:t>
        <a:bodyPr/>
        <a:lstStyle/>
        <a:p>
          <a:endParaRPr lang="es-ES"/>
        </a:p>
      </dgm:t>
    </dgm:pt>
    <dgm:pt modelId="{396854BE-EECB-435C-8C7B-9D0147ADE04A}" type="pres">
      <dgm:prSet presAssocID="{C6A90B3C-3201-4F73-81D3-8154AF69B204}" presName="Name0" presStyleCnt="0">
        <dgm:presLayoutVars>
          <dgm:dir/>
          <dgm:animLvl val="lvl"/>
          <dgm:resizeHandles val="exact"/>
        </dgm:presLayoutVars>
      </dgm:prSet>
      <dgm:spPr/>
      <dgm:t>
        <a:bodyPr/>
        <a:lstStyle/>
        <a:p>
          <a:endParaRPr lang="es-ES"/>
        </a:p>
      </dgm:t>
    </dgm:pt>
    <dgm:pt modelId="{B212BAD5-18DF-4000-ADA9-1FC42F819410}" type="pres">
      <dgm:prSet presAssocID="{23FD0EE1-A9B3-410D-A531-451157FF9F0B}" presName="vertFlow" presStyleCnt="0"/>
      <dgm:spPr/>
    </dgm:pt>
    <dgm:pt modelId="{BFE6826A-0684-4072-8A62-72C5CE74C09F}" type="pres">
      <dgm:prSet presAssocID="{23FD0EE1-A9B3-410D-A531-451157FF9F0B}" presName="header" presStyleLbl="node1" presStyleIdx="0" presStyleCnt="3" custScaleY="75623" custLinFactY="-120109" custLinFactNeighborX="-143" custLinFactNeighborY="-200000"/>
      <dgm:spPr/>
      <dgm:t>
        <a:bodyPr/>
        <a:lstStyle/>
        <a:p>
          <a:endParaRPr lang="es-ES"/>
        </a:p>
      </dgm:t>
    </dgm:pt>
    <dgm:pt modelId="{B0BAE0F0-962A-442B-802F-7150E6551642}" type="pres">
      <dgm:prSet presAssocID="{D82BE109-B74F-4496-B1FA-C8D9D3AC1A0C}" presName="parTrans" presStyleLbl="sibTrans2D1" presStyleIdx="0" presStyleCnt="3" custScaleX="100167" custScaleY="196624"/>
      <dgm:spPr/>
      <dgm:t>
        <a:bodyPr/>
        <a:lstStyle/>
        <a:p>
          <a:endParaRPr lang="es-ES"/>
        </a:p>
      </dgm:t>
    </dgm:pt>
    <dgm:pt modelId="{886E3A0B-2E95-4098-9805-B10386A16826}" type="pres">
      <dgm:prSet presAssocID="{4F15A49C-AAAB-48C1-8D64-7F52B183A67A}" presName="child" presStyleLbl="alignAccFollowNode1" presStyleIdx="0" presStyleCnt="3" custScaleY="664809" custLinFactNeighborX="-2933" custLinFactNeighborY="78688">
        <dgm:presLayoutVars>
          <dgm:chMax val="0"/>
          <dgm:bulletEnabled val="1"/>
        </dgm:presLayoutVars>
      </dgm:prSet>
      <dgm:spPr/>
      <dgm:t>
        <a:bodyPr/>
        <a:lstStyle/>
        <a:p>
          <a:endParaRPr lang="es-ES"/>
        </a:p>
      </dgm:t>
    </dgm:pt>
    <dgm:pt modelId="{790337CB-1C06-4EFA-97C6-F9900A305713}" type="pres">
      <dgm:prSet presAssocID="{23FD0EE1-A9B3-410D-A531-451157FF9F0B}" presName="hSp" presStyleCnt="0"/>
      <dgm:spPr/>
    </dgm:pt>
    <dgm:pt modelId="{C7527387-228E-49E9-BFFC-B94BC3AC8F7D}" type="pres">
      <dgm:prSet presAssocID="{D4F33E21-F605-421D-B00F-D6575D7DAB93}" presName="vertFlow" presStyleCnt="0"/>
      <dgm:spPr/>
    </dgm:pt>
    <dgm:pt modelId="{63C4D5AA-2518-4F1D-9CB8-B284C90D01FB}" type="pres">
      <dgm:prSet presAssocID="{D4F33E21-F605-421D-B00F-D6575D7DAB93}" presName="header" presStyleLbl="node1" presStyleIdx="1" presStyleCnt="3" custScaleY="70641" custLinFactY="-120109" custLinFactNeighborX="1733" custLinFactNeighborY="-200000"/>
      <dgm:spPr/>
      <dgm:t>
        <a:bodyPr/>
        <a:lstStyle/>
        <a:p>
          <a:endParaRPr lang="es-ES"/>
        </a:p>
      </dgm:t>
    </dgm:pt>
    <dgm:pt modelId="{CD7CA77F-E0A7-4467-9BE7-5C38A6B67C1A}" type="pres">
      <dgm:prSet presAssocID="{A59FCDD9-9E72-4252-8E83-D0107C4A2F08}" presName="parTrans" presStyleLbl="sibTrans2D1" presStyleIdx="1" presStyleCnt="3" custScaleY="175224"/>
      <dgm:spPr/>
      <dgm:t>
        <a:bodyPr/>
        <a:lstStyle/>
        <a:p>
          <a:endParaRPr lang="es-ES"/>
        </a:p>
      </dgm:t>
    </dgm:pt>
    <dgm:pt modelId="{4F3249E4-8D47-4B24-8D47-00F66321B2AF}" type="pres">
      <dgm:prSet presAssocID="{B403BDB6-4B3F-4470-B60A-9ED07422B4AC}" presName="child" presStyleLbl="alignAccFollowNode1" presStyleIdx="1" presStyleCnt="3" custScaleY="705918" custLinFactNeighborX="-2716" custLinFactNeighborY="36418">
        <dgm:presLayoutVars>
          <dgm:chMax val="0"/>
          <dgm:bulletEnabled val="1"/>
        </dgm:presLayoutVars>
      </dgm:prSet>
      <dgm:spPr/>
      <dgm:t>
        <a:bodyPr/>
        <a:lstStyle/>
        <a:p>
          <a:endParaRPr lang="es-ES"/>
        </a:p>
      </dgm:t>
    </dgm:pt>
    <dgm:pt modelId="{57FB2F08-C04A-45F8-B14D-DB3479BB8534}" type="pres">
      <dgm:prSet presAssocID="{D4F33E21-F605-421D-B00F-D6575D7DAB93}" presName="hSp" presStyleCnt="0"/>
      <dgm:spPr/>
    </dgm:pt>
    <dgm:pt modelId="{8E02A515-D764-4F8C-B395-04AA32029F71}" type="pres">
      <dgm:prSet presAssocID="{966BF2D8-6212-4FEB-B6C5-16A81AA0BAD8}" presName="vertFlow" presStyleCnt="0"/>
      <dgm:spPr/>
    </dgm:pt>
    <dgm:pt modelId="{D455ACA0-1AFA-4AD6-BAAC-D6728918A835}" type="pres">
      <dgm:prSet presAssocID="{966BF2D8-6212-4FEB-B6C5-16A81AA0BAD8}" presName="header" presStyleLbl="node1" presStyleIdx="2" presStyleCnt="3" custScaleY="75623" custLinFactY="-120109" custLinFactNeighborX="-2490" custLinFactNeighborY="-200000"/>
      <dgm:spPr/>
      <dgm:t>
        <a:bodyPr/>
        <a:lstStyle/>
        <a:p>
          <a:endParaRPr lang="es-ES"/>
        </a:p>
      </dgm:t>
    </dgm:pt>
    <dgm:pt modelId="{23C3EA9F-D633-472A-83AC-CD139810650A}" type="pres">
      <dgm:prSet presAssocID="{2F66DC33-3D98-47CD-B327-C317F584362F}" presName="parTrans" presStyleLbl="sibTrans2D1" presStyleIdx="2" presStyleCnt="3" custScaleY="219633"/>
      <dgm:spPr/>
      <dgm:t>
        <a:bodyPr/>
        <a:lstStyle/>
        <a:p>
          <a:endParaRPr lang="es-ES"/>
        </a:p>
      </dgm:t>
    </dgm:pt>
    <dgm:pt modelId="{5E8AF197-45CE-483C-9EB5-3B6F5C9FC33D}" type="pres">
      <dgm:prSet presAssocID="{549DE3CE-7683-44D5-A2C8-E53D293E9204}" presName="child" presStyleLbl="alignAccFollowNode1" presStyleIdx="2" presStyleCnt="3" custScaleY="685688" custLinFactY="9786" custLinFactNeighborX="-2498" custLinFactNeighborY="100000">
        <dgm:presLayoutVars>
          <dgm:chMax val="0"/>
          <dgm:bulletEnabled val="1"/>
        </dgm:presLayoutVars>
      </dgm:prSet>
      <dgm:spPr/>
      <dgm:t>
        <a:bodyPr/>
        <a:lstStyle/>
        <a:p>
          <a:endParaRPr lang="es-ES"/>
        </a:p>
      </dgm:t>
    </dgm:pt>
  </dgm:ptLst>
  <dgm:cxnLst>
    <dgm:cxn modelId="{DEB9588C-204F-4F33-BFF8-49272AF6580E}" srcId="{C6A90B3C-3201-4F73-81D3-8154AF69B204}" destId="{23FD0EE1-A9B3-410D-A531-451157FF9F0B}" srcOrd="0" destOrd="0" parTransId="{A79558F4-124D-488A-8F2D-01B84CDA5A6D}" sibTransId="{218AB0FC-D516-4739-9E76-4B7CC71821A5}"/>
    <dgm:cxn modelId="{619F0397-3357-49E0-A6B9-40B9BC4461CA}" type="presOf" srcId="{23FD0EE1-A9B3-410D-A531-451157FF9F0B}" destId="{BFE6826A-0684-4072-8A62-72C5CE74C09F}" srcOrd="0" destOrd="0" presId="urn:microsoft.com/office/officeart/2005/8/layout/lProcess1"/>
    <dgm:cxn modelId="{F599235C-10F4-445E-8888-593B9F366A44}" type="presOf" srcId="{2F66DC33-3D98-47CD-B327-C317F584362F}" destId="{23C3EA9F-D633-472A-83AC-CD139810650A}" srcOrd="0" destOrd="0" presId="urn:microsoft.com/office/officeart/2005/8/layout/lProcess1"/>
    <dgm:cxn modelId="{F4E171A9-5C57-4AD9-B916-EA364B32F1EB}" type="presOf" srcId="{D4F33E21-F605-421D-B00F-D6575D7DAB93}" destId="{63C4D5AA-2518-4F1D-9CB8-B284C90D01FB}" srcOrd="0" destOrd="0" presId="urn:microsoft.com/office/officeart/2005/8/layout/lProcess1"/>
    <dgm:cxn modelId="{690FEB11-3D09-4FED-9F08-A591EE2ECDEB}" type="presOf" srcId="{A59FCDD9-9E72-4252-8E83-D0107C4A2F08}" destId="{CD7CA77F-E0A7-4467-9BE7-5C38A6B67C1A}" srcOrd="0" destOrd="0" presId="urn:microsoft.com/office/officeart/2005/8/layout/lProcess1"/>
    <dgm:cxn modelId="{20509F60-A704-44EA-9A3A-C872CEF325C4}" type="presOf" srcId="{966BF2D8-6212-4FEB-B6C5-16A81AA0BAD8}" destId="{D455ACA0-1AFA-4AD6-BAAC-D6728918A835}" srcOrd="0" destOrd="0" presId="urn:microsoft.com/office/officeart/2005/8/layout/lProcess1"/>
    <dgm:cxn modelId="{9FF22688-A835-455D-A783-5980954C5F1C}" type="presOf" srcId="{B403BDB6-4B3F-4470-B60A-9ED07422B4AC}" destId="{4F3249E4-8D47-4B24-8D47-00F66321B2AF}" srcOrd="0" destOrd="0" presId="urn:microsoft.com/office/officeart/2005/8/layout/lProcess1"/>
    <dgm:cxn modelId="{5451BCE1-7C0E-4978-B177-66E60BC649DB}" type="presOf" srcId="{4F15A49C-AAAB-48C1-8D64-7F52B183A67A}" destId="{886E3A0B-2E95-4098-9805-B10386A16826}" srcOrd="0" destOrd="0" presId="urn:microsoft.com/office/officeart/2005/8/layout/lProcess1"/>
    <dgm:cxn modelId="{6B9A4F73-FE2F-4B1D-B20C-381EA46EECE0}" srcId="{23FD0EE1-A9B3-410D-A531-451157FF9F0B}" destId="{4F15A49C-AAAB-48C1-8D64-7F52B183A67A}" srcOrd="0" destOrd="0" parTransId="{D82BE109-B74F-4496-B1FA-C8D9D3AC1A0C}" sibTransId="{1DE3E8C4-29B1-4E51-BC96-FF15460EF42E}"/>
    <dgm:cxn modelId="{01DA28BC-96BF-4FD4-B461-C2AE34BE4AFE}" srcId="{C6A90B3C-3201-4F73-81D3-8154AF69B204}" destId="{966BF2D8-6212-4FEB-B6C5-16A81AA0BAD8}" srcOrd="2" destOrd="0" parTransId="{C8416A8C-240F-4629-BB27-F31926B9ADBF}" sibTransId="{F3C07F5A-DBDC-404A-802A-0C73719AF128}"/>
    <dgm:cxn modelId="{90529A54-AEFF-4EC4-BD83-522D168DDEE6}" type="presOf" srcId="{D82BE109-B74F-4496-B1FA-C8D9D3AC1A0C}" destId="{B0BAE0F0-962A-442B-802F-7150E6551642}" srcOrd="0" destOrd="0" presId="urn:microsoft.com/office/officeart/2005/8/layout/lProcess1"/>
    <dgm:cxn modelId="{655B23C5-94CF-4D0A-9F74-2A875373CE4D}" type="presOf" srcId="{549DE3CE-7683-44D5-A2C8-E53D293E9204}" destId="{5E8AF197-45CE-483C-9EB5-3B6F5C9FC33D}" srcOrd="0" destOrd="0" presId="urn:microsoft.com/office/officeart/2005/8/layout/lProcess1"/>
    <dgm:cxn modelId="{E60ADEDB-D252-490E-938D-BE1A6E72B713}" srcId="{966BF2D8-6212-4FEB-B6C5-16A81AA0BAD8}" destId="{549DE3CE-7683-44D5-A2C8-E53D293E9204}" srcOrd="0" destOrd="0" parTransId="{2F66DC33-3D98-47CD-B327-C317F584362F}" sibTransId="{9B130D57-2276-4E6B-BFDE-EDD06FB6B08F}"/>
    <dgm:cxn modelId="{2662A4C2-79EE-460C-B60A-DE607F2B89BE}" srcId="{D4F33E21-F605-421D-B00F-D6575D7DAB93}" destId="{B403BDB6-4B3F-4470-B60A-9ED07422B4AC}" srcOrd="0" destOrd="0" parTransId="{A59FCDD9-9E72-4252-8E83-D0107C4A2F08}" sibTransId="{80ABE6F6-27A8-4509-AF7C-22D8395FAB71}"/>
    <dgm:cxn modelId="{0F6A04D9-D32A-42EE-9A3E-DB95CE2C3BBC}" type="presOf" srcId="{C6A90B3C-3201-4F73-81D3-8154AF69B204}" destId="{396854BE-EECB-435C-8C7B-9D0147ADE04A}" srcOrd="0" destOrd="0" presId="urn:microsoft.com/office/officeart/2005/8/layout/lProcess1"/>
    <dgm:cxn modelId="{F5571A46-A0DF-47DF-BB7E-E0D3AE6F2B74}" srcId="{C6A90B3C-3201-4F73-81D3-8154AF69B204}" destId="{D4F33E21-F605-421D-B00F-D6575D7DAB93}" srcOrd="1" destOrd="0" parTransId="{EF5F96A6-0BF6-4F44-9F0B-D55E25089A06}" sibTransId="{102517B6-D697-4F99-8205-803BAF55E317}"/>
    <dgm:cxn modelId="{E595F2A0-FC17-4F5A-8F38-9025B6F794CB}" type="presParOf" srcId="{396854BE-EECB-435C-8C7B-9D0147ADE04A}" destId="{B212BAD5-18DF-4000-ADA9-1FC42F819410}" srcOrd="0" destOrd="0" presId="urn:microsoft.com/office/officeart/2005/8/layout/lProcess1"/>
    <dgm:cxn modelId="{763FA059-D69D-439F-9399-538FBBF6389E}" type="presParOf" srcId="{B212BAD5-18DF-4000-ADA9-1FC42F819410}" destId="{BFE6826A-0684-4072-8A62-72C5CE74C09F}" srcOrd="0" destOrd="0" presId="urn:microsoft.com/office/officeart/2005/8/layout/lProcess1"/>
    <dgm:cxn modelId="{6CAD8BE5-70C2-456C-963D-ABBA97404448}" type="presParOf" srcId="{B212BAD5-18DF-4000-ADA9-1FC42F819410}" destId="{B0BAE0F0-962A-442B-802F-7150E6551642}" srcOrd="1" destOrd="0" presId="urn:microsoft.com/office/officeart/2005/8/layout/lProcess1"/>
    <dgm:cxn modelId="{476C868D-0316-443F-986B-AE048361611D}" type="presParOf" srcId="{B212BAD5-18DF-4000-ADA9-1FC42F819410}" destId="{886E3A0B-2E95-4098-9805-B10386A16826}" srcOrd="2" destOrd="0" presId="urn:microsoft.com/office/officeart/2005/8/layout/lProcess1"/>
    <dgm:cxn modelId="{031C49AF-0604-4982-BFA5-9D73094ABB8E}" type="presParOf" srcId="{396854BE-EECB-435C-8C7B-9D0147ADE04A}" destId="{790337CB-1C06-4EFA-97C6-F9900A305713}" srcOrd="1" destOrd="0" presId="urn:microsoft.com/office/officeart/2005/8/layout/lProcess1"/>
    <dgm:cxn modelId="{7DA40FE9-FEF4-4238-B244-A41FA0F55047}" type="presParOf" srcId="{396854BE-EECB-435C-8C7B-9D0147ADE04A}" destId="{C7527387-228E-49E9-BFFC-B94BC3AC8F7D}" srcOrd="2" destOrd="0" presId="urn:microsoft.com/office/officeart/2005/8/layout/lProcess1"/>
    <dgm:cxn modelId="{3909AE85-0F4E-43C5-ACE4-87F0D1D85EC5}" type="presParOf" srcId="{C7527387-228E-49E9-BFFC-B94BC3AC8F7D}" destId="{63C4D5AA-2518-4F1D-9CB8-B284C90D01FB}" srcOrd="0" destOrd="0" presId="urn:microsoft.com/office/officeart/2005/8/layout/lProcess1"/>
    <dgm:cxn modelId="{9F306AF3-4C9D-46F8-A46C-E7F13335937B}" type="presParOf" srcId="{C7527387-228E-49E9-BFFC-B94BC3AC8F7D}" destId="{CD7CA77F-E0A7-4467-9BE7-5C38A6B67C1A}" srcOrd="1" destOrd="0" presId="urn:microsoft.com/office/officeart/2005/8/layout/lProcess1"/>
    <dgm:cxn modelId="{67F5884F-A774-4D3B-A9E5-384EBC5C4380}" type="presParOf" srcId="{C7527387-228E-49E9-BFFC-B94BC3AC8F7D}" destId="{4F3249E4-8D47-4B24-8D47-00F66321B2AF}" srcOrd="2" destOrd="0" presId="urn:microsoft.com/office/officeart/2005/8/layout/lProcess1"/>
    <dgm:cxn modelId="{B08A7C4F-4799-49FF-BA89-5D840D6F45B1}" type="presParOf" srcId="{396854BE-EECB-435C-8C7B-9D0147ADE04A}" destId="{57FB2F08-C04A-45F8-B14D-DB3479BB8534}" srcOrd="3" destOrd="0" presId="urn:microsoft.com/office/officeart/2005/8/layout/lProcess1"/>
    <dgm:cxn modelId="{E22ED995-5373-46E9-AEB8-245FE39443E6}" type="presParOf" srcId="{396854BE-EECB-435C-8C7B-9D0147ADE04A}" destId="{8E02A515-D764-4F8C-B395-04AA32029F71}" srcOrd="4" destOrd="0" presId="urn:microsoft.com/office/officeart/2005/8/layout/lProcess1"/>
    <dgm:cxn modelId="{FF484D21-9AD3-44B7-B774-7001BA4D2A63}" type="presParOf" srcId="{8E02A515-D764-4F8C-B395-04AA32029F71}" destId="{D455ACA0-1AFA-4AD6-BAAC-D6728918A835}" srcOrd="0" destOrd="0" presId="urn:microsoft.com/office/officeart/2005/8/layout/lProcess1"/>
    <dgm:cxn modelId="{DF629D8E-D859-4055-850B-2C4B03B75DEE}" type="presParOf" srcId="{8E02A515-D764-4F8C-B395-04AA32029F71}" destId="{23C3EA9F-D633-472A-83AC-CD139810650A}" srcOrd="1" destOrd="0" presId="urn:microsoft.com/office/officeart/2005/8/layout/lProcess1"/>
    <dgm:cxn modelId="{AC3E7FD7-10AE-4CBB-8EA3-0912EC8954CA}" type="presParOf" srcId="{8E02A515-D764-4F8C-B395-04AA32029F71}" destId="{5E8AF197-45CE-483C-9EB5-3B6F5C9FC33D}"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F32B6-C9DC-4935-8C81-F0C8EC95D9A9}">
      <dsp:nvSpPr>
        <dsp:cNvPr id="0" name=""/>
        <dsp:cNvSpPr/>
      </dsp:nvSpPr>
      <dsp:spPr>
        <a:xfrm>
          <a:off x="2758033" y="734"/>
          <a:ext cx="1808190" cy="937155"/>
        </a:xfrm>
        <a:prstGeom prst="roundRect">
          <a:avLst/>
        </a:prstGeom>
        <a:solidFill>
          <a:schemeClr val="accent2">
            <a:hueOff val="0"/>
            <a:satOff val="0"/>
            <a:lumOff val="0"/>
            <a:alphaOff val="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rPr>
            <a:t>Factores </a:t>
          </a:r>
        </a:p>
        <a:p>
          <a:pPr lvl="0" algn="ctr" defTabSz="711200">
            <a:lnSpc>
              <a:spcPct val="90000"/>
            </a:lnSpc>
            <a:spcBef>
              <a:spcPct val="0"/>
            </a:spcBef>
            <a:spcAft>
              <a:spcPct val="35000"/>
            </a:spcAft>
          </a:pPr>
          <a:r>
            <a:rPr lang="es-ES" sz="1600" b="1" kern="1200" dirty="0" smtClean="0">
              <a:solidFill>
                <a:schemeClr val="tx1"/>
              </a:solidFill>
            </a:rPr>
            <a:t>Financiero</a:t>
          </a:r>
        </a:p>
        <a:p>
          <a:pPr lvl="0" algn="ctr" defTabSz="711200">
            <a:lnSpc>
              <a:spcPct val="90000"/>
            </a:lnSpc>
            <a:spcBef>
              <a:spcPct val="0"/>
            </a:spcBef>
            <a:spcAft>
              <a:spcPct val="35000"/>
            </a:spcAft>
          </a:pPr>
          <a:endParaRPr lang="es-ES" sz="1100" kern="1200" dirty="0"/>
        </a:p>
      </dsp:txBody>
      <dsp:txXfrm>
        <a:off x="2803781" y="46482"/>
        <a:ext cx="1716694" cy="845659"/>
      </dsp:txXfrm>
    </dsp:sp>
    <dsp:sp modelId="{44E59490-02F6-4F64-8F11-C4232FB6D791}">
      <dsp:nvSpPr>
        <dsp:cNvPr id="0" name=""/>
        <dsp:cNvSpPr/>
      </dsp:nvSpPr>
      <dsp:spPr>
        <a:xfrm>
          <a:off x="1750127" y="448226"/>
          <a:ext cx="3749427" cy="3749427"/>
        </a:xfrm>
        <a:custGeom>
          <a:avLst/>
          <a:gdLst/>
          <a:ahLst/>
          <a:cxnLst/>
          <a:rect l="0" t="0" r="0" b="0"/>
          <a:pathLst>
            <a:path>
              <a:moveTo>
                <a:pt x="2824269" y="258268"/>
              </a:moveTo>
              <a:arcTo wR="1874713" hR="1874713" stAng="18025885" swAng="1719689"/>
            </a:path>
          </a:pathLst>
        </a:custGeom>
        <a:noFill/>
        <a:ln w="127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BBC1AE-A9F3-44F6-BBB1-9E1AB9522048}">
      <dsp:nvSpPr>
        <dsp:cNvPr id="0" name=""/>
        <dsp:cNvSpPr/>
      </dsp:nvSpPr>
      <dsp:spPr>
        <a:xfrm>
          <a:off x="4620246" y="1368130"/>
          <a:ext cx="1649696" cy="937155"/>
        </a:xfrm>
        <a:prstGeom prst="roundRect">
          <a:avLst/>
        </a:prstGeom>
        <a:solidFill>
          <a:schemeClr val="accent3">
            <a:hueOff val="0"/>
            <a:satOff val="0"/>
            <a:lumOff val="0"/>
            <a:alphaOff val="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rPr>
            <a:t>Factores Macro económicos</a:t>
          </a:r>
          <a:endParaRPr lang="es-ES" sz="1400" b="1" kern="1200" dirty="0">
            <a:solidFill>
              <a:schemeClr val="tx1"/>
            </a:solidFill>
          </a:endParaRPr>
        </a:p>
      </dsp:txBody>
      <dsp:txXfrm>
        <a:off x="4665994" y="1413878"/>
        <a:ext cx="1558200" cy="845659"/>
      </dsp:txXfrm>
    </dsp:sp>
    <dsp:sp modelId="{B9DD1589-F7A8-42CC-A6AE-70BFA072A20A}">
      <dsp:nvSpPr>
        <dsp:cNvPr id="0" name=""/>
        <dsp:cNvSpPr/>
      </dsp:nvSpPr>
      <dsp:spPr>
        <a:xfrm>
          <a:off x="1777588" y="222738"/>
          <a:ext cx="3749427" cy="3749427"/>
        </a:xfrm>
        <a:custGeom>
          <a:avLst/>
          <a:gdLst/>
          <a:ahLst/>
          <a:cxnLst/>
          <a:rect l="0" t="0" r="0" b="0"/>
          <a:pathLst>
            <a:path>
              <a:moveTo>
                <a:pt x="3737018" y="2090059"/>
              </a:moveTo>
              <a:arcTo wR="1874713" hR="1874713" stAng="395763" swAng="1368253"/>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80EABF5-629C-4606-8262-3D42E680D171}">
      <dsp:nvSpPr>
        <dsp:cNvPr id="0" name=""/>
        <dsp:cNvSpPr/>
      </dsp:nvSpPr>
      <dsp:spPr>
        <a:xfrm>
          <a:off x="3960442" y="3024343"/>
          <a:ext cx="2061467" cy="937155"/>
        </a:xfrm>
        <a:prstGeom prst="roundRect">
          <a:avLst/>
        </a:prstGeom>
        <a:solidFill>
          <a:schemeClr val="accent4">
            <a:hueOff val="0"/>
            <a:satOff val="0"/>
            <a:lumOff val="0"/>
            <a:alphaOff val="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b="1" u="none" kern="1200" dirty="0" smtClean="0">
              <a:solidFill>
                <a:schemeClr val="tx1"/>
              </a:solidFill>
            </a:rPr>
            <a:t>Regresiones con Distribuciones de cola pesada</a:t>
          </a:r>
          <a:endParaRPr lang="es-ES" sz="1700" kern="1200" dirty="0">
            <a:solidFill>
              <a:schemeClr val="tx1"/>
            </a:solidFill>
          </a:endParaRPr>
        </a:p>
      </dsp:txBody>
      <dsp:txXfrm>
        <a:off x="4006190" y="3070091"/>
        <a:ext cx="1969971" cy="845659"/>
      </dsp:txXfrm>
    </dsp:sp>
    <dsp:sp modelId="{35DE2178-A249-4ADC-B55C-A162B82F559D}">
      <dsp:nvSpPr>
        <dsp:cNvPr id="0" name=""/>
        <dsp:cNvSpPr/>
      </dsp:nvSpPr>
      <dsp:spPr>
        <a:xfrm>
          <a:off x="1620030" y="417385"/>
          <a:ext cx="3749427" cy="3749427"/>
        </a:xfrm>
        <a:custGeom>
          <a:avLst/>
          <a:gdLst/>
          <a:ahLst/>
          <a:cxnLst/>
          <a:rect l="0" t="0" r="0" b="0"/>
          <a:pathLst>
            <a:path>
              <a:moveTo>
                <a:pt x="2713921" y="3551103"/>
              </a:moveTo>
              <a:arcTo wR="1874713" hR="1874713" stAng="3804436" swAng="2871396"/>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A2C569-EA9C-40BF-B840-CEB86F267160}">
      <dsp:nvSpPr>
        <dsp:cNvPr id="0" name=""/>
        <dsp:cNvSpPr/>
      </dsp:nvSpPr>
      <dsp:spPr>
        <a:xfrm>
          <a:off x="1296138" y="3096350"/>
          <a:ext cx="1829399" cy="937155"/>
        </a:xfrm>
        <a:prstGeom prst="roundRect">
          <a:avLst/>
        </a:prstGeom>
        <a:solidFill>
          <a:schemeClr val="accent5">
            <a:hueOff val="0"/>
            <a:satOff val="0"/>
            <a:lumOff val="0"/>
            <a:alphaOff val="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rPr>
            <a:t>AIC</a:t>
          </a:r>
          <a:endParaRPr lang="es-ES" sz="1600" b="1" kern="1200" dirty="0">
            <a:solidFill>
              <a:schemeClr val="tx1"/>
            </a:solidFill>
          </a:endParaRPr>
        </a:p>
      </dsp:txBody>
      <dsp:txXfrm>
        <a:off x="1341886" y="3142098"/>
        <a:ext cx="1737903" cy="845659"/>
      </dsp:txXfrm>
    </dsp:sp>
    <dsp:sp modelId="{5955788C-975D-445E-A018-EE009C3EC770}">
      <dsp:nvSpPr>
        <dsp:cNvPr id="0" name=""/>
        <dsp:cNvSpPr/>
      </dsp:nvSpPr>
      <dsp:spPr>
        <a:xfrm>
          <a:off x="1803736" y="568490"/>
          <a:ext cx="3749427" cy="3749427"/>
        </a:xfrm>
        <a:custGeom>
          <a:avLst/>
          <a:gdLst/>
          <a:ahLst/>
          <a:cxnLst/>
          <a:rect l="0" t="0" r="0" b="0"/>
          <a:pathLst>
            <a:path>
              <a:moveTo>
                <a:pt x="114689" y="2520365"/>
              </a:moveTo>
              <a:arcTo wR="1874713" hR="1874713" stAng="9591290" swAng="1447185"/>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B453EE-F840-445D-9CC7-838C825332B1}">
      <dsp:nvSpPr>
        <dsp:cNvPr id="0" name=""/>
        <dsp:cNvSpPr/>
      </dsp:nvSpPr>
      <dsp:spPr>
        <a:xfrm>
          <a:off x="1002883" y="1368135"/>
          <a:ext cx="1752595" cy="937155"/>
        </a:xfrm>
        <a:prstGeom prst="roundRect">
          <a:avLst/>
        </a:prstGeom>
        <a:solidFill>
          <a:schemeClr val="accent6">
            <a:hueOff val="0"/>
            <a:satOff val="0"/>
            <a:lumOff val="0"/>
            <a:alphaOff val="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rPr>
            <a:t>BIC</a:t>
          </a:r>
          <a:endParaRPr lang="es-ES" sz="1600" b="1" kern="1200" dirty="0">
            <a:solidFill>
              <a:schemeClr val="tx1"/>
            </a:solidFill>
          </a:endParaRPr>
        </a:p>
      </dsp:txBody>
      <dsp:txXfrm>
        <a:off x="1048631" y="1413883"/>
        <a:ext cx="1661099" cy="845659"/>
      </dsp:txXfrm>
    </dsp:sp>
    <dsp:sp modelId="{3A3907A2-FC57-42D4-B332-4CCCA7FCEF16}">
      <dsp:nvSpPr>
        <dsp:cNvPr id="0" name=""/>
        <dsp:cNvSpPr/>
      </dsp:nvSpPr>
      <dsp:spPr>
        <a:xfrm>
          <a:off x="1824736" y="448207"/>
          <a:ext cx="3749427" cy="3749427"/>
        </a:xfrm>
        <a:custGeom>
          <a:avLst/>
          <a:gdLst/>
          <a:ahLst/>
          <a:cxnLst/>
          <a:rect l="0" t="0" r="0" b="0"/>
          <a:pathLst>
            <a:path>
              <a:moveTo>
                <a:pt x="266192" y="911796"/>
              </a:moveTo>
              <a:arcTo wR="1874713" hR="1874713" stAng="12654373" swAng="1719671"/>
            </a:path>
          </a:pathLst>
        </a:custGeom>
        <a:noFill/>
        <a:ln w="127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F9F0A-6E5E-4DD4-A31D-7D3633AB8536}">
      <dsp:nvSpPr>
        <dsp:cNvPr id="0" name=""/>
        <dsp:cNvSpPr/>
      </dsp:nvSpPr>
      <dsp:spPr>
        <a:xfrm>
          <a:off x="3919253" y="1046855"/>
          <a:ext cx="2339458" cy="1370061"/>
        </a:xfrm>
        <a:custGeom>
          <a:avLst/>
          <a:gdLst/>
          <a:ahLst/>
          <a:cxnLst/>
          <a:rect l="0" t="0" r="0" b="0"/>
          <a:pathLst>
            <a:path>
              <a:moveTo>
                <a:pt x="0" y="0"/>
              </a:moveTo>
              <a:lnTo>
                <a:pt x="0" y="1040825"/>
              </a:lnTo>
              <a:lnTo>
                <a:pt x="2339458" y="1040825"/>
              </a:lnTo>
              <a:lnTo>
                <a:pt x="2339458" y="1370061"/>
              </a:lnTo>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E5CE04A-F442-4DA2-B2B7-42C60C1B54E1}">
      <dsp:nvSpPr>
        <dsp:cNvPr id="0" name=""/>
        <dsp:cNvSpPr/>
      </dsp:nvSpPr>
      <dsp:spPr>
        <a:xfrm>
          <a:off x="1898527" y="1046855"/>
          <a:ext cx="2020726" cy="1370061"/>
        </a:xfrm>
        <a:custGeom>
          <a:avLst/>
          <a:gdLst/>
          <a:ahLst/>
          <a:cxnLst/>
          <a:rect l="0" t="0" r="0" b="0"/>
          <a:pathLst>
            <a:path>
              <a:moveTo>
                <a:pt x="2020726" y="0"/>
              </a:moveTo>
              <a:lnTo>
                <a:pt x="2020726" y="1040825"/>
              </a:lnTo>
              <a:lnTo>
                <a:pt x="0" y="1040825"/>
              </a:lnTo>
              <a:lnTo>
                <a:pt x="0" y="1370061"/>
              </a:lnTo>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B482664-7247-499E-ACF9-293110308B3E}">
      <dsp:nvSpPr>
        <dsp:cNvPr id="0" name=""/>
        <dsp:cNvSpPr/>
      </dsp:nvSpPr>
      <dsp:spPr>
        <a:xfrm>
          <a:off x="1512160" y="432046"/>
          <a:ext cx="4814185" cy="614809"/>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s-EC" sz="4000" kern="1200" smtClean="0">
              <a:ln w="19050"/>
            </a:rPr>
            <a:t>RENTABILIDAD</a:t>
          </a:r>
          <a:endParaRPr lang="es-EC" sz="4000" kern="1200" dirty="0">
            <a:ln w="19050"/>
          </a:endParaRPr>
        </a:p>
      </dsp:txBody>
      <dsp:txXfrm>
        <a:off x="1512160" y="432046"/>
        <a:ext cx="4814185" cy="614809"/>
      </dsp:txXfrm>
    </dsp:sp>
    <dsp:sp modelId="{C21CFBAA-E53A-4600-938C-4AC81C274A47}">
      <dsp:nvSpPr>
        <dsp:cNvPr id="0" name=""/>
        <dsp:cNvSpPr/>
      </dsp:nvSpPr>
      <dsp:spPr>
        <a:xfrm>
          <a:off x="1499" y="2416917"/>
          <a:ext cx="3794055" cy="1567791"/>
        </a:xfrm>
        <a:prstGeom prst="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𝑅𝑂𝐸=</a:t>
          </a:r>
          <a14:m xmlns:a14="http://schemas.microsoft.com/office/drawing/2010/main">
            <m:oMath xmlns:m="http://schemas.openxmlformats.org/officeDocument/2006/math">
              <m:f>
                <m:fPr>
                  <m:ctrlPr>
                    <a:rPr lang="es-EC" sz="2000" i="1" kern="1200" smtClean="0">
                      <a:latin typeface="Cambria Math" panose="02040503050406030204" pitchFamily="18" charset="0"/>
                    </a:rPr>
                  </m:ctrlPr>
                </m:fPr>
                <m:num>
                  <m:r>
                    <a:rPr lang="es-EC" sz="2000" kern="1200" smtClean="0"/>
                    <m:t>𝑢𝑡𝑖𝑙𝑖𝑑𝑎𝑑</m:t>
                  </m:r>
                  <m:r>
                    <a:rPr lang="es-EC" sz="2000" kern="1200" smtClean="0"/>
                    <m:t> </m:t>
                  </m:r>
                  <m:r>
                    <a:rPr lang="es-EC" sz="2000" kern="1200" smtClean="0"/>
                    <m:t>𝑜</m:t>
                  </m:r>
                  <m:r>
                    <a:rPr lang="es-EC" sz="2000" kern="1200" smtClean="0"/>
                    <m:t> </m:t>
                  </m:r>
                  <m:r>
                    <a:rPr lang="es-EC" sz="2000" kern="1200" smtClean="0"/>
                    <m:t>𝑃</m:t>
                  </m:r>
                  <m:r>
                    <a:rPr lang="es-EC" sz="2000" kern="1200" smtClean="0"/>
                    <m:t>é</m:t>
                  </m:r>
                  <m:r>
                    <a:rPr lang="es-EC" sz="2000" kern="1200" smtClean="0"/>
                    <m:t>𝑟𝑑𝑖𝑑𝑎</m:t>
                  </m:r>
                  <m:r>
                    <a:rPr lang="es-EC" sz="2000" kern="1200" smtClean="0"/>
                    <m:t> ( </m:t>
                  </m:r>
                  <m:r>
                    <a:rPr lang="es-EC" sz="2000" kern="1200" smtClean="0"/>
                    <m:t>𝐶𝑢𝑒𝑛𝑡𝑎</m:t>
                  </m:r>
                  <m:r>
                    <a:rPr lang="es-EC" sz="2000" kern="1200" smtClean="0"/>
                    <m:t> 3402)/</m:t>
                  </m:r>
                </m:num>
                <m:den>
                  <m:r>
                    <a:rPr lang="es-EC" sz="2000" kern="1200" smtClean="0"/>
                    <m:t>𝑃𝑎𝑡𝑟𝑖𝑚𝑜𝑛𝑖𝑜</m:t>
                  </m:r>
                  <m:r>
                    <a:rPr lang="es-EC" sz="2000" kern="1200" smtClean="0"/>
                    <m:t> </m:t>
                  </m:r>
                  <m:r>
                    <a:rPr lang="es-EC" sz="2000" kern="1200" smtClean="0"/>
                    <m:t>𝑝𝑟𝑜𝑚𝑒𝑑𝑖𝑜</m:t>
                  </m:r>
                </m:den>
              </m:f>
            </m:oMath>
          </a14:m>
          <a:endParaRPr lang="es-EC" sz="2000" kern="1200" dirty="0"/>
        </a:p>
      </dsp:txBody>
      <dsp:txXfrm>
        <a:off x="1499" y="2416917"/>
        <a:ext cx="3794055" cy="1567791"/>
      </dsp:txXfrm>
    </dsp:sp>
    <dsp:sp modelId="{A053E264-014B-4865-BD5B-9105FFE4D299}">
      <dsp:nvSpPr>
        <dsp:cNvPr id="0" name=""/>
        <dsp:cNvSpPr/>
      </dsp:nvSpPr>
      <dsp:spPr>
        <a:xfrm>
          <a:off x="4454027" y="2416917"/>
          <a:ext cx="3609369" cy="1567791"/>
        </a:xfrm>
        <a:prstGeom prst="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𝑅𝑂𝐴</a:t>
          </a:r>
          <a:r>
            <a:rPr lang="es-EC" sz="2000" kern="1200" dirty="0" smtClean="0">
              <a:latin typeface="Calibri" panose="020F0502020204030204" pitchFamily="34" charset="0"/>
            </a:rPr>
            <a:t>=</a:t>
          </a:r>
          <a14:m xmlns:a14="http://schemas.microsoft.com/office/drawing/2010/main">
            <m:oMath xmlns:m="http://schemas.openxmlformats.org/officeDocument/2006/math">
              <m:f>
                <m:fPr>
                  <m:ctrlPr>
                    <a:rPr lang="es-EC" sz="2000" i="1" kern="1200" dirty="0" smtClean="0">
                      <a:latin typeface="Cambria Math" panose="02040503050406030204" pitchFamily="18" charset="0"/>
                    </a:rPr>
                  </m:ctrlPr>
                </m:fPr>
                <m:num>
                  <m:f>
                    <m:fPr>
                      <m:ctrlPr>
                        <a:rPr lang="es-EC" sz="2000" i="1" kern="1200" smtClean="0">
                          <a:latin typeface="Cambria Math" panose="02040503050406030204" pitchFamily="18" charset="0"/>
                        </a:rPr>
                      </m:ctrlPr>
                    </m:fPr>
                    <m:num>
                      <m:r>
                        <m:rPr>
                          <m:sty m:val="p"/>
                        </m:rPr>
                        <a:rPr lang="es-EC" sz="2000" kern="1200" smtClean="0">
                          <a:latin typeface="Cambria Math" panose="02040503050406030204" pitchFamily="18" charset="0"/>
                        </a:rPr>
                        <m:t>Ingresos</m:t>
                      </m:r>
                      <m:r>
                        <a:rPr lang="es-EC" sz="2000" kern="1200" smtClean="0">
                          <a:latin typeface="Cambria Math" panose="02040503050406030204" pitchFamily="18" charset="0"/>
                        </a:rPr>
                        <m:t>−</m:t>
                      </m:r>
                      <m:r>
                        <m:rPr>
                          <m:sty m:val="p"/>
                        </m:rPr>
                        <a:rPr lang="es-EC" sz="2000" kern="1200" smtClean="0">
                          <a:latin typeface="Cambria Math" panose="02040503050406030204" pitchFamily="18" charset="0"/>
                        </a:rPr>
                        <m:t>Gastos</m:t>
                      </m:r>
                    </m:num>
                    <m:den>
                      <m:r>
                        <m:rPr>
                          <m:sty m:val="p"/>
                        </m:rPr>
                        <a:rPr lang="es-EC" sz="2000" kern="1200" smtClean="0">
                          <a:latin typeface="Cambria Math" panose="02040503050406030204" pitchFamily="18" charset="0"/>
                        </a:rPr>
                        <m:t>Ingresos</m:t>
                      </m:r>
                      <m:r>
                        <a:rPr lang="es-EC" sz="2000" kern="1200" smtClean="0">
                          <a:latin typeface="Cambria Math" panose="02040503050406030204" pitchFamily="18" charset="0"/>
                        </a:rPr>
                        <m:t>−</m:t>
                      </m:r>
                      <m:r>
                        <m:rPr>
                          <m:sty m:val="p"/>
                        </m:rPr>
                        <a:rPr lang="es-EC" sz="2000" kern="1200" smtClean="0">
                          <a:latin typeface="Cambria Math" panose="02040503050406030204" pitchFamily="18" charset="0"/>
                        </a:rPr>
                        <m:t>Gastos</m:t>
                      </m:r>
                    </m:den>
                  </m:f>
                  <m:r>
                    <a:rPr lang="es-EC" sz="2000" b="0" i="1" kern="1200" smtClean="0">
                      <a:latin typeface="Cambria Math" panose="02040503050406030204" pitchFamily="18" charset="0"/>
                    </a:rPr>
                    <m:t>∗</m:t>
                  </m:r>
                  <m:r>
                    <a:rPr lang="es-EC" sz="2000" kern="1200" dirty="0" smtClean="0"/>
                    <m:t>12</m:t>
                  </m:r>
                </m:num>
                <m:den>
                  <m:r>
                    <a:rPr lang="es-EC" sz="2000" kern="1200" smtClean="0"/>
                    <m:t>𝐴𝑐𝑡𝑖𝑣𝑜</m:t>
                  </m:r>
                  <m:r>
                    <a:rPr lang="es-EC" sz="2000" kern="1200" smtClean="0"/>
                    <m:t> </m:t>
                  </m:r>
                  <m:r>
                    <a:rPr lang="es-EC" sz="2000" kern="1200" smtClean="0"/>
                    <m:t>𝑇𝑜𝑡𝑎𝑙</m:t>
                  </m:r>
                  <m:r>
                    <a:rPr lang="es-EC" sz="2000" kern="1200" smtClean="0"/>
                    <m:t> </m:t>
                  </m:r>
                  <m:r>
                    <a:rPr lang="es-EC" sz="2000" kern="1200" smtClean="0"/>
                    <m:t>𝑃𝑟𝑜𝑚𝑒𝑑𝑖𝑜</m:t>
                  </m:r>
                </m:den>
              </m:f>
            </m:oMath>
          </a14:m>
          <a:endParaRPr lang="es-EC" sz="2000" kern="1200" dirty="0"/>
        </a:p>
      </dsp:txBody>
      <dsp:txXfrm>
        <a:off x="4454027" y="2416917"/>
        <a:ext cx="3609369" cy="15677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E0A21-CDE4-4666-B0F0-0B96B441939D}">
      <dsp:nvSpPr>
        <dsp:cNvPr id="0" name=""/>
        <dsp:cNvSpPr/>
      </dsp:nvSpPr>
      <dsp:spPr>
        <a:xfrm>
          <a:off x="1376" y="0"/>
          <a:ext cx="1443007" cy="4261370"/>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smtClean="0">
              <a:latin typeface="Times New Roman" panose="02020603050405020304" pitchFamily="18" charset="0"/>
            </a:rPr>
            <a:t>- Menor de 100: Mercado muy competitivo. </a:t>
          </a:r>
          <a:endParaRPr lang="es-EC" sz="1500" kern="1200" dirty="0"/>
        </a:p>
      </dsp:txBody>
      <dsp:txXfrm>
        <a:off x="1376" y="1704548"/>
        <a:ext cx="1443007" cy="1704548"/>
      </dsp:txXfrm>
    </dsp:sp>
    <dsp:sp modelId="{4EA4461B-7A60-411D-9A23-99863DCCD4E9}">
      <dsp:nvSpPr>
        <dsp:cNvPr id="0" name=""/>
        <dsp:cNvSpPr/>
      </dsp:nvSpPr>
      <dsp:spPr>
        <a:xfrm>
          <a:off x="0" y="294393"/>
          <a:ext cx="1356427" cy="141903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F328F2-A2EC-443A-8B9D-88931A7C36D0}">
      <dsp:nvSpPr>
        <dsp:cNvPr id="0" name=""/>
        <dsp:cNvSpPr/>
      </dsp:nvSpPr>
      <dsp:spPr>
        <a:xfrm>
          <a:off x="1445769" y="0"/>
          <a:ext cx="1443007" cy="4261370"/>
        </a:xfrm>
        <a:prstGeom prst="roundRect">
          <a:avLst>
            <a:gd name="adj" fmla="val 10000"/>
          </a:avLst>
        </a:prstGeom>
        <a:solidFill>
          <a:schemeClr val="accent4">
            <a:hueOff val="6807678"/>
            <a:satOff val="-7995"/>
            <a:lumOff val="30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smtClean="0">
              <a:latin typeface="Times New Roman" panose="02020603050405020304" pitchFamily="18" charset="0"/>
            </a:rPr>
            <a:t>- Entre 100 y 1.500: Mercado desconcentrado </a:t>
          </a:r>
          <a:endParaRPr lang="es-EC" sz="1500" kern="1200" dirty="0"/>
        </a:p>
      </dsp:txBody>
      <dsp:txXfrm>
        <a:off x="1445769" y="1704548"/>
        <a:ext cx="1443007" cy="1704548"/>
      </dsp:txXfrm>
    </dsp:sp>
    <dsp:sp modelId="{279FE87C-0F51-42BD-870A-C5DE0D2B2D96}">
      <dsp:nvSpPr>
        <dsp:cNvPr id="0" name=""/>
        <dsp:cNvSpPr/>
      </dsp:nvSpPr>
      <dsp:spPr>
        <a:xfrm>
          <a:off x="1530965" y="255682"/>
          <a:ext cx="1356427" cy="1419036"/>
        </a:xfrm>
        <a:prstGeom prst="ellipse">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79411F-9CB3-42AE-8BD0-57DAF215DAF5}">
      <dsp:nvSpPr>
        <dsp:cNvPr id="0" name=""/>
        <dsp:cNvSpPr/>
      </dsp:nvSpPr>
      <dsp:spPr>
        <a:xfrm>
          <a:off x="2973973" y="0"/>
          <a:ext cx="1443007" cy="4261370"/>
        </a:xfrm>
        <a:prstGeom prst="roundRect">
          <a:avLst>
            <a:gd name="adj" fmla="val 10000"/>
          </a:avLst>
        </a:prstGeom>
        <a:solidFill>
          <a:schemeClr val="accent4">
            <a:hueOff val="13615356"/>
            <a:satOff val="-15991"/>
            <a:lumOff val="614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smtClean="0">
              <a:latin typeface="Times New Roman" panose="02020603050405020304" pitchFamily="18" charset="0"/>
            </a:rPr>
            <a:t>Entre 1.500 y 2.500: Mercado concentrado.</a:t>
          </a:r>
          <a:endParaRPr lang="es-EC" sz="1500" kern="1200" dirty="0"/>
        </a:p>
      </dsp:txBody>
      <dsp:txXfrm>
        <a:off x="2973973" y="1704548"/>
        <a:ext cx="1443007" cy="1704548"/>
      </dsp:txXfrm>
    </dsp:sp>
    <dsp:sp modelId="{023B56B0-3CE7-4351-9DF7-BFA90BE00D75}">
      <dsp:nvSpPr>
        <dsp:cNvPr id="0" name=""/>
        <dsp:cNvSpPr/>
      </dsp:nvSpPr>
      <dsp:spPr>
        <a:xfrm>
          <a:off x="3024330" y="294634"/>
          <a:ext cx="1356427" cy="141903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5FA65D-9B6B-4FCF-BD00-CA5E896BAE3B}">
      <dsp:nvSpPr>
        <dsp:cNvPr id="0" name=""/>
        <dsp:cNvSpPr/>
      </dsp:nvSpPr>
      <dsp:spPr>
        <a:xfrm>
          <a:off x="4460271" y="0"/>
          <a:ext cx="1443007" cy="4261370"/>
        </a:xfrm>
        <a:prstGeom prst="roundRect">
          <a:avLst>
            <a:gd name="adj" fmla="val 10000"/>
          </a:avLst>
        </a:prstGeom>
        <a:solidFill>
          <a:schemeClr val="accent4">
            <a:hueOff val="20423033"/>
            <a:satOff val="-23986"/>
            <a:lumOff val="92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smtClean="0">
              <a:latin typeface="Times New Roman" panose="02020603050405020304" pitchFamily="18" charset="0"/>
            </a:rPr>
            <a:t>Más de 2.500: Mercado altamente concentrado.  </a:t>
          </a:r>
          <a:endParaRPr lang="es-EC" sz="1500" kern="1200" dirty="0"/>
        </a:p>
      </dsp:txBody>
      <dsp:txXfrm>
        <a:off x="4460271" y="1704548"/>
        <a:ext cx="1443007" cy="1704548"/>
      </dsp:txXfrm>
    </dsp:sp>
    <dsp:sp modelId="{BA156A73-207D-42AD-9BE6-916777CB19C9}">
      <dsp:nvSpPr>
        <dsp:cNvPr id="0" name=""/>
        <dsp:cNvSpPr/>
      </dsp:nvSpPr>
      <dsp:spPr>
        <a:xfrm>
          <a:off x="4503561" y="255682"/>
          <a:ext cx="1356427" cy="141903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5000" r="-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5D1256-B229-44CE-A347-4572F523E08A}">
      <dsp:nvSpPr>
        <dsp:cNvPr id="0" name=""/>
        <dsp:cNvSpPr/>
      </dsp:nvSpPr>
      <dsp:spPr>
        <a:xfrm>
          <a:off x="236186" y="3409096"/>
          <a:ext cx="5432283" cy="639205"/>
        </a:xfrm>
        <a:prstGeom prst="leftRightArrow">
          <a:avLst/>
        </a:prstGeom>
        <a:solidFill>
          <a:schemeClr val="accent4">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1A6CB-5F96-4F95-A35F-F171CB3412BC}">
      <dsp:nvSpPr>
        <dsp:cNvPr id="0" name=""/>
        <dsp:cNvSpPr/>
      </dsp:nvSpPr>
      <dsp:spPr>
        <a:xfrm rot="5400000">
          <a:off x="-458376" y="478044"/>
          <a:ext cx="1601404" cy="653251"/>
        </a:xfrm>
        <a:prstGeom prst="chevron">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s-ES" sz="4600" kern="1200" dirty="0" smtClean="0"/>
            <a:t>1</a:t>
          </a:r>
          <a:endParaRPr lang="es-ES" sz="4600" kern="1200" dirty="0"/>
        </a:p>
      </dsp:txBody>
      <dsp:txXfrm rot="-5400000">
        <a:off x="15700" y="330594"/>
        <a:ext cx="653251" cy="948153"/>
      </dsp:txXfrm>
    </dsp:sp>
    <dsp:sp modelId="{945C249D-FA31-47B6-9A8B-B889777A961C}">
      <dsp:nvSpPr>
        <dsp:cNvPr id="0" name=""/>
        <dsp:cNvSpPr/>
      </dsp:nvSpPr>
      <dsp:spPr>
        <a:xfrm rot="5400000">
          <a:off x="3787327" y="-3076495"/>
          <a:ext cx="1174893" cy="7335820"/>
        </a:xfrm>
        <a:prstGeom prst="round2Same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latin typeface="Century Gothic" pitchFamily="34" charset="0"/>
            </a:rPr>
            <a:t>El modelo que más se ajusta a la regresión lineal simple </a:t>
          </a:r>
          <a:r>
            <a:rPr lang="es-ES" sz="1600" kern="1200" dirty="0" err="1" smtClean="0">
              <a:latin typeface="Century Gothic" pitchFamily="34" charset="0"/>
            </a:rPr>
            <a:t>Burr</a:t>
          </a:r>
          <a:r>
            <a:rPr lang="es-ES" sz="1600" kern="1200" dirty="0" smtClean="0">
              <a:latin typeface="Century Gothic" pitchFamily="34" charset="0"/>
            </a:rPr>
            <a:t> XII según el método de optimización </a:t>
          </a:r>
          <a:r>
            <a:rPr lang="es-ES" sz="1600" kern="1200" dirty="0" err="1" smtClean="0">
              <a:latin typeface="Century Gothic" pitchFamily="34" charset="0"/>
            </a:rPr>
            <a:t>Nelder</a:t>
          </a:r>
          <a:r>
            <a:rPr lang="es-ES" sz="1600" kern="1200" dirty="0" smtClean="0">
              <a:latin typeface="Century Gothic" pitchFamily="34" charset="0"/>
            </a:rPr>
            <a:t> Mead, por el criterio de información bayesiano y el criterio de información de </a:t>
          </a:r>
          <a:r>
            <a:rPr lang="es-ES" sz="1600" kern="1200" dirty="0" err="1" smtClean="0">
              <a:latin typeface="Century Gothic" pitchFamily="34" charset="0"/>
            </a:rPr>
            <a:t>Akaike</a:t>
          </a:r>
          <a:r>
            <a:rPr lang="es-ES" sz="1600" kern="1200" dirty="0" smtClean="0">
              <a:latin typeface="Century Gothic" pitchFamily="34" charset="0"/>
            </a:rPr>
            <a:t> más bajos es:</a:t>
          </a:r>
          <a:endParaRPr lang="es-ES" sz="1600" kern="1200" dirty="0">
            <a:latin typeface="Century Gothic" pitchFamily="34" charset="0"/>
          </a:endParaRPr>
        </a:p>
        <a:p>
          <a:pPr marL="171450" lvl="1" indent="-171450" algn="l" defTabSz="711200">
            <a:lnSpc>
              <a:spcPct val="90000"/>
            </a:lnSpc>
            <a:spcBef>
              <a:spcPct val="0"/>
            </a:spcBef>
            <a:spcAft>
              <a:spcPct val="15000"/>
            </a:spcAft>
            <a:buChar char="••"/>
          </a:pPr>
          <a:r>
            <a:rPr lang="es-ES" sz="1600" kern="1200" dirty="0" smtClean="0">
              <a:latin typeface="Century Gothic" pitchFamily="34" charset="0"/>
            </a:rPr>
            <a:t>𝐼𝑛𝑑𝑖𝑐𝑒 𝑑𝑒 𝑐𝑜𝑛𝑐𝑒𝑡𝑟𝑎𝑐𝑖𝑜𝑛 𝐻𝐻𝐼= 784.65 𝑖𝑛𝑓𝑙𝑎𝑐𝑖ó𝑛+127.015+𝜀</a:t>
          </a:r>
          <a:endParaRPr lang="es-ES" sz="1600" kern="1200" dirty="0">
            <a:latin typeface="Century Gothic" pitchFamily="34" charset="0"/>
          </a:endParaRPr>
        </a:p>
      </dsp:txBody>
      <dsp:txXfrm rot="-5400000">
        <a:off x="706864" y="61322"/>
        <a:ext cx="7278466" cy="1060185"/>
      </dsp:txXfrm>
    </dsp:sp>
    <dsp:sp modelId="{F807054D-1F2A-48EF-A11D-F4EABA87BD05}">
      <dsp:nvSpPr>
        <dsp:cNvPr id="0" name=""/>
        <dsp:cNvSpPr/>
      </dsp:nvSpPr>
      <dsp:spPr>
        <a:xfrm rot="5400000">
          <a:off x="-474572" y="1901756"/>
          <a:ext cx="1601404" cy="620858"/>
        </a:xfrm>
        <a:prstGeom prst="chevron">
          <a:avLst/>
        </a:prstGeom>
        <a:solidFill>
          <a:schemeClr val="accent5">
            <a:hueOff val="-10661560"/>
            <a:satOff val="6060"/>
            <a:lumOff val="-5000"/>
            <a:alphaOff val="0"/>
          </a:schemeClr>
        </a:solidFill>
        <a:ln w="15875" cap="flat" cmpd="sng" algn="ctr">
          <a:solidFill>
            <a:schemeClr val="accent5">
              <a:hueOff val="-10661560"/>
              <a:satOff val="6060"/>
              <a:lumOff val="-50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s-ES" sz="4600" kern="1200" dirty="0" smtClean="0"/>
            <a:t>2</a:t>
          </a:r>
          <a:endParaRPr lang="es-ES" sz="4600" kern="1200" dirty="0"/>
        </a:p>
      </dsp:txBody>
      <dsp:txXfrm rot="-5400000">
        <a:off x="15701" y="1721912"/>
        <a:ext cx="620858" cy="980546"/>
      </dsp:txXfrm>
    </dsp:sp>
    <dsp:sp modelId="{190D7D05-46D5-4970-99D5-0BA8552EFF75}">
      <dsp:nvSpPr>
        <dsp:cNvPr id="0" name=""/>
        <dsp:cNvSpPr/>
      </dsp:nvSpPr>
      <dsp:spPr>
        <a:xfrm rot="5400000">
          <a:off x="3771131" y="-1668980"/>
          <a:ext cx="1174893" cy="7335820"/>
        </a:xfrm>
        <a:prstGeom prst="round2SameRect">
          <a:avLst/>
        </a:prstGeom>
        <a:solidFill>
          <a:schemeClr val="lt1">
            <a:alpha val="90000"/>
            <a:hueOff val="0"/>
            <a:satOff val="0"/>
            <a:lumOff val="0"/>
            <a:alphaOff val="0"/>
          </a:schemeClr>
        </a:solidFill>
        <a:ln w="15875" cap="flat" cmpd="sng" algn="ctr">
          <a:solidFill>
            <a:schemeClr val="accent5">
              <a:hueOff val="-10661560"/>
              <a:satOff val="6060"/>
              <a:lumOff val="-5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latin typeface="Century Gothic" pitchFamily="34" charset="0"/>
            </a:rPr>
            <a:t>El modelo que más se ajusta a la regresión lineal simple </a:t>
          </a:r>
          <a:r>
            <a:rPr lang="es-ES" sz="1600" kern="1200" dirty="0" err="1" smtClean="0">
              <a:latin typeface="Century Gothic" pitchFamily="34" charset="0"/>
            </a:rPr>
            <a:t>Burr</a:t>
          </a:r>
          <a:r>
            <a:rPr lang="es-ES" sz="1600" kern="1200" dirty="0" smtClean="0">
              <a:latin typeface="Century Gothic" pitchFamily="34" charset="0"/>
            </a:rPr>
            <a:t> XII según el método de optimización SANN, por el criterio de información bayesiano y el criterio de información de </a:t>
          </a:r>
          <a:r>
            <a:rPr lang="es-ES" sz="1600" kern="1200" dirty="0" err="1" smtClean="0">
              <a:latin typeface="Century Gothic" pitchFamily="34" charset="0"/>
            </a:rPr>
            <a:t>Akaike</a:t>
          </a:r>
          <a:r>
            <a:rPr lang="es-ES" sz="1600" kern="1200" dirty="0" smtClean="0">
              <a:latin typeface="Century Gothic" pitchFamily="34" charset="0"/>
            </a:rPr>
            <a:t> más bajos es:</a:t>
          </a:r>
          <a:endParaRPr lang="es-ES" sz="1600" kern="1200" dirty="0">
            <a:latin typeface="Century Gothic" pitchFamily="34" charset="0"/>
          </a:endParaRPr>
        </a:p>
        <a:p>
          <a:pPr marL="171450" lvl="1" indent="-171450" algn="l" defTabSz="711200">
            <a:lnSpc>
              <a:spcPct val="90000"/>
            </a:lnSpc>
            <a:spcBef>
              <a:spcPct val="0"/>
            </a:spcBef>
            <a:spcAft>
              <a:spcPct val="15000"/>
            </a:spcAft>
            <a:buChar char="••"/>
          </a:pPr>
          <a:r>
            <a:rPr lang="es-ES" sz="1600" kern="1200" dirty="0" smtClean="0">
              <a:latin typeface="Century Gothic" pitchFamily="34" charset="0"/>
            </a:rPr>
            <a:t>𝑖𝑛𝑑𝑖𝑐𝑒 𝑑𝑒 𝑐𝑜𝑛𝑐𝑒𝑡𝑟𝑎𝑐𝑖𝑜𝑛 𝐻𝐻= −1351 𝑟𝑒𝑛𝑡𝑎𝑏𝑖𝑙𝑖𝑎𝑑𝑎 𝑝𝑎𝑡𝑟𝑖𝑚𝑜𝑛𝑖𝑜+2.723+𝜀</a:t>
          </a:r>
          <a:endParaRPr lang="es-ES" sz="1600" kern="1200" dirty="0">
            <a:latin typeface="Century Gothic" pitchFamily="34" charset="0"/>
          </a:endParaRPr>
        </a:p>
      </dsp:txBody>
      <dsp:txXfrm rot="-5400000">
        <a:off x="690668" y="1468837"/>
        <a:ext cx="7278466" cy="1060185"/>
      </dsp:txXfrm>
    </dsp:sp>
    <dsp:sp modelId="{D8A3B172-B4BF-4622-86E5-54908D58D726}">
      <dsp:nvSpPr>
        <dsp:cNvPr id="0" name=""/>
        <dsp:cNvSpPr/>
      </dsp:nvSpPr>
      <dsp:spPr>
        <a:xfrm rot="5400000">
          <a:off x="-451865" y="3286564"/>
          <a:ext cx="1601404" cy="666272"/>
        </a:xfrm>
        <a:prstGeom prst="chevron">
          <a:avLst/>
        </a:prstGeom>
        <a:solidFill>
          <a:schemeClr val="accent5">
            <a:hueOff val="-21323121"/>
            <a:satOff val="12119"/>
            <a:lumOff val="-10000"/>
            <a:alphaOff val="0"/>
          </a:schemeClr>
        </a:solidFill>
        <a:ln w="15875" cap="flat" cmpd="sng" algn="ctr">
          <a:solidFill>
            <a:schemeClr val="accent5">
              <a:hueOff val="-21323121"/>
              <a:satOff val="12119"/>
              <a:lumOff val="-100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s-ES" sz="4600" kern="1200" dirty="0" smtClean="0"/>
            <a:t>3</a:t>
          </a:r>
          <a:endParaRPr lang="es-ES" sz="4600" kern="1200" dirty="0"/>
        </a:p>
      </dsp:txBody>
      <dsp:txXfrm rot="-5400000">
        <a:off x="15701" y="3152134"/>
        <a:ext cx="666272" cy="935132"/>
      </dsp:txXfrm>
    </dsp:sp>
    <dsp:sp modelId="{2E191E4D-CAB5-40A6-891A-2ADCFCE4DBE2}">
      <dsp:nvSpPr>
        <dsp:cNvPr id="0" name=""/>
        <dsp:cNvSpPr/>
      </dsp:nvSpPr>
      <dsp:spPr>
        <a:xfrm rot="5400000">
          <a:off x="3793838" y="-261465"/>
          <a:ext cx="1174893" cy="7335820"/>
        </a:xfrm>
        <a:prstGeom prst="round2SameRect">
          <a:avLst/>
        </a:prstGeom>
        <a:solidFill>
          <a:schemeClr val="lt1">
            <a:alpha val="90000"/>
            <a:hueOff val="0"/>
            <a:satOff val="0"/>
            <a:lumOff val="0"/>
            <a:alphaOff val="0"/>
          </a:schemeClr>
        </a:solidFill>
        <a:ln w="15875" cap="flat" cmpd="sng" algn="ctr">
          <a:solidFill>
            <a:schemeClr val="accent5">
              <a:hueOff val="-21323121"/>
              <a:satOff val="12119"/>
              <a:lumOff val="-10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latin typeface="Century Gothic" pitchFamily="34" charset="0"/>
            </a:rPr>
            <a:t>Se confirma que una mejor bondad de ajuste posee la regresión múltiple de </a:t>
          </a:r>
          <a:r>
            <a:rPr lang="es-ES" sz="1600" kern="1200" dirty="0" err="1" smtClean="0">
              <a:latin typeface="Century Gothic" pitchFamily="34" charset="0"/>
            </a:rPr>
            <a:t>Burr</a:t>
          </a:r>
          <a:r>
            <a:rPr lang="es-ES" sz="1600" kern="1200" dirty="0" smtClean="0">
              <a:latin typeface="Century Gothic" pitchFamily="34" charset="0"/>
            </a:rPr>
            <a:t> tipo XII pues sus valores de AIC Y BIC son más bajos que la regresión lineal </a:t>
          </a:r>
          <a:r>
            <a:rPr lang="es-ES" sz="1600" kern="1200" dirty="0" err="1" smtClean="0">
              <a:latin typeface="Century Gothic" pitchFamily="34" charset="0"/>
            </a:rPr>
            <a:t>Burr</a:t>
          </a:r>
          <a:r>
            <a:rPr lang="es-ES" sz="1600" kern="1200" dirty="0" smtClean="0">
              <a:latin typeface="Century Gothic" pitchFamily="34" charset="0"/>
            </a:rPr>
            <a:t> tipo XII y muy por debajo de la regresión lineal simple, esto quiere decir que con mayor parámetros mejora la bondad de ajuste, pero se tiene mayor complejidad en la regresión.</a:t>
          </a:r>
          <a:endParaRPr lang="es-ES" sz="1600" kern="1200" dirty="0">
            <a:latin typeface="Century Gothic" pitchFamily="34" charset="0"/>
          </a:endParaRPr>
        </a:p>
      </dsp:txBody>
      <dsp:txXfrm rot="-5400000">
        <a:off x="713375" y="2876352"/>
        <a:ext cx="7278466" cy="10601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6826A-0684-4072-8A62-72C5CE74C09F}">
      <dsp:nvSpPr>
        <dsp:cNvPr id="0" name=""/>
        <dsp:cNvSpPr/>
      </dsp:nvSpPr>
      <dsp:spPr>
        <a:xfrm>
          <a:off x="0" y="0"/>
          <a:ext cx="2458749" cy="46484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t>1</a:t>
          </a:r>
          <a:endParaRPr lang="es-ES" sz="2400" kern="1200" dirty="0"/>
        </a:p>
      </dsp:txBody>
      <dsp:txXfrm>
        <a:off x="13615" y="13615"/>
        <a:ext cx="2431519" cy="437615"/>
      </dsp:txXfrm>
    </dsp:sp>
    <dsp:sp modelId="{B0BAE0F0-962A-442B-802F-7150E6551642}">
      <dsp:nvSpPr>
        <dsp:cNvPr id="0" name=""/>
        <dsp:cNvSpPr/>
      </dsp:nvSpPr>
      <dsp:spPr>
        <a:xfrm rot="5400000">
          <a:off x="1111363" y="594720"/>
          <a:ext cx="236023" cy="211509"/>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6E3A0B-2E95-4098-9805-B10386A16826}">
      <dsp:nvSpPr>
        <dsp:cNvPr id="0" name=""/>
        <dsp:cNvSpPr/>
      </dsp:nvSpPr>
      <dsp:spPr>
        <a:xfrm>
          <a:off x="0" y="936104"/>
          <a:ext cx="2458749" cy="4086497"/>
        </a:xfrm>
        <a:prstGeom prst="roundRect">
          <a:avLst>
            <a:gd name="adj" fmla="val 10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latin typeface="Century Gothic" pitchFamily="34" charset="0"/>
            </a:rPr>
            <a:t>Se recomienda por medio de estas investigaciones y para aporte para el estado, a las entidades estatales proporcionar datos claros, detallados y compactados por años, subniveles, ítem, etc., que pueden servir para un mejor manejo de la información y ayuda a una rápida investigación de datos públicos.</a:t>
          </a:r>
          <a:endParaRPr lang="es-ES" sz="1600" kern="1200" dirty="0">
            <a:latin typeface="Century Gothic" pitchFamily="34" charset="0"/>
          </a:endParaRPr>
        </a:p>
      </dsp:txBody>
      <dsp:txXfrm>
        <a:off x="72014" y="1008118"/>
        <a:ext cx="2314721" cy="3942469"/>
      </dsp:txXfrm>
    </dsp:sp>
    <dsp:sp modelId="{63C4D5AA-2518-4F1D-9CB8-B284C90D01FB}">
      <dsp:nvSpPr>
        <dsp:cNvPr id="0" name=""/>
        <dsp:cNvSpPr/>
      </dsp:nvSpPr>
      <dsp:spPr>
        <a:xfrm>
          <a:off x="2845683" y="0"/>
          <a:ext cx="2458749" cy="434221"/>
        </a:xfrm>
        <a:prstGeom prst="roundRect">
          <a:avLst>
            <a:gd name="adj" fmla="val 10000"/>
          </a:avLst>
        </a:prstGeom>
        <a:solidFill>
          <a:schemeClr val="accent5">
            <a:hueOff val="-10661560"/>
            <a:satOff val="6060"/>
            <a:lumOff val="-500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t>2</a:t>
          </a:r>
          <a:endParaRPr lang="es-ES" sz="2400" kern="1200" dirty="0"/>
        </a:p>
      </dsp:txBody>
      <dsp:txXfrm>
        <a:off x="2858401" y="12718"/>
        <a:ext cx="2433313" cy="408785"/>
      </dsp:txXfrm>
    </dsp:sp>
    <dsp:sp modelId="{CD7CA77F-E0A7-4467-9BE7-5C38A6B67C1A}">
      <dsp:nvSpPr>
        <dsp:cNvPr id="0" name=""/>
        <dsp:cNvSpPr/>
      </dsp:nvSpPr>
      <dsp:spPr>
        <a:xfrm rot="5533447">
          <a:off x="3950728" y="554914"/>
          <a:ext cx="215099" cy="188488"/>
        </a:xfrm>
        <a:prstGeom prst="rightArrow">
          <a:avLst>
            <a:gd name="adj1" fmla="val 66700"/>
            <a:gd name="adj2" fmla="val 50000"/>
          </a:avLst>
        </a:prstGeom>
        <a:solidFill>
          <a:schemeClr val="accent5">
            <a:hueOff val="-10661560"/>
            <a:satOff val="6060"/>
            <a:lumOff val="-500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3249E4-8D47-4B24-8D47-00F66321B2AF}">
      <dsp:nvSpPr>
        <dsp:cNvPr id="0" name=""/>
        <dsp:cNvSpPr/>
      </dsp:nvSpPr>
      <dsp:spPr>
        <a:xfrm>
          <a:off x="2736293" y="864096"/>
          <a:ext cx="2458749" cy="4339189"/>
        </a:xfrm>
        <a:prstGeom prst="roundRect">
          <a:avLst>
            <a:gd name="adj" fmla="val 10000"/>
          </a:avLst>
        </a:prstGeom>
        <a:solidFill>
          <a:schemeClr val="accent5">
            <a:tint val="40000"/>
            <a:alpha val="90000"/>
            <a:hueOff val="-10668406"/>
            <a:satOff val="2306"/>
            <a:lumOff val="-937"/>
            <a:alphaOff val="0"/>
          </a:schemeClr>
        </a:solidFill>
        <a:ln w="15875" cap="flat" cmpd="sng" algn="ctr">
          <a:solidFill>
            <a:schemeClr val="accent5">
              <a:tint val="40000"/>
              <a:alpha val="90000"/>
              <a:hueOff val="-10668406"/>
              <a:satOff val="2306"/>
              <a:lumOff val="-9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latin typeface="Century Gothic" pitchFamily="34" charset="0"/>
            </a:rPr>
            <a:t>Realizar trabajos de investigación de regresión de cola pesada con diferentes tipos de distribuciones para tener un amplio estudio de los mismos, con datos reales que ayuden a ampliar la utilización de dichos métodos</a:t>
          </a:r>
          <a:endParaRPr lang="es-ES" sz="1800" kern="1200" dirty="0">
            <a:latin typeface="Century Gothic" pitchFamily="34" charset="0"/>
          </a:endParaRPr>
        </a:p>
      </dsp:txBody>
      <dsp:txXfrm>
        <a:off x="2808307" y="936110"/>
        <a:ext cx="2314721" cy="4195161"/>
      </dsp:txXfrm>
    </dsp:sp>
    <dsp:sp modelId="{D455ACA0-1AFA-4AD6-BAAC-D6728918A835}">
      <dsp:nvSpPr>
        <dsp:cNvPr id="0" name=""/>
        <dsp:cNvSpPr/>
      </dsp:nvSpPr>
      <dsp:spPr>
        <a:xfrm>
          <a:off x="5544824" y="0"/>
          <a:ext cx="2458749" cy="464845"/>
        </a:xfrm>
        <a:prstGeom prst="roundRect">
          <a:avLst>
            <a:gd name="adj" fmla="val 10000"/>
          </a:avLst>
        </a:prstGeom>
        <a:solidFill>
          <a:schemeClr val="accent5">
            <a:hueOff val="-21323121"/>
            <a:satOff val="12119"/>
            <a:lumOff val="-1000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t>3</a:t>
          </a:r>
          <a:endParaRPr lang="es-ES" sz="2400" kern="1200" dirty="0"/>
        </a:p>
      </dsp:txBody>
      <dsp:txXfrm>
        <a:off x="5558439" y="13615"/>
        <a:ext cx="2431519" cy="437615"/>
      </dsp:txXfrm>
    </dsp:sp>
    <dsp:sp modelId="{23C3EA9F-D633-472A-83AC-CD139810650A}">
      <dsp:nvSpPr>
        <dsp:cNvPr id="0" name=""/>
        <dsp:cNvSpPr/>
      </dsp:nvSpPr>
      <dsp:spPr>
        <a:xfrm rot="5400235">
          <a:off x="6638348" y="618349"/>
          <a:ext cx="271634" cy="236259"/>
        </a:xfrm>
        <a:prstGeom prst="rightArrow">
          <a:avLst>
            <a:gd name="adj1" fmla="val 66700"/>
            <a:gd name="adj2" fmla="val 50000"/>
          </a:avLst>
        </a:prstGeom>
        <a:solidFill>
          <a:schemeClr val="accent5">
            <a:hueOff val="-21323121"/>
            <a:satOff val="12119"/>
            <a:lumOff val="-1000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8AF197-45CE-483C-9EB5-3B6F5C9FC33D}">
      <dsp:nvSpPr>
        <dsp:cNvPr id="0" name=""/>
        <dsp:cNvSpPr/>
      </dsp:nvSpPr>
      <dsp:spPr>
        <a:xfrm>
          <a:off x="5544628" y="1008113"/>
          <a:ext cx="2458749" cy="4214837"/>
        </a:xfrm>
        <a:prstGeom prst="roundRect">
          <a:avLst>
            <a:gd name="adj" fmla="val 10000"/>
          </a:avLst>
        </a:prstGeom>
        <a:solidFill>
          <a:schemeClr val="accent5">
            <a:tint val="40000"/>
            <a:alpha val="90000"/>
            <a:hueOff val="-21336812"/>
            <a:satOff val="4612"/>
            <a:lumOff val="-1874"/>
            <a:alphaOff val="0"/>
          </a:schemeClr>
        </a:solidFill>
        <a:ln w="15875" cap="flat" cmpd="sng" algn="ctr">
          <a:solidFill>
            <a:schemeClr val="accent5">
              <a:tint val="40000"/>
              <a:alpha val="90000"/>
              <a:hueOff val="-21336812"/>
              <a:satOff val="4612"/>
              <a:lumOff val="-18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latin typeface="Century Gothic" pitchFamily="34" charset="0"/>
            </a:rPr>
            <a:t>De la regresión tipo </a:t>
          </a:r>
          <a:r>
            <a:rPr lang="es-ES" sz="1600" kern="1200" dirty="0" err="1" smtClean="0">
              <a:latin typeface="Century Gothic" pitchFamily="34" charset="0"/>
            </a:rPr>
            <a:t>Burr</a:t>
          </a:r>
          <a:r>
            <a:rPr lang="es-ES" sz="1600" kern="1200" dirty="0" smtClean="0">
              <a:latin typeface="Century Gothic" pitchFamily="34" charset="0"/>
            </a:rPr>
            <a:t> XII, en el país no se encuentra estudios realizados, siendo el presente trabajo un referente a este tema, más aun referentes a créditos o índice de concentración, introduciendo un precedente para futuras investigaciones con bases a este tipo de regresión de cola pesada.</a:t>
          </a:r>
          <a:endParaRPr lang="es-ES" sz="1600" kern="1200" dirty="0">
            <a:latin typeface="Century Gothic" pitchFamily="34" charset="0"/>
          </a:endParaRPr>
        </a:p>
      </dsp:txBody>
      <dsp:txXfrm>
        <a:off x="5616642" y="1080127"/>
        <a:ext cx="2314721" cy="4070809"/>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BA01051-CF3C-4C08-8B0C-C1D6184CB24E}" type="datetimeFigureOut">
              <a:rPr lang="es-ES" smtClean="0"/>
              <a:t>07/11/2019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F061FAB-5ADC-418D-9393-CD690254D925}" type="slidenum">
              <a:rPr lang="es-ES" smtClean="0"/>
              <a:t>‹Nº›</a:t>
            </a:fld>
            <a:endParaRPr lang="es-E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35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BA01051-CF3C-4C08-8B0C-C1D6184CB24E}" type="datetimeFigureOut">
              <a:rPr lang="es-ES" smtClean="0"/>
              <a:t>07/11/2019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F061FAB-5ADC-418D-9393-CD690254D925}" type="slidenum">
              <a:rPr lang="es-ES" smtClean="0"/>
              <a:t>‹Nº›</a:t>
            </a:fld>
            <a:endParaRPr lang="es-ES"/>
          </a:p>
        </p:txBody>
      </p:sp>
    </p:spTree>
    <p:extLst>
      <p:ext uri="{BB962C8B-B14F-4D97-AF65-F5344CB8AC3E}">
        <p14:creationId xmlns:p14="http://schemas.microsoft.com/office/powerpoint/2010/main" val="3287774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BA01051-CF3C-4C08-8B0C-C1D6184CB24E}" type="datetimeFigureOut">
              <a:rPr lang="es-ES" smtClean="0"/>
              <a:t>07/11/2019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F061FAB-5ADC-418D-9393-CD690254D925}" type="slidenum">
              <a:rPr lang="es-ES" smtClean="0"/>
              <a:t>‹Nº›</a:t>
            </a:fld>
            <a:endParaRPr lang="es-ES"/>
          </a:p>
        </p:txBody>
      </p:sp>
    </p:spTree>
    <p:extLst>
      <p:ext uri="{BB962C8B-B14F-4D97-AF65-F5344CB8AC3E}">
        <p14:creationId xmlns:p14="http://schemas.microsoft.com/office/powerpoint/2010/main" val="2505176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BA01051-CF3C-4C08-8B0C-C1D6184CB24E}" type="datetimeFigureOut">
              <a:rPr lang="es-ES" smtClean="0"/>
              <a:t>07/11/2019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F061FAB-5ADC-418D-9393-CD690254D925}" type="slidenum">
              <a:rPr lang="es-ES" smtClean="0"/>
              <a:t>‹Nº›</a:t>
            </a:fld>
            <a:endParaRPr lang="es-ES"/>
          </a:p>
        </p:txBody>
      </p:sp>
    </p:spTree>
    <p:extLst>
      <p:ext uri="{BB962C8B-B14F-4D97-AF65-F5344CB8AC3E}">
        <p14:creationId xmlns:p14="http://schemas.microsoft.com/office/powerpoint/2010/main" val="130280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BA01051-CF3C-4C08-8B0C-C1D6184CB24E}" type="datetimeFigureOut">
              <a:rPr lang="es-ES" smtClean="0"/>
              <a:t>07/11/2019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F061FAB-5ADC-418D-9393-CD690254D925}" type="slidenum">
              <a:rPr lang="es-ES" smtClean="0"/>
              <a:t>‹Nº›</a:t>
            </a:fld>
            <a:endParaRPr lang="es-E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599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A01051-CF3C-4C08-8B0C-C1D6184CB24E}" type="datetimeFigureOut">
              <a:rPr lang="es-ES" smtClean="0"/>
              <a:t>07/11/2019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F061FAB-5ADC-418D-9393-CD690254D925}" type="slidenum">
              <a:rPr lang="es-ES" smtClean="0"/>
              <a:t>‹Nº›</a:t>
            </a:fld>
            <a:endParaRPr lang="es-ES"/>
          </a:p>
        </p:txBody>
      </p:sp>
    </p:spTree>
    <p:extLst>
      <p:ext uri="{BB962C8B-B14F-4D97-AF65-F5344CB8AC3E}">
        <p14:creationId xmlns:p14="http://schemas.microsoft.com/office/powerpoint/2010/main" val="4115174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2960" y="2582334"/>
            <a:ext cx="370332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440" y="2582334"/>
            <a:ext cx="370332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BA01051-CF3C-4C08-8B0C-C1D6184CB24E}" type="datetimeFigureOut">
              <a:rPr lang="es-ES" smtClean="0"/>
              <a:t>07/11/2019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F061FAB-5ADC-418D-9393-CD690254D925}" type="slidenum">
              <a:rPr lang="es-ES" smtClean="0"/>
              <a:t>‹Nº›</a:t>
            </a:fld>
            <a:endParaRPr lang="es-ES"/>
          </a:p>
        </p:txBody>
      </p:sp>
    </p:spTree>
    <p:extLst>
      <p:ext uri="{BB962C8B-B14F-4D97-AF65-F5344CB8AC3E}">
        <p14:creationId xmlns:p14="http://schemas.microsoft.com/office/powerpoint/2010/main" val="145279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BA01051-CF3C-4C08-8B0C-C1D6184CB24E}" type="datetimeFigureOut">
              <a:rPr lang="es-ES" smtClean="0"/>
              <a:t>07/11/2019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F061FAB-5ADC-418D-9393-CD690254D925}" type="slidenum">
              <a:rPr lang="es-ES" smtClean="0"/>
              <a:t>‹Nº›</a:t>
            </a:fld>
            <a:endParaRPr lang="es-ES"/>
          </a:p>
        </p:txBody>
      </p:sp>
    </p:spTree>
    <p:extLst>
      <p:ext uri="{BB962C8B-B14F-4D97-AF65-F5344CB8AC3E}">
        <p14:creationId xmlns:p14="http://schemas.microsoft.com/office/powerpoint/2010/main" val="288329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BA01051-CF3C-4C08-8B0C-C1D6184CB24E}" type="datetimeFigureOut">
              <a:rPr lang="es-ES" smtClean="0"/>
              <a:t>07/11/2019</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9F061FAB-5ADC-418D-9393-CD690254D925}" type="slidenum">
              <a:rPr lang="es-ES" smtClean="0"/>
              <a:t>‹Nº›</a:t>
            </a:fld>
            <a:endParaRPr lang="es-ES"/>
          </a:p>
        </p:txBody>
      </p:sp>
    </p:spTree>
    <p:extLst>
      <p:ext uri="{BB962C8B-B14F-4D97-AF65-F5344CB8AC3E}">
        <p14:creationId xmlns:p14="http://schemas.microsoft.com/office/powerpoint/2010/main" val="4224971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BA01051-CF3C-4C08-8B0C-C1D6184CB24E}" type="datetimeFigureOut">
              <a:rPr lang="es-ES" smtClean="0"/>
              <a:t>07/11/2019</a:t>
            </a:fld>
            <a:endParaRPr lang="es-E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F061FAB-5ADC-418D-9393-CD690254D925}" type="slidenum">
              <a:rPr lang="es-ES" smtClean="0"/>
              <a:t>‹Nº›</a:t>
            </a:fld>
            <a:endParaRPr lang="es-ES"/>
          </a:p>
        </p:txBody>
      </p:sp>
    </p:spTree>
    <p:extLst>
      <p:ext uri="{BB962C8B-B14F-4D97-AF65-F5344CB8AC3E}">
        <p14:creationId xmlns:p14="http://schemas.microsoft.com/office/powerpoint/2010/main" val="2478650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BA01051-CF3C-4C08-8B0C-C1D6184CB24E}" type="datetimeFigureOut">
              <a:rPr lang="es-ES" smtClean="0"/>
              <a:t>07/11/2019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F061FAB-5ADC-418D-9393-CD690254D925}" type="slidenum">
              <a:rPr lang="es-ES" smtClean="0"/>
              <a:t>‹Nº›</a:t>
            </a:fld>
            <a:endParaRPr lang="es-ES"/>
          </a:p>
        </p:txBody>
      </p:sp>
    </p:spTree>
    <p:extLst>
      <p:ext uri="{BB962C8B-B14F-4D97-AF65-F5344CB8AC3E}">
        <p14:creationId xmlns:p14="http://schemas.microsoft.com/office/powerpoint/2010/main" val="2162638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EBA01051-CF3C-4C08-8B0C-C1D6184CB24E}" type="datetimeFigureOut">
              <a:rPr lang="es-ES" smtClean="0"/>
              <a:t>07/11/2019</a:t>
            </a:fld>
            <a:endParaRPr lang="es-E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F061FAB-5ADC-418D-9393-CD690254D925}" type="slidenum">
              <a:rPr lang="es-ES" smtClean="0"/>
              <a:t>‹Nº›</a:t>
            </a:fld>
            <a:endParaRPr lang="es-E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81551"/>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860675" y="1402387"/>
            <a:ext cx="7527748" cy="1480128"/>
          </a:xfrm>
          <a:noFill/>
          <a:ln>
            <a:noFill/>
          </a:ln>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algn="ctr">
              <a:lnSpc>
                <a:spcPct val="160000"/>
              </a:lnSpc>
            </a:pPr>
            <a:r>
              <a:rPr lang="es-ES" b="1" dirty="0" smtClean="0">
                <a:ln w="12700">
                  <a:solidFill>
                    <a:schemeClr val="tx1"/>
                  </a:solidFill>
                  <a:prstDash val="solid"/>
                </a:ln>
                <a:solidFill>
                  <a:schemeClr val="tx2">
                    <a:lumMod val="75000"/>
                  </a:schemeClr>
                </a:solidFill>
                <a:effectLst>
                  <a:outerShdw blurRad="41275" dist="20320" dir="1800000" algn="tl" rotWithShape="0">
                    <a:srgbClr val="000000">
                      <a:alpha val="40000"/>
                    </a:srgbClr>
                  </a:outerShdw>
                </a:effectLst>
                <a:latin typeface="+mj-lt"/>
              </a:rPr>
              <a:t> </a:t>
            </a:r>
            <a:r>
              <a:rPr lang="es-ES" sz="1600" b="1" dirty="0">
                <a:ln w="12700">
                  <a:solidFill>
                    <a:schemeClr val="tx1"/>
                  </a:solidFill>
                  <a:prstDash val="solid"/>
                </a:ln>
                <a:solidFill>
                  <a:schemeClr val="tx2">
                    <a:lumMod val="75000"/>
                  </a:schemeClr>
                </a:solidFill>
                <a:effectLst>
                  <a:outerShdw blurRad="41275" dist="20320" dir="1800000" algn="tl" rotWithShape="0">
                    <a:srgbClr val="000000">
                      <a:alpha val="40000"/>
                    </a:srgbClr>
                  </a:outerShdw>
                </a:effectLst>
                <a:latin typeface="+mj-lt"/>
              </a:rPr>
              <a:t>MAESTRÍA</a:t>
            </a:r>
            <a:r>
              <a:rPr lang="es-ES" sz="1900" b="1" dirty="0">
                <a:ln w="12700">
                  <a:solidFill>
                    <a:schemeClr val="tx1"/>
                  </a:solidFill>
                  <a:prstDash val="solid"/>
                </a:ln>
                <a:solidFill>
                  <a:schemeClr val="tx2">
                    <a:lumMod val="75000"/>
                  </a:schemeClr>
                </a:solidFill>
                <a:effectLst>
                  <a:outerShdw blurRad="41275" dist="20320" dir="1800000" algn="tl" rotWithShape="0">
                    <a:srgbClr val="000000">
                      <a:alpha val="40000"/>
                    </a:srgbClr>
                  </a:outerShdw>
                </a:effectLst>
                <a:latin typeface="+mj-lt"/>
              </a:rPr>
              <a:t> EN ENSEÑANZA DE LA MATEMÁTICAS </a:t>
            </a:r>
          </a:p>
          <a:p>
            <a:pPr algn="ctr">
              <a:lnSpc>
                <a:spcPct val="160000"/>
              </a:lnSpc>
            </a:pPr>
            <a:r>
              <a:rPr lang="es-ES" sz="1900" b="1" dirty="0">
                <a:ln w="12700">
                  <a:solidFill>
                    <a:schemeClr val="tx1"/>
                  </a:solidFill>
                  <a:prstDash val="solid"/>
                </a:ln>
                <a:solidFill>
                  <a:schemeClr val="tx2">
                    <a:lumMod val="75000"/>
                  </a:schemeClr>
                </a:solidFill>
                <a:effectLst>
                  <a:outerShdw blurRad="41275" dist="20320" dir="1800000" algn="tl" rotWithShape="0">
                    <a:srgbClr val="000000">
                      <a:alpha val="40000"/>
                    </a:srgbClr>
                  </a:outerShdw>
                </a:effectLst>
                <a:latin typeface="+mj-lt"/>
              </a:rPr>
              <a:t>TRABAJO DE TITULACIÓN PREVIO A LA OBTENCIÓN DEL TÍTULO DE MAGISTER EN ENSEÑANZA DE LA MATEMÁTICA </a:t>
            </a:r>
          </a:p>
        </p:txBody>
      </p:sp>
      <p:sp>
        <p:nvSpPr>
          <p:cNvPr id="4" name="3 Rectángulo"/>
          <p:cNvSpPr/>
          <p:nvPr/>
        </p:nvSpPr>
        <p:spPr>
          <a:xfrm>
            <a:off x="873127" y="3022404"/>
            <a:ext cx="7553757" cy="12990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s-ES"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latin typeface="Castellar" pitchFamily="18" charset="0"/>
              </a:rPr>
              <a:t>TEMA: ANÁLISIS DE LA CONCENTRACIÓN CREDITICIA EN EL ECUADOR Y SU IMPACTO EN LA RENTABILIDAD DE LOS BANCOS PRIVADOS EN EL PERIODO 2006 AL 2016</a:t>
            </a:r>
            <a:endParaRPr lang="es-ES"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latin typeface="Castellar" pitchFamily="18" charset="0"/>
            </a:endParaRPr>
          </a:p>
        </p:txBody>
      </p:sp>
      <p:sp>
        <p:nvSpPr>
          <p:cNvPr id="5" name="4 Rectángulo"/>
          <p:cNvSpPr/>
          <p:nvPr/>
        </p:nvSpPr>
        <p:spPr>
          <a:xfrm>
            <a:off x="1331640" y="4321414"/>
            <a:ext cx="6408712" cy="1754326"/>
          </a:xfrm>
          <a:prstGeom prst="rect">
            <a:avLst/>
          </a:prstGeom>
        </p:spPr>
        <p:txBody>
          <a:bodyPr wrap="square">
            <a:spAutoFit/>
          </a:bodyPr>
          <a:lstStyle/>
          <a:p>
            <a:pPr>
              <a:lnSpc>
                <a:spcPct val="150000"/>
              </a:lnSpc>
            </a:pPr>
            <a:r>
              <a:rPr lang="es-ES" b="1" dirty="0" smtClean="0">
                <a:ln w="12700">
                  <a:solidFill>
                    <a:schemeClr val="tx2">
                      <a:satMod val="155000"/>
                    </a:schemeClr>
                  </a:solidFill>
                  <a:prstDash val="solid"/>
                </a:ln>
                <a:effectLst>
                  <a:outerShdw blurRad="41275" dist="20320" dir="1800000" algn="tl" rotWithShape="0">
                    <a:srgbClr val="000000">
                      <a:alpha val="40000"/>
                    </a:srgbClr>
                  </a:outerShdw>
                </a:effectLst>
              </a:rPr>
              <a:t>AUTORA</a:t>
            </a:r>
            <a:r>
              <a:rPr lang="es-ES"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b="1" dirty="0" smtClean="0">
                <a:ln w="12700">
                  <a:solidFill>
                    <a:schemeClr val="tx2">
                      <a:satMod val="155000"/>
                    </a:schemeClr>
                  </a:solidFill>
                  <a:prstDash val="solid"/>
                </a:ln>
                <a:effectLst>
                  <a:outerShdw blurRad="41275" dist="20320" dir="1800000" algn="tl" rotWithShape="0">
                    <a:srgbClr val="000000">
                      <a:alpha val="40000"/>
                    </a:srgbClr>
                  </a:outerShdw>
                </a:effectLst>
              </a:rPr>
              <a:t>TAPIA </a:t>
            </a:r>
            <a:r>
              <a:rPr lang="es-ES" b="1" dirty="0">
                <a:ln w="12700">
                  <a:solidFill>
                    <a:schemeClr val="tx2">
                      <a:satMod val="155000"/>
                    </a:schemeClr>
                  </a:solidFill>
                  <a:prstDash val="solid"/>
                </a:ln>
                <a:effectLst>
                  <a:outerShdw blurRad="41275" dist="20320" dir="1800000" algn="tl" rotWithShape="0">
                    <a:srgbClr val="000000">
                      <a:alpha val="40000"/>
                    </a:srgbClr>
                  </a:outerShdw>
                </a:effectLst>
              </a:rPr>
              <a:t>YACELGA, ADRIANA ELIZABETH. </a:t>
            </a:r>
          </a:p>
          <a:p>
            <a:pPr>
              <a:lnSpc>
                <a:spcPct val="150000"/>
              </a:lnSpc>
            </a:pPr>
            <a:r>
              <a:rPr lang="pt-BR" b="1" dirty="0">
                <a:ln w="12700">
                  <a:solidFill>
                    <a:schemeClr val="tx2">
                      <a:satMod val="155000"/>
                    </a:schemeClr>
                  </a:solidFill>
                  <a:prstDash val="solid"/>
                </a:ln>
                <a:effectLst>
                  <a:outerShdw blurRad="41275" dist="20320" dir="1800000" algn="tl" rotWithShape="0">
                    <a:srgbClr val="000000">
                      <a:alpha val="40000"/>
                    </a:srgbClr>
                  </a:outerShdw>
                </a:effectLst>
              </a:rPr>
              <a:t>DIRECTOR: Dr. CADENA </a:t>
            </a:r>
            <a:r>
              <a:rPr lang="pt-BR" b="1" dirty="0" smtClean="0">
                <a:ln w="12700">
                  <a:solidFill>
                    <a:schemeClr val="tx2">
                      <a:satMod val="155000"/>
                    </a:schemeClr>
                  </a:solidFill>
                  <a:prstDash val="solid"/>
                </a:ln>
                <a:effectLst>
                  <a:outerShdw blurRad="41275" dist="20320" dir="1800000" algn="tl" rotWithShape="0">
                    <a:srgbClr val="000000">
                      <a:alpha val="40000"/>
                    </a:srgbClr>
                  </a:outerShdw>
                </a:effectLst>
              </a:rPr>
              <a:t>CEPEDA, MEITNER </a:t>
            </a:r>
            <a:r>
              <a:rPr lang="pt-BR" b="1" dirty="0">
                <a:ln w="12700">
                  <a:solidFill>
                    <a:schemeClr val="tx2">
                      <a:satMod val="155000"/>
                    </a:schemeClr>
                  </a:solidFill>
                  <a:prstDash val="solid"/>
                </a:ln>
                <a:effectLst>
                  <a:outerShdw blurRad="41275" dist="20320" dir="1800000" algn="tl" rotWithShape="0">
                    <a:srgbClr val="000000">
                      <a:alpha val="40000"/>
                    </a:srgbClr>
                  </a:outerShdw>
                </a:effectLst>
              </a:rPr>
              <a:t>NASSARY </a:t>
            </a:r>
          </a:p>
          <a:p>
            <a:pPr algn="ctr"/>
            <a:endParaRPr lang="es-ES" b="1" dirty="0" smtClean="0"/>
          </a:p>
          <a:p>
            <a:pPr algn="ctr"/>
            <a:r>
              <a:rPr lang="es-ES" b="1" dirty="0" smtClean="0"/>
              <a:t>SANGOLQUÍ </a:t>
            </a:r>
            <a:endParaRPr lang="es-ES" dirty="0"/>
          </a:p>
          <a:p>
            <a:pPr algn="ctr"/>
            <a:r>
              <a:rPr lang="es-ES" b="1" dirty="0"/>
              <a:t>2019 </a:t>
            </a: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082" y="260648"/>
            <a:ext cx="3633828" cy="10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7002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899592" y="260648"/>
            <a:ext cx="7543800" cy="900649"/>
          </a:xfrm>
        </p:spPr>
        <p:txBody>
          <a:bodyPr>
            <a:normAutofit/>
          </a:bodyPr>
          <a:lstStyle/>
          <a:p>
            <a:r>
              <a:rPr lang="es-ES" u="sng" dirty="0" smtClean="0">
                <a:solidFill>
                  <a:srgbClr val="FF0000"/>
                </a:solidFill>
                <a:latin typeface="Baskerville Old Face" pitchFamily="18" charset="0"/>
              </a:rPr>
              <a:t>Tasa de inflación mensual </a:t>
            </a:r>
            <a:endParaRPr lang="es-ES" u="sng" dirty="0">
              <a:solidFill>
                <a:srgbClr val="FF0000"/>
              </a:solidFill>
              <a:latin typeface="Baskerville Old Face" pitchFamily="18" charset="0"/>
            </a:endParaRPr>
          </a:p>
        </p:txBody>
      </p:sp>
      <p:graphicFrame>
        <p:nvGraphicFramePr>
          <p:cNvPr id="5" name="Gráfico 4"/>
          <p:cNvGraphicFramePr/>
          <p:nvPr>
            <p:extLst>
              <p:ext uri="{D42A27DB-BD31-4B8C-83A1-F6EECF244321}">
                <p14:modId xmlns:p14="http://schemas.microsoft.com/office/powerpoint/2010/main" val="3557958499"/>
              </p:ext>
            </p:extLst>
          </p:nvPr>
        </p:nvGraphicFramePr>
        <p:xfrm>
          <a:off x="1403648" y="3429000"/>
          <a:ext cx="5760640" cy="264807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1043608" y="1844824"/>
            <a:ext cx="7200800" cy="1323439"/>
          </a:xfrm>
          <a:prstGeom prst="rect">
            <a:avLst/>
          </a:prstGeom>
        </p:spPr>
        <p:txBody>
          <a:bodyPr wrap="square">
            <a:spAutoFit/>
          </a:bodyPr>
          <a:lstStyle/>
          <a:p>
            <a:r>
              <a:rPr lang="es-EC" sz="2000" dirty="0" smtClean="0">
                <a:latin typeface="Times New Roman" panose="02020603050405020304" pitchFamily="18" charset="0"/>
                <a:ea typeface="Calibri" panose="020F0502020204030204" pitchFamily="34" charset="0"/>
              </a:rPr>
              <a:t>Según  Rosero: “La </a:t>
            </a:r>
            <a:r>
              <a:rPr lang="es-EC" sz="2000" dirty="0">
                <a:latin typeface="Times New Roman" panose="02020603050405020304" pitchFamily="18" charset="0"/>
                <a:ea typeface="Calibri" panose="020F0502020204030204" pitchFamily="34" charset="0"/>
              </a:rPr>
              <a:t>inflación es uno de los principales indicadores de la economía, ya que mide el porcentaje de variación del nivel de precios durante tiempos específicos. Se puede decir que la inflación es la causante de la disminución del poder adquisitivo de la moneda</a:t>
            </a:r>
            <a:endParaRPr lang="es-EC" sz="2000" dirty="0"/>
          </a:p>
        </p:txBody>
      </p:sp>
    </p:spTree>
    <p:extLst>
      <p:ext uri="{BB962C8B-B14F-4D97-AF65-F5344CB8AC3E}">
        <p14:creationId xmlns:p14="http://schemas.microsoft.com/office/powerpoint/2010/main" val="14254258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pPr lvl="2"/>
            <a:r>
              <a:rPr lang="es-EC" sz="4400" b="1" dirty="0" smtClean="0">
                <a:solidFill>
                  <a:srgbClr val="FF0000"/>
                </a:solidFill>
                <a:latin typeface="Baskerville Old Face" panose="02020602080505020303" pitchFamily="18" charset="0"/>
                <a:cs typeface="Times New Roman" panose="02020603050405020304" pitchFamily="18" charset="0"/>
              </a:rPr>
              <a:t>Regresiones </a:t>
            </a:r>
            <a:r>
              <a:rPr lang="es-EC" sz="4400" b="1" dirty="0">
                <a:solidFill>
                  <a:srgbClr val="FF0000"/>
                </a:solidFill>
                <a:latin typeface="Baskerville Old Face" panose="02020602080505020303" pitchFamily="18" charset="0"/>
                <a:cs typeface="Times New Roman" panose="02020603050405020304" pitchFamily="18" charset="0"/>
              </a:rPr>
              <a:t>con Distribuciones de cola pesada</a:t>
            </a:r>
          </a:p>
        </p:txBody>
      </p:sp>
      <p:sp>
        <p:nvSpPr>
          <p:cNvPr id="7" name="Rectángulo 6"/>
          <p:cNvSpPr/>
          <p:nvPr/>
        </p:nvSpPr>
        <p:spPr>
          <a:xfrm>
            <a:off x="852180" y="1737361"/>
            <a:ext cx="3965064" cy="4524315"/>
          </a:xfrm>
          <a:prstGeom prst="rect">
            <a:avLst/>
          </a:prstGeom>
        </p:spPr>
        <p:txBody>
          <a:bodyPr wrap="square">
            <a:spAutoFit/>
          </a:bodyPr>
          <a:lstStyle/>
          <a:p>
            <a:pPr algn="just">
              <a:lnSpc>
                <a:spcPct val="20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Según Martínez:</a:t>
            </a:r>
          </a:p>
          <a:p>
            <a:r>
              <a:rPr lang="es-EC" dirty="0">
                <a:latin typeface="Times New Roman" panose="02020603050405020304" pitchFamily="18" charset="0"/>
                <a:ea typeface="Calibri" panose="020F0502020204030204" pitchFamily="34" charset="0"/>
              </a:rPr>
              <a:t>La frecuencia y la necesidad de explorar los valores extremos hace obligatorio la utilización de  modelos estadísticos más sofisticados que puedan ayudarnos en este campo, como por ejemplo la distribución log normal que se utiliza para reflejar el comportamiento de seguros de motores de auto, la distribución de Pareto que es muy utilizada para modelar reclamaciones causadas por incendios, la distribución Burr, la distribución </a:t>
            </a:r>
            <a:r>
              <a:rPr lang="es-EC" dirty="0" err="1">
                <a:latin typeface="Times New Roman" panose="02020603050405020304" pitchFamily="18" charset="0"/>
                <a:ea typeface="Calibri" panose="020F0502020204030204" pitchFamily="34" charset="0"/>
              </a:rPr>
              <a:t>Weibull</a:t>
            </a:r>
            <a:r>
              <a:rPr lang="es-EC" dirty="0">
                <a:latin typeface="Times New Roman" panose="02020603050405020304" pitchFamily="18" charset="0"/>
                <a:ea typeface="Calibri" panose="020F0502020204030204" pitchFamily="34" charset="0"/>
              </a:rPr>
              <a:t>, Distribución </a:t>
            </a:r>
            <a:r>
              <a:rPr lang="es-EC" dirty="0" err="1">
                <a:latin typeface="Times New Roman" panose="02020603050405020304" pitchFamily="18" charset="0"/>
                <a:ea typeface="Calibri" panose="020F0502020204030204" pitchFamily="34" charset="0"/>
              </a:rPr>
              <a:t>loggama</a:t>
            </a:r>
            <a:r>
              <a:rPr lang="es-EC" dirty="0">
                <a:latin typeface="Times New Roman" panose="02020603050405020304" pitchFamily="18" charset="0"/>
                <a:ea typeface="Calibri" panose="020F0502020204030204" pitchFamily="34" charset="0"/>
              </a:rPr>
              <a:t>, entre otra que son distribuciones de cola pesada</a:t>
            </a:r>
            <a:endParaRPr lang="es-EC" dirty="0"/>
          </a:p>
        </p:txBody>
      </p:sp>
      <p:pic>
        <p:nvPicPr>
          <p:cNvPr id="3076"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348880"/>
            <a:ext cx="3095625" cy="2324101"/>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328544" y="4915168"/>
            <a:ext cx="2808312" cy="369332"/>
          </a:xfrm>
          <a:prstGeom prst="rect">
            <a:avLst/>
          </a:prstGeom>
          <a:noFill/>
        </p:spPr>
        <p:txBody>
          <a:bodyPr wrap="square" rtlCol="0">
            <a:spAutoFit/>
          </a:bodyPr>
          <a:lstStyle/>
          <a:p>
            <a:r>
              <a:rPr lang="es-EC" dirty="0" smtClean="0"/>
              <a:t>Distribución Pareto</a:t>
            </a:r>
            <a:endParaRPr lang="es-EC" dirty="0"/>
          </a:p>
        </p:txBody>
      </p:sp>
    </p:spTree>
    <p:extLst>
      <p:ext uri="{BB962C8B-B14F-4D97-AF65-F5344CB8AC3E}">
        <p14:creationId xmlns:p14="http://schemas.microsoft.com/office/powerpoint/2010/main" val="19620284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smtClean="0">
                <a:solidFill>
                  <a:srgbClr val="FF0000"/>
                </a:solidFill>
                <a:latin typeface="Baskerville Old Face" panose="02020602080505020303" pitchFamily="18" charset="0"/>
              </a:rPr>
              <a:t>Regresión  </a:t>
            </a:r>
            <a:r>
              <a:rPr lang="es-EC" dirty="0">
                <a:solidFill>
                  <a:srgbClr val="FF0000"/>
                </a:solidFill>
                <a:latin typeface="Baskerville Old Face" panose="02020602080505020303" pitchFamily="18" charset="0"/>
              </a:rPr>
              <a:t>tipo Burr XII</a:t>
            </a:r>
            <a:endParaRPr lang="es-EC" dirty="0">
              <a:solidFill>
                <a:srgbClr val="FF0000"/>
              </a:solidFill>
              <a:latin typeface="Baskerville Old Face" panose="02020602080505020303" pitchFamily="18" charset="0"/>
            </a:endParaRPr>
          </a:p>
        </p:txBody>
      </p:sp>
      <p:sp>
        <p:nvSpPr>
          <p:cNvPr id="6" name="Marcador de contenido 5"/>
          <p:cNvSpPr>
            <a:spLocks noGrp="1"/>
          </p:cNvSpPr>
          <p:nvPr>
            <p:ph sz="half" idx="2"/>
          </p:nvPr>
        </p:nvSpPr>
        <p:spPr>
          <a:xfrm>
            <a:off x="4663440" y="1845734"/>
            <a:ext cx="3869000" cy="4391577"/>
          </a:xfrm>
        </p:spPr>
        <p:txBody>
          <a:bodyPr>
            <a:normAutofit/>
          </a:bodyPr>
          <a:lstStyle/>
          <a:p>
            <a:r>
              <a:rPr lang="es-EC" dirty="0">
                <a:latin typeface="Times New Roman" panose="02020603050405020304" pitchFamily="18" charset="0"/>
                <a:cs typeface="Times New Roman" panose="02020603050405020304" pitchFamily="18" charset="0"/>
              </a:rPr>
              <a:t>La familia Burr  comprende 12 distribuciones que se ha aplicado en varias áreas; fue introducido  por Irving W. Burr (1942). La distribución Burr XII se denomina distribución de rebabas y fue introducida para justificar los histogramas, dada su flexibilidad, su aplicación se extendió a muchos más campos, como el área de control de calidad, modelos de duración o tiempo de fallas, modelos de distribución de ingresos, bioensayos y pruebas de hipótesis, entre otras.</a:t>
            </a:r>
          </a:p>
          <a:p>
            <a:endParaRPr lang="es-EC" sz="1600" dirty="0">
              <a:latin typeface="Times New Roman" panose="02020603050405020304" pitchFamily="18" charset="0"/>
              <a:cs typeface="Times New Roman" panose="02020603050405020304" pitchFamily="18" charset="0"/>
            </a:endParaRPr>
          </a:p>
        </p:txBody>
      </p:sp>
      <p:pic>
        <p:nvPicPr>
          <p:cNvPr id="7" name="Marcador de contenido 6" descr="Burr cdf.sv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822325" y="2408577"/>
            <a:ext cx="3703638" cy="2898096"/>
          </a:xfrm>
          <a:prstGeom prst="rect">
            <a:avLst/>
          </a:prstGeom>
          <a:noFill/>
          <a:ln>
            <a:noFill/>
          </a:ln>
        </p:spPr>
      </p:pic>
      <p:sp>
        <p:nvSpPr>
          <p:cNvPr id="8" name="Rectángulo 7"/>
          <p:cNvSpPr/>
          <p:nvPr/>
        </p:nvSpPr>
        <p:spPr>
          <a:xfrm>
            <a:off x="1048088" y="5331558"/>
            <a:ext cx="3528392" cy="646331"/>
          </a:xfrm>
          <a:prstGeom prst="rect">
            <a:avLst/>
          </a:prstGeom>
        </p:spPr>
        <p:txBody>
          <a:bodyPr wrap="square">
            <a:spAutoFit/>
          </a:bodyPr>
          <a:lstStyle/>
          <a:p>
            <a:pPr algn="just">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Función de distribución acumulativa tipo Burr XII</a:t>
            </a:r>
            <a:endParaRPr lang="es-EC"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0940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smtClean="0">
                <a:solidFill>
                  <a:srgbClr val="FF0000"/>
                </a:solidFill>
                <a:latin typeface="Baskerville Old Face" panose="02020602080505020303" pitchFamily="18" charset="0"/>
              </a:rPr>
              <a:t>Regresión  </a:t>
            </a:r>
            <a:r>
              <a:rPr lang="es-EC" dirty="0">
                <a:solidFill>
                  <a:srgbClr val="FF0000"/>
                </a:solidFill>
                <a:latin typeface="Baskerville Old Face" panose="02020602080505020303" pitchFamily="18" charset="0"/>
              </a:rPr>
              <a:t>tipo Burr XII</a:t>
            </a:r>
            <a:endParaRPr lang="es-EC" dirty="0">
              <a:solidFill>
                <a:srgbClr val="FF0000"/>
              </a:solidFill>
              <a:latin typeface="Baskerville Old Face" panose="02020602080505020303" pitchFamily="18" charset="0"/>
            </a:endParaRPr>
          </a:p>
        </p:txBody>
      </p:sp>
      <p:pic>
        <p:nvPicPr>
          <p:cNvPr id="5" name="Imagen 4"/>
          <p:cNvPicPr>
            <a:picLocks noChangeAspect="1"/>
          </p:cNvPicPr>
          <p:nvPr/>
        </p:nvPicPr>
        <p:blipFill>
          <a:blip r:embed="rId2"/>
          <a:stretch>
            <a:fillRect/>
          </a:stretch>
        </p:blipFill>
        <p:spPr>
          <a:xfrm>
            <a:off x="300878" y="2132856"/>
            <a:ext cx="8500599" cy="2448272"/>
          </a:xfrm>
          <a:prstGeom prst="rect">
            <a:avLst/>
          </a:prstGeom>
        </p:spPr>
      </p:pic>
    </p:spTree>
    <p:extLst>
      <p:ext uri="{BB962C8B-B14F-4D97-AF65-F5344CB8AC3E}">
        <p14:creationId xmlns:p14="http://schemas.microsoft.com/office/powerpoint/2010/main" val="1603120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5400" dirty="0" smtClean="0">
                <a:solidFill>
                  <a:srgbClr val="FF0000"/>
                </a:solidFill>
                <a:latin typeface="Baskerville Old Face" panose="02020602080505020303" pitchFamily="18" charset="0"/>
              </a:rPr>
              <a:t>AIC Y BIC</a:t>
            </a:r>
            <a:endParaRPr lang="es-EC" sz="5400" dirty="0">
              <a:solidFill>
                <a:srgbClr val="FF0000"/>
              </a:solidFill>
              <a:latin typeface="Baskerville Old Face" panose="02020602080505020303" pitchFamily="18" charset="0"/>
            </a:endParaRPr>
          </a:p>
        </p:txBody>
      </p:sp>
      <p:sp>
        <p:nvSpPr>
          <p:cNvPr id="3" name="Marcador de contenido 2"/>
          <p:cNvSpPr>
            <a:spLocks noGrp="1"/>
          </p:cNvSpPr>
          <p:nvPr>
            <p:ph sz="half" idx="1"/>
          </p:nvPr>
        </p:nvSpPr>
        <p:spPr>
          <a:xfrm>
            <a:off x="903124" y="1737361"/>
            <a:ext cx="3164820" cy="3131799"/>
          </a:xfrm>
        </p:spPr>
        <p:txBody>
          <a:bodyPr>
            <a:normAutofit fontScale="70000" lnSpcReduction="20000"/>
          </a:bodyPr>
          <a:lstStyle/>
          <a:p>
            <a:r>
              <a:rPr lang="es-EC" sz="3400" dirty="0" smtClean="0">
                <a:latin typeface="Times New Roman" panose="02020603050405020304" pitchFamily="18" charset="0"/>
                <a:cs typeface="Times New Roman" panose="02020603050405020304" pitchFamily="18" charset="0"/>
              </a:rPr>
              <a:t>Basado </a:t>
            </a:r>
            <a:r>
              <a:rPr lang="es-EC" sz="3400" dirty="0">
                <a:latin typeface="Times New Roman" panose="02020603050405020304" pitchFamily="18" charset="0"/>
                <a:cs typeface="Times New Roman" panose="02020603050405020304" pitchFamily="18" charset="0"/>
              </a:rPr>
              <a:t>en la teoría de la información, el criterio de </a:t>
            </a:r>
            <a:r>
              <a:rPr lang="es-EC" sz="3400" dirty="0" err="1">
                <a:latin typeface="Times New Roman" panose="02020603050405020304" pitchFamily="18" charset="0"/>
                <a:cs typeface="Times New Roman" panose="02020603050405020304" pitchFamily="18" charset="0"/>
              </a:rPr>
              <a:t>Akaike</a:t>
            </a:r>
            <a:r>
              <a:rPr lang="es-EC" sz="3400" dirty="0">
                <a:latin typeface="Times New Roman" panose="02020603050405020304" pitchFamily="18" charset="0"/>
                <a:cs typeface="Times New Roman" panose="02020603050405020304" pitchFamily="18" charset="0"/>
              </a:rPr>
              <a:t> proporciona una estimación de la cantidad de la información pérdida al representar un conjunto de datos con un modelo. </a:t>
            </a:r>
          </a:p>
          <a:p>
            <a:r>
              <a:rPr lang="es-EC" sz="3400" dirty="0">
                <a:latin typeface="Times New Roman" panose="02020603050405020304" pitchFamily="18" charset="0"/>
                <a:cs typeface="Times New Roman" panose="02020603050405020304" pitchFamily="18" charset="0"/>
              </a:rPr>
              <a:t>AIC = 2k − 2 </a:t>
            </a:r>
            <a:r>
              <a:rPr lang="es-EC" sz="3400" dirty="0" err="1">
                <a:latin typeface="Times New Roman" panose="02020603050405020304" pitchFamily="18" charset="0"/>
                <a:cs typeface="Times New Roman" panose="02020603050405020304" pitchFamily="18" charset="0"/>
              </a:rPr>
              <a:t>ln</a:t>
            </a:r>
            <a:r>
              <a:rPr lang="es-EC" sz="3400" dirty="0">
                <a:latin typeface="Times New Roman" panose="02020603050405020304" pitchFamily="18" charset="0"/>
                <a:cs typeface="Times New Roman" panose="02020603050405020304" pitchFamily="18" charset="0"/>
              </a:rPr>
              <a:t> (L)  </a:t>
            </a:r>
            <a:r>
              <a:rPr lang="es-EC" sz="3600" dirty="0">
                <a:latin typeface="Times New Roman" panose="02020603050405020304" pitchFamily="18" charset="0"/>
                <a:cs typeface="Times New Roman" panose="02020603050405020304" pitchFamily="18" charset="0"/>
              </a:rPr>
              <a:t>  </a:t>
            </a:r>
            <a:r>
              <a:rPr lang="es-EC" dirty="0">
                <a:latin typeface="Times New Roman" panose="02020603050405020304" pitchFamily="18" charset="0"/>
                <a:cs typeface="Times New Roman" panose="02020603050405020304" pitchFamily="18" charset="0"/>
              </a:rPr>
              <a:t>	</a:t>
            </a:r>
            <a:r>
              <a:rPr lang="es-EC" dirty="0"/>
              <a:t>	</a:t>
            </a:r>
            <a:endParaRPr lang="es-EC" dirty="0"/>
          </a:p>
        </p:txBody>
      </p:sp>
      <mc:AlternateContent xmlns:mc="http://schemas.openxmlformats.org/markup-compatibility/2006">
        <mc:Choice xmlns:a14="http://schemas.microsoft.com/office/drawing/2010/main" Requires="a14">
          <p:sp>
            <p:nvSpPr>
              <p:cNvPr id="4" name="Marcador de contenido 3"/>
              <p:cNvSpPr>
                <a:spLocks noGrp="1"/>
              </p:cNvSpPr>
              <p:nvPr>
                <p:ph sz="half" idx="2"/>
              </p:nvPr>
            </p:nvSpPr>
            <p:spPr>
              <a:xfrm>
                <a:off x="4594860" y="1781860"/>
                <a:ext cx="3703320" cy="3001971"/>
              </a:xfrm>
            </p:spPr>
            <p:txBody>
              <a:bodyPr>
                <a:noAutofit/>
              </a:bodyPr>
              <a:lstStyle/>
              <a:p>
                <a:r>
                  <a:rPr lang="es-EC" sz="2400" dirty="0">
                    <a:latin typeface="Times New Roman" panose="02020603050405020304" pitchFamily="18" charset="0"/>
                    <a:cs typeface="Times New Roman" panose="02020603050405020304" pitchFamily="18" charset="0"/>
                  </a:rPr>
                  <a:t>presentó un criterio de información alternativo a partir de un enfoque bayesiano, el BIC (Criterio de información Bayesiano). Con este criterio, se penaliza el número de parámetros  en </a:t>
                </a:r>
                <a:r>
                  <a:rPr lang="es-EC" sz="2400" dirty="0" err="1">
                    <a:latin typeface="Times New Roman" panose="02020603050405020304" pitchFamily="18" charset="0"/>
                    <a:cs typeface="Times New Roman" panose="02020603050405020304" pitchFamily="18" charset="0"/>
                  </a:rPr>
                  <a:t>ln</a:t>
                </a:r>
                <a:r>
                  <a:rPr lang="es-EC" sz="2400" dirty="0">
                    <a:latin typeface="Times New Roman" panose="02020603050405020304" pitchFamily="18" charset="0"/>
                    <a:cs typeface="Times New Roman" panose="02020603050405020304" pitchFamily="18" charset="0"/>
                  </a:rPr>
                  <a:t> en lugar de 2 así,</a:t>
                </a:r>
              </a:p>
              <a:p>
                <a14:m>
                  <m:oMath xmlns:m="http://schemas.openxmlformats.org/officeDocument/2006/math">
                    <m:r>
                      <a:rPr lang="es-EC" sz="2400" b="0" i="1"/>
                      <m:t>𝐵𝐼𝐶</m:t>
                    </m:r>
                    <m:r>
                      <a:rPr lang="en-US" sz="2400" b="0" i="1"/>
                      <m:t>=</m:t>
                    </m:r>
                    <m:r>
                      <a:rPr lang="es-EC" sz="2400" b="0" i="1"/>
                      <m:t>𝑘</m:t>
                    </m:r>
                    <m:r>
                      <a:rPr lang="en-US" sz="2400" b="0" i="1"/>
                      <m:t>∗</m:t>
                    </m:r>
                    <m:r>
                      <a:rPr lang="en-US" sz="2400" b="0" i="1"/>
                      <m:t>𝑙𝑛</m:t>
                    </m:r>
                    <m:r>
                      <a:rPr lang="en-US" sz="2400" b="0"/>
                      <m:t>⁡</m:t>
                    </m:r>
                    <m:r>
                      <a:rPr lang="en-US" sz="2400" b="0" i="1"/>
                      <m:t>(</m:t>
                    </m:r>
                    <m:r>
                      <a:rPr lang="es-EC" sz="2400" b="0" i="1"/>
                      <m:t>𝑛</m:t>
                    </m:r>
                    <m:r>
                      <a:rPr lang="en-US" sz="2400" b="0" i="1"/>
                      <m:t>)</m:t>
                    </m:r>
                  </m:oMath>
                </a14:m>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ln</a:t>
                </a:r>
                <a:r>
                  <a:rPr lang="en-US" sz="2400" dirty="0">
                    <a:latin typeface="Times New Roman" panose="02020603050405020304" pitchFamily="18" charset="0"/>
                    <a:cs typeface="Times New Roman" panose="02020603050405020304" pitchFamily="18" charset="0"/>
                  </a:rPr>
                  <a:t> (L)</a:t>
                </a:r>
                <a:endParaRPr lang="es-EC" sz="2400" dirty="0">
                  <a:latin typeface="Times New Roman" panose="02020603050405020304" pitchFamily="18" charset="0"/>
                  <a:cs typeface="Times New Roman" panose="02020603050405020304" pitchFamily="18" charset="0"/>
                </a:endParaRPr>
              </a:p>
            </p:txBody>
          </p:sp>
        </mc:Choice>
        <mc:Fallback>
          <p:sp>
            <p:nvSpPr>
              <p:cNvPr id="4" name="Marcador de contenido 3"/>
              <p:cNvSpPr>
                <a:spLocks noGrp="1" noRot="1" noChangeAspect="1" noMove="1" noResize="1" noEditPoints="1" noAdjustHandles="1" noChangeArrowheads="1" noChangeShapeType="1" noTextEdit="1"/>
              </p:cNvSpPr>
              <p:nvPr>
                <p:ph sz="half" idx="2"/>
              </p:nvPr>
            </p:nvSpPr>
            <p:spPr>
              <a:xfrm>
                <a:off x="4594860" y="1781860"/>
                <a:ext cx="3703320" cy="3001971"/>
              </a:xfrm>
              <a:blipFill rotWithShape="0">
                <a:blip r:embed="rId2"/>
                <a:stretch>
                  <a:fillRect l="-5107" t="-2840" r="-4283" b="-12170"/>
                </a:stretch>
              </a:blipFill>
            </p:spPr>
            <p:txBody>
              <a:bodyPr/>
              <a:lstStyle/>
              <a:p>
                <a:r>
                  <a:rPr lang="es-EC">
                    <a:noFill/>
                  </a:rPr>
                  <a:t> </a:t>
                </a:r>
              </a:p>
            </p:txBody>
          </p:sp>
        </mc:Fallback>
      </mc:AlternateContent>
      <p:sp>
        <p:nvSpPr>
          <p:cNvPr id="5" name="Rectángulo 4"/>
          <p:cNvSpPr/>
          <p:nvPr/>
        </p:nvSpPr>
        <p:spPr>
          <a:xfrm>
            <a:off x="1043608" y="5085184"/>
            <a:ext cx="7128792" cy="830997"/>
          </a:xfrm>
          <a:prstGeom prst="rect">
            <a:avLst/>
          </a:prstGeom>
        </p:spPr>
        <p:txBody>
          <a:bodyPr wrap="square">
            <a:spAutoFit/>
          </a:bodyPr>
          <a:lstStyle/>
          <a:p>
            <a:r>
              <a:rPr lang="es-EC" sz="2400" dirty="0">
                <a:latin typeface="Times New Roman" panose="02020603050405020304" pitchFamily="18" charset="0"/>
                <a:ea typeface="Calibri" panose="020F0502020204030204" pitchFamily="34" charset="0"/>
              </a:rPr>
              <a:t>El BIC y el AIC dan una formulación matemática del principio de parsimonia en la construcción de modelos. </a:t>
            </a:r>
            <a:endParaRPr lang="es-EC" sz="2400" dirty="0"/>
          </a:p>
        </p:txBody>
      </p:sp>
    </p:spTree>
    <p:extLst>
      <p:ext uri="{BB962C8B-B14F-4D97-AF65-F5344CB8AC3E}">
        <p14:creationId xmlns:p14="http://schemas.microsoft.com/office/powerpoint/2010/main" val="2644819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1347725318"/>
              </p:ext>
            </p:extLst>
          </p:nvPr>
        </p:nvGraphicFramePr>
        <p:xfrm>
          <a:off x="1187624" y="2638423"/>
          <a:ext cx="6264695" cy="3238848"/>
        </p:xfrm>
        <a:graphic>
          <a:graphicData uri="http://schemas.openxmlformats.org/drawingml/2006/table">
            <a:tbl>
              <a:tblPr firstRow="1" firstCol="1" bandRow="1">
                <a:tableStyleId>{BDBED569-4797-4DF1-A0F4-6AAB3CD982D8}</a:tableStyleId>
              </a:tblPr>
              <a:tblGrid>
                <a:gridCol w="908404"/>
                <a:gridCol w="1363814"/>
                <a:gridCol w="1255192"/>
                <a:gridCol w="1254388"/>
                <a:gridCol w="1482897"/>
              </a:tblGrid>
              <a:tr h="404856">
                <a:tc>
                  <a:txBody>
                    <a:bodyPr/>
                    <a:lstStyle/>
                    <a:p>
                      <a:pPr algn="l">
                        <a:lnSpc>
                          <a:spcPct val="200000"/>
                        </a:lnSpc>
                        <a:spcAft>
                          <a:spcPts val="0"/>
                        </a:spcAft>
                      </a:pPr>
                      <a:r>
                        <a:rPr lang="es-EC" sz="1400" dirty="0">
                          <a:effectLst/>
                        </a:rPr>
                        <a:t>RELACION</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200000"/>
                        </a:lnSpc>
                        <a:spcAft>
                          <a:spcPts val="0"/>
                        </a:spcAft>
                      </a:pPr>
                      <a:r>
                        <a:rPr lang="es-EC" sz="1400">
                          <a:effectLst/>
                        </a:rPr>
                        <a:t>INTERCEPTO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200000"/>
                        </a:lnSpc>
                        <a:spcAft>
                          <a:spcPts val="0"/>
                        </a:spcAft>
                      </a:pPr>
                      <a:r>
                        <a:rPr lang="es-EC" sz="1400">
                          <a:effectLst/>
                        </a:rPr>
                        <a:t>ERROR STAND</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200000"/>
                        </a:lnSpc>
                        <a:spcAft>
                          <a:spcPts val="0"/>
                        </a:spcAft>
                      </a:pPr>
                      <a:r>
                        <a:rPr lang="es-EC" sz="1400">
                          <a:effectLst/>
                        </a:rPr>
                        <a:t>PENDIENTE</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200000"/>
                        </a:lnSpc>
                        <a:spcAft>
                          <a:spcPts val="0"/>
                        </a:spcAft>
                      </a:pPr>
                      <a:r>
                        <a:rPr lang="es-EC" sz="1400">
                          <a:effectLst/>
                        </a:rPr>
                        <a:t>ERROR STAND</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04856">
                <a:tc>
                  <a:txBody>
                    <a:bodyPr/>
                    <a:lstStyle/>
                    <a:p>
                      <a:pPr algn="l">
                        <a:lnSpc>
                          <a:spcPct val="200000"/>
                        </a:lnSpc>
                        <a:spcAft>
                          <a:spcPts val="0"/>
                        </a:spcAft>
                      </a:pPr>
                      <a:r>
                        <a:rPr lang="es-EC" sz="1400">
                          <a:effectLst/>
                        </a:rPr>
                        <a:t>HH~RE</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2019.00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6.6E+01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-8.93E-04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9.68E-02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04856">
                <a:tc>
                  <a:txBody>
                    <a:bodyPr/>
                    <a:lstStyle/>
                    <a:p>
                      <a:pPr algn="l">
                        <a:lnSpc>
                          <a:spcPct val="200000"/>
                        </a:lnSpc>
                        <a:spcAft>
                          <a:spcPts val="0"/>
                        </a:spcAft>
                      </a:pPr>
                      <a:r>
                        <a:rPr lang="es-EC" sz="1400">
                          <a:effectLst/>
                        </a:rPr>
                        <a:t>HH~I</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1429.83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13.15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-37.15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27.94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04856">
                <a:tc>
                  <a:txBody>
                    <a:bodyPr/>
                    <a:lstStyle/>
                    <a:p>
                      <a:pPr algn="l">
                        <a:lnSpc>
                          <a:spcPct val="200000"/>
                        </a:lnSpc>
                        <a:spcAft>
                          <a:spcPts val="0"/>
                        </a:spcAft>
                      </a:pPr>
                      <a:r>
                        <a:rPr lang="es-EC" sz="1400">
                          <a:effectLst/>
                        </a:rPr>
                        <a:t>HH~IL</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1614.45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72.82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-666.65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244.92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04856">
                <a:tc>
                  <a:txBody>
                    <a:bodyPr/>
                    <a:lstStyle/>
                    <a:p>
                      <a:pPr algn="l">
                        <a:lnSpc>
                          <a:spcPct val="200000"/>
                        </a:lnSpc>
                        <a:spcAft>
                          <a:spcPts val="0"/>
                        </a:spcAft>
                      </a:pPr>
                      <a:r>
                        <a:rPr lang="es-EC" sz="1400">
                          <a:effectLst/>
                        </a:rPr>
                        <a:t>HH~ROE</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dirty="0">
                          <a:effectLst/>
                        </a:rPr>
                        <a:t>1628.92</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11.10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-1350.95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64.57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04856">
                <a:tc>
                  <a:txBody>
                    <a:bodyPr/>
                    <a:lstStyle/>
                    <a:p>
                      <a:pPr algn="l">
                        <a:lnSpc>
                          <a:spcPct val="200000"/>
                        </a:lnSpc>
                        <a:spcAft>
                          <a:spcPts val="0"/>
                        </a:spcAft>
                      </a:pPr>
                      <a:r>
                        <a:rPr lang="es-EC" sz="1400">
                          <a:effectLst/>
                        </a:rPr>
                        <a:t>HH~ROA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1637.5600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11.59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-14561.99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703.35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04856">
                <a:tc>
                  <a:txBody>
                    <a:bodyPr/>
                    <a:lstStyle/>
                    <a:p>
                      <a:pPr algn="l">
                        <a:lnSpc>
                          <a:spcPct val="200000"/>
                        </a:lnSpc>
                        <a:spcAft>
                          <a:spcPts val="0"/>
                        </a:spcAft>
                      </a:pPr>
                      <a:r>
                        <a:rPr lang="es-EC" sz="1400">
                          <a:effectLst/>
                        </a:rPr>
                        <a:t>HH~PPB</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1416.00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28.52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0.0227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dirty="0">
                          <a:effectLst/>
                        </a:rPr>
                        <a:t>0.383</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04856">
                <a:tc>
                  <a:txBody>
                    <a:bodyPr/>
                    <a:lstStyle/>
                    <a:p>
                      <a:pPr algn="l">
                        <a:lnSpc>
                          <a:spcPct val="200000"/>
                        </a:lnSpc>
                        <a:spcAft>
                          <a:spcPts val="0"/>
                        </a:spcAft>
                      </a:pPr>
                      <a:r>
                        <a:rPr lang="es-EC" sz="1400">
                          <a:effectLst/>
                        </a:rPr>
                        <a:t>HH~SUN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1080.55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dirty="0">
                          <a:effectLst/>
                        </a:rPr>
                        <a:t>24.26</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1.25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dirty="0">
                          <a:effectLst/>
                        </a:rPr>
                        <a:t>0.0872</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Rectangle 1"/>
          <p:cNvSpPr>
            <a:spLocks noChangeArrowheads="1"/>
          </p:cNvSpPr>
          <p:nvPr/>
        </p:nvSpPr>
        <p:spPr bwMode="auto">
          <a:xfrm>
            <a:off x="4644008" y="748735"/>
            <a:ext cx="32403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bmk="_Toc23755773">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s-EC" sz="1200" b="1" i="0" u="none" strike="noStrike" cap="none" normalizeH="0" baseline="0" dirty="0" smtClean="0" bmk="_Toc23755773">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r>
              <a:rPr kumimoji="0" lang="es-EC" b="1" i="1" u="none" strike="noStrike" cap="none" normalizeH="0" baseline="0" dirty="0" smtClean="0" bmk="_Toc23755773">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REGRESIÓN LINEAL SIMPLE</a:t>
            </a:r>
            <a:endParaRPr kumimoji="0" lang="es-EC" sz="1050" b="1" i="0" u="none" strike="noStrike" cap="none" normalizeH="0" baseline="0" dirty="0" smtClean="0">
              <a:ln>
                <a:noFill/>
              </a:ln>
              <a:solidFill>
                <a:srgbClr val="FF0000"/>
              </a:solidFill>
              <a:effectLst/>
              <a:latin typeface="Arial" panose="020B0604020202020204" pitchFamily="34" charset="0"/>
            </a:endParaRPr>
          </a:p>
        </p:txBody>
      </p:sp>
      <p:sp>
        <p:nvSpPr>
          <p:cNvPr id="9" name="Rectángulo 8"/>
          <p:cNvSpPr/>
          <p:nvPr/>
        </p:nvSpPr>
        <p:spPr>
          <a:xfrm>
            <a:off x="1403648" y="548680"/>
            <a:ext cx="5184576" cy="769441"/>
          </a:xfrm>
          <a:prstGeom prst="rect">
            <a:avLst/>
          </a:prstGeom>
        </p:spPr>
        <p:txBody>
          <a:bodyPr wrap="square">
            <a:spAutoFit/>
          </a:bodyPr>
          <a:lstStyle/>
          <a:p>
            <a:r>
              <a:rPr lang="es-EC" sz="4400" dirty="0" smtClean="0">
                <a:solidFill>
                  <a:srgbClr val="FF0000"/>
                </a:solidFill>
                <a:latin typeface="Baskerville Old Face" panose="02020602080505020303" pitchFamily="18" charset="0"/>
              </a:rPr>
              <a:t>ANÁLISIS</a:t>
            </a:r>
            <a:endParaRPr lang="es-EC" sz="4400" dirty="0"/>
          </a:p>
        </p:txBody>
      </p:sp>
    </p:spTree>
    <p:extLst>
      <p:ext uri="{BB962C8B-B14F-4D97-AF65-F5344CB8AC3E}">
        <p14:creationId xmlns:p14="http://schemas.microsoft.com/office/powerpoint/2010/main" val="32728846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022544418"/>
              </p:ext>
            </p:extLst>
          </p:nvPr>
        </p:nvGraphicFramePr>
        <p:xfrm>
          <a:off x="971600" y="2204864"/>
          <a:ext cx="7416824" cy="1680274"/>
        </p:xfrm>
        <a:graphic>
          <a:graphicData uri="http://schemas.openxmlformats.org/drawingml/2006/table">
            <a:tbl>
              <a:tblPr firstRow="1" firstCol="1" bandRow="1">
                <a:tableStyleId>{5C22544A-7EE6-4342-B048-85BDC9FD1C3A}</a:tableStyleId>
              </a:tblPr>
              <a:tblGrid>
                <a:gridCol w="1502843"/>
                <a:gridCol w="1971327"/>
                <a:gridCol w="1971327"/>
                <a:gridCol w="1971327"/>
              </a:tblGrid>
              <a:tr h="1080824">
                <a:tc>
                  <a:txBody>
                    <a:bodyPr/>
                    <a:lstStyle/>
                    <a:p>
                      <a:pPr algn="ctr">
                        <a:lnSpc>
                          <a:spcPct val="200000"/>
                        </a:lnSpc>
                        <a:spcAft>
                          <a:spcPts val="0"/>
                        </a:spcAft>
                      </a:pPr>
                      <a:r>
                        <a:rPr lang="es-ES" sz="1400" dirty="0">
                          <a:effectLst/>
                          <a:latin typeface="Times New Roman" panose="02020603050405020304" pitchFamily="18" charset="0"/>
                          <a:cs typeface="Times New Roman" panose="02020603050405020304" pitchFamily="18" charset="0"/>
                        </a:rPr>
                        <a:t>MODELO</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400" dirty="0">
                          <a:effectLst/>
                          <a:latin typeface="Times New Roman" panose="02020603050405020304" pitchFamily="18" charset="0"/>
                          <a:cs typeface="Times New Roman" panose="02020603050405020304" pitchFamily="18" charset="0"/>
                        </a:rPr>
                        <a:t>PRUEBA DE SHAPIRO</a:t>
                      </a:r>
                      <a:endParaRPr lang="es-EC" sz="2000" dirty="0">
                        <a:effectLst/>
                        <a:latin typeface="Times New Roman" panose="02020603050405020304" pitchFamily="18" charset="0"/>
                        <a:cs typeface="Times New Roman" panose="02020603050405020304" pitchFamily="18" charset="0"/>
                      </a:endParaRPr>
                    </a:p>
                    <a:p>
                      <a:pPr algn="ctr">
                        <a:lnSpc>
                          <a:spcPct val="200000"/>
                        </a:lnSpc>
                        <a:spcAft>
                          <a:spcPts val="0"/>
                        </a:spcAft>
                      </a:pPr>
                      <a:r>
                        <a:rPr lang="es-ES" sz="1400" dirty="0">
                          <a:effectLst/>
                          <a:latin typeface="Times New Roman" panose="02020603050405020304" pitchFamily="18" charset="0"/>
                          <a:cs typeface="Times New Roman" panose="02020603050405020304" pitchFamily="18" charset="0"/>
                        </a:rPr>
                        <a:t>(VALOR P)</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400">
                          <a:effectLst/>
                          <a:latin typeface="Times New Roman" panose="02020603050405020304" pitchFamily="18" charset="0"/>
                          <a:cs typeface="Times New Roman" panose="02020603050405020304" pitchFamily="18" charset="0"/>
                        </a:rPr>
                        <a:t>PRUEBA DE JARQUE – BERA</a:t>
                      </a:r>
                      <a:endParaRPr lang="es-EC" sz="2000">
                        <a:effectLst/>
                        <a:latin typeface="Times New Roman" panose="02020603050405020304" pitchFamily="18" charset="0"/>
                        <a:cs typeface="Times New Roman" panose="02020603050405020304" pitchFamily="18" charset="0"/>
                      </a:endParaRPr>
                    </a:p>
                    <a:p>
                      <a:pPr algn="ctr">
                        <a:lnSpc>
                          <a:spcPct val="200000"/>
                        </a:lnSpc>
                        <a:spcAft>
                          <a:spcPts val="0"/>
                        </a:spcAft>
                      </a:pPr>
                      <a:r>
                        <a:rPr lang="es-ES" sz="1400">
                          <a:effectLst/>
                          <a:latin typeface="Times New Roman" panose="02020603050405020304" pitchFamily="18" charset="0"/>
                          <a:cs typeface="Times New Roman" panose="02020603050405020304" pitchFamily="18" charset="0"/>
                        </a:rPr>
                        <a:t>(VALOR P)</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400">
                          <a:effectLst/>
                          <a:latin typeface="Times New Roman" panose="02020603050405020304" pitchFamily="18" charset="0"/>
                          <a:cs typeface="Times New Roman" panose="02020603050405020304" pitchFamily="18" charset="0"/>
                        </a:rPr>
                        <a:t>PRUEBA DE KOLMOGOROV – SMIRNOV (VALOR P)</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24287">
                <a:tc>
                  <a:txBody>
                    <a:bodyPr/>
                    <a:lstStyle/>
                    <a:p>
                      <a:pPr algn="just">
                        <a:lnSpc>
                          <a:spcPct val="200000"/>
                        </a:lnSpc>
                        <a:spcAft>
                          <a:spcPts val="0"/>
                        </a:spcAft>
                      </a:pPr>
                      <a:r>
                        <a:rPr lang="es-ES" sz="1400">
                          <a:effectLst/>
                          <a:latin typeface="Times New Roman" panose="02020603050405020304" pitchFamily="18" charset="0"/>
                          <a:cs typeface="Times New Roman" panose="02020603050405020304" pitchFamily="18" charset="0"/>
                        </a:rPr>
                        <a:t>HH ~ ROE</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S" sz="1800" dirty="0">
                          <a:effectLst/>
                          <a:latin typeface="Times New Roman" panose="02020603050405020304" pitchFamily="18" charset="0"/>
                          <a:cs typeface="Times New Roman" panose="02020603050405020304" pitchFamily="18" charset="0"/>
                        </a:rPr>
                        <a:t>0.2314</a:t>
                      </a:r>
                      <a:endParaRPr lang="es-EC"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S" sz="1800" dirty="0">
                          <a:effectLst/>
                          <a:latin typeface="Times New Roman" panose="02020603050405020304" pitchFamily="18" charset="0"/>
                          <a:cs typeface="Times New Roman" panose="02020603050405020304" pitchFamily="18" charset="0"/>
                        </a:rPr>
                        <a:t>0.2233</a:t>
                      </a:r>
                      <a:endParaRPr lang="es-EC"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S" sz="1800" dirty="0">
                          <a:effectLst/>
                          <a:latin typeface="Times New Roman" panose="02020603050405020304" pitchFamily="18" charset="0"/>
                          <a:cs typeface="Times New Roman" panose="02020603050405020304" pitchFamily="18" charset="0"/>
                        </a:rPr>
                        <a:t>0.3558</a:t>
                      </a:r>
                      <a:endParaRPr lang="es-EC"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Rectángulo 6"/>
          <p:cNvSpPr/>
          <p:nvPr/>
        </p:nvSpPr>
        <p:spPr>
          <a:xfrm>
            <a:off x="827584" y="4509120"/>
            <a:ext cx="7776864" cy="1200329"/>
          </a:xfrm>
          <a:prstGeom prst="rect">
            <a:avLst/>
          </a:prstGeom>
        </p:spPr>
        <p:txBody>
          <a:bodyPr wrap="square">
            <a:spAutoFit/>
          </a:bodyPr>
          <a:lstStyle/>
          <a:p>
            <a:pPr algn="just">
              <a:spcAft>
                <a:spcPts val="0"/>
              </a:spcAft>
            </a:pPr>
            <a:r>
              <a:rPr lang="es-ES" sz="2400" dirty="0">
                <a:latin typeface="Times New Roman" panose="02020603050405020304" pitchFamily="18" charset="0"/>
                <a:ea typeface="Times New Roman" panose="02020603050405020304" pitchFamily="18" charset="0"/>
                <a:cs typeface="Times New Roman" panose="02020603050405020304" pitchFamily="18" charset="0"/>
              </a:rPr>
              <a:t>. Las estimaciones de estos parámetros provienen de los datos. En esta prueba, bajo la hipótesis nula se asume que los datos analizados siguen una distribución normal.</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ángulo 7"/>
          <p:cNvSpPr/>
          <p:nvPr/>
        </p:nvSpPr>
        <p:spPr>
          <a:xfrm>
            <a:off x="1115616" y="980728"/>
            <a:ext cx="5682966" cy="584775"/>
          </a:xfrm>
          <a:prstGeom prst="rect">
            <a:avLst/>
          </a:prstGeom>
        </p:spPr>
        <p:txBody>
          <a:bodyPr wrap="none">
            <a:spAutoFit/>
          </a:bodyPr>
          <a:lstStyle/>
          <a:p>
            <a:r>
              <a:rPr lang="es-EC" sz="3200" dirty="0" smtClean="0">
                <a:solidFill>
                  <a:srgbClr val="FF0000"/>
                </a:solidFill>
                <a:latin typeface="Baskerville Old Face" panose="02020602080505020303" pitchFamily="18" charset="0"/>
              </a:rPr>
              <a:t>PRUEBAS DE NORMALIDAD</a:t>
            </a:r>
            <a:endParaRPr lang="es-EC" sz="3200" dirty="0"/>
          </a:p>
        </p:txBody>
      </p:sp>
    </p:spTree>
    <p:extLst>
      <p:ext uri="{BB962C8B-B14F-4D97-AF65-F5344CB8AC3E}">
        <p14:creationId xmlns:p14="http://schemas.microsoft.com/office/powerpoint/2010/main" val="2879884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850193271"/>
              </p:ext>
            </p:extLst>
          </p:nvPr>
        </p:nvGraphicFramePr>
        <p:xfrm>
          <a:off x="899591" y="1916832"/>
          <a:ext cx="7469244" cy="2133600"/>
        </p:xfrm>
        <a:graphic>
          <a:graphicData uri="http://schemas.openxmlformats.org/drawingml/2006/table">
            <a:tbl>
              <a:tblPr firstRow="1" firstCol="1" bandRow="1">
                <a:tableStyleId>{5C22544A-7EE6-4342-B048-85BDC9FD1C3A}</a:tableStyleId>
              </a:tblPr>
              <a:tblGrid>
                <a:gridCol w="1295562"/>
                <a:gridCol w="1228509"/>
                <a:gridCol w="1092808"/>
                <a:gridCol w="1131922"/>
                <a:gridCol w="791866"/>
                <a:gridCol w="910008"/>
                <a:gridCol w="1018569"/>
              </a:tblGrid>
              <a:tr h="724686">
                <a:tc>
                  <a:txBody>
                    <a:bodyPr/>
                    <a:lstStyle/>
                    <a:p>
                      <a:pPr algn="ctr">
                        <a:lnSpc>
                          <a:spcPct val="200000"/>
                        </a:lnSpc>
                        <a:spcAft>
                          <a:spcPts val="0"/>
                        </a:spcAft>
                      </a:pPr>
                      <a:r>
                        <a:rPr lang="es-EC" sz="1400" dirty="0">
                          <a:effectLst/>
                        </a:rPr>
                        <a:t>RELACIÓN </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200000"/>
                        </a:lnSpc>
                        <a:spcAft>
                          <a:spcPts val="0"/>
                        </a:spcAft>
                      </a:pPr>
                      <a:r>
                        <a:rPr lang="es-EC" sz="1400">
                          <a:effectLst/>
                        </a:rPr>
                        <a:t>INTERCEPTO</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200000"/>
                        </a:lnSpc>
                        <a:spcAft>
                          <a:spcPts val="0"/>
                        </a:spcAft>
                      </a:pPr>
                      <a:r>
                        <a:rPr lang="es-EC" sz="1400">
                          <a:effectLst/>
                        </a:rPr>
                        <a:t>ERROR STAND</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200000"/>
                        </a:lnSpc>
                        <a:spcAft>
                          <a:spcPts val="0"/>
                        </a:spcAft>
                      </a:pPr>
                      <a:r>
                        <a:rPr lang="es-EC" sz="1400">
                          <a:effectLst/>
                        </a:rPr>
                        <a:t>B1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200000"/>
                        </a:lnSpc>
                        <a:spcAft>
                          <a:spcPts val="0"/>
                        </a:spcAft>
                      </a:pPr>
                      <a:r>
                        <a:rPr lang="es-EC" sz="1400">
                          <a:effectLst/>
                        </a:rPr>
                        <a:t>ERROR STAND</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200000"/>
                        </a:lnSpc>
                        <a:spcAft>
                          <a:spcPts val="0"/>
                        </a:spcAft>
                      </a:pPr>
                      <a:r>
                        <a:rPr lang="es-EC" sz="1400">
                          <a:effectLst/>
                        </a:rPr>
                        <a:t>B2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200000"/>
                        </a:lnSpc>
                        <a:spcAft>
                          <a:spcPts val="0"/>
                        </a:spcAft>
                      </a:pPr>
                      <a:r>
                        <a:rPr lang="es-EC" sz="1400">
                          <a:effectLst/>
                        </a:rPr>
                        <a:t>ERROR STAND</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4502">
                <a:tc>
                  <a:txBody>
                    <a:bodyPr/>
                    <a:lstStyle/>
                    <a:p>
                      <a:pPr algn="ctr">
                        <a:lnSpc>
                          <a:spcPct val="200000"/>
                        </a:lnSpc>
                        <a:spcAft>
                          <a:spcPts val="0"/>
                        </a:spcAft>
                      </a:pPr>
                      <a:r>
                        <a:rPr lang="es-EC" sz="1400" dirty="0">
                          <a:effectLst/>
                        </a:rPr>
                        <a:t>HH~ROA+I</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1634,36</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11,77</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-14761,80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714,95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19,41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13,79</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4502">
                <a:tc>
                  <a:txBody>
                    <a:bodyPr/>
                    <a:lstStyle/>
                    <a:p>
                      <a:pPr algn="ctr">
                        <a:lnSpc>
                          <a:spcPct val="200000"/>
                        </a:lnSpc>
                        <a:spcAft>
                          <a:spcPts val="0"/>
                        </a:spcAft>
                      </a:pPr>
                      <a:r>
                        <a:rPr lang="es-EC" sz="1400">
                          <a:effectLst/>
                        </a:rPr>
                        <a:t>HH~ROA+IL</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1585,73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35,96</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-14939,39</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742,5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195,13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128,22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4502">
                <a:tc>
                  <a:txBody>
                    <a:bodyPr/>
                    <a:lstStyle/>
                    <a:p>
                      <a:pPr algn="ctr">
                        <a:lnSpc>
                          <a:spcPct val="200000"/>
                        </a:lnSpc>
                        <a:spcAft>
                          <a:spcPts val="0"/>
                        </a:spcAft>
                      </a:pPr>
                      <a:r>
                        <a:rPr lang="es-EC" sz="1400">
                          <a:effectLst/>
                        </a:rPr>
                        <a:t>HH~ROA+ROE</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1633,10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11,74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-5496,80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5018,18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a:effectLst/>
                        </a:rPr>
                        <a:t>-847,20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400" dirty="0">
                          <a:effectLst/>
                        </a:rPr>
                        <a:t>464,42</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420013813"/>
              </p:ext>
            </p:extLst>
          </p:nvPr>
        </p:nvGraphicFramePr>
        <p:xfrm>
          <a:off x="899592" y="4509120"/>
          <a:ext cx="7416824" cy="1351534"/>
        </p:xfrm>
        <a:graphic>
          <a:graphicData uri="http://schemas.openxmlformats.org/drawingml/2006/table">
            <a:tbl>
              <a:tblPr firstRow="1" firstCol="1" bandRow="1">
                <a:tableStyleId>{5C22544A-7EE6-4342-B048-85BDC9FD1C3A}</a:tableStyleId>
              </a:tblPr>
              <a:tblGrid>
                <a:gridCol w="1401552"/>
                <a:gridCol w="2131252"/>
                <a:gridCol w="1937878"/>
                <a:gridCol w="1946142"/>
              </a:tblGrid>
              <a:tr h="0">
                <a:tc>
                  <a:txBody>
                    <a:bodyPr/>
                    <a:lstStyle/>
                    <a:p>
                      <a:pPr algn="ctr">
                        <a:lnSpc>
                          <a:spcPct val="200000"/>
                        </a:lnSpc>
                        <a:spcAft>
                          <a:spcPts val="0"/>
                        </a:spcAft>
                      </a:pPr>
                      <a:r>
                        <a:rPr lang="es-ES" sz="1200">
                          <a:effectLst/>
                          <a:latin typeface="Times New Roman" panose="02020603050405020304" pitchFamily="18" charset="0"/>
                          <a:cs typeface="Times New Roman" panose="02020603050405020304" pitchFamily="18" charset="0"/>
                        </a:rPr>
                        <a:t>MODELO</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200">
                          <a:effectLst/>
                          <a:latin typeface="Times New Roman" panose="02020603050405020304" pitchFamily="18" charset="0"/>
                          <a:cs typeface="Times New Roman" panose="02020603050405020304" pitchFamily="18" charset="0"/>
                        </a:rPr>
                        <a:t>PRUEBA DE SHAPIRO</a:t>
                      </a:r>
                      <a:endParaRPr lang="es-EC" sz="1800">
                        <a:effectLst/>
                        <a:latin typeface="Times New Roman" panose="02020603050405020304" pitchFamily="18" charset="0"/>
                        <a:cs typeface="Times New Roman" panose="02020603050405020304" pitchFamily="18" charset="0"/>
                      </a:endParaRPr>
                    </a:p>
                    <a:p>
                      <a:pPr algn="ctr">
                        <a:lnSpc>
                          <a:spcPct val="200000"/>
                        </a:lnSpc>
                        <a:spcAft>
                          <a:spcPts val="0"/>
                        </a:spcAft>
                      </a:pPr>
                      <a:r>
                        <a:rPr lang="es-ES" sz="1200">
                          <a:effectLst/>
                          <a:latin typeface="Times New Roman" panose="02020603050405020304" pitchFamily="18" charset="0"/>
                          <a:cs typeface="Times New Roman" panose="02020603050405020304" pitchFamily="18" charset="0"/>
                        </a:rPr>
                        <a:t>(VALOR P)</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200">
                          <a:effectLst/>
                          <a:latin typeface="Times New Roman" panose="02020603050405020304" pitchFamily="18" charset="0"/>
                          <a:cs typeface="Times New Roman" panose="02020603050405020304" pitchFamily="18" charset="0"/>
                        </a:rPr>
                        <a:t>PRUEBA DE JARQUE – BERA</a:t>
                      </a:r>
                      <a:endParaRPr lang="es-EC" sz="1800">
                        <a:effectLst/>
                        <a:latin typeface="Times New Roman" panose="02020603050405020304" pitchFamily="18" charset="0"/>
                        <a:cs typeface="Times New Roman" panose="02020603050405020304" pitchFamily="18" charset="0"/>
                      </a:endParaRPr>
                    </a:p>
                    <a:p>
                      <a:pPr algn="ctr">
                        <a:lnSpc>
                          <a:spcPct val="200000"/>
                        </a:lnSpc>
                        <a:spcAft>
                          <a:spcPts val="0"/>
                        </a:spcAft>
                      </a:pPr>
                      <a:r>
                        <a:rPr lang="es-ES" sz="1200">
                          <a:effectLst/>
                          <a:latin typeface="Times New Roman" panose="02020603050405020304" pitchFamily="18" charset="0"/>
                          <a:cs typeface="Times New Roman" panose="02020603050405020304" pitchFamily="18" charset="0"/>
                        </a:rPr>
                        <a:t>(VALOR P)</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200">
                          <a:effectLst/>
                          <a:latin typeface="Times New Roman" panose="02020603050405020304" pitchFamily="18" charset="0"/>
                          <a:cs typeface="Times New Roman" panose="02020603050405020304" pitchFamily="18" charset="0"/>
                        </a:rPr>
                        <a:t>PRUEBA DE KOLMOGOROV – SMIRNOV (VALOR P)</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200000"/>
                        </a:lnSpc>
                        <a:spcAft>
                          <a:spcPts val="0"/>
                        </a:spcAft>
                      </a:pPr>
                      <a:r>
                        <a:rPr lang="es-ES" sz="1200">
                          <a:effectLst/>
                          <a:latin typeface="Times New Roman" panose="02020603050405020304" pitchFamily="18" charset="0"/>
                          <a:cs typeface="Times New Roman" panose="02020603050405020304" pitchFamily="18" charset="0"/>
                        </a:rPr>
                        <a:t>HH ~ ROA ROE</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S" sz="1200">
                          <a:effectLst/>
                          <a:latin typeface="Times New Roman" panose="02020603050405020304" pitchFamily="18" charset="0"/>
                          <a:cs typeface="Times New Roman" panose="02020603050405020304" pitchFamily="18" charset="0"/>
                        </a:rPr>
                        <a:t>0.1689</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S" sz="1200">
                          <a:effectLst/>
                          <a:latin typeface="Times New Roman" panose="02020603050405020304" pitchFamily="18" charset="0"/>
                          <a:cs typeface="Times New Roman" panose="02020603050405020304" pitchFamily="18" charset="0"/>
                        </a:rPr>
                        <a:t>0.2882</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S" sz="1200" dirty="0">
                          <a:effectLst/>
                          <a:latin typeface="Times New Roman" panose="02020603050405020304" pitchFamily="18" charset="0"/>
                          <a:cs typeface="Times New Roman" panose="02020603050405020304" pitchFamily="18" charset="0"/>
                        </a:rPr>
                        <a:t>0.1478</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Rectángulo 5"/>
          <p:cNvSpPr/>
          <p:nvPr/>
        </p:nvSpPr>
        <p:spPr>
          <a:xfrm>
            <a:off x="1043608" y="548680"/>
            <a:ext cx="2957861" cy="830997"/>
          </a:xfrm>
          <a:prstGeom prst="rect">
            <a:avLst/>
          </a:prstGeom>
        </p:spPr>
        <p:txBody>
          <a:bodyPr wrap="none">
            <a:spAutoFit/>
          </a:bodyPr>
          <a:lstStyle/>
          <a:p>
            <a:r>
              <a:rPr lang="es-EC" sz="4800" b="1" dirty="0">
                <a:solidFill>
                  <a:srgbClr val="FF0000"/>
                </a:solidFill>
                <a:latin typeface="Baskerville Old Face" panose="02020602080505020303" pitchFamily="18" charset="0"/>
              </a:rPr>
              <a:t>ANÁLISIS</a:t>
            </a:r>
            <a:endParaRPr lang="es-EC" sz="4800" b="1" dirty="0"/>
          </a:p>
        </p:txBody>
      </p:sp>
      <p:sp>
        <p:nvSpPr>
          <p:cNvPr id="7" name="Rectángulo 6"/>
          <p:cNvSpPr/>
          <p:nvPr/>
        </p:nvSpPr>
        <p:spPr>
          <a:xfrm>
            <a:off x="4790115" y="1379677"/>
            <a:ext cx="3630738" cy="461665"/>
          </a:xfrm>
          <a:prstGeom prst="rect">
            <a:avLst/>
          </a:prstGeom>
        </p:spPr>
        <p:txBody>
          <a:bodyPr wrap="none">
            <a:spAutoFit/>
          </a:bodyPr>
          <a:lstStyle/>
          <a:p>
            <a:pPr lvl="0" algn="ctr" eaLnBrk="0" fontAlgn="base" hangingPunct="0">
              <a:spcBef>
                <a:spcPct val="0"/>
              </a:spcBef>
              <a:spcAft>
                <a:spcPct val="0"/>
              </a:spcAft>
            </a:pPr>
            <a:r>
              <a:rPr lang="es-EC" sz="2400" b="1" i="1" dirty="0" smtClean="0" bmk="_Toc23755773">
                <a:solidFill>
                  <a:srgbClr val="FF0000"/>
                </a:solidFill>
                <a:latin typeface="Arial" panose="020B0604020202020204" pitchFamily="34" charset="0"/>
                <a:ea typeface="Calibri" panose="020F0502020204030204" pitchFamily="34" charset="0"/>
                <a:cs typeface="Times New Roman" panose="02020603050405020304" pitchFamily="18" charset="0"/>
              </a:rPr>
              <a:t>REGRESIÓN MULTIPLE</a:t>
            </a:r>
            <a:endParaRPr lang="es-EC" sz="12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2379910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852477528"/>
              </p:ext>
            </p:extLst>
          </p:nvPr>
        </p:nvGraphicFramePr>
        <p:xfrm>
          <a:off x="1043608" y="1844823"/>
          <a:ext cx="7344817" cy="4221247"/>
        </p:xfrm>
        <a:graphic>
          <a:graphicData uri="http://schemas.openxmlformats.org/drawingml/2006/table">
            <a:tbl>
              <a:tblPr firstRow="1" firstCol="1" bandRow="1">
                <a:tableStyleId>{21E4AEA4-8DFA-4A89-87EB-49C32662AFE0}</a:tableStyleId>
              </a:tblPr>
              <a:tblGrid>
                <a:gridCol w="1930046"/>
                <a:gridCol w="1313227"/>
                <a:gridCol w="1501730"/>
                <a:gridCol w="1295426"/>
                <a:gridCol w="1304388"/>
              </a:tblGrid>
              <a:tr h="478902">
                <a:tc>
                  <a:txBody>
                    <a:bodyPr/>
                    <a:lstStyle/>
                    <a:p>
                      <a:pPr indent="180340" algn="l">
                        <a:lnSpc>
                          <a:spcPct val="200000"/>
                        </a:lnSpc>
                        <a:spcAft>
                          <a:spcPts val="0"/>
                        </a:spcAft>
                      </a:pPr>
                      <a:r>
                        <a:rPr lang="es-EC" sz="1200" dirty="0">
                          <a:effectLst/>
                        </a:rPr>
                        <a:t> </a:t>
                      </a:r>
                      <a:endParaRPr lang="es-ES" sz="1400" dirty="0">
                        <a:effectLst/>
                        <a:latin typeface="Times New Roman"/>
                        <a:ea typeface="Calibri"/>
                        <a:cs typeface="Times New Roman"/>
                      </a:endParaRPr>
                    </a:p>
                  </a:txBody>
                  <a:tcPr marL="35296" marR="35296" marT="0" marB="0" anchor="b"/>
                </a:tc>
                <a:tc gridSpan="2">
                  <a:txBody>
                    <a:bodyPr/>
                    <a:lstStyle/>
                    <a:p>
                      <a:pPr indent="180340" algn="ctr">
                        <a:lnSpc>
                          <a:spcPct val="200000"/>
                        </a:lnSpc>
                        <a:spcAft>
                          <a:spcPts val="0"/>
                        </a:spcAft>
                      </a:pPr>
                      <a:r>
                        <a:rPr lang="es-EC" sz="1200" dirty="0">
                          <a:effectLst/>
                        </a:rPr>
                        <a:t>LM </a:t>
                      </a:r>
                      <a:endParaRPr lang="es-ES" sz="1400" dirty="0">
                        <a:effectLst/>
                        <a:latin typeface="Times New Roman"/>
                        <a:ea typeface="Calibri"/>
                        <a:cs typeface="Times New Roman"/>
                      </a:endParaRPr>
                    </a:p>
                  </a:txBody>
                  <a:tcPr marL="35296" marR="35296" marT="0" marB="0" anchor="b"/>
                </a:tc>
                <a:tc hMerge="1">
                  <a:txBody>
                    <a:bodyPr/>
                    <a:lstStyle/>
                    <a:p>
                      <a:endParaRPr lang="es-ES"/>
                    </a:p>
                  </a:txBody>
                  <a:tcPr/>
                </a:tc>
                <a:tc>
                  <a:txBody>
                    <a:bodyPr/>
                    <a:lstStyle/>
                    <a:p>
                      <a:pPr indent="180340" algn="ctr">
                        <a:lnSpc>
                          <a:spcPct val="200000"/>
                        </a:lnSpc>
                        <a:spcAft>
                          <a:spcPts val="0"/>
                        </a:spcAft>
                      </a:pPr>
                      <a:r>
                        <a:rPr lang="es-EC" sz="1200" dirty="0">
                          <a:effectLst/>
                        </a:rPr>
                        <a:t>CALCULADO</a:t>
                      </a:r>
                      <a:endParaRPr lang="es-ES" sz="1400" dirty="0">
                        <a:effectLst/>
                        <a:latin typeface="Times New Roman"/>
                        <a:ea typeface="Calibri"/>
                        <a:cs typeface="Times New Roman"/>
                      </a:endParaRPr>
                    </a:p>
                  </a:txBody>
                  <a:tcPr marL="35296" marR="35296" marT="0" marB="0" anchor="b"/>
                </a:tc>
                <a:tc>
                  <a:txBody>
                    <a:bodyPr/>
                    <a:lstStyle/>
                    <a:p>
                      <a:pPr>
                        <a:lnSpc>
                          <a:spcPct val="115000"/>
                        </a:lnSpc>
                      </a:pPr>
                      <a:endParaRPr lang="es-ES" sz="1200">
                        <a:effectLst/>
                        <a:latin typeface="Calibri"/>
                        <a:cs typeface="Times New Roman"/>
                      </a:endParaRPr>
                    </a:p>
                  </a:txBody>
                  <a:tcPr marL="35296" marR="35296" marT="0" marB="0" anchor="b"/>
                </a:tc>
              </a:tr>
              <a:tr h="390031">
                <a:tc>
                  <a:txBody>
                    <a:bodyPr/>
                    <a:lstStyle/>
                    <a:p>
                      <a:pPr indent="180340" algn="l">
                        <a:lnSpc>
                          <a:spcPct val="200000"/>
                        </a:lnSpc>
                        <a:spcAft>
                          <a:spcPts val="0"/>
                        </a:spcAft>
                      </a:pPr>
                      <a:r>
                        <a:rPr lang="es-EC" sz="1200" dirty="0">
                          <a:effectLst/>
                        </a:rPr>
                        <a:t>RELACION</a:t>
                      </a:r>
                      <a:endParaRPr lang="es-ES" sz="1400" dirty="0">
                        <a:effectLst/>
                        <a:latin typeface="Times New Roman"/>
                        <a:ea typeface="Calibri"/>
                        <a:cs typeface="Times New Roman"/>
                      </a:endParaRPr>
                    </a:p>
                  </a:txBody>
                  <a:tcPr marL="35296" marR="35296" marT="0" marB="0" anchor="b"/>
                </a:tc>
                <a:tc>
                  <a:txBody>
                    <a:bodyPr/>
                    <a:lstStyle/>
                    <a:p>
                      <a:pPr indent="180340" algn="ctr">
                        <a:lnSpc>
                          <a:spcPct val="200000"/>
                        </a:lnSpc>
                        <a:spcAft>
                          <a:spcPts val="0"/>
                        </a:spcAft>
                      </a:pPr>
                      <a:r>
                        <a:rPr lang="es-EC" sz="1400" dirty="0">
                          <a:effectLst/>
                        </a:rPr>
                        <a:t>AIC</a:t>
                      </a:r>
                      <a:endParaRPr lang="es-ES" sz="1800" dirty="0">
                        <a:effectLst/>
                        <a:latin typeface="Times New Roman"/>
                        <a:ea typeface="Calibri"/>
                        <a:cs typeface="Times New Roman"/>
                      </a:endParaRPr>
                    </a:p>
                  </a:txBody>
                  <a:tcPr marL="35296" marR="35296" marT="0" marB="0" anchor="b"/>
                </a:tc>
                <a:tc>
                  <a:txBody>
                    <a:bodyPr/>
                    <a:lstStyle/>
                    <a:p>
                      <a:pPr indent="180340" algn="ctr">
                        <a:lnSpc>
                          <a:spcPct val="200000"/>
                        </a:lnSpc>
                        <a:spcAft>
                          <a:spcPts val="0"/>
                        </a:spcAft>
                      </a:pPr>
                      <a:r>
                        <a:rPr lang="es-EC" sz="1400" dirty="0">
                          <a:effectLst/>
                        </a:rPr>
                        <a:t>BIC</a:t>
                      </a:r>
                      <a:endParaRPr lang="es-ES" sz="1800" dirty="0">
                        <a:effectLst/>
                        <a:latin typeface="Times New Roman"/>
                        <a:ea typeface="Calibri"/>
                        <a:cs typeface="Times New Roman"/>
                      </a:endParaRPr>
                    </a:p>
                  </a:txBody>
                  <a:tcPr marL="35296" marR="35296" marT="0" marB="0" anchor="b"/>
                </a:tc>
                <a:tc>
                  <a:txBody>
                    <a:bodyPr/>
                    <a:lstStyle/>
                    <a:p>
                      <a:pPr indent="180340" algn="ctr">
                        <a:lnSpc>
                          <a:spcPct val="200000"/>
                        </a:lnSpc>
                        <a:spcAft>
                          <a:spcPts val="0"/>
                        </a:spcAft>
                      </a:pPr>
                      <a:r>
                        <a:rPr lang="es-EC" sz="1400" dirty="0">
                          <a:effectLst/>
                        </a:rPr>
                        <a:t>AIC</a:t>
                      </a:r>
                      <a:endParaRPr lang="es-ES" sz="1800" dirty="0">
                        <a:effectLst/>
                        <a:latin typeface="Times New Roman"/>
                        <a:ea typeface="Calibri"/>
                        <a:cs typeface="Times New Roman"/>
                      </a:endParaRPr>
                    </a:p>
                  </a:txBody>
                  <a:tcPr marL="35296" marR="35296" marT="0" marB="0" anchor="b"/>
                </a:tc>
                <a:tc>
                  <a:txBody>
                    <a:bodyPr/>
                    <a:lstStyle/>
                    <a:p>
                      <a:pPr indent="180340" algn="ctr">
                        <a:lnSpc>
                          <a:spcPct val="200000"/>
                        </a:lnSpc>
                        <a:spcAft>
                          <a:spcPts val="0"/>
                        </a:spcAft>
                      </a:pPr>
                      <a:r>
                        <a:rPr lang="es-EC" sz="1400" dirty="0">
                          <a:effectLst/>
                        </a:rPr>
                        <a:t>BIC</a:t>
                      </a:r>
                      <a:endParaRPr lang="es-ES" sz="1800" dirty="0">
                        <a:effectLst/>
                        <a:latin typeface="Times New Roman"/>
                        <a:ea typeface="Calibri"/>
                        <a:cs typeface="Times New Roman"/>
                      </a:endParaRPr>
                    </a:p>
                  </a:txBody>
                  <a:tcPr marL="35296" marR="35296" marT="0" marB="0" anchor="b"/>
                </a:tc>
              </a:tr>
              <a:tr h="478902">
                <a:tc>
                  <a:txBody>
                    <a:bodyPr/>
                    <a:lstStyle/>
                    <a:p>
                      <a:pPr indent="180340" algn="l">
                        <a:lnSpc>
                          <a:spcPct val="200000"/>
                        </a:lnSpc>
                        <a:spcAft>
                          <a:spcPts val="0"/>
                        </a:spcAft>
                      </a:pPr>
                      <a:r>
                        <a:rPr lang="es-EC" sz="1200" dirty="0">
                          <a:effectLst/>
                        </a:rPr>
                        <a:t>HH~RE</a:t>
                      </a:r>
                      <a:endParaRPr lang="es-ES" sz="1400" dirty="0">
                        <a:effectLst/>
                        <a:latin typeface="Times New Roman"/>
                        <a:ea typeface="Calibri"/>
                        <a:cs typeface="Times New Roman"/>
                      </a:endParaRPr>
                    </a:p>
                  </a:txBody>
                  <a:tcPr marL="35296" marR="35296" marT="0" marB="0" anchor="b"/>
                </a:tc>
                <a:tc>
                  <a:txBody>
                    <a:bodyPr/>
                    <a:lstStyle/>
                    <a:p>
                      <a:pPr indent="180340" algn="r">
                        <a:lnSpc>
                          <a:spcPct val="200000"/>
                        </a:lnSpc>
                        <a:spcAft>
                          <a:spcPts val="0"/>
                        </a:spcAft>
                      </a:pPr>
                      <a:r>
                        <a:rPr lang="es-EC" sz="1600" dirty="0">
                          <a:effectLst/>
                        </a:rPr>
                        <a:t>1556.44</a:t>
                      </a:r>
                      <a:endParaRPr lang="es-ES" sz="1800" dirty="0">
                        <a:effectLst/>
                        <a:latin typeface="Times New Roman"/>
                        <a:ea typeface="Calibri"/>
                        <a:cs typeface="Times New Roman"/>
                      </a:endParaRPr>
                    </a:p>
                  </a:txBody>
                  <a:tcPr marL="35296" marR="35296" marT="0" marB="0" anchor="b"/>
                </a:tc>
                <a:tc>
                  <a:txBody>
                    <a:bodyPr/>
                    <a:lstStyle/>
                    <a:p>
                      <a:pPr indent="180340" algn="r">
                        <a:lnSpc>
                          <a:spcPct val="200000"/>
                        </a:lnSpc>
                        <a:spcAft>
                          <a:spcPts val="0"/>
                        </a:spcAft>
                      </a:pPr>
                      <a:r>
                        <a:rPr lang="es-EC" sz="1600" dirty="0">
                          <a:effectLst/>
                        </a:rPr>
                        <a:t>1565.09000</a:t>
                      </a:r>
                      <a:endParaRPr lang="es-ES" sz="1800" dirty="0">
                        <a:effectLst/>
                        <a:latin typeface="Times New Roman"/>
                        <a:ea typeface="Calibri"/>
                        <a:cs typeface="Times New Roman"/>
                      </a:endParaRPr>
                    </a:p>
                  </a:txBody>
                  <a:tcPr marL="35296" marR="35296" marT="0" marB="0" anchor="b"/>
                </a:tc>
                <a:tc>
                  <a:txBody>
                    <a:bodyPr/>
                    <a:lstStyle/>
                    <a:p>
                      <a:pPr indent="180340" algn="r">
                        <a:lnSpc>
                          <a:spcPct val="200000"/>
                        </a:lnSpc>
                        <a:spcAft>
                          <a:spcPts val="0"/>
                        </a:spcAft>
                      </a:pPr>
                      <a:r>
                        <a:rPr lang="es-EC" sz="1600" dirty="0">
                          <a:effectLst/>
                        </a:rPr>
                        <a:t>22.1361</a:t>
                      </a:r>
                      <a:endParaRPr lang="es-ES" sz="1800" dirty="0">
                        <a:effectLst/>
                        <a:latin typeface="Times New Roman"/>
                        <a:ea typeface="Calibri"/>
                        <a:cs typeface="Times New Roman"/>
                      </a:endParaRPr>
                    </a:p>
                  </a:txBody>
                  <a:tcPr marL="35296" marR="35296" marT="0" marB="0" anchor="b"/>
                </a:tc>
                <a:tc>
                  <a:txBody>
                    <a:bodyPr/>
                    <a:lstStyle/>
                    <a:p>
                      <a:pPr indent="180340" algn="r">
                        <a:lnSpc>
                          <a:spcPct val="200000"/>
                        </a:lnSpc>
                        <a:spcAft>
                          <a:spcPts val="0"/>
                        </a:spcAft>
                      </a:pPr>
                      <a:r>
                        <a:rPr lang="es-EC" sz="1600" dirty="0">
                          <a:effectLst/>
                        </a:rPr>
                        <a:t>31.1006</a:t>
                      </a:r>
                      <a:endParaRPr lang="es-ES" sz="1800" dirty="0">
                        <a:effectLst/>
                        <a:latin typeface="Times New Roman"/>
                        <a:ea typeface="Calibri"/>
                        <a:cs typeface="Times New Roman"/>
                      </a:endParaRPr>
                    </a:p>
                  </a:txBody>
                  <a:tcPr marL="35296" marR="35296" marT="0" marB="0" anchor="b"/>
                </a:tc>
              </a:tr>
              <a:tr h="478902">
                <a:tc>
                  <a:txBody>
                    <a:bodyPr/>
                    <a:lstStyle/>
                    <a:p>
                      <a:pPr indent="180340" algn="l">
                        <a:lnSpc>
                          <a:spcPct val="200000"/>
                        </a:lnSpc>
                        <a:spcAft>
                          <a:spcPts val="0"/>
                        </a:spcAft>
                      </a:pPr>
                      <a:r>
                        <a:rPr lang="es-EC" sz="1200">
                          <a:effectLst/>
                        </a:rPr>
                        <a:t>HH~I</a:t>
                      </a:r>
                      <a:endParaRPr lang="es-ES" sz="1400">
                        <a:effectLst/>
                        <a:latin typeface="Times New Roman"/>
                        <a:ea typeface="Calibri"/>
                        <a:cs typeface="Times New Roman"/>
                      </a:endParaRPr>
                    </a:p>
                  </a:txBody>
                  <a:tcPr marL="35296" marR="35296" marT="0" marB="0" anchor="b"/>
                </a:tc>
                <a:tc>
                  <a:txBody>
                    <a:bodyPr/>
                    <a:lstStyle/>
                    <a:p>
                      <a:pPr indent="180340" algn="r">
                        <a:lnSpc>
                          <a:spcPct val="200000"/>
                        </a:lnSpc>
                        <a:spcAft>
                          <a:spcPts val="0"/>
                        </a:spcAft>
                      </a:pPr>
                      <a:r>
                        <a:rPr lang="es-EC" sz="1600" dirty="0">
                          <a:effectLst/>
                        </a:rPr>
                        <a:t>1621.08</a:t>
                      </a:r>
                      <a:endParaRPr lang="es-ES" sz="1800" dirty="0">
                        <a:effectLst/>
                        <a:latin typeface="Times New Roman"/>
                        <a:ea typeface="Calibri"/>
                        <a:cs typeface="Times New Roman"/>
                      </a:endParaRPr>
                    </a:p>
                  </a:txBody>
                  <a:tcPr marL="35296" marR="35296" marT="0" marB="0" anchor="b"/>
                </a:tc>
                <a:tc>
                  <a:txBody>
                    <a:bodyPr/>
                    <a:lstStyle/>
                    <a:p>
                      <a:pPr indent="180340" algn="r">
                        <a:lnSpc>
                          <a:spcPct val="200000"/>
                        </a:lnSpc>
                        <a:spcAft>
                          <a:spcPts val="0"/>
                        </a:spcAft>
                      </a:pPr>
                      <a:r>
                        <a:rPr lang="es-EC" sz="1600" dirty="0">
                          <a:effectLst/>
                        </a:rPr>
                        <a:t>1629.72800</a:t>
                      </a:r>
                      <a:endParaRPr lang="es-ES" sz="1800" dirty="0">
                        <a:effectLst/>
                        <a:latin typeface="Times New Roman"/>
                        <a:ea typeface="Calibri"/>
                        <a:cs typeface="Times New Roman"/>
                      </a:endParaRPr>
                    </a:p>
                  </a:txBody>
                  <a:tcPr marL="35296" marR="35296" marT="0" marB="0" anchor="b"/>
                </a:tc>
                <a:tc>
                  <a:txBody>
                    <a:bodyPr/>
                    <a:lstStyle/>
                    <a:p>
                      <a:pPr indent="180340" algn="r">
                        <a:lnSpc>
                          <a:spcPct val="200000"/>
                        </a:lnSpc>
                        <a:spcAft>
                          <a:spcPts val="0"/>
                        </a:spcAft>
                      </a:pPr>
                      <a:r>
                        <a:rPr lang="es-EC" sz="1600" dirty="0">
                          <a:effectLst/>
                        </a:rPr>
                        <a:t>22.3234</a:t>
                      </a:r>
                      <a:endParaRPr lang="es-ES" sz="1800" dirty="0">
                        <a:effectLst/>
                        <a:latin typeface="Times New Roman"/>
                        <a:ea typeface="Calibri"/>
                        <a:cs typeface="Times New Roman"/>
                      </a:endParaRPr>
                    </a:p>
                  </a:txBody>
                  <a:tcPr marL="35296" marR="35296" marT="0" marB="0" anchor="b"/>
                </a:tc>
                <a:tc>
                  <a:txBody>
                    <a:bodyPr/>
                    <a:lstStyle/>
                    <a:p>
                      <a:pPr indent="180340" algn="r">
                        <a:lnSpc>
                          <a:spcPct val="200000"/>
                        </a:lnSpc>
                        <a:spcAft>
                          <a:spcPts val="0"/>
                        </a:spcAft>
                      </a:pPr>
                      <a:r>
                        <a:rPr lang="es-EC" sz="1600" dirty="0">
                          <a:effectLst/>
                        </a:rPr>
                        <a:t>31.2880</a:t>
                      </a:r>
                      <a:endParaRPr lang="es-ES" sz="1800" dirty="0">
                        <a:effectLst/>
                        <a:latin typeface="Times New Roman"/>
                        <a:ea typeface="Calibri"/>
                        <a:cs typeface="Times New Roman"/>
                      </a:endParaRPr>
                    </a:p>
                  </a:txBody>
                  <a:tcPr marL="35296" marR="35296" marT="0" marB="0" anchor="b"/>
                </a:tc>
              </a:tr>
              <a:tr h="478902">
                <a:tc>
                  <a:txBody>
                    <a:bodyPr/>
                    <a:lstStyle/>
                    <a:p>
                      <a:pPr indent="180340" algn="l">
                        <a:lnSpc>
                          <a:spcPct val="200000"/>
                        </a:lnSpc>
                        <a:spcAft>
                          <a:spcPts val="0"/>
                        </a:spcAft>
                      </a:pPr>
                      <a:r>
                        <a:rPr lang="es-EC" sz="1200">
                          <a:effectLst/>
                        </a:rPr>
                        <a:t>HH~IL</a:t>
                      </a:r>
                      <a:endParaRPr lang="es-ES" sz="1400">
                        <a:effectLst/>
                        <a:latin typeface="Times New Roman"/>
                        <a:ea typeface="Calibri"/>
                        <a:cs typeface="Times New Roman"/>
                      </a:endParaRPr>
                    </a:p>
                  </a:txBody>
                  <a:tcPr marL="35296" marR="35296" marT="0" marB="0" anchor="b"/>
                </a:tc>
                <a:tc>
                  <a:txBody>
                    <a:bodyPr/>
                    <a:lstStyle/>
                    <a:p>
                      <a:pPr indent="180340" algn="r">
                        <a:lnSpc>
                          <a:spcPct val="200000"/>
                        </a:lnSpc>
                        <a:spcAft>
                          <a:spcPts val="0"/>
                        </a:spcAft>
                      </a:pPr>
                      <a:r>
                        <a:rPr lang="es-EC" sz="1600">
                          <a:effectLst/>
                        </a:rPr>
                        <a:t>1615.55</a:t>
                      </a:r>
                      <a:endParaRPr lang="es-ES" sz="1800">
                        <a:effectLst/>
                        <a:latin typeface="Times New Roman"/>
                        <a:ea typeface="Calibri"/>
                        <a:cs typeface="Times New Roman"/>
                      </a:endParaRPr>
                    </a:p>
                  </a:txBody>
                  <a:tcPr marL="35296" marR="35296" marT="0" marB="0" anchor="b"/>
                </a:tc>
                <a:tc>
                  <a:txBody>
                    <a:bodyPr/>
                    <a:lstStyle/>
                    <a:p>
                      <a:pPr indent="180340" algn="r">
                        <a:lnSpc>
                          <a:spcPct val="200000"/>
                        </a:lnSpc>
                        <a:spcAft>
                          <a:spcPts val="0"/>
                        </a:spcAft>
                      </a:pPr>
                      <a:r>
                        <a:rPr lang="es-EC" sz="1600" dirty="0">
                          <a:effectLst/>
                        </a:rPr>
                        <a:t>1624.19500</a:t>
                      </a:r>
                      <a:endParaRPr lang="es-ES" sz="1800" dirty="0">
                        <a:effectLst/>
                        <a:latin typeface="Times New Roman"/>
                        <a:ea typeface="Calibri"/>
                        <a:cs typeface="Times New Roman"/>
                      </a:endParaRPr>
                    </a:p>
                  </a:txBody>
                  <a:tcPr marL="35296" marR="35296" marT="0" marB="0" anchor="b"/>
                </a:tc>
                <a:tc>
                  <a:txBody>
                    <a:bodyPr/>
                    <a:lstStyle/>
                    <a:p>
                      <a:pPr indent="180340" algn="r">
                        <a:lnSpc>
                          <a:spcPct val="200000"/>
                        </a:lnSpc>
                        <a:spcAft>
                          <a:spcPts val="0"/>
                        </a:spcAft>
                      </a:pPr>
                      <a:r>
                        <a:rPr lang="es-EC" sz="1600" dirty="0">
                          <a:effectLst/>
                        </a:rPr>
                        <a:t>21.9584</a:t>
                      </a:r>
                      <a:endParaRPr lang="es-ES" sz="1800" dirty="0">
                        <a:effectLst/>
                        <a:latin typeface="Times New Roman"/>
                        <a:ea typeface="Calibri"/>
                        <a:cs typeface="Times New Roman"/>
                      </a:endParaRPr>
                    </a:p>
                  </a:txBody>
                  <a:tcPr marL="35296" marR="35296" marT="0" marB="0" anchor="b"/>
                </a:tc>
                <a:tc>
                  <a:txBody>
                    <a:bodyPr/>
                    <a:lstStyle/>
                    <a:p>
                      <a:pPr indent="180340" algn="r">
                        <a:lnSpc>
                          <a:spcPct val="200000"/>
                        </a:lnSpc>
                        <a:spcAft>
                          <a:spcPts val="0"/>
                        </a:spcAft>
                      </a:pPr>
                      <a:r>
                        <a:rPr lang="es-EC" sz="1600" dirty="0">
                          <a:effectLst/>
                        </a:rPr>
                        <a:t>30.9230</a:t>
                      </a:r>
                      <a:endParaRPr lang="es-ES" sz="1800" dirty="0">
                        <a:effectLst/>
                        <a:latin typeface="Times New Roman"/>
                        <a:ea typeface="Calibri"/>
                        <a:cs typeface="Times New Roman"/>
                      </a:endParaRPr>
                    </a:p>
                  </a:txBody>
                  <a:tcPr marL="35296" marR="35296" marT="0" marB="0" anchor="b"/>
                </a:tc>
              </a:tr>
              <a:tr h="478902">
                <a:tc>
                  <a:txBody>
                    <a:bodyPr/>
                    <a:lstStyle/>
                    <a:p>
                      <a:pPr indent="180340" algn="l">
                        <a:lnSpc>
                          <a:spcPct val="200000"/>
                        </a:lnSpc>
                        <a:spcAft>
                          <a:spcPts val="0"/>
                        </a:spcAft>
                      </a:pPr>
                      <a:r>
                        <a:rPr lang="es-EC" sz="1200">
                          <a:effectLst/>
                        </a:rPr>
                        <a:t>HH~ROE</a:t>
                      </a:r>
                      <a:endParaRPr lang="es-ES" sz="1400">
                        <a:effectLst/>
                        <a:latin typeface="Times New Roman"/>
                        <a:ea typeface="Calibri"/>
                        <a:cs typeface="Times New Roman"/>
                      </a:endParaRPr>
                    </a:p>
                  </a:txBody>
                  <a:tcPr marL="35296" marR="35296" marT="0" marB="0" anchor="b"/>
                </a:tc>
                <a:tc>
                  <a:txBody>
                    <a:bodyPr/>
                    <a:lstStyle/>
                    <a:p>
                      <a:pPr indent="180340" algn="r">
                        <a:lnSpc>
                          <a:spcPct val="200000"/>
                        </a:lnSpc>
                        <a:spcAft>
                          <a:spcPts val="0"/>
                        </a:spcAft>
                      </a:pPr>
                      <a:r>
                        <a:rPr lang="es-EC" sz="1600">
                          <a:effectLst/>
                        </a:rPr>
                        <a:t>1428.27</a:t>
                      </a:r>
                      <a:endParaRPr lang="es-ES" sz="1800">
                        <a:effectLst/>
                        <a:latin typeface="Times New Roman"/>
                        <a:ea typeface="Calibri"/>
                        <a:cs typeface="Times New Roman"/>
                      </a:endParaRPr>
                    </a:p>
                  </a:txBody>
                  <a:tcPr marL="35296" marR="35296" marT="0" marB="0" anchor="b"/>
                </a:tc>
                <a:tc>
                  <a:txBody>
                    <a:bodyPr/>
                    <a:lstStyle/>
                    <a:p>
                      <a:pPr indent="180340" algn="r">
                        <a:lnSpc>
                          <a:spcPct val="200000"/>
                        </a:lnSpc>
                        <a:spcAft>
                          <a:spcPts val="0"/>
                        </a:spcAft>
                      </a:pPr>
                      <a:r>
                        <a:rPr lang="es-EC" sz="1600" dirty="0">
                          <a:effectLst/>
                        </a:rPr>
                        <a:t>1436.91700</a:t>
                      </a:r>
                      <a:endParaRPr lang="es-ES" sz="1800" dirty="0">
                        <a:effectLst/>
                        <a:latin typeface="Times New Roman"/>
                        <a:ea typeface="Calibri"/>
                        <a:cs typeface="Times New Roman"/>
                      </a:endParaRPr>
                    </a:p>
                  </a:txBody>
                  <a:tcPr marL="35296" marR="35296" marT="0" marB="0" anchor="b"/>
                </a:tc>
                <a:tc>
                  <a:txBody>
                    <a:bodyPr/>
                    <a:lstStyle/>
                    <a:p>
                      <a:pPr indent="180340" algn="r">
                        <a:lnSpc>
                          <a:spcPct val="200000"/>
                        </a:lnSpc>
                        <a:spcAft>
                          <a:spcPts val="0"/>
                        </a:spcAft>
                      </a:pPr>
                      <a:r>
                        <a:rPr lang="es-EC" sz="1600" dirty="0">
                          <a:effectLst/>
                        </a:rPr>
                        <a:t>21.7646</a:t>
                      </a:r>
                      <a:endParaRPr lang="es-ES" sz="1800" dirty="0">
                        <a:effectLst/>
                        <a:latin typeface="Times New Roman"/>
                        <a:ea typeface="Calibri"/>
                        <a:cs typeface="Times New Roman"/>
                      </a:endParaRPr>
                    </a:p>
                  </a:txBody>
                  <a:tcPr marL="35296" marR="35296" marT="0" marB="0" anchor="b"/>
                </a:tc>
                <a:tc>
                  <a:txBody>
                    <a:bodyPr/>
                    <a:lstStyle/>
                    <a:p>
                      <a:pPr indent="180340" algn="r">
                        <a:lnSpc>
                          <a:spcPct val="200000"/>
                        </a:lnSpc>
                        <a:spcAft>
                          <a:spcPts val="0"/>
                        </a:spcAft>
                      </a:pPr>
                      <a:r>
                        <a:rPr lang="es-EC" sz="1600" dirty="0">
                          <a:effectLst/>
                        </a:rPr>
                        <a:t>30.7292</a:t>
                      </a:r>
                      <a:endParaRPr lang="es-ES" sz="1800" dirty="0">
                        <a:effectLst/>
                        <a:latin typeface="Times New Roman"/>
                        <a:ea typeface="Calibri"/>
                        <a:cs typeface="Times New Roman"/>
                      </a:endParaRPr>
                    </a:p>
                  </a:txBody>
                  <a:tcPr marL="35296" marR="35296" marT="0" marB="0" anchor="b"/>
                </a:tc>
              </a:tr>
              <a:tr h="478902">
                <a:tc>
                  <a:txBody>
                    <a:bodyPr/>
                    <a:lstStyle/>
                    <a:p>
                      <a:pPr indent="180340" algn="l">
                        <a:lnSpc>
                          <a:spcPct val="200000"/>
                        </a:lnSpc>
                        <a:spcAft>
                          <a:spcPts val="0"/>
                        </a:spcAft>
                      </a:pPr>
                      <a:r>
                        <a:rPr lang="es-EC" sz="1200">
                          <a:effectLst/>
                        </a:rPr>
                        <a:t>HH~ROA</a:t>
                      </a:r>
                      <a:endParaRPr lang="es-ES" sz="1400">
                        <a:effectLst/>
                        <a:latin typeface="Times New Roman"/>
                        <a:ea typeface="Calibri"/>
                        <a:cs typeface="Times New Roman"/>
                      </a:endParaRPr>
                    </a:p>
                  </a:txBody>
                  <a:tcPr marL="35296" marR="35296" marT="0" marB="0" anchor="b"/>
                </a:tc>
                <a:tc>
                  <a:txBody>
                    <a:bodyPr/>
                    <a:lstStyle/>
                    <a:p>
                      <a:pPr indent="180340" algn="r">
                        <a:lnSpc>
                          <a:spcPct val="200000"/>
                        </a:lnSpc>
                        <a:spcAft>
                          <a:spcPts val="0"/>
                        </a:spcAft>
                      </a:pPr>
                      <a:r>
                        <a:rPr lang="es-EC" sz="1600">
                          <a:effectLst/>
                        </a:rPr>
                        <a:t>1430.41</a:t>
                      </a:r>
                      <a:endParaRPr lang="es-ES" sz="1800">
                        <a:effectLst/>
                        <a:latin typeface="Times New Roman"/>
                        <a:ea typeface="Calibri"/>
                        <a:cs typeface="Times New Roman"/>
                      </a:endParaRPr>
                    </a:p>
                  </a:txBody>
                  <a:tcPr marL="35296" marR="35296" marT="0" marB="0" anchor="b"/>
                </a:tc>
                <a:tc>
                  <a:txBody>
                    <a:bodyPr/>
                    <a:lstStyle/>
                    <a:p>
                      <a:pPr indent="180340" algn="r">
                        <a:lnSpc>
                          <a:spcPct val="200000"/>
                        </a:lnSpc>
                        <a:spcAft>
                          <a:spcPts val="0"/>
                        </a:spcAft>
                      </a:pPr>
                      <a:r>
                        <a:rPr lang="es-EC" sz="1600">
                          <a:effectLst/>
                        </a:rPr>
                        <a:t>1439.05700</a:t>
                      </a:r>
                      <a:endParaRPr lang="es-ES" sz="1800">
                        <a:effectLst/>
                        <a:latin typeface="Times New Roman"/>
                        <a:ea typeface="Calibri"/>
                        <a:cs typeface="Times New Roman"/>
                      </a:endParaRPr>
                    </a:p>
                  </a:txBody>
                  <a:tcPr marL="35296" marR="35296" marT="0" marB="0" anchor="b"/>
                </a:tc>
                <a:tc>
                  <a:txBody>
                    <a:bodyPr/>
                    <a:lstStyle/>
                    <a:p>
                      <a:pPr indent="180340" algn="r">
                        <a:lnSpc>
                          <a:spcPct val="200000"/>
                        </a:lnSpc>
                        <a:spcAft>
                          <a:spcPts val="0"/>
                        </a:spcAft>
                      </a:pPr>
                      <a:r>
                        <a:rPr lang="es-EC" sz="1600" dirty="0">
                          <a:effectLst/>
                        </a:rPr>
                        <a:t>21.7690</a:t>
                      </a:r>
                      <a:endParaRPr lang="es-ES" sz="1800" dirty="0">
                        <a:effectLst/>
                        <a:latin typeface="Times New Roman"/>
                        <a:ea typeface="Calibri"/>
                        <a:cs typeface="Times New Roman"/>
                      </a:endParaRPr>
                    </a:p>
                  </a:txBody>
                  <a:tcPr marL="35296" marR="35296" marT="0" marB="0" anchor="b"/>
                </a:tc>
                <a:tc>
                  <a:txBody>
                    <a:bodyPr/>
                    <a:lstStyle/>
                    <a:p>
                      <a:pPr indent="180340" algn="r">
                        <a:lnSpc>
                          <a:spcPct val="200000"/>
                        </a:lnSpc>
                        <a:spcAft>
                          <a:spcPts val="0"/>
                        </a:spcAft>
                      </a:pPr>
                      <a:r>
                        <a:rPr lang="es-EC" sz="1600" dirty="0">
                          <a:effectLst/>
                        </a:rPr>
                        <a:t>30.7336</a:t>
                      </a:r>
                      <a:endParaRPr lang="es-ES" sz="1800" dirty="0">
                        <a:effectLst/>
                        <a:latin typeface="Times New Roman"/>
                        <a:ea typeface="Calibri"/>
                        <a:cs typeface="Times New Roman"/>
                      </a:endParaRPr>
                    </a:p>
                  </a:txBody>
                  <a:tcPr marL="35296" marR="35296" marT="0" marB="0" anchor="b"/>
                </a:tc>
              </a:tr>
              <a:tr h="478902">
                <a:tc>
                  <a:txBody>
                    <a:bodyPr/>
                    <a:lstStyle/>
                    <a:p>
                      <a:pPr indent="180340" algn="l">
                        <a:lnSpc>
                          <a:spcPct val="200000"/>
                        </a:lnSpc>
                        <a:spcAft>
                          <a:spcPts val="0"/>
                        </a:spcAft>
                      </a:pPr>
                      <a:r>
                        <a:rPr lang="es-EC" sz="1200">
                          <a:effectLst/>
                        </a:rPr>
                        <a:t>HH~PPB</a:t>
                      </a:r>
                      <a:endParaRPr lang="es-ES" sz="1400">
                        <a:effectLst/>
                        <a:latin typeface="Times New Roman"/>
                        <a:ea typeface="Calibri"/>
                        <a:cs typeface="Times New Roman"/>
                      </a:endParaRPr>
                    </a:p>
                  </a:txBody>
                  <a:tcPr marL="35296" marR="35296" marT="0" marB="0" anchor="b"/>
                </a:tc>
                <a:tc>
                  <a:txBody>
                    <a:bodyPr/>
                    <a:lstStyle/>
                    <a:p>
                      <a:pPr indent="180340" algn="r">
                        <a:lnSpc>
                          <a:spcPct val="200000"/>
                        </a:lnSpc>
                        <a:spcAft>
                          <a:spcPts val="0"/>
                        </a:spcAft>
                      </a:pPr>
                      <a:r>
                        <a:rPr lang="es-EC" sz="1600">
                          <a:effectLst/>
                        </a:rPr>
                        <a:t>1622.86</a:t>
                      </a:r>
                      <a:endParaRPr lang="es-ES" sz="1800">
                        <a:effectLst/>
                        <a:latin typeface="Times New Roman"/>
                        <a:ea typeface="Calibri"/>
                        <a:cs typeface="Times New Roman"/>
                      </a:endParaRPr>
                    </a:p>
                  </a:txBody>
                  <a:tcPr marL="35296" marR="35296" marT="0" marB="0" anchor="b"/>
                </a:tc>
                <a:tc>
                  <a:txBody>
                    <a:bodyPr/>
                    <a:lstStyle/>
                    <a:p>
                      <a:pPr indent="180340" algn="r">
                        <a:lnSpc>
                          <a:spcPct val="200000"/>
                        </a:lnSpc>
                        <a:spcAft>
                          <a:spcPts val="0"/>
                        </a:spcAft>
                      </a:pPr>
                      <a:r>
                        <a:rPr lang="es-EC" sz="1600">
                          <a:effectLst/>
                        </a:rPr>
                        <a:t>1631.50800</a:t>
                      </a:r>
                      <a:endParaRPr lang="es-ES" sz="1800">
                        <a:effectLst/>
                        <a:latin typeface="Times New Roman"/>
                        <a:ea typeface="Calibri"/>
                        <a:cs typeface="Times New Roman"/>
                      </a:endParaRPr>
                    </a:p>
                  </a:txBody>
                  <a:tcPr marL="35296" marR="35296" marT="0" marB="0" anchor="b"/>
                </a:tc>
                <a:tc>
                  <a:txBody>
                    <a:bodyPr/>
                    <a:lstStyle/>
                    <a:p>
                      <a:pPr indent="180340" algn="r">
                        <a:lnSpc>
                          <a:spcPct val="200000"/>
                        </a:lnSpc>
                        <a:spcAft>
                          <a:spcPts val="0"/>
                        </a:spcAft>
                      </a:pPr>
                      <a:r>
                        <a:rPr lang="es-EC" sz="1600" dirty="0">
                          <a:effectLst/>
                        </a:rPr>
                        <a:t>22.1775</a:t>
                      </a:r>
                      <a:endParaRPr lang="es-ES" sz="1800" dirty="0">
                        <a:effectLst/>
                        <a:latin typeface="Times New Roman"/>
                        <a:ea typeface="Calibri"/>
                        <a:cs typeface="Times New Roman"/>
                      </a:endParaRPr>
                    </a:p>
                  </a:txBody>
                  <a:tcPr marL="35296" marR="35296" marT="0" marB="0" anchor="b"/>
                </a:tc>
                <a:tc>
                  <a:txBody>
                    <a:bodyPr/>
                    <a:lstStyle/>
                    <a:p>
                      <a:pPr indent="180340" algn="r">
                        <a:lnSpc>
                          <a:spcPct val="200000"/>
                        </a:lnSpc>
                        <a:spcAft>
                          <a:spcPts val="0"/>
                        </a:spcAft>
                      </a:pPr>
                      <a:r>
                        <a:rPr lang="es-EC" sz="1600" dirty="0">
                          <a:effectLst/>
                        </a:rPr>
                        <a:t>31.1421</a:t>
                      </a:r>
                      <a:endParaRPr lang="es-ES" sz="1800" dirty="0">
                        <a:effectLst/>
                        <a:latin typeface="Times New Roman"/>
                        <a:ea typeface="Calibri"/>
                        <a:cs typeface="Times New Roman"/>
                      </a:endParaRPr>
                    </a:p>
                  </a:txBody>
                  <a:tcPr marL="35296" marR="35296" marT="0" marB="0" anchor="b"/>
                </a:tc>
              </a:tr>
              <a:tr h="478902">
                <a:tc>
                  <a:txBody>
                    <a:bodyPr/>
                    <a:lstStyle/>
                    <a:p>
                      <a:pPr indent="180340" algn="l">
                        <a:lnSpc>
                          <a:spcPct val="200000"/>
                        </a:lnSpc>
                        <a:spcAft>
                          <a:spcPts val="0"/>
                        </a:spcAft>
                      </a:pPr>
                      <a:r>
                        <a:rPr lang="es-EC" sz="1200">
                          <a:effectLst/>
                        </a:rPr>
                        <a:t>HH~SUN</a:t>
                      </a:r>
                      <a:endParaRPr lang="es-ES" sz="1400">
                        <a:effectLst/>
                        <a:latin typeface="Times New Roman"/>
                        <a:ea typeface="Calibri"/>
                        <a:cs typeface="Times New Roman"/>
                      </a:endParaRPr>
                    </a:p>
                  </a:txBody>
                  <a:tcPr marL="35296" marR="35296" marT="0" marB="0" anchor="b"/>
                </a:tc>
                <a:tc>
                  <a:txBody>
                    <a:bodyPr/>
                    <a:lstStyle/>
                    <a:p>
                      <a:pPr indent="180340" algn="r">
                        <a:lnSpc>
                          <a:spcPct val="200000"/>
                        </a:lnSpc>
                        <a:spcAft>
                          <a:spcPts val="0"/>
                        </a:spcAft>
                      </a:pPr>
                      <a:r>
                        <a:rPr lang="es-EC" sz="1600">
                          <a:effectLst/>
                        </a:rPr>
                        <a:t>1497.45</a:t>
                      </a:r>
                      <a:endParaRPr lang="es-ES" sz="1800">
                        <a:effectLst/>
                        <a:latin typeface="Times New Roman"/>
                        <a:ea typeface="Calibri"/>
                        <a:cs typeface="Times New Roman"/>
                      </a:endParaRPr>
                    </a:p>
                  </a:txBody>
                  <a:tcPr marL="35296" marR="35296" marT="0" marB="0" anchor="b"/>
                </a:tc>
                <a:tc>
                  <a:txBody>
                    <a:bodyPr/>
                    <a:lstStyle/>
                    <a:p>
                      <a:pPr indent="180340" algn="r">
                        <a:lnSpc>
                          <a:spcPct val="200000"/>
                        </a:lnSpc>
                        <a:spcAft>
                          <a:spcPts val="0"/>
                        </a:spcAft>
                      </a:pPr>
                      <a:r>
                        <a:rPr lang="es-EC" sz="1600">
                          <a:effectLst/>
                        </a:rPr>
                        <a:t>1506.10200</a:t>
                      </a:r>
                      <a:endParaRPr lang="es-ES" sz="1800">
                        <a:effectLst/>
                        <a:latin typeface="Times New Roman"/>
                        <a:ea typeface="Calibri"/>
                        <a:cs typeface="Times New Roman"/>
                      </a:endParaRPr>
                    </a:p>
                  </a:txBody>
                  <a:tcPr marL="35296" marR="35296" marT="0" marB="0" anchor="b"/>
                </a:tc>
                <a:tc>
                  <a:txBody>
                    <a:bodyPr/>
                    <a:lstStyle/>
                    <a:p>
                      <a:pPr indent="180340" algn="r">
                        <a:lnSpc>
                          <a:spcPct val="200000"/>
                        </a:lnSpc>
                        <a:spcAft>
                          <a:spcPts val="0"/>
                        </a:spcAft>
                      </a:pPr>
                      <a:r>
                        <a:rPr lang="es-EC" sz="1600">
                          <a:effectLst/>
                        </a:rPr>
                        <a:t>22.1043</a:t>
                      </a:r>
                      <a:endParaRPr lang="es-ES" sz="1800">
                        <a:effectLst/>
                        <a:latin typeface="Times New Roman"/>
                        <a:ea typeface="Calibri"/>
                        <a:cs typeface="Times New Roman"/>
                      </a:endParaRPr>
                    </a:p>
                  </a:txBody>
                  <a:tcPr marL="35296" marR="35296" marT="0" marB="0" anchor="b"/>
                </a:tc>
                <a:tc>
                  <a:txBody>
                    <a:bodyPr/>
                    <a:lstStyle/>
                    <a:p>
                      <a:pPr indent="180340" algn="r">
                        <a:lnSpc>
                          <a:spcPct val="200000"/>
                        </a:lnSpc>
                        <a:spcAft>
                          <a:spcPts val="0"/>
                        </a:spcAft>
                      </a:pPr>
                      <a:r>
                        <a:rPr lang="es-EC" sz="1600" dirty="0">
                          <a:effectLst/>
                        </a:rPr>
                        <a:t>31.0689</a:t>
                      </a:r>
                      <a:endParaRPr lang="es-ES" sz="1800" dirty="0">
                        <a:effectLst/>
                        <a:latin typeface="Times New Roman"/>
                        <a:ea typeface="Calibri"/>
                        <a:cs typeface="Times New Roman"/>
                      </a:endParaRPr>
                    </a:p>
                  </a:txBody>
                  <a:tcPr marL="35296" marR="35296" marT="0" marB="0" anchor="b"/>
                </a:tc>
              </a:tr>
            </a:tbl>
          </a:graphicData>
        </a:graphic>
      </p:graphicFrame>
      <p:sp>
        <p:nvSpPr>
          <p:cNvPr id="5" name="Rectangle 1"/>
          <p:cNvSpPr>
            <a:spLocks noChangeArrowheads="1"/>
          </p:cNvSpPr>
          <p:nvPr/>
        </p:nvSpPr>
        <p:spPr bwMode="auto">
          <a:xfrm>
            <a:off x="1907704" y="332656"/>
            <a:ext cx="518457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es-EC" sz="3200" i="1" u="none" strike="noStrike" cap="none" normalizeH="0" baseline="0" dirty="0" smtClean="0" bmk="_Toc18194582">
                <a:ln>
                  <a:noFill/>
                </a:ln>
                <a:solidFill>
                  <a:srgbClr val="FF0000"/>
                </a:solidFill>
                <a:effectLst/>
                <a:latin typeface="Berlin Sans FB" pitchFamily="34" charset="0"/>
                <a:ea typeface="Calibri" pitchFamily="34" charset="0"/>
                <a:cs typeface="Times New Roman" pitchFamily="18" charset="0"/>
              </a:rPr>
              <a:t>VALORES DE  AIC Y BIC.</a:t>
            </a:r>
            <a:endParaRPr kumimoji="0" lang="es-ES" i="0" u="none" strike="noStrike" cap="none" normalizeH="0" baseline="0" dirty="0" smtClean="0">
              <a:ln>
                <a:noFill/>
              </a:ln>
              <a:solidFill>
                <a:srgbClr val="FF0000"/>
              </a:solidFill>
              <a:effectLst/>
              <a:latin typeface="Berlin Sans FB"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dirty="0" smtClean="0">
              <a:ln>
                <a:noFill/>
              </a:ln>
              <a:solidFill>
                <a:srgbClr val="FF0000"/>
              </a:solidFill>
              <a:effectLst/>
              <a:latin typeface="Arial" pitchFamily="34" charset="0"/>
            </a:endParaRPr>
          </a:p>
        </p:txBody>
      </p:sp>
    </p:spTree>
    <p:extLst>
      <p:ext uri="{BB962C8B-B14F-4D97-AF65-F5344CB8AC3E}">
        <p14:creationId xmlns:p14="http://schemas.microsoft.com/office/powerpoint/2010/main" val="3322280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solidFill>
                  <a:srgbClr val="FF0000"/>
                </a:solidFill>
                <a:latin typeface="Baskerville Old Face" panose="02020602080505020303" pitchFamily="18" charset="0"/>
              </a:rPr>
              <a:t>Pesadez de cola</a:t>
            </a:r>
            <a:endParaRPr lang="es-EC" b="1" dirty="0">
              <a:solidFill>
                <a:srgbClr val="FF0000"/>
              </a:solidFill>
              <a:latin typeface="Baskerville Old Face" panose="02020602080505020303"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504830341"/>
              </p:ext>
            </p:extLst>
          </p:nvPr>
        </p:nvGraphicFramePr>
        <p:xfrm>
          <a:off x="1115617" y="1844828"/>
          <a:ext cx="7251142" cy="3252637"/>
        </p:xfrm>
        <a:graphic>
          <a:graphicData uri="http://schemas.openxmlformats.org/drawingml/2006/table">
            <a:tbl>
              <a:tblPr firstRow="1" firstCol="1" bandRow="1">
                <a:tableStyleId>{5C22544A-7EE6-4342-B048-85BDC9FD1C3A}</a:tableStyleId>
              </a:tblPr>
              <a:tblGrid>
                <a:gridCol w="1335944"/>
                <a:gridCol w="987574"/>
                <a:gridCol w="1005702"/>
                <a:gridCol w="898511"/>
                <a:gridCol w="1004914"/>
                <a:gridCol w="1005702"/>
                <a:gridCol w="1012795"/>
              </a:tblGrid>
              <a:tr h="326557">
                <a:tc>
                  <a:txBody>
                    <a:bodyPr/>
                    <a:lstStyle/>
                    <a:p>
                      <a:pPr algn="just"/>
                      <a:endParaRPr lang="es-EC" sz="1100">
                        <a:effectLst/>
                        <a:latin typeface="Calibri" panose="020F0502020204030204" pitchFamily="34" charset="0"/>
                      </a:endParaRPr>
                    </a:p>
                  </a:txBody>
                  <a:tcPr marL="68580" marR="68580" marT="0" marB="0"/>
                </a:tc>
                <a:tc gridSpan="2">
                  <a:txBody>
                    <a:bodyPr/>
                    <a:lstStyle/>
                    <a:p>
                      <a:pPr algn="l">
                        <a:lnSpc>
                          <a:spcPct val="200000"/>
                        </a:lnSpc>
                        <a:spcAft>
                          <a:spcPts val="0"/>
                        </a:spcAft>
                      </a:pPr>
                      <a:r>
                        <a:rPr lang="es-EC" sz="1000">
                          <a:effectLst/>
                        </a:rPr>
                        <a:t>NELDER MEAD</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algn="l">
                        <a:lnSpc>
                          <a:spcPct val="200000"/>
                        </a:lnSpc>
                        <a:spcAft>
                          <a:spcPts val="0"/>
                        </a:spcAft>
                      </a:pPr>
                      <a:r>
                        <a:rPr lang="es-EC" sz="10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200000"/>
                        </a:lnSpc>
                        <a:spcAft>
                          <a:spcPts val="0"/>
                        </a:spcAft>
                      </a:pPr>
                      <a:r>
                        <a:rPr lang="es-EC" sz="1000">
                          <a:effectLst/>
                        </a:rPr>
                        <a:t>SANN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200000"/>
                        </a:lnSpc>
                        <a:spcAft>
                          <a:spcPts val="0"/>
                        </a:spcAft>
                      </a:pPr>
                      <a:r>
                        <a:rPr lang="es-EC" sz="10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200000"/>
                        </a:lnSpc>
                        <a:spcAft>
                          <a:spcPts val="0"/>
                        </a:spcAft>
                      </a:pPr>
                      <a:r>
                        <a:rPr lang="es-EC" sz="10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60283">
                <a:tc>
                  <a:txBody>
                    <a:bodyPr/>
                    <a:lstStyle/>
                    <a:p>
                      <a:pPr algn="l">
                        <a:lnSpc>
                          <a:spcPct val="200000"/>
                        </a:lnSpc>
                        <a:spcAft>
                          <a:spcPts val="0"/>
                        </a:spcAft>
                      </a:pPr>
                      <a:r>
                        <a:rPr lang="es-EC" sz="1200">
                          <a:effectLst/>
                        </a:rPr>
                        <a:t>RELACIÓN</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200000"/>
                        </a:lnSpc>
                        <a:spcAft>
                          <a:spcPts val="0"/>
                        </a:spcAft>
                      </a:pPr>
                      <a:r>
                        <a:rPr lang="es-EC" sz="1200">
                          <a:effectLst/>
                        </a:rPr>
                        <a:t>K</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200000"/>
                        </a:lnSpc>
                        <a:spcAft>
                          <a:spcPts val="0"/>
                        </a:spcAft>
                      </a:pPr>
                      <a:r>
                        <a:rPr lang="es-EC" sz="1200">
                          <a:effectLst/>
                        </a:rPr>
                        <a:t>C</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200000"/>
                        </a:lnSpc>
                        <a:spcAft>
                          <a:spcPts val="0"/>
                        </a:spcAft>
                      </a:pPr>
                      <a:r>
                        <a:rPr lang="es-EC" sz="1200">
                          <a:effectLst/>
                        </a:rPr>
                        <a:t>K*C</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K</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C</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200000"/>
                        </a:lnSpc>
                        <a:spcAft>
                          <a:spcPts val="0"/>
                        </a:spcAft>
                      </a:pPr>
                      <a:r>
                        <a:rPr lang="es-EC" sz="1200">
                          <a:effectLst/>
                        </a:rPr>
                        <a:t>K*C</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60283">
                <a:tc>
                  <a:txBody>
                    <a:bodyPr/>
                    <a:lstStyle/>
                    <a:p>
                      <a:pPr algn="l">
                        <a:lnSpc>
                          <a:spcPct val="200000"/>
                        </a:lnSpc>
                        <a:spcAft>
                          <a:spcPts val="0"/>
                        </a:spcAft>
                      </a:pPr>
                      <a:r>
                        <a:rPr lang="es-EC" sz="1200">
                          <a:effectLst/>
                        </a:rPr>
                        <a:t>HH~RE</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na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na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na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na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na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na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60283">
                <a:tc>
                  <a:txBody>
                    <a:bodyPr/>
                    <a:lstStyle/>
                    <a:p>
                      <a:pPr algn="l">
                        <a:lnSpc>
                          <a:spcPct val="200000"/>
                        </a:lnSpc>
                        <a:spcAft>
                          <a:spcPts val="0"/>
                        </a:spcAft>
                      </a:pPr>
                      <a:r>
                        <a:rPr lang="es-EC" sz="1200">
                          <a:effectLst/>
                        </a:rPr>
                        <a:t>HH~I</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0.01871</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7.81264</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highlight>
                            <a:srgbClr val="FFFF00"/>
                          </a:highlight>
                        </a:rPr>
                        <a:t>0.1461745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0.0335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4.057</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0.1359095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60283">
                <a:tc>
                  <a:txBody>
                    <a:bodyPr/>
                    <a:lstStyle/>
                    <a:p>
                      <a:pPr algn="l">
                        <a:lnSpc>
                          <a:spcPct val="200000"/>
                        </a:lnSpc>
                        <a:spcAft>
                          <a:spcPts val="0"/>
                        </a:spcAft>
                      </a:pPr>
                      <a:r>
                        <a:rPr lang="es-EC" sz="1200">
                          <a:effectLst/>
                        </a:rPr>
                        <a:t>HH~IL</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4.46E-03</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4.12E+01</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0.183752</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0.0563</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2.417</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0.1360771</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60283">
                <a:tc>
                  <a:txBody>
                    <a:bodyPr/>
                    <a:lstStyle/>
                    <a:p>
                      <a:pPr algn="l">
                        <a:lnSpc>
                          <a:spcPct val="200000"/>
                        </a:lnSpc>
                        <a:spcAft>
                          <a:spcPts val="0"/>
                        </a:spcAft>
                      </a:pPr>
                      <a:r>
                        <a:rPr lang="es-EC" sz="1200">
                          <a:effectLst/>
                        </a:rPr>
                        <a:t>HH~ROE</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2.84E+03</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7.09E+01</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201356</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4.69E-02</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2.896</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highlight>
                            <a:srgbClr val="FFFF00"/>
                          </a:highlight>
                        </a:rPr>
                        <a:t>0.1356776</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60283">
                <a:tc>
                  <a:txBody>
                    <a:bodyPr/>
                    <a:lstStyle/>
                    <a:p>
                      <a:pPr algn="l">
                        <a:lnSpc>
                          <a:spcPct val="200000"/>
                        </a:lnSpc>
                        <a:spcAft>
                          <a:spcPts val="0"/>
                        </a:spcAft>
                      </a:pPr>
                      <a:r>
                        <a:rPr lang="es-EC" sz="1200">
                          <a:effectLst/>
                        </a:rPr>
                        <a:t>HH~ROA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1.63E-01</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1.2722</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0.2073686</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7.34E-02</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1.898</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0.13938912</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60283">
                <a:tc>
                  <a:txBody>
                    <a:bodyPr/>
                    <a:lstStyle/>
                    <a:p>
                      <a:pPr algn="l">
                        <a:lnSpc>
                          <a:spcPct val="200000"/>
                        </a:lnSpc>
                        <a:spcAft>
                          <a:spcPts val="0"/>
                        </a:spcAft>
                      </a:pPr>
                      <a:r>
                        <a:rPr lang="es-EC" sz="1200">
                          <a:effectLst/>
                        </a:rPr>
                        <a:t>HH~PPB</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0.04245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3.772</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0.1601214</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na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na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na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60283">
                <a:tc>
                  <a:txBody>
                    <a:bodyPr/>
                    <a:lstStyle/>
                    <a:p>
                      <a:pPr algn="l">
                        <a:lnSpc>
                          <a:spcPct val="200000"/>
                        </a:lnSpc>
                        <a:spcAft>
                          <a:spcPts val="0"/>
                        </a:spcAft>
                      </a:pPr>
                      <a:r>
                        <a:rPr lang="es-EC" sz="1200">
                          <a:effectLst/>
                        </a:rPr>
                        <a:t>HH~SUN</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0.06093</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2.6994</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0.1644744</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na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a:effectLst/>
                        </a:rPr>
                        <a:t>na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200" dirty="0">
                          <a:effectLst/>
                        </a:rPr>
                        <a:t>na</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223229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79276" y="2660253"/>
            <a:ext cx="3012831" cy="571708"/>
          </a:xfrm>
        </p:spPr>
        <p:style>
          <a:lnRef idx="1">
            <a:schemeClr val="accent2"/>
          </a:lnRef>
          <a:fillRef idx="2">
            <a:schemeClr val="accent2"/>
          </a:fillRef>
          <a:effectRef idx="1">
            <a:schemeClr val="accent2"/>
          </a:effectRef>
          <a:fontRef idx="minor">
            <a:schemeClr val="dk1"/>
          </a:fontRef>
        </p:style>
        <p:txBody>
          <a:bodyPr anchor="t">
            <a:noAutofit/>
          </a:bodyPr>
          <a:lstStyle/>
          <a:p>
            <a:pPr algn="ctr"/>
            <a:r>
              <a:rPr lang="es-ES" sz="2800" b="0" i="1" dirty="0" smtClean="0">
                <a:ln w="0"/>
                <a:solidFill>
                  <a:schemeClr val="tx1"/>
                </a:solidFill>
                <a:effectLst>
                  <a:outerShdw blurRad="38100" dist="19050" dir="2700000" algn="tl" rotWithShape="0">
                    <a:schemeClr val="dk1">
                      <a:alpha val="40000"/>
                    </a:schemeClr>
                  </a:outerShdw>
                </a:effectLst>
              </a:rPr>
              <a:t>CONTENIDO</a:t>
            </a:r>
            <a:r>
              <a:rPr lang="es-ES" sz="2800" b="0" i="1" dirty="0" smtClean="0">
                <a:ln w="0"/>
                <a:solidFill>
                  <a:schemeClr val="tx1"/>
                </a:solidFill>
                <a:effectLst>
                  <a:outerShdw blurRad="38100" dist="19050" dir="2700000" algn="tl" rotWithShape="0">
                    <a:schemeClr val="dk1">
                      <a:alpha val="40000"/>
                    </a:schemeClr>
                  </a:outerShdw>
                </a:effectLst>
              </a:rPr>
              <a:t/>
            </a:r>
            <a:br>
              <a:rPr lang="es-ES" sz="2800" b="0" i="1" dirty="0" smtClean="0">
                <a:ln w="0"/>
                <a:solidFill>
                  <a:schemeClr val="tx1"/>
                </a:solidFill>
                <a:effectLst>
                  <a:outerShdw blurRad="38100" dist="19050" dir="2700000" algn="tl" rotWithShape="0">
                    <a:schemeClr val="dk1">
                      <a:alpha val="40000"/>
                    </a:schemeClr>
                  </a:outerShdw>
                </a:effectLst>
              </a:rPr>
            </a:br>
            <a:endParaRPr lang="es-ES" sz="2800" b="0" i="1" dirty="0">
              <a:ln w="0"/>
              <a:solidFill>
                <a:schemeClr val="tx1"/>
              </a:solidFill>
              <a:effectLst>
                <a:outerShdw blurRad="38100" dist="19050" dir="2700000" algn="tl" rotWithShape="0">
                  <a:schemeClr val="dk1">
                    <a:alpha val="40000"/>
                  </a:schemeClr>
                </a:outerShdw>
              </a:effectLst>
            </a:endParaRPr>
          </a:p>
        </p:txBody>
      </p:sp>
      <p:sp>
        <p:nvSpPr>
          <p:cNvPr id="4" name="3 Llamada de flecha hacia abajo"/>
          <p:cNvSpPr/>
          <p:nvPr/>
        </p:nvSpPr>
        <p:spPr>
          <a:xfrm>
            <a:off x="733680" y="582732"/>
            <a:ext cx="1800200" cy="1152128"/>
          </a:xfrm>
          <a:prstGeom prst="downArrowCallout">
            <a:avLst/>
          </a:prstGeom>
          <a:blipFill>
            <a:blip r:embed="rId2"/>
            <a:tile tx="0" ty="0" sx="100000" sy="100000" flip="none" algn="tl"/>
          </a:blipFill>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t>CAPITULO I</a:t>
            </a:r>
          </a:p>
        </p:txBody>
      </p:sp>
      <p:sp>
        <p:nvSpPr>
          <p:cNvPr id="8" name="7 Llamada de flecha hacia abajo"/>
          <p:cNvSpPr/>
          <p:nvPr/>
        </p:nvSpPr>
        <p:spPr>
          <a:xfrm>
            <a:off x="6293903" y="546728"/>
            <a:ext cx="1872208" cy="1224136"/>
          </a:xfrm>
          <a:prstGeom prst="downArrowCallout">
            <a:avLst/>
          </a:prstGeom>
          <a:blipFill>
            <a:blip r:embed="rId2"/>
            <a:tile tx="0" ty="0" sx="100000" sy="100000" flip="none" algn="tl"/>
          </a:blipFill>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t>CAPITULO II</a:t>
            </a:r>
          </a:p>
        </p:txBody>
      </p:sp>
      <p:sp>
        <p:nvSpPr>
          <p:cNvPr id="9" name="8 Llamada de flecha hacia abajo"/>
          <p:cNvSpPr/>
          <p:nvPr/>
        </p:nvSpPr>
        <p:spPr>
          <a:xfrm>
            <a:off x="665384" y="3284984"/>
            <a:ext cx="1800200" cy="1224136"/>
          </a:xfrm>
          <a:prstGeom prst="downArrowCallout">
            <a:avLst/>
          </a:prstGeom>
          <a:blipFill>
            <a:blip r:embed="rId2"/>
            <a:tile tx="0" ty="0" sx="100000" sy="100000" flip="none" algn="tl"/>
          </a:blipFill>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t>CAPITULO III</a:t>
            </a:r>
            <a:endParaRPr lang="es-ES" dirty="0"/>
          </a:p>
        </p:txBody>
      </p:sp>
      <p:sp>
        <p:nvSpPr>
          <p:cNvPr id="10" name="9 Llamada de flecha hacia abajo"/>
          <p:cNvSpPr/>
          <p:nvPr/>
        </p:nvSpPr>
        <p:spPr>
          <a:xfrm>
            <a:off x="6156176" y="4029173"/>
            <a:ext cx="2088232" cy="1224136"/>
          </a:xfrm>
          <a:prstGeom prst="downArrowCallout">
            <a:avLst/>
          </a:prstGeom>
          <a:blipFill>
            <a:blip r:embed="rId2"/>
            <a:tile tx="0" ty="0" sx="100000" sy="100000" flip="none" algn="tl"/>
          </a:blipFill>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t>CAPITULO IV</a:t>
            </a:r>
            <a:endParaRPr lang="es-ES" dirty="0"/>
          </a:p>
        </p:txBody>
      </p:sp>
      <p:sp>
        <p:nvSpPr>
          <p:cNvPr id="11" name="10 CuadroTexto"/>
          <p:cNvSpPr txBox="1"/>
          <p:nvPr/>
        </p:nvSpPr>
        <p:spPr>
          <a:xfrm>
            <a:off x="125506" y="1844824"/>
            <a:ext cx="3024336" cy="584775"/>
          </a:xfrm>
          <a:prstGeom prst="rect">
            <a:avLst/>
          </a:prstGeom>
          <a:noFill/>
          <a:ln>
            <a:solidFill>
              <a:schemeClr val="accent1"/>
            </a:solidFill>
          </a:ln>
        </p:spPr>
        <p:txBody>
          <a:bodyPr wrap="square" rtlCol="0">
            <a:spAutoFit/>
          </a:bodyPr>
          <a:lstStyle/>
          <a:p>
            <a:pPr algn="ctr"/>
            <a:r>
              <a:rPr lang="es-ES" sz="1600" b="1" dirty="0" smtClean="0">
                <a:latin typeface="Times New Roman" pitchFamily="18" charset="0"/>
                <a:cs typeface="Times New Roman" pitchFamily="18" charset="0"/>
              </a:rPr>
              <a:t>justificación </a:t>
            </a:r>
            <a:r>
              <a:rPr lang="es-ES" sz="1600" b="1" dirty="0">
                <a:latin typeface="Times New Roman" pitchFamily="18" charset="0"/>
                <a:cs typeface="Times New Roman" pitchFamily="18" charset="0"/>
              </a:rPr>
              <a:t>y objetivos de la investigación. </a:t>
            </a:r>
          </a:p>
        </p:txBody>
      </p:sp>
      <p:sp>
        <p:nvSpPr>
          <p:cNvPr id="12" name="11 Rectángulo"/>
          <p:cNvSpPr/>
          <p:nvPr/>
        </p:nvSpPr>
        <p:spPr>
          <a:xfrm>
            <a:off x="6228184" y="1844824"/>
            <a:ext cx="2448273" cy="2062103"/>
          </a:xfrm>
          <a:prstGeom prst="rect">
            <a:avLst/>
          </a:prstGeom>
          <a:ln w="6350">
            <a:solidFill>
              <a:schemeClr val="accent1"/>
            </a:solidFill>
            <a:prstDash val="sysDot"/>
          </a:ln>
        </p:spPr>
        <p:txBody>
          <a:bodyPr wrap="square">
            <a:spAutoFit/>
          </a:bodyPr>
          <a:lstStyle/>
          <a:p>
            <a:r>
              <a:rPr lang="es-ES" sz="1600" b="1" dirty="0">
                <a:latin typeface="Times New Roman" pitchFamily="18" charset="0"/>
                <a:cs typeface="Times New Roman" pitchFamily="18" charset="0"/>
              </a:rPr>
              <a:t>E</a:t>
            </a:r>
            <a:r>
              <a:rPr lang="es-ES" sz="1600" b="1" dirty="0" smtClean="0">
                <a:latin typeface="Times New Roman" pitchFamily="18" charset="0"/>
                <a:cs typeface="Times New Roman" pitchFamily="18" charset="0"/>
              </a:rPr>
              <a:t>l </a:t>
            </a:r>
            <a:r>
              <a:rPr lang="es-ES" sz="1600" b="1" dirty="0">
                <a:latin typeface="Times New Roman" pitchFamily="18" charset="0"/>
                <a:cs typeface="Times New Roman" pitchFamily="18" charset="0"/>
              </a:rPr>
              <a:t>marco </a:t>
            </a:r>
            <a:r>
              <a:rPr lang="es-ES" sz="1600" b="1" dirty="0" smtClean="0">
                <a:latin typeface="Times New Roman" pitchFamily="18" charset="0"/>
                <a:cs typeface="Times New Roman" pitchFamily="18" charset="0"/>
              </a:rPr>
              <a:t>teórico </a:t>
            </a:r>
            <a:r>
              <a:rPr lang="es-ES" sz="1600" b="1" dirty="0">
                <a:latin typeface="Times New Roman" pitchFamily="18" charset="0"/>
                <a:cs typeface="Times New Roman" pitchFamily="18" charset="0"/>
              </a:rPr>
              <a:t>que consta de una parte financiera, </a:t>
            </a:r>
            <a:r>
              <a:rPr lang="es-ES" sz="1600" b="1" dirty="0" smtClean="0">
                <a:latin typeface="Times New Roman" pitchFamily="18" charset="0"/>
                <a:cs typeface="Times New Roman" pitchFamily="18" charset="0"/>
              </a:rPr>
              <a:t>variables </a:t>
            </a:r>
            <a:r>
              <a:rPr lang="es-ES" sz="1600" b="1" dirty="0">
                <a:latin typeface="Times New Roman" pitchFamily="18" charset="0"/>
                <a:cs typeface="Times New Roman" pitchFamily="18" charset="0"/>
              </a:rPr>
              <a:t>macro económicas, tal como la rentabilidad, el índice de concentración crediticia </a:t>
            </a:r>
            <a:r>
              <a:rPr lang="es-ES" sz="1600" b="1" dirty="0" smtClean="0">
                <a:latin typeface="Times New Roman" pitchFamily="18" charset="0"/>
                <a:cs typeface="Times New Roman" pitchFamily="18" charset="0"/>
              </a:rPr>
              <a:t>, un </a:t>
            </a:r>
            <a:r>
              <a:rPr lang="es-ES" sz="1600" b="1" dirty="0">
                <a:latin typeface="Times New Roman" pitchFamily="18" charset="0"/>
                <a:cs typeface="Times New Roman" pitchFamily="18" charset="0"/>
              </a:rPr>
              <a:t>marco teórico </a:t>
            </a:r>
            <a:r>
              <a:rPr lang="es-ES" sz="1600" b="1" dirty="0" smtClean="0">
                <a:latin typeface="Times New Roman" pitchFamily="18" charset="0"/>
                <a:cs typeface="Times New Roman" pitchFamily="18" charset="0"/>
              </a:rPr>
              <a:t>matemático</a:t>
            </a:r>
            <a:r>
              <a:rPr lang="es-ES" sz="1600" b="1" dirty="0">
                <a:latin typeface="Times New Roman" pitchFamily="18" charset="0"/>
                <a:cs typeface="Times New Roman" pitchFamily="18" charset="0"/>
              </a:rPr>
              <a:t>.</a:t>
            </a:r>
          </a:p>
        </p:txBody>
      </p:sp>
      <p:sp>
        <p:nvSpPr>
          <p:cNvPr id="13" name="12 Rectángulo"/>
          <p:cNvSpPr/>
          <p:nvPr/>
        </p:nvSpPr>
        <p:spPr>
          <a:xfrm>
            <a:off x="125506" y="4581128"/>
            <a:ext cx="3726414" cy="1569660"/>
          </a:xfrm>
          <a:prstGeom prst="rect">
            <a:avLst/>
          </a:prstGeom>
          <a:ln>
            <a:solidFill>
              <a:schemeClr val="accent1"/>
            </a:solidFill>
          </a:ln>
        </p:spPr>
        <p:txBody>
          <a:bodyPr wrap="square">
            <a:spAutoFit/>
          </a:bodyPr>
          <a:lstStyle/>
          <a:p>
            <a:r>
              <a:rPr lang="es-ES" sz="1600" b="1" dirty="0">
                <a:latin typeface="Times New Roman" pitchFamily="18" charset="0"/>
                <a:cs typeface="Times New Roman" pitchFamily="18" charset="0"/>
              </a:rPr>
              <a:t>A</a:t>
            </a:r>
            <a:r>
              <a:rPr lang="es-ES" sz="1600" b="1" dirty="0" smtClean="0">
                <a:latin typeface="Times New Roman" pitchFamily="18" charset="0"/>
                <a:cs typeface="Times New Roman" pitchFamily="18" charset="0"/>
              </a:rPr>
              <a:t>nálisis </a:t>
            </a:r>
            <a:r>
              <a:rPr lang="es-ES" sz="1600" b="1" dirty="0">
                <a:latin typeface="Times New Roman" pitchFamily="18" charset="0"/>
                <a:cs typeface="Times New Roman" pitchFamily="18" charset="0"/>
              </a:rPr>
              <a:t>del </a:t>
            </a:r>
            <a:r>
              <a:rPr lang="es-ES" sz="1600" b="1" dirty="0" smtClean="0">
                <a:latin typeface="Times New Roman" pitchFamily="18" charset="0"/>
                <a:cs typeface="Times New Roman" pitchFamily="18" charset="0"/>
              </a:rPr>
              <a:t>las </a:t>
            </a:r>
            <a:r>
              <a:rPr lang="es-ES" sz="1600" b="1" dirty="0">
                <a:latin typeface="Times New Roman" pitchFamily="18" charset="0"/>
                <a:cs typeface="Times New Roman" pitchFamily="18" charset="0"/>
              </a:rPr>
              <a:t>regresiones lineales simple y múltiple de cola pesada, estimación y ajuste de los parámetros de la regresión, normal y tipo </a:t>
            </a:r>
            <a:r>
              <a:rPr lang="es-ES" sz="1600" b="1" dirty="0" err="1">
                <a:latin typeface="Times New Roman" pitchFamily="18" charset="0"/>
                <a:cs typeface="Times New Roman" pitchFamily="18" charset="0"/>
              </a:rPr>
              <a:t>Burr</a:t>
            </a:r>
            <a:r>
              <a:rPr lang="es-ES" sz="1600" b="1" dirty="0">
                <a:latin typeface="Times New Roman" pitchFamily="18" charset="0"/>
                <a:cs typeface="Times New Roman" pitchFamily="18" charset="0"/>
              </a:rPr>
              <a:t> XII, selección del modelo y pesadez de la cola. </a:t>
            </a:r>
          </a:p>
        </p:txBody>
      </p:sp>
      <p:sp>
        <p:nvSpPr>
          <p:cNvPr id="14" name="13 Rectángulo"/>
          <p:cNvSpPr/>
          <p:nvPr/>
        </p:nvSpPr>
        <p:spPr>
          <a:xfrm>
            <a:off x="5892107" y="5275633"/>
            <a:ext cx="2675801" cy="1077218"/>
          </a:xfrm>
          <a:prstGeom prst="rect">
            <a:avLst/>
          </a:prstGeom>
          <a:ln>
            <a:solidFill>
              <a:schemeClr val="accent1"/>
            </a:solidFill>
          </a:ln>
        </p:spPr>
        <p:txBody>
          <a:bodyPr wrap="square">
            <a:spAutoFit/>
          </a:bodyPr>
          <a:lstStyle/>
          <a:p>
            <a:r>
              <a:rPr lang="es-ES" sz="1600" b="1" dirty="0">
                <a:latin typeface="Times New Roman" pitchFamily="18" charset="0"/>
                <a:cs typeface="Times New Roman" pitchFamily="18" charset="0"/>
              </a:rPr>
              <a:t>C</a:t>
            </a:r>
            <a:r>
              <a:rPr lang="es-ES" sz="1600" b="1" dirty="0" smtClean="0">
                <a:latin typeface="Times New Roman" pitchFamily="18" charset="0"/>
                <a:cs typeface="Times New Roman" pitchFamily="18" charset="0"/>
              </a:rPr>
              <a:t>onclusiones </a:t>
            </a:r>
            <a:r>
              <a:rPr lang="es-ES" sz="1600" b="1" dirty="0">
                <a:latin typeface="Times New Roman" pitchFamily="18" charset="0"/>
                <a:cs typeface="Times New Roman" pitchFamily="18" charset="0"/>
              </a:rPr>
              <a:t>y </a:t>
            </a:r>
            <a:r>
              <a:rPr lang="es-ES" sz="1600" b="1" dirty="0" smtClean="0">
                <a:latin typeface="Times New Roman" pitchFamily="18" charset="0"/>
                <a:cs typeface="Times New Roman" pitchFamily="18" charset="0"/>
              </a:rPr>
              <a:t>Recomendaciones </a:t>
            </a:r>
            <a:r>
              <a:rPr lang="es-ES" sz="1600" b="1" dirty="0">
                <a:latin typeface="Times New Roman" pitchFamily="18" charset="0"/>
                <a:cs typeface="Times New Roman" pitchFamily="18" charset="0"/>
              </a:rPr>
              <a:t>que se obtuvo de todo el proceso de investigación. </a:t>
            </a:r>
          </a:p>
        </p:txBody>
      </p:sp>
    </p:spTree>
    <p:extLst>
      <p:ext uri="{BB962C8B-B14F-4D97-AF65-F5344CB8AC3E}">
        <p14:creationId xmlns:p14="http://schemas.microsoft.com/office/powerpoint/2010/main" val="1611256864"/>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6000" b="1" dirty="0" smtClean="0">
                <a:solidFill>
                  <a:srgbClr val="FF0000"/>
                </a:solidFill>
                <a:latin typeface="Baskerville Old Face" panose="02020602080505020303" pitchFamily="18" charset="0"/>
              </a:rPr>
              <a:t>Conclusiones</a:t>
            </a:r>
            <a:endParaRPr lang="es-ES" sz="6000" b="1" dirty="0">
              <a:solidFill>
                <a:srgbClr val="FF0000"/>
              </a:solidFill>
              <a:latin typeface="Baskerville Old Face" panose="02020602080505020303" pitchFamily="18" charset="0"/>
            </a:endParaRPr>
          </a:p>
        </p:txBody>
      </p:sp>
      <p:graphicFrame>
        <p:nvGraphicFramePr>
          <p:cNvPr id="2" name="1 Diagrama"/>
          <p:cNvGraphicFramePr/>
          <p:nvPr>
            <p:extLst>
              <p:ext uri="{D42A27DB-BD31-4B8C-83A1-F6EECF244321}">
                <p14:modId xmlns:p14="http://schemas.microsoft.com/office/powerpoint/2010/main" val="661155815"/>
              </p:ext>
            </p:extLst>
          </p:nvPr>
        </p:nvGraphicFramePr>
        <p:xfrm>
          <a:off x="611560" y="1740933"/>
          <a:ext cx="8064896" cy="4424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0304856"/>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7427168" cy="634082"/>
          </a:xfrm>
        </p:spPr>
        <p:txBody>
          <a:bodyPr>
            <a:noAutofit/>
          </a:bodyPr>
          <a:lstStyle/>
          <a:p>
            <a:r>
              <a:rPr lang="es-ES" sz="4400" b="1" dirty="0" smtClean="0">
                <a:solidFill>
                  <a:srgbClr val="FF0000"/>
                </a:solidFill>
                <a:latin typeface="Baskerville Old Face" panose="02020602080505020303" pitchFamily="18" charset="0"/>
              </a:rPr>
              <a:t>Recomendaciones</a:t>
            </a:r>
            <a:endParaRPr lang="es-ES" sz="4400" b="1" dirty="0">
              <a:solidFill>
                <a:srgbClr val="FF0000"/>
              </a:solidFill>
              <a:latin typeface="Baskerville Old Face" panose="02020602080505020303" pitchFamily="18" charset="0"/>
            </a:endParaRPr>
          </a:p>
        </p:txBody>
      </p:sp>
      <p:graphicFrame>
        <p:nvGraphicFramePr>
          <p:cNvPr id="2" name="1 Diagrama"/>
          <p:cNvGraphicFramePr/>
          <p:nvPr>
            <p:extLst>
              <p:ext uri="{D42A27DB-BD31-4B8C-83A1-F6EECF244321}">
                <p14:modId xmlns:p14="http://schemas.microsoft.com/office/powerpoint/2010/main" val="3889033679"/>
              </p:ext>
            </p:extLst>
          </p:nvPr>
        </p:nvGraphicFramePr>
        <p:xfrm>
          <a:off x="611560" y="980728"/>
          <a:ext cx="806489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66829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87148"/>
            <a:ext cx="4752528" cy="3559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78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6672"/>
            <a:ext cx="7543800" cy="1044665"/>
          </a:xfrm>
        </p:spPr>
        <p:txBody>
          <a:bodyPr/>
          <a:lstStyle/>
          <a:p>
            <a:r>
              <a:rPr lang="es-ES" i="1" u="sng" dirty="0" smtClean="0">
                <a:solidFill>
                  <a:srgbClr val="FF0000"/>
                </a:solidFill>
                <a:latin typeface="Algerian" pitchFamily="82" charset="0"/>
              </a:rPr>
              <a:t>introducción</a:t>
            </a:r>
            <a:endParaRPr lang="es-ES" i="1" u="sng" dirty="0">
              <a:solidFill>
                <a:srgbClr val="FF0000"/>
              </a:solidFill>
              <a:latin typeface="Algerian" pitchFamily="82" charset="0"/>
            </a:endParaRPr>
          </a:p>
        </p:txBody>
      </p:sp>
      <p:sp>
        <p:nvSpPr>
          <p:cNvPr id="4" name="3 Rectángulo"/>
          <p:cNvSpPr/>
          <p:nvPr/>
        </p:nvSpPr>
        <p:spPr>
          <a:xfrm>
            <a:off x="611560" y="1700808"/>
            <a:ext cx="7776864" cy="3785652"/>
          </a:xfrm>
          <a:prstGeom prst="rect">
            <a:avLst/>
          </a:prstGeom>
        </p:spPr>
        <p:txBody>
          <a:bodyPr wrap="square">
            <a:spAutoFit/>
          </a:bodyPr>
          <a:lstStyle/>
          <a:p>
            <a:pPr algn="just"/>
            <a:r>
              <a:rPr lang="es-EC" sz="2400" dirty="0"/>
              <a:t>La presente investigación resalta la importancia del </a:t>
            </a:r>
            <a:r>
              <a:rPr lang="es-EC" sz="2400" dirty="0" smtClean="0"/>
              <a:t>análisis </a:t>
            </a:r>
            <a:r>
              <a:rPr lang="es-EC" sz="2400" dirty="0" smtClean="0"/>
              <a:t>del </a:t>
            </a:r>
            <a:r>
              <a:rPr lang="es-EC" sz="2400" dirty="0"/>
              <a:t>Índice de concentración de crédito Bancario perteneciente al sistema Financiero Ecuatoriano </a:t>
            </a:r>
            <a:r>
              <a:rPr lang="es-EC" sz="2400" dirty="0" smtClean="0"/>
              <a:t>relacionado con </a:t>
            </a:r>
            <a:r>
              <a:rPr lang="es-EC" sz="2400" dirty="0"/>
              <a:t>factores macro </a:t>
            </a:r>
            <a:r>
              <a:rPr lang="es-EC" sz="2400" dirty="0" smtClean="0"/>
              <a:t>económicos y financieros para </a:t>
            </a:r>
            <a:r>
              <a:rPr lang="es-EC" sz="2400" dirty="0"/>
              <a:t>el periodo comprendido entre el 2006 al 2016, con el propósito de relacionar por medio de un modelo estadístico  de regresiones lineales  de cola pesada, tipo Burr XII  versus un modelo regresiones lineales con distribución normal,  </a:t>
            </a:r>
            <a:endParaRPr lang="es-ES" sz="2400" dirty="0"/>
          </a:p>
        </p:txBody>
      </p:sp>
    </p:spTree>
    <p:extLst>
      <p:ext uri="{BB962C8B-B14F-4D97-AF65-F5344CB8AC3E}">
        <p14:creationId xmlns:p14="http://schemas.microsoft.com/office/powerpoint/2010/main" val="26704485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i="1" u="sng" dirty="0">
                <a:solidFill>
                  <a:srgbClr val="FF0000"/>
                </a:solidFill>
                <a:latin typeface="Algerian" pitchFamily="82" charset="0"/>
              </a:rPr>
              <a:t>O</a:t>
            </a:r>
            <a:r>
              <a:rPr lang="es-ES" i="1" u="sng" dirty="0" smtClean="0">
                <a:solidFill>
                  <a:srgbClr val="FF0000"/>
                </a:solidFill>
                <a:latin typeface="Algerian" pitchFamily="82" charset="0"/>
              </a:rPr>
              <a:t>bjetivos</a:t>
            </a:r>
            <a:endParaRPr lang="es-ES" i="1" u="sng" dirty="0">
              <a:solidFill>
                <a:srgbClr val="FF0000"/>
              </a:solidFill>
              <a:latin typeface="Algerian" pitchFamily="82" charset="0"/>
            </a:endParaRPr>
          </a:p>
        </p:txBody>
      </p:sp>
      <p:sp>
        <p:nvSpPr>
          <p:cNvPr id="3" name="2 Marcador de contenido"/>
          <p:cNvSpPr>
            <a:spLocks noGrp="1"/>
          </p:cNvSpPr>
          <p:nvPr>
            <p:ph idx="1"/>
          </p:nvPr>
        </p:nvSpPr>
        <p:spPr/>
        <p:txBody>
          <a:bodyPr>
            <a:normAutofit/>
          </a:bodyPr>
          <a:lstStyle/>
          <a:p>
            <a:pPr marL="109728" indent="0">
              <a:buNone/>
            </a:pPr>
            <a:r>
              <a:rPr lang="es-ES" b="1" dirty="0" smtClean="0"/>
              <a:t>a</a:t>
            </a:r>
            <a:r>
              <a:rPr lang="es-ES" b="1" dirty="0"/>
              <a:t>) Objetivo general </a:t>
            </a:r>
            <a:endParaRPr lang="es-ES" dirty="0"/>
          </a:p>
          <a:p>
            <a:r>
              <a:rPr lang="es-ES" dirty="0" smtClean="0"/>
              <a:t>-</a:t>
            </a:r>
            <a:r>
              <a:rPr lang="es-ES" dirty="0"/>
              <a:t>Analizar la concentración crediticia en el Ecuador y su impacto en la rentabilidad de los bancos privados en el periodo comprendido entre el 2006 al 2016. </a:t>
            </a:r>
            <a:endParaRPr lang="es-ES" dirty="0" smtClean="0"/>
          </a:p>
          <a:p>
            <a:endParaRPr lang="es-ES" dirty="0"/>
          </a:p>
          <a:p>
            <a:r>
              <a:rPr lang="es-ES" b="1" dirty="0"/>
              <a:t>b) Objetivos específicos </a:t>
            </a:r>
            <a:endParaRPr lang="es-ES" dirty="0"/>
          </a:p>
          <a:p>
            <a:r>
              <a:rPr lang="es-ES" dirty="0" smtClean="0"/>
              <a:t>- </a:t>
            </a:r>
            <a:r>
              <a:rPr lang="es-ES" dirty="0"/>
              <a:t>Identificar medidas de concentración crediticia. </a:t>
            </a:r>
          </a:p>
          <a:p>
            <a:r>
              <a:rPr lang="es-ES" dirty="0"/>
              <a:t>- Valorar los puntos de máxima concentración crediticia en el Ecuador en el periodo 2006-2016. </a:t>
            </a:r>
          </a:p>
          <a:p>
            <a:r>
              <a:rPr lang="es-ES" dirty="0" smtClean="0"/>
              <a:t>- </a:t>
            </a:r>
            <a:r>
              <a:rPr lang="es-ES" dirty="0"/>
              <a:t>Sistematizar y describir la experiencia de la investigación. </a:t>
            </a:r>
          </a:p>
        </p:txBody>
      </p:sp>
    </p:spTree>
    <p:extLst>
      <p:ext uri="{BB962C8B-B14F-4D97-AF65-F5344CB8AC3E}">
        <p14:creationId xmlns:p14="http://schemas.microsoft.com/office/powerpoint/2010/main" val="341406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4474840" cy="854968"/>
          </a:xfrm>
        </p:spPr>
        <p:txBody>
          <a:bodyPr>
            <a:normAutofit/>
          </a:bodyPr>
          <a:lstStyle/>
          <a:p>
            <a:r>
              <a:rPr lang="es-ES" sz="4400" dirty="0" smtClean="0">
                <a:solidFill>
                  <a:srgbClr val="FF0000"/>
                </a:solidFill>
                <a:latin typeface="Imprint MT Shadow" pitchFamily="82" charset="0"/>
              </a:rPr>
              <a:t>Marco Teórico</a:t>
            </a:r>
            <a:endParaRPr lang="es-ES" sz="4400" i="1" dirty="0">
              <a:solidFill>
                <a:srgbClr val="FF0000"/>
              </a:solidFill>
              <a:latin typeface="Imprint MT Shadow" pitchFamily="82" charset="0"/>
            </a:endParaRPr>
          </a:p>
        </p:txBody>
      </p:sp>
      <p:graphicFrame>
        <p:nvGraphicFramePr>
          <p:cNvPr id="5" name="4 Diagrama"/>
          <p:cNvGraphicFramePr/>
          <p:nvPr>
            <p:extLst>
              <p:ext uri="{D42A27DB-BD31-4B8C-83A1-F6EECF244321}">
                <p14:modId xmlns:p14="http://schemas.microsoft.com/office/powerpoint/2010/main" val="3214055300"/>
              </p:ext>
            </p:extLst>
          </p:nvPr>
        </p:nvGraphicFramePr>
        <p:xfrm>
          <a:off x="1187624" y="1772816"/>
          <a:ext cx="7272808"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785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sultado de imagen para rentabilidad financie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28" name="Picture 4"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146150"/>
            <a:ext cx="3034705" cy="157943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graphicFrame>
            <p:nvGraphicFramePr>
              <p:cNvPr id="8" name="Diagrama 7"/>
              <p:cNvGraphicFramePr/>
              <p:nvPr>
                <p:extLst>
                  <p:ext uri="{D42A27DB-BD31-4B8C-83A1-F6EECF244321}">
                    <p14:modId xmlns:p14="http://schemas.microsoft.com/office/powerpoint/2010/main" val="719250192"/>
                  </p:ext>
                </p:extLst>
              </p:nvPr>
            </p:nvGraphicFramePr>
            <p:xfrm>
              <a:off x="755576" y="1844824"/>
              <a:ext cx="8064896" cy="512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p:graphicFrame>
            <p:nvGraphicFramePr>
              <p:cNvPr id="8" name="Diagrama 7"/>
              <p:cNvGraphicFramePr/>
              <p:nvPr>
                <p:extLst>
                  <p:ext uri="{D42A27DB-BD31-4B8C-83A1-F6EECF244321}">
                    <p14:modId xmlns:p14="http://schemas.microsoft.com/office/powerpoint/2010/main" val="719250192"/>
                  </p:ext>
                </p:extLst>
              </p:nvPr>
            </p:nvGraphicFramePr>
            <p:xfrm>
              <a:off x="755576" y="1844824"/>
              <a:ext cx="8064896" cy="5128344"/>
            </p:xfrm>
            <a:graphic>
              <a:graphicData uri="http://schemas.openxmlformats.org/drawingml/2006/diagram">
                <dgm:relIds xmlns:dgm="http://schemas.openxmlformats.org/drawingml/2006/diagram" xmlns:r="http://schemas.openxmlformats.org/officeDocument/2006/relationships" r:dm="rId8" r:lo="rId4" r:qs="rId5" r:cs="rId6"/>
              </a:graphicData>
            </a:graphic>
          </p:graphicFrame>
        </mc:Fallback>
      </mc:AlternateContent>
    </p:spTree>
    <p:extLst>
      <p:ext uri="{BB962C8B-B14F-4D97-AF65-F5344CB8AC3E}">
        <p14:creationId xmlns:p14="http://schemas.microsoft.com/office/powerpoint/2010/main" val="1761141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u="sng" dirty="0">
                <a:solidFill>
                  <a:srgbClr val="FF0000"/>
                </a:solidFill>
                <a:latin typeface="Baskerville Old Face" pitchFamily="18" charset="0"/>
              </a:rPr>
              <a:t>Índices de Concentración crediticia. </a:t>
            </a:r>
          </a:p>
        </p:txBody>
      </p:sp>
      <p:sp>
        <p:nvSpPr>
          <p:cNvPr id="7" name="Rectángulo 6"/>
          <p:cNvSpPr/>
          <p:nvPr/>
        </p:nvSpPr>
        <p:spPr>
          <a:xfrm>
            <a:off x="1403648" y="2132856"/>
            <a:ext cx="6963112" cy="923330"/>
          </a:xfrm>
          <a:prstGeom prst="rect">
            <a:avLst/>
          </a:prstGeom>
        </p:spPr>
        <p:txBody>
          <a:bodyPr wrap="square">
            <a:spAutoFit/>
          </a:bodyPr>
          <a:lstStyle/>
          <a:p>
            <a:r>
              <a:rPr lang="es-EC" dirty="0">
                <a:solidFill>
                  <a:srgbClr val="000000"/>
                </a:solidFill>
                <a:latin typeface="Times New Roman" panose="02020603050405020304" pitchFamily="18" charset="0"/>
              </a:rPr>
              <a:t>Existen algunas medidas para calcular la concentración en un mercado, pero las más usadas y recomendadas por la (OECD., 1993) son: Ratio de Concentración (</a:t>
            </a:r>
            <a:r>
              <a:rPr lang="es-EC" dirty="0" err="1">
                <a:solidFill>
                  <a:srgbClr val="000000"/>
                </a:solidFill>
                <a:latin typeface="Times New Roman" panose="02020603050405020304" pitchFamily="18" charset="0"/>
              </a:rPr>
              <a:t>CRn</a:t>
            </a:r>
            <a:r>
              <a:rPr lang="es-EC" dirty="0">
                <a:solidFill>
                  <a:srgbClr val="000000"/>
                </a:solidFill>
                <a:latin typeface="Times New Roman" panose="02020603050405020304" pitchFamily="18" charset="0"/>
              </a:rPr>
              <a:t>) y el Índice de </a:t>
            </a:r>
            <a:r>
              <a:rPr lang="es-EC" dirty="0" err="1">
                <a:solidFill>
                  <a:srgbClr val="000000"/>
                </a:solidFill>
                <a:latin typeface="Times New Roman" panose="02020603050405020304" pitchFamily="18" charset="0"/>
              </a:rPr>
              <a:t>Herfindahl-Hirschman</a:t>
            </a:r>
            <a:r>
              <a:rPr lang="es-EC" dirty="0">
                <a:solidFill>
                  <a:srgbClr val="000000"/>
                </a:solidFill>
                <a:latin typeface="Times New Roman" panose="02020603050405020304" pitchFamily="18" charset="0"/>
              </a:rPr>
              <a:t> (HHI). </a:t>
            </a:r>
            <a:endParaRPr lang="es-EC" dirty="0"/>
          </a:p>
        </p:txBody>
      </p:sp>
      <p:sp>
        <p:nvSpPr>
          <p:cNvPr id="8" name="Rectángulo 7"/>
          <p:cNvSpPr/>
          <p:nvPr/>
        </p:nvSpPr>
        <p:spPr>
          <a:xfrm>
            <a:off x="1403648" y="5081944"/>
            <a:ext cx="6963112" cy="923330"/>
          </a:xfrm>
          <a:prstGeom prst="rect">
            <a:avLst/>
          </a:prstGeom>
        </p:spPr>
        <p:txBody>
          <a:bodyPr wrap="square">
            <a:spAutoFit/>
          </a:bodyPr>
          <a:lstStyle/>
          <a:p>
            <a:r>
              <a:rPr lang="es-EC" dirty="0">
                <a:solidFill>
                  <a:srgbClr val="000000"/>
                </a:solidFill>
                <a:latin typeface="Times New Roman" panose="02020603050405020304" pitchFamily="18" charset="0"/>
              </a:rPr>
              <a:t>Como dice Rosero: En el Ecuador, se observa una desigualdad en la distribución de la riqueza nacional, esto da origen a altas tasas de pobreza, quedando la riqueza en pocas manos </a:t>
            </a:r>
            <a:endParaRPr lang="es-EC" dirty="0"/>
          </a:p>
        </p:txBody>
      </p:sp>
      <p:pic>
        <p:nvPicPr>
          <p:cNvPr id="9" name="Imagen 8"/>
          <p:cNvPicPr>
            <a:picLocks noChangeAspect="1"/>
          </p:cNvPicPr>
          <p:nvPr/>
        </p:nvPicPr>
        <p:blipFill>
          <a:blip r:embed="rId2"/>
          <a:stretch>
            <a:fillRect/>
          </a:stretch>
        </p:blipFill>
        <p:spPr>
          <a:xfrm>
            <a:off x="3203848" y="3113851"/>
            <a:ext cx="2517072" cy="1955765"/>
          </a:xfrm>
          <a:prstGeom prst="rect">
            <a:avLst/>
          </a:prstGeom>
        </p:spPr>
      </p:pic>
    </p:spTree>
    <p:extLst>
      <p:ext uri="{BB962C8B-B14F-4D97-AF65-F5344CB8AC3E}">
        <p14:creationId xmlns:p14="http://schemas.microsoft.com/office/powerpoint/2010/main" val="29792521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u="sng" dirty="0">
                <a:solidFill>
                  <a:srgbClr val="FF0000"/>
                </a:solidFill>
                <a:latin typeface="Baskerville Old Face" pitchFamily="18" charset="0"/>
              </a:rPr>
              <a:t>Índices de Concentración crediticia. </a:t>
            </a:r>
          </a:p>
        </p:txBody>
      </p:sp>
      <p:sp>
        <p:nvSpPr>
          <p:cNvPr id="2" name="Rectángulo 1"/>
          <p:cNvSpPr/>
          <p:nvPr/>
        </p:nvSpPr>
        <p:spPr>
          <a:xfrm>
            <a:off x="822960" y="1916832"/>
            <a:ext cx="3100968" cy="4524315"/>
          </a:xfrm>
          <a:prstGeom prst="rect">
            <a:avLst/>
          </a:prstGeom>
        </p:spPr>
        <p:txBody>
          <a:bodyPr wrap="square">
            <a:spAutoFit/>
          </a:bodyPr>
          <a:lstStyle/>
          <a:p>
            <a:r>
              <a:rPr lang="es-EC" sz="2400" dirty="0" smtClean="0">
                <a:solidFill>
                  <a:srgbClr val="000000"/>
                </a:solidFill>
                <a:latin typeface="Times New Roman" panose="02020603050405020304" pitchFamily="18" charset="0"/>
              </a:rPr>
              <a:t>Según Rosero :“Es </a:t>
            </a:r>
            <a:r>
              <a:rPr lang="es-EC" sz="2400" dirty="0">
                <a:solidFill>
                  <a:srgbClr val="000000"/>
                </a:solidFill>
                <a:latin typeface="Times New Roman" panose="02020603050405020304" pitchFamily="18" charset="0"/>
              </a:rPr>
              <a:t>una medida de concentración, que otorga a cada empresa una ponderación correspondiente a su parte relativa del mercado. Este índice, muestra la importancia combinada de todas las empresas en el mercado” </a:t>
            </a:r>
            <a:endParaRPr lang="es-EC" sz="2400" dirty="0"/>
          </a:p>
        </p:txBody>
      </p:sp>
      <mc:AlternateContent xmlns:mc="http://schemas.openxmlformats.org/markup-compatibility/2006">
        <mc:Choice xmlns:a14="http://schemas.microsoft.com/office/drawing/2010/main" Requires="a14">
          <p:sp>
            <p:nvSpPr>
              <p:cNvPr id="3" name="Rectángulo 2"/>
              <p:cNvSpPr/>
              <p:nvPr/>
            </p:nvSpPr>
            <p:spPr>
              <a:xfrm>
                <a:off x="4860032" y="1978876"/>
                <a:ext cx="2978379" cy="586251"/>
              </a:xfrm>
              <a:prstGeom prst="rect">
                <a:avLst/>
              </a:prstGeom>
            </p:spPr>
            <p:txBody>
              <a:bodyPr wrap="none">
                <a:spAutoFit/>
              </a:bodyPr>
              <a:lstStyle/>
              <a:p>
                <a:r>
                  <a:rPr lang="el-GR" sz="2000" dirty="0" smtClean="0">
                    <a:solidFill>
                      <a:srgbClr val="000000"/>
                    </a:solidFill>
                    <a:latin typeface="Cambria Math" panose="02040503050406030204" pitchFamily="18" charset="0"/>
                  </a:rPr>
                  <a:t>𝐻𝐻𝐼=</a:t>
                </a:r>
                <a14:m>
                  <m:oMath xmlns:m="http://schemas.openxmlformats.org/officeDocument/2006/math">
                    <m:nary>
                      <m:naryPr>
                        <m:chr m:val="∑"/>
                        <m:ctrlPr>
                          <a:rPr lang="el-GR" sz="2000" i="1" dirty="0" smtClean="0">
                            <a:solidFill>
                              <a:srgbClr val="000000"/>
                            </a:solidFill>
                            <a:latin typeface="Cambria Math" panose="02040503050406030204" pitchFamily="18" charset="0"/>
                          </a:rPr>
                        </m:ctrlPr>
                      </m:naryPr>
                      <m:sub>
                        <m:r>
                          <m:rPr>
                            <m:brk m:alnAt="23"/>
                          </m:rPr>
                          <a:rPr lang="es-EC" sz="2000" b="0" i="1" dirty="0" smtClean="0">
                            <a:solidFill>
                              <a:srgbClr val="000000"/>
                            </a:solidFill>
                            <a:latin typeface="Cambria Math" panose="02040503050406030204" pitchFamily="18" charset="0"/>
                          </a:rPr>
                          <m:t>𝑖</m:t>
                        </m:r>
                        <m:r>
                          <a:rPr lang="es-EC" sz="2000" b="0" i="1" dirty="0" smtClean="0">
                            <a:solidFill>
                              <a:srgbClr val="000000"/>
                            </a:solidFill>
                            <a:latin typeface="Cambria Math" panose="02040503050406030204" pitchFamily="18" charset="0"/>
                          </a:rPr>
                          <m:t>=1</m:t>
                        </m:r>
                      </m:sub>
                      <m:sup>
                        <m:r>
                          <a:rPr lang="es-EC" sz="2000" b="0" i="1" dirty="0" smtClean="0">
                            <a:solidFill>
                              <a:srgbClr val="000000"/>
                            </a:solidFill>
                            <a:latin typeface="Cambria Math" panose="02040503050406030204" pitchFamily="18" charset="0"/>
                          </a:rPr>
                          <m:t>𝑛</m:t>
                        </m:r>
                      </m:sup>
                      <m:e>
                        <m:sSup>
                          <m:sSupPr>
                            <m:ctrlPr>
                              <a:rPr lang="el-GR" sz="2000" i="1" dirty="0" smtClean="0">
                                <a:solidFill>
                                  <a:srgbClr val="000000"/>
                                </a:solidFill>
                                <a:latin typeface="Cambria Math" panose="02040503050406030204" pitchFamily="18" charset="0"/>
                              </a:rPr>
                            </m:ctrlPr>
                          </m:sSupPr>
                          <m:e>
                            <m:r>
                              <a:rPr lang="es-EC" sz="2000" b="0" i="1" dirty="0" smtClean="0">
                                <a:solidFill>
                                  <a:srgbClr val="000000"/>
                                </a:solidFill>
                                <a:latin typeface="Cambria Math" panose="02040503050406030204" pitchFamily="18" charset="0"/>
                              </a:rPr>
                              <m:t>(</m:t>
                            </m:r>
                            <m:f>
                              <m:fPr>
                                <m:ctrlPr>
                                  <a:rPr lang="el-GR" sz="2000" i="1" dirty="0">
                                    <a:solidFill>
                                      <a:srgbClr val="000000"/>
                                    </a:solidFill>
                                    <a:latin typeface="Cambria Math" panose="02040503050406030204" pitchFamily="18" charset="0"/>
                                  </a:rPr>
                                </m:ctrlPr>
                              </m:fPr>
                              <m:num>
                                <m:r>
                                  <a:rPr lang="el-GR" sz="2000" i="1" dirty="0">
                                    <a:solidFill>
                                      <a:srgbClr val="000000"/>
                                    </a:solidFill>
                                    <a:latin typeface="Cambria Math" panose="02040503050406030204" pitchFamily="18" charset="0"/>
                                  </a:rPr>
                                  <m:t>𝑥</m:t>
                                </m:r>
                                <m:r>
                                  <a:rPr lang="el-GR" sz="1600" i="1" dirty="0">
                                    <a:solidFill>
                                      <a:srgbClr val="000000"/>
                                    </a:solidFill>
                                    <a:latin typeface="Cambria Math" panose="02040503050406030204" pitchFamily="18" charset="0"/>
                                  </a:rPr>
                                  <m:t>𝑖</m:t>
                                </m:r>
                              </m:num>
                              <m:den>
                                <m:r>
                                  <a:rPr lang="el-GR" sz="2000" i="1" dirty="0">
                                    <a:solidFill>
                                      <a:srgbClr val="000000"/>
                                    </a:solidFill>
                                    <a:latin typeface="Cambria Math" panose="02040503050406030204" pitchFamily="18" charset="0"/>
                                  </a:rPr>
                                  <m:t>𝑥</m:t>
                                </m:r>
                              </m:den>
                            </m:f>
                            <m:r>
                              <a:rPr lang="es-EC" sz="2000" dirty="0">
                                <a:solidFill>
                                  <a:srgbClr val="000000"/>
                                </a:solidFill>
                                <a:latin typeface="Cambria Math" panose="02040503050406030204" pitchFamily="18" charset="0"/>
                              </a:rPr>
                              <m:t>∗</m:t>
                            </m:r>
                            <m:r>
                              <m:rPr>
                                <m:nor/>
                              </m:rPr>
                              <a:rPr lang="es-EC" sz="3600" dirty="0">
                                <a:solidFill>
                                  <a:srgbClr val="000000"/>
                                </a:solidFill>
                                <a:latin typeface="Cambria Math" panose="02040503050406030204" pitchFamily="18" charset="0"/>
                              </a:rPr>
                              <m:t>100)</m:t>
                            </m:r>
                          </m:e>
                          <m:sup>
                            <m:r>
                              <a:rPr lang="es-EC" sz="2000" b="0" i="1" dirty="0" smtClean="0">
                                <a:solidFill>
                                  <a:srgbClr val="000000"/>
                                </a:solidFill>
                                <a:latin typeface="Cambria Math" panose="02040503050406030204" pitchFamily="18" charset="0"/>
                              </a:rPr>
                              <m:t>2</m:t>
                            </m:r>
                          </m:sup>
                        </m:sSup>
                      </m:e>
                    </m:nary>
                  </m:oMath>
                </a14:m>
                <a:endParaRPr lang="es-EC" sz="2000" dirty="0"/>
              </a:p>
            </p:txBody>
          </p:sp>
        </mc:Choice>
        <mc:Fallback>
          <p:sp>
            <p:nvSpPr>
              <p:cNvPr id="3" name="Rectángulo 2"/>
              <p:cNvSpPr>
                <a:spLocks noRot="1" noChangeAspect="1" noMove="1" noResize="1" noEditPoints="1" noAdjustHandles="1" noChangeArrowheads="1" noChangeShapeType="1" noTextEdit="1"/>
              </p:cNvSpPr>
              <p:nvPr/>
            </p:nvSpPr>
            <p:spPr>
              <a:xfrm>
                <a:off x="4860032" y="1978876"/>
                <a:ext cx="2978379" cy="586251"/>
              </a:xfrm>
              <a:prstGeom prst="rect">
                <a:avLst/>
              </a:prstGeom>
              <a:blipFill rotWithShape="0">
                <a:blip r:embed="rId2"/>
                <a:stretch>
                  <a:fillRect l="-2045" b="-5208"/>
                </a:stretch>
              </a:blipFill>
            </p:spPr>
            <p:txBody>
              <a:bodyPr/>
              <a:lstStyle/>
              <a:p>
                <a:r>
                  <a:rPr lang="es-EC">
                    <a:noFill/>
                  </a:rPr>
                  <a:t> </a:t>
                </a:r>
              </a:p>
            </p:txBody>
          </p:sp>
        </mc:Fallback>
      </mc:AlternateContent>
      <p:sp>
        <p:nvSpPr>
          <p:cNvPr id="6" name="Rectángulo 5"/>
          <p:cNvSpPr/>
          <p:nvPr/>
        </p:nvSpPr>
        <p:spPr>
          <a:xfrm>
            <a:off x="4499992" y="2791115"/>
            <a:ext cx="4010784" cy="3416320"/>
          </a:xfrm>
          <a:prstGeom prst="rect">
            <a:avLst/>
          </a:prstGeom>
        </p:spPr>
        <p:txBody>
          <a:bodyPr wrap="square">
            <a:spAutoFit/>
          </a:bodyPr>
          <a:lstStyle/>
          <a:p>
            <a:r>
              <a:rPr lang="es-EC" sz="2000" dirty="0">
                <a:solidFill>
                  <a:srgbClr val="000000"/>
                </a:solidFill>
                <a:latin typeface="Times New Roman" panose="02020603050405020304" pitchFamily="18" charset="0"/>
                <a:cs typeface="Times New Roman" panose="02020603050405020304" pitchFamily="18" charset="0"/>
              </a:rPr>
              <a:t>Dónde: </a:t>
            </a:r>
          </a:p>
          <a:p>
            <a:r>
              <a:rPr lang="es-EC" sz="2800" dirty="0">
                <a:solidFill>
                  <a:srgbClr val="000000"/>
                </a:solidFill>
                <a:latin typeface="Times New Roman" panose="02020603050405020304" pitchFamily="18" charset="0"/>
                <a:cs typeface="Times New Roman" panose="02020603050405020304" pitchFamily="18" charset="0"/>
              </a:rPr>
              <a:t>𝑥</a:t>
            </a:r>
            <a:r>
              <a:rPr lang="es-EC" sz="1600" dirty="0">
                <a:solidFill>
                  <a:srgbClr val="000000"/>
                </a:solidFill>
                <a:latin typeface="Times New Roman" panose="02020603050405020304" pitchFamily="18" charset="0"/>
                <a:cs typeface="Times New Roman" panose="02020603050405020304" pitchFamily="18" charset="0"/>
              </a:rPr>
              <a:t>𝑖 </a:t>
            </a:r>
            <a:r>
              <a:rPr lang="es-EC" sz="2000" dirty="0">
                <a:solidFill>
                  <a:srgbClr val="000000"/>
                </a:solidFill>
                <a:latin typeface="Times New Roman" panose="02020603050405020304" pitchFamily="18" charset="0"/>
                <a:cs typeface="Times New Roman" panose="02020603050405020304" pitchFamily="18" charset="0"/>
              </a:rPr>
              <a:t>Son los activos observados, de la cartera de crédito de cada banco </a:t>
            </a:r>
          </a:p>
          <a:p>
            <a:r>
              <a:rPr lang="es-EC" sz="2800" dirty="0">
                <a:solidFill>
                  <a:srgbClr val="000000"/>
                </a:solidFill>
                <a:latin typeface="Times New Roman" panose="02020603050405020304" pitchFamily="18" charset="0"/>
                <a:cs typeface="Times New Roman" panose="02020603050405020304" pitchFamily="18" charset="0"/>
              </a:rPr>
              <a:t>𝑥 </a:t>
            </a:r>
            <a:r>
              <a:rPr lang="es-EC" sz="2000" dirty="0">
                <a:solidFill>
                  <a:srgbClr val="000000"/>
                </a:solidFill>
                <a:latin typeface="Times New Roman" panose="02020603050405020304" pitchFamily="18" charset="0"/>
                <a:cs typeface="Times New Roman" panose="02020603050405020304" pitchFamily="18" charset="0"/>
              </a:rPr>
              <a:t>Los activos de la cartera de crédito total. </a:t>
            </a:r>
          </a:p>
          <a:p>
            <a:r>
              <a:rPr lang="es-EC" sz="2000" dirty="0" smtClean="0">
                <a:solidFill>
                  <a:srgbClr val="000000"/>
                </a:solidFill>
                <a:latin typeface="Times New Roman" panose="02020603050405020304" pitchFamily="18" charset="0"/>
                <a:cs typeface="Times New Roman" panose="02020603050405020304" pitchFamily="18" charset="0"/>
              </a:rPr>
              <a:t> xi/ x *100 sea </a:t>
            </a:r>
            <a:r>
              <a:rPr lang="es-EC" sz="2000" dirty="0">
                <a:solidFill>
                  <a:srgbClr val="000000"/>
                </a:solidFill>
                <a:latin typeface="Times New Roman" panose="02020603050405020304" pitchFamily="18" charset="0"/>
                <a:cs typeface="Times New Roman" panose="02020603050405020304" pitchFamily="18" charset="0"/>
              </a:rPr>
              <a:t>la participación porcentual de la cartera de crédito de los bancos </a:t>
            </a:r>
          </a:p>
          <a:p>
            <a:r>
              <a:rPr lang="es-EC" sz="2000" dirty="0">
                <a:solidFill>
                  <a:srgbClr val="000000"/>
                </a:solidFill>
                <a:latin typeface="Times New Roman" panose="02020603050405020304" pitchFamily="18" charset="0"/>
                <a:cs typeface="Times New Roman" panose="02020603050405020304" pitchFamily="18" charset="0"/>
              </a:rPr>
              <a:t>𝑛 es el número total de las bancos privados en el sistema </a:t>
            </a:r>
            <a:endParaRPr lang="es-EC"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375077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43608" y="188640"/>
            <a:ext cx="7543800" cy="1450757"/>
          </a:xfrm>
        </p:spPr>
        <p:txBody>
          <a:bodyPr>
            <a:normAutofit/>
          </a:bodyPr>
          <a:lstStyle/>
          <a:p>
            <a:r>
              <a:rPr lang="es-ES" u="sng" dirty="0">
                <a:solidFill>
                  <a:srgbClr val="FF0000"/>
                </a:solidFill>
                <a:latin typeface="Baskerville Old Face" pitchFamily="18" charset="0"/>
              </a:rPr>
              <a:t>Índices de Concentración crediticia. </a:t>
            </a:r>
          </a:p>
        </p:txBody>
      </p:sp>
      <p:sp>
        <p:nvSpPr>
          <p:cNvPr id="5" name="Rectángulo 4"/>
          <p:cNvSpPr/>
          <p:nvPr/>
        </p:nvSpPr>
        <p:spPr>
          <a:xfrm>
            <a:off x="539552" y="2132856"/>
            <a:ext cx="1800200" cy="3139321"/>
          </a:xfrm>
          <a:prstGeom prst="rect">
            <a:avLst/>
          </a:prstGeom>
        </p:spPr>
        <p:txBody>
          <a:bodyPr wrap="square">
            <a:spAutoFit/>
          </a:bodyPr>
          <a:lstStyle/>
          <a:p>
            <a:r>
              <a:rPr lang="es-EC" dirty="0">
                <a:solidFill>
                  <a:srgbClr val="000000"/>
                </a:solidFill>
                <a:latin typeface="Times New Roman" panose="02020603050405020304" pitchFamily="18" charset="0"/>
              </a:rPr>
              <a:t>HHI toma un valor máximo de 10.000 para un monopolio, la concentración del mercado varía dependiendo de los siguientes niveles: </a:t>
            </a:r>
          </a:p>
          <a:p>
            <a:endParaRPr lang="es-EC" dirty="0"/>
          </a:p>
        </p:txBody>
      </p:sp>
      <p:graphicFrame>
        <p:nvGraphicFramePr>
          <p:cNvPr id="7" name="Diagrama 6"/>
          <p:cNvGraphicFramePr/>
          <p:nvPr>
            <p:extLst>
              <p:ext uri="{D42A27DB-BD31-4B8C-83A1-F6EECF244321}">
                <p14:modId xmlns:p14="http://schemas.microsoft.com/office/powerpoint/2010/main" val="3707551002"/>
              </p:ext>
            </p:extLst>
          </p:nvPr>
        </p:nvGraphicFramePr>
        <p:xfrm>
          <a:off x="2843808" y="1988840"/>
          <a:ext cx="5904656" cy="4261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230980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775</TotalTime>
  <Words>1558</Words>
  <Application>Microsoft Office PowerPoint</Application>
  <PresentationFormat>Presentación en pantalla (4:3)</PresentationFormat>
  <Paragraphs>287</Paragraphs>
  <Slides>22</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22</vt:i4>
      </vt:variant>
    </vt:vector>
  </HeadingPairs>
  <TitlesOfParts>
    <vt:vector size="34" baseType="lpstr">
      <vt:lpstr>Algerian</vt:lpstr>
      <vt:lpstr>Arial</vt:lpstr>
      <vt:lpstr>Baskerville Old Face</vt:lpstr>
      <vt:lpstr>Berlin Sans FB</vt:lpstr>
      <vt:lpstr>Calibri</vt:lpstr>
      <vt:lpstr>Calibri Light</vt:lpstr>
      <vt:lpstr>Cambria Math</vt:lpstr>
      <vt:lpstr>Castellar</vt:lpstr>
      <vt:lpstr>Century Gothic</vt:lpstr>
      <vt:lpstr>Imprint MT Shadow</vt:lpstr>
      <vt:lpstr>Times New Roman</vt:lpstr>
      <vt:lpstr>Retrospección</vt:lpstr>
      <vt:lpstr>Presentación de PowerPoint</vt:lpstr>
      <vt:lpstr>CONTENIDO </vt:lpstr>
      <vt:lpstr>introducción</vt:lpstr>
      <vt:lpstr>Objetivos</vt:lpstr>
      <vt:lpstr>Marco Teórico</vt:lpstr>
      <vt:lpstr>Presentación de PowerPoint</vt:lpstr>
      <vt:lpstr>Índices de Concentración crediticia. </vt:lpstr>
      <vt:lpstr>Índices de Concentración crediticia. </vt:lpstr>
      <vt:lpstr>Índices de Concentración crediticia. </vt:lpstr>
      <vt:lpstr>Tasa de inflación mensual </vt:lpstr>
      <vt:lpstr>Regresiones con Distribuciones de cola pesada</vt:lpstr>
      <vt:lpstr>Regresión  tipo Burr XII</vt:lpstr>
      <vt:lpstr>Regresión  tipo Burr XII</vt:lpstr>
      <vt:lpstr>AIC Y BIC</vt:lpstr>
      <vt:lpstr>Presentación de PowerPoint</vt:lpstr>
      <vt:lpstr>Presentación de PowerPoint</vt:lpstr>
      <vt:lpstr>Presentación de PowerPoint</vt:lpstr>
      <vt:lpstr>Presentación de PowerPoint</vt:lpstr>
      <vt:lpstr>Pesadez de cola</vt:lpstr>
      <vt:lpstr>Conclusiones</vt:lpstr>
      <vt:lpstr>Recomendaciones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VICERRECTORADO DE INVESTIGACIÓN, INNOVACIÓN Y TRANSFERENCIA DE TECNOLOGÍA  CENTRO DE POSGRADOS </dc:title>
  <dc:creator>pc2000</dc:creator>
  <cp:lastModifiedBy>Home</cp:lastModifiedBy>
  <cp:revision>35</cp:revision>
  <dcterms:created xsi:type="dcterms:W3CDTF">2019-09-16T17:58:36Z</dcterms:created>
  <dcterms:modified xsi:type="dcterms:W3CDTF">2019-11-08T04:53:54Z</dcterms:modified>
</cp:coreProperties>
</file>