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7" r:id="rId2"/>
  </p:sldMasterIdLst>
  <p:notesMasterIdLst>
    <p:notesMasterId r:id="rId35"/>
  </p:notesMasterIdLst>
  <p:handoutMasterIdLst>
    <p:handoutMasterId r:id="rId36"/>
  </p:handoutMasterIdLst>
  <p:sldIdLst>
    <p:sldId id="261" r:id="rId3"/>
    <p:sldId id="280" r:id="rId4"/>
    <p:sldId id="311" r:id="rId5"/>
    <p:sldId id="281" r:id="rId6"/>
    <p:sldId id="313" r:id="rId7"/>
    <p:sldId id="312" r:id="rId8"/>
    <p:sldId id="314" r:id="rId9"/>
    <p:sldId id="315" r:id="rId10"/>
    <p:sldId id="316" r:id="rId11"/>
    <p:sldId id="317" r:id="rId12"/>
    <p:sldId id="318" r:id="rId13"/>
    <p:sldId id="319" r:id="rId14"/>
    <p:sldId id="320" r:id="rId15"/>
    <p:sldId id="321" r:id="rId16"/>
    <p:sldId id="323" r:id="rId17"/>
    <p:sldId id="322" r:id="rId18"/>
    <p:sldId id="324" r:id="rId19"/>
    <p:sldId id="325" r:id="rId20"/>
    <p:sldId id="326" r:id="rId21"/>
    <p:sldId id="327" r:id="rId22"/>
    <p:sldId id="328" r:id="rId23"/>
    <p:sldId id="329" r:id="rId24"/>
    <p:sldId id="333" r:id="rId25"/>
    <p:sldId id="330" r:id="rId26"/>
    <p:sldId id="331" r:id="rId27"/>
    <p:sldId id="332" r:id="rId28"/>
    <p:sldId id="334" r:id="rId29"/>
    <p:sldId id="335" r:id="rId30"/>
    <p:sldId id="336" r:id="rId31"/>
    <p:sldId id="337" r:id="rId32"/>
    <p:sldId id="272" r:id="rId33"/>
    <p:sldId id="273"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2D9"/>
    <a:srgbClr val="C4D6A0"/>
    <a:srgbClr val="FEE599"/>
    <a:srgbClr val="4BACC6"/>
    <a:srgbClr val="A2A2A2"/>
    <a:srgbClr val="FFFFFF"/>
    <a:srgbClr val="41719C"/>
    <a:srgbClr val="FF99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6" autoAdjust="0"/>
    <p:restoredTop sz="94660"/>
  </p:normalViewPr>
  <p:slideViewPr>
    <p:cSldViewPr snapToGrid="0">
      <p:cViewPr varScale="1">
        <p:scale>
          <a:sx n="77" d="100"/>
          <a:sy n="77" d="100"/>
        </p:scale>
        <p:origin x="946" y="67"/>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6B1E1-4337-4F63-A810-F290D3DC2922}" type="doc">
      <dgm:prSet loTypeId="urn:microsoft.com/office/officeart/2005/8/layout/list1" loCatId="list" qsTypeId="urn:microsoft.com/office/officeart/2005/8/quickstyle/simple1" qsCatId="simple" csTypeId="urn:microsoft.com/office/officeart/2005/8/colors/accent1_5" csCatId="accent1" phldr="1"/>
      <dgm:spPr/>
      <dgm:t>
        <a:bodyPr/>
        <a:lstStyle/>
        <a:p>
          <a:endParaRPr lang="es-EC"/>
        </a:p>
      </dgm:t>
    </dgm:pt>
    <dgm:pt modelId="{465D788B-A917-437C-94FB-AF94D5088D05}">
      <dgm:prSet phldrT="[Texto]"/>
      <dgm:spPr/>
      <dgm:t>
        <a:bodyPr/>
        <a:lstStyle/>
        <a:p>
          <a:r>
            <a:rPr lang="es-EC" dirty="0"/>
            <a:t>Experimentalmente verificar la estratificación de temperaturas en tanques de almacenamiento</a:t>
          </a:r>
        </a:p>
      </dgm:t>
    </dgm:pt>
    <dgm:pt modelId="{C50548AE-5B6E-4F11-B8BF-C73B5B6C1D0D}" type="parTrans" cxnId="{7B0550DF-0625-4CE1-B59A-3766711561B9}">
      <dgm:prSet/>
      <dgm:spPr/>
      <dgm:t>
        <a:bodyPr/>
        <a:lstStyle/>
        <a:p>
          <a:endParaRPr lang="es-EC"/>
        </a:p>
      </dgm:t>
    </dgm:pt>
    <dgm:pt modelId="{701CBB11-5ED7-4557-A99E-1A8FCD8F7ADA}" type="sibTrans" cxnId="{7B0550DF-0625-4CE1-B59A-3766711561B9}">
      <dgm:prSet/>
      <dgm:spPr/>
      <dgm:t>
        <a:bodyPr/>
        <a:lstStyle/>
        <a:p>
          <a:endParaRPr lang="es-EC"/>
        </a:p>
      </dgm:t>
    </dgm:pt>
    <dgm:pt modelId="{CA4FADD4-3A8D-44C9-B0F5-089E65AFE1AB}">
      <dgm:prSet phldrT="[Texto]"/>
      <dgm:spPr/>
      <dgm:t>
        <a:bodyPr/>
        <a:lstStyle/>
        <a:p>
          <a:r>
            <a:rPr lang="es-EC" dirty="0"/>
            <a:t>Replicar los resultados mediante la aplicación de los modelos matemáticos existentes</a:t>
          </a:r>
        </a:p>
      </dgm:t>
    </dgm:pt>
    <dgm:pt modelId="{FF2AF21B-A397-4FA8-98ED-2834AB089F12}" type="parTrans" cxnId="{172C1D4F-8437-4D04-8B94-C5DB385E39DD}">
      <dgm:prSet/>
      <dgm:spPr/>
      <dgm:t>
        <a:bodyPr/>
        <a:lstStyle/>
        <a:p>
          <a:endParaRPr lang="es-EC"/>
        </a:p>
      </dgm:t>
    </dgm:pt>
    <dgm:pt modelId="{9E45C3C9-51CA-4A90-8DF0-6D233CBFE4AA}" type="sibTrans" cxnId="{172C1D4F-8437-4D04-8B94-C5DB385E39DD}">
      <dgm:prSet/>
      <dgm:spPr/>
      <dgm:t>
        <a:bodyPr/>
        <a:lstStyle/>
        <a:p>
          <a:endParaRPr lang="es-EC"/>
        </a:p>
      </dgm:t>
    </dgm:pt>
    <dgm:pt modelId="{D4A5774C-4220-41B4-BADD-F46407742E24}">
      <dgm:prSet phldrT="[Texto]"/>
      <dgm:spPr/>
      <dgm:t>
        <a:bodyPr/>
        <a:lstStyle/>
        <a:p>
          <a:r>
            <a:rPr lang="es-EC" dirty="0"/>
            <a:t>Considerar varios casos reales de estudio</a:t>
          </a:r>
        </a:p>
      </dgm:t>
    </dgm:pt>
    <dgm:pt modelId="{26E2683F-6740-400A-A01F-ABC34C67B35C}" type="parTrans" cxnId="{F64C227D-304E-45C2-8F5E-A9DE23C6B9BC}">
      <dgm:prSet/>
      <dgm:spPr/>
      <dgm:t>
        <a:bodyPr/>
        <a:lstStyle/>
        <a:p>
          <a:endParaRPr lang="es-EC"/>
        </a:p>
      </dgm:t>
    </dgm:pt>
    <dgm:pt modelId="{A5C4A0D6-6947-40B1-B61D-02FE7885199F}" type="sibTrans" cxnId="{F64C227D-304E-45C2-8F5E-A9DE23C6B9BC}">
      <dgm:prSet/>
      <dgm:spPr/>
      <dgm:t>
        <a:bodyPr/>
        <a:lstStyle/>
        <a:p>
          <a:endParaRPr lang="es-EC"/>
        </a:p>
      </dgm:t>
    </dgm:pt>
    <dgm:pt modelId="{1539FA9F-68D0-48D2-8010-6EAF556F305D}">
      <dgm:prSet phldrT="[Texto]"/>
      <dgm:spPr/>
      <dgm:t>
        <a:bodyPr/>
        <a:lstStyle/>
        <a:p>
          <a:r>
            <a:rPr lang="es-EC" dirty="0"/>
            <a:t>Generar nuevo modelo heurístico para la hipótesis planteada</a:t>
          </a:r>
        </a:p>
      </dgm:t>
    </dgm:pt>
    <dgm:pt modelId="{B0AC9026-ADD9-4B6C-B1A5-6A322C36AF2F}" type="parTrans" cxnId="{A2C990CD-390F-4C0E-8694-7D522A0704BF}">
      <dgm:prSet/>
      <dgm:spPr/>
      <dgm:t>
        <a:bodyPr/>
        <a:lstStyle/>
        <a:p>
          <a:endParaRPr lang="es-EC"/>
        </a:p>
      </dgm:t>
    </dgm:pt>
    <dgm:pt modelId="{6BEC9F82-35E3-4118-A782-85FDB29D09ED}" type="sibTrans" cxnId="{A2C990CD-390F-4C0E-8694-7D522A0704BF}">
      <dgm:prSet/>
      <dgm:spPr/>
      <dgm:t>
        <a:bodyPr/>
        <a:lstStyle/>
        <a:p>
          <a:endParaRPr lang="es-EC"/>
        </a:p>
      </dgm:t>
    </dgm:pt>
    <dgm:pt modelId="{84B95323-D1F6-43B9-AE3D-4D1C79754216}" type="pres">
      <dgm:prSet presAssocID="{0076B1E1-4337-4F63-A810-F290D3DC2922}" presName="linear" presStyleCnt="0">
        <dgm:presLayoutVars>
          <dgm:dir/>
          <dgm:animLvl val="lvl"/>
          <dgm:resizeHandles val="exact"/>
        </dgm:presLayoutVars>
      </dgm:prSet>
      <dgm:spPr/>
    </dgm:pt>
    <dgm:pt modelId="{9C8D7AF4-2563-4ECB-99F6-6231D99A8CE5}" type="pres">
      <dgm:prSet presAssocID="{465D788B-A917-437C-94FB-AF94D5088D05}" presName="parentLin" presStyleCnt="0"/>
      <dgm:spPr/>
    </dgm:pt>
    <dgm:pt modelId="{C7107F93-74CF-4BF5-A886-54A5ACDD9437}" type="pres">
      <dgm:prSet presAssocID="{465D788B-A917-437C-94FB-AF94D5088D05}" presName="parentLeftMargin" presStyleLbl="node1" presStyleIdx="0" presStyleCnt="4"/>
      <dgm:spPr/>
    </dgm:pt>
    <dgm:pt modelId="{23290518-9281-4374-A960-77B83E59FE5B}" type="pres">
      <dgm:prSet presAssocID="{465D788B-A917-437C-94FB-AF94D5088D05}" presName="parentText" presStyleLbl="node1" presStyleIdx="0" presStyleCnt="4">
        <dgm:presLayoutVars>
          <dgm:chMax val="0"/>
          <dgm:bulletEnabled val="1"/>
        </dgm:presLayoutVars>
      </dgm:prSet>
      <dgm:spPr/>
    </dgm:pt>
    <dgm:pt modelId="{625E699E-1C99-4D42-BE39-86FCDBE6CC9D}" type="pres">
      <dgm:prSet presAssocID="{465D788B-A917-437C-94FB-AF94D5088D05}" presName="negativeSpace" presStyleCnt="0"/>
      <dgm:spPr/>
    </dgm:pt>
    <dgm:pt modelId="{ADEB9A94-F0D0-45C7-B5BD-B1ACB702C36F}" type="pres">
      <dgm:prSet presAssocID="{465D788B-A917-437C-94FB-AF94D5088D05}" presName="childText" presStyleLbl="conFgAcc1" presStyleIdx="0" presStyleCnt="4">
        <dgm:presLayoutVars>
          <dgm:bulletEnabled val="1"/>
        </dgm:presLayoutVars>
      </dgm:prSet>
      <dgm:spPr/>
    </dgm:pt>
    <dgm:pt modelId="{8DC4EED9-C8B8-4D08-B380-675E8CFF8B0D}" type="pres">
      <dgm:prSet presAssocID="{701CBB11-5ED7-4557-A99E-1A8FCD8F7ADA}" presName="spaceBetweenRectangles" presStyleCnt="0"/>
      <dgm:spPr/>
    </dgm:pt>
    <dgm:pt modelId="{70E958DE-8F2C-47B0-B261-F0F3A34FC96D}" type="pres">
      <dgm:prSet presAssocID="{CA4FADD4-3A8D-44C9-B0F5-089E65AFE1AB}" presName="parentLin" presStyleCnt="0"/>
      <dgm:spPr/>
    </dgm:pt>
    <dgm:pt modelId="{A105B7B6-B879-4E3E-8C21-6CAA3779B603}" type="pres">
      <dgm:prSet presAssocID="{CA4FADD4-3A8D-44C9-B0F5-089E65AFE1AB}" presName="parentLeftMargin" presStyleLbl="node1" presStyleIdx="0" presStyleCnt="4"/>
      <dgm:spPr/>
    </dgm:pt>
    <dgm:pt modelId="{E8B5874A-A254-4D40-BD66-4E3BDC20D492}" type="pres">
      <dgm:prSet presAssocID="{CA4FADD4-3A8D-44C9-B0F5-089E65AFE1AB}" presName="parentText" presStyleLbl="node1" presStyleIdx="1" presStyleCnt="4">
        <dgm:presLayoutVars>
          <dgm:chMax val="0"/>
          <dgm:bulletEnabled val="1"/>
        </dgm:presLayoutVars>
      </dgm:prSet>
      <dgm:spPr/>
    </dgm:pt>
    <dgm:pt modelId="{5FB4E156-B8AC-4934-B591-99444E0334BE}" type="pres">
      <dgm:prSet presAssocID="{CA4FADD4-3A8D-44C9-B0F5-089E65AFE1AB}" presName="negativeSpace" presStyleCnt="0"/>
      <dgm:spPr/>
    </dgm:pt>
    <dgm:pt modelId="{E878D40E-1A54-4D89-BC9A-8423A7F60629}" type="pres">
      <dgm:prSet presAssocID="{CA4FADD4-3A8D-44C9-B0F5-089E65AFE1AB}" presName="childText" presStyleLbl="conFgAcc1" presStyleIdx="1" presStyleCnt="4">
        <dgm:presLayoutVars>
          <dgm:bulletEnabled val="1"/>
        </dgm:presLayoutVars>
      </dgm:prSet>
      <dgm:spPr/>
    </dgm:pt>
    <dgm:pt modelId="{53F8B760-6D3E-4EC0-8FA6-CC36B7B7E5A2}" type="pres">
      <dgm:prSet presAssocID="{9E45C3C9-51CA-4A90-8DF0-6D233CBFE4AA}" presName="spaceBetweenRectangles" presStyleCnt="0"/>
      <dgm:spPr/>
    </dgm:pt>
    <dgm:pt modelId="{1B7F0B60-9216-47B8-B282-AE909A8782EC}" type="pres">
      <dgm:prSet presAssocID="{D4A5774C-4220-41B4-BADD-F46407742E24}" presName="parentLin" presStyleCnt="0"/>
      <dgm:spPr/>
    </dgm:pt>
    <dgm:pt modelId="{93E0ABD6-73C2-472C-8555-FE6D8B8BCD1C}" type="pres">
      <dgm:prSet presAssocID="{D4A5774C-4220-41B4-BADD-F46407742E24}" presName="parentLeftMargin" presStyleLbl="node1" presStyleIdx="1" presStyleCnt="4"/>
      <dgm:spPr/>
    </dgm:pt>
    <dgm:pt modelId="{F64EE8EC-CE3A-4434-AA7A-7B6060C06717}" type="pres">
      <dgm:prSet presAssocID="{D4A5774C-4220-41B4-BADD-F46407742E24}" presName="parentText" presStyleLbl="node1" presStyleIdx="2" presStyleCnt="4">
        <dgm:presLayoutVars>
          <dgm:chMax val="0"/>
          <dgm:bulletEnabled val="1"/>
        </dgm:presLayoutVars>
      </dgm:prSet>
      <dgm:spPr/>
    </dgm:pt>
    <dgm:pt modelId="{08366626-664C-45E2-A5DE-AF3F90B09953}" type="pres">
      <dgm:prSet presAssocID="{D4A5774C-4220-41B4-BADD-F46407742E24}" presName="negativeSpace" presStyleCnt="0"/>
      <dgm:spPr/>
    </dgm:pt>
    <dgm:pt modelId="{3BA0A4E9-33D7-415C-8604-DA03E434ABD5}" type="pres">
      <dgm:prSet presAssocID="{D4A5774C-4220-41B4-BADD-F46407742E24}" presName="childText" presStyleLbl="conFgAcc1" presStyleIdx="2" presStyleCnt="4">
        <dgm:presLayoutVars>
          <dgm:bulletEnabled val="1"/>
        </dgm:presLayoutVars>
      </dgm:prSet>
      <dgm:spPr/>
    </dgm:pt>
    <dgm:pt modelId="{E57A3FB6-B7AB-4B0A-B39C-ED0E8DE1B52C}" type="pres">
      <dgm:prSet presAssocID="{A5C4A0D6-6947-40B1-B61D-02FE7885199F}" presName="spaceBetweenRectangles" presStyleCnt="0"/>
      <dgm:spPr/>
    </dgm:pt>
    <dgm:pt modelId="{BFFF0E4A-3147-4F71-810C-2DAD129811AD}" type="pres">
      <dgm:prSet presAssocID="{1539FA9F-68D0-48D2-8010-6EAF556F305D}" presName="parentLin" presStyleCnt="0"/>
      <dgm:spPr/>
    </dgm:pt>
    <dgm:pt modelId="{966B3F1E-11AA-41BD-B713-22CAF9B4F365}" type="pres">
      <dgm:prSet presAssocID="{1539FA9F-68D0-48D2-8010-6EAF556F305D}" presName="parentLeftMargin" presStyleLbl="node1" presStyleIdx="2" presStyleCnt="4"/>
      <dgm:spPr/>
    </dgm:pt>
    <dgm:pt modelId="{2DF1FC97-909D-44D0-B388-6385F4313A06}" type="pres">
      <dgm:prSet presAssocID="{1539FA9F-68D0-48D2-8010-6EAF556F305D}" presName="parentText" presStyleLbl="node1" presStyleIdx="3" presStyleCnt="4">
        <dgm:presLayoutVars>
          <dgm:chMax val="0"/>
          <dgm:bulletEnabled val="1"/>
        </dgm:presLayoutVars>
      </dgm:prSet>
      <dgm:spPr/>
    </dgm:pt>
    <dgm:pt modelId="{36393BE8-7180-4024-A78B-288C78849D06}" type="pres">
      <dgm:prSet presAssocID="{1539FA9F-68D0-48D2-8010-6EAF556F305D}" presName="negativeSpace" presStyleCnt="0"/>
      <dgm:spPr/>
    </dgm:pt>
    <dgm:pt modelId="{BB880DBA-7C73-4BC4-8AD7-417A0DF1F37B}" type="pres">
      <dgm:prSet presAssocID="{1539FA9F-68D0-48D2-8010-6EAF556F305D}" presName="childText" presStyleLbl="conFgAcc1" presStyleIdx="3" presStyleCnt="4">
        <dgm:presLayoutVars>
          <dgm:bulletEnabled val="1"/>
        </dgm:presLayoutVars>
      </dgm:prSet>
      <dgm:spPr/>
    </dgm:pt>
  </dgm:ptLst>
  <dgm:cxnLst>
    <dgm:cxn modelId="{BFCB7B34-66A7-4AEF-BB8E-2EF3C977DE0B}" type="presOf" srcId="{465D788B-A917-437C-94FB-AF94D5088D05}" destId="{23290518-9281-4374-A960-77B83E59FE5B}" srcOrd="1" destOrd="0" presId="urn:microsoft.com/office/officeart/2005/8/layout/list1"/>
    <dgm:cxn modelId="{9FFC2C5C-EB49-4F9F-83ED-A7534428F4D6}" type="presOf" srcId="{CA4FADD4-3A8D-44C9-B0F5-089E65AFE1AB}" destId="{E8B5874A-A254-4D40-BD66-4E3BDC20D492}" srcOrd="1" destOrd="0" presId="urn:microsoft.com/office/officeart/2005/8/layout/list1"/>
    <dgm:cxn modelId="{929F3667-3BD4-4137-93E9-A77FAEA8D2B0}" type="presOf" srcId="{465D788B-A917-437C-94FB-AF94D5088D05}" destId="{C7107F93-74CF-4BF5-A886-54A5ACDD9437}" srcOrd="0" destOrd="0" presId="urn:microsoft.com/office/officeart/2005/8/layout/list1"/>
    <dgm:cxn modelId="{24958E4E-4727-4D03-A8A6-5DA2F8DB86A0}" type="presOf" srcId="{D4A5774C-4220-41B4-BADD-F46407742E24}" destId="{F64EE8EC-CE3A-4434-AA7A-7B6060C06717}" srcOrd="1" destOrd="0" presId="urn:microsoft.com/office/officeart/2005/8/layout/list1"/>
    <dgm:cxn modelId="{172C1D4F-8437-4D04-8B94-C5DB385E39DD}" srcId="{0076B1E1-4337-4F63-A810-F290D3DC2922}" destId="{CA4FADD4-3A8D-44C9-B0F5-089E65AFE1AB}" srcOrd="1" destOrd="0" parTransId="{FF2AF21B-A397-4FA8-98ED-2834AB089F12}" sibTransId="{9E45C3C9-51CA-4A90-8DF0-6D233CBFE4AA}"/>
    <dgm:cxn modelId="{455DEA53-3878-464E-A562-F7C8A4941E1F}" type="presOf" srcId="{CA4FADD4-3A8D-44C9-B0F5-089E65AFE1AB}" destId="{A105B7B6-B879-4E3E-8C21-6CAA3779B603}" srcOrd="0" destOrd="0" presId="urn:microsoft.com/office/officeart/2005/8/layout/list1"/>
    <dgm:cxn modelId="{BE005674-67A3-4301-BF84-96A4EAB23B8F}" type="presOf" srcId="{D4A5774C-4220-41B4-BADD-F46407742E24}" destId="{93E0ABD6-73C2-472C-8555-FE6D8B8BCD1C}" srcOrd="0" destOrd="0" presId="urn:microsoft.com/office/officeart/2005/8/layout/list1"/>
    <dgm:cxn modelId="{F64C227D-304E-45C2-8F5E-A9DE23C6B9BC}" srcId="{0076B1E1-4337-4F63-A810-F290D3DC2922}" destId="{D4A5774C-4220-41B4-BADD-F46407742E24}" srcOrd="2" destOrd="0" parTransId="{26E2683F-6740-400A-A01F-ABC34C67B35C}" sibTransId="{A5C4A0D6-6947-40B1-B61D-02FE7885199F}"/>
    <dgm:cxn modelId="{5B43B791-B481-4AC1-8D1A-2A4A17907716}" type="presOf" srcId="{1539FA9F-68D0-48D2-8010-6EAF556F305D}" destId="{966B3F1E-11AA-41BD-B713-22CAF9B4F365}" srcOrd="0" destOrd="0" presId="urn:microsoft.com/office/officeart/2005/8/layout/list1"/>
    <dgm:cxn modelId="{A2C990CD-390F-4C0E-8694-7D522A0704BF}" srcId="{0076B1E1-4337-4F63-A810-F290D3DC2922}" destId="{1539FA9F-68D0-48D2-8010-6EAF556F305D}" srcOrd="3" destOrd="0" parTransId="{B0AC9026-ADD9-4B6C-B1A5-6A322C36AF2F}" sibTransId="{6BEC9F82-35E3-4118-A782-85FDB29D09ED}"/>
    <dgm:cxn modelId="{C6D4D9CF-9710-43EA-BE9A-FAA917DDF63D}" type="presOf" srcId="{1539FA9F-68D0-48D2-8010-6EAF556F305D}" destId="{2DF1FC97-909D-44D0-B388-6385F4313A06}" srcOrd="1" destOrd="0" presId="urn:microsoft.com/office/officeart/2005/8/layout/list1"/>
    <dgm:cxn modelId="{7B0550DF-0625-4CE1-B59A-3766711561B9}" srcId="{0076B1E1-4337-4F63-A810-F290D3DC2922}" destId="{465D788B-A917-437C-94FB-AF94D5088D05}" srcOrd="0" destOrd="0" parTransId="{C50548AE-5B6E-4F11-B8BF-C73B5B6C1D0D}" sibTransId="{701CBB11-5ED7-4557-A99E-1A8FCD8F7ADA}"/>
    <dgm:cxn modelId="{A9830FE2-B95D-4914-BDAF-72192EE8E219}" type="presOf" srcId="{0076B1E1-4337-4F63-A810-F290D3DC2922}" destId="{84B95323-D1F6-43B9-AE3D-4D1C79754216}" srcOrd="0" destOrd="0" presId="urn:microsoft.com/office/officeart/2005/8/layout/list1"/>
    <dgm:cxn modelId="{4A337E8F-672B-44ED-8DAB-CFC843D1A5EB}" type="presParOf" srcId="{84B95323-D1F6-43B9-AE3D-4D1C79754216}" destId="{9C8D7AF4-2563-4ECB-99F6-6231D99A8CE5}" srcOrd="0" destOrd="0" presId="urn:microsoft.com/office/officeart/2005/8/layout/list1"/>
    <dgm:cxn modelId="{844515E8-E8BB-49F7-A3D8-E9BFE40E5AF3}" type="presParOf" srcId="{9C8D7AF4-2563-4ECB-99F6-6231D99A8CE5}" destId="{C7107F93-74CF-4BF5-A886-54A5ACDD9437}" srcOrd="0" destOrd="0" presId="urn:microsoft.com/office/officeart/2005/8/layout/list1"/>
    <dgm:cxn modelId="{85CC3893-4128-4048-9146-CCEF5B292760}" type="presParOf" srcId="{9C8D7AF4-2563-4ECB-99F6-6231D99A8CE5}" destId="{23290518-9281-4374-A960-77B83E59FE5B}" srcOrd="1" destOrd="0" presId="urn:microsoft.com/office/officeart/2005/8/layout/list1"/>
    <dgm:cxn modelId="{CF49B9ED-010D-4B0D-95AD-E93665A9B9E3}" type="presParOf" srcId="{84B95323-D1F6-43B9-AE3D-4D1C79754216}" destId="{625E699E-1C99-4D42-BE39-86FCDBE6CC9D}" srcOrd="1" destOrd="0" presId="urn:microsoft.com/office/officeart/2005/8/layout/list1"/>
    <dgm:cxn modelId="{4083104D-71BF-46AA-88CE-71FCE1C07BA1}" type="presParOf" srcId="{84B95323-D1F6-43B9-AE3D-4D1C79754216}" destId="{ADEB9A94-F0D0-45C7-B5BD-B1ACB702C36F}" srcOrd="2" destOrd="0" presId="urn:microsoft.com/office/officeart/2005/8/layout/list1"/>
    <dgm:cxn modelId="{78804754-3589-4D1E-A038-7F0287257204}" type="presParOf" srcId="{84B95323-D1F6-43B9-AE3D-4D1C79754216}" destId="{8DC4EED9-C8B8-4D08-B380-675E8CFF8B0D}" srcOrd="3" destOrd="0" presId="urn:microsoft.com/office/officeart/2005/8/layout/list1"/>
    <dgm:cxn modelId="{F6FB84D2-A5FE-4D3F-AF91-F89372D007F4}" type="presParOf" srcId="{84B95323-D1F6-43B9-AE3D-4D1C79754216}" destId="{70E958DE-8F2C-47B0-B261-F0F3A34FC96D}" srcOrd="4" destOrd="0" presId="urn:microsoft.com/office/officeart/2005/8/layout/list1"/>
    <dgm:cxn modelId="{97F1C35F-DB7B-45A1-94B0-40C998EB59C6}" type="presParOf" srcId="{70E958DE-8F2C-47B0-B261-F0F3A34FC96D}" destId="{A105B7B6-B879-4E3E-8C21-6CAA3779B603}" srcOrd="0" destOrd="0" presId="urn:microsoft.com/office/officeart/2005/8/layout/list1"/>
    <dgm:cxn modelId="{F8D80923-9715-4778-A240-CA3EB3900D5B}" type="presParOf" srcId="{70E958DE-8F2C-47B0-B261-F0F3A34FC96D}" destId="{E8B5874A-A254-4D40-BD66-4E3BDC20D492}" srcOrd="1" destOrd="0" presId="urn:microsoft.com/office/officeart/2005/8/layout/list1"/>
    <dgm:cxn modelId="{681EE19C-497D-416E-AF78-2AE4221BF19A}" type="presParOf" srcId="{84B95323-D1F6-43B9-AE3D-4D1C79754216}" destId="{5FB4E156-B8AC-4934-B591-99444E0334BE}" srcOrd="5" destOrd="0" presId="urn:microsoft.com/office/officeart/2005/8/layout/list1"/>
    <dgm:cxn modelId="{A2D4A357-2E9B-4797-B15B-4A9B88561768}" type="presParOf" srcId="{84B95323-D1F6-43B9-AE3D-4D1C79754216}" destId="{E878D40E-1A54-4D89-BC9A-8423A7F60629}" srcOrd="6" destOrd="0" presId="urn:microsoft.com/office/officeart/2005/8/layout/list1"/>
    <dgm:cxn modelId="{58B3C2DA-7A1D-4D40-9D74-76F0AE048789}" type="presParOf" srcId="{84B95323-D1F6-43B9-AE3D-4D1C79754216}" destId="{53F8B760-6D3E-4EC0-8FA6-CC36B7B7E5A2}" srcOrd="7" destOrd="0" presId="urn:microsoft.com/office/officeart/2005/8/layout/list1"/>
    <dgm:cxn modelId="{719B645D-519C-4462-ACEE-06C4D1F65744}" type="presParOf" srcId="{84B95323-D1F6-43B9-AE3D-4D1C79754216}" destId="{1B7F0B60-9216-47B8-B282-AE909A8782EC}" srcOrd="8" destOrd="0" presId="urn:microsoft.com/office/officeart/2005/8/layout/list1"/>
    <dgm:cxn modelId="{CDFA5B64-07F6-402E-9073-9FED077275B3}" type="presParOf" srcId="{1B7F0B60-9216-47B8-B282-AE909A8782EC}" destId="{93E0ABD6-73C2-472C-8555-FE6D8B8BCD1C}" srcOrd="0" destOrd="0" presId="urn:microsoft.com/office/officeart/2005/8/layout/list1"/>
    <dgm:cxn modelId="{ED93B151-1053-4E20-BFEB-C43EF475B628}" type="presParOf" srcId="{1B7F0B60-9216-47B8-B282-AE909A8782EC}" destId="{F64EE8EC-CE3A-4434-AA7A-7B6060C06717}" srcOrd="1" destOrd="0" presId="urn:microsoft.com/office/officeart/2005/8/layout/list1"/>
    <dgm:cxn modelId="{CF1CFA86-ED9A-4C98-BAC5-9F840430BAB3}" type="presParOf" srcId="{84B95323-D1F6-43B9-AE3D-4D1C79754216}" destId="{08366626-664C-45E2-A5DE-AF3F90B09953}" srcOrd="9" destOrd="0" presId="urn:microsoft.com/office/officeart/2005/8/layout/list1"/>
    <dgm:cxn modelId="{8B0AB2F8-746B-450B-94B2-8CFBE29BE503}" type="presParOf" srcId="{84B95323-D1F6-43B9-AE3D-4D1C79754216}" destId="{3BA0A4E9-33D7-415C-8604-DA03E434ABD5}" srcOrd="10" destOrd="0" presId="urn:microsoft.com/office/officeart/2005/8/layout/list1"/>
    <dgm:cxn modelId="{257C4F78-D449-48E4-BFFF-9B8A06651F98}" type="presParOf" srcId="{84B95323-D1F6-43B9-AE3D-4D1C79754216}" destId="{E57A3FB6-B7AB-4B0A-B39C-ED0E8DE1B52C}" srcOrd="11" destOrd="0" presId="urn:microsoft.com/office/officeart/2005/8/layout/list1"/>
    <dgm:cxn modelId="{618882D9-5CCE-4552-9121-F41CAE530195}" type="presParOf" srcId="{84B95323-D1F6-43B9-AE3D-4D1C79754216}" destId="{BFFF0E4A-3147-4F71-810C-2DAD129811AD}" srcOrd="12" destOrd="0" presId="urn:microsoft.com/office/officeart/2005/8/layout/list1"/>
    <dgm:cxn modelId="{41F2D709-8381-4CC7-B029-D6B85194948A}" type="presParOf" srcId="{BFFF0E4A-3147-4F71-810C-2DAD129811AD}" destId="{966B3F1E-11AA-41BD-B713-22CAF9B4F365}" srcOrd="0" destOrd="0" presId="urn:microsoft.com/office/officeart/2005/8/layout/list1"/>
    <dgm:cxn modelId="{C5255787-4582-4B8A-8706-5B9CB4023679}" type="presParOf" srcId="{BFFF0E4A-3147-4F71-810C-2DAD129811AD}" destId="{2DF1FC97-909D-44D0-B388-6385F4313A06}" srcOrd="1" destOrd="0" presId="urn:microsoft.com/office/officeart/2005/8/layout/list1"/>
    <dgm:cxn modelId="{A33B23F3-1128-433B-8971-9F2D58BC5229}" type="presParOf" srcId="{84B95323-D1F6-43B9-AE3D-4D1C79754216}" destId="{36393BE8-7180-4024-A78B-288C78849D06}" srcOrd="13" destOrd="0" presId="urn:microsoft.com/office/officeart/2005/8/layout/list1"/>
    <dgm:cxn modelId="{4D293DBC-805B-4BFA-843C-E4DEC0579F1F}" type="presParOf" srcId="{84B95323-D1F6-43B9-AE3D-4D1C79754216}" destId="{BB880DBA-7C73-4BC4-8AD7-417A0DF1F37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B9A94-F0D0-45C7-B5BD-B1ACB702C36F}">
      <dsp:nvSpPr>
        <dsp:cNvPr id="0" name=""/>
        <dsp:cNvSpPr/>
      </dsp:nvSpPr>
      <dsp:spPr>
        <a:xfrm>
          <a:off x="0" y="1071271"/>
          <a:ext cx="6516688" cy="4284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90518-9281-4374-A960-77B83E59FE5B}">
      <dsp:nvSpPr>
        <dsp:cNvPr id="0" name=""/>
        <dsp:cNvSpPr/>
      </dsp:nvSpPr>
      <dsp:spPr>
        <a:xfrm>
          <a:off x="325834" y="820351"/>
          <a:ext cx="4561681" cy="50184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1" tIns="0" rIns="172421" bIns="0" numCol="1" spcCol="1270" anchor="ctr" anchorCtr="0">
          <a:noAutofit/>
        </a:bodyPr>
        <a:lstStyle/>
        <a:p>
          <a:pPr marL="0" lvl="0" indent="0" algn="l" defTabSz="755650">
            <a:lnSpc>
              <a:spcPct val="90000"/>
            </a:lnSpc>
            <a:spcBef>
              <a:spcPct val="0"/>
            </a:spcBef>
            <a:spcAft>
              <a:spcPct val="35000"/>
            </a:spcAft>
            <a:buNone/>
          </a:pPr>
          <a:r>
            <a:rPr lang="es-EC" sz="1700" kern="1200" dirty="0"/>
            <a:t>Experimentalmente verificar la estratificación de temperaturas en tanques de almacenamiento</a:t>
          </a:r>
        </a:p>
      </dsp:txBody>
      <dsp:txXfrm>
        <a:off x="350332" y="844849"/>
        <a:ext cx="4512685" cy="452844"/>
      </dsp:txXfrm>
    </dsp:sp>
    <dsp:sp modelId="{E878D40E-1A54-4D89-BC9A-8423A7F60629}">
      <dsp:nvSpPr>
        <dsp:cNvPr id="0" name=""/>
        <dsp:cNvSpPr/>
      </dsp:nvSpPr>
      <dsp:spPr>
        <a:xfrm>
          <a:off x="0" y="1842391"/>
          <a:ext cx="6516688" cy="4284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E8B5874A-A254-4D40-BD66-4E3BDC20D492}">
      <dsp:nvSpPr>
        <dsp:cNvPr id="0" name=""/>
        <dsp:cNvSpPr/>
      </dsp:nvSpPr>
      <dsp:spPr>
        <a:xfrm>
          <a:off x="325834" y="1591471"/>
          <a:ext cx="4561681" cy="50184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1" tIns="0" rIns="172421" bIns="0" numCol="1" spcCol="1270" anchor="ctr" anchorCtr="0">
          <a:noAutofit/>
        </a:bodyPr>
        <a:lstStyle/>
        <a:p>
          <a:pPr marL="0" lvl="0" indent="0" algn="l" defTabSz="755650">
            <a:lnSpc>
              <a:spcPct val="90000"/>
            </a:lnSpc>
            <a:spcBef>
              <a:spcPct val="0"/>
            </a:spcBef>
            <a:spcAft>
              <a:spcPct val="35000"/>
            </a:spcAft>
            <a:buNone/>
          </a:pPr>
          <a:r>
            <a:rPr lang="es-EC" sz="1700" kern="1200" dirty="0"/>
            <a:t>Replicar los resultados mediante la aplicación de los modelos matemáticos existentes</a:t>
          </a:r>
        </a:p>
      </dsp:txBody>
      <dsp:txXfrm>
        <a:off x="350332" y="1615969"/>
        <a:ext cx="4512685" cy="452844"/>
      </dsp:txXfrm>
    </dsp:sp>
    <dsp:sp modelId="{3BA0A4E9-33D7-415C-8604-DA03E434ABD5}">
      <dsp:nvSpPr>
        <dsp:cNvPr id="0" name=""/>
        <dsp:cNvSpPr/>
      </dsp:nvSpPr>
      <dsp:spPr>
        <a:xfrm>
          <a:off x="0" y="2613511"/>
          <a:ext cx="6516688" cy="4284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F64EE8EC-CE3A-4434-AA7A-7B6060C06717}">
      <dsp:nvSpPr>
        <dsp:cNvPr id="0" name=""/>
        <dsp:cNvSpPr/>
      </dsp:nvSpPr>
      <dsp:spPr>
        <a:xfrm>
          <a:off x="325834" y="2362591"/>
          <a:ext cx="4561681" cy="50184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1" tIns="0" rIns="172421" bIns="0" numCol="1" spcCol="1270" anchor="ctr" anchorCtr="0">
          <a:noAutofit/>
        </a:bodyPr>
        <a:lstStyle/>
        <a:p>
          <a:pPr marL="0" lvl="0" indent="0" algn="l" defTabSz="755650">
            <a:lnSpc>
              <a:spcPct val="90000"/>
            </a:lnSpc>
            <a:spcBef>
              <a:spcPct val="0"/>
            </a:spcBef>
            <a:spcAft>
              <a:spcPct val="35000"/>
            </a:spcAft>
            <a:buNone/>
          </a:pPr>
          <a:r>
            <a:rPr lang="es-EC" sz="1700" kern="1200" dirty="0"/>
            <a:t>Considerar varios casos reales de estudio</a:t>
          </a:r>
        </a:p>
      </dsp:txBody>
      <dsp:txXfrm>
        <a:off x="350332" y="2387089"/>
        <a:ext cx="4512685" cy="452844"/>
      </dsp:txXfrm>
    </dsp:sp>
    <dsp:sp modelId="{BB880DBA-7C73-4BC4-8AD7-417A0DF1F37B}">
      <dsp:nvSpPr>
        <dsp:cNvPr id="0" name=""/>
        <dsp:cNvSpPr/>
      </dsp:nvSpPr>
      <dsp:spPr>
        <a:xfrm>
          <a:off x="0" y="3384631"/>
          <a:ext cx="6516688" cy="4284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2DF1FC97-909D-44D0-B388-6385F4313A06}">
      <dsp:nvSpPr>
        <dsp:cNvPr id="0" name=""/>
        <dsp:cNvSpPr/>
      </dsp:nvSpPr>
      <dsp:spPr>
        <a:xfrm>
          <a:off x="325834" y="3133711"/>
          <a:ext cx="4561681" cy="50184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21" tIns="0" rIns="172421" bIns="0" numCol="1" spcCol="1270" anchor="ctr" anchorCtr="0">
          <a:noAutofit/>
        </a:bodyPr>
        <a:lstStyle/>
        <a:p>
          <a:pPr marL="0" lvl="0" indent="0" algn="l" defTabSz="755650">
            <a:lnSpc>
              <a:spcPct val="90000"/>
            </a:lnSpc>
            <a:spcBef>
              <a:spcPct val="0"/>
            </a:spcBef>
            <a:spcAft>
              <a:spcPct val="35000"/>
            </a:spcAft>
            <a:buNone/>
          </a:pPr>
          <a:r>
            <a:rPr lang="es-EC" sz="1700" kern="1200" dirty="0"/>
            <a:t>Generar nuevo modelo heurístico para la hipótesis planteada</a:t>
          </a:r>
        </a:p>
      </dsp:txBody>
      <dsp:txXfrm>
        <a:off x="350332" y="3158209"/>
        <a:ext cx="4512685"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3F890-4C77-417E-B1D2-AF9A8030DEE7}" type="datetimeFigureOut">
              <a:rPr lang="es-ES" smtClean="0"/>
              <a:t>09/12/2019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A3B705-EC76-4953-BDC4-78A83436B8EC}" type="slidenum">
              <a:rPr lang="es-ES" smtClean="0"/>
              <a:t>‹Nº›</a:t>
            </a:fld>
            <a:endParaRPr lang="es-ES"/>
          </a:p>
        </p:txBody>
      </p:sp>
    </p:spTree>
    <p:extLst>
      <p:ext uri="{BB962C8B-B14F-4D97-AF65-F5344CB8AC3E}">
        <p14:creationId xmlns:p14="http://schemas.microsoft.com/office/powerpoint/2010/main" val="3492765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CBDC8-5C6C-444A-A1BD-18A2A7050059}" type="datetimeFigureOut">
              <a:rPr lang="es-ES" smtClean="0"/>
              <a:t>09/12/2019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4C379-38A4-44B9-965C-C5AFD5ED62FA}" type="slidenum">
              <a:rPr lang="es-ES" smtClean="0"/>
              <a:t>‹Nº›</a:t>
            </a:fld>
            <a:endParaRPr lang="es-ES"/>
          </a:p>
        </p:txBody>
      </p:sp>
    </p:spTree>
    <p:extLst>
      <p:ext uri="{BB962C8B-B14F-4D97-AF65-F5344CB8AC3E}">
        <p14:creationId xmlns:p14="http://schemas.microsoft.com/office/powerpoint/2010/main" val="151189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a:extLst>
              <a:ext uri="{FF2B5EF4-FFF2-40B4-BE49-F238E27FC236}">
                <a16:creationId xmlns:a16="http://schemas.microsoft.com/office/drawing/2014/main" id="{59080C9D-4FB5-4F9E-9880-3E0DC438ED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notas 2">
            <a:extLst>
              <a:ext uri="{FF2B5EF4-FFF2-40B4-BE49-F238E27FC236}">
                <a16:creationId xmlns:a16="http://schemas.microsoft.com/office/drawing/2014/main" id="{7539A4B1-8460-464F-A136-6B7C6D0E38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a:p>
        </p:txBody>
      </p:sp>
      <p:sp>
        <p:nvSpPr>
          <p:cNvPr id="5124" name="Marcador de número de diapositiva 3">
            <a:extLst>
              <a:ext uri="{FF2B5EF4-FFF2-40B4-BE49-F238E27FC236}">
                <a16:creationId xmlns:a16="http://schemas.microsoft.com/office/drawing/2014/main" id="{03EDFA4E-E9CF-4F2D-AC31-32498F2149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BC9E6C-A503-44C2-88F9-C31F5377C48E}" type="slidenum">
              <a:rPr kumimoji="0" lang="es-EC" altLang="es-EC"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s-EC" altLang="es-EC"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accent1">
            <a:lumMod val="75000"/>
          </a:schemeClr>
        </a:solidFill>
        <a:effectLst/>
      </p:bgPr>
    </p:bg>
    <p:spTree>
      <p:nvGrpSpPr>
        <p:cNvPr id="1" name=""/>
        <p:cNvGrpSpPr/>
        <p:nvPr/>
      </p:nvGrpSpPr>
      <p:grpSpPr>
        <a:xfrm>
          <a:off x="0" y="0"/>
          <a:ext cx="0" cy="0"/>
          <a:chOff x="0" y="0"/>
          <a:chExt cx="0" cy="0"/>
        </a:xfrm>
      </p:grpSpPr>
      <p:sp>
        <p:nvSpPr>
          <p:cNvPr id="18" name="Footer Placeholder 4"/>
          <p:cNvSpPr txBox="1">
            <a:spLocks/>
          </p:cNvSpPr>
          <p:nvPr userDrawn="1"/>
        </p:nvSpPr>
        <p:spPr>
          <a:xfrm>
            <a:off x="4851400" y="6269037"/>
            <a:ext cx="2489200" cy="614363"/>
          </a:xfrm>
          <a:prstGeom prst="rect">
            <a:avLst/>
          </a:prstGeom>
        </p:spPr>
        <p:txBody>
          <a:bodyPr vert="horz" lIns="91440" tIns="45720" rIns="91440" bIns="45720" rtlCol="0" anchor="ctr"/>
          <a:lstStyle>
            <a:defPPr>
              <a:defRPr lang="es-ES"/>
            </a:defPPr>
            <a:lvl1pPr marL="0" algn="ctr" defTabSz="914400" rtl="0" eaLnBrk="1" latinLnBrk="0" hangingPunct="1">
              <a:defRPr sz="1200" b="1"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Diego Francisco Carrión Galarza</a:t>
            </a:r>
          </a:p>
        </p:txBody>
      </p:sp>
      <p:sp>
        <p:nvSpPr>
          <p:cNvPr id="9" name="CuadroTexto 8"/>
          <p:cNvSpPr txBox="1"/>
          <p:nvPr userDrawn="1"/>
        </p:nvSpPr>
        <p:spPr>
          <a:xfrm>
            <a:off x="3473450" y="5075535"/>
            <a:ext cx="5245100" cy="461665"/>
          </a:xfrm>
          <a:prstGeom prst="rect">
            <a:avLst/>
          </a:prstGeom>
          <a:noFill/>
        </p:spPr>
        <p:txBody>
          <a:bodyPr wrap="square" rtlCol="0">
            <a:spAutoFit/>
          </a:bodyPr>
          <a:lstStyle/>
          <a:p>
            <a:pPr algn="ctr"/>
            <a:r>
              <a:rPr lang="es-ES" sz="2400" b="1">
                <a:latin typeface="Times New Roman" panose="02020603050405020304" pitchFamily="18" charset="0"/>
                <a:cs typeface="Times New Roman" panose="02020603050405020304" pitchFamily="18" charset="0"/>
              </a:rPr>
              <a:t>Diego Francisco Carrión Galarza</a:t>
            </a:r>
          </a:p>
        </p:txBody>
      </p:sp>
      <p:sp>
        <p:nvSpPr>
          <p:cNvPr id="10" name="CuadroTexto 9"/>
          <p:cNvSpPr txBox="1"/>
          <p:nvPr userDrawn="1"/>
        </p:nvSpPr>
        <p:spPr>
          <a:xfrm>
            <a:off x="0" y="5537200"/>
            <a:ext cx="12192000" cy="369332"/>
          </a:xfrm>
          <a:prstGeom prst="rect">
            <a:avLst/>
          </a:prstGeom>
          <a:noFill/>
        </p:spPr>
        <p:txBody>
          <a:bodyPr wrap="square" rtlCol="0">
            <a:spAutoFit/>
          </a:bodyPr>
          <a:lstStyle/>
          <a:p>
            <a:pPr algn="ctr"/>
            <a:r>
              <a:rPr lang="es-ES" b="1">
                <a:latin typeface="Times New Roman" panose="02020603050405020304" pitchFamily="18" charset="0"/>
                <a:cs typeface="Times New Roman" panose="02020603050405020304" pitchFamily="18" charset="0"/>
              </a:rPr>
              <a:t>Director: PhD. Jorge Wilson Gonzáles – Universidad Pontificia Bolivariana </a:t>
            </a:r>
          </a:p>
        </p:txBody>
      </p:sp>
      <p:pic>
        <p:nvPicPr>
          <p:cNvPr id="13" name="Imagen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671"/>
          <a:stretch/>
        </p:blipFill>
        <p:spPr>
          <a:xfrm>
            <a:off x="4668265" y="88900"/>
            <a:ext cx="2855470" cy="1010085"/>
          </a:xfrm>
          <a:prstGeom prst="rect">
            <a:avLst/>
          </a:prstGeom>
        </p:spPr>
      </p:pic>
      <p:sp>
        <p:nvSpPr>
          <p:cNvPr id="14" name="CuadroTexto 13"/>
          <p:cNvSpPr txBox="1"/>
          <p:nvPr userDrawn="1"/>
        </p:nvSpPr>
        <p:spPr>
          <a:xfrm>
            <a:off x="12700" y="6261100"/>
            <a:ext cx="12192000" cy="369332"/>
          </a:xfrm>
          <a:prstGeom prst="rect">
            <a:avLst/>
          </a:prstGeom>
          <a:noFill/>
        </p:spPr>
        <p:txBody>
          <a:bodyPr wrap="square" rtlCol="0">
            <a:spAutoFit/>
          </a:bodyPr>
          <a:lstStyle/>
          <a:p>
            <a:pPr algn="ctr"/>
            <a:r>
              <a:rPr lang="es-ES" b="1">
                <a:latin typeface="Times New Roman" panose="02020603050405020304" pitchFamily="18" charset="0"/>
                <a:cs typeface="Times New Roman" panose="02020603050405020304" pitchFamily="18" charset="0"/>
              </a:rPr>
              <a:t>Medellín, 13/03/2017</a:t>
            </a:r>
          </a:p>
        </p:txBody>
      </p:sp>
      <p:sp>
        <p:nvSpPr>
          <p:cNvPr id="15" name="Rectángulo 14"/>
          <p:cNvSpPr/>
          <p:nvPr userDrawn="1"/>
        </p:nvSpPr>
        <p:spPr>
          <a:xfrm>
            <a:off x="2635876" y="3801294"/>
            <a:ext cx="6920248" cy="707886"/>
          </a:xfrm>
          <a:prstGeom prst="rect">
            <a:avLst/>
          </a:prstGeom>
        </p:spPr>
        <p:txBody>
          <a:bodyPr wrap="square">
            <a:spAutoFit/>
          </a:bodyPr>
          <a:lstStyle/>
          <a:p>
            <a:pPr algn="ctr"/>
            <a:r>
              <a:rPr lang="es-ES" sz="2000">
                <a:latin typeface="Times New Roman" panose="02020603050405020304" pitchFamily="18" charset="0"/>
                <a:cs typeface="Times New Roman" panose="02020603050405020304" pitchFamily="18" charset="0"/>
              </a:rPr>
              <a:t>Doctorado en Ingeniería </a:t>
            </a:r>
          </a:p>
          <a:p>
            <a:pPr algn="ctr"/>
            <a:r>
              <a:rPr lang="es-ES" sz="2000">
                <a:latin typeface="Times New Roman" panose="02020603050405020304" pitchFamily="18" charset="0"/>
                <a:cs typeface="Times New Roman" panose="02020603050405020304" pitchFamily="18" charset="0"/>
              </a:rPr>
              <a:t>Área de Transmisión y Distribución de Energía de Eléctrica</a:t>
            </a:r>
          </a:p>
        </p:txBody>
      </p:sp>
      <p:sp>
        <p:nvSpPr>
          <p:cNvPr id="16" name="Rectángulo 15"/>
          <p:cNvSpPr/>
          <p:nvPr userDrawn="1"/>
        </p:nvSpPr>
        <p:spPr>
          <a:xfrm>
            <a:off x="360609" y="2217193"/>
            <a:ext cx="11590986" cy="1077218"/>
          </a:xfrm>
          <a:prstGeom prst="rect">
            <a:avLst/>
          </a:prstGeom>
        </p:spPr>
        <p:txBody>
          <a:bodyPr wrap="square">
            <a:spAutoFit/>
          </a:bodyPr>
          <a:lstStyle/>
          <a:p>
            <a:pPr algn="ctr"/>
            <a:r>
              <a:rPr lang="es-ES" sz="3200" b="1">
                <a:latin typeface="Times New Roman" panose="02020603050405020304" pitchFamily="18" charset="0"/>
                <a:cs typeface="Times New Roman" panose="02020603050405020304" pitchFamily="18" charset="0"/>
              </a:rPr>
              <a:t>Enrutamiento óptimo de flujos de potencia</a:t>
            </a:r>
            <a:r>
              <a:rPr lang="es-ES" sz="3200" b="1" baseline="0">
                <a:latin typeface="Times New Roman" panose="02020603050405020304" pitchFamily="18" charset="0"/>
                <a:cs typeface="Times New Roman" panose="02020603050405020304" pitchFamily="18" charset="0"/>
              </a:rPr>
              <a:t> en</a:t>
            </a:r>
            <a:r>
              <a:rPr lang="es-ES" sz="3200" b="1">
                <a:latin typeface="Times New Roman" panose="02020603050405020304" pitchFamily="18" charset="0"/>
                <a:cs typeface="Times New Roman" panose="02020603050405020304" pitchFamily="18" charset="0"/>
              </a:rPr>
              <a:t> sistemas eléctricos de transmisión en</a:t>
            </a:r>
            <a:r>
              <a:rPr lang="es-ES" sz="3200" b="1" baseline="0">
                <a:latin typeface="Times New Roman" panose="02020603050405020304" pitchFamily="18" charset="0"/>
                <a:cs typeface="Times New Roman" panose="02020603050405020304" pitchFamily="18" charset="0"/>
              </a:rPr>
              <a:t> presencia de fallas</a:t>
            </a:r>
            <a:endParaRPr lang="es-E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5708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B3659D-DB5E-45B0-9B15-95ED747FF857}" type="slidenum">
              <a:rPr lang="es-ES" smtClean="0"/>
              <a:t>‹Nº›</a:t>
            </a:fld>
            <a:endParaRPr lang="es-ES"/>
          </a:p>
        </p:txBody>
      </p:sp>
    </p:spTree>
    <p:extLst>
      <p:ext uri="{BB962C8B-B14F-4D97-AF65-F5344CB8AC3E}">
        <p14:creationId xmlns:p14="http://schemas.microsoft.com/office/powerpoint/2010/main" val="421013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B3659D-DB5E-45B0-9B15-95ED747FF857}" type="slidenum">
              <a:rPr lang="es-ES" smtClean="0"/>
              <a:t>‹Nº›</a:t>
            </a:fld>
            <a:endParaRPr lang="es-ES"/>
          </a:p>
        </p:txBody>
      </p:sp>
    </p:spTree>
    <p:extLst>
      <p:ext uri="{BB962C8B-B14F-4D97-AF65-F5344CB8AC3E}">
        <p14:creationId xmlns:p14="http://schemas.microsoft.com/office/powerpoint/2010/main" val="160709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título">
    <p:bg>
      <p:bgPr>
        <a:solidFill>
          <a:schemeClr val="accent1">
            <a:lumMod val="75000"/>
          </a:schemeClr>
        </a:solidFill>
        <a:effectLst/>
      </p:bgPr>
    </p:bg>
    <p:spTree>
      <p:nvGrpSpPr>
        <p:cNvPr id="1" name=""/>
        <p:cNvGrpSpPr/>
        <p:nvPr/>
      </p:nvGrpSpPr>
      <p:grpSpPr>
        <a:xfrm>
          <a:off x="0" y="0"/>
          <a:ext cx="0" cy="0"/>
          <a:chOff x="0" y="0"/>
          <a:chExt cx="0" cy="0"/>
        </a:xfrm>
      </p:grpSpPr>
      <p:sp>
        <p:nvSpPr>
          <p:cNvPr id="9" name="CuadroTexto 8"/>
          <p:cNvSpPr txBox="1"/>
          <p:nvPr userDrawn="1"/>
        </p:nvSpPr>
        <p:spPr>
          <a:xfrm>
            <a:off x="3473450" y="5075535"/>
            <a:ext cx="5245100" cy="461665"/>
          </a:xfrm>
          <a:prstGeom prst="rect">
            <a:avLst/>
          </a:prstGeom>
          <a:noFill/>
        </p:spPr>
        <p:txBody>
          <a:bodyPr wrap="square" rtlCol="0">
            <a:spAutoFit/>
          </a:bodyPr>
          <a:lstStyle/>
          <a:p>
            <a:pPr algn="ctr"/>
            <a:r>
              <a:rPr lang="es-ES" sz="2400" b="1">
                <a:latin typeface="Times New Roman" panose="02020603050405020304" pitchFamily="18" charset="0"/>
                <a:cs typeface="Times New Roman" panose="02020603050405020304" pitchFamily="18" charset="0"/>
              </a:rPr>
              <a:t>Diego Francisco Carrión Galarza</a:t>
            </a:r>
          </a:p>
        </p:txBody>
      </p:sp>
      <p:sp>
        <p:nvSpPr>
          <p:cNvPr id="10" name="CuadroTexto 9"/>
          <p:cNvSpPr txBox="1"/>
          <p:nvPr userDrawn="1"/>
        </p:nvSpPr>
        <p:spPr>
          <a:xfrm>
            <a:off x="0" y="5537200"/>
            <a:ext cx="12192000" cy="369332"/>
          </a:xfrm>
          <a:prstGeom prst="rect">
            <a:avLst/>
          </a:prstGeom>
          <a:noFill/>
        </p:spPr>
        <p:txBody>
          <a:bodyPr wrap="square" rtlCol="0">
            <a:spAutoFit/>
          </a:bodyPr>
          <a:lstStyle/>
          <a:p>
            <a:pPr algn="ctr"/>
            <a:r>
              <a:rPr lang="es-ES" b="1">
                <a:latin typeface="Times New Roman" panose="02020603050405020304" pitchFamily="18" charset="0"/>
                <a:cs typeface="Times New Roman" panose="02020603050405020304" pitchFamily="18" charset="0"/>
              </a:rPr>
              <a:t>Director: PhD. Jorge Wilson Gonzáles – Universidad Pontificia Bolivariana </a:t>
            </a:r>
          </a:p>
        </p:txBody>
      </p:sp>
      <p:pic>
        <p:nvPicPr>
          <p:cNvPr id="13" name="Imagen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671"/>
          <a:stretch/>
        </p:blipFill>
        <p:spPr>
          <a:xfrm>
            <a:off x="4668265" y="88900"/>
            <a:ext cx="2855470" cy="1010085"/>
          </a:xfrm>
          <a:prstGeom prst="rect">
            <a:avLst/>
          </a:prstGeom>
        </p:spPr>
      </p:pic>
      <p:sp>
        <p:nvSpPr>
          <p:cNvPr id="14" name="CuadroTexto 13"/>
          <p:cNvSpPr txBox="1"/>
          <p:nvPr userDrawn="1"/>
        </p:nvSpPr>
        <p:spPr>
          <a:xfrm>
            <a:off x="12700" y="6261100"/>
            <a:ext cx="12192000" cy="369332"/>
          </a:xfrm>
          <a:prstGeom prst="rect">
            <a:avLst/>
          </a:prstGeom>
          <a:noFill/>
        </p:spPr>
        <p:txBody>
          <a:bodyPr wrap="square" rtlCol="0">
            <a:spAutoFit/>
          </a:bodyPr>
          <a:lstStyle/>
          <a:p>
            <a:pPr algn="ctr"/>
            <a:r>
              <a:rPr lang="es-ES" b="1">
                <a:latin typeface="Times New Roman" panose="02020603050405020304" pitchFamily="18" charset="0"/>
                <a:cs typeface="Times New Roman" panose="02020603050405020304" pitchFamily="18" charset="0"/>
              </a:rPr>
              <a:t>Medellín, 13/03/2017</a:t>
            </a:r>
          </a:p>
        </p:txBody>
      </p:sp>
      <p:sp>
        <p:nvSpPr>
          <p:cNvPr id="15" name="Rectángulo 14"/>
          <p:cNvSpPr/>
          <p:nvPr userDrawn="1"/>
        </p:nvSpPr>
        <p:spPr>
          <a:xfrm>
            <a:off x="2635876" y="3801294"/>
            <a:ext cx="6920248" cy="707886"/>
          </a:xfrm>
          <a:prstGeom prst="rect">
            <a:avLst/>
          </a:prstGeom>
        </p:spPr>
        <p:txBody>
          <a:bodyPr wrap="square">
            <a:spAutoFit/>
          </a:bodyPr>
          <a:lstStyle/>
          <a:p>
            <a:pPr algn="ctr"/>
            <a:r>
              <a:rPr lang="es-ES" sz="2000">
                <a:latin typeface="Times New Roman" panose="02020603050405020304" pitchFamily="18" charset="0"/>
                <a:cs typeface="Times New Roman" panose="02020603050405020304" pitchFamily="18" charset="0"/>
              </a:rPr>
              <a:t>Doctorado en Ingeniería </a:t>
            </a:r>
          </a:p>
          <a:p>
            <a:pPr algn="ctr"/>
            <a:r>
              <a:rPr lang="es-ES" sz="2000">
                <a:latin typeface="Times New Roman" panose="02020603050405020304" pitchFamily="18" charset="0"/>
                <a:cs typeface="Times New Roman" panose="02020603050405020304" pitchFamily="18" charset="0"/>
              </a:rPr>
              <a:t>Área de Transmisión y Distribución de Energía de Eléctrica</a:t>
            </a:r>
          </a:p>
        </p:txBody>
      </p:sp>
      <p:sp>
        <p:nvSpPr>
          <p:cNvPr id="16" name="Rectángulo 15"/>
          <p:cNvSpPr/>
          <p:nvPr userDrawn="1"/>
        </p:nvSpPr>
        <p:spPr>
          <a:xfrm>
            <a:off x="360609" y="2217193"/>
            <a:ext cx="11590986" cy="1077218"/>
          </a:xfrm>
          <a:prstGeom prst="rect">
            <a:avLst/>
          </a:prstGeom>
        </p:spPr>
        <p:txBody>
          <a:bodyPr wrap="square">
            <a:spAutoFit/>
          </a:bodyPr>
          <a:lstStyle/>
          <a:p>
            <a:pPr algn="ctr"/>
            <a:r>
              <a:rPr lang="es-ES" sz="3200" b="1">
                <a:latin typeface="Times New Roman" panose="02020603050405020304" pitchFamily="18" charset="0"/>
                <a:cs typeface="Times New Roman" panose="02020603050405020304" pitchFamily="18" charset="0"/>
              </a:rPr>
              <a:t>Enrutamiento óptimo de flujos de potencia</a:t>
            </a:r>
            <a:r>
              <a:rPr lang="es-ES" sz="3200" b="1" baseline="0">
                <a:latin typeface="Times New Roman" panose="02020603050405020304" pitchFamily="18" charset="0"/>
                <a:cs typeface="Times New Roman" panose="02020603050405020304" pitchFamily="18" charset="0"/>
              </a:rPr>
              <a:t> en</a:t>
            </a:r>
            <a:r>
              <a:rPr lang="es-ES" sz="3200" b="1">
                <a:latin typeface="Times New Roman" panose="02020603050405020304" pitchFamily="18" charset="0"/>
                <a:cs typeface="Times New Roman" panose="02020603050405020304" pitchFamily="18" charset="0"/>
              </a:rPr>
              <a:t> sistemas eléctricos de transmisión en</a:t>
            </a:r>
            <a:r>
              <a:rPr lang="es-ES" sz="3200" b="1" baseline="0">
                <a:latin typeface="Times New Roman" panose="02020603050405020304" pitchFamily="18" charset="0"/>
                <a:cs typeface="Times New Roman" panose="02020603050405020304" pitchFamily="18" charset="0"/>
              </a:rPr>
              <a:t> presencia de fallas</a:t>
            </a:r>
            <a:endParaRPr lang="es-E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8027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7"/>
            <a:ext cx="103632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a:extLst>
              <a:ext uri="{FF2B5EF4-FFF2-40B4-BE49-F238E27FC236}">
                <a16:creationId xmlns:a16="http://schemas.microsoft.com/office/drawing/2014/main" id="{18357063-138C-4502-956B-D1398ADA008D}"/>
              </a:ext>
            </a:extLst>
          </p:cNvPr>
          <p:cNvSpPr>
            <a:spLocks noGrp="1"/>
          </p:cNvSpPr>
          <p:nvPr>
            <p:ph type="dt" sz="half" idx="10"/>
          </p:nvPr>
        </p:nvSpPr>
        <p:spPr/>
        <p:txBody>
          <a:bodyPr/>
          <a:lstStyle>
            <a:lvl1pPr>
              <a:defRPr/>
            </a:lvl1pPr>
          </a:lstStyle>
          <a:p>
            <a:pPr>
              <a:defRPr/>
            </a:pPr>
            <a:fld id="{4B75A40E-7D1E-4002-B24D-6B6EC2A127F4}" type="datetimeFigureOut">
              <a:rPr lang="es-EC"/>
              <a:pPr>
                <a:defRPr/>
              </a:pPr>
              <a:t>9/12/2019</a:t>
            </a:fld>
            <a:endParaRPr lang="es-EC"/>
          </a:p>
        </p:txBody>
      </p:sp>
      <p:sp>
        <p:nvSpPr>
          <p:cNvPr id="5" name="4 Marcador de pie de página">
            <a:extLst>
              <a:ext uri="{FF2B5EF4-FFF2-40B4-BE49-F238E27FC236}">
                <a16:creationId xmlns:a16="http://schemas.microsoft.com/office/drawing/2014/main" id="{5A0593BF-5ACC-451D-A6F9-FF294815E183}"/>
              </a:ext>
            </a:extLst>
          </p:cNvPr>
          <p:cNvSpPr>
            <a:spLocks noGrp="1"/>
          </p:cNvSpPr>
          <p:nvPr>
            <p:ph type="ftr" sz="quarter" idx="11"/>
          </p:nvPr>
        </p:nvSpPr>
        <p:spPr/>
        <p:txBody>
          <a:bodyPr/>
          <a:lstStyle>
            <a:lvl1pPr>
              <a:defRPr/>
            </a:lvl1pPr>
          </a:lstStyle>
          <a:p>
            <a:pPr>
              <a:defRPr/>
            </a:pPr>
            <a:endParaRPr lang="es-EC"/>
          </a:p>
        </p:txBody>
      </p:sp>
      <p:sp>
        <p:nvSpPr>
          <p:cNvPr id="6" name="5 Marcador de número de diapositiva">
            <a:extLst>
              <a:ext uri="{FF2B5EF4-FFF2-40B4-BE49-F238E27FC236}">
                <a16:creationId xmlns:a16="http://schemas.microsoft.com/office/drawing/2014/main" id="{6425B6DE-4065-4392-B5A7-4E462201B336}"/>
              </a:ext>
            </a:extLst>
          </p:cNvPr>
          <p:cNvSpPr>
            <a:spLocks noGrp="1"/>
          </p:cNvSpPr>
          <p:nvPr>
            <p:ph type="sldNum" sz="quarter" idx="12"/>
          </p:nvPr>
        </p:nvSpPr>
        <p:spPr/>
        <p:txBody>
          <a:bodyPr/>
          <a:lstStyle>
            <a:lvl1pPr>
              <a:defRPr/>
            </a:lvl1pPr>
          </a:lstStyle>
          <a:p>
            <a:pPr>
              <a:defRPr/>
            </a:pPr>
            <a:fld id="{83F0C1FD-101B-4CAF-B396-CDF94448C9D5}" type="slidenum">
              <a:rPr lang="es-EC" altLang="es-ES"/>
              <a:pPr>
                <a:defRPr/>
              </a:pPr>
              <a:t>‹Nº›</a:t>
            </a:fld>
            <a:endParaRPr lang="es-EC" altLang="es-ES"/>
          </a:p>
        </p:txBody>
      </p:sp>
    </p:spTree>
    <p:extLst>
      <p:ext uri="{BB962C8B-B14F-4D97-AF65-F5344CB8AC3E}">
        <p14:creationId xmlns:p14="http://schemas.microsoft.com/office/powerpoint/2010/main" val="277099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a:extLst>
              <a:ext uri="{FF2B5EF4-FFF2-40B4-BE49-F238E27FC236}">
                <a16:creationId xmlns:a16="http://schemas.microsoft.com/office/drawing/2014/main" id="{F3DFF014-0059-440A-AB45-AF882DA86850}"/>
              </a:ext>
            </a:extLst>
          </p:cNvPr>
          <p:cNvSpPr>
            <a:spLocks noGrp="1"/>
          </p:cNvSpPr>
          <p:nvPr>
            <p:ph type="dt" sz="half" idx="10"/>
          </p:nvPr>
        </p:nvSpPr>
        <p:spPr/>
        <p:txBody>
          <a:bodyPr/>
          <a:lstStyle>
            <a:lvl1pPr>
              <a:defRPr/>
            </a:lvl1pPr>
          </a:lstStyle>
          <a:p>
            <a:pPr>
              <a:defRPr/>
            </a:pPr>
            <a:fld id="{759980C8-87D4-43C5-B581-F30BABF12844}" type="datetimeFigureOut">
              <a:rPr lang="es-EC"/>
              <a:pPr>
                <a:defRPr/>
              </a:pPr>
              <a:t>9/12/2019</a:t>
            </a:fld>
            <a:endParaRPr lang="es-EC"/>
          </a:p>
        </p:txBody>
      </p:sp>
      <p:sp>
        <p:nvSpPr>
          <p:cNvPr id="5" name="4 Marcador de pie de página">
            <a:extLst>
              <a:ext uri="{FF2B5EF4-FFF2-40B4-BE49-F238E27FC236}">
                <a16:creationId xmlns:a16="http://schemas.microsoft.com/office/drawing/2014/main" id="{8FC3AA99-E934-4CAB-8E2B-D74836F541A9}"/>
              </a:ext>
            </a:extLst>
          </p:cNvPr>
          <p:cNvSpPr>
            <a:spLocks noGrp="1"/>
          </p:cNvSpPr>
          <p:nvPr>
            <p:ph type="ftr" sz="quarter" idx="11"/>
          </p:nvPr>
        </p:nvSpPr>
        <p:spPr/>
        <p:txBody>
          <a:bodyPr/>
          <a:lstStyle>
            <a:lvl1pPr>
              <a:defRPr/>
            </a:lvl1pPr>
          </a:lstStyle>
          <a:p>
            <a:pPr>
              <a:defRPr/>
            </a:pPr>
            <a:endParaRPr lang="es-EC"/>
          </a:p>
        </p:txBody>
      </p:sp>
      <p:sp>
        <p:nvSpPr>
          <p:cNvPr id="6" name="5 Marcador de número de diapositiva">
            <a:extLst>
              <a:ext uri="{FF2B5EF4-FFF2-40B4-BE49-F238E27FC236}">
                <a16:creationId xmlns:a16="http://schemas.microsoft.com/office/drawing/2014/main" id="{96802743-13C2-4DBD-9372-67E56C8BB45C}"/>
              </a:ext>
            </a:extLst>
          </p:cNvPr>
          <p:cNvSpPr>
            <a:spLocks noGrp="1"/>
          </p:cNvSpPr>
          <p:nvPr>
            <p:ph type="sldNum" sz="quarter" idx="12"/>
          </p:nvPr>
        </p:nvSpPr>
        <p:spPr/>
        <p:txBody>
          <a:bodyPr/>
          <a:lstStyle>
            <a:lvl1pPr>
              <a:defRPr/>
            </a:lvl1pPr>
          </a:lstStyle>
          <a:p>
            <a:pPr>
              <a:defRPr/>
            </a:pPr>
            <a:fld id="{7C0477F4-CE0F-4BB2-BA3F-BD24289896C8}" type="slidenum">
              <a:rPr lang="es-EC" altLang="es-ES"/>
              <a:pPr>
                <a:defRPr/>
              </a:pPr>
              <a:t>‹Nº›</a:t>
            </a:fld>
            <a:endParaRPr lang="es-EC" altLang="es-ES"/>
          </a:p>
        </p:txBody>
      </p:sp>
    </p:spTree>
    <p:extLst>
      <p:ext uri="{BB962C8B-B14F-4D97-AF65-F5344CB8AC3E}">
        <p14:creationId xmlns:p14="http://schemas.microsoft.com/office/powerpoint/2010/main" val="2412076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3134A037-2B3D-4710-842F-BD346E657A1D}"/>
              </a:ext>
            </a:extLst>
          </p:cNvPr>
          <p:cNvSpPr>
            <a:spLocks noGrp="1"/>
          </p:cNvSpPr>
          <p:nvPr>
            <p:ph type="dt" sz="half" idx="10"/>
          </p:nvPr>
        </p:nvSpPr>
        <p:spPr/>
        <p:txBody>
          <a:bodyPr/>
          <a:lstStyle>
            <a:lvl1pPr>
              <a:defRPr/>
            </a:lvl1pPr>
          </a:lstStyle>
          <a:p>
            <a:pPr>
              <a:defRPr/>
            </a:pPr>
            <a:fld id="{6E8F96F2-301F-42A8-AE29-A2DF09CF4582}" type="datetimeFigureOut">
              <a:rPr lang="es-EC"/>
              <a:pPr>
                <a:defRPr/>
              </a:pPr>
              <a:t>9/12/2019</a:t>
            </a:fld>
            <a:endParaRPr lang="es-EC"/>
          </a:p>
        </p:txBody>
      </p:sp>
      <p:sp>
        <p:nvSpPr>
          <p:cNvPr id="5" name="4 Marcador de pie de página">
            <a:extLst>
              <a:ext uri="{FF2B5EF4-FFF2-40B4-BE49-F238E27FC236}">
                <a16:creationId xmlns:a16="http://schemas.microsoft.com/office/drawing/2014/main" id="{C37A8740-C265-4FF2-B27B-DF4731451523}"/>
              </a:ext>
            </a:extLst>
          </p:cNvPr>
          <p:cNvSpPr>
            <a:spLocks noGrp="1"/>
          </p:cNvSpPr>
          <p:nvPr>
            <p:ph type="ftr" sz="quarter" idx="11"/>
          </p:nvPr>
        </p:nvSpPr>
        <p:spPr/>
        <p:txBody>
          <a:bodyPr/>
          <a:lstStyle>
            <a:lvl1pPr>
              <a:defRPr/>
            </a:lvl1pPr>
          </a:lstStyle>
          <a:p>
            <a:pPr>
              <a:defRPr/>
            </a:pPr>
            <a:endParaRPr lang="es-EC"/>
          </a:p>
        </p:txBody>
      </p:sp>
      <p:sp>
        <p:nvSpPr>
          <p:cNvPr id="6" name="5 Marcador de número de diapositiva">
            <a:extLst>
              <a:ext uri="{FF2B5EF4-FFF2-40B4-BE49-F238E27FC236}">
                <a16:creationId xmlns:a16="http://schemas.microsoft.com/office/drawing/2014/main" id="{C77D839A-3256-4CC8-A75F-BEBBCA4DE499}"/>
              </a:ext>
            </a:extLst>
          </p:cNvPr>
          <p:cNvSpPr>
            <a:spLocks noGrp="1"/>
          </p:cNvSpPr>
          <p:nvPr>
            <p:ph type="sldNum" sz="quarter" idx="12"/>
          </p:nvPr>
        </p:nvSpPr>
        <p:spPr/>
        <p:txBody>
          <a:bodyPr/>
          <a:lstStyle>
            <a:lvl1pPr>
              <a:defRPr/>
            </a:lvl1pPr>
          </a:lstStyle>
          <a:p>
            <a:pPr>
              <a:defRPr/>
            </a:pPr>
            <a:fld id="{1E2E505A-6BF2-4223-B8CA-393565E67BE5}" type="slidenum">
              <a:rPr lang="es-EC" altLang="es-ES"/>
              <a:pPr>
                <a:defRPr/>
              </a:pPr>
              <a:t>‹Nº›</a:t>
            </a:fld>
            <a:endParaRPr lang="es-EC" altLang="es-ES"/>
          </a:p>
        </p:txBody>
      </p:sp>
    </p:spTree>
    <p:extLst>
      <p:ext uri="{BB962C8B-B14F-4D97-AF65-F5344CB8AC3E}">
        <p14:creationId xmlns:p14="http://schemas.microsoft.com/office/powerpoint/2010/main" val="537475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3 Marcador de fecha">
            <a:extLst>
              <a:ext uri="{FF2B5EF4-FFF2-40B4-BE49-F238E27FC236}">
                <a16:creationId xmlns:a16="http://schemas.microsoft.com/office/drawing/2014/main" id="{FD5A2246-60D1-4376-9574-D3AA75DAC1C4}"/>
              </a:ext>
            </a:extLst>
          </p:cNvPr>
          <p:cNvSpPr>
            <a:spLocks noGrp="1"/>
          </p:cNvSpPr>
          <p:nvPr>
            <p:ph type="dt" sz="half" idx="10"/>
          </p:nvPr>
        </p:nvSpPr>
        <p:spPr/>
        <p:txBody>
          <a:bodyPr/>
          <a:lstStyle>
            <a:lvl1pPr>
              <a:defRPr/>
            </a:lvl1pPr>
          </a:lstStyle>
          <a:p>
            <a:pPr>
              <a:defRPr/>
            </a:pPr>
            <a:fld id="{C93BEFBA-D90E-4583-A425-65C1E022CAEA}" type="datetimeFigureOut">
              <a:rPr lang="es-EC"/>
              <a:pPr>
                <a:defRPr/>
              </a:pPr>
              <a:t>9/12/2019</a:t>
            </a:fld>
            <a:endParaRPr lang="es-EC"/>
          </a:p>
        </p:txBody>
      </p:sp>
      <p:sp>
        <p:nvSpPr>
          <p:cNvPr id="6" name="4 Marcador de pie de página">
            <a:extLst>
              <a:ext uri="{FF2B5EF4-FFF2-40B4-BE49-F238E27FC236}">
                <a16:creationId xmlns:a16="http://schemas.microsoft.com/office/drawing/2014/main" id="{E9284E16-1BC1-43B8-9CA2-4A92E118BBFE}"/>
              </a:ext>
            </a:extLst>
          </p:cNvPr>
          <p:cNvSpPr>
            <a:spLocks noGrp="1"/>
          </p:cNvSpPr>
          <p:nvPr>
            <p:ph type="ftr" sz="quarter" idx="11"/>
          </p:nvPr>
        </p:nvSpPr>
        <p:spPr/>
        <p:txBody>
          <a:bodyPr/>
          <a:lstStyle>
            <a:lvl1pPr>
              <a:defRPr/>
            </a:lvl1pPr>
          </a:lstStyle>
          <a:p>
            <a:pPr>
              <a:defRPr/>
            </a:pPr>
            <a:endParaRPr lang="es-EC"/>
          </a:p>
        </p:txBody>
      </p:sp>
      <p:sp>
        <p:nvSpPr>
          <p:cNvPr id="7" name="5 Marcador de número de diapositiva">
            <a:extLst>
              <a:ext uri="{FF2B5EF4-FFF2-40B4-BE49-F238E27FC236}">
                <a16:creationId xmlns:a16="http://schemas.microsoft.com/office/drawing/2014/main" id="{0062090B-CD7E-4828-A64B-3B0531AD6351}"/>
              </a:ext>
            </a:extLst>
          </p:cNvPr>
          <p:cNvSpPr>
            <a:spLocks noGrp="1"/>
          </p:cNvSpPr>
          <p:nvPr>
            <p:ph type="sldNum" sz="quarter" idx="12"/>
          </p:nvPr>
        </p:nvSpPr>
        <p:spPr/>
        <p:txBody>
          <a:bodyPr/>
          <a:lstStyle>
            <a:lvl1pPr>
              <a:defRPr/>
            </a:lvl1pPr>
          </a:lstStyle>
          <a:p>
            <a:pPr>
              <a:defRPr/>
            </a:pPr>
            <a:fld id="{CA8CF7B9-5ADE-4167-8579-25FAC314CC56}" type="slidenum">
              <a:rPr lang="es-EC" altLang="es-ES"/>
              <a:pPr>
                <a:defRPr/>
              </a:pPr>
              <a:t>‹Nº›</a:t>
            </a:fld>
            <a:endParaRPr lang="es-EC" altLang="es-ES"/>
          </a:p>
        </p:txBody>
      </p:sp>
    </p:spTree>
    <p:extLst>
      <p:ext uri="{BB962C8B-B14F-4D97-AF65-F5344CB8AC3E}">
        <p14:creationId xmlns:p14="http://schemas.microsoft.com/office/powerpoint/2010/main" val="3946434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3 Marcador de fecha">
            <a:extLst>
              <a:ext uri="{FF2B5EF4-FFF2-40B4-BE49-F238E27FC236}">
                <a16:creationId xmlns:a16="http://schemas.microsoft.com/office/drawing/2014/main" id="{3BEA646F-A6E3-4247-9F80-81F0A6F92DB1}"/>
              </a:ext>
            </a:extLst>
          </p:cNvPr>
          <p:cNvSpPr>
            <a:spLocks noGrp="1"/>
          </p:cNvSpPr>
          <p:nvPr>
            <p:ph type="dt" sz="half" idx="10"/>
          </p:nvPr>
        </p:nvSpPr>
        <p:spPr/>
        <p:txBody>
          <a:bodyPr/>
          <a:lstStyle>
            <a:lvl1pPr>
              <a:defRPr/>
            </a:lvl1pPr>
          </a:lstStyle>
          <a:p>
            <a:pPr>
              <a:defRPr/>
            </a:pPr>
            <a:fld id="{CC78C429-CC30-47F7-A4B1-C54214477056}" type="datetimeFigureOut">
              <a:rPr lang="es-EC"/>
              <a:pPr>
                <a:defRPr/>
              </a:pPr>
              <a:t>9/12/2019</a:t>
            </a:fld>
            <a:endParaRPr lang="es-EC"/>
          </a:p>
        </p:txBody>
      </p:sp>
      <p:sp>
        <p:nvSpPr>
          <p:cNvPr id="8" name="4 Marcador de pie de página">
            <a:extLst>
              <a:ext uri="{FF2B5EF4-FFF2-40B4-BE49-F238E27FC236}">
                <a16:creationId xmlns:a16="http://schemas.microsoft.com/office/drawing/2014/main" id="{FD79E156-ECD9-4B5C-A400-7D813B24CC9E}"/>
              </a:ext>
            </a:extLst>
          </p:cNvPr>
          <p:cNvSpPr>
            <a:spLocks noGrp="1"/>
          </p:cNvSpPr>
          <p:nvPr>
            <p:ph type="ftr" sz="quarter" idx="11"/>
          </p:nvPr>
        </p:nvSpPr>
        <p:spPr/>
        <p:txBody>
          <a:bodyPr/>
          <a:lstStyle>
            <a:lvl1pPr>
              <a:defRPr/>
            </a:lvl1pPr>
          </a:lstStyle>
          <a:p>
            <a:pPr>
              <a:defRPr/>
            </a:pPr>
            <a:endParaRPr lang="es-EC"/>
          </a:p>
        </p:txBody>
      </p:sp>
      <p:sp>
        <p:nvSpPr>
          <p:cNvPr id="9" name="5 Marcador de número de diapositiva">
            <a:extLst>
              <a:ext uri="{FF2B5EF4-FFF2-40B4-BE49-F238E27FC236}">
                <a16:creationId xmlns:a16="http://schemas.microsoft.com/office/drawing/2014/main" id="{16974A49-386F-4F14-BA90-D8BE47DFEEE0}"/>
              </a:ext>
            </a:extLst>
          </p:cNvPr>
          <p:cNvSpPr>
            <a:spLocks noGrp="1"/>
          </p:cNvSpPr>
          <p:nvPr>
            <p:ph type="sldNum" sz="quarter" idx="12"/>
          </p:nvPr>
        </p:nvSpPr>
        <p:spPr/>
        <p:txBody>
          <a:bodyPr/>
          <a:lstStyle>
            <a:lvl1pPr>
              <a:defRPr/>
            </a:lvl1pPr>
          </a:lstStyle>
          <a:p>
            <a:pPr>
              <a:defRPr/>
            </a:pPr>
            <a:fld id="{F0593871-2D62-4A16-ABD2-6B6999C8E2C3}" type="slidenum">
              <a:rPr lang="es-EC" altLang="es-ES"/>
              <a:pPr>
                <a:defRPr/>
              </a:pPr>
              <a:t>‹Nº›</a:t>
            </a:fld>
            <a:endParaRPr lang="es-EC" altLang="es-ES"/>
          </a:p>
        </p:txBody>
      </p:sp>
    </p:spTree>
    <p:extLst>
      <p:ext uri="{BB962C8B-B14F-4D97-AF65-F5344CB8AC3E}">
        <p14:creationId xmlns:p14="http://schemas.microsoft.com/office/powerpoint/2010/main" val="1141869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3 Marcador de fecha">
            <a:extLst>
              <a:ext uri="{FF2B5EF4-FFF2-40B4-BE49-F238E27FC236}">
                <a16:creationId xmlns:a16="http://schemas.microsoft.com/office/drawing/2014/main" id="{CF92311F-F5D1-4741-9488-A60E23500A0C}"/>
              </a:ext>
            </a:extLst>
          </p:cNvPr>
          <p:cNvSpPr>
            <a:spLocks noGrp="1"/>
          </p:cNvSpPr>
          <p:nvPr>
            <p:ph type="dt" sz="half" idx="10"/>
          </p:nvPr>
        </p:nvSpPr>
        <p:spPr/>
        <p:txBody>
          <a:bodyPr/>
          <a:lstStyle>
            <a:lvl1pPr>
              <a:defRPr/>
            </a:lvl1pPr>
          </a:lstStyle>
          <a:p>
            <a:pPr>
              <a:defRPr/>
            </a:pPr>
            <a:fld id="{A1F3D509-359A-4DB2-B325-F1A2903E48D2}" type="datetimeFigureOut">
              <a:rPr lang="es-EC"/>
              <a:pPr>
                <a:defRPr/>
              </a:pPr>
              <a:t>9/12/2019</a:t>
            </a:fld>
            <a:endParaRPr lang="es-EC"/>
          </a:p>
        </p:txBody>
      </p:sp>
      <p:sp>
        <p:nvSpPr>
          <p:cNvPr id="4" name="4 Marcador de pie de página">
            <a:extLst>
              <a:ext uri="{FF2B5EF4-FFF2-40B4-BE49-F238E27FC236}">
                <a16:creationId xmlns:a16="http://schemas.microsoft.com/office/drawing/2014/main" id="{2AA2F88B-D6EE-4943-B5FE-9D7D1D12C211}"/>
              </a:ext>
            </a:extLst>
          </p:cNvPr>
          <p:cNvSpPr>
            <a:spLocks noGrp="1"/>
          </p:cNvSpPr>
          <p:nvPr>
            <p:ph type="ftr" sz="quarter" idx="11"/>
          </p:nvPr>
        </p:nvSpPr>
        <p:spPr/>
        <p:txBody>
          <a:bodyPr/>
          <a:lstStyle>
            <a:lvl1pPr>
              <a:defRPr/>
            </a:lvl1pPr>
          </a:lstStyle>
          <a:p>
            <a:pPr>
              <a:defRPr/>
            </a:pPr>
            <a:endParaRPr lang="es-EC"/>
          </a:p>
        </p:txBody>
      </p:sp>
      <p:sp>
        <p:nvSpPr>
          <p:cNvPr id="5" name="5 Marcador de número de diapositiva">
            <a:extLst>
              <a:ext uri="{FF2B5EF4-FFF2-40B4-BE49-F238E27FC236}">
                <a16:creationId xmlns:a16="http://schemas.microsoft.com/office/drawing/2014/main" id="{BCC7D355-8704-4FD6-9565-A506C34BA6EF}"/>
              </a:ext>
            </a:extLst>
          </p:cNvPr>
          <p:cNvSpPr>
            <a:spLocks noGrp="1"/>
          </p:cNvSpPr>
          <p:nvPr>
            <p:ph type="sldNum" sz="quarter" idx="12"/>
          </p:nvPr>
        </p:nvSpPr>
        <p:spPr/>
        <p:txBody>
          <a:bodyPr/>
          <a:lstStyle>
            <a:lvl1pPr>
              <a:defRPr/>
            </a:lvl1pPr>
          </a:lstStyle>
          <a:p>
            <a:pPr>
              <a:defRPr/>
            </a:pPr>
            <a:fld id="{DC463DE2-8D67-4838-AB07-6FCC5074ED36}" type="slidenum">
              <a:rPr lang="es-EC" altLang="es-ES"/>
              <a:pPr>
                <a:defRPr/>
              </a:pPr>
              <a:t>‹Nº›</a:t>
            </a:fld>
            <a:endParaRPr lang="es-EC" altLang="es-ES"/>
          </a:p>
        </p:txBody>
      </p:sp>
    </p:spTree>
    <p:extLst>
      <p:ext uri="{BB962C8B-B14F-4D97-AF65-F5344CB8AC3E}">
        <p14:creationId xmlns:p14="http://schemas.microsoft.com/office/powerpoint/2010/main" val="404707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8A94CBCF-7B58-4E81-A42D-308A636C979F}"/>
              </a:ext>
            </a:extLst>
          </p:cNvPr>
          <p:cNvSpPr>
            <a:spLocks noGrp="1"/>
          </p:cNvSpPr>
          <p:nvPr>
            <p:ph type="dt" sz="half" idx="10"/>
          </p:nvPr>
        </p:nvSpPr>
        <p:spPr/>
        <p:txBody>
          <a:bodyPr/>
          <a:lstStyle>
            <a:lvl1pPr>
              <a:defRPr/>
            </a:lvl1pPr>
          </a:lstStyle>
          <a:p>
            <a:pPr>
              <a:defRPr/>
            </a:pPr>
            <a:fld id="{532EC463-81AC-46DC-9AC9-7FC908667CF1}" type="datetimeFigureOut">
              <a:rPr lang="es-EC"/>
              <a:pPr>
                <a:defRPr/>
              </a:pPr>
              <a:t>9/12/2019</a:t>
            </a:fld>
            <a:endParaRPr lang="es-EC"/>
          </a:p>
        </p:txBody>
      </p:sp>
      <p:sp>
        <p:nvSpPr>
          <p:cNvPr id="3" name="4 Marcador de pie de página">
            <a:extLst>
              <a:ext uri="{FF2B5EF4-FFF2-40B4-BE49-F238E27FC236}">
                <a16:creationId xmlns:a16="http://schemas.microsoft.com/office/drawing/2014/main" id="{CCDE3E1B-46AE-4FCE-8546-30C7D291C60D}"/>
              </a:ext>
            </a:extLst>
          </p:cNvPr>
          <p:cNvSpPr>
            <a:spLocks noGrp="1"/>
          </p:cNvSpPr>
          <p:nvPr>
            <p:ph type="ftr" sz="quarter" idx="11"/>
          </p:nvPr>
        </p:nvSpPr>
        <p:spPr/>
        <p:txBody>
          <a:bodyPr/>
          <a:lstStyle>
            <a:lvl1pPr>
              <a:defRPr/>
            </a:lvl1pPr>
          </a:lstStyle>
          <a:p>
            <a:pPr>
              <a:defRPr/>
            </a:pPr>
            <a:endParaRPr lang="es-EC"/>
          </a:p>
        </p:txBody>
      </p:sp>
      <p:sp>
        <p:nvSpPr>
          <p:cNvPr id="4" name="5 Marcador de número de diapositiva">
            <a:extLst>
              <a:ext uri="{FF2B5EF4-FFF2-40B4-BE49-F238E27FC236}">
                <a16:creationId xmlns:a16="http://schemas.microsoft.com/office/drawing/2014/main" id="{6CA414CD-4962-4314-AD54-52D0DAF4B443}"/>
              </a:ext>
            </a:extLst>
          </p:cNvPr>
          <p:cNvSpPr>
            <a:spLocks noGrp="1"/>
          </p:cNvSpPr>
          <p:nvPr>
            <p:ph type="sldNum" sz="quarter" idx="12"/>
          </p:nvPr>
        </p:nvSpPr>
        <p:spPr/>
        <p:txBody>
          <a:bodyPr/>
          <a:lstStyle>
            <a:lvl1pPr>
              <a:defRPr/>
            </a:lvl1pPr>
          </a:lstStyle>
          <a:p>
            <a:pPr>
              <a:defRPr/>
            </a:pPr>
            <a:fld id="{9F6177EE-727A-413B-839E-B423FC971F3A}" type="slidenum">
              <a:rPr lang="es-EC" altLang="es-ES"/>
              <a:pPr>
                <a:defRPr/>
              </a:pPr>
              <a:t>‹Nº›</a:t>
            </a:fld>
            <a:endParaRPr lang="es-EC" altLang="es-ES"/>
          </a:p>
        </p:txBody>
      </p:sp>
    </p:spTree>
    <p:extLst>
      <p:ext uri="{BB962C8B-B14F-4D97-AF65-F5344CB8AC3E}">
        <p14:creationId xmlns:p14="http://schemas.microsoft.com/office/powerpoint/2010/main" val="1222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a:xfrm>
            <a:off x="11040096" y="6346059"/>
            <a:ext cx="1022927" cy="365125"/>
          </a:xfrm>
        </p:spPr>
        <p:txBody>
          <a:bodyPr/>
          <a:lstStyle>
            <a:lvl1pPr>
              <a:defRPr sz="1600" b="1">
                <a:solidFill>
                  <a:schemeClr val="accent6">
                    <a:lumMod val="75000"/>
                  </a:schemeClr>
                </a:solidFill>
                <a:latin typeface="Times New Roman" panose="02020603050405020304" pitchFamily="18" charset="0"/>
                <a:cs typeface="Times New Roman" panose="02020603050405020304" pitchFamily="18" charset="0"/>
              </a:defRPr>
            </a:lvl1pPr>
          </a:lstStyle>
          <a:p>
            <a:fld id="{FAB3659D-DB5E-45B0-9B15-95ED747FF857}" type="slidenum">
              <a:rPr lang="es-ES" smtClean="0"/>
              <a:pPr/>
              <a:t>‹Nº›</a:t>
            </a:fld>
            <a:endParaRPr lang="es-ES" dirty="0"/>
          </a:p>
        </p:txBody>
      </p:sp>
      <p:cxnSp>
        <p:nvCxnSpPr>
          <p:cNvPr id="8" name="Conector recto 7"/>
          <p:cNvCxnSpPr/>
          <p:nvPr userDrawn="1"/>
        </p:nvCxnSpPr>
        <p:spPr>
          <a:xfrm>
            <a:off x="0" y="6243637"/>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userDrawn="1"/>
        </p:nvCxnSpPr>
        <p:spPr>
          <a:xfrm>
            <a:off x="0" y="566737"/>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txBox="1">
            <a:spLocks/>
          </p:cNvSpPr>
          <p:nvPr userDrawn="1"/>
        </p:nvSpPr>
        <p:spPr>
          <a:xfrm>
            <a:off x="7855016" y="6368256"/>
            <a:ext cx="3086098" cy="365125"/>
          </a:xfrm>
          <a:prstGeom prst="rect">
            <a:avLst/>
          </a:prstGeom>
        </p:spPr>
        <p:txBody>
          <a:bodyPr vert="horz" lIns="91440" tIns="45720" rIns="91440" bIns="45720" rtlCol="0" anchor="ctr"/>
          <a:lstStyle>
            <a:defPPr>
              <a:defRPr lang="es-ES"/>
            </a:defPPr>
            <a:lvl1pPr marL="0" algn="r" defTabSz="914400" rtl="0" eaLnBrk="1" latinLnBrk="0" hangingPunct="1">
              <a:defRPr sz="1200" b="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dirty="0">
                <a:solidFill>
                  <a:schemeClr val="accent6">
                    <a:lumMod val="75000"/>
                  </a:schemeClr>
                </a:solidFill>
              </a:rPr>
              <a:t>Diego</a:t>
            </a:r>
            <a:r>
              <a:rPr lang="es-ES" sz="1600" baseline="0" dirty="0">
                <a:solidFill>
                  <a:schemeClr val="accent6">
                    <a:lumMod val="75000"/>
                  </a:schemeClr>
                </a:solidFill>
              </a:rPr>
              <a:t> Francisco Carrión Galarza</a:t>
            </a:r>
            <a:endParaRPr lang="es-ES" sz="1600" dirty="0">
              <a:solidFill>
                <a:schemeClr val="accent6">
                  <a:lumMod val="75000"/>
                </a:schemeClr>
              </a:solidFill>
            </a:endParaRPr>
          </a:p>
        </p:txBody>
      </p:sp>
      <p:sp>
        <p:nvSpPr>
          <p:cNvPr id="11" name="Slide Number Placeholder 5"/>
          <p:cNvSpPr txBox="1">
            <a:spLocks/>
          </p:cNvSpPr>
          <p:nvPr userDrawn="1"/>
        </p:nvSpPr>
        <p:spPr>
          <a:xfrm>
            <a:off x="2250519" y="6248586"/>
            <a:ext cx="5427875" cy="614363"/>
          </a:xfrm>
          <a:prstGeom prst="rect">
            <a:avLst/>
          </a:prstGeom>
        </p:spPr>
        <p:txBody>
          <a:bodyPr vert="horz" lIns="91440" tIns="45720" rIns="91440" bIns="45720" rtlCol="0" anchor="ctr"/>
          <a:lstStyle>
            <a:defPPr>
              <a:defRPr lang="es-ES"/>
            </a:defPPr>
            <a:lvl1pPr marL="0" algn="r" defTabSz="914400" rtl="0" eaLnBrk="1" latinLnBrk="0" hangingPunct="1">
              <a:defRPr sz="1200" b="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dirty="0">
                <a:solidFill>
                  <a:schemeClr val="accent6">
                    <a:lumMod val="75000"/>
                  </a:schemeClr>
                </a:solidFill>
              </a:rPr>
              <a:t>Análisis y modelación de la estratificación de temperaturas en un acumulador vertical para agua caliente sanitaria</a:t>
            </a:r>
            <a:endParaRPr lang="es-EC" sz="1600" dirty="0">
              <a:solidFill>
                <a:schemeClr val="accent6">
                  <a:lumMod val="75000"/>
                </a:schemeClr>
              </a:solidFill>
            </a:endParaRPr>
          </a:p>
        </p:txBody>
      </p:sp>
      <p:pic>
        <p:nvPicPr>
          <p:cNvPr id="12" name="Imagen 11" descr="Resultado de imagen para espe.png">
            <a:extLst>
              <a:ext uri="{FF2B5EF4-FFF2-40B4-BE49-F238E27FC236}">
                <a16:creationId xmlns:a16="http://schemas.microsoft.com/office/drawing/2014/main" id="{5EF4B8EA-6AE5-4307-9D33-2705DC2E06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30" y="6307138"/>
            <a:ext cx="2036268" cy="525539"/>
          </a:xfrm>
          <a:prstGeom prst="rect">
            <a:avLst/>
          </a:prstGeom>
          <a:noFill/>
          <a:ln>
            <a:noFill/>
          </a:ln>
        </p:spPr>
      </p:pic>
    </p:spTree>
    <p:extLst>
      <p:ext uri="{BB962C8B-B14F-4D97-AF65-F5344CB8AC3E}">
        <p14:creationId xmlns:p14="http://schemas.microsoft.com/office/powerpoint/2010/main" val="110820171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190A036A-8402-4788-98BA-1B5B6AC3AFB3}"/>
              </a:ext>
            </a:extLst>
          </p:cNvPr>
          <p:cNvSpPr>
            <a:spLocks noGrp="1"/>
          </p:cNvSpPr>
          <p:nvPr>
            <p:ph type="dt" sz="half" idx="10"/>
          </p:nvPr>
        </p:nvSpPr>
        <p:spPr/>
        <p:txBody>
          <a:bodyPr/>
          <a:lstStyle>
            <a:lvl1pPr>
              <a:defRPr/>
            </a:lvl1pPr>
          </a:lstStyle>
          <a:p>
            <a:pPr>
              <a:defRPr/>
            </a:pPr>
            <a:fld id="{1CB6FE94-162E-4C67-95EA-89629900AC09}" type="datetimeFigureOut">
              <a:rPr lang="es-EC"/>
              <a:pPr>
                <a:defRPr/>
              </a:pPr>
              <a:t>9/12/2019</a:t>
            </a:fld>
            <a:endParaRPr lang="es-EC"/>
          </a:p>
        </p:txBody>
      </p:sp>
      <p:sp>
        <p:nvSpPr>
          <p:cNvPr id="6" name="4 Marcador de pie de página">
            <a:extLst>
              <a:ext uri="{FF2B5EF4-FFF2-40B4-BE49-F238E27FC236}">
                <a16:creationId xmlns:a16="http://schemas.microsoft.com/office/drawing/2014/main" id="{AD50F388-BC06-47DC-918F-7A83A55FDB61}"/>
              </a:ext>
            </a:extLst>
          </p:cNvPr>
          <p:cNvSpPr>
            <a:spLocks noGrp="1"/>
          </p:cNvSpPr>
          <p:nvPr>
            <p:ph type="ftr" sz="quarter" idx="11"/>
          </p:nvPr>
        </p:nvSpPr>
        <p:spPr/>
        <p:txBody>
          <a:bodyPr/>
          <a:lstStyle>
            <a:lvl1pPr>
              <a:defRPr/>
            </a:lvl1pPr>
          </a:lstStyle>
          <a:p>
            <a:pPr>
              <a:defRPr/>
            </a:pPr>
            <a:endParaRPr lang="es-EC"/>
          </a:p>
        </p:txBody>
      </p:sp>
      <p:sp>
        <p:nvSpPr>
          <p:cNvPr id="7" name="5 Marcador de número de diapositiva">
            <a:extLst>
              <a:ext uri="{FF2B5EF4-FFF2-40B4-BE49-F238E27FC236}">
                <a16:creationId xmlns:a16="http://schemas.microsoft.com/office/drawing/2014/main" id="{F82F4CC6-9BC3-485F-A58B-B3E567B3598B}"/>
              </a:ext>
            </a:extLst>
          </p:cNvPr>
          <p:cNvSpPr>
            <a:spLocks noGrp="1"/>
          </p:cNvSpPr>
          <p:nvPr>
            <p:ph type="sldNum" sz="quarter" idx="12"/>
          </p:nvPr>
        </p:nvSpPr>
        <p:spPr/>
        <p:txBody>
          <a:bodyPr/>
          <a:lstStyle>
            <a:lvl1pPr>
              <a:defRPr/>
            </a:lvl1pPr>
          </a:lstStyle>
          <a:p>
            <a:pPr>
              <a:defRPr/>
            </a:pPr>
            <a:fld id="{5B5783B3-D5E7-4DE3-8BA8-AC04738793B4}" type="slidenum">
              <a:rPr lang="es-EC" altLang="es-ES"/>
              <a:pPr>
                <a:defRPr/>
              </a:pPr>
              <a:t>‹Nº›</a:t>
            </a:fld>
            <a:endParaRPr lang="es-EC" altLang="es-ES"/>
          </a:p>
        </p:txBody>
      </p:sp>
    </p:spTree>
    <p:extLst>
      <p:ext uri="{BB962C8B-B14F-4D97-AF65-F5344CB8AC3E}">
        <p14:creationId xmlns:p14="http://schemas.microsoft.com/office/powerpoint/2010/main" val="406773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E56EE4BB-245D-405E-875F-3FC53997E909}"/>
              </a:ext>
            </a:extLst>
          </p:cNvPr>
          <p:cNvSpPr>
            <a:spLocks noGrp="1"/>
          </p:cNvSpPr>
          <p:nvPr>
            <p:ph type="dt" sz="half" idx="10"/>
          </p:nvPr>
        </p:nvSpPr>
        <p:spPr/>
        <p:txBody>
          <a:bodyPr/>
          <a:lstStyle>
            <a:lvl1pPr>
              <a:defRPr/>
            </a:lvl1pPr>
          </a:lstStyle>
          <a:p>
            <a:pPr>
              <a:defRPr/>
            </a:pPr>
            <a:fld id="{87F8AD46-02F6-4A50-9C89-35AAF06425E7}" type="datetimeFigureOut">
              <a:rPr lang="es-EC"/>
              <a:pPr>
                <a:defRPr/>
              </a:pPr>
              <a:t>9/12/2019</a:t>
            </a:fld>
            <a:endParaRPr lang="es-EC"/>
          </a:p>
        </p:txBody>
      </p:sp>
      <p:sp>
        <p:nvSpPr>
          <p:cNvPr id="6" name="4 Marcador de pie de página">
            <a:extLst>
              <a:ext uri="{FF2B5EF4-FFF2-40B4-BE49-F238E27FC236}">
                <a16:creationId xmlns:a16="http://schemas.microsoft.com/office/drawing/2014/main" id="{92908D0E-755B-47CE-94B1-D462F79E2EC6}"/>
              </a:ext>
            </a:extLst>
          </p:cNvPr>
          <p:cNvSpPr>
            <a:spLocks noGrp="1"/>
          </p:cNvSpPr>
          <p:nvPr>
            <p:ph type="ftr" sz="quarter" idx="11"/>
          </p:nvPr>
        </p:nvSpPr>
        <p:spPr/>
        <p:txBody>
          <a:bodyPr/>
          <a:lstStyle>
            <a:lvl1pPr>
              <a:defRPr/>
            </a:lvl1pPr>
          </a:lstStyle>
          <a:p>
            <a:pPr>
              <a:defRPr/>
            </a:pPr>
            <a:endParaRPr lang="es-EC"/>
          </a:p>
        </p:txBody>
      </p:sp>
      <p:sp>
        <p:nvSpPr>
          <p:cNvPr id="7" name="5 Marcador de número de diapositiva">
            <a:extLst>
              <a:ext uri="{FF2B5EF4-FFF2-40B4-BE49-F238E27FC236}">
                <a16:creationId xmlns:a16="http://schemas.microsoft.com/office/drawing/2014/main" id="{BAEAE0A6-C914-4146-8C5B-6933FA2C06FB}"/>
              </a:ext>
            </a:extLst>
          </p:cNvPr>
          <p:cNvSpPr>
            <a:spLocks noGrp="1"/>
          </p:cNvSpPr>
          <p:nvPr>
            <p:ph type="sldNum" sz="quarter" idx="12"/>
          </p:nvPr>
        </p:nvSpPr>
        <p:spPr/>
        <p:txBody>
          <a:bodyPr/>
          <a:lstStyle>
            <a:lvl1pPr>
              <a:defRPr/>
            </a:lvl1pPr>
          </a:lstStyle>
          <a:p>
            <a:pPr>
              <a:defRPr/>
            </a:pPr>
            <a:fld id="{5D219E3D-51D2-450F-AADD-94AF6D58E3E7}" type="slidenum">
              <a:rPr lang="es-EC" altLang="es-ES"/>
              <a:pPr>
                <a:defRPr/>
              </a:pPr>
              <a:t>‹Nº›</a:t>
            </a:fld>
            <a:endParaRPr lang="es-EC" altLang="es-ES"/>
          </a:p>
        </p:txBody>
      </p:sp>
    </p:spTree>
    <p:extLst>
      <p:ext uri="{BB962C8B-B14F-4D97-AF65-F5344CB8AC3E}">
        <p14:creationId xmlns:p14="http://schemas.microsoft.com/office/powerpoint/2010/main" val="1993364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a:extLst>
              <a:ext uri="{FF2B5EF4-FFF2-40B4-BE49-F238E27FC236}">
                <a16:creationId xmlns:a16="http://schemas.microsoft.com/office/drawing/2014/main" id="{642820A6-50F3-4BBA-9D48-D296AD0B3240}"/>
              </a:ext>
            </a:extLst>
          </p:cNvPr>
          <p:cNvSpPr>
            <a:spLocks noGrp="1"/>
          </p:cNvSpPr>
          <p:nvPr>
            <p:ph type="dt" sz="half" idx="10"/>
          </p:nvPr>
        </p:nvSpPr>
        <p:spPr/>
        <p:txBody>
          <a:bodyPr/>
          <a:lstStyle>
            <a:lvl1pPr>
              <a:defRPr/>
            </a:lvl1pPr>
          </a:lstStyle>
          <a:p>
            <a:pPr>
              <a:defRPr/>
            </a:pPr>
            <a:fld id="{82C8A60A-B75B-427F-A9C9-EE89A2714701}" type="datetimeFigureOut">
              <a:rPr lang="es-EC"/>
              <a:pPr>
                <a:defRPr/>
              </a:pPr>
              <a:t>9/12/2019</a:t>
            </a:fld>
            <a:endParaRPr lang="es-EC"/>
          </a:p>
        </p:txBody>
      </p:sp>
      <p:sp>
        <p:nvSpPr>
          <p:cNvPr id="5" name="4 Marcador de pie de página">
            <a:extLst>
              <a:ext uri="{FF2B5EF4-FFF2-40B4-BE49-F238E27FC236}">
                <a16:creationId xmlns:a16="http://schemas.microsoft.com/office/drawing/2014/main" id="{7D4025CF-F2DC-4B97-9C22-94A4470A8499}"/>
              </a:ext>
            </a:extLst>
          </p:cNvPr>
          <p:cNvSpPr>
            <a:spLocks noGrp="1"/>
          </p:cNvSpPr>
          <p:nvPr>
            <p:ph type="ftr" sz="quarter" idx="11"/>
          </p:nvPr>
        </p:nvSpPr>
        <p:spPr/>
        <p:txBody>
          <a:bodyPr/>
          <a:lstStyle>
            <a:lvl1pPr>
              <a:defRPr/>
            </a:lvl1pPr>
          </a:lstStyle>
          <a:p>
            <a:pPr>
              <a:defRPr/>
            </a:pPr>
            <a:endParaRPr lang="es-EC"/>
          </a:p>
        </p:txBody>
      </p:sp>
      <p:sp>
        <p:nvSpPr>
          <p:cNvPr id="6" name="5 Marcador de número de diapositiva">
            <a:extLst>
              <a:ext uri="{FF2B5EF4-FFF2-40B4-BE49-F238E27FC236}">
                <a16:creationId xmlns:a16="http://schemas.microsoft.com/office/drawing/2014/main" id="{0F72A63B-33A1-4B3E-AB2D-2B5A826C746E}"/>
              </a:ext>
            </a:extLst>
          </p:cNvPr>
          <p:cNvSpPr>
            <a:spLocks noGrp="1"/>
          </p:cNvSpPr>
          <p:nvPr>
            <p:ph type="sldNum" sz="quarter" idx="12"/>
          </p:nvPr>
        </p:nvSpPr>
        <p:spPr/>
        <p:txBody>
          <a:bodyPr/>
          <a:lstStyle>
            <a:lvl1pPr>
              <a:defRPr/>
            </a:lvl1pPr>
          </a:lstStyle>
          <a:p>
            <a:pPr>
              <a:defRPr/>
            </a:pPr>
            <a:fld id="{9C34B257-0C9A-43FE-901A-DFCE90EEC054}" type="slidenum">
              <a:rPr lang="es-EC" altLang="es-ES"/>
              <a:pPr>
                <a:defRPr/>
              </a:pPr>
              <a:t>‹Nº›</a:t>
            </a:fld>
            <a:endParaRPr lang="es-EC" altLang="es-ES"/>
          </a:p>
        </p:txBody>
      </p:sp>
    </p:spTree>
    <p:extLst>
      <p:ext uri="{BB962C8B-B14F-4D97-AF65-F5344CB8AC3E}">
        <p14:creationId xmlns:p14="http://schemas.microsoft.com/office/powerpoint/2010/main" val="97047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40"/>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a:extLst>
              <a:ext uri="{FF2B5EF4-FFF2-40B4-BE49-F238E27FC236}">
                <a16:creationId xmlns:a16="http://schemas.microsoft.com/office/drawing/2014/main" id="{273BA889-DCCE-43B5-8065-48CEE72A39FC}"/>
              </a:ext>
            </a:extLst>
          </p:cNvPr>
          <p:cNvSpPr>
            <a:spLocks noGrp="1"/>
          </p:cNvSpPr>
          <p:nvPr>
            <p:ph type="dt" sz="half" idx="10"/>
          </p:nvPr>
        </p:nvSpPr>
        <p:spPr/>
        <p:txBody>
          <a:bodyPr/>
          <a:lstStyle>
            <a:lvl1pPr>
              <a:defRPr/>
            </a:lvl1pPr>
          </a:lstStyle>
          <a:p>
            <a:pPr>
              <a:defRPr/>
            </a:pPr>
            <a:fld id="{B98A8230-BCDC-449F-BB72-AE0332C42D46}" type="datetimeFigureOut">
              <a:rPr lang="es-EC"/>
              <a:pPr>
                <a:defRPr/>
              </a:pPr>
              <a:t>9/12/2019</a:t>
            </a:fld>
            <a:endParaRPr lang="es-EC"/>
          </a:p>
        </p:txBody>
      </p:sp>
      <p:sp>
        <p:nvSpPr>
          <p:cNvPr id="5" name="4 Marcador de pie de página">
            <a:extLst>
              <a:ext uri="{FF2B5EF4-FFF2-40B4-BE49-F238E27FC236}">
                <a16:creationId xmlns:a16="http://schemas.microsoft.com/office/drawing/2014/main" id="{DAA944BE-B02F-4680-A7A5-77069159D0F3}"/>
              </a:ext>
            </a:extLst>
          </p:cNvPr>
          <p:cNvSpPr>
            <a:spLocks noGrp="1"/>
          </p:cNvSpPr>
          <p:nvPr>
            <p:ph type="ftr" sz="quarter" idx="11"/>
          </p:nvPr>
        </p:nvSpPr>
        <p:spPr/>
        <p:txBody>
          <a:bodyPr/>
          <a:lstStyle>
            <a:lvl1pPr>
              <a:defRPr/>
            </a:lvl1pPr>
          </a:lstStyle>
          <a:p>
            <a:pPr>
              <a:defRPr/>
            </a:pPr>
            <a:endParaRPr lang="es-EC"/>
          </a:p>
        </p:txBody>
      </p:sp>
      <p:sp>
        <p:nvSpPr>
          <p:cNvPr id="6" name="5 Marcador de número de diapositiva">
            <a:extLst>
              <a:ext uri="{FF2B5EF4-FFF2-40B4-BE49-F238E27FC236}">
                <a16:creationId xmlns:a16="http://schemas.microsoft.com/office/drawing/2014/main" id="{C107C56E-9851-42F8-B61A-FF82A06E21ED}"/>
              </a:ext>
            </a:extLst>
          </p:cNvPr>
          <p:cNvSpPr>
            <a:spLocks noGrp="1"/>
          </p:cNvSpPr>
          <p:nvPr>
            <p:ph type="sldNum" sz="quarter" idx="12"/>
          </p:nvPr>
        </p:nvSpPr>
        <p:spPr/>
        <p:txBody>
          <a:bodyPr/>
          <a:lstStyle>
            <a:lvl1pPr>
              <a:defRPr/>
            </a:lvl1pPr>
          </a:lstStyle>
          <a:p>
            <a:pPr>
              <a:defRPr/>
            </a:pPr>
            <a:fld id="{0C90E7D1-AC85-43C8-A495-888244BDE7F3}" type="slidenum">
              <a:rPr lang="es-EC" altLang="es-ES"/>
              <a:pPr>
                <a:defRPr/>
              </a:pPr>
              <a:t>‹Nº›</a:t>
            </a:fld>
            <a:endParaRPr lang="es-EC" altLang="es-ES"/>
          </a:p>
        </p:txBody>
      </p:sp>
    </p:spTree>
    <p:extLst>
      <p:ext uri="{BB962C8B-B14F-4D97-AF65-F5344CB8AC3E}">
        <p14:creationId xmlns:p14="http://schemas.microsoft.com/office/powerpoint/2010/main" val="175601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B3659D-DB5E-45B0-9B15-95ED747FF857}" type="slidenum">
              <a:rPr lang="es-ES" smtClean="0"/>
              <a:t>‹Nº›</a:t>
            </a:fld>
            <a:endParaRPr lang="es-ES"/>
          </a:p>
        </p:txBody>
      </p:sp>
    </p:spTree>
    <p:extLst>
      <p:ext uri="{BB962C8B-B14F-4D97-AF65-F5344CB8AC3E}">
        <p14:creationId xmlns:p14="http://schemas.microsoft.com/office/powerpoint/2010/main" val="315896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B3659D-DB5E-45B0-9B15-95ED747FF857}" type="slidenum">
              <a:rPr lang="es-ES" smtClean="0"/>
              <a:t>‹Nº›</a:t>
            </a:fld>
            <a:endParaRPr lang="es-ES"/>
          </a:p>
        </p:txBody>
      </p:sp>
    </p:spTree>
    <p:extLst>
      <p:ext uri="{BB962C8B-B14F-4D97-AF65-F5344CB8AC3E}">
        <p14:creationId xmlns:p14="http://schemas.microsoft.com/office/powerpoint/2010/main" val="395958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AB3659D-DB5E-45B0-9B15-95ED747FF857}"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57130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AB3659D-DB5E-45B0-9B15-95ED747FF857}" type="slidenum">
              <a:rPr lang="es-ES" smtClean="0"/>
              <a:t>‹Nº›</a:t>
            </a:fld>
            <a:endParaRPr lang="es-E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77595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AB3659D-DB5E-45B0-9B15-95ED747FF857}" type="slidenum">
              <a:rPr lang="es-ES" smtClean="0"/>
              <a:t>‹Nº›</a:t>
            </a:fld>
            <a:endParaRPr lang="es-ES"/>
          </a:p>
        </p:txBody>
      </p:sp>
    </p:spTree>
    <p:extLst>
      <p:ext uri="{BB962C8B-B14F-4D97-AF65-F5344CB8AC3E}">
        <p14:creationId xmlns:p14="http://schemas.microsoft.com/office/powerpoint/2010/main" val="132986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B3659D-DB5E-45B0-9B15-95ED747FF857}" type="slidenum">
              <a:rPr lang="es-ES" smtClean="0"/>
              <a:t>‹Nº›</a:t>
            </a:fld>
            <a:endParaRPr lang="es-ES"/>
          </a:p>
        </p:txBody>
      </p:sp>
    </p:spTree>
    <p:extLst>
      <p:ext uri="{BB962C8B-B14F-4D97-AF65-F5344CB8AC3E}">
        <p14:creationId xmlns:p14="http://schemas.microsoft.com/office/powerpoint/2010/main" val="66196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6423155-1E7B-4BB0-86C6-FD535F52CA4D}" type="datetimeFigureOut">
              <a:rPr lang="es-ES" smtClean="0"/>
              <a:t>09/12/2019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B3659D-DB5E-45B0-9B15-95ED747FF857}" type="slidenum">
              <a:rPr lang="es-ES" smtClean="0"/>
              <a:t>‹Nº›</a:t>
            </a:fld>
            <a:endParaRPr lang="es-ES"/>
          </a:p>
        </p:txBody>
      </p:sp>
    </p:spTree>
    <p:extLst>
      <p:ext uri="{BB962C8B-B14F-4D97-AF65-F5344CB8AC3E}">
        <p14:creationId xmlns:p14="http://schemas.microsoft.com/office/powerpoint/2010/main" val="304445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AB3659D-DB5E-45B0-9B15-95ED747FF857}" type="slidenum">
              <a:rPr lang="es-ES" smtClean="0"/>
              <a:t>‹Nº›</a:t>
            </a:fld>
            <a:endParaRPr lang="es-ES"/>
          </a:p>
        </p:txBody>
      </p:sp>
    </p:spTree>
    <p:extLst>
      <p:ext uri="{BB962C8B-B14F-4D97-AF65-F5344CB8AC3E}">
        <p14:creationId xmlns:p14="http://schemas.microsoft.com/office/powerpoint/2010/main" val="1483171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536A1748-708D-4A8F-A468-E10A90895E9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s-EC" altLang="es-ES"/>
          </a:p>
        </p:txBody>
      </p:sp>
      <p:sp>
        <p:nvSpPr>
          <p:cNvPr id="1027" name="2 Marcador de texto">
            <a:extLst>
              <a:ext uri="{FF2B5EF4-FFF2-40B4-BE49-F238E27FC236}">
                <a16:creationId xmlns:a16="http://schemas.microsoft.com/office/drawing/2014/main" id="{F6930C8A-C01C-40AF-9A02-AD6EDE371CC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s-EC" altLang="es-ES"/>
          </a:p>
        </p:txBody>
      </p:sp>
      <p:sp>
        <p:nvSpPr>
          <p:cNvPr id="4" name="3 Marcador de fecha">
            <a:extLst>
              <a:ext uri="{FF2B5EF4-FFF2-40B4-BE49-F238E27FC236}">
                <a16:creationId xmlns:a16="http://schemas.microsoft.com/office/drawing/2014/main" id="{DF13A16D-E263-44CE-8484-1F3FAC76015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A874174-DD42-4621-A680-7C266B36F876}" type="datetimeFigureOut">
              <a:rPr lang="es-EC"/>
              <a:pPr>
                <a:defRPr/>
              </a:pPr>
              <a:t>9/12/2019</a:t>
            </a:fld>
            <a:endParaRPr lang="es-EC"/>
          </a:p>
        </p:txBody>
      </p:sp>
      <p:sp>
        <p:nvSpPr>
          <p:cNvPr id="5" name="4 Marcador de pie de página">
            <a:extLst>
              <a:ext uri="{FF2B5EF4-FFF2-40B4-BE49-F238E27FC236}">
                <a16:creationId xmlns:a16="http://schemas.microsoft.com/office/drawing/2014/main" id="{805332B4-E629-483A-B745-C978567E446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C"/>
          </a:p>
        </p:txBody>
      </p:sp>
      <p:sp>
        <p:nvSpPr>
          <p:cNvPr id="6" name="5 Marcador de número de diapositiva">
            <a:extLst>
              <a:ext uri="{FF2B5EF4-FFF2-40B4-BE49-F238E27FC236}">
                <a16:creationId xmlns:a16="http://schemas.microsoft.com/office/drawing/2014/main" id="{EA0389C1-0602-4459-9CE7-0325EF2A798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0339AE6-A2AC-41F0-B459-4D95E135242C}" type="slidenum">
              <a:rPr lang="es-EC" altLang="es-ES"/>
              <a:pPr>
                <a:defRPr/>
              </a:pPr>
              <a:t>‹Nº›</a:t>
            </a:fld>
            <a:endParaRPr lang="es-EC" altLang="es-ES"/>
          </a:p>
        </p:txBody>
      </p:sp>
    </p:spTree>
    <p:extLst>
      <p:ext uri="{BB962C8B-B14F-4D97-AF65-F5344CB8AC3E}">
        <p14:creationId xmlns:p14="http://schemas.microsoft.com/office/powerpoint/2010/main" val="18852604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E266B2B-14E4-4045-A8A3-341E02970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99"/>
          <a:stretch>
            <a:fillRect/>
          </a:stretch>
        </p:blipFill>
        <p:spPr bwMode="auto">
          <a:xfrm>
            <a:off x="1143000" y="0"/>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9 CuadroTexto">
            <a:extLst>
              <a:ext uri="{FF2B5EF4-FFF2-40B4-BE49-F238E27FC236}">
                <a16:creationId xmlns:a16="http://schemas.microsoft.com/office/drawing/2014/main" id="{920232A0-D239-49DE-A122-D03C6E43C9FD}"/>
              </a:ext>
            </a:extLst>
          </p:cNvPr>
          <p:cNvSpPr txBox="1">
            <a:spLocks noChangeArrowheads="1"/>
          </p:cNvSpPr>
          <p:nvPr/>
        </p:nvSpPr>
        <p:spPr bwMode="auto">
          <a:xfrm>
            <a:off x="7015164" y="4675189"/>
            <a:ext cx="39766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Aft>
                <a:spcPct val="0"/>
              </a:spcAft>
              <a:buNone/>
            </a:pPr>
            <a:r>
              <a:rPr lang="es-ES" altLang="es-ES" sz="1100" b="1">
                <a:solidFill>
                  <a:prstClr val="black"/>
                </a:solidFill>
                <a:latin typeface="Times New Roman" panose="02020603050405020304" pitchFamily="18" charset="0"/>
                <a:cs typeface="Times New Roman" panose="02020603050405020304" pitchFamily="18" charset="0"/>
              </a:rPr>
              <a:t>AUTOR:  </a:t>
            </a:r>
          </a:p>
          <a:p>
            <a:pPr algn="ctr" eaLnBrk="0" fontAlgn="base" hangingPunct="0">
              <a:spcAft>
                <a:spcPct val="0"/>
              </a:spcAft>
              <a:buNone/>
            </a:pPr>
            <a:r>
              <a:rPr lang="es-ES" altLang="es-ES" sz="1100" b="1">
                <a:solidFill>
                  <a:prstClr val="black"/>
                </a:solidFill>
                <a:latin typeface="Times New Roman" panose="02020603050405020304" pitchFamily="18" charset="0"/>
                <a:cs typeface="Times New Roman" panose="02020603050405020304" pitchFamily="18" charset="0"/>
              </a:rPr>
              <a:t>CARRIÓN GALARZA, DIEGO FRANCISCO</a:t>
            </a:r>
          </a:p>
          <a:p>
            <a:pPr algn="ctr" eaLnBrk="0" fontAlgn="base" hangingPunct="0">
              <a:spcAft>
                <a:spcPct val="0"/>
              </a:spcAft>
              <a:buNone/>
            </a:pPr>
            <a:endParaRPr lang="es-ES" altLang="es-ES" sz="1100" b="1">
              <a:solidFill>
                <a:prstClr val="black"/>
              </a:solidFill>
              <a:latin typeface="Times New Roman" panose="02020603050405020304" pitchFamily="18" charset="0"/>
              <a:cs typeface="Times New Roman" panose="02020603050405020304" pitchFamily="18" charset="0"/>
            </a:endParaRPr>
          </a:p>
          <a:p>
            <a:pPr algn="ctr" eaLnBrk="0" fontAlgn="base" hangingPunct="0">
              <a:spcAft>
                <a:spcPct val="0"/>
              </a:spcAft>
              <a:buNone/>
            </a:pPr>
            <a:r>
              <a:rPr lang="es-ES" altLang="es-ES" sz="1100" b="1">
                <a:solidFill>
                  <a:prstClr val="black"/>
                </a:solidFill>
                <a:latin typeface="Times New Roman" panose="02020603050405020304" pitchFamily="18" charset="0"/>
                <a:cs typeface="Times New Roman" panose="02020603050405020304" pitchFamily="18" charset="0"/>
              </a:rPr>
              <a:t>DIRECTOR: </a:t>
            </a:r>
            <a:r>
              <a:rPr lang="pt-BR" altLang="es-ES" sz="1100" b="1">
                <a:solidFill>
                  <a:prstClr val="black"/>
                </a:solidFill>
                <a:latin typeface="Times New Roman" panose="02020603050405020304" pitchFamily="18" charset="0"/>
                <a:cs typeface="Times New Roman" panose="02020603050405020304" pitchFamily="18" charset="0"/>
              </a:rPr>
              <a:t>PH.D. ARCOS AVILÉS, DIEGO GUSTAVO</a:t>
            </a:r>
            <a:endParaRPr lang="es-ES" altLang="es-ES" sz="1100" b="1">
              <a:solidFill>
                <a:prstClr val="black"/>
              </a:solidFill>
              <a:latin typeface="Times New Roman" panose="02020603050405020304" pitchFamily="18" charset="0"/>
              <a:cs typeface="Times New Roman" panose="02020603050405020304" pitchFamily="18" charset="0"/>
            </a:endParaRPr>
          </a:p>
        </p:txBody>
      </p:sp>
      <p:sp>
        <p:nvSpPr>
          <p:cNvPr id="4100" name="AutoShape 9">
            <a:extLst>
              <a:ext uri="{FF2B5EF4-FFF2-40B4-BE49-F238E27FC236}">
                <a16:creationId xmlns:a16="http://schemas.microsoft.com/office/drawing/2014/main" id="{C0E15EF1-30B6-4AE1-B9E9-7BFD09E9C99D}"/>
              </a:ext>
            </a:extLst>
          </p:cNvPr>
          <p:cNvSpPr>
            <a:spLocks noChangeAspect="1" noChangeArrowheads="1"/>
          </p:cNvSpPr>
          <p:nvPr/>
        </p:nvSpPr>
        <p:spPr bwMode="auto">
          <a:xfrm>
            <a:off x="1298575" y="-1004888"/>
            <a:ext cx="2190750" cy="209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s-ES" altLang="es-ES" sz="1800">
              <a:solidFill>
                <a:prstClr val="black"/>
              </a:solidFill>
              <a:latin typeface="Arial" panose="020B0604020202020204" pitchFamily="34" charset="0"/>
              <a:cs typeface="Arial" panose="020B0604020202020204" pitchFamily="34" charset="0"/>
            </a:endParaRPr>
          </a:p>
        </p:txBody>
      </p:sp>
      <p:sp>
        <p:nvSpPr>
          <p:cNvPr id="4101" name="3 CuadroTexto">
            <a:extLst>
              <a:ext uri="{FF2B5EF4-FFF2-40B4-BE49-F238E27FC236}">
                <a16:creationId xmlns:a16="http://schemas.microsoft.com/office/drawing/2014/main" id="{1D762F03-CAC1-4C3E-BA43-6F15ADE2EC60}"/>
              </a:ext>
            </a:extLst>
          </p:cNvPr>
          <p:cNvSpPr txBox="1">
            <a:spLocks noChangeArrowheads="1"/>
          </p:cNvSpPr>
          <p:nvPr/>
        </p:nvSpPr>
        <p:spPr bwMode="auto">
          <a:xfrm>
            <a:off x="7135813" y="1617664"/>
            <a:ext cx="3789362"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s-MX" altLang="es-ES" sz="1100" b="1">
                <a:solidFill>
                  <a:prstClr val="black"/>
                </a:solidFill>
                <a:latin typeface="Times New Roman" panose="02020603050405020304" pitchFamily="18" charset="0"/>
                <a:cs typeface="Times New Roman" panose="02020603050405020304" pitchFamily="18" charset="0"/>
              </a:rPr>
              <a:t>VICERECTORADO DE INVESTIGACIÓN,</a:t>
            </a:r>
          </a:p>
          <a:p>
            <a:pPr algn="ctr" eaLnBrk="0" fontAlgn="base" hangingPunct="0">
              <a:spcBef>
                <a:spcPct val="0"/>
              </a:spcBef>
              <a:spcAft>
                <a:spcPct val="0"/>
              </a:spcAft>
              <a:buNone/>
            </a:pPr>
            <a:r>
              <a:rPr lang="es-MX" altLang="es-ES" sz="1100" b="1">
                <a:solidFill>
                  <a:prstClr val="black"/>
                </a:solidFill>
                <a:latin typeface="Times New Roman" panose="02020603050405020304" pitchFamily="18" charset="0"/>
                <a:cs typeface="Times New Roman" panose="02020603050405020304" pitchFamily="18" charset="0"/>
              </a:rPr>
              <a:t>INNOVACIÓN Y TRANSFERENCIA DE </a:t>
            </a:r>
          </a:p>
          <a:p>
            <a:pPr algn="ctr" eaLnBrk="0" fontAlgn="base" hangingPunct="0">
              <a:spcBef>
                <a:spcPct val="0"/>
              </a:spcBef>
              <a:spcAft>
                <a:spcPct val="0"/>
              </a:spcAft>
              <a:buNone/>
            </a:pPr>
            <a:r>
              <a:rPr lang="es-MX" altLang="es-ES" sz="1100" b="1">
                <a:solidFill>
                  <a:prstClr val="black"/>
                </a:solidFill>
                <a:latin typeface="Times New Roman" panose="02020603050405020304" pitchFamily="18" charset="0"/>
                <a:cs typeface="Times New Roman" panose="02020603050405020304" pitchFamily="18" charset="0"/>
              </a:rPr>
              <a:t>TECNOLOGÍA</a:t>
            </a:r>
          </a:p>
          <a:p>
            <a:pPr eaLnBrk="0" fontAlgn="base" hangingPunct="0">
              <a:spcBef>
                <a:spcPct val="0"/>
              </a:spcBef>
              <a:spcAft>
                <a:spcPct val="0"/>
              </a:spcAft>
              <a:buNone/>
            </a:pPr>
            <a:endParaRPr lang="es-ES" altLang="es-ES" sz="1200" b="1">
              <a:solidFill>
                <a:prstClr val="black"/>
              </a:solidFill>
              <a:latin typeface="Times New Roman" panose="02020603050405020304" pitchFamily="18" charset="0"/>
              <a:cs typeface="Times New Roman" panose="02020603050405020304" pitchFamily="18" charset="0"/>
            </a:endParaRPr>
          </a:p>
          <a:p>
            <a:pPr algn="ctr" eaLnBrk="0" fontAlgn="base" hangingPunct="0">
              <a:spcAft>
                <a:spcPct val="0"/>
              </a:spcAft>
              <a:buNone/>
            </a:pPr>
            <a:r>
              <a:rPr lang="es-MX" altLang="es-ES" sz="1100" b="1">
                <a:solidFill>
                  <a:prstClr val="black"/>
                </a:solidFill>
                <a:latin typeface="Times New Roman" panose="02020603050405020304" pitchFamily="18" charset="0"/>
                <a:cs typeface="Times New Roman" panose="02020603050405020304" pitchFamily="18" charset="0"/>
              </a:rPr>
              <a:t>CENTRO DE POSGRADOS</a:t>
            </a:r>
          </a:p>
          <a:p>
            <a:pPr algn="ctr" eaLnBrk="0" fontAlgn="base" hangingPunct="0">
              <a:spcAft>
                <a:spcPct val="0"/>
              </a:spcAft>
              <a:buNone/>
            </a:pPr>
            <a:r>
              <a:rPr lang="es-MX" altLang="es-ES" sz="1100" b="1">
                <a:solidFill>
                  <a:prstClr val="black"/>
                </a:solidFill>
                <a:latin typeface="Times New Roman" panose="02020603050405020304" pitchFamily="18" charset="0"/>
                <a:cs typeface="Times New Roman" panose="02020603050405020304" pitchFamily="18" charset="0"/>
              </a:rPr>
              <a:t>MAESTRÍA EN ENERGÍAS RENOVABLES</a:t>
            </a:r>
          </a:p>
          <a:p>
            <a:pPr eaLnBrk="0" fontAlgn="base" hangingPunct="0">
              <a:spcBef>
                <a:spcPct val="0"/>
              </a:spcBef>
              <a:spcAft>
                <a:spcPct val="0"/>
              </a:spcAft>
              <a:buNone/>
            </a:pPr>
            <a:endParaRPr lang="es-ES" altLang="es-ES" sz="1100" b="1">
              <a:solidFill>
                <a:prstClr val="black"/>
              </a:solidFill>
              <a:latin typeface="Times New Roman" panose="02020603050405020304" pitchFamily="18" charset="0"/>
              <a:cs typeface="Times New Roman" panose="02020603050405020304" pitchFamily="18" charset="0"/>
            </a:endParaRPr>
          </a:p>
        </p:txBody>
      </p:sp>
      <p:sp>
        <p:nvSpPr>
          <p:cNvPr id="2060" name="2 CuadroTexto">
            <a:extLst>
              <a:ext uri="{FF2B5EF4-FFF2-40B4-BE49-F238E27FC236}">
                <a16:creationId xmlns:a16="http://schemas.microsoft.com/office/drawing/2014/main" id="{953A376E-7BB3-421A-AC4F-2A05D1D68A56}"/>
              </a:ext>
            </a:extLst>
          </p:cNvPr>
          <p:cNvSpPr txBox="1">
            <a:spLocks noChangeArrowheads="1"/>
          </p:cNvSpPr>
          <p:nvPr/>
        </p:nvSpPr>
        <p:spPr bwMode="auto">
          <a:xfrm>
            <a:off x="7173914" y="2898776"/>
            <a:ext cx="3400425" cy="60007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s-ES" sz="1100" b="1" dirty="0">
                <a:solidFill>
                  <a:prstClr val="black"/>
                </a:solidFill>
                <a:latin typeface="Times New Roman" panose="02020603050405020304" pitchFamily="18" charset="0"/>
                <a:cs typeface="Times New Roman" panose="02020603050405020304" pitchFamily="18" charset="0"/>
              </a:rPr>
              <a:t>TRABAJO DE TITULACIÓN, PREVIO A LA OBTENCIÓN DEL TÍTULO DE MAGISTER EN: ENERGÍAS RENOVABLES</a:t>
            </a:r>
          </a:p>
        </p:txBody>
      </p:sp>
      <p:sp>
        <p:nvSpPr>
          <p:cNvPr id="4103" name="9 CuadroTexto">
            <a:extLst>
              <a:ext uri="{FF2B5EF4-FFF2-40B4-BE49-F238E27FC236}">
                <a16:creationId xmlns:a16="http://schemas.microsoft.com/office/drawing/2014/main" id="{F371E89F-4895-4568-B63F-3BB5E4111B41}"/>
              </a:ext>
            </a:extLst>
          </p:cNvPr>
          <p:cNvSpPr txBox="1">
            <a:spLocks noChangeArrowheads="1"/>
          </p:cNvSpPr>
          <p:nvPr/>
        </p:nvSpPr>
        <p:spPr bwMode="auto">
          <a:xfrm>
            <a:off x="7094538" y="6002338"/>
            <a:ext cx="393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s-ES" altLang="es-ES" sz="1200" b="1">
                <a:solidFill>
                  <a:prstClr val="black"/>
                </a:solidFill>
                <a:latin typeface="Times New Roman" panose="02020603050405020304" pitchFamily="18" charset="0"/>
                <a:cs typeface="Times New Roman" panose="02020603050405020304" pitchFamily="18" charset="0"/>
              </a:rPr>
              <a:t>SANGOLQUÍ</a:t>
            </a:r>
          </a:p>
          <a:p>
            <a:pPr algn="ctr" eaLnBrk="0" fontAlgn="base" hangingPunct="0">
              <a:spcBef>
                <a:spcPct val="0"/>
              </a:spcBef>
              <a:spcAft>
                <a:spcPct val="0"/>
              </a:spcAft>
              <a:buNone/>
            </a:pPr>
            <a:r>
              <a:rPr lang="es-ES" altLang="es-ES" sz="1200" b="1">
                <a:solidFill>
                  <a:prstClr val="black"/>
                </a:solidFill>
                <a:latin typeface="Times New Roman" panose="02020603050405020304" pitchFamily="18" charset="0"/>
                <a:cs typeface="Times New Roman" panose="02020603050405020304" pitchFamily="18" charset="0"/>
              </a:rPr>
              <a:t>2019</a:t>
            </a:r>
            <a:endParaRPr lang="es-ES" altLang="es-ES" sz="1200">
              <a:solidFill>
                <a:prstClr val="black"/>
              </a:solidFill>
              <a:latin typeface="Times New Roman" panose="02020603050405020304" pitchFamily="18" charset="0"/>
              <a:cs typeface="Times New Roman" panose="02020603050405020304" pitchFamily="18" charset="0"/>
            </a:endParaRPr>
          </a:p>
        </p:txBody>
      </p:sp>
      <p:sp>
        <p:nvSpPr>
          <p:cNvPr id="13" name="2 CuadroTexto">
            <a:extLst>
              <a:ext uri="{FF2B5EF4-FFF2-40B4-BE49-F238E27FC236}">
                <a16:creationId xmlns:a16="http://schemas.microsoft.com/office/drawing/2014/main" id="{3BB580AC-45C9-451B-9D57-6D752152EF88}"/>
              </a:ext>
            </a:extLst>
          </p:cNvPr>
          <p:cNvSpPr txBox="1">
            <a:spLocks noChangeArrowheads="1"/>
          </p:cNvSpPr>
          <p:nvPr/>
        </p:nvSpPr>
        <p:spPr bwMode="auto">
          <a:xfrm>
            <a:off x="7135814" y="3533776"/>
            <a:ext cx="3635375" cy="93821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s-ES" sz="1100" b="1" dirty="0">
                <a:solidFill>
                  <a:prstClr val="black"/>
                </a:solidFill>
                <a:latin typeface="Times New Roman" panose="02020603050405020304" pitchFamily="18" charset="0"/>
                <a:cs typeface="Times New Roman" panose="02020603050405020304" pitchFamily="18" charset="0"/>
              </a:rPr>
              <a:t>TEMA:</a:t>
            </a:r>
          </a:p>
          <a:p>
            <a:pPr algn="ctr" fontAlgn="base">
              <a:spcBef>
                <a:spcPct val="0"/>
              </a:spcBef>
              <a:spcAft>
                <a:spcPct val="0"/>
              </a:spcAft>
              <a:defRPr/>
            </a:pPr>
            <a:r>
              <a:rPr lang="es-MX" sz="1100" b="1" dirty="0">
                <a:solidFill>
                  <a:prstClr val="black"/>
                </a:solidFill>
                <a:latin typeface="Times New Roman" panose="02020603050405020304" pitchFamily="18" charset="0"/>
                <a:cs typeface="Times New Roman" panose="02020603050405020304" pitchFamily="18" charset="0"/>
              </a:rPr>
              <a:t>“ANÁLISIS Y MODELACIÓN DE LA ESTRATIFICACIÓN DE TEMPERATURAS EN UN ACUMULADOR VERTICAL PARA AGUA CALIENTE SANITARIA”</a:t>
            </a:r>
            <a:endParaRPr lang="es-ES" sz="11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10</a:t>
            </a:fld>
            <a:endParaRPr lang="es-ES"/>
          </a:p>
        </p:txBody>
      </p:sp>
      <p:sp>
        <p:nvSpPr>
          <p:cNvPr id="5" name="CuadroTexto 4"/>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8" name="CuadroTexto 7"/>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6" name="CuadroTexto 5"/>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9" name="CuadroTexto 8"/>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63" name="CuadroTexto 62">
            <a:extLst>
              <a:ext uri="{FF2B5EF4-FFF2-40B4-BE49-F238E27FC236}">
                <a16:creationId xmlns:a16="http://schemas.microsoft.com/office/drawing/2014/main" id="{F751C3FE-ED09-407A-8029-52F82F3CA989}"/>
              </a:ext>
            </a:extLst>
          </p:cNvPr>
          <p:cNvSpPr txBox="1"/>
          <p:nvPr/>
        </p:nvSpPr>
        <p:spPr>
          <a:xfrm flipH="1">
            <a:off x="5931660" y="94425"/>
            <a:ext cx="1650642"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Estado del Arte</a:t>
            </a:r>
          </a:p>
        </p:txBody>
      </p:sp>
      <p:sp>
        <p:nvSpPr>
          <p:cNvPr id="68" name="CuadroTexto 67">
            <a:extLst>
              <a:ext uri="{FF2B5EF4-FFF2-40B4-BE49-F238E27FC236}">
                <a16:creationId xmlns:a16="http://schemas.microsoft.com/office/drawing/2014/main" id="{D6665D18-0010-4156-8B89-A519B69A940B}"/>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
        <p:nvSpPr>
          <p:cNvPr id="16" name="Rectángulo 15">
            <a:extLst>
              <a:ext uri="{FF2B5EF4-FFF2-40B4-BE49-F238E27FC236}">
                <a16:creationId xmlns:a16="http://schemas.microsoft.com/office/drawing/2014/main" id="{D537DB17-C309-4151-81AE-2F71FB24B40F}"/>
              </a:ext>
            </a:extLst>
          </p:cNvPr>
          <p:cNvSpPr/>
          <p:nvPr/>
        </p:nvSpPr>
        <p:spPr>
          <a:xfrm>
            <a:off x="567963" y="1113555"/>
            <a:ext cx="5452473" cy="4801314"/>
          </a:xfrm>
          <a:prstGeom prst="rect">
            <a:avLst/>
          </a:prstGeom>
        </p:spPr>
        <p:txBody>
          <a:bodyPr wrap="square">
            <a:spAutoFit/>
          </a:bodyPr>
          <a:lstStyle/>
          <a:p>
            <a:pPr algn="just"/>
            <a:r>
              <a:rPr lang="es-ES" dirty="0"/>
              <a:t>El ser humano dentro de sus instintos tiene a la investigación como parte innata en él; y desde la antigüedad </a:t>
            </a:r>
            <a:r>
              <a:rPr lang="es-EC" dirty="0"/>
              <a:t>ha buscado la manera de usar diferentes recursos para realizar sus diversas actividades.</a:t>
            </a:r>
          </a:p>
          <a:p>
            <a:pPr algn="just"/>
            <a:endParaRPr lang="es-EC" dirty="0"/>
          </a:p>
          <a:p>
            <a:pPr algn="just"/>
            <a:r>
              <a:rPr lang="es-EC" dirty="0"/>
              <a:t>Por ello la industrialización con el apoyo del uso indiscriminado de energías fósiles, tal como, el carbón natural, petróleo y gas natural; lo que ha afectado al ecosistema por sus altas emisiones de gases de efecto invernadero.</a:t>
            </a:r>
          </a:p>
          <a:p>
            <a:pPr algn="just"/>
            <a:endParaRPr lang="es-EC" dirty="0"/>
          </a:p>
          <a:p>
            <a:pPr algn="just"/>
            <a:r>
              <a:rPr lang="es-EC" dirty="0"/>
              <a:t>Pero a la vez siempre ha estado preocupado por la naturaleza y por ello también sus esfuerzos han estado involucrados a desarrollar tecnologías que no sean tan perjudiciales para el ambienta; siendo el caso del aprovechamiento de las Energías Renovables no Convencionales.</a:t>
            </a:r>
            <a:endParaRPr lang="es-ES" dirty="0"/>
          </a:p>
        </p:txBody>
      </p:sp>
      <p:pic>
        <p:nvPicPr>
          <p:cNvPr id="3076" name="Picture 4" descr="Resultado de imagen para energias renovables .png">
            <a:extLst>
              <a:ext uri="{FF2B5EF4-FFF2-40B4-BE49-F238E27FC236}">
                <a16:creationId xmlns:a16="http://schemas.microsoft.com/office/drawing/2014/main" id="{F0C4A72C-8D25-4847-B636-93E59598D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876" y="1493321"/>
            <a:ext cx="4033837" cy="386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71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11</a:t>
            </a:fld>
            <a:endParaRPr lang="es-ES"/>
          </a:p>
        </p:txBody>
      </p:sp>
      <p:sp>
        <p:nvSpPr>
          <p:cNvPr id="16" name="Rectángulo 15">
            <a:extLst>
              <a:ext uri="{FF2B5EF4-FFF2-40B4-BE49-F238E27FC236}">
                <a16:creationId xmlns:a16="http://schemas.microsoft.com/office/drawing/2014/main" id="{D537DB17-C309-4151-81AE-2F71FB24B40F}"/>
              </a:ext>
            </a:extLst>
          </p:cNvPr>
          <p:cNvSpPr/>
          <p:nvPr/>
        </p:nvSpPr>
        <p:spPr>
          <a:xfrm>
            <a:off x="6020436" y="1204042"/>
            <a:ext cx="5452473" cy="3970318"/>
          </a:xfrm>
          <a:prstGeom prst="rect">
            <a:avLst/>
          </a:prstGeom>
        </p:spPr>
        <p:txBody>
          <a:bodyPr wrap="square">
            <a:spAutoFit/>
          </a:bodyPr>
          <a:lstStyle/>
          <a:p>
            <a:pPr algn="ctr"/>
            <a:r>
              <a:rPr lang="es-EC" b="1" dirty="0">
                <a:solidFill>
                  <a:schemeClr val="accent6">
                    <a:lumMod val="75000"/>
                  </a:schemeClr>
                </a:solidFill>
              </a:rPr>
              <a:t>ENERGÍA SOLAR</a:t>
            </a:r>
          </a:p>
          <a:p>
            <a:pPr algn="just"/>
            <a:endParaRPr lang="es-EC" dirty="0"/>
          </a:p>
          <a:p>
            <a:pPr algn="just"/>
            <a:r>
              <a:rPr lang="es-EC" dirty="0"/>
              <a:t>El sol se encuentra aproximadamente a 1,495 x 10</a:t>
            </a:r>
            <a:r>
              <a:rPr lang="es-EC" baseline="30000" dirty="0"/>
              <a:t>11</a:t>
            </a:r>
            <a:r>
              <a:rPr lang="es-EC" dirty="0"/>
              <a:t> m de distancia de la Tierra y tiene un diámetro aproximado de  1.39 x 10</a:t>
            </a:r>
            <a:r>
              <a:rPr lang="es-EC" baseline="30000" dirty="0"/>
              <a:t>9</a:t>
            </a:r>
            <a:r>
              <a:rPr lang="es-EC" dirty="0"/>
              <a:t> m.</a:t>
            </a:r>
          </a:p>
          <a:p>
            <a:pPr algn="just"/>
            <a:endParaRPr lang="es-EC" dirty="0"/>
          </a:p>
          <a:p>
            <a:pPr algn="just"/>
            <a:r>
              <a:rPr lang="es-EC" dirty="0"/>
              <a:t>Toda la energía que proviene del Sol en su viaje hasta la tierra se atenúa.</a:t>
            </a:r>
          </a:p>
          <a:p>
            <a:pPr algn="just"/>
            <a:endParaRPr lang="es-EC" dirty="0"/>
          </a:p>
          <a:p>
            <a:pPr algn="just"/>
            <a:r>
              <a:rPr lang="es-ES" dirty="0"/>
              <a:t>La constante solar (</a:t>
            </a:r>
            <a:r>
              <a:rPr lang="es-ES" dirty="0" err="1"/>
              <a:t>Gsc</a:t>
            </a:r>
            <a:r>
              <a:rPr lang="es-ES" dirty="0"/>
              <a:t>) es la cantidad de energía proveniente del Sol por unidad de tiempo medido sobre una unidad de superficie perpendicular a la dirección de propagación de la radiación solar, con un valor de 1367 W/m2, en los exteriores de la atmósfera terrestre.</a:t>
            </a:r>
          </a:p>
        </p:txBody>
      </p:sp>
      <p:pic>
        <p:nvPicPr>
          <p:cNvPr id="13" name="Imagen 12">
            <a:extLst>
              <a:ext uri="{FF2B5EF4-FFF2-40B4-BE49-F238E27FC236}">
                <a16:creationId xmlns:a16="http://schemas.microsoft.com/office/drawing/2014/main" id="{4BC7C0B0-C60D-407A-AC81-DA2E3B7854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9590" y="2179955"/>
            <a:ext cx="5341620" cy="2498090"/>
          </a:xfrm>
          <a:prstGeom prst="rect">
            <a:avLst/>
          </a:prstGeom>
          <a:noFill/>
          <a:ln>
            <a:noFill/>
          </a:ln>
        </p:spPr>
      </p:pic>
      <p:sp>
        <p:nvSpPr>
          <p:cNvPr id="14" name="CuadroTexto 13">
            <a:extLst>
              <a:ext uri="{FF2B5EF4-FFF2-40B4-BE49-F238E27FC236}">
                <a16:creationId xmlns:a16="http://schemas.microsoft.com/office/drawing/2014/main" id="{98AFEB17-85FD-42EA-9154-1BCECCA9C08C}"/>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5" name="CuadroTexto 14">
            <a:extLst>
              <a:ext uri="{FF2B5EF4-FFF2-40B4-BE49-F238E27FC236}">
                <a16:creationId xmlns:a16="http://schemas.microsoft.com/office/drawing/2014/main" id="{5728A2C4-F542-4191-930F-9340B10E0014}"/>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7" name="CuadroTexto 16">
            <a:extLst>
              <a:ext uri="{FF2B5EF4-FFF2-40B4-BE49-F238E27FC236}">
                <a16:creationId xmlns:a16="http://schemas.microsoft.com/office/drawing/2014/main" id="{53D98FF3-2FD1-409A-9AD7-785C57B3BE83}"/>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18" name="CuadroTexto 17">
            <a:extLst>
              <a:ext uri="{FF2B5EF4-FFF2-40B4-BE49-F238E27FC236}">
                <a16:creationId xmlns:a16="http://schemas.microsoft.com/office/drawing/2014/main" id="{F826D723-3471-44C8-B6BA-26003581B71F}"/>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19" name="CuadroTexto 18">
            <a:extLst>
              <a:ext uri="{FF2B5EF4-FFF2-40B4-BE49-F238E27FC236}">
                <a16:creationId xmlns:a16="http://schemas.microsoft.com/office/drawing/2014/main" id="{5428F824-45D0-460A-9980-FE3FF2DE8F76}"/>
              </a:ext>
            </a:extLst>
          </p:cNvPr>
          <p:cNvSpPr txBox="1"/>
          <p:nvPr/>
        </p:nvSpPr>
        <p:spPr>
          <a:xfrm flipH="1">
            <a:off x="5931660" y="94425"/>
            <a:ext cx="1650642"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Estado del Arte</a:t>
            </a:r>
          </a:p>
        </p:txBody>
      </p:sp>
      <p:sp>
        <p:nvSpPr>
          <p:cNvPr id="20" name="CuadroTexto 19">
            <a:extLst>
              <a:ext uri="{FF2B5EF4-FFF2-40B4-BE49-F238E27FC236}">
                <a16:creationId xmlns:a16="http://schemas.microsoft.com/office/drawing/2014/main" id="{33B1CC09-A47B-425D-A7D3-5CA8C060A5E8}"/>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13953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12</a:t>
            </a:fld>
            <a:endParaRPr lang="es-ES"/>
          </a:p>
        </p:txBody>
      </p:sp>
      <p:sp>
        <p:nvSpPr>
          <p:cNvPr id="16" name="Rectángulo 15">
            <a:extLst>
              <a:ext uri="{FF2B5EF4-FFF2-40B4-BE49-F238E27FC236}">
                <a16:creationId xmlns:a16="http://schemas.microsoft.com/office/drawing/2014/main" id="{D537DB17-C309-4151-81AE-2F71FB24B40F}"/>
              </a:ext>
            </a:extLst>
          </p:cNvPr>
          <p:cNvSpPr/>
          <p:nvPr/>
        </p:nvSpPr>
        <p:spPr>
          <a:xfrm>
            <a:off x="342887" y="1346917"/>
            <a:ext cx="5452473" cy="3416320"/>
          </a:xfrm>
          <a:prstGeom prst="rect">
            <a:avLst/>
          </a:prstGeom>
        </p:spPr>
        <p:txBody>
          <a:bodyPr wrap="square">
            <a:spAutoFit/>
          </a:bodyPr>
          <a:lstStyle/>
          <a:p>
            <a:pPr algn="ctr"/>
            <a:r>
              <a:rPr lang="es-EC" b="1" dirty="0">
                <a:solidFill>
                  <a:schemeClr val="accent6">
                    <a:lumMod val="75000"/>
                  </a:schemeClr>
                </a:solidFill>
              </a:rPr>
              <a:t>MODELACIÓN DEL RECURSO SOLAR</a:t>
            </a:r>
          </a:p>
          <a:p>
            <a:pPr algn="just"/>
            <a:endParaRPr lang="es-EC" dirty="0"/>
          </a:p>
          <a:p>
            <a:pPr algn="just"/>
            <a:r>
              <a:rPr lang="es-ES" dirty="0"/>
              <a:t>Para cuantificar numéricamente el recurso solar se han desarrollado varios modelos matemáticos que representan el comportamiento de la radiación solar en el transcurso del tiempo, considerando la posición geográfica en donde se necesite los datos de la radiación solar.</a:t>
            </a:r>
          </a:p>
          <a:p>
            <a:pPr algn="just"/>
            <a:endParaRPr lang="es-ES" dirty="0"/>
          </a:p>
          <a:p>
            <a:pPr algn="just"/>
            <a:r>
              <a:rPr lang="es-ES" dirty="0"/>
              <a:t>Por ejemplo mediante la ecuación de regresión de </a:t>
            </a:r>
            <a:r>
              <a:rPr lang="es-ES" dirty="0" err="1"/>
              <a:t>Ängström</a:t>
            </a:r>
            <a:r>
              <a:rPr lang="es-ES" dirty="0"/>
              <a:t> se puede cuantificar la radiación solar en días despejados, obteniendo el promedio diario.</a:t>
            </a:r>
          </a:p>
        </p:txBody>
      </p:sp>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CDC2DECD-99EF-4F3C-A999-5D518FCA9F7E}"/>
                  </a:ext>
                </a:extLst>
              </p:cNvPr>
              <p:cNvSpPr/>
              <p:nvPr/>
            </p:nvSpPr>
            <p:spPr>
              <a:xfrm>
                <a:off x="8273863" y="1456454"/>
                <a:ext cx="1718612" cy="701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b="1" i="1">
                              <a:latin typeface="Cambria Math" panose="02040503050406030204" pitchFamily="18" charset="0"/>
                            </a:rPr>
                          </m:ctrlPr>
                        </m:fPr>
                        <m:num>
                          <m:acc>
                            <m:accPr>
                              <m:chr m:val="̅"/>
                              <m:ctrlPr>
                                <a:rPr lang="es-EC" b="1" i="1">
                                  <a:latin typeface="Cambria Math" panose="02040503050406030204" pitchFamily="18" charset="0"/>
                                </a:rPr>
                              </m:ctrlPr>
                            </m:accPr>
                            <m:e>
                              <m:r>
                                <a:rPr lang="es-EC" b="1" i="1">
                                  <a:latin typeface="Cambria Math" panose="02040503050406030204" pitchFamily="18" charset="0"/>
                                </a:rPr>
                                <m:t>𝑯</m:t>
                              </m:r>
                            </m:e>
                          </m:acc>
                        </m:num>
                        <m:den>
                          <m:acc>
                            <m:accPr>
                              <m:chr m:val="̅"/>
                              <m:ctrlPr>
                                <a:rPr lang="es-EC" b="1" i="1">
                                  <a:latin typeface="Cambria Math" panose="02040503050406030204" pitchFamily="18" charset="0"/>
                                </a:rPr>
                              </m:ctrlPr>
                            </m:accPr>
                            <m:e>
                              <m:sSub>
                                <m:sSubPr>
                                  <m:ctrlPr>
                                    <a:rPr lang="es-EC" b="1" i="1">
                                      <a:latin typeface="Cambria Math" panose="02040503050406030204" pitchFamily="18" charset="0"/>
                                    </a:rPr>
                                  </m:ctrlPr>
                                </m:sSubPr>
                                <m:e>
                                  <m:r>
                                    <a:rPr lang="es-EC" b="1" i="1">
                                      <a:latin typeface="Cambria Math" panose="02040503050406030204" pitchFamily="18" charset="0"/>
                                    </a:rPr>
                                    <m:t>𝑯</m:t>
                                  </m:r>
                                </m:e>
                                <m:sub>
                                  <m:r>
                                    <a:rPr lang="es-EC" b="1" i="1">
                                      <a:latin typeface="Cambria Math" panose="02040503050406030204" pitchFamily="18" charset="0"/>
                                    </a:rPr>
                                    <m:t>𝒄</m:t>
                                  </m:r>
                                </m:sub>
                              </m:sSub>
                            </m:e>
                          </m:acc>
                        </m:den>
                      </m:f>
                      <m:r>
                        <a:rPr lang="es-EC" b="1" i="0">
                          <a:latin typeface="Cambria Math" panose="02040503050406030204" pitchFamily="18" charset="0"/>
                        </a:rPr>
                        <m:t>=</m:t>
                      </m:r>
                      <m:sSup>
                        <m:sSupPr>
                          <m:ctrlPr>
                            <a:rPr lang="es-EC" b="1" i="1">
                              <a:latin typeface="Cambria Math" panose="02040503050406030204" pitchFamily="18" charset="0"/>
                            </a:rPr>
                          </m:ctrlPr>
                        </m:sSupPr>
                        <m:e>
                          <m:r>
                            <a:rPr lang="es-EC" b="1" i="1">
                              <a:latin typeface="Cambria Math" panose="02040503050406030204" pitchFamily="18" charset="0"/>
                            </a:rPr>
                            <m:t>𝒂</m:t>
                          </m:r>
                        </m:e>
                        <m:sup>
                          <m:r>
                            <a:rPr lang="es-EC" b="1" i="0">
                              <a:latin typeface="Cambria Math" panose="02040503050406030204" pitchFamily="18" charset="0"/>
                            </a:rPr>
                            <m:t>′</m:t>
                          </m:r>
                        </m:sup>
                      </m:sSup>
                      <m:r>
                        <a:rPr lang="es-EC" b="1" i="0">
                          <a:latin typeface="Cambria Math" panose="02040503050406030204" pitchFamily="18" charset="0"/>
                        </a:rPr>
                        <m:t>+</m:t>
                      </m:r>
                      <m:r>
                        <a:rPr lang="es-EC" b="1" i="1">
                          <a:latin typeface="Cambria Math" panose="02040503050406030204" pitchFamily="18" charset="0"/>
                        </a:rPr>
                        <m:t>𝒃</m:t>
                      </m:r>
                      <m:r>
                        <a:rPr lang="es-EC" b="1" i="0">
                          <a:latin typeface="Cambria Math" panose="02040503050406030204" pitchFamily="18" charset="0"/>
                        </a:rPr>
                        <m:t>′</m:t>
                      </m:r>
                      <m:f>
                        <m:fPr>
                          <m:ctrlPr>
                            <a:rPr lang="es-EC" b="1" i="1">
                              <a:latin typeface="Cambria Math" panose="02040503050406030204" pitchFamily="18" charset="0"/>
                            </a:rPr>
                          </m:ctrlPr>
                        </m:fPr>
                        <m:num>
                          <m:acc>
                            <m:accPr>
                              <m:chr m:val="̅"/>
                              <m:ctrlPr>
                                <a:rPr lang="es-EC" b="1" i="1">
                                  <a:latin typeface="Cambria Math" panose="02040503050406030204" pitchFamily="18" charset="0"/>
                                </a:rPr>
                              </m:ctrlPr>
                            </m:accPr>
                            <m:e>
                              <m:r>
                                <a:rPr lang="es-EC" b="1" i="1">
                                  <a:latin typeface="Cambria Math" panose="02040503050406030204" pitchFamily="18" charset="0"/>
                                </a:rPr>
                                <m:t>𝒏</m:t>
                              </m:r>
                            </m:e>
                          </m:acc>
                        </m:num>
                        <m:den>
                          <m:acc>
                            <m:accPr>
                              <m:chr m:val="̅"/>
                              <m:ctrlPr>
                                <a:rPr lang="es-EC" b="1" i="1">
                                  <a:latin typeface="Cambria Math" panose="02040503050406030204" pitchFamily="18" charset="0"/>
                                </a:rPr>
                              </m:ctrlPr>
                            </m:accPr>
                            <m:e>
                              <m:r>
                                <a:rPr lang="es-EC" b="1" i="1">
                                  <a:latin typeface="Cambria Math" panose="02040503050406030204" pitchFamily="18" charset="0"/>
                                </a:rPr>
                                <m:t>𝑵</m:t>
                              </m:r>
                            </m:e>
                          </m:acc>
                        </m:den>
                      </m:f>
                    </m:oMath>
                  </m:oMathPara>
                </a14:m>
                <a:endParaRPr lang="es-EC" b="1" dirty="0"/>
              </a:p>
            </p:txBody>
          </p:sp>
        </mc:Choice>
        <mc:Fallback xmlns="">
          <p:sp>
            <p:nvSpPr>
              <p:cNvPr id="2" name="Rectángulo 1">
                <a:extLst>
                  <a:ext uri="{FF2B5EF4-FFF2-40B4-BE49-F238E27FC236}">
                    <a16:creationId xmlns:a16="http://schemas.microsoft.com/office/drawing/2014/main" id="{CDC2DECD-99EF-4F3C-A999-5D518FCA9F7E}"/>
                  </a:ext>
                </a:extLst>
              </p:cNvPr>
              <p:cNvSpPr>
                <a:spLocks noRot="1" noChangeAspect="1" noMove="1" noResize="1" noEditPoints="1" noAdjustHandles="1" noChangeArrowheads="1" noChangeShapeType="1" noTextEdit="1"/>
              </p:cNvSpPr>
              <p:nvPr/>
            </p:nvSpPr>
            <p:spPr>
              <a:xfrm>
                <a:off x="8273863" y="1456454"/>
                <a:ext cx="1718612" cy="701474"/>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5A0D476A-72E6-4E7E-8F79-ED22C00E6251}"/>
                  </a:ext>
                </a:extLst>
              </p:cNvPr>
              <p:cNvSpPr/>
              <p:nvPr/>
            </p:nvSpPr>
            <p:spPr>
              <a:xfrm>
                <a:off x="6700298" y="2598701"/>
                <a:ext cx="4733925" cy="2862322"/>
              </a:xfrm>
              <a:prstGeom prst="rect">
                <a:avLst/>
              </a:prstGeom>
            </p:spPr>
            <p:txBody>
              <a:bodyPr wrap="square">
                <a:spAutoFit/>
              </a:bodyPr>
              <a:lstStyle/>
              <a:p>
                <a:pPr algn="just">
                  <a:spcAft>
                    <a:spcPts val="0"/>
                  </a:spcAft>
                </a:pPr>
                <a:r>
                  <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Dónde:</a:t>
                </a:r>
              </a:p>
              <a:p>
                <a:pPr algn="just">
                  <a:spcAft>
                    <a:spcPts val="0"/>
                  </a:spcAft>
                </a:pPr>
                <a14:m>
                  <m:oMath xmlns:m="http://schemas.openxmlformats.org/officeDocument/2006/math">
                    <m:acc>
                      <m:accPr>
                        <m:chr m:val="̅"/>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𝐻</m:t>
                        </m:r>
                      </m:e>
                    </m:acc>
                  </m:oMath>
                </a14:m>
                <a:r>
                  <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la irradiación solar promedio diaria sobre una superficie horizontal,</a:t>
                </a:r>
              </a:p>
              <a:p>
                <a:pPr algn="just">
                  <a:spcAft>
                    <a:spcPts val="0"/>
                  </a:spcAft>
                </a:pPr>
                <a14:m>
                  <m:oMath xmlns:m="http://schemas.openxmlformats.org/officeDocument/2006/math">
                    <m:acc>
                      <m:accPr>
                        <m:chr m:val="̅"/>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𝐻</m:t>
                            </m:r>
                          </m:e>
                          <m:sub>
                            <m: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𝑐</m:t>
                            </m:r>
                          </m:sub>
                        </m:sSub>
                      </m:e>
                    </m:acc>
                  </m:oMath>
                </a14:m>
                <a:r>
                  <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la irradiación solar promedio diaria para una ubicación y mes bajo estudio,</a:t>
                </a:r>
              </a:p>
              <a:p>
                <a:pPr algn="just">
                  <a:spcAft>
                    <a:spcPts val="0"/>
                  </a:spcAft>
                </a:pPr>
                <a:r>
                  <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a’, b’; son constantes empíricas obtenidas mediante el modelo de </a:t>
                </a:r>
                <a:r>
                  <a:rPr lang="es-EC" dirty="0" err="1">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Löf</a:t>
                </a:r>
                <a:r>
                  <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a:t>
                </a:r>
              </a:p>
              <a:p>
                <a:pPr algn="just">
                  <a:spcAft>
                    <a:spcPts val="0"/>
                  </a:spcAft>
                </a:pPr>
                <a14:m>
                  <m:oMath xmlns:m="http://schemas.openxmlformats.org/officeDocument/2006/math">
                    <m:acc>
                      <m:accPr>
                        <m:chr m:val="̅"/>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𝑛</m:t>
                        </m:r>
                      </m:e>
                    </m:acc>
                  </m:oMath>
                </a14:m>
                <a:r>
                  <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son las horas sol pico promedio diarias, y;</a:t>
                </a:r>
              </a:p>
              <a:p>
                <a:pPr algn="just">
                  <a:spcAft>
                    <a:spcPts val="0"/>
                  </a:spcAft>
                </a:pPr>
                <a14:m>
                  <m:oMath xmlns:m="http://schemas.openxmlformats.org/officeDocument/2006/math">
                    <m:acc>
                      <m:accPr>
                        <m:chr m:val="̅"/>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𝑁</m:t>
                        </m:r>
                      </m:e>
                    </m:acc>
                  </m:oMath>
                </a14:m>
                <a:r>
                  <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el promedio de las horas sol pico máximo del mes.</a:t>
                </a:r>
              </a:p>
            </p:txBody>
          </p:sp>
        </mc:Choice>
        <mc:Fallback xmlns="">
          <p:sp>
            <p:nvSpPr>
              <p:cNvPr id="3" name="Rectángulo 2">
                <a:extLst>
                  <a:ext uri="{FF2B5EF4-FFF2-40B4-BE49-F238E27FC236}">
                    <a16:creationId xmlns:a16="http://schemas.microsoft.com/office/drawing/2014/main" id="{5A0D476A-72E6-4E7E-8F79-ED22C00E6251}"/>
                  </a:ext>
                </a:extLst>
              </p:cNvPr>
              <p:cNvSpPr>
                <a:spLocks noRot="1" noChangeAspect="1" noMove="1" noResize="1" noEditPoints="1" noAdjustHandles="1" noChangeArrowheads="1" noChangeShapeType="1" noTextEdit="1"/>
              </p:cNvSpPr>
              <p:nvPr/>
            </p:nvSpPr>
            <p:spPr>
              <a:xfrm>
                <a:off x="6700298" y="2598701"/>
                <a:ext cx="4733925" cy="2862322"/>
              </a:xfrm>
              <a:prstGeom prst="rect">
                <a:avLst/>
              </a:prstGeom>
              <a:blipFill>
                <a:blip r:embed="rId3"/>
                <a:stretch>
                  <a:fillRect l="-1030" t="-1064" r="-1030" b="-2340"/>
                </a:stretch>
              </a:blipFill>
            </p:spPr>
            <p:txBody>
              <a:bodyPr/>
              <a:lstStyle/>
              <a:p>
                <a:r>
                  <a:rPr lang="es-EC">
                    <a:noFill/>
                  </a:rPr>
                  <a:t> </a:t>
                </a:r>
              </a:p>
            </p:txBody>
          </p:sp>
        </mc:Fallback>
      </mc:AlternateContent>
      <p:sp>
        <p:nvSpPr>
          <p:cNvPr id="14" name="CuadroTexto 13">
            <a:extLst>
              <a:ext uri="{FF2B5EF4-FFF2-40B4-BE49-F238E27FC236}">
                <a16:creationId xmlns:a16="http://schemas.microsoft.com/office/drawing/2014/main" id="{C7C41B21-C1AC-414C-9A15-70DC162D3806}"/>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5" name="CuadroTexto 14">
            <a:extLst>
              <a:ext uri="{FF2B5EF4-FFF2-40B4-BE49-F238E27FC236}">
                <a16:creationId xmlns:a16="http://schemas.microsoft.com/office/drawing/2014/main" id="{4DC7AF38-B0DD-4912-9ED6-6BC798DDD3F9}"/>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7" name="CuadroTexto 16">
            <a:extLst>
              <a:ext uri="{FF2B5EF4-FFF2-40B4-BE49-F238E27FC236}">
                <a16:creationId xmlns:a16="http://schemas.microsoft.com/office/drawing/2014/main" id="{AD7FC18B-9832-4098-BF55-376B87775714}"/>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18" name="CuadroTexto 17">
            <a:extLst>
              <a:ext uri="{FF2B5EF4-FFF2-40B4-BE49-F238E27FC236}">
                <a16:creationId xmlns:a16="http://schemas.microsoft.com/office/drawing/2014/main" id="{A1A2966D-707E-45C3-AD6D-B6E0C39B2F64}"/>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19" name="CuadroTexto 18">
            <a:extLst>
              <a:ext uri="{FF2B5EF4-FFF2-40B4-BE49-F238E27FC236}">
                <a16:creationId xmlns:a16="http://schemas.microsoft.com/office/drawing/2014/main" id="{CD2272E2-7FD1-45BA-9A13-E1C994C4B934}"/>
              </a:ext>
            </a:extLst>
          </p:cNvPr>
          <p:cNvSpPr txBox="1"/>
          <p:nvPr/>
        </p:nvSpPr>
        <p:spPr>
          <a:xfrm flipH="1">
            <a:off x="5931660" y="94425"/>
            <a:ext cx="1650642"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Estado del Arte</a:t>
            </a:r>
          </a:p>
        </p:txBody>
      </p:sp>
      <p:sp>
        <p:nvSpPr>
          <p:cNvPr id="20" name="CuadroTexto 19">
            <a:extLst>
              <a:ext uri="{FF2B5EF4-FFF2-40B4-BE49-F238E27FC236}">
                <a16:creationId xmlns:a16="http://schemas.microsoft.com/office/drawing/2014/main" id="{B8069C53-4890-4C56-9E5F-64525995FEA2}"/>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63367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13</a:t>
            </a:fld>
            <a:endParaRPr lang="es-ES"/>
          </a:p>
        </p:txBody>
      </p:sp>
      <p:sp>
        <p:nvSpPr>
          <p:cNvPr id="16" name="Rectángulo 15">
            <a:extLst>
              <a:ext uri="{FF2B5EF4-FFF2-40B4-BE49-F238E27FC236}">
                <a16:creationId xmlns:a16="http://schemas.microsoft.com/office/drawing/2014/main" id="{D537DB17-C309-4151-81AE-2F71FB24B40F}"/>
              </a:ext>
            </a:extLst>
          </p:cNvPr>
          <p:cNvSpPr/>
          <p:nvPr/>
        </p:nvSpPr>
        <p:spPr>
          <a:xfrm>
            <a:off x="6096000" y="783134"/>
            <a:ext cx="5452473" cy="1754326"/>
          </a:xfrm>
          <a:prstGeom prst="rect">
            <a:avLst/>
          </a:prstGeom>
        </p:spPr>
        <p:txBody>
          <a:bodyPr wrap="square">
            <a:spAutoFit/>
          </a:bodyPr>
          <a:lstStyle/>
          <a:p>
            <a:pPr algn="ctr"/>
            <a:r>
              <a:rPr lang="es-EC" b="1" dirty="0">
                <a:solidFill>
                  <a:schemeClr val="accent6">
                    <a:lumMod val="75000"/>
                  </a:schemeClr>
                </a:solidFill>
              </a:rPr>
              <a:t>MODELACIÓN DEL RECURSO SOLAR</a:t>
            </a:r>
          </a:p>
          <a:p>
            <a:pPr algn="just"/>
            <a:endParaRPr lang="es-EC" dirty="0"/>
          </a:p>
          <a:p>
            <a:pPr algn="just"/>
            <a:r>
              <a:rPr lang="es-EC" dirty="0"/>
              <a:t>Dado que el modelo presentado por </a:t>
            </a:r>
            <a:r>
              <a:rPr lang="es-EC" dirty="0" err="1"/>
              <a:t>Ängström</a:t>
            </a:r>
            <a:r>
              <a:rPr lang="es-EC" dirty="0"/>
              <a:t> es válido para superficies horizontales es necesario realizar una corrección para poder analizar el valor de la irradiación solar en planos inclinados</a:t>
            </a:r>
            <a:endParaRPr lang="es-ES"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C912A43-11FA-469C-857D-C43AFDB6E889}"/>
                  </a:ext>
                </a:extLst>
              </p:cNvPr>
              <p:cNvSpPr/>
              <p:nvPr/>
            </p:nvSpPr>
            <p:spPr>
              <a:xfrm>
                <a:off x="1481278" y="1660297"/>
                <a:ext cx="2673296"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𝑯</m:t>
                      </m:r>
                      <m:d>
                        <m:dPr>
                          <m:ctrlPr>
                            <a:rPr lang="es-EC" b="1" i="1">
                              <a:latin typeface="Cambria Math" panose="02040503050406030204" pitchFamily="18" charset="0"/>
                            </a:rPr>
                          </m:ctrlPr>
                        </m:dPr>
                        <m:e>
                          <m:r>
                            <a:rPr lang="es-EC" b="1" i="1">
                              <a:latin typeface="Cambria Math" panose="02040503050406030204" pitchFamily="18" charset="0"/>
                            </a:rPr>
                            <m:t>𝜷</m:t>
                          </m:r>
                        </m:e>
                      </m:d>
                      <m:r>
                        <a:rPr lang="es-EC" b="1" i="0">
                          <a:latin typeface="Cambria Math" panose="02040503050406030204" pitchFamily="18" charset="0"/>
                        </a:rPr>
                        <m:t> = </m:t>
                      </m:r>
                      <m:r>
                        <a:rPr lang="es-EC" b="1" i="1">
                          <a:latin typeface="Cambria Math" panose="02040503050406030204" pitchFamily="18" charset="0"/>
                        </a:rPr>
                        <m:t>𝑨</m:t>
                      </m:r>
                      <m:r>
                        <a:rPr lang="es-EC" b="1" i="0">
                          <a:latin typeface="Cambria Math" panose="02040503050406030204" pitchFamily="18" charset="0"/>
                        </a:rPr>
                        <m:t>∗</m:t>
                      </m:r>
                      <m:acc>
                        <m:accPr>
                          <m:chr m:val="̅"/>
                          <m:ctrlPr>
                            <a:rPr lang="es-EC" b="1" i="1">
                              <a:latin typeface="Cambria Math" panose="02040503050406030204" pitchFamily="18" charset="0"/>
                            </a:rPr>
                          </m:ctrlPr>
                        </m:accPr>
                        <m:e>
                          <m:r>
                            <a:rPr lang="es-EC" b="1" i="1">
                              <a:latin typeface="Cambria Math" panose="02040503050406030204" pitchFamily="18" charset="0"/>
                            </a:rPr>
                            <m:t>𝑯</m:t>
                          </m:r>
                        </m:e>
                      </m:acc>
                      <m:r>
                        <a:rPr lang="es-EC" b="1" i="0">
                          <a:latin typeface="Cambria Math" panose="02040503050406030204" pitchFamily="18" charset="0"/>
                        </a:rPr>
                        <m:t>+</m:t>
                      </m:r>
                      <m:r>
                        <a:rPr lang="es-EC" b="1" i="1">
                          <a:latin typeface="Cambria Math" panose="02040503050406030204" pitchFamily="18" charset="0"/>
                        </a:rPr>
                        <m:t>𝑩</m:t>
                      </m:r>
                      <m:r>
                        <a:rPr lang="es-EC" b="1" i="0">
                          <a:latin typeface="Cambria Math" panose="02040503050406030204" pitchFamily="18" charset="0"/>
                        </a:rPr>
                        <m:t>∗</m:t>
                      </m:r>
                      <m:sSup>
                        <m:sSupPr>
                          <m:ctrlPr>
                            <a:rPr lang="es-EC" b="1" i="1">
                              <a:latin typeface="Cambria Math" panose="02040503050406030204" pitchFamily="18" charset="0"/>
                            </a:rPr>
                          </m:ctrlPr>
                        </m:sSupPr>
                        <m:e>
                          <m:acc>
                            <m:accPr>
                              <m:chr m:val="̅"/>
                              <m:ctrlPr>
                                <a:rPr lang="es-EC" b="1" i="1">
                                  <a:latin typeface="Cambria Math" panose="02040503050406030204" pitchFamily="18" charset="0"/>
                                </a:rPr>
                              </m:ctrlPr>
                            </m:accPr>
                            <m:e>
                              <m:r>
                                <a:rPr lang="es-EC" b="1" i="1">
                                  <a:latin typeface="Cambria Math" panose="02040503050406030204" pitchFamily="18" charset="0"/>
                                </a:rPr>
                                <m:t>𝑯</m:t>
                              </m:r>
                            </m:e>
                          </m:acc>
                        </m:e>
                        <m:sup>
                          <m:r>
                            <a:rPr lang="es-EC" b="1" i="0">
                              <a:latin typeface="Cambria Math" panose="02040503050406030204" pitchFamily="18" charset="0"/>
                            </a:rPr>
                            <m:t>𝟐</m:t>
                          </m:r>
                        </m:sup>
                      </m:sSup>
                    </m:oMath>
                  </m:oMathPara>
                </a14:m>
                <a:endParaRPr lang="es-EC" b="1" dirty="0"/>
              </a:p>
            </p:txBody>
          </p:sp>
        </mc:Choice>
        <mc:Fallback xmlns="">
          <p:sp>
            <p:nvSpPr>
              <p:cNvPr id="7" name="Rectángulo 6">
                <a:extLst>
                  <a:ext uri="{FF2B5EF4-FFF2-40B4-BE49-F238E27FC236}">
                    <a16:creationId xmlns:a16="http://schemas.microsoft.com/office/drawing/2014/main" id="{6C912A43-11FA-469C-857D-C43AFDB6E889}"/>
                  </a:ext>
                </a:extLst>
              </p:cNvPr>
              <p:cNvSpPr>
                <a:spLocks noRot="1" noChangeAspect="1" noMove="1" noResize="1" noEditPoints="1" noAdjustHandles="1" noChangeArrowheads="1" noChangeShapeType="1" noTextEdit="1"/>
              </p:cNvSpPr>
              <p:nvPr/>
            </p:nvSpPr>
            <p:spPr>
              <a:xfrm>
                <a:off x="1481278" y="1660297"/>
                <a:ext cx="2673296" cy="375552"/>
              </a:xfrm>
              <a:prstGeom prst="rect">
                <a:avLst/>
              </a:prstGeom>
              <a:blipFill>
                <a:blip r:embed="rId2"/>
                <a:stretch>
                  <a:fillRect r="-5923" b="-1451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94A082B5-0052-455B-AB5B-3A977901B106}"/>
                  </a:ext>
                </a:extLst>
              </p:cNvPr>
              <p:cNvSpPr/>
              <p:nvPr/>
            </p:nvSpPr>
            <p:spPr>
              <a:xfrm>
                <a:off x="738188" y="2521840"/>
                <a:ext cx="4333875" cy="2492990"/>
              </a:xfrm>
              <a:prstGeom prst="rect">
                <a:avLst/>
              </a:prstGeom>
            </p:spPr>
            <p:txBody>
              <a:bodyPr wrap="square">
                <a:spAutoFit/>
              </a:bodyPr>
              <a:lstStyle/>
              <a:p>
                <a:pPr algn="just">
                  <a:spcAft>
                    <a:spcPts val="0"/>
                  </a:spcAft>
                </a:pPr>
                <a:r>
                  <a:rPr lang="es-ES_tradnl"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Donde;</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𝐻</m:t>
                    </m:r>
                    <m:d>
                      <m:dPr>
                        <m:ctrlPr>
                          <a:rPr lang="es-EC" i="1">
                            <a:solidFill>
                              <a:schemeClr val="bg1">
                                <a:lumMod val="85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𝛽</m:t>
                        </m:r>
                      </m:e>
                    </m:d>
                  </m:oMath>
                </a14:m>
                <a:r>
                  <a:rPr lang="es-ES_tradnl" dirty="0">
                    <a:solidFill>
                      <a:schemeClr val="bg1">
                        <a:lumMod val="85000"/>
                      </a:schemeClr>
                    </a:solidFill>
                    <a:latin typeface="Calibri" panose="020F0502020204030204" pitchFamily="34" charset="0"/>
                    <a:ea typeface="Times New Roman" panose="02020603050405020304" pitchFamily="18" charset="0"/>
                    <a:cs typeface="Calibri" panose="020F0502020204030204" pitchFamily="34" charset="0"/>
                  </a:rPr>
                  <a:t>; es la irradiación solar sobre una superficie inclinada,</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𝛽</m:t>
                    </m:r>
                  </m:oMath>
                </a14:m>
                <a:r>
                  <a:rPr lang="es-EC" dirty="0">
                    <a:solidFill>
                      <a:schemeClr val="bg1">
                        <a:lumMod val="85000"/>
                      </a:schemeClr>
                    </a:solidFill>
                    <a:latin typeface="Calibri" panose="020F0502020204030204" pitchFamily="34" charset="0"/>
                    <a:ea typeface="Times New Roman" panose="02020603050405020304" pitchFamily="18" charset="0"/>
                    <a:cs typeface="Calibri" panose="020F0502020204030204" pitchFamily="34" charset="0"/>
                  </a:rPr>
                  <a:t>; es el ángulo de inclinación de la superficie con respecto al plano horizontal, y;</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r>
                  <a:rPr lang="es-EC" sz="160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A y B, son coeficientes que dependen de la inclinación del panel, coeficiente de reflexión del suelo, latitud del emplazamiento y mes del año </a:t>
                </a:r>
                <a:endParaRPr lang="es-EC" dirty="0">
                  <a:solidFill>
                    <a:schemeClr val="bg1">
                      <a:lumMod val="85000"/>
                    </a:schemeClr>
                  </a:solidFill>
                  <a:latin typeface="Calibri" panose="020F0502020204030204" pitchFamily="34" charset="0"/>
                  <a:cs typeface="Calibri" panose="020F0502020204030204" pitchFamily="34" charset="0"/>
                </a:endParaRPr>
              </a:p>
            </p:txBody>
          </p:sp>
        </mc:Choice>
        <mc:Fallback xmlns="">
          <p:sp>
            <p:nvSpPr>
              <p:cNvPr id="10" name="Rectángulo 9">
                <a:extLst>
                  <a:ext uri="{FF2B5EF4-FFF2-40B4-BE49-F238E27FC236}">
                    <a16:creationId xmlns:a16="http://schemas.microsoft.com/office/drawing/2014/main" id="{94A082B5-0052-455B-AB5B-3A977901B106}"/>
                  </a:ext>
                </a:extLst>
              </p:cNvPr>
              <p:cNvSpPr>
                <a:spLocks noRot="1" noChangeAspect="1" noMove="1" noResize="1" noEditPoints="1" noAdjustHandles="1" noChangeArrowheads="1" noChangeShapeType="1" noTextEdit="1"/>
              </p:cNvSpPr>
              <p:nvPr/>
            </p:nvSpPr>
            <p:spPr>
              <a:xfrm>
                <a:off x="738188" y="2521840"/>
                <a:ext cx="4333875" cy="2492990"/>
              </a:xfrm>
              <a:prstGeom prst="rect">
                <a:avLst/>
              </a:prstGeom>
              <a:blipFill>
                <a:blip r:embed="rId3"/>
                <a:stretch>
                  <a:fillRect l="-1125" t="-1467" r="-1266" b="-2200"/>
                </a:stretch>
              </a:blipFill>
            </p:spPr>
            <p:txBody>
              <a:bodyPr/>
              <a:lstStyle/>
              <a:p>
                <a:r>
                  <a:rPr lang="es-EC">
                    <a:noFill/>
                  </a:rPr>
                  <a:t> </a:t>
                </a:r>
              </a:p>
            </p:txBody>
          </p:sp>
        </mc:Fallback>
      </mc:AlternateContent>
      <p:pic>
        <p:nvPicPr>
          <p:cNvPr id="15" name="Imagen 14">
            <a:extLst>
              <a:ext uri="{FF2B5EF4-FFF2-40B4-BE49-F238E27FC236}">
                <a16:creationId xmlns:a16="http://schemas.microsoft.com/office/drawing/2014/main" id="{0DF3DBD1-BC67-4EAD-90A5-2FC2CC9AF0B4}"/>
              </a:ext>
            </a:extLst>
          </p:cNvPr>
          <p:cNvPicPr>
            <a:picLocks noChangeAspect="1"/>
          </p:cNvPicPr>
          <p:nvPr/>
        </p:nvPicPr>
        <p:blipFill rotWithShape="1">
          <a:blip r:embed="rId4">
            <a:extLst>
              <a:ext uri="{28A0092B-C50C-407E-A947-70E740481C1C}">
                <a14:useLocalDpi xmlns:a14="http://schemas.microsoft.com/office/drawing/2010/main" val="0"/>
              </a:ext>
            </a:extLst>
          </a:blip>
          <a:srcRect t="6114"/>
          <a:stretch/>
        </p:blipFill>
        <p:spPr bwMode="auto">
          <a:xfrm>
            <a:off x="6615747" y="2795319"/>
            <a:ext cx="4526462" cy="3187065"/>
          </a:xfrm>
          <a:prstGeom prst="rect">
            <a:avLst/>
          </a:prstGeom>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D40F26DF-D6F9-44F3-9E0E-6B2CF5CD9D7D}"/>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8" name="CuadroTexto 17">
            <a:extLst>
              <a:ext uri="{FF2B5EF4-FFF2-40B4-BE49-F238E27FC236}">
                <a16:creationId xmlns:a16="http://schemas.microsoft.com/office/drawing/2014/main" id="{915FEBC9-2B41-4BBA-85DC-11F53CE4C9D5}"/>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9" name="CuadroTexto 18">
            <a:extLst>
              <a:ext uri="{FF2B5EF4-FFF2-40B4-BE49-F238E27FC236}">
                <a16:creationId xmlns:a16="http://schemas.microsoft.com/office/drawing/2014/main" id="{7579513F-96B8-4E60-9C2D-0EE1ED3B77AD}"/>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20" name="CuadroTexto 19">
            <a:extLst>
              <a:ext uri="{FF2B5EF4-FFF2-40B4-BE49-F238E27FC236}">
                <a16:creationId xmlns:a16="http://schemas.microsoft.com/office/drawing/2014/main" id="{58FC029D-A15E-4C39-A497-FA4631C6765A}"/>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21" name="CuadroTexto 20">
            <a:extLst>
              <a:ext uri="{FF2B5EF4-FFF2-40B4-BE49-F238E27FC236}">
                <a16:creationId xmlns:a16="http://schemas.microsoft.com/office/drawing/2014/main" id="{E7E23169-2503-4ECE-84B4-DA011F9569FD}"/>
              </a:ext>
            </a:extLst>
          </p:cNvPr>
          <p:cNvSpPr txBox="1"/>
          <p:nvPr/>
        </p:nvSpPr>
        <p:spPr>
          <a:xfrm flipH="1">
            <a:off x="5931660" y="94425"/>
            <a:ext cx="1650642"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Estado del Arte</a:t>
            </a:r>
          </a:p>
        </p:txBody>
      </p:sp>
      <p:sp>
        <p:nvSpPr>
          <p:cNvPr id="22" name="CuadroTexto 21">
            <a:extLst>
              <a:ext uri="{FF2B5EF4-FFF2-40B4-BE49-F238E27FC236}">
                <a16:creationId xmlns:a16="http://schemas.microsoft.com/office/drawing/2014/main" id="{64CE2A81-E72E-4CC2-8A75-14C97F10AD12}"/>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341149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14</a:t>
            </a:fld>
            <a:endParaRPr lang="es-ES"/>
          </a:p>
        </p:txBody>
      </p:sp>
      <p:sp>
        <p:nvSpPr>
          <p:cNvPr id="2" name="Rectángulo 1">
            <a:extLst>
              <a:ext uri="{FF2B5EF4-FFF2-40B4-BE49-F238E27FC236}">
                <a16:creationId xmlns:a16="http://schemas.microsoft.com/office/drawing/2014/main" id="{42F07846-551C-4A9C-87F0-03D176B77404}"/>
              </a:ext>
            </a:extLst>
          </p:cNvPr>
          <p:cNvSpPr/>
          <p:nvPr/>
        </p:nvSpPr>
        <p:spPr>
          <a:xfrm>
            <a:off x="4408456" y="715158"/>
            <a:ext cx="3223959"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MODELOS DE ESTRATIFICACIÓN</a:t>
            </a:r>
          </a:p>
        </p:txBody>
      </p:sp>
      <p:sp>
        <p:nvSpPr>
          <p:cNvPr id="3" name="Rectángulo 2">
            <a:extLst>
              <a:ext uri="{FF2B5EF4-FFF2-40B4-BE49-F238E27FC236}">
                <a16:creationId xmlns:a16="http://schemas.microsoft.com/office/drawing/2014/main" id="{0B25874D-6E56-4E1F-8151-15FC447E1A38}"/>
              </a:ext>
            </a:extLst>
          </p:cNvPr>
          <p:cNvSpPr/>
          <p:nvPr/>
        </p:nvSpPr>
        <p:spPr>
          <a:xfrm>
            <a:off x="2200910" y="1720840"/>
            <a:ext cx="7639050" cy="3693319"/>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cs typeface="Times New Roman" panose="02020603050405020304" pitchFamily="18" charset="0"/>
              </a:rPr>
              <a:t>Por la complejidad del análisis numérico de la estratificación de temperatura en los tanques de almacenamiento se hace imposible efectuarla de manera manual y por ello es necesario el uso de métodos informáticos para su desarrollo, los modelos de estratificación más usuales son los siguientes: </a:t>
            </a:r>
          </a:p>
          <a:p>
            <a:pPr algn="just"/>
            <a:endParaRPr lang="es-EC"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ctr">
              <a:buFont typeface="Wingdings" panose="05000000000000000000" pitchFamily="2" charset="2"/>
              <a:buChar char="v"/>
            </a:pPr>
            <a:r>
              <a:rPr lang="es-EC" dirty="0">
                <a:latin typeface="Calibri" panose="020F0502020204030204" pitchFamily="34" charset="0"/>
                <a:ea typeface="Calibri" panose="020F0502020204030204" pitchFamily="34" charset="0"/>
                <a:cs typeface="Times New Roman" panose="02020603050405020304" pitchFamily="18" charset="0"/>
              </a:rPr>
              <a:t>Modelo Ideal; NO ESTRATIFICADO</a:t>
            </a:r>
          </a:p>
          <a:p>
            <a:pPr marL="285750" indent="-285750" algn="ctr">
              <a:buFont typeface="Wingdings" panose="05000000000000000000" pitchFamily="2" charset="2"/>
              <a:buChar char="v"/>
            </a:pPr>
            <a:r>
              <a:rPr lang="es-EC" dirty="0">
                <a:latin typeface="Calibri" panose="020F0502020204030204" pitchFamily="34" charset="0"/>
                <a:ea typeface="Calibri" panose="020F0502020204030204" pitchFamily="34" charset="0"/>
                <a:cs typeface="Times New Roman" panose="02020603050405020304" pitchFamily="18" charset="0"/>
              </a:rPr>
              <a:t>Modelo </a:t>
            </a:r>
            <a:r>
              <a:rPr lang="es-EC" dirty="0" err="1">
                <a:latin typeface="Calibri" panose="020F0502020204030204" pitchFamily="34" charset="0"/>
                <a:ea typeface="Calibri" panose="020F0502020204030204" pitchFamily="34" charset="0"/>
                <a:cs typeface="Times New Roman" panose="02020603050405020304" pitchFamily="18" charset="0"/>
              </a:rPr>
              <a:t>Multinodo</a:t>
            </a:r>
            <a:r>
              <a:rPr lang="es-EC"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buFont typeface="Wingdings" panose="05000000000000000000" pitchFamily="2" charset="2"/>
              <a:buChar char="v"/>
            </a:pPr>
            <a:endParaRPr lang="es-EC" dirty="0">
              <a:latin typeface="Calibri" panose="020F0502020204030204" pitchFamily="34" charset="0"/>
              <a:cs typeface="Times New Roman" panose="02020603050405020304" pitchFamily="18" charset="0"/>
            </a:endParaRPr>
          </a:p>
          <a:p>
            <a:pPr algn="just"/>
            <a:endParaRPr lang="es-EC" dirty="0">
              <a:latin typeface="Calibri" panose="020F0502020204030204" pitchFamily="34" charset="0"/>
              <a:cs typeface="Times New Roman" panose="02020603050405020304" pitchFamily="18" charset="0"/>
            </a:endParaRPr>
          </a:p>
          <a:p>
            <a:pPr algn="just"/>
            <a:r>
              <a:rPr lang="es-EC" dirty="0"/>
              <a:t>En todos los modelos antes mencionados hay que tomar en cuenta las características propias del tanque acumulador, características como: Tamaño, ubicación de la entrada y salidas de agua, tanto fría como caliente, caudales de ingreso y salida de agua y aislamiento del reservorio.</a:t>
            </a:r>
          </a:p>
        </p:txBody>
      </p:sp>
      <p:sp>
        <p:nvSpPr>
          <p:cNvPr id="17" name="CuadroTexto 16">
            <a:extLst>
              <a:ext uri="{FF2B5EF4-FFF2-40B4-BE49-F238E27FC236}">
                <a16:creationId xmlns:a16="http://schemas.microsoft.com/office/drawing/2014/main" id="{FFAB615D-F2EC-4472-9C61-310D9E5028A6}"/>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8" name="CuadroTexto 17">
            <a:extLst>
              <a:ext uri="{FF2B5EF4-FFF2-40B4-BE49-F238E27FC236}">
                <a16:creationId xmlns:a16="http://schemas.microsoft.com/office/drawing/2014/main" id="{42595D06-959F-4C95-A195-41EE79DC4ACA}"/>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9" name="CuadroTexto 18">
            <a:extLst>
              <a:ext uri="{FF2B5EF4-FFF2-40B4-BE49-F238E27FC236}">
                <a16:creationId xmlns:a16="http://schemas.microsoft.com/office/drawing/2014/main" id="{AB9886CE-454A-493D-9CED-0D34837DCF5F}"/>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20" name="CuadroTexto 19">
            <a:extLst>
              <a:ext uri="{FF2B5EF4-FFF2-40B4-BE49-F238E27FC236}">
                <a16:creationId xmlns:a16="http://schemas.microsoft.com/office/drawing/2014/main" id="{9286E85D-5667-4099-8053-3B1BE6E45FA6}"/>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21" name="CuadroTexto 20">
            <a:extLst>
              <a:ext uri="{FF2B5EF4-FFF2-40B4-BE49-F238E27FC236}">
                <a16:creationId xmlns:a16="http://schemas.microsoft.com/office/drawing/2014/main" id="{5C1D57DC-E212-4EDC-838E-B64AC498E7D0}"/>
              </a:ext>
            </a:extLst>
          </p:cNvPr>
          <p:cNvSpPr txBox="1"/>
          <p:nvPr/>
        </p:nvSpPr>
        <p:spPr>
          <a:xfrm flipH="1">
            <a:off x="5931660" y="94425"/>
            <a:ext cx="1650642"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Estado del Arte</a:t>
            </a:r>
          </a:p>
        </p:txBody>
      </p:sp>
      <p:sp>
        <p:nvSpPr>
          <p:cNvPr id="22" name="CuadroTexto 21">
            <a:extLst>
              <a:ext uri="{FF2B5EF4-FFF2-40B4-BE49-F238E27FC236}">
                <a16:creationId xmlns:a16="http://schemas.microsoft.com/office/drawing/2014/main" id="{82CEF213-BD22-498F-8714-699EB2B8C7F0}"/>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419262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15</a:t>
            </a:fld>
            <a:endParaRPr lang="es-ES"/>
          </a:p>
        </p:txBody>
      </p:sp>
      <p:sp>
        <p:nvSpPr>
          <p:cNvPr id="2" name="Rectángulo 1">
            <a:extLst>
              <a:ext uri="{FF2B5EF4-FFF2-40B4-BE49-F238E27FC236}">
                <a16:creationId xmlns:a16="http://schemas.microsoft.com/office/drawing/2014/main" id="{42F07846-551C-4A9C-87F0-03D176B77404}"/>
              </a:ext>
            </a:extLst>
          </p:cNvPr>
          <p:cNvSpPr/>
          <p:nvPr/>
        </p:nvSpPr>
        <p:spPr>
          <a:xfrm>
            <a:off x="4408456" y="715158"/>
            <a:ext cx="3223959"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MODELOS DE ESTRATIFICACIÓN</a:t>
            </a:r>
          </a:p>
        </p:txBody>
      </p:sp>
      <p:sp>
        <p:nvSpPr>
          <p:cNvPr id="3" name="Rectángulo 2">
            <a:extLst>
              <a:ext uri="{FF2B5EF4-FFF2-40B4-BE49-F238E27FC236}">
                <a16:creationId xmlns:a16="http://schemas.microsoft.com/office/drawing/2014/main" id="{0B25874D-6E56-4E1F-8151-15FC447E1A38}"/>
              </a:ext>
            </a:extLst>
          </p:cNvPr>
          <p:cNvSpPr/>
          <p:nvPr/>
        </p:nvSpPr>
        <p:spPr>
          <a:xfrm>
            <a:off x="2200910" y="1496013"/>
            <a:ext cx="7639050" cy="1200329"/>
          </a:xfrm>
          <a:prstGeom prst="rect">
            <a:avLst/>
          </a:prstGeom>
        </p:spPr>
        <p:txBody>
          <a:bodyPr wrap="square">
            <a:spAutoFit/>
          </a:bodyPr>
          <a:lstStyle/>
          <a:p>
            <a:pPr algn="just"/>
            <a:r>
              <a:rPr lang="es-ES" dirty="0"/>
              <a:t>La estratificación de temperatura dentro un tanque reservorio parte de la idea de un tanque ideal, en el cual se considera que la temperatura en el interior del tanque es uniforme; es decir; se tiene una mezcla completa del agua sin estratificar su temperatura, cuyo comportamiento está definido por:</a:t>
            </a:r>
            <a:endParaRPr lang="es-EC"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CCF7F7E0-C5DF-46DE-B3EE-16E5B5668197}"/>
                  </a:ext>
                </a:extLst>
              </p:cNvPr>
              <p:cNvSpPr/>
              <p:nvPr/>
            </p:nvSpPr>
            <p:spPr>
              <a:xfrm>
                <a:off x="5009389" y="2908452"/>
                <a:ext cx="21145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b="1" i="1">
                              <a:latin typeface="Cambria Math" panose="02040503050406030204" pitchFamily="18" charset="0"/>
                            </a:rPr>
                            <m:t>𝑸</m:t>
                          </m:r>
                        </m:e>
                        <m:sub>
                          <m:r>
                            <a:rPr lang="es-EC" b="1" i="1">
                              <a:latin typeface="Cambria Math" panose="02040503050406030204" pitchFamily="18" charset="0"/>
                            </a:rPr>
                            <m:t>𝒔</m:t>
                          </m:r>
                        </m:sub>
                      </m:sSub>
                      <m:r>
                        <a:rPr lang="es-EC" b="1" i="0">
                          <a:latin typeface="Cambria Math" panose="02040503050406030204" pitchFamily="18" charset="0"/>
                        </a:rPr>
                        <m:t>=</m:t>
                      </m:r>
                      <m:r>
                        <a:rPr lang="es-EC" b="1" i="1">
                          <a:latin typeface="Cambria Math" panose="02040503050406030204" pitchFamily="18" charset="0"/>
                        </a:rPr>
                        <m:t>𝒎</m:t>
                      </m:r>
                      <m:r>
                        <a:rPr lang="es-EC" b="1" i="0">
                          <a:latin typeface="Cambria Math" panose="02040503050406030204" pitchFamily="18" charset="0"/>
                        </a:rPr>
                        <m:t>∗</m:t>
                      </m:r>
                      <m:r>
                        <a:rPr lang="es-EC" b="1" i="1">
                          <a:latin typeface="Cambria Math" panose="02040503050406030204" pitchFamily="18" charset="0"/>
                        </a:rPr>
                        <m:t>𝑪𝒑</m:t>
                      </m:r>
                      <m:r>
                        <a:rPr lang="es-EC" b="1" i="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𝑻</m:t>
                          </m:r>
                        </m:e>
                        <m:sub>
                          <m:r>
                            <a:rPr lang="es-EC" b="1" i="1">
                              <a:latin typeface="Cambria Math" panose="02040503050406030204" pitchFamily="18" charset="0"/>
                            </a:rPr>
                            <m:t>𝒔</m:t>
                          </m:r>
                        </m:sub>
                      </m:sSub>
                    </m:oMath>
                  </m:oMathPara>
                </a14:m>
                <a:endParaRPr lang="es-EC" b="1" dirty="0"/>
              </a:p>
            </p:txBody>
          </p:sp>
        </mc:Choice>
        <mc:Fallback xmlns="">
          <p:sp>
            <p:nvSpPr>
              <p:cNvPr id="7" name="Rectángulo 6">
                <a:extLst>
                  <a:ext uri="{FF2B5EF4-FFF2-40B4-BE49-F238E27FC236}">
                    <a16:creationId xmlns:a16="http://schemas.microsoft.com/office/drawing/2014/main" id="{CCF7F7E0-C5DF-46DE-B3EE-16E5B5668197}"/>
                  </a:ext>
                </a:extLst>
              </p:cNvPr>
              <p:cNvSpPr>
                <a:spLocks noRot="1" noChangeAspect="1" noMove="1" noResize="1" noEditPoints="1" noAdjustHandles="1" noChangeArrowheads="1" noChangeShapeType="1" noTextEdit="1"/>
              </p:cNvSpPr>
              <p:nvPr/>
            </p:nvSpPr>
            <p:spPr>
              <a:xfrm>
                <a:off x="5009389" y="2908452"/>
                <a:ext cx="2114553" cy="369332"/>
              </a:xfrm>
              <a:prstGeom prst="rect">
                <a:avLst/>
              </a:prstGeom>
              <a:blipFill>
                <a:blip r:embed="rId2"/>
                <a:stretch>
                  <a:fillRect b="-131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8CD77E0E-D78A-442D-93BF-0ED4F33B071C}"/>
                  </a:ext>
                </a:extLst>
              </p:cNvPr>
              <p:cNvSpPr/>
              <p:nvPr/>
            </p:nvSpPr>
            <p:spPr>
              <a:xfrm>
                <a:off x="3248025" y="3580217"/>
                <a:ext cx="6096000" cy="1477328"/>
              </a:xfrm>
              <a:prstGeom prst="rect">
                <a:avLst/>
              </a:prstGeom>
            </p:spPr>
            <p:txBody>
              <a:bodyPr>
                <a:spAutoFit/>
              </a:bodyPr>
              <a:lstStyle/>
              <a:p>
                <a:pPr algn="just">
                  <a:spcAft>
                    <a:spcPts val="0"/>
                  </a:spcAft>
                </a:pPr>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Donde:</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sSub>
                      <m:sSubPr>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𝑄</m:t>
                        </m:r>
                      </m:e>
                      <m:sub>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la capacidad de calor total en un ciclo de operación;</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𝑚</m:t>
                    </m:r>
                  </m:oMath>
                </a14:m>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la masa de agua en el interior del tanque;</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𝐶𝑝</m:t>
                    </m:r>
                  </m:oMath>
                </a14:m>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el poder calorífico del agua; y,</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𝑇</m:t>
                        </m:r>
                      </m:e>
                      <m:sub>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rango de temperatura del tanque reservorio.</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0" name="Rectángulo 9">
                <a:extLst>
                  <a:ext uri="{FF2B5EF4-FFF2-40B4-BE49-F238E27FC236}">
                    <a16:creationId xmlns:a16="http://schemas.microsoft.com/office/drawing/2014/main" id="{8CD77E0E-D78A-442D-93BF-0ED4F33B071C}"/>
                  </a:ext>
                </a:extLst>
              </p:cNvPr>
              <p:cNvSpPr>
                <a:spLocks noRot="1" noChangeAspect="1" noMove="1" noResize="1" noEditPoints="1" noAdjustHandles="1" noChangeArrowheads="1" noChangeShapeType="1" noTextEdit="1"/>
              </p:cNvSpPr>
              <p:nvPr/>
            </p:nvSpPr>
            <p:spPr>
              <a:xfrm>
                <a:off x="3248025" y="3580217"/>
                <a:ext cx="6096000" cy="1477328"/>
              </a:xfrm>
              <a:prstGeom prst="rect">
                <a:avLst/>
              </a:prstGeom>
              <a:blipFill>
                <a:blip r:embed="rId3"/>
                <a:stretch>
                  <a:fillRect l="-900" t="-2058" b="-5350"/>
                </a:stretch>
              </a:blipFill>
            </p:spPr>
            <p:txBody>
              <a:bodyPr/>
              <a:lstStyle/>
              <a:p>
                <a:r>
                  <a:rPr lang="es-EC">
                    <a:noFill/>
                  </a:rPr>
                  <a:t> </a:t>
                </a:r>
              </a:p>
            </p:txBody>
          </p:sp>
        </mc:Fallback>
      </mc:AlternateContent>
      <p:sp>
        <p:nvSpPr>
          <p:cNvPr id="14" name="CuadroTexto 13">
            <a:extLst>
              <a:ext uri="{FF2B5EF4-FFF2-40B4-BE49-F238E27FC236}">
                <a16:creationId xmlns:a16="http://schemas.microsoft.com/office/drawing/2014/main" id="{A790F928-81F3-4F5F-B208-0AA2F0F9EC52}"/>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5" name="CuadroTexto 14">
            <a:extLst>
              <a:ext uri="{FF2B5EF4-FFF2-40B4-BE49-F238E27FC236}">
                <a16:creationId xmlns:a16="http://schemas.microsoft.com/office/drawing/2014/main" id="{C9E504F6-F84F-440E-973F-4E25102415AC}"/>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6" name="CuadroTexto 15">
            <a:extLst>
              <a:ext uri="{FF2B5EF4-FFF2-40B4-BE49-F238E27FC236}">
                <a16:creationId xmlns:a16="http://schemas.microsoft.com/office/drawing/2014/main" id="{1F534906-6C22-4C1F-A916-209B36967FAF}"/>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17" name="CuadroTexto 16">
            <a:extLst>
              <a:ext uri="{FF2B5EF4-FFF2-40B4-BE49-F238E27FC236}">
                <a16:creationId xmlns:a16="http://schemas.microsoft.com/office/drawing/2014/main" id="{B8C17122-6A36-443B-A8D0-7B002F989E67}"/>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18" name="CuadroTexto 17">
            <a:extLst>
              <a:ext uri="{FF2B5EF4-FFF2-40B4-BE49-F238E27FC236}">
                <a16:creationId xmlns:a16="http://schemas.microsoft.com/office/drawing/2014/main" id="{4D11606D-7338-445C-A81B-272FEEBAC05D}"/>
              </a:ext>
            </a:extLst>
          </p:cNvPr>
          <p:cNvSpPr txBox="1"/>
          <p:nvPr/>
        </p:nvSpPr>
        <p:spPr>
          <a:xfrm flipH="1">
            <a:off x="5931660" y="94425"/>
            <a:ext cx="1650642"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Estado del Arte</a:t>
            </a:r>
          </a:p>
        </p:txBody>
      </p:sp>
      <p:sp>
        <p:nvSpPr>
          <p:cNvPr id="19" name="CuadroTexto 18">
            <a:extLst>
              <a:ext uri="{FF2B5EF4-FFF2-40B4-BE49-F238E27FC236}">
                <a16:creationId xmlns:a16="http://schemas.microsoft.com/office/drawing/2014/main" id="{E5EFFDCA-FF87-4E9B-A266-55365DBEDCB9}"/>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3444173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16</a:t>
            </a:fld>
            <a:endParaRPr lang="es-ES"/>
          </a:p>
        </p:txBody>
      </p:sp>
      <p:sp>
        <p:nvSpPr>
          <p:cNvPr id="2" name="Rectángulo 1">
            <a:extLst>
              <a:ext uri="{FF2B5EF4-FFF2-40B4-BE49-F238E27FC236}">
                <a16:creationId xmlns:a16="http://schemas.microsoft.com/office/drawing/2014/main" id="{42F07846-551C-4A9C-87F0-03D176B77404}"/>
              </a:ext>
            </a:extLst>
          </p:cNvPr>
          <p:cNvSpPr/>
          <p:nvPr/>
        </p:nvSpPr>
        <p:spPr>
          <a:xfrm>
            <a:off x="1636297" y="915183"/>
            <a:ext cx="1662635"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MODELO IDEAL</a:t>
            </a:r>
          </a:p>
        </p:txBody>
      </p:sp>
      <p:pic>
        <p:nvPicPr>
          <p:cNvPr id="14" name="Imagen 13">
            <a:extLst>
              <a:ext uri="{FF2B5EF4-FFF2-40B4-BE49-F238E27FC236}">
                <a16:creationId xmlns:a16="http://schemas.microsoft.com/office/drawing/2014/main" id="{D8B42929-BF87-4E6E-A855-2FEFC2070348}"/>
              </a:ext>
            </a:extLst>
          </p:cNvPr>
          <p:cNvPicPr/>
          <p:nvPr/>
        </p:nvPicPr>
        <p:blipFill>
          <a:blip r:embed="rId2">
            <a:extLst>
              <a:ext uri="{28A0092B-C50C-407E-A947-70E740481C1C}">
                <a14:useLocalDpi xmlns:a14="http://schemas.microsoft.com/office/drawing/2010/main" val="0"/>
              </a:ext>
            </a:extLst>
          </a:blip>
          <a:stretch>
            <a:fillRect/>
          </a:stretch>
        </p:blipFill>
        <p:spPr>
          <a:xfrm>
            <a:off x="7734300" y="1428431"/>
            <a:ext cx="3371850" cy="1909445"/>
          </a:xfrm>
          <a:prstGeom prst="rect">
            <a:avLst/>
          </a:prstGeom>
        </p:spPr>
      </p:pic>
      <p:sp>
        <p:nvSpPr>
          <p:cNvPr id="11" name="Rectángulo 10">
            <a:extLst>
              <a:ext uri="{FF2B5EF4-FFF2-40B4-BE49-F238E27FC236}">
                <a16:creationId xmlns:a16="http://schemas.microsoft.com/office/drawing/2014/main" id="{B3D9C180-D290-4585-B9EA-8DAAEA3AAA3E}"/>
              </a:ext>
            </a:extLst>
          </p:cNvPr>
          <p:cNvSpPr/>
          <p:nvPr/>
        </p:nvSpPr>
        <p:spPr>
          <a:xfrm>
            <a:off x="528673" y="1711397"/>
            <a:ext cx="4076629"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Todo sistema tiene un balance energético</a:t>
            </a:r>
            <a:endParaRPr lang="es-EC" dirty="0"/>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855CA81B-75BB-400D-A4BC-97051626B49A}"/>
                  </a:ext>
                </a:extLst>
              </p:cNvPr>
              <p:cNvSpPr/>
              <p:nvPr/>
            </p:nvSpPr>
            <p:spPr>
              <a:xfrm>
                <a:off x="676275" y="2383154"/>
                <a:ext cx="4639925" cy="618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𝒎</m:t>
                      </m:r>
                      <m:r>
                        <a:rPr lang="es-EC" b="1" i="0">
                          <a:latin typeface="Cambria Math" panose="02040503050406030204" pitchFamily="18" charset="0"/>
                        </a:rPr>
                        <m:t>∗</m:t>
                      </m:r>
                      <m:r>
                        <a:rPr lang="es-EC" b="1" i="1">
                          <a:latin typeface="Cambria Math" panose="02040503050406030204" pitchFamily="18" charset="0"/>
                        </a:rPr>
                        <m:t>𝑪𝒑</m:t>
                      </m:r>
                      <m:r>
                        <a:rPr lang="es-EC" b="1" i="0">
                          <a:latin typeface="Cambria Math" panose="02040503050406030204" pitchFamily="18" charset="0"/>
                        </a:rPr>
                        <m:t>∗</m:t>
                      </m:r>
                      <m:f>
                        <m:fPr>
                          <m:ctrlPr>
                            <a:rPr lang="es-EC" b="1" i="1">
                              <a:latin typeface="Cambria Math" panose="02040503050406030204" pitchFamily="18" charset="0"/>
                            </a:rPr>
                          </m:ctrlPr>
                        </m:fPr>
                        <m:num>
                          <m:r>
                            <a:rPr lang="es-EC" b="1" i="1">
                              <a:latin typeface="Cambria Math" panose="02040503050406030204" pitchFamily="18" charset="0"/>
                            </a:rPr>
                            <m:t>𝒅</m:t>
                          </m:r>
                          <m:sSub>
                            <m:sSubPr>
                              <m:ctrlPr>
                                <a:rPr lang="es-EC" b="1" i="1">
                                  <a:latin typeface="Cambria Math" panose="02040503050406030204" pitchFamily="18" charset="0"/>
                                </a:rPr>
                              </m:ctrlPr>
                            </m:sSubPr>
                            <m:e>
                              <m:r>
                                <a:rPr lang="es-EC" b="1" i="1">
                                  <a:latin typeface="Cambria Math" panose="02040503050406030204" pitchFamily="18" charset="0"/>
                                </a:rPr>
                                <m:t>𝑻</m:t>
                              </m:r>
                            </m:e>
                            <m:sub>
                              <m:r>
                                <a:rPr lang="es-EC" b="1" i="1">
                                  <a:latin typeface="Cambria Math" panose="02040503050406030204" pitchFamily="18" charset="0"/>
                                </a:rPr>
                                <m:t>𝒔</m:t>
                              </m:r>
                            </m:sub>
                          </m:sSub>
                        </m:num>
                        <m:den>
                          <m:r>
                            <a:rPr lang="es-EC" b="1" i="1">
                              <a:latin typeface="Cambria Math" panose="02040503050406030204" pitchFamily="18" charset="0"/>
                            </a:rPr>
                            <m:t>𝒅𝒕</m:t>
                          </m:r>
                        </m:den>
                      </m:f>
                      <m:r>
                        <a:rPr lang="es-EC" b="1" i="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𝑸</m:t>
                          </m:r>
                        </m:e>
                        <m:sub>
                          <m:r>
                            <a:rPr lang="es-EC" b="1" i="1">
                              <a:latin typeface="Cambria Math" panose="02040503050406030204" pitchFamily="18" charset="0"/>
                            </a:rPr>
                            <m:t>𝒖</m:t>
                          </m:r>
                        </m:sub>
                      </m:sSub>
                      <m:r>
                        <a:rPr lang="es-EC" b="1" i="0">
                          <a:latin typeface="Cambria Math" panose="02040503050406030204" pitchFamily="18" charset="0"/>
                        </a:rPr>
                        <m:t>−</m:t>
                      </m:r>
                      <m:sSub>
                        <m:sSubPr>
                          <m:ctrlPr>
                            <a:rPr lang="es-EC" b="1" i="1">
                              <a:latin typeface="Cambria Math" panose="02040503050406030204" pitchFamily="18" charset="0"/>
                            </a:rPr>
                          </m:ctrlPr>
                        </m:sSubPr>
                        <m:e>
                          <m:acc>
                            <m:accPr>
                              <m:chr m:val="̇"/>
                              <m:ctrlPr>
                                <a:rPr lang="es-EC" b="1" i="1">
                                  <a:latin typeface="Cambria Math" panose="02040503050406030204" pitchFamily="18" charset="0"/>
                                </a:rPr>
                              </m:ctrlPr>
                            </m:accPr>
                            <m:e>
                              <m:r>
                                <a:rPr lang="es-EC" b="1" i="1">
                                  <a:latin typeface="Cambria Math" panose="02040503050406030204" pitchFamily="18" charset="0"/>
                                </a:rPr>
                                <m:t>𝑳</m:t>
                              </m:r>
                            </m:e>
                          </m:acc>
                        </m:e>
                        <m:sub>
                          <m:r>
                            <a:rPr lang="es-EC" b="1" i="1">
                              <a:latin typeface="Cambria Math" panose="02040503050406030204" pitchFamily="18" charset="0"/>
                            </a:rPr>
                            <m:t>𝒔</m:t>
                          </m:r>
                        </m:sub>
                      </m:sSub>
                      <m:r>
                        <a:rPr lang="es-EC" b="1" i="0">
                          <a:latin typeface="Cambria Math" panose="02040503050406030204" pitchFamily="18" charset="0"/>
                        </a:rPr>
                        <m:t>−</m:t>
                      </m:r>
                      <m:r>
                        <a:rPr lang="es-EC" b="1" i="1">
                          <a:latin typeface="Cambria Math" panose="02040503050406030204" pitchFamily="18" charset="0"/>
                        </a:rPr>
                        <m:t>𝑼</m:t>
                      </m:r>
                      <m:r>
                        <a:rPr lang="es-EC" b="1" i="0">
                          <a:latin typeface="Cambria Math" panose="02040503050406030204" pitchFamily="18" charset="0"/>
                        </a:rPr>
                        <m:t>∗</m:t>
                      </m:r>
                      <m:r>
                        <a:rPr lang="es-EC" b="1" i="1">
                          <a:latin typeface="Cambria Math" panose="02040503050406030204" pitchFamily="18" charset="0"/>
                        </a:rPr>
                        <m:t>𝑨</m:t>
                      </m:r>
                      <m:r>
                        <a:rPr lang="es-EC" b="1" i="0">
                          <a:latin typeface="Cambria Math" panose="02040503050406030204" pitchFamily="18" charset="0"/>
                        </a:rPr>
                        <m:t>∗</m:t>
                      </m:r>
                      <m:d>
                        <m:dPr>
                          <m:ctrlPr>
                            <a:rPr lang="es-EC" b="1" i="1">
                              <a:latin typeface="Cambria Math" panose="02040503050406030204" pitchFamily="18" charset="0"/>
                            </a:rPr>
                          </m:ctrlPr>
                        </m:dPr>
                        <m:e>
                          <m:sSub>
                            <m:sSubPr>
                              <m:ctrlPr>
                                <a:rPr lang="es-EC" b="1" i="1">
                                  <a:latin typeface="Cambria Math" panose="02040503050406030204" pitchFamily="18" charset="0"/>
                                </a:rPr>
                              </m:ctrlPr>
                            </m:sSubPr>
                            <m:e>
                              <m:r>
                                <a:rPr lang="es-EC" b="1" i="1">
                                  <a:latin typeface="Cambria Math" panose="02040503050406030204" pitchFamily="18" charset="0"/>
                                </a:rPr>
                                <m:t>𝑻</m:t>
                              </m:r>
                            </m:e>
                            <m:sub>
                              <m:r>
                                <a:rPr lang="es-EC" b="1" i="1">
                                  <a:latin typeface="Cambria Math" panose="02040503050406030204" pitchFamily="18" charset="0"/>
                                </a:rPr>
                                <m:t>𝒔</m:t>
                              </m:r>
                            </m:sub>
                          </m:sSub>
                          <m:r>
                            <a:rPr lang="es-EC" b="1" i="0">
                              <a:latin typeface="Cambria Math" panose="02040503050406030204" pitchFamily="18" charset="0"/>
                            </a:rPr>
                            <m:t>−</m:t>
                          </m:r>
                          <m:sSubSup>
                            <m:sSubSupPr>
                              <m:ctrlPr>
                                <a:rPr lang="es-EC" b="1" i="1">
                                  <a:latin typeface="Cambria Math" panose="02040503050406030204" pitchFamily="18" charset="0"/>
                                </a:rPr>
                              </m:ctrlPr>
                            </m:sSubSupPr>
                            <m:e>
                              <m:r>
                                <a:rPr lang="es-EC" b="1" i="1">
                                  <a:latin typeface="Cambria Math" panose="02040503050406030204" pitchFamily="18" charset="0"/>
                                </a:rPr>
                                <m:t>𝑻</m:t>
                              </m:r>
                            </m:e>
                            <m:sub>
                              <m:r>
                                <a:rPr lang="es-EC" b="1" i="1">
                                  <a:latin typeface="Cambria Math" panose="02040503050406030204" pitchFamily="18" charset="0"/>
                                </a:rPr>
                                <m:t>𝒂</m:t>
                              </m:r>
                            </m:sub>
                            <m:sup>
                              <m:r>
                                <a:rPr lang="es-EC" b="1" i="0">
                                  <a:latin typeface="Cambria Math" panose="02040503050406030204" pitchFamily="18" charset="0"/>
                                </a:rPr>
                                <m:t>′</m:t>
                              </m:r>
                            </m:sup>
                          </m:sSubSup>
                        </m:e>
                      </m:d>
                    </m:oMath>
                  </m:oMathPara>
                </a14:m>
                <a:endParaRPr lang="es-EC" b="1" dirty="0"/>
              </a:p>
            </p:txBody>
          </p:sp>
        </mc:Choice>
        <mc:Fallback xmlns="">
          <p:sp>
            <p:nvSpPr>
              <p:cNvPr id="13" name="Rectángulo 12">
                <a:extLst>
                  <a:ext uri="{FF2B5EF4-FFF2-40B4-BE49-F238E27FC236}">
                    <a16:creationId xmlns:a16="http://schemas.microsoft.com/office/drawing/2014/main" id="{855CA81B-75BB-400D-A4BC-97051626B49A}"/>
                  </a:ext>
                </a:extLst>
              </p:cNvPr>
              <p:cNvSpPr>
                <a:spLocks noRot="1" noChangeAspect="1" noMove="1" noResize="1" noEditPoints="1" noAdjustHandles="1" noChangeArrowheads="1" noChangeShapeType="1" noTextEdit="1"/>
              </p:cNvSpPr>
              <p:nvPr/>
            </p:nvSpPr>
            <p:spPr>
              <a:xfrm>
                <a:off x="676275" y="2383154"/>
                <a:ext cx="4639925" cy="618439"/>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1283F4DF-81D4-4292-85AB-CB0852298A44}"/>
                  </a:ext>
                </a:extLst>
              </p:cNvPr>
              <p:cNvSpPr/>
              <p:nvPr/>
            </p:nvSpPr>
            <p:spPr>
              <a:xfrm>
                <a:off x="471487" y="3610973"/>
                <a:ext cx="6096000" cy="1762983"/>
              </a:xfrm>
              <a:prstGeom prst="rect">
                <a:avLst/>
              </a:prstGeom>
            </p:spPr>
            <p:txBody>
              <a:bodyPr>
                <a:spAutoFit/>
              </a:bodyPr>
              <a:lstStyle/>
              <a:p>
                <a:pPr algn="just">
                  <a:spcAft>
                    <a:spcPts val="0"/>
                  </a:spcAft>
                </a:pPr>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Donde:</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sSub>
                      <m:sSubPr>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𝑄</m:t>
                        </m:r>
                      </m:e>
                      <m:sub>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𝑢</m:t>
                        </m:r>
                      </m:sub>
                    </m:sSub>
                  </m:oMath>
                </a14:m>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la adición o remoción de energía desde los colectores;</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sSub>
                      <m:sSubPr>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𝐿</m:t>
                            </m:r>
                          </m:e>
                        </m:acc>
                      </m:e>
                      <m:sub>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la adición o remoción de energía por la carga;</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sSubSup>
                      <m:sSubSupPr>
                        <m:ctrlPr>
                          <a:rPr lang="es-EC"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sSubSupPr>
                      <m:e>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𝑇</m:t>
                        </m:r>
                      </m:e>
                      <m:sub>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𝑎</m:t>
                        </m:r>
                      </m:sub>
                      <m:sup>
                        <m:r>
                          <a:rPr lang="es-ES"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m:t>
                        </m:r>
                      </m:sup>
                    </m:sSubSup>
                  </m:oMath>
                </a14:m>
                <a:r>
                  <a:rPr lang="es-ES" dirty="0">
                    <a:solidFill>
                      <a:schemeClr val="bg1">
                        <a:lumMod val="85000"/>
                      </a:schemeClr>
                    </a:solidFill>
                    <a:latin typeface="Calibri" panose="020F0502020204030204" pitchFamily="34" charset="0"/>
                    <a:ea typeface="Times New Roman" panose="02020603050405020304" pitchFamily="18" charset="0"/>
                    <a:cs typeface="Calibri" panose="020F0502020204030204" pitchFamily="34" charset="0"/>
                  </a:rPr>
                  <a:t>;</a:t>
                </a:r>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la temperatura ambiente;</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U; es el coeficiente de transferencia de calor del reservorio; y,</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s-ES"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A; es la superficie del tanque de almacenamiento.</a:t>
                </a:r>
                <a:endParaRPr lang="es-EC"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5" name="Rectángulo 14">
                <a:extLst>
                  <a:ext uri="{FF2B5EF4-FFF2-40B4-BE49-F238E27FC236}">
                    <a16:creationId xmlns:a16="http://schemas.microsoft.com/office/drawing/2014/main" id="{1283F4DF-81D4-4292-85AB-CB0852298A44}"/>
                  </a:ext>
                </a:extLst>
              </p:cNvPr>
              <p:cNvSpPr>
                <a:spLocks noRot="1" noChangeAspect="1" noMove="1" noResize="1" noEditPoints="1" noAdjustHandles="1" noChangeArrowheads="1" noChangeShapeType="1" noTextEdit="1"/>
              </p:cNvSpPr>
              <p:nvPr/>
            </p:nvSpPr>
            <p:spPr>
              <a:xfrm>
                <a:off x="471487" y="3610973"/>
                <a:ext cx="6096000" cy="1762983"/>
              </a:xfrm>
              <a:prstGeom prst="rect">
                <a:avLst/>
              </a:prstGeom>
              <a:blipFill>
                <a:blip r:embed="rId4"/>
                <a:stretch>
                  <a:fillRect l="-800" t="-1724" b="-448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C2E01C4A-8206-4F60-86A2-8E13B0037CB0}"/>
                  </a:ext>
                </a:extLst>
              </p:cNvPr>
              <p:cNvSpPr/>
              <p:nvPr/>
            </p:nvSpPr>
            <p:spPr>
              <a:xfrm>
                <a:off x="6804438" y="3610973"/>
                <a:ext cx="5326715"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b="1" i="1">
                              <a:latin typeface="Cambria Math" panose="02040503050406030204" pitchFamily="18" charset="0"/>
                            </a:rPr>
                            <m:t>𝑻</m:t>
                          </m:r>
                        </m:e>
                        <m:sub>
                          <m:r>
                            <a:rPr lang="es-EC" b="1" i="1">
                              <a:latin typeface="Cambria Math" panose="02040503050406030204" pitchFamily="18" charset="0"/>
                            </a:rPr>
                            <m:t>𝒔𝒇</m:t>
                          </m:r>
                        </m:sub>
                      </m:sSub>
                      <m:r>
                        <a:rPr lang="es-EC" b="1" i="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𝑻</m:t>
                          </m:r>
                        </m:e>
                        <m:sub>
                          <m:r>
                            <a:rPr lang="es-EC" b="1" i="1">
                              <a:latin typeface="Cambria Math" panose="02040503050406030204" pitchFamily="18" charset="0"/>
                            </a:rPr>
                            <m:t>𝒔𝒊</m:t>
                          </m:r>
                        </m:sub>
                      </m:sSub>
                      <m:r>
                        <a:rPr lang="es-EC" b="1" i="0">
                          <a:latin typeface="Cambria Math" panose="02040503050406030204" pitchFamily="18" charset="0"/>
                        </a:rPr>
                        <m:t>+</m:t>
                      </m:r>
                      <m:f>
                        <m:fPr>
                          <m:ctrlPr>
                            <a:rPr lang="es-EC" b="1" i="1">
                              <a:latin typeface="Cambria Math" panose="02040503050406030204" pitchFamily="18" charset="0"/>
                            </a:rPr>
                          </m:ctrlPr>
                        </m:fPr>
                        <m:num>
                          <m:r>
                            <a:rPr lang="es-EC" b="1" i="0">
                              <a:latin typeface="Cambria Math" panose="02040503050406030204" pitchFamily="18" charset="0"/>
                            </a:rPr>
                            <m:t>∆</m:t>
                          </m:r>
                          <m:r>
                            <a:rPr lang="es-EC" b="1" i="1">
                              <a:latin typeface="Cambria Math" panose="02040503050406030204" pitchFamily="18" charset="0"/>
                            </a:rPr>
                            <m:t>𝒕</m:t>
                          </m:r>
                        </m:num>
                        <m:den>
                          <m:r>
                            <a:rPr lang="es-EC" b="1" i="1">
                              <a:latin typeface="Cambria Math" panose="02040503050406030204" pitchFamily="18" charset="0"/>
                            </a:rPr>
                            <m:t>𝒎</m:t>
                          </m:r>
                          <m:r>
                            <a:rPr lang="es-EC" b="1" i="0">
                              <a:latin typeface="Cambria Math" panose="02040503050406030204" pitchFamily="18" charset="0"/>
                            </a:rPr>
                            <m:t>∗</m:t>
                          </m:r>
                          <m:r>
                            <a:rPr lang="es-EC" b="1" i="1">
                              <a:latin typeface="Cambria Math" panose="02040503050406030204" pitchFamily="18" charset="0"/>
                            </a:rPr>
                            <m:t>𝑪𝒑</m:t>
                          </m:r>
                        </m:den>
                      </m:f>
                      <m:r>
                        <a:rPr lang="es-EC" b="1" i="0">
                          <a:latin typeface="Cambria Math" panose="02040503050406030204" pitchFamily="18" charset="0"/>
                        </a:rPr>
                        <m:t>∗</m:t>
                      </m:r>
                      <m:d>
                        <m:dPr>
                          <m:begChr m:val="["/>
                          <m:endChr m:val="]"/>
                          <m:ctrlPr>
                            <a:rPr lang="es-EC" b="1" i="1">
                              <a:latin typeface="Cambria Math" panose="02040503050406030204" pitchFamily="18" charset="0"/>
                            </a:rPr>
                          </m:ctrlPr>
                        </m:dPr>
                        <m:e>
                          <m:sSub>
                            <m:sSubPr>
                              <m:ctrlPr>
                                <a:rPr lang="es-EC" b="1" i="1">
                                  <a:latin typeface="Cambria Math" panose="02040503050406030204" pitchFamily="18" charset="0"/>
                                </a:rPr>
                              </m:ctrlPr>
                            </m:sSubPr>
                            <m:e>
                              <m:r>
                                <a:rPr lang="es-EC" b="1" i="1">
                                  <a:latin typeface="Cambria Math" panose="02040503050406030204" pitchFamily="18" charset="0"/>
                                </a:rPr>
                                <m:t>𝑸</m:t>
                              </m:r>
                            </m:e>
                            <m:sub>
                              <m:r>
                                <a:rPr lang="es-EC" b="1" i="1">
                                  <a:latin typeface="Cambria Math" panose="02040503050406030204" pitchFamily="18" charset="0"/>
                                </a:rPr>
                                <m:t>𝒖</m:t>
                              </m:r>
                            </m:sub>
                          </m:sSub>
                          <m:r>
                            <a:rPr lang="es-EC" b="1" i="0">
                              <a:latin typeface="Cambria Math" panose="02040503050406030204" pitchFamily="18" charset="0"/>
                            </a:rPr>
                            <m:t>−</m:t>
                          </m:r>
                          <m:sSub>
                            <m:sSubPr>
                              <m:ctrlPr>
                                <a:rPr lang="es-EC" b="1" i="1">
                                  <a:latin typeface="Cambria Math" panose="02040503050406030204" pitchFamily="18" charset="0"/>
                                </a:rPr>
                              </m:ctrlPr>
                            </m:sSubPr>
                            <m:e>
                              <m:acc>
                                <m:accPr>
                                  <m:chr m:val="̇"/>
                                  <m:ctrlPr>
                                    <a:rPr lang="es-EC" b="1" i="1">
                                      <a:latin typeface="Cambria Math" panose="02040503050406030204" pitchFamily="18" charset="0"/>
                                    </a:rPr>
                                  </m:ctrlPr>
                                </m:accPr>
                                <m:e>
                                  <m:r>
                                    <a:rPr lang="es-EC" b="1" i="1">
                                      <a:latin typeface="Cambria Math" panose="02040503050406030204" pitchFamily="18" charset="0"/>
                                    </a:rPr>
                                    <m:t>𝑳</m:t>
                                  </m:r>
                                </m:e>
                              </m:acc>
                            </m:e>
                            <m:sub>
                              <m:r>
                                <a:rPr lang="es-EC" b="1" i="1">
                                  <a:latin typeface="Cambria Math" panose="02040503050406030204" pitchFamily="18" charset="0"/>
                                </a:rPr>
                                <m:t>𝒔</m:t>
                              </m:r>
                            </m:sub>
                          </m:sSub>
                          <m:r>
                            <a:rPr lang="es-EC" b="1" i="0">
                              <a:latin typeface="Cambria Math" panose="02040503050406030204" pitchFamily="18" charset="0"/>
                            </a:rPr>
                            <m:t>−</m:t>
                          </m:r>
                          <m:r>
                            <a:rPr lang="es-EC" b="1" i="1">
                              <a:latin typeface="Cambria Math" panose="02040503050406030204" pitchFamily="18" charset="0"/>
                            </a:rPr>
                            <m:t>𝑼</m:t>
                          </m:r>
                          <m:r>
                            <a:rPr lang="es-EC" b="1" i="0">
                              <a:latin typeface="Cambria Math" panose="02040503050406030204" pitchFamily="18" charset="0"/>
                            </a:rPr>
                            <m:t>∗</m:t>
                          </m:r>
                          <m:r>
                            <a:rPr lang="es-EC" b="1" i="1">
                              <a:latin typeface="Cambria Math" panose="02040503050406030204" pitchFamily="18" charset="0"/>
                            </a:rPr>
                            <m:t>𝑨</m:t>
                          </m:r>
                          <m:r>
                            <a:rPr lang="es-EC" b="1" i="0">
                              <a:latin typeface="Cambria Math" panose="02040503050406030204" pitchFamily="18" charset="0"/>
                            </a:rPr>
                            <m:t>∗</m:t>
                          </m:r>
                          <m:d>
                            <m:dPr>
                              <m:ctrlPr>
                                <a:rPr lang="es-EC" b="1" i="1">
                                  <a:latin typeface="Cambria Math" panose="02040503050406030204" pitchFamily="18" charset="0"/>
                                </a:rPr>
                              </m:ctrlPr>
                            </m:dPr>
                            <m:e>
                              <m:sSub>
                                <m:sSubPr>
                                  <m:ctrlPr>
                                    <a:rPr lang="es-EC" b="1" i="1">
                                      <a:latin typeface="Cambria Math" panose="02040503050406030204" pitchFamily="18" charset="0"/>
                                    </a:rPr>
                                  </m:ctrlPr>
                                </m:sSubPr>
                                <m:e>
                                  <m:r>
                                    <a:rPr lang="es-EC" b="1" i="1">
                                      <a:latin typeface="Cambria Math" panose="02040503050406030204" pitchFamily="18" charset="0"/>
                                    </a:rPr>
                                    <m:t>𝑻</m:t>
                                  </m:r>
                                </m:e>
                                <m:sub>
                                  <m:r>
                                    <a:rPr lang="es-EC" b="1" i="1">
                                      <a:latin typeface="Cambria Math" panose="02040503050406030204" pitchFamily="18" charset="0"/>
                                    </a:rPr>
                                    <m:t>𝒔</m:t>
                                  </m:r>
                                </m:sub>
                              </m:sSub>
                              <m:r>
                                <a:rPr lang="es-EC" b="1" i="0">
                                  <a:latin typeface="Cambria Math" panose="02040503050406030204" pitchFamily="18" charset="0"/>
                                </a:rPr>
                                <m:t>−</m:t>
                              </m:r>
                              <m:sSubSup>
                                <m:sSubSupPr>
                                  <m:ctrlPr>
                                    <a:rPr lang="es-EC" b="1" i="1">
                                      <a:latin typeface="Cambria Math" panose="02040503050406030204" pitchFamily="18" charset="0"/>
                                    </a:rPr>
                                  </m:ctrlPr>
                                </m:sSubSupPr>
                                <m:e>
                                  <m:r>
                                    <a:rPr lang="es-EC" b="1" i="1">
                                      <a:latin typeface="Cambria Math" panose="02040503050406030204" pitchFamily="18" charset="0"/>
                                    </a:rPr>
                                    <m:t>𝑻</m:t>
                                  </m:r>
                                </m:e>
                                <m:sub>
                                  <m:r>
                                    <a:rPr lang="es-EC" b="1" i="1">
                                      <a:latin typeface="Cambria Math" panose="02040503050406030204" pitchFamily="18" charset="0"/>
                                    </a:rPr>
                                    <m:t>𝒂</m:t>
                                  </m:r>
                                </m:sub>
                                <m:sup>
                                  <m:r>
                                    <a:rPr lang="es-EC" b="1" i="0">
                                      <a:latin typeface="Cambria Math" panose="02040503050406030204" pitchFamily="18" charset="0"/>
                                    </a:rPr>
                                    <m:t>′</m:t>
                                  </m:r>
                                </m:sup>
                              </m:sSubSup>
                            </m:e>
                          </m:d>
                        </m:e>
                      </m:d>
                    </m:oMath>
                  </m:oMathPara>
                </a14:m>
                <a:endParaRPr lang="es-EC" b="1" dirty="0"/>
              </a:p>
            </p:txBody>
          </p:sp>
        </mc:Choice>
        <mc:Fallback xmlns="">
          <p:sp>
            <p:nvSpPr>
              <p:cNvPr id="16" name="Rectángulo 15">
                <a:extLst>
                  <a:ext uri="{FF2B5EF4-FFF2-40B4-BE49-F238E27FC236}">
                    <a16:creationId xmlns:a16="http://schemas.microsoft.com/office/drawing/2014/main" id="{C2E01C4A-8206-4F60-86A2-8E13B0037CB0}"/>
                  </a:ext>
                </a:extLst>
              </p:cNvPr>
              <p:cNvSpPr>
                <a:spLocks noRot="1" noChangeAspect="1" noMove="1" noResize="1" noEditPoints="1" noAdjustHandles="1" noChangeArrowheads="1" noChangeShapeType="1" noTextEdit="1"/>
              </p:cNvSpPr>
              <p:nvPr/>
            </p:nvSpPr>
            <p:spPr>
              <a:xfrm>
                <a:off x="6804438" y="3610973"/>
                <a:ext cx="5326715" cy="659411"/>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62D1E1AB-7F0F-4EA1-A23B-4B7D105A2939}"/>
                  </a:ext>
                </a:extLst>
              </p:cNvPr>
              <p:cNvSpPr/>
              <p:nvPr/>
            </p:nvSpPr>
            <p:spPr>
              <a:xfrm>
                <a:off x="6979813" y="4607100"/>
                <a:ext cx="4880824" cy="1402243"/>
              </a:xfrm>
              <a:prstGeom prst="rect">
                <a:avLst/>
              </a:prstGeom>
            </p:spPr>
            <p:txBody>
              <a:bodyPr wrap="square">
                <a:spAutoFit/>
              </a:bodyPr>
              <a:lstStyle/>
              <a:p>
                <a:pPr algn="just">
                  <a:spcAft>
                    <a:spcPts val="0"/>
                  </a:spcAft>
                </a:pPr>
                <a:r>
                  <a:rPr lang="es-ES" sz="140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Donde:</a:t>
                </a:r>
                <a:endParaRPr lang="es-EC" sz="140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sSub>
                      <m:sSubPr>
                        <m:ctrlPr>
                          <a:rPr lang="es-EC" sz="1400"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S" sz="1400"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𝑇</m:t>
                        </m:r>
                      </m:e>
                      <m:sub>
                        <m:r>
                          <a:rPr lang="es-ES" sz="1400"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𝑠𝑖</m:t>
                        </m:r>
                      </m:sub>
                    </m:sSub>
                  </m:oMath>
                </a14:m>
                <a:r>
                  <a:rPr lang="es-ES" sz="1400" dirty="0">
                    <a:solidFill>
                      <a:schemeClr val="bg1">
                        <a:lumMod val="85000"/>
                      </a:schemeClr>
                    </a:solidFill>
                    <a:latin typeface="Calibri" panose="020F0502020204030204" pitchFamily="34" charset="0"/>
                    <a:ea typeface="Times New Roman" panose="02020603050405020304" pitchFamily="18" charset="0"/>
                    <a:cs typeface="Calibri" panose="020F0502020204030204" pitchFamily="34" charset="0"/>
                  </a:rPr>
                  <a:t>;</a:t>
                </a:r>
                <a:r>
                  <a:rPr lang="es-ES" sz="140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 es la temperatura inicial en el interior del reservorio antes de considerar las pérdidas; </a:t>
                </a:r>
                <a:endParaRPr lang="es-EC" sz="140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14:m>
                  <m:oMath xmlns:m="http://schemas.openxmlformats.org/officeDocument/2006/math">
                    <m:sSub>
                      <m:sSubPr>
                        <m:ctrlPr>
                          <a:rPr lang="es-EC" sz="1400"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s-ES" sz="1400"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𝑇</m:t>
                        </m:r>
                      </m:e>
                      <m:sub>
                        <m:r>
                          <a:rPr lang="es-ES" sz="1400" i="1">
                            <a:solidFill>
                              <a:schemeClr val="bg1">
                                <a:lumMod val="85000"/>
                              </a:schemeClr>
                            </a:solidFill>
                            <a:latin typeface="Cambria Math" panose="02040503050406030204" pitchFamily="18" charset="0"/>
                            <a:ea typeface="Calibri" panose="020F0502020204030204" pitchFamily="34" charset="0"/>
                            <a:cs typeface="Times New Roman" panose="02020603050405020304" pitchFamily="18" charset="0"/>
                          </a:rPr>
                          <m:t>𝑠𝑓</m:t>
                        </m:r>
                      </m:sub>
                    </m:sSub>
                  </m:oMath>
                </a14:m>
                <a:r>
                  <a:rPr lang="es-ES" sz="1400" dirty="0">
                    <a:solidFill>
                      <a:schemeClr val="bg1">
                        <a:lumMod val="85000"/>
                      </a:schemeClr>
                    </a:solidFill>
                    <a:latin typeface="Calibri" panose="020F0502020204030204" pitchFamily="34" charset="0"/>
                    <a:ea typeface="Times New Roman" panose="02020603050405020304" pitchFamily="18" charset="0"/>
                    <a:cs typeface="Calibri" panose="020F0502020204030204" pitchFamily="34" charset="0"/>
                  </a:rPr>
                  <a:t>; </a:t>
                </a:r>
                <a:r>
                  <a:rPr lang="es-ES" sz="140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es la temperatura final en el interior del reservorio luego de un intervalo de tiempo y considerando las pérdidas; y,</a:t>
                </a:r>
                <a:endParaRPr lang="es-EC" sz="140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s-ES" sz="140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∆t, es el intervalo de tiempo en el cual se efectúa el análisis</a:t>
                </a:r>
                <a:r>
                  <a:rPr lang="es-ES" sz="1400" dirty="0">
                    <a:latin typeface="Calibri" panose="020F0502020204030204" pitchFamily="34" charset="0"/>
                    <a:ea typeface="Calibri" panose="020F0502020204030204" pitchFamily="34" charset="0"/>
                    <a:cs typeface="Calibri" panose="020F0502020204030204" pitchFamily="34" charset="0"/>
                  </a:rPr>
                  <a:t>.</a:t>
                </a:r>
                <a:endParaRPr lang="es-EC" sz="14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7" name="Rectángulo 16">
                <a:extLst>
                  <a:ext uri="{FF2B5EF4-FFF2-40B4-BE49-F238E27FC236}">
                    <a16:creationId xmlns:a16="http://schemas.microsoft.com/office/drawing/2014/main" id="{62D1E1AB-7F0F-4EA1-A23B-4B7D105A2939}"/>
                  </a:ext>
                </a:extLst>
              </p:cNvPr>
              <p:cNvSpPr>
                <a:spLocks noRot="1" noChangeAspect="1" noMove="1" noResize="1" noEditPoints="1" noAdjustHandles="1" noChangeArrowheads="1" noChangeShapeType="1" noTextEdit="1"/>
              </p:cNvSpPr>
              <p:nvPr/>
            </p:nvSpPr>
            <p:spPr>
              <a:xfrm>
                <a:off x="6979813" y="4607100"/>
                <a:ext cx="4880824" cy="1402243"/>
              </a:xfrm>
              <a:prstGeom prst="rect">
                <a:avLst/>
              </a:prstGeom>
              <a:blipFill>
                <a:blip r:embed="rId6"/>
                <a:stretch>
                  <a:fillRect l="-375" t="-870" r="-375" b="-3478"/>
                </a:stretch>
              </a:blipFill>
            </p:spPr>
            <p:txBody>
              <a:bodyPr/>
              <a:lstStyle/>
              <a:p>
                <a:r>
                  <a:rPr lang="es-EC">
                    <a:noFill/>
                  </a:rPr>
                  <a:t> </a:t>
                </a:r>
              </a:p>
            </p:txBody>
          </p:sp>
        </mc:Fallback>
      </mc:AlternateContent>
      <p:sp>
        <p:nvSpPr>
          <p:cNvPr id="20" name="CuadroTexto 19">
            <a:extLst>
              <a:ext uri="{FF2B5EF4-FFF2-40B4-BE49-F238E27FC236}">
                <a16:creationId xmlns:a16="http://schemas.microsoft.com/office/drawing/2014/main" id="{8C8F7C90-8196-4DE9-B32C-18B4743D522E}"/>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21" name="CuadroTexto 20">
            <a:extLst>
              <a:ext uri="{FF2B5EF4-FFF2-40B4-BE49-F238E27FC236}">
                <a16:creationId xmlns:a16="http://schemas.microsoft.com/office/drawing/2014/main" id="{FBD5333E-B430-43EF-BD8C-168DEEA7ECCF}"/>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22" name="CuadroTexto 21">
            <a:extLst>
              <a:ext uri="{FF2B5EF4-FFF2-40B4-BE49-F238E27FC236}">
                <a16:creationId xmlns:a16="http://schemas.microsoft.com/office/drawing/2014/main" id="{1D12C240-4C8E-40B8-BC6A-231C9DE6A487}"/>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23" name="CuadroTexto 22">
            <a:extLst>
              <a:ext uri="{FF2B5EF4-FFF2-40B4-BE49-F238E27FC236}">
                <a16:creationId xmlns:a16="http://schemas.microsoft.com/office/drawing/2014/main" id="{02098D81-3E8A-4798-828D-C12ED7D74F15}"/>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24" name="CuadroTexto 23">
            <a:extLst>
              <a:ext uri="{FF2B5EF4-FFF2-40B4-BE49-F238E27FC236}">
                <a16:creationId xmlns:a16="http://schemas.microsoft.com/office/drawing/2014/main" id="{AFEEEB18-C62D-4D93-820E-38D2FFFAA9E2}"/>
              </a:ext>
            </a:extLst>
          </p:cNvPr>
          <p:cNvSpPr txBox="1"/>
          <p:nvPr/>
        </p:nvSpPr>
        <p:spPr>
          <a:xfrm flipH="1">
            <a:off x="5931660" y="94425"/>
            <a:ext cx="1650642"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Estado del Arte</a:t>
            </a:r>
          </a:p>
        </p:txBody>
      </p:sp>
      <p:sp>
        <p:nvSpPr>
          <p:cNvPr id="25" name="CuadroTexto 24">
            <a:extLst>
              <a:ext uri="{FF2B5EF4-FFF2-40B4-BE49-F238E27FC236}">
                <a16:creationId xmlns:a16="http://schemas.microsoft.com/office/drawing/2014/main" id="{9BD058D6-D0F8-495F-A601-E83832DF93D4}"/>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412918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17</a:t>
            </a:fld>
            <a:endParaRPr lang="es-ES"/>
          </a:p>
        </p:txBody>
      </p:sp>
      <p:sp>
        <p:nvSpPr>
          <p:cNvPr id="2" name="Rectángulo 1">
            <a:extLst>
              <a:ext uri="{FF2B5EF4-FFF2-40B4-BE49-F238E27FC236}">
                <a16:creationId xmlns:a16="http://schemas.microsoft.com/office/drawing/2014/main" id="{42F07846-551C-4A9C-87F0-03D176B77404}"/>
              </a:ext>
            </a:extLst>
          </p:cNvPr>
          <p:cNvSpPr/>
          <p:nvPr/>
        </p:nvSpPr>
        <p:spPr>
          <a:xfrm>
            <a:off x="2029089" y="1829998"/>
            <a:ext cx="2340705"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MODELO MULTINODO</a:t>
            </a:r>
          </a:p>
        </p:txBody>
      </p:sp>
      <p:graphicFrame>
        <p:nvGraphicFramePr>
          <p:cNvPr id="3" name="Objeto 2">
            <a:extLst>
              <a:ext uri="{FF2B5EF4-FFF2-40B4-BE49-F238E27FC236}">
                <a16:creationId xmlns:a16="http://schemas.microsoft.com/office/drawing/2014/main" id="{98971B8E-4FE0-408A-8A5C-110F3F2CE7C8}"/>
              </a:ext>
            </a:extLst>
          </p:cNvPr>
          <p:cNvGraphicFramePr>
            <a:graphicFrameLocks noChangeAspect="1"/>
          </p:cNvGraphicFramePr>
          <p:nvPr>
            <p:extLst>
              <p:ext uri="{D42A27DB-BD31-4B8C-83A1-F6EECF244321}">
                <p14:modId xmlns:p14="http://schemas.microsoft.com/office/powerpoint/2010/main" val="611292150"/>
              </p:ext>
            </p:extLst>
          </p:nvPr>
        </p:nvGraphicFramePr>
        <p:xfrm>
          <a:off x="6701561" y="890588"/>
          <a:ext cx="4285526" cy="5234250"/>
        </p:xfrm>
        <a:graphic>
          <a:graphicData uri="http://schemas.openxmlformats.org/presentationml/2006/ole">
            <mc:AlternateContent xmlns:mc="http://schemas.openxmlformats.org/markup-compatibility/2006">
              <mc:Choice xmlns:v="urn:schemas-microsoft-com:vml" Requires="v">
                <p:oleObj spid="_x0000_s5141" name="Visio" r:id="rId3" imgW="5227197" imgH="6385576" progId="Visio.Drawing.11">
                  <p:embed/>
                </p:oleObj>
              </mc:Choice>
              <mc:Fallback>
                <p:oleObj name="Visio" r:id="rId3" imgW="5227197" imgH="6385576" progId="Visio.Drawing.11">
                  <p:embed/>
                  <p:pic>
                    <p:nvPicPr>
                      <p:cNvPr id="0" name=""/>
                      <p:cNvPicPr/>
                      <p:nvPr/>
                    </p:nvPicPr>
                    <p:blipFill>
                      <a:blip r:embed="rId4"/>
                      <a:stretch>
                        <a:fillRect/>
                      </a:stretch>
                    </p:blipFill>
                    <p:spPr>
                      <a:xfrm>
                        <a:off x="6701561" y="890588"/>
                        <a:ext cx="4285526" cy="5234250"/>
                      </a:xfrm>
                      <a:prstGeom prst="rect">
                        <a:avLst/>
                      </a:prstGeom>
                    </p:spPr>
                  </p:pic>
                </p:oleObj>
              </mc:Fallback>
            </mc:AlternateContent>
          </a:graphicData>
        </a:graphic>
      </p:graphicFrame>
      <p:sp>
        <p:nvSpPr>
          <p:cNvPr id="7" name="Rectángulo 6">
            <a:extLst>
              <a:ext uri="{FF2B5EF4-FFF2-40B4-BE49-F238E27FC236}">
                <a16:creationId xmlns:a16="http://schemas.microsoft.com/office/drawing/2014/main" id="{BB66C480-FCB3-468B-9F2A-570E93FA7484}"/>
              </a:ext>
            </a:extLst>
          </p:cNvPr>
          <p:cNvSpPr/>
          <p:nvPr/>
        </p:nvSpPr>
        <p:spPr>
          <a:xfrm>
            <a:off x="845127" y="2725570"/>
            <a:ext cx="4743449" cy="2031325"/>
          </a:xfrm>
          <a:prstGeom prst="rect">
            <a:avLst/>
          </a:prstGeom>
        </p:spPr>
        <p:txBody>
          <a:bodyPr wrap="square">
            <a:spAutoFit/>
          </a:bodyPr>
          <a:lstStyle/>
          <a:p>
            <a:pPr algn="just"/>
            <a:r>
              <a:rPr lang="es-ES" dirty="0">
                <a:latin typeface="Calibri" panose="020F0502020204030204" pitchFamily="34" charset="0"/>
                <a:ea typeface="Calibri" panose="020F0502020204030204" pitchFamily="34" charset="0"/>
                <a:cs typeface="Times New Roman" panose="02020603050405020304" pitchFamily="18" charset="0"/>
              </a:rPr>
              <a:t>El modelo </a:t>
            </a:r>
            <a:r>
              <a:rPr lang="es-ES" dirty="0" err="1">
                <a:latin typeface="Calibri" panose="020F0502020204030204" pitchFamily="34" charset="0"/>
                <a:ea typeface="Calibri" panose="020F0502020204030204" pitchFamily="34" charset="0"/>
                <a:cs typeface="Times New Roman" panose="02020603050405020304" pitchFamily="18" charset="0"/>
              </a:rPr>
              <a:t>multinodal</a:t>
            </a:r>
            <a:r>
              <a:rPr lang="es-ES" dirty="0">
                <a:latin typeface="Calibri" panose="020F0502020204030204" pitchFamily="34" charset="0"/>
                <a:ea typeface="Calibri" panose="020F0502020204030204" pitchFamily="34" charset="0"/>
                <a:cs typeface="Times New Roman" panose="02020603050405020304" pitchFamily="18" charset="0"/>
              </a:rPr>
              <a:t> supone que el tanque de almacenamiento se divide en n partes de igual dimensión, llamadas nodos; donde cada nodo tiene un balance de energía propio de su ubicación, es decir; cada nodo tiene una temperatura diferente a sus nodos predecesor y consecuente </a:t>
            </a:r>
            <a:endParaRPr lang="es-EC" dirty="0"/>
          </a:p>
        </p:txBody>
      </p:sp>
      <p:sp>
        <p:nvSpPr>
          <p:cNvPr id="19" name="CuadroTexto 18">
            <a:extLst>
              <a:ext uri="{FF2B5EF4-FFF2-40B4-BE49-F238E27FC236}">
                <a16:creationId xmlns:a16="http://schemas.microsoft.com/office/drawing/2014/main" id="{D0BB172E-8CE0-47D6-8118-CF85E44A4EB8}"/>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20" name="CuadroTexto 19">
            <a:extLst>
              <a:ext uri="{FF2B5EF4-FFF2-40B4-BE49-F238E27FC236}">
                <a16:creationId xmlns:a16="http://schemas.microsoft.com/office/drawing/2014/main" id="{98AB912F-0F7D-4C61-A226-D93609611A2C}"/>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21" name="CuadroTexto 20">
            <a:extLst>
              <a:ext uri="{FF2B5EF4-FFF2-40B4-BE49-F238E27FC236}">
                <a16:creationId xmlns:a16="http://schemas.microsoft.com/office/drawing/2014/main" id="{CE41C4B4-D01C-44BC-983A-9B56ABDB4030}"/>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22" name="CuadroTexto 21">
            <a:extLst>
              <a:ext uri="{FF2B5EF4-FFF2-40B4-BE49-F238E27FC236}">
                <a16:creationId xmlns:a16="http://schemas.microsoft.com/office/drawing/2014/main" id="{B232310B-9A6A-4B33-B115-C0592BC1E78A}"/>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23" name="CuadroTexto 22">
            <a:extLst>
              <a:ext uri="{FF2B5EF4-FFF2-40B4-BE49-F238E27FC236}">
                <a16:creationId xmlns:a16="http://schemas.microsoft.com/office/drawing/2014/main" id="{8BC57EC7-2877-46F1-B2AF-227D40457D2E}"/>
              </a:ext>
            </a:extLst>
          </p:cNvPr>
          <p:cNvSpPr txBox="1"/>
          <p:nvPr/>
        </p:nvSpPr>
        <p:spPr>
          <a:xfrm flipH="1">
            <a:off x="5931660" y="94425"/>
            <a:ext cx="1650642"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Estado del Arte</a:t>
            </a:r>
          </a:p>
        </p:txBody>
      </p:sp>
      <p:sp>
        <p:nvSpPr>
          <p:cNvPr id="24" name="CuadroTexto 23">
            <a:extLst>
              <a:ext uri="{FF2B5EF4-FFF2-40B4-BE49-F238E27FC236}">
                <a16:creationId xmlns:a16="http://schemas.microsoft.com/office/drawing/2014/main" id="{796D0699-1C1A-41E6-9B25-57166BED7C60}"/>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485217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18</a:t>
            </a:fld>
            <a:endParaRPr lang="es-ES"/>
          </a:p>
        </p:txBody>
      </p:sp>
      <p:sp>
        <p:nvSpPr>
          <p:cNvPr id="3" name="TextBox 2">
            <a:extLst>
              <a:ext uri="{FF2B5EF4-FFF2-40B4-BE49-F238E27FC236}">
                <a16:creationId xmlns:a16="http://schemas.microsoft.com/office/drawing/2014/main" id="{EF513DEF-A45C-4ED1-B6CF-15A95B03BB48}"/>
              </a:ext>
            </a:extLst>
          </p:cNvPr>
          <p:cNvSpPr txBox="1"/>
          <p:nvPr/>
        </p:nvSpPr>
        <p:spPr>
          <a:xfrm>
            <a:off x="7574566" y="871582"/>
            <a:ext cx="4064983" cy="3908762"/>
          </a:xfrm>
          <a:prstGeom prst="rect">
            <a:avLst/>
          </a:prstGeom>
          <a:noFill/>
        </p:spPr>
        <p:txBody>
          <a:bodyPr wrap="square" rtlCol="0">
            <a:spAutoFit/>
          </a:bodyPr>
          <a:lstStyle/>
          <a:p>
            <a:pPr algn="ctr">
              <a:lnSpc>
                <a:spcPct val="200000"/>
              </a:lnSpc>
            </a:pPr>
            <a:r>
              <a:rPr lang="es-EC" sz="4000" b="1" dirty="0">
                <a:solidFill>
                  <a:schemeClr val="accent6">
                    <a:lumMod val="75000"/>
                  </a:schemeClr>
                </a:solidFill>
              </a:rPr>
              <a:t>Agenda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Antecedentes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Problema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Objetivos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Estado del Arte</a:t>
            </a:r>
          </a:p>
          <a:p>
            <a:pPr marL="457200" indent="-457200">
              <a:buClr>
                <a:schemeClr val="accent6">
                  <a:lumMod val="50000"/>
                </a:schemeClr>
              </a:buClr>
              <a:buSzPct val="105000"/>
              <a:buFont typeface="Wingdings" panose="05000000000000000000" pitchFamily="2" charset="2"/>
              <a:buChar char="Ø"/>
            </a:pPr>
            <a:r>
              <a:rPr lang="es-EC" sz="2800" dirty="0"/>
              <a:t>Metodología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Conclusiones</a:t>
            </a:r>
          </a:p>
        </p:txBody>
      </p:sp>
      <p:pic>
        <p:nvPicPr>
          <p:cNvPr id="5" name="Imagen 4">
            <a:extLst>
              <a:ext uri="{FF2B5EF4-FFF2-40B4-BE49-F238E27FC236}">
                <a16:creationId xmlns:a16="http://schemas.microsoft.com/office/drawing/2014/main" id="{1B48B427-F815-4F6A-9FB2-B3F219D1043B}"/>
              </a:ext>
            </a:extLst>
          </p:cNvPr>
          <p:cNvPicPr>
            <a:picLocks noChangeAspect="1"/>
          </p:cNvPicPr>
          <p:nvPr/>
        </p:nvPicPr>
        <p:blipFill>
          <a:blip r:embed="rId2">
            <a:grayscl/>
          </a:blip>
          <a:stretch>
            <a:fillRect/>
          </a:stretch>
        </p:blipFill>
        <p:spPr>
          <a:xfrm>
            <a:off x="1035609" y="1151433"/>
            <a:ext cx="5699248" cy="4835030"/>
          </a:xfrm>
          <a:prstGeom prst="rect">
            <a:avLst/>
          </a:prstGeom>
        </p:spPr>
      </p:pic>
    </p:spTree>
    <p:extLst>
      <p:ext uri="{BB962C8B-B14F-4D97-AF65-F5344CB8AC3E}">
        <p14:creationId xmlns:p14="http://schemas.microsoft.com/office/powerpoint/2010/main" val="386371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19</a:t>
            </a:fld>
            <a:endParaRPr lang="es-ES"/>
          </a:p>
        </p:txBody>
      </p:sp>
      <p:sp>
        <p:nvSpPr>
          <p:cNvPr id="5" name="CuadroTexto 4"/>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8" name="CuadroTexto 7"/>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6" name="CuadroTexto 5"/>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9" name="CuadroTexto 8"/>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63" name="CuadroTexto 62">
            <a:extLst>
              <a:ext uri="{FF2B5EF4-FFF2-40B4-BE49-F238E27FC236}">
                <a16:creationId xmlns:a16="http://schemas.microsoft.com/office/drawing/2014/main" id="{F751C3FE-ED09-407A-8029-52F82F3CA989}"/>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68" name="CuadroTexto 67">
            <a:extLst>
              <a:ext uri="{FF2B5EF4-FFF2-40B4-BE49-F238E27FC236}">
                <a16:creationId xmlns:a16="http://schemas.microsoft.com/office/drawing/2014/main" id="{D6665D18-0010-4156-8B89-A519B69A940B}"/>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graphicFrame>
        <p:nvGraphicFramePr>
          <p:cNvPr id="10" name="Diagrama 9">
            <a:extLst>
              <a:ext uri="{FF2B5EF4-FFF2-40B4-BE49-F238E27FC236}">
                <a16:creationId xmlns:a16="http://schemas.microsoft.com/office/drawing/2014/main" id="{49E53670-1E6A-4C16-8704-8AF6B9AAFF7F}"/>
              </a:ext>
            </a:extLst>
          </p:cNvPr>
          <p:cNvGraphicFramePr/>
          <p:nvPr>
            <p:extLst>
              <p:ext uri="{D42A27DB-BD31-4B8C-83A1-F6EECF244321}">
                <p14:modId xmlns:p14="http://schemas.microsoft.com/office/powerpoint/2010/main" val="453568769"/>
              </p:ext>
            </p:extLst>
          </p:nvPr>
        </p:nvGraphicFramePr>
        <p:xfrm>
          <a:off x="298450" y="1112308"/>
          <a:ext cx="6516688" cy="463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14">
            <a:extLst>
              <a:ext uri="{FF2B5EF4-FFF2-40B4-BE49-F238E27FC236}">
                <a16:creationId xmlns:a16="http://schemas.microsoft.com/office/drawing/2014/main" id="{86A8734F-F7B7-40C2-98F4-A7DD4DA40F1C}"/>
              </a:ext>
            </a:extLst>
          </p:cNvPr>
          <p:cNvSpPr/>
          <p:nvPr/>
        </p:nvSpPr>
        <p:spPr>
          <a:xfrm>
            <a:off x="7370169" y="1536649"/>
            <a:ext cx="3988394" cy="3970318"/>
          </a:xfrm>
          <a:prstGeom prst="rect">
            <a:avLst/>
          </a:prstGeom>
        </p:spPr>
        <p:txBody>
          <a:bodyPr wrap="square">
            <a:spAutoFit/>
          </a:bodyPr>
          <a:lstStyle/>
          <a:p>
            <a:pPr algn="just"/>
            <a:r>
              <a:rPr lang="es-ES" dirty="0"/>
              <a:t>La toma de mediciones tiene como objetivo tener un punto de partida para poder explicar matemáticamente el comportamiento del experimento; en este caso se necesitó las siguientes mediciones:</a:t>
            </a:r>
          </a:p>
          <a:p>
            <a:pPr marL="285750" indent="-285750" algn="just">
              <a:buFont typeface="Wingdings" panose="05000000000000000000" pitchFamily="2" charset="2"/>
              <a:buChar char="ü"/>
            </a:pPr>
            <a:r>
              <a:rPr lang="es-ES" dirty="0"/>
              <a:t>Radiación solar</a:t>
            </a:r>
          </a:p>
          <a:p>
            <a:pPr marL="285750" indent="-285750" algn="just">
              <a:buFont typeface="Wingdings" panose="05000000000000000000" pitchFamily="2" charset="2"/>
              <a:buChar char="ü"/>
            </a:pPr>
            <a:r>
              <a:rPr lang="es-ES" dirty="0"/>
              <a:t>Temperatura del agua</a:t>
            </a:r>
          </a:p>
          <a:p>
            <a:pPr marL="285750" indent="-285750" algn="just">
              <a:buFont typeface="Wingdings" panose="05000000000000000000" pitchFamily="2" charset="2"/>
              <a:buChar char="ü"/>
            </a:pPr>
            <a:r>
              <a:rPr lang="es-ES" dirty="0"/>
              <a:t>Temperatura ambiente</a:t>
            </a:r>
          </a:p>
          <a:p>
            <a:pPr marL="285750" indent="-285750" algn="just">
              <a:buFont typeface="Wingdings" panose="05000000000000000000" pitchFamily="2" charset="2"/>
              <a:buChar char="ü"/>
            </a:pPr>
            <a:endParaRPr lang="es-ES" dirty="0"/>
          </a:p>
          <a:p>
            <a:pPr algn="just"/>
            <a:r>
              <a:rPr lang="es-ES" dirty="0"/>
              <a:t>Se requirió de manera adicional modelar el panel solar para poder simular el comportamiento del aprovechamiento del recurso sol.</a:t>
            </a:r>
            <a:endParaRPr lang="es-EC" dirty="0"/>
          </a:p>
        </p:txBody>
      </p:sp>
    </p:spTree>
    <p:extLst>
      <p:ext uri="{BB962C8B-B14F-4D97-AF65-F5344CB8AC3E}">
        <p14:creationId xmlns:p14="http://schemas.microsoft.com/office/powerpoint/2010/main" val="293933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a:t>
            </a:fld>
            <a:endParaRPr lang="es-ES"/>
          </a:p>
        </p:txBody>
      </p:sp>
      <p:sp>
        <p:nvSpPr>
          <p:cNvPr id="3" name="TextBox 2">
            <a:extLst>
              <a:ext uri="{FF2B5EF4-FFF2-40B4-BE49-F238E27FC236}">
                <a16:creationId xmlns:a16="http://schemas.microsoft.com/office/drawing/2014/main" id="{EF513DEF-A45C-4ED1-B6CF-15A95B03BB48}"/>
              </a:ext>
            </a:extLst>
          </p:cNvPr>
          <p:cNvSpPr txBox="1"/>
          <p:nvPr/>
        </p:nvSpPr>
        <p:spPr>
          <a:xfrm>
            <a:off x="7574566" y="871582"/>
            <a:ext cx="4064983" cy="3908762"/>
          </a:xfrm>
          <a:prstGeom prst="rect">
            <a:avLst/>
          </a:prstGeom>
          <a:noFill/>
        </p:spPr>
        <p:txBody>
          <a:bodyPr wrap="square" rtlCol="0">
            <a:spAutoFit/>
          </a:bodyPr>
          <a:lstStyle/>
          <a:p>
            <a:pPr algn="ctr">
              <a:lnSpc>
                <a:spcPct val="200000"/>
              </a:lnSpc>
            </a:pPr>
            <a:r>
              <a:rPr lang="es-EC" sz="4000" b="1" dirty="0">
                <a:solidFill>
                  <a:schemeClr val="accent6">
                    <a:lumMod val="75000"/>
                  </a:schemeClr>
                </a:solidFill>
              </a:rPr>
              <a:t>Agenda</a:t>
            </a:r>
          </a:p>
          <a:p>
            <a:pPr marL="457200" indent="-457200">
              <a:buClr>
                <a:schemeClr val="accent6">
                  <a:lumMod val="50000"/>
                </a:schemeClr>
              </a:buClr>
              <a:buSzPct val="105000"/>
              <a:buFont typeface="Wingdings" panose="05000000000000000000" pitchFamily="2" charset="2"/>
              <a:buChar char="Ø"/>
            </a:pPr>
            <a:r>
              <a:rPr lang="es-EC" sz="2800" dirty="0"/>
              <a:t>Antecedentes</a:t>
            </a:r>
          </a:p>
          <a:p>
            <a:pPr marL="457200" indent="-457200">
              <a:buClr>
                <a:schemeClr val="accent6">
                  <a:lumMod val="50000"/>
                </a:schemeClr>
              </a:buClr>
              <a:buSzPct val="105000"/>
              <a:buFont typeface="Wingdings" panose="05000000000000000000" pitchFamily="2" charset="2"/>
              <a:buChar char="Ø"/>
            </a:pPr>
            <a:r>
              <a:rPr lang="es-EC" sz="2800" dirty="0"/>
              <a:t>Problema</a:t>
            </a:r>
          </a:p>
          <a:p>
            <a:pPr marL="457200" indent="-457200">
              <a:buClr>
                <a:schemeClr val="accent6">
                  <a:lumMod val="50000"/>
                </a:schemeClr>
              </a:buClr>
              <a:buSzPct val="105000"/>
              <a:buFont typeface="Wingdings" panose="05000000000000000000" pitchFamily="2" charset="2"/>
              <a:buChar char="Ø"/>
            </a:pPr>
            <a:r>
              <a:rPr lang="es-EC" sz="2800" dirty="0"/>
              <a:t>Objetivos</a:t>
            </a:r>
          </a:p>
          <a:p>
            <a:pPr marL="457200" indent="-457200">
              <a:buClr>
                <a:schemeClr val="accent6">
                  <a:lumMod val="50000"/>
                </a:schemeClr>
              </a:buClr>
              <a:buSzPct val="105000"/>
              <a:buFont typeface="Wingdings" panose="05000000000000000000" pitchFamily="2" charset="2"/>
              <a:buChar char="Ø"/>
            </a:pPr>
            <a:r>
              <a:rPr lang="es-EC" sz="2800" dirty="0"/>
              <a:t>Estado del Arte</a:t>
            </a:r>
          </a:p>
          <a:p>
            <a:pPr marL="457200" indent="-457200">
              <a:buClr>
                <a:schemeClr val="accent6">
                  <a:lumMod val="50000"/>
                </a:schemeClr>
              </a:buClr>
              <a:buSzPct val="105000"/>
              <a:buFont typeface="Wingdings" panose="05000000000000000000" pitchFamily="2" charset="2"/>
              <a:buChar char="Ø"/>
            </a:pPr>
            <a:r>
              <a:rPr lang="es-EC" sz="2800" dirty="0"/>
              <a:t>Metodología</a:t>
            </a:r>
          </a:p>
          <a:p>
            <a:pPr marL="457200" indent="-457200">
              <a:buClr>
                <a:schemeClr val="accent6">
                  <a:lumMod val="50000"/>
                </a:schemeClr>
              </a:buClr>
              <a:buSzPct val="105000"/>
              <a:buFont typeface="Wingdings" panose="05000000000000000000" pitchFamily="2" charset="2"/>
              <a:buChar char="Ø"/>
            </a:pPr>
            <a:r>
              <a:rPr lang="es-EC" sz="2800" dirty="0"/>
              <a:t>Conclusiones</a:t>
            </a:r>
          </a:p>
        </p:txBody>
      </p:sp>
      <p:pic>
        <p:nvPicPr>
          <p:cNvPr id="5" name="Imagen 4">
            <a:extLst>
              <a:ext uri="{FF2B5EF4-FFF2-40B4-BE49-F238E27FC236}">
                <a16:creationId xmlns:a16="http://schemas.microsoft.com/office/drawing/2014/main" id="{1B48B427-F815-4F6A-9FB2-B3F219D1043B}"/>
              </a:ext>
            </a:extLst>
          </p:cNvPr>
          <p:cNvPicPr>
            <a:picLocks noChangeAspect="1"/>
          </p:cNvPicPr>
          <p:nvPr/>
        </p:nvPicPr>
        <p:blipFill>
          <a:blip r:embed="rId2">
            <a:grayscl/>
          </a:blip>
          <a:stretch>
            <a:fillRect/>
          </a:stretch>
        </p:blipFill>
        <p:spPr>
          <a:xfrm>
            <a:off x="1035609" y="1151433"/>
            <a:ext cx="5699248" cy="4835030"/>
          </a:xfrm>
          <a:prstGeom prst="rect">
            <a:avLst/>
          </a:prstGeom>
        </p:spPr>
      </p:pic>
    </p:spTree>
    <p:extLst>
      <p:ext uri="{BB962C8B-B14F-4D97-AF65-F5344CB8AC3E}">
        <p14:creationId xmlns:p14="http://schemas.microsoft.com/office/powerpoint/2010/main" val="318469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20</a:t>
            </a:fld>
            <a:endParaRPr lang="es-ES"/>
          </a:p>
        </p:txBody>
      </p:sp>
      <p:sp>
        <p:nvSpPr>
          <p:cNvPr id="13" name="Rectángulo 12">
            <a:extLst>
              <a:ext uri="{FF2B5EF4-FFF2-40B4-BE49-F238E27FC236}">
                <a16:creationId xmlns:a16="http://schemas.microsoft.com/office/drawing/2014/main" id="{FF7D2430-E6BF-4A07-8172-7136B2D61468}"/>
              </a:ext>
            </a:extLst>
          </p:cNvPr>
          <p:cNvSpPr/>
          <p:nvPr/>
        </p:nvSpPr>
        <p:spPr>
          <a:xfrm>
            <a:off x="1150345" y="896153"/>
            <a:ext cx="3988394" cy="2308324"/>
          </a:xfrm>
          <a:prstGeom prst="rect">
            <a:avLst/>
          </a:prstGeom>
        </p:spPr>
        <p:txBody>
          <a:bodyPr wrap="square">
            <a:spAutoFit/>
          </a:bodyPr>
          <a:lstStyle/>
          <a:p>
            <a:pPr algn="just"/>
            <a:r>
              <a:rPr lang="es-ES" dirty="0"/>
              <a:t>De la toma de datos se pudo observar que los cambios en pequeños intervalos de tiempo son despreciables.</a:t>
            </a:r>
          </a:p>
          <a:p>
            <a:pPr algn="just"/>
            <a:endParaRPr lang="es-ES" dirty="0"/>
          </a:p>
          <a:p>
            <a:pPr algn="just"/>
            <a:r>
              <a:rPr lang="es-ES" dirty="0"/>
              <a:t>Como distancia nodal se tomo 5 cm, en total 10 nodos; Distancia asumida como ideal para la estratificación según la literatura.</a:t>
            </a:r>
            <a:endParaRPr lang="es-EC" dirty="0"/>
          </a:p>
        </p:txBody>
      </p:sp>
      <p:graphicFrame>
        <p:nvGraphicFramePr>
          <p:cNvPr id="3" name="Tabla 2">
            <a:extLst>
              <a:ext uri="{FF2B5EF4-FFF2-40B4-BE49-F238E27FC236}">
                <a16:creationId xmlns:a16="http://schemas.microsoft.com/office/drawing/2014/main" id="{665FC39F-56AD-4AD2-A56A-E76052BCE0D4}"/>
              </a:ext>
            </a:extLst>
          </p:cNvPr>
          <p:cNvGraphicFramePr>
            <a:graphicFrameLocks noGrp="1"/>
          </p:cNvGraphicFramePr>
          <p:nvPr>
            <p:extLst>
              <p:ext uri="{D42A27DB-BD31-4B8C-83A1-F6EECF244321}">
                <p14:modId xmlns:p14="http://schemas.microsoft.com/office/powerpoint/2010/main" val="3481386684"/>
              </p:ext>
            </p:extLst>
          </p:nvPr>
        </p:nvGraphicFramePr>
        <p:xfrm>
          <a:off x="2697141" y="3171189"/>
          <a:ext cx="1168400" cy="2724150"/>
        </p:xfrm>
        <a:graphic>
          <a:graphicData uri="http://schemas.openxmlformats.org/drawingml/2006/table">
            <a:tbl>
              <a:tblPr>
                <a:tableStyleId>{93296810-A885-4BE3-A3E7-6D5BEEA58F35}</a:tableStyleId>
              </a:tblPr>
              <a:tblGrid>
                <a:gridCol w="717731">
                  <a:extLst>
                    <a:ext uri="{9D8B030D-6E8A-4147-A177-3AD203B41FA5}">
                      <a16:colId xmlns:a16="http://schemas.microsoft.com/office/drawing/2014/main" val="1994369812"/>
                    </a:ext>
                  </a:extLst>
                </a:gridCol>
                <a:gridCol w="450669">
                  <a:extLst>
                    <a:ext uri="{9D8B030D-6E8A-4147-A177-3AD203B41FA5}">
                      <a16:colId xmlns:a16="http://schemas.microsoft.com/office/drawing/2014/main" val="3102559936"/>
                    </a:ext>
                  </a:extLst>
                </a:gridCol>
              </a:tblGrid>
              <a:tr h="210849">
                <a:tc>
                  <a:txBody>
                    <a:bodyPr/>
                    <a:lstStyle/>
                    <a:p>
                      <a:pPr algn="ctr" fontAlgn="b"/>
                      <a:r>
                        <a:rPr lang="es-EC" sz="1600" b="1" u="none" strike="noStrike" dirty="0">
                          <a:effectLst/>
                        </a:rPr>
                        <a:t>Nodo</a:t>
                      </a:r>
                      <a:endParaRPr lang="es-EC" sz="1600" b="1"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600" b="1" u="none" strike="noStrike" dirty="0">
                          <a:effectLst/>
                        </a:rPr>
                        <a:t>T °C</a:t>
                      </a:r>
                      <a:endParaRPr lang="es-EC" sz="1600" b="1"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1967673547"/>
                  </a:ext>
                </a:extLst>
              </a:tr>
              <a:tr h="210849">
                <a:tc>
                  <a:txBody>
                    <a:bodyPr/>
                    <a:lstStyle/>
                    <a:p>
                      <a:pPr algn="l" fontAlgn="b"/>
                      <a:r>
                        <a:rPr lang="es-EC" sz="1600" u="none" strike="noStrike" dirty="0">
                          <a:effectLst/>
                        </a:rPr>
                        <a:t>Nodo 1</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a:effectLst/>
                        </a:rPr>
                        <a:t>57</a:t>
                      </a:r>
                      <a:endParaRPr lang="es-EC" sz="16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2548160214"/>
                  </a:ext>
                </a:extLst>
              </a:tr>
              <a:tr h="210849">
                <a:tc>
                  <a:txBody>
                    <a:bodyPr/>
                    <a:lstStyle/>
                    <a:p>
                      <a:pPr algn="l" fontAlgn="b"/>
                      <a:r>
                        <a:rPr lang="es-EC" sz="1600" u="none" strike="noStrike" dirty="0">
                          <a:effectLst/>
                        </a:rPr>
                        <a:t>Nodo 2</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56,5</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21086330"/>
                  </a:ext>
                </a:extLst>
              </a:tr>
              <a:tr h="210849">
                <a:tc>
                  <a:txBody>
                    <a:bodyPr/>
                    <a:lstStyle/>
                    <a:p>
                      <a:pPr algn="l" fontAlgn="b"/>
                      <a:r>
                        <a:rPr lang="es-EC" sz="1600" u="none" strike="noStrike" dirty="0">
                          <a:effectLst/>
                        </a:rPr>
                        <a:t>Nodo 3</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55,8</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4095037333"/>
                  </a:ext>
                </a:extLst>
              </a:tr>
              <a:tr h="210849">
                <a:tc>
                  <a:txBody>
                    <a:bodyPr/>
                    <a:lstStyle/>
                    <a:p>
                      <a:pPr algn="l" fontAlgn="b"/>
                      <a:r>
                        <a:rPr lang="es-EC" sz="1600" u="none" strike="noStrike" dirty="0">
                          <a:effectLst/>
                        </a:rPr>
                        <a:t>Nodo 4</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55,3</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812654539"/>
                  </a:ext>
                </a:extLst>
              </a:tr>
              <a:tr h="210849">
                <a:tc>
                  <a:txBody>
                    <a:bodyPr/>
                    <a:lstStyle/>
                    <a:p>
                      <a:pPr algn="l" fontAlgn="b"/>
                      <a:r>
                        <a:rPr lang="es-EC" sz="1600" u="none" strike="noStrike" dirty="0">
                          <a:effectLst/>
                        </a:rPr>
                        <a:t>Nodo 5</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54,9</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2953980912"/>
                  </a:ext>
                </a:extLst>
              </a:tr>
              <a:tr h="210849">
                <a:tc>
                  <a:txBody>
                    <a:bodyPr/>
                    <a:lstStyle/>
                    <a:p>
                      <a:pPr algn="l" fontAlgn="b"/>
                      <a:r>
                        <a:rPr lang="es-EC" sz="1600" u="none" strike="noStrike" dirty="0">
                          <a:effectLst/>
                        </a:rPr>
                        <a:t>Nodo 6</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54,7</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3033940179"/>
                  </a:ext>
                </a:extLst>
              </a:tr>
              <a:tr h="210849">
                <a:tc>
                  <a:txBody>
                    <a:bodyPr/>
                    <a:lstStyle/>
                    <a:p>
                      <a:pPr algn="l" fontAlgn="b"/>
                      <a:r>
                        <a:rPr lang="es-EC" sz="1600" u="none" strike="noStrike" dirty="0">
                          <a:effectLst/>
                        </a:rPr>
                        <a:t>Nodo 7</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54,5</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3394061329"/>
                  </a:ext>
                </a:extLst>
              </a:tr>
              <a:tr h="210849">
                <a:tc>
                  <a:txBody>
                    <a:bodyPr/>
                    <a:lstStyle/>
                    <a:p>
                      <a:pPr algn="l" fontAlgn="b"/>
                      <a:r>
                        <a:rPr lang="es-EC" sz="1600" u="none" strike="noStrike" dirty="0">
                          <a:effectLst/>
                        </a:rPr>
                        <a:t>Nodo 8</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54,2</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1528923748"/>
                  </a:ext>
                </a:extLst>
              </a:tr>
              <a:tr h="210849">
                <a:tc>
                  <a:txBody>
                    <a:bodyPr/>
                    <a:lstStyle/>
                    <a:p>
                      <a:pPr algn="l" fontAlgn="b"/>
                      <a:r>
                        <a:rPr lang="es-EC" sz="1600" u="none" strike="noStrike" dirty="0">
                          <a:effectLst/>
                        </a:rPr>
                        <a:t>Nodo 9</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54,1</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3957248420"/>
                  </a:ext>
                </a:extLst>
              </a:tr>
              <a:tr h="210849">
                <a:tc>
                  <a:txBody>
                    <a:bodyPr/>
                    <a:lstStyle/>
                    <a:p>
                      <a:pPr algn="l" fontAlgn="b"/>
                      <a:r>
                        <a:rPr lang="es-EC" sz="1600" u="none" strike="noStrike" dirty="0">
                          <a:effectLst/>
                        </a:rPr>
                        <a:t>Nodo 10</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r" fontAlgn="b"/>
                      <a:r>
                        <a:rPr lang="es-EC" sz="1600" u="none" strike="noStrike" dirty="0">
                          <a:effectLst/>
                        </a:rPr>
                        <a:t>53,9</a:t>
                      </a:r>
                      <a:endParaRPr lang="es-EC" sz="16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933187599"/>
                  </a:ext>
                </a:extLst>
              </a:tr>
            </a:tbl>
          </a:graphicData>
        </a:graphic>
      </p:graphicFrame>
      <p:pic>
        <p:nvPicPr>
          <p:cNvPr id="11" name="Imagen 10">
            <a:extLst>
              <a:ext uri="{FF2B5EF4-FFF2-40B4-BE49-F238E27FC236}">
                <a16:creationId xmlns:a16="http://schemas.microsoft.com/office/drawing/2014/main" id="{01334737-4792-4C42-9E87-5BE1595411C8}"/>
              </a:ext>
            </a:extLst>
          </p:cNvPr>
          <p:cNvPicPr>
            <a:picLocks noChangeAspect="1"/>
          </p:cNvPicPr>
          <p:nvPr/>
        </p:nvPicPr>
        <p:blipFill>
          <a:blip r:embed="rId2"/>
          <a:stretch>
            <a:fillRect/>
          </a:stretch>
        </p:blipFill>
        <p:spPr>
          <a:xfrm>
            <a:off x="6179398" y="919478"/>
            <a:ext cx="5133394" cy="5010150"/>
          </a:xfrm>
          <a:prstGeom prst="rect">
            <a:avLst/>
          </a:prstGeom>
        </p:spPr>
      </p:pic>
      <p:sp>
        <p:nvSpPr>
          <p:cNvPr id="18" name="Rectángulo 17">
            <a:extLst>
              <a:ext uri="{FF2B5EF4-FFF2-40B4-BE49-F238E27FC236}">
                <a16:creationId xmlns:a16="http://schemas.microsoft.com/office/drawing/2014/main" id="{10F183EA-9986-4F67-8948-9FD57930C5B4}"/>
              </a:ext>
            </a:extLst>
          </p:cNvPr>
          <p:cNvSpPr/>
          <p:nvPr/>
        </p:nvSpPr>
        <p:spPr>
          <a:xfrm>
            <a:off x="5817056" y="5803309"/>
            <a:ext cx="6031505" cy="369332"/>
          </a:xfrm>
          <a:prstGeom prst="rect">
            <a:avLst/>
          </a:prstGeom>
        </p:spPr>
        <p:txBody>
          <a:bodyPr wrap="square">
            <a:spAutoFit/>
          </a:bodyPr>
          <a:lstStyle/>
          <a:p>
            <a:pPr algn="just"/>
            <a:r>
              <a:rPr lang="es-ES" dirty="0"/>
              <a:t>Datos de la temperatura en el interior del tanque a las 10H00</a:t>
            </a:r>
          </a:p>
        </p:txBody>
      </p:sp>
      <p:sp>
        <p:nvSpPr>
          <p:cNvPr id="19" name="CuadroTexto 18">
            <a:extLst>
              <a:ext uri="{FF2B5EF4-FFF2-40B4-BE49-F238E27FC236}">
                <a16:creationId xmlns:a16="http://schemas.microsoft.com/office/drawing/2014/main" id="{18F41EAD-A43A-479D-925B-D47DEF6E54A7}"/>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20" name="CuadroTexto 19">
            <a:extLst>
              <a:ext uri="{FF2B5EF4-FFF2-40B4-BE49-F238E27FC236}">
                <a16:creationId xmlns:a16="http://schemas.microsoft.com/office/drawing/2014/main" id="{14335474-EF72-4B66-8DE6-D9078FE55D19}"/>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21" name="CuadroTexto 20">
            <a:extLst>
              <a:ext uri="{FF2B5EF4-FFF2-40B4-BE49-F238E27FC236}">
                <a16:creationId xmlns:a16="http://schemas.microsoft.com/office/drawing/2014/main" id="{4D220E87-AEA5-4D2E-9D6D-0AD6FBCD36FF}"/>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22" name="CuadroTexto 21">
            <a:extLst>
              <a:ext uri="{FF2B5EF4-FFF2-40B4-BE49-F238E27FC236}">
                <a16:creationId xmlns:a16="http://schemas.microsoft.com/office/drawing/2014/main" id="{E3AD86B5-62A9-44F7-A3D8-5DAD65888722}"/>
              </a:ext>
            </a:extLst>
          </p:cNvPr>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23" name="CuadroTexto 22">
            <a:extLst>
              <a:ext uri="{FF2B5EF4-FFF2-40B4-BE49-F238E27FC236}">
                <a16:creationId xmlns:a16="http://schemas.microsoft.com/office/drawing/2014/main" id="{78A264A8-DC60-47C3-9635-285ECCC7C609}"/>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24" name="CuadroTexto 23">
            <a:extLst>
              <a:ext uri="{FF2B5EF4-FFF2-40B4-BE49-F238E27FC236}">
                <a16:creationId xmlns:a16="http://schemas.microsoft.com/office/drawing/2014/main" id="{4534FFB4-6720-4ADE-BD7F-7267DEF04FBB}"/>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9119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21</a:t>
            </a:fld>
            <a:endParaRPr lang="es-ES"/>
          </a:p>
        </p:txBody>
      </p:sp>
      <p:sp>
        <p:nvSpPr>
          <p:cNvPr id="13" name="Rectángulo 12">
            <a:extLst>
              <a:ext uri="{FF2B5EF4-FFF2-40B4-BE49-F238E27FC236}">
                <a16:creationId xmlns:a16="http://schemas.microsoft.com/office/drawing/2014/main" id="{FF7D2430-E6BF-4A07-8172-7136B2D61468}"/>
              </a:ext>
            </a:extLst>
          </p:cNvPr>
          <p:cNvSpPr/>
          <p:nvPr/>
        </p:nvSpPr>
        <p:spPr>
          <a:xfrm>
            <a:off x="3004683" y="769346"/>
            <a:ext cx="6031505" cy="369332"/>
          </a:xfrm>
          <a:prstGeom prst="rect">
            <a:avLst/>
          </a:prstGeom>
        </p:spPr>
        <p:txBody>
          <a:bodyPr wrap="square">
            <a:spAutoFit/>
          </a:bodyPr>
          <a:lstStyle/>
          <a:p>
            <a:pPr algn="just"/>
            <a:r>
              <a:rPr lang="es-ES" dirty="0"/>
              <a:t>Se aplica el modelo </a:t>
            </a:r>
            <a:r>
              <a:rPr lang="es-ES" dirty="0" err="1"/>
              <a:t>Multinodal</a:t>
            </a:r>
            <a:r>
              <a:rPr lang="es-ES" dirty="0"/>
              <a:t> y se comparan los resultados</a:t>
            </a:r>
          </a:p>
        </p:txBody>
      </p:sp>
      <p:pic>
        <p:nvPicPr>
          <p:cNvPr id="11" name="Imagen 10">
            <a:extLst>
              <a:ext uri="{FF2B5EF4-FFF2-40B4-BE49-F238E27FC236}">
                <a16:creationId xmlns:a16="http://schemas.microsoft.com/office/drawing/2014/main" id="{01334737-4792-4C42-9E87-5BE1595411C8}"/>
              </a:ext>
            </a:extLst>
          </p:cNvPr>
          <p:cNvPicPr>
            <a:picLocks noChangeAspect="1"/>
          </p:cNvPicPr>
          <p:nvPr/>
        </p:nvPicPr>
        <p:blipFill>
          <a:blip r:embed="rId2"/>
          <a:stretch>
            <a:fillRect/>
          </a:stretch>
        </p:blipFill>
        <p:spPr>
          <a:xfrm>
            <a:off x="52944" y="1137922"/>
            <a:ext cx="4795123" cy="4680000"/>
          </a:xfrm>
          <a:prstGeom prst="rect">
            <a:avLst/>
          </a:prstGeom>
        </p:spPr>
      </p:pic>
      <p:pic>
        <p:nvPicPr>
          <p:cNvPr id="7" name="Imagen 6">
            <a:extLst>
              <a:ext uri="{FF2B5EF4-FFF2-40B4-BE49-F238E27FC236}">
                <a16:creationId xmlns:a16="http://schemas.microsoft.com/office/drawing/2014/main" id="{918772D5-65B2-4970-AF2A-A89E0A6155FC}"/>
              </a:ext>
            </a:extLst>
          </p:cNvPr>
          <p:cNvPicPr>
            <a:picLocks noChangeAspect="1"/>
          </p:cNvPicPr>
          <p:nvPr/>
        </p:nvPicPr>
        <p:blipFill>
          <a:blip r:embed="rId3"/>
          <a:stretch>
            <a:fillRect/>
          </a:stretch>
        </p:blipFill>
        <p:spPr>
          <a:xfrm>
            <a:off x="7343933" y="1137922"/>
            <a:ext cx="4795123" cy="4680000"/>
          </a:xfrm>
          <a:prstGeom prst="rect">
            <a:avLst/>
          </a:prstGeom>
        </p:spPr>
      </p:pic>
      <p:graphicFrame>
        <p:nvGraphicFramePr>
          <p:cNvPr id="10" name="Tabla 9">
            <a:extLst>
              <a:ext uri="{FF2B5EF4-FFF2-40B4-BE49-F238E27FC236}">
                <a16:creationId xmlns:a16="http://schemas.microsoft.com/office/drawing/2014/main" id="{EF1163B7-E8C5-4326-872F-E0CFFB29C7A4}"/>
              </a:ext>
            </a:extLst>
          </p:cNvPr>
          <p:cNvGraphicFramePr>
            <a:graphicFrameLocks noGrp="1"/>
          </p:cNvGraphicFramePr>
          <p:nvPr>
            <p:extLst>
              <p:ext uri="{D42A27DB-BD31-4B8C-83A1-F6EECF244321}">
                <p14:modId xmlns:p14="http://schemas.microsoft.com/office/powerpoint/2010/main" val="4060787053"/>
              </p:ext>
            </p:extLst>
          </p:nvPr>
        </p:nvGraphicFramePr>
        <p:xfrm>
          <a:off x="4913309" y="2189159"/>
          <a:ext cx="2423286" cy="2606040"/>
        </p:xfrm>
        <a:graphic>
          <a:graphicData uri="http://schemas.openxmlformats.org/drawingml/2006/table">
            <a:tbl>
              <a:tblPr>
                <a:tableStyleId>{5C22544A-7EE6-4342-B048-85BDC9FD1C3A}</a:tableStyleId>
              </a:tblPr>
              <a:tblGrid>
                <a:gridCol w="663257">
                  <a:extLst>
                    <a:ext uri="{9D8B030D-6E8A-4147-A177-3AD203B41FA5}">
                      <a16:colId xmlns:a16="http://schemas.microsoft.com/office/drawing/2014/main" val="4120114968"/>
                    </a:ext>
                  </a:extLst>
                </a:gridCol>
                <a:gridCol w="972629">
                  <a:extLst>
                    <a:ext uri="{9D8B030D-6E8A-4147-A177-3AD203B41FA5}">
                      <a16:colId xmlns:a16="http://schemas.microsoft.com/office/drawing/2014/main" val="1455525600"/>
                    </a:ext>
                  </a:extLst>
                </a:gridCol>
                <a:gridCol w="787400">
                  <a:extLst>
                    <a:ext uri="{9D8B030D-6E8A-4147-A177-3AD203B41FA5}">
                      <a16:colId xmlns:a16="http://schemas.microsoft.com/office/drawing/2014/main" val="1473855022"/>
                    </a:ext>
                  </a:extLst>
                </a:gridCol>
              </a:tblGrid>
              <a:tr h="182880">
                <a:tc rowSpan="2">
                  <a:txBody>
                    <a:bodyPr/>
                    <a:lstStyle/>
                    <a:p>
                      <a:pPr algn="ctr" fontAlgn="ctr"/>
                      <a:r>
                        <a:rPr lang="es-EC" sz="1400" b="1" u="none" strike="noStrike" dirty="0">
                          <a:effectLst/>
                          <a:latin typeface="Calibri" panose="020F0502020204030204" pitchFamily="34" charset="0"/>
                          <a:cs typeface="Calibri" panose="020F0502020204030204" pitchFamily="34" charset="0"/>
                        </a:rPr>
                        <a:t>Nodo</a:t>
                      </a:r>
                      <a:endParaRPr lang="es-EC" sz="1400" b="1"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ctr"/>
                </a:tc>
                <a:tc>
                  <a:txBody>
                    <a:bodyPr/>
                    <a:lstStyle/>
                    <a:p>
                      <a:pPr algn="ctr" fontAlgn="b"/>
                      <a:r>
                        <a:rPr lang="es-EC" sz="1400" b="1" u="none" strike="noStrike">
                          <a:effectLst/>
                          <a:latin typeface="Calibri" panose="020F0502020204030204" pitchFamily="34" charset="0"/>
                          <a:cs typeface="Calibri" panose="020F0502020204030204" pitchFamily="34" charset="0"/>
                        </a:rPr>
                        <a:t>Experimento</a:t>
                      </a:r>
                      <a:endParaRPr lang="es-EC" sz="1400" b="1"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b="1" u="none" strike="noStrike">
                          <a:effectLst/>
                          <a:latin typeface="Calibri" panose="020F0502020204030204" pitchFamily="34" charset="0"/>
                          <a:cs typeface="Calibri" panose="020F0502020204030204" pitchFamily="34" charset="0"/>
                        </a:rPr>
                        <a:t>Modelo</a:t>
                      </a:r>
                      <a:endParaRPr lang="es-EC" sz="1400" b="1"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457917198"/>
                  </a:ext>
                </a:extLst>
              </a:tr>
              <a:tr h="182880">
                <a:tc vMerge="1">
                  <a:txBody>
                    <a:bodyPr/>
                    <a:lstStyle/>
                    <a:p>
                      <a:endParaRPr lang="es-EC"/>
                    </a:p>
                  </a:txBody>
                  <a:tcPr/>
                </a:tc>
                <a:tc>
                  <a:txBody>
                    <a:bodyPr/>
                    <a:lstStyle/>
                    <a:p>
                      <a:pPr algn="ctr" fontAlgn="b"/>
                      <a:r>
                        <a:rPr lang="es-EC" sz="1400" b="1" u="none" strike="noStrike">
                          <a:effectLst/>
                          <a:latin typeface="Calibri" panose="020F0502020204030204" pitchFamily="34" charset="0"/>
                          <a:cs typeface="Calibri" panose="020F0502020204030204" pitchFamily="34" charset="0"/>
                        </a:rPr>
                        <a:t>T °C</a:t>
                      </a:r>
                      <a:endParaRPr lang="es-EC" sz="1400" b="1"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b="1" u="none" strike="noStrike" dirty="0">
                          <a:effectLst/>
                          <a:latin typeface="Calibri" panose="020F0502020204030204" pitchFamily="34" charset="0"/>
                          <a:cs typeface="Calibri" panose="020F0502020204030204" pitchFamily="34" charset="0"/>
                        </a:rPr>
                        <a:t>T °C</a:t>
                      </a:r>
                      <a:endParaRPr lang="es-EC" sz="1400" b="1"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177073055"/>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1</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57</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57,0129</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2669048015"/>
                  </a:ext>
                </a:extLst>
              </a:tr>
              <a:tr h="197802">
                <a:tc>
                  <a:txBody>
                    <a:bodyPr/>
                    <a:lstStyle/>
                    <a:p>
                      <a:pPr algn="ctr" fontAlgn="b"/>
                      <a:r>
                        <a:rPr lang="es-EC" sz="1400" u="none" strike="noStrike">
                          <a:effectLst/>
                          <a:latin typeface="Calibri" panose="020F0502020204030204" pitchFamily="34" charset="0"/>
                          <a:cs typeface="Calibri" panose="020F0502020204030204" pitchFamily="34" charset="0"/>
                        </a:rPr>
                        <a:t>Nodo 2</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56,5</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56,2205</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4085736473"/>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3</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55,8</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55,6923</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4080232419"/>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4</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55,3</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55,2961</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1641037437"/>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5</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54,9</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54,9791</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1494975380"/>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6</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54,7</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54,715</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2272054308"/>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7</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54,5</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54,4886</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1784777035"/>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8</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54,2</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54,2905</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1226626617"/>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9</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54,1</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54,1144</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1343836860"/>
                  </a:ext>
                </a:extLst>
              </a:tr>
              <a:tr h="182880">
                <a:tc>
                  <a:txBody>
                    <a:bodyPr/>
                    <a:lstStyle/>
                    <a:p>
                      <a:pPr algn="ctr" fontAlgn="b"/>
                      <a:r>
                        <a:rPr lang="es-EC" sz="1400" u="none" strike="noStrike">
                          <a:effectLst/>
                          <a:latin typeface="Calibri" panose="020F0502020204030204" pitchFamily="34" charset="0"/>
                          <a:cs typeface="Calibri" panose="020F0502020204030204" pitchFamily="34" charset="0"/>
                        </a:rPr>
                        <a:t>Nodo 10</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a:effectLst/>
                          <a:latin typeface="Calibri" panose="020F0502020204030204" pitchFamily="34" charset="0"/>
                          <a:cs typeface="Calibri" panose="020F0502020204030204" pitchFamily="34" charset="0"/>
                        </a:rPr>
                        <a:t>53,9</a:t>
                      </a:r>
                      <a:endParaRPr lang="es-EC" sz="1400" b="0" i="0" u="none" strike="noStrike">
                        <a:solidFill>
                          <a:srgbClr val="000000"/>
                        </a:solidFill>
                        <a:effectLst/>
                        <a:latin typeface="Calibri" panose="020F0502020204030204" pitchFamily="34" charset="0"/>
                        <a:cs typeface="Calibri" panose="020F0502020204030204" pitchFamily="34" charset="0"/>
                      </a:endParaRPr>
                    </a:p>
                  </a:txBody>
                  <a:tcPr marL="3810" marR="3810" marT="3810" marB="0" anchor="b"/>
                </a:tc>
                <a:tc>
                  <a:txBody>
                    <a:bodyPr/>
                    <a:lstStyle/>
                    <a:p>
                      <a:pPr algn="ctr" fontAlgn="b"/>
                      <a:r>
                        <a:rPr lang="es-EC" sz="1400" u="none" strike="noStrike" dirty="0">
                          <a:effectLst/>
                          <a:latin typeface="Calibri" panose="020F0502020204030204" pitchFamily="34" charset="0"/>
                          <a:cs typeface="Calibri" panose="020F0502020204030204" pitchFamily="34" charset="0"/>
                        </a:rPr>
                        <a:t>53,9559</a:t>
                      </a:r>
                      <a:endParaRPr lang="es-EC" sz="1400" b="0" i="0" u="none" strike="noStrike" dirty="0">
                        <a:solidFill>
                          <a:srgbClr val="000000"/>
                        </a:solidFill>
                        <a:effectLst/>
                        <a:latin typeface="Calibri" panose="020F0502020204030204" pitchFamily="34" charset="0"/>
                        <a:cs typeface="Calibri" panose="020F0502020204030204" pitchFamily="34" charset="0"/>
                      </a:endParaRPr>
                    </a:p>
                  </a:txBody>
                  <a:tcPr marL="3810" marR="3810" marT="3810" marB="0" anchor="b"/>
                </a:tc>
                <a:extLst>
                  <a:ext uri="{0D108BD9-81ED-4DB2-BD59-A6C34878D82A}">
                    <a16:rowId xmlns:a16="http://schemas.microsoft.com/office/drawing/2014/main" val="56938865"/>
                  </a:ext>
                </a:extLst>
              </a:tr>
            </a:tbl>
          </a:graphicData>
        </a:graphic>
      </p:graphicFrame>
      <p:sp>
        <p:nvSpPr>
          <p:cNvPr id="16" name="Rectángulo 15">
            <a:extLst>
              <a:ext uri="{FF2B5EF4-FFF2-40B4-BE49-F238E27FC236}">
                <a16:creationId xmlns:a16="http://schemas.microsoft.com/office/drawing/2014/main" id="{C0E0EB4F-2A64-485E-AFA5-7FA0CBF9ACF8}"/>
              </a:ext>
            </a:extLst>
          </p:cNvPr>
          <p:cNvSpPr/>
          <p:nvPr/>
        </p:nvSpPr>
        <p:spPr>
          <a:xfrm>
            <a:off x="1500110" y="5564599"/>
            <a:ext cx="1667444"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EXPERIMENTAL</a:t>
            </a:r>
          </a:p>
        </p:txBody>
      </p:sp>
      <p:sp>
        <p:nvSpPr>
          <p:cNvPr id="17" name="Rectángulo 16">
            <a:extLst>
              <a:ext uri="{FF2B5EF4-FFF2-40B4-BE49-F238E27FC236}">
                <a16:creationId xmlns:a16="http://schemas.microsoft.com/office/drawing/2014/main" id="{1B74816D-E2EA-489A-826C-0275D06E422D}"/>
              </a:ext>
            </a:extLst>
          </p:cNvPr>
          <p:cNvSpPr/>
          <p:nvPr/>
        </p:nvSpPr>
        <p:spPr>
          <a:xfrm>
            <a:off x="8471573" y="5577483"/>
            <a:ext cx="2422459"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MODELO MULTINODAL</a:t>
            </a:r>
          </a:p>
        </p:txBody>
      </p:sp>
      <p:sp>
        <p:nvSpPr>
          <p:cNvPr id="18" name="CuadroTexto 17">
            <a:extLst>
              <a:ext uri="{FF2B5EF4-FFF2-40B4-BE49-F238E27FC236}">
                <a16:creationId xmlns:a16="http://schemas.microsoft.com/office/drawing/2014/main" id="{468CCA38-6A4A-407B-9372-652822F01C4E}"/>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9" name="CuadroTexto 18">
            <a:extLst>
              <a:ext uri="{FF2B5EF4-FFF2-40B4-BE49-F238E27FC236}">
                <a16:creationId xmlns:a16="http://schemas.microsoft.com/office/drawing/2014/main" id="{CB243D6D-C958-4234-B082-725A21AC6DB9}"/>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20" name="CuadroTexto 19">
            <a:extLst>
              <a:ext uri="{FF2B5EF4-FFF2-40B4-BE49-F238E27FC236}">
                <a16:creationId xmlns:a16="http://schemas.microsoft.com/office/drawing/2014/main" id="{4D80C130-B942-4096-845F-26C5A42CC643}"/>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21" name="CuadroTexto 20">
            <a:extLst>
              <a:ext uri="{FF2B5EF4-FFF2-40B4-BE49-F238E27FC236}">
                <a16:creationId xmlns:a16="http://schemas.microsoft.com/office/drawing/2014/main" id="{3FBD230F-5B87-4B35-85CE-13E6B1441292}"/>
              </a:ext>
            </a:extLst>
          </p:cNvPr>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22" name="CuadroTexto 21">
            <a:extLst>
              <a:ext uri="{FF2B5EF4-FFF2-40B4-BE49-F238E27FC236}">
                <a16:creationId xmlns:a16="http://schemas.microsoft.com/office/drawing/2014/main" id="{6A48EE3F-1379-41EA-8DFB-DB81AC534AEF}"/>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23" name="CuadroTexto 22">
            <a:extLst>
              <a:ext uri="{FF2B5EF4-FFF2-40B4-BE49-F238E27FC236}">
                <a16:creationId xmlns:a16="http://schemas.microsoft.com/office/drawing/2014/main" id="{C6AEC1E1-022E-4C96-8C03-03518D070EB0}"/>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13516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22</a:t>
            </a:fld>
            <a:endParaRPr lang="es-ES"/>
          </a:p>
        </p:txBody>
      </p:sp>
      <p:sp>
        <p:nvSpPr>
          <p:cNvPr id="19" name="Rectangle 1">
            <a:extLst>
              <a:ext uri="{FF2B5EF4-FFF2-40B4-BE49-F238E27FC236}">
                <a16:creationId xmlns:a16="http://schemas.microsoft.com/office/drawing/2014/main" id="{BC8BCAC4-8534-44C0-81D3-9D25966D94D6}"/>
              </a:ext>
            </a:extLst>
          </p:cNvPr>
          <p:cNvSpPr/>
          <p:nvPr/>
        </p:nvSpPr>
        <p:spPr>
          <a:xfrm>
            <a:off x="1052623" y="945634"/>
            <a:ext cx="10132827" cy="461665"/>
          </a:xfrm>
          <a:prstGeom prst="rect">
            <a:avLst/>
          </a:prstGeom>
        </p:spPr>
        <p:txBody>
          <a:bodyPr wrap="square">
            <a:spAutoFit/>
          </a:bodyPr>
          <a:lstStyle/>
          <a:p>
            <a:pPr algn="ctr"/>
            <a:r>
              <a:rPr lang="es-EC" sz="2400" b="1" dirty="0">
                <a:solidFill>
                  <a:schemeClr val="accent6">
                    <a:lumMod val="75000"/>
                  </a:schemeClr>
                </a:solidFill>
                <a:latin typeface="Times New Roman" panose="02020603050405020304" pitchFamily="18" charset="0"/>
                <a:cs typeface="Times New Roman" panose="02020603050405020304" pitchFamily="18" charset="0"/>
              </a:rPr>
              <a:t>OPTIMIZACIÓN DE LA DISTANCIA NODAL</a:t>
            </a:r>
          </a:p>
        </p:txBody>
      </p:sp>
      <mc:AlternateContent xmlns:mc="http://schemas.openxmlformats.org/markup-compatibility/2006" xmlns:a14="http://schemas.microsoft.com/office/drawing/2010/main">
        <mc:Choice Requires="a14">
          <p:sp>
            <p:nvSpPr>
              <p:cNvPr id="20" name="Rectangle 12">
                <a:extLst>
                  <a:ext uri="{FF2B5EF4-FFF2-40B4-BE49-F238E27FC236}">
                    <a16:creationId xmlns:a16="http://schemas.microsoft.com/office/drawing/2014/main" id="{8A163AD0-D504-429C-8B93-72E6FCD80309}"/>
                  </a:ext>
                </a:extLst>
              </p:cNvPr>
              <p:cNvSpPr/>
              <p:nvPr/>
            </p:nvSpPr>
            <p:spPr>
              <a:xfrm>
                <a:off x="2438401" y="2114009"/>
                <a:ext cx="2191306" cy="847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C" b="1" i="1" smtClean="0">
                              <a:latin typeface="Cambria Math" panose="02040503050406030204" pitchFamily="18" charset="0"/>
                            </a:rPr>
                          </m:ctrlPr>
                        </m:funcPr>
                        <m:fName>
                          <m:r>
                            <a:rPr lang="es-EC" b="1" i="1">
                              <a:latin typeface="Cambria Math" panose="02040503050406030204" pitchFamily="18" charset="0"/>
                            </a:rPr>
                            <m:t>𝒎𝒊𝒏</m:t>
                          </m:r>
                        </m:fName>
                        <m:e>
                          <m:r>
                            <a:rPr lang="es-EC" b="1" i="1" smtClean="0">
                              <a:latin typeface="Cambria Math" panose="02040503050406030204" pitchFamily="18" charset="0"/>
                            </a:rPr>
                            <m:t>𝑫</m:t>
                          </m:r>
                          <m:r>
                            <a:rPr lang="es-EC" b="1" i="1" smtClean="0">
                              <a:latin typeface="Cambria Math" panose="02040503050406030204" pitchFamily="18" charset="0"/>
                            </a:rPr>
                            <m:t>=</m:t>
                          </m:r>
                        </m:e>
                      </m:func>
                      <m:nary>
                        <m:naryPr>
                          <m:chr m:val="∑"/>
                          <m:limLoc m:val="undOvr"/>
                          <m:ctrlPr>
                            <a:rPr lang="es-EC" b="1" i="1">
                              <a:latin typeface="Cambria Math" panose="02040503050406030204" pitchFamily="18" charset="0"/>
                            </a:rPr>
                          </m:ctrlPr>
                        </m:naryPr>
                        <m:sub>
                          <m:r>
                            <a:rPr lang="es-EC" b="1" i="1">
                              <a:latin typeface="Cambria Math" panose="02040503050406030204" pitchFamily="18" charset="0"/>
                            </a:rPr>
                            <m:t>𝒊</m:t>
                          </m:r>
                          <m:r>
                            <a:rPr lang="es-EC" b="1">
                              <a:latin typeface="Cambria Math" panose="02040503050406030204" pitchFamily="18" charset="0"/>
                            </a:rPr>
                            <m:t>=</m:t>
                          </m:r>
                          <m:r>
                            <a:rPr lang="es-EC" b="1">
                              <a:latin typeface="Cambria Math" panose="02040503050406030204" pitchFamily="18" charset="0"/>
                            </a:rPr>
                            <m:t>𝟏</m:t>
                          </m:r>
                        </m:sub>
                        <m:sup>
                          <m:r>
                            <a:rPr lang="es-EC" b="1" i="1">
                              <a:latin typeface="Cambria Math" panose="02040503050406030204" pitchFamily="18" charset="0"/>
                            </a:rPr>
                            <m:t>𝒏</m:t>
                          </m:r>
                        </m:sup>
                        <m:e>
                          <m:sSub>
                            <m:sSubPr>
                              <m:ctrlPr>
                                <a:rPr lang="es-EC" b="1" i="1">
                                  <a:latin typeface="Cambria Math" panose="02040503050406030204" pitchFamily="18" charset="0"/>
                                </a:rPr>
                              </m:ctrlPr>
                            </m:sSubPr>
                            <m:e>
                              <m:r>
                                <a:rPr lang="es-EC" b="1" i="1" smtClean="0">
                                  <a:latin typeface="Cambria Math" panose="02040503050406030204" pitchFamily="18" charset="0"/>
                                </a:rPr>
                                <m:t>𝒅</m:t>
                              </m:r>
                            </m:e>
                            <m:sub>
                              <m:r>
                                <a:rPr lang="es-EC" b="1" i="1">
                                  <a:latin typeface="Cambria Math" panose="02040503050406030204" pitchFamily="18" charset="0"/>
                                </a:rPr>
                                <m:t>𝒊</m:t>
                              </m:r>
                            </m:sub>
                          </m:sSub>
                          <m:r>
                            <a:rPr lang="es-EC" b="1">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𝑿</m:t>
                              </m:r>
                            </m:e>
                            <m:sub>
                              <m:r>
                                <a:rPr lang="es-EC" b="1" i="1">
                                  <a:latin typeface="Cambria Math" panose="02040503050406030204" pitchFamily="18" charset="0"/>
                                </a:rPr>
                                <m:t>𝒊</m:t>
                              </m:r>
                            </m:sub>
                          </m:sSub>
                        </m:e>
                      </m:nary>
                    </m:oMath>
                  </m:oMathPara>
                </a14:m>
                <a:endParaRPr lang="es-EC" b="1" dirty="0"/>
              </a:p>
            </p:txBody>
          </p:sp>
        </mc:Choice>
        <mc:Fallback xmlns="">
          <p:sp>
            <p:nvSpPr>
              <p:cNvPr id="20" name="Rectangle 12">
                <a:extLst>
                  <a:ext uri="{FF2B5EF4-FFF2-40B4-BE49-F238E27FC236}">
                    <a16:creationId xmlns:a16="http://schemas.microsoft.com/office/drawing/2014/main" id="{8A163AD0-D504-429C-8B93-72E6FCD80309}"/>
                  </a:ext>
                </a:extLst>
              </p:cNvPr>
              <p:cNvSpPr>
                <a:spLocks noRot="1" noChangeAspect="1" noMove="1" noResize="1" noEditPoints="1" noAdjustHandles="1" noChangeArrowheads="1" noChangeShapeType="1" noTextEdit="1"/>
              </p:cNvSpPr>
              <p:nvPr/>
            </p:nvSpPr>
            <p:spPr>
              <a:xfrm>
                <a:off x="2438401" y="2114009"/>
                <a:ext cx="2191306" cy="847220"/>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angle 13">
                <a:extLst>
                  <a:ext uri="{FF2B5EF4-FFF2-40B4-BE49-F238E27FC236}">
                    <a16:creationId xmlns:a16="http://schemas.microsoft.com/office/drawing/2014/main" id="{C4443AFB-1284-4B14-B5B5-82BBF5129948}"/>
                  </a:ext>
                </a:extLst>
              </p:cNvPr>
              <p:cNvSpPr/>
              <p:nvPr/>
            </p:nvSpPr>
            <p:spPr>
              <a:xfrm>
                <a:off x="2438400" y="3657600"/>
                <a:ext cx="17635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𝟎</m:t>
                      </m:r>
                      <m:r>
                        <a:rPr lang="es-EC" b="1" i="1" smtClean="0">
                          <a:latin typeface="Cambria Math" panose="02040503050406030204" pitchFamily="18" charset="0"/>
                        </a:rPr>
                        <m:t>%&lt;</m:t>
                      </m:r>
                      <m:sSub>
                        <m:sSubPr>
                          <m:ctrlPr>
                            <a:rPr lang="es-EC" b="1" i="1">
                              <a:latin typeface="Cambria Math" panose="02040503050406030204" pitchFamily="18" charset="0"/>
                            </a:rPr>
                          </m:ctrlPr>
                        </m:sSubPr>
                        <m:e>
                          <m:r>
                            <a:rPr lang="es-EC" b="1" i="1">
                              <a:latin typeface="Cambria Math" panose="02040503050406030204" pitchFamily="18" charset="0"/>
                            </a:rPr>
                            <m:t>𝑿</m:t>
                          </m:r>
                        </m:e>
                        <m:sub>
                          <m:r>
                            <a:rPr lang="es-EC" b="1" i="1">
                              <a:latin typeface="Cambria Math" panose="02040503050406030204" pitchFamily="18" charset="0"/>
                            </a:rPr>
                            <m:t>𝒊</m:t>
                          </m:r>
                        </m:sub>
                      </m:sSub>
                      <m:r>
                        <a:rPr lang="es-EC" b="1" i="0" smtClean="0">
                          <a:latin typeface="Cambria Math" panose="02040503050406030204" pitchFamily="18" charset="0"/>
                        </a:rPr>
                        <m:t>&lt;</m:t>
                      </m:r>
                      <m:r>
                        <a:rPr lang="es-EC" b="1" i="0" smtClean="0">
                          <a:latin typeface="Cambria Math" panose="02040503050406030204" pitchFamily="18" charset="0"/>
                        </a:rPr>
                        <m:t>𝟓</m:t>
                      </m:r>
                      <m:r>
                        <a:rPr lang="es-EC" b="1" i="0" smtClean="0">
                          <a:latin typeface="Cambria Math" panose="02040503050406030204" pitchFamily="18" charset="0"/>
                        </a:rPr>
                        <m:t>%</m:t>
                      </m:r>
                    </m:oMath>
                  </m:oMathPara>
                </a14:m>
                <a:endParaRPr lang="es-EC" b="1" dirty="0"/>
              </a:p>
            </p:txBody>
          </p:sp>
        </mc:Choice>
        <mc:Fallback xmlns="">
          <p:sp>
            <p:nvSpPr>
              <p:cNvPr id="21" name="Rectangle 13">
                <a:extLst>
                  <a:ext uri="{FF2B5EF4-FFF2-40B4-BE49-F238E27FC236}">
                    <a16:creationId xmlns:a16="http://schemas.microsoft.com/office/drawing/2014/main" id="{C4443AFB-1284-4B14-B5B5-82BBF5129948}"/>
                  </a:ext>
                </a:extLst>
              </p:cNvPr>
              <p:cNvSpPr>
                <a:spLocks noRot="1" noChangeAspect="1" noMove="1" noResize="1" noEditPoints="1" noAdjustHandles="1" noChangeArrowheads="1" noChangeShapeType="1" noTextEdit="1"/>
              </p:cNvSpPr>
              <p:nvPr/>
            </p:nvSpPr>
            <p:spPr>
              <a:xfrm>
                <a:off x="2438400" y="3657600"/>
                <a:ext cx="1763560" cy="369332"/>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angle 16">
                <a:extLst>
                  <a:ext uri="{FF2B5EF4-FFF2-40B4-BE49-F238E27FC236}">
                    <a16:creationId xmlns:a16="http://schemas.microsoft.com/office/drawing/2014/main" id="{1C97BD03-1FC3-4EC8-ADCF-2D762A9AAEEB}"/>
                  </a:ext>
                </a:extLst>
              </p:cNvPr>
              <p:cNvSpPr/>
              <p:nvPr/>
            </p:nvSpPr>
            <p:spPr>
              <a:xfrm>
                <a:off x="6020436" y="1909762"/>
                <a:ext cx="4784651" cy="1626984"/>
              </a:xfrm>
              <a:prstGeom prst="rect">
                <a:avLst/>
              </a:prstGeom>
            </p:spPr>
            <p:txBody>
              <a:bodyPr wrap="square">
                <a:spAutoFit/>
              </a:bodyPr>
              <a:lstStyle/>
              <a:p>
                <a:pPr indent="152400" algn="just">
                  <a:lnSpc>
                    <a:spcPct val="105000"/>
                  </a:lnSpc>
                </a:pPr>
                <a:r>
                  <a:rPr lang="en-US" sz="1600" dirty="0">
                    <a:solidFill>
                      <a:schemeClr val="bg1">
                        <a:lumMod val="65000"/>
                      </a:schemeClr>
                    </a:solidFill>
                    <a:latin typeface="Times New Roman" panose="02020603050405020304" pitchFamily="18" charset="0"/>
                    <a:ea typeface="Times New Roman" panose="02020603050405020304" pitchFamily="18" charset="0"/>
                  </a:rPr>
                  <a:t>Donde:</a:t>
                </a:r>
                <a:endParaRPr lang="es-EC" sz="1600" dirty="0">
                  <a:solidFill>
                    <a:schemeClr val="bg1">
                      <a:lumMod val="65000"/>
                    </a:schemeClr>
                  </a:solidFill>
                  <a:latin typeface="Times New Roman" panose="02020603050405020304" pitchFamily="18" charset="0"/>
                  <a:ea typeface="Times New Roman" panose="02020603050405020304" pitchFamily="18" charset="0"/>
                </a:endParaRPr>
              </a:p>
              <a:p>
                <a:pPr indent="152400" algn="just">
                  <a:lnSpc>
                    <a:spcPct val="105000"/>
                  </a:lnSpc>
                </a:pPr>
                <a14:m>
                  <m:oMath xmlns:m="http://schemas.openxmlformats.org/officeDocument/2006/math">
                    <m:r>
                      <a:rPr lang="es-EC" sz="1600" b="0" i="1" smtClean="0">
                        <a:solidFill>
                          <a:schemeClr val="bg1">
                            <a:lumMod val="65000"/>
                          </a:schemeClr>
                        </a:solidFill>
                        <a:latin typeface="Cambria Math" panose="02040503050406030204" pitchFamily="18" charset="0"/>
                        <a:ea typeface="Times New Roman" panose="02020603050405020304" pitchFamily="18" charset="0"/>
                      </a:rPr>
                      <m:t>𝑑</m:t>
                    </m:r>
                  </m:oMath>
                </a14:m>
                <a:r>
                  <a:rPr lang="en-US" sz="1600" dirty="0">
                    <a:solidFill>
                      <a:schemeClr val="bg1">
                        <a:lumMod val="65000"/>
                      </a:schemeClr>
                    </a:solidFill>
                    <a:latin typeface="Times New Roman" panose="02020603050405020304" pitchFamily="18" charset="0"/>
                    <a:ea typeface="Times New Roman" panose="02020603050405020304" pitchFamily="18" charset="0"/>
                  </a:rPr>
                  <a:t>; </a:t>
                </a:r>
                <a:r>
                  <a:rPr lang="en-US" sz="1600" dirty="0" err="1">
                    <a:solidFill>
                      <a:schemeClr val="bg1">
                        <a:lumMod val="65000"/>
                      </a:schemeClr>
                    </a:solidFill>
                    <a:latin typeface="Times New Roman" panose="02020603050405020304" pitchFamily="18" charset="0"/>
                    <a:ea typeface="Times New Roman" panose="02020603050405020304" pitchFamily="18" charset="0"/>
                  </a:rPr>
                  <a:t>representa</a:t>
                </a:r>
                <a:r>
                  <a:rPr lang="en-US" sz="1600" dirty="0">
                    <a:solidFill>
                      <a:schemeClr val="bg1">
                        <a:lumMod val="65000"/>
                      </a:schemeClr>
                    </a:solidFill>
                    <a:latin typeface="Times New Roman" panose="02020603050405020304" pitchFamily="18" charset="0"/>
                    <a:ea typeface="Times New Roman" panose="02020603050405020304" pitchFamily="18" charset="0"/>
                  </a:rPr>
                  <a:t> la </a:t>
                </a:r>
                <a:r>
                  <a:rPr lang="en-US" sz="1600" dirty="0" err="1">
                    <a:solidFill>
                      <a:schemeClr val="bg1">
                        <a:lumMod val="65000"/>
                      </a:schemeClr>
                    </a:solidFill>
                    <a:latin typeface="Times New Roman" panose="02020603050405020304" pitchFamily="18" charset="0"/>
                    <a:ea typeface="Times New Roman" panose="02020603050405020304" pitchFamily="18" charset="0"/>
                  </a:rPr>
                  <a:t>distancia</a:t>
                </a:r>
                <a:r>
                  <a:rPr lang="en-US" sz="1600" dirty="0">
                    <a:solidFill>
                      <a:schemeClr val="bg1">
                        <a:lumMod val="65000"/>
                      </a:schemeClr>
                    </a:solidFill>
                    <a:latin typeface="Times New Roman" panose="02020603050405020304" pitchFamily="18" charset="0"/>
                    <a:ea typeface="Times New Roman" panose="02020603050405020304" pitchFamily="18" charset="0"/>
                  </a:rPr>
                  <a:t> nodal.</a:t>
                </a:r>
                <a:endParaRPr lang="es-EC" sz="1600" dirty="0">
                  <a:solidFill>
                    <a:schemeClr val="bg1">
                      <a:lumMod val="65000"/>
                    </a:schemeClr>
                  </a:solidFill>
                  <a:latin typeface="Times New Roman" panose="02020603050405020304" pitchFamily="18" charset="0"/>
                  <a:ea typeface="Times New Roman" panose="02020603050405020304" pitchFamily="18" charset="0"/>
                </a:endParaRPr>
              </a:p>
              <a:p>
                <a:pPr indent="152400" algn="just">
                  <a:lnSpc>
                    <a:spcPct val="105000"/>
                  </a:lnSpc>
                </a:pPr>
                <a14:m>
                  <m:oMath xmlns:m="http://schemas.openxmlformats.org/officeDocument/2006/math">
                    <m:r>
                      <a:rPr lang="en-US" sz="1600" i="1">
                        <a:solidFill>
                          <a:schemeClr val="bg1">
                            <a:lumMod val="65000"/>
                          </a:schemeClr>
                        </a:solidFill>
                        <a:latin typeface="Cambria Math" panose="02040503050406030204" pitchFamily="18" charset="0"/>
                        <a:ea typeface="Times New Roman" panose="02020603050405020304" pitchFamily="18" charset="0"/>
                      </a:rPr>
                      <m:t>𝑛</m:t>
                    </m:r>
                  </m:oMath>
                </a14:m>
                <a:r>
                  <a:rPr lang="en-US" sz="1600" dirty="0">
                    <a:solidFill>
                      <a:schemeClr val="bg1">
                        <a:lumMod val="65000"/>
                      </a:schemeClr>
                    </a:solidFill>
                    <a:latin typeface="Times New Roman" panose="02020603050405020304" pitchFamily="18" charset="0"/>
                    <a:ea typeface="Times New Roman" panose="02020603050405020304" pitchFamily="18" charset="0"/>
                  </a:rPr>
                  <a:t>; </a:t>
                </a:r>
                <a:r>
                  <a:rPr lang="es-EC" sz="1600" dirty="0">
                    <a:solidFill>
                      <a:schemeClr val="bg1">
                        <a:lumMod val="65000"/>
                      </a:schemeClr>
                    </a:solidFill>
                    <a:latin typeface="Times New Roman" panose="02020603050405020304" pitchFamily="18" charset="0"/>
                    <a:ea typeface="Times New Roman" panose="02020603050405020304" pitchFamily="18" charset="0"/>
                  </a:rPr>
                  <a:t>representa el número de nodos del sistema.</a:t>
                </a:r>
              </a:p>
              <a:p>
                <a:pPr indent="152400" algn="just">
                  <a:lnSpc>
                    <a:spcPct val="105000"/>
                  </a:lnSpc>
                </a:pPr>
                <a:r>
                  <a:rPr lang="en-US" sz="1600" i="1" dirty="0">
                    <a:solidFill>
                      <a:schemeClr val="bg1">
                        <a:lumMod val="65000"/>
                      </a:schemeClr>
                    </a:solidFill>
                    <a:latin typeface="Times New Roman" panose="02020603050405020304" pitchFamily="18" charset="0"/>
                    <a:ea typeface="Times New Roman" panose="02020603050405020304" pitchFamily="18" charset="0"/>
                  </a:rPr>
                  <a:t>X</a:t>
                </a:r>
                <a:r>
                  <a:rPr lang="en-US" sz="1600" dirty="0">
                    <a:solidFill>
                      <a:schemeClr val="bg1">
                        <a:lumMod val="65000"/>
                      </a:schemeClr>
                    </a:solidFill>
                    <a:latin typeface="Times New Roman" panose="02020603050405020304" pitchFamily="18" charset="0"/>
                    <a:ea typeface="Times New Roman" panose="02020603050405020304" pitchFamily="18" charset="0"/>
                  </a:rPr>
                  <a:t>; </a:t>
                </a:r>
                <a:r>
                  <a:rPr lang="en-US" sz="1600" dirty="0" err="1">
                    <a:solidFill>
                      <a:schemeClr val="bg1">
                        <a:lumMod val="65000"/>
                      </a:schemeClr>
                    </a:solidFill>
                    <a:latin typeface="Times New Roman" panose="02020603050405020304" pitchFamily="18" charset="0"/>
                    <a:ea typeface="Times New Roman" panose="02020603050405020304" pitchFamily="18" charset="0"/>
                  </a:rPr>
                  <a:t>representa</a:t>
                </a:r>
                <a:r>
                  <a:rPr lang="en-US" sz="1600" dirty="0">
                    <a:solidFill>
                      <a:schemeClr val="bg1">
                        <a:lumMod val="65000"/>
                      </a:schemeClr>
                    </a:solidFill>
                    <a:latin typeface="Times New Roman" panose="02020603050405020304" pitchFamily="18" charset="0"/>
                    <a:ea typeface="Times New Roman" panose="02020603050405020304" pitchFamily="18" charset="0"/>
                  </a:rPr>
                  <a:t> el </a:t>
                </a:r>
                <a:r>
                  <a:rPr lang="en-US" sz="1600" dirty="0" err="1">
                    <a:solidFill>
                      <a:schemeClr val="bg1">
                        <a:lumMod val="65000"/>
                      </a:schemeClr>
                    </a:solidFill>
                    <a:latin typeface="Times New Roman" panose="02020603050405020304" pitchFamily="18" charset="0"/>
                    <a:ea typeface="Times New Roman" panose="02020603050405020304" pitchFamily="18" charset="0"/>
                  </a:rPr>
                  <a:t>cambio</a:t>
                </a:r>
                <a:r>
                  <a:rPr lang="en-US" sz="1600" dirty="0">
                    <a:solidFill>
                      <a:schemeClr val="bg1">
                        <a:lumMod val="65000"/>
                      </a:schemeClr>
                    </a:solidFill>
                    <a:latin typeface="Times New Roman" panose="02020603050405020304" pitchFamily="18" charset="0"/>
                    <a:ea typeface="Times New Roman" panose="02020603050405020304" pitchFamily="18" charset="0"/>
                  </a:rPr>
                  <a:t> de </a:t>
                </a:r>
                <a:r>
                  <a:rPr lang="en-US" sz="1600" dirty="0" err="1">
                    <a:solidFill>
                      <a:schemeClr val="bg1">
                        <a:lumMod val="65000"/>
                      </a:schemeClr>
                    </a:solidFill>
                    <a:latin typeface="Times New Roman" panose="02020603050405020304" pitchFamily="18" charset="0"/>
                    <a:ea typeface="Times New Roman" panose="02020603050405020304" pitchFamily="18" charset="0"/>
                  </a:rPr>
                  <a:t>energía</a:t>
                </a:r>
                <a:r>
                  <a:rPr lang="en-US" sz="1600" dirty="0">
                    <a:solidFill>
                      <a:schemeClr val="bg1">
                        <a:lumMod val="65000"/>
                      </a:schemeClr>
                    </a:solidFill>
                    <a:latin typeface="Times New Roman" panose="02020603050405020304" pitchFamily="18" charset="0"/>
                    <a:ea typeface="Times New Roman" panose="02020603050405020304" pitchFamily="18" charset="0"/>
                  </a:rPr>
                  <a:t>; </a:t>
                </a:r>
                <a:r>
                  <a:rPr lang="en-US" sz="1600" dirty="0" err="1">
                    <a:solidFill>
                      <a:schemeClr val="bg1">
                        <a:lumMod val="65000"/>
                      </a:schemeClr>
                    </a:solidFill>
                    <a:latin typeface="Times New Roman" panose="02020603050405020304" pitchFamily="18" charset="0"/>
                    <a:ea typeface="Times New Roman" panose="02020603050405020304" pitchFamily="18" charset="0"/>
                  </a:rPr>
                  <a:t>Relación</a:t>
                </a:r>
                <a:r>
                  <a:rPr lang="en-US" sz="1600" dirty="0">
                    <a:solidFill>
                      <a:schemeClr val="bg1">
                        <a:lumMod val="65000"/>
                      </a:schemeClr>
                    </a:solidFill>
                    <a:latin typeface="Times New Roman" panose="02020603050405020304" pitchFamily="18" charset="0"/>
                    <a:ea typeface="Times New Roman" panose="02020603050405020304" pitchFamily="18" charset="0"/>
                  </a:rPr>
                  <a:t> de Parseval</a:t>
                </a:r>
              </a:p>
              <a:p>
                <a:pPr indent="152400" algn="just">
                  <a:lnSpc>
                    <a:spcPct val="105000"/>
                  </a:lnSpc>
                </a:pPr>
                <a:endParaRPr lang="es-EC" sz="1600" dirty="0">
                  <a:solidFill>
                    <a:schemeClr val="bg1">
                      <a:lumMod val="65000"/>
                    </a:schemeClr>
                  </a:solidFill>
                  <a:latin typeface="Times New Roman" panose="02020603050405020304" pitchFamily="18" charset="0"/>
                  <a:ea typeface="Times New Roman" panose="02020603050405020304" pitchFamily="18" charset="0"/>
                </a:endParaRPr>
              </a:p>
            </p:txBody>
          </p:sp>
        </mc:Choice>
        <mc:Fallback xmlns="">
          <p:sp>
            <p:nvSpPr>
              <p:cNvPr id="24" name="Rectangle 16">
                <a:extLst>
                  <a:ext uri="{FF2B5EF4-FFF2-40B4-BE49-F238E27FC236}">
                    <a16:creationId xmlns:a16="http://schemas.microsoft.com/office/drawing/2014/main" id="{1C97BD03-1FC3-4EC8-ADCF-2D762A9AAEEB}"/>
                  </a:ext>
                </a:extLst>
              </p:cNvPr>
              <p:cNvSpPr>
                <a:spLocks noRot="1" noChangeAspect="1" noMove="1" noResize="1" noEditPoints="1" noAdjustHandles="1" noChangeArrowheads="1" noChangeShapeType="1" noTextEdit="1"/>
              </p:cNvSpPr>
              <p:nvPr/>
            </p:nvSpPr>
            <p:spPr>
              <a:xfrm>
                <a:off x="6020436" y="1909762"/>
                <a:ext cx="4784651" cy="1626984"/>
              </a:xfrm>
              <a:prstGeom prst="rect">
                <a:avLst/>
              </a:prstGeom>
              <a:blipFill>
                <a:blip r:embed="rId4"/>
                <a:stretch>
                  <a:fillRect l="-765" t="-1124" r="-765"/>
                </a:stretch>
              </a:blipFill>
            </p:spPr>
            <p:txBody>
              <a:bodyPr/>
              <a:lstStyle/>
              <a:p>
                <a:r>
                  <a:rPr lang="es-EC">
                    <a:noFill/>
                  </a:rPr>
                  <a:t> </a:t>
                </a:r>
              </a:p>
            </p:txBody>
          </p:sp>
        </mc:Fallback>
      </mc:AlternateContent>
      <p:sp>
        <p:nvSpPr>
          <p:cNvPr id="25" name="Rectangle 17">
            <a:extLst>
              <a:ext uri="{FF2B5EF4-FFF2-40B4-BE49-F238E27FC236}">
                <a16:creationId xmlns:a16="http://schemas.microsoft.com/office/drawing/2014/main" id="{6AA00503-1E12-497B-A361-ECA1D8EAE253}"/>
              </a:ext>
            </a:extLst>
          </p:cNvPr>
          <p:cNvSpPr/>
          <p:nvPr/>
        </p:nvSpPr>
        <p:spPr>
          <a:xfrm>
            <a:off x="3028455" y="1575524"/>
            <a:ext cx="781624" cy="369332"/>
          </a:xfrm>
          <a:prstGeom prst="rect">
            <a:avLst/>
          </a:prstGeom>
        </p:spPr>
        <p:txBody>
          <a:bodyPr wrap="none">
            <a:spAutoFit/>
          </a:bodyPr>
          <a:lstStyle/>
          <a:p>
            <a:pPr indent="182880" algn="just">
              <a:spcAft>
                <a:spcPts val="30"/>
              </a:spcAft>
            </a:pPr>
            <a:r>
              <a:rPr lang="en-US" b="1" spc="-5">
                <a:latin typeface="Times New Roman" panose="02020603050405020304" pitchFamily="18" charset="0"/>
                <a:ea typeface="SimSun" panose="02010600030101010101" pitchFamily="2" charset="-122"/>
              </a:rPr>
              <a:t>O.F.</a:t>
            </a:r>
            <a:endParaRPr lang="es-EC" b="1" spc="-5">
              <a:latin typeface="Times New Roman" panose="02020603050405020304" pitchFamily="18" charset="0"/>
              <a:ea typeface="SimSun" panose="02010600030101010101" pitchFamily="2" charset="-122"/>
            </a:endParaRPr>
          </a:p>
        </p:txBody>
      </p:sp>
      <p:sp>
        <p:nvSpPr>
          <p:cNvPr id="26" name="Rectangle 18">
            <a:extLst>
              <a:ext uri="{FF2B5EF4-FFF2-40B4-BE49-F238E27FC236}">
                <a16:creationId xmlns:a16="http://schemas.microsoft.com/office/drawing/2014/main" id="{B51F506B-EB3B-4FA4-8945-A3F860D50C13}"/>
              </a:ext>
            </a:extLst>
          </p:cNvPr>
          <p:cNvSpPr/>
          <p:nvPr/>
        </p:nvSpPr>
        <p:spPr>
          <a:xfrm>
            <a:off x="3070784" y="3132360"/>
            <a:ext cx="687368" cy="369332"/>
          </a:xfrm>
          <a:prstGeom prst="rect">
            <a:avLst/>
          </a:prstGeom>
        </p:spPr>
        <p:txBody>
          <a:bodyPr wrap="none">
            <a:spAutoFit/>
          </a:bodyPr>
          <a:lstStyle/>
          <a:p>
            <a:pPr indent="182880" algn="just">
              <a:spcAft>
                <a:spcPts val="30"/>
              </a:spcAft>
            </a:pPr>
            <a:r>
              <a:rPr lang="en-US" b="1" spc="-5" err="1">
                <a:latin typeface="Times New Roman" panose="02020603050405020304" pitchFamily="18" charset="0"/>
                <a:ea typeface="SimSun" panose="02010600030101010101" pitchFamily="2" charset="-122"/>
              </a:rPr>
              <a:t>s.a.</a:t>
            </a:r>
            <a:endParaRPr lang="es-EC" b="1" spc="-5">
              <a:latin typeface="Times New Roman" panose="02020603050405020304" pitchFamily="18"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28" name="Rectangle 13">
                <a:extLst>
                  <a:ext uri="{FF2B5EF4-FFF2-40B4-BE49-F238E27FC236}">
                    <a16:creationId xmlns:a16="http://schemas.microsoft.com/office/drawing/2014/main" id="{47D8E8B9-7582-44D0-942E-8C630C1585C4}"/>
                  </a:ext>
                </a:extLst>
              </p:cNvPr>
              <p:cNvSpPr/>
              <p:nvPr/>
            </p:nvSpPr>
            <p:spPr>
              <a:xfrm>
                <a:off x="2438400" y="4321998"/>
                <a:ext cx="2141548" cy="526491"/>
              </a:xfrm>
              <a:prstGeom prst="rect">
                <a:avLst/>
              </a:prstGeom>
            </p:spPr>
            <p:txBody>
              <a:bodyPr wrap="none">
                <a:spAutoFit/>
              </a:bodyPr>
              <a:lstStyle/>
              <a:p>
                <a14:m>
                  <m:oMath xmlns:m="http://schemas.openxmlformats.org/officeDocument/2006/math">
                    <m:r>
                      <a:rPr lang="es-EC" b="1" i="1" smtClean="0">
                        <a:latin typeface="Cambria Math" panose="02040503050406030204" pitchFamily="18" charset="0"/>
                      </a:rPr>
                      <m:t>𝑿</m:t>
                    </m:r>
                    <m:r>
                      <a:rPr lang="es-EC" b="1" i="1" smtClean="0">
                        <a:latin typeface="Cambria Math" panose="02040503050406030204" pitchFamily="18" charset="0"/>
                      </a:rPr>
                      <m:t>=</m:t>
                    </m:r>
                    <m:f>
                      <m:fPr>
                        <m:ctrlPr>
                          <a:rPr lang="es-EC" b="1" i="1" smtClean="0">
                            <a:latin typeface="Cambria Math" panose="02040503050406030204" pitchFamily="18" charset="0"/>
                          </a:rPr>
                        </m:ctrlPr>
                      </m:fPr>
                      <m:num>
                        <m:r>
                          <a:rPr lang="es-EC" b="1" i="1" smtClean="0">
                            <a:latin typeface="Cambria Math" panose="02040503050406030204" pitchFamily="18" charset="0"/>
                          </a:rPr>
                          <m:t>𝟏</m:t>
                        </m:r>
                      </m:num>
                      <m:den>
                        <m:sSub>
                          <m:sSubPr>
                            <m:ctrlPr>
                              <a:rPr lang="es-EC" b="1" i="1">
                                <a:latin typeface="Cambria Math" panose="02040503050406030204" pitchFamily="18" charset="0"/>
                              </a:rPr>
                            </m:ctrlPr>
                          </m:sSubPr>
                          <m:e>
                            <m:r>
                              <a:rPr lang="es-EC" b="1" i="1">
                                <a:latin typeface="Cambria Math" panose="02040503050406030204" pitchFamily="18" charset="0"/>
                              </a:rPr>
                              <m:t>𝑿</m:t>
                            </m:r>
                          </m:e>
                          <m:sub>
                            <m:r>
                              <a:rPr lang="es-EC" b="1" i="1">
                                <a:latin typeface="Cambria Math" panose="02040503050406030204" pitchFamily="18" charset="0"/>
                              </a:rPr>
                              <m:t>𝒊</m:t>
                            </m:r>
                          </m:sub>
                        </m:sSub>
                      </m:den>
                    </m:f>
                    <m:nary>
                      <m:naryPr>
                        <m:limLoc m:val="undOvr"/>
                        <m:subHide m:val="on"/>
                        <m:supHide m:val="on"/>
                        <m:ctrlPr>
                          <a:rPr lang="es-EC" b="1" i="1" smtClean="0">
                            <a:latin typeface="Cambria Math" panose="02040503050406030204" pitchFamily="18" charset="0"/>
                          </a:rPr>
                        </m:ctrlPr>
                      </m:naryPr>
                      <m:sub/>
                      <m:sup/>
                      <m:e>
                        <m:r>
                          <a:rPr lang="es-EC" b="1" i="1" smtClean="0">
                            <a:latin typeface="Cambria Math" panose="02040503050406030204" pitchFamily="18" charset="0"/>
                          </a:rPr>
                          <m:t>𝒇</m:t>
                        </m:r>
                        <m:r>
                          <a:rPr lang="es-EC" b="1" i="1" smtClean="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𝑿</m:t>
                            </m:r>
                          </m:e>
                          <m:sub>
                            <m:r>
                              <a:rPr lang="es-EC" b="1" i="1">
                                <a:latin typeface="Cambria Math" panose="02040503050406030204" pitchFamily="18" charset="0"/>
                              </a:rPr>
                              <m:t>𝒊</m:t>
                            </m:r>
                          </m:sub>
                        </m:sSub>
                        <m:r>
                          <a:rPr lang="es-EC" b="1" i="1" smtClean="0">
                            <a:latin typeface="Cambria Math" panose="02040503050406030204" pitchFamily="18" charset="0"/>
                          </a:rPr>
                          <m:t>(</m:t>
                        </m:r>
                        <m:r>
                          <a:rPr lang="es-EC" b="1" i="1" smtClean="0">
                            <a:latin typeface="Cambria Math" panose="02040503050406030204" pitchFamily="18" charset="0"/>
                          </a:rPr>
                          <m:t>𝒕</m:t>
                        </m:r>
                        <m:r>
                          <a:rPr lang="es-EC" b="1" i="1" smtClean="0">
                            <a:latin typeface="Cambria Math" panose="02040503050406030204" pitchFamily="18" charset="0"/>
                          </a:rPr>
                          <m:t>))</m:t>
                        </m:r>
                      </m:e>
                    </m:nary>
                    <m:r>
                      <a:rPr lang="es-EC" b="1" i="1" smtClean="0">
                        <a:latin typeface="Cambria Math" panose="02040503050406030204" pitchFamily="18" charset="0"/>
                      </a:rPr>
                      <m:t>ⅆ</m:t>
                    </m:r>
                  </m:oMath>
                </a14:m>
                <a:r>
                  <a:rPr lang="es-EC" b="1" dirty="0"/>
                  <a:t>t</a:t>
                </a:r>
              </a:p>
            </p:txBody>
          </p:sp>
        </mc:Choice>
        <mc:Fallback xmlns="">
          <p:sp>
            <p:nvSpPr>
              <p:cNvPr id="28" name="Rectangle 13">
                <a:extLst>
                  <a:ext uri="{FF2B5EF4-FFF2-40B4-BE49-F238E27FC236}">
                    <a16:creationId xmlns:a16="http://schemas.microsoft.com/office/drawing/2014/main" id="{47D8E8B9-7582-44D0-942E-8C630C1585C4}"/>
                  </a:ext>
                </a:extLst>
              </p:cNvPr>
              <p:cNvSpPr>
                <a:spLocks noRot="1" noChangeAspect="1" noMove="1" noResize="1" noEditPoints="1" noAdjustHandles="1" noChangeArrowheads="1" noChangeShapeType="1" noTextEdit="1"/>
              </p:cNvSpPr>
              <p:nvPr/>
            </p:nvSpPr>
            <p:spPr>
              <a:xfrm>
                <a:off x="2438400" y="4321998"/>
                <a:ext cx="2141548" cy="526491"/>
              </a:xfrm>
              <a:prstGeom prst="rect">
                <a:avLst/>
              </a:prstGeom>
              <a:blipFill>
                <a:blip r:embed="rId5"/>
                <a:stretch>
                  <a:fillRect t="-93023" r="-1425" b="-141860"/>
                </a:stretch>
              </a:blipFill>
            </p:spPr>
            <p:txBody>
              <a:bodyPr/>
              <a:lstStyle/>
              <a:p>
                <a:r>
                  <a:rPr lang="es-EC">
                    <a:noFill/>
                  </a:rPr>
                  <a:t> </a:t>
                </a:r>
              </a:p>
            </p:txBody>
          </p:sp>
        </mc:Fallback>
      </mc:AlternateContent>
      <p:sp>
        <p:nvSpPr>
          <p:cNvPr id="29" name="Rectángulo 28">
            <a:extLst>
              <a:ext uri="{FF2B5EF4-FFF2-40B4-BE49-F238E27FC236}">
                <a16:creationId xmlns:a16="http://schemas.microsoft.com/office/drawing/2014/main" id="{D9F4D2CF-EC6C-42B4-BA4E-B14259E876C5}"/>
              </a:ext>
            </a:extLst>
          </p:cNvPr>
          <p:cNvSpPr/>
          <p:nvPr/>
        </p:nvSpPr>
        <p:spPr>
          <a:xfrm>
            <a:off x="6536585" y="4248324"/>
            <a:ext cx="3988394" cy="1200329"/>
          </a:xfrm>
          <a:prstGeom prst="rect">
            <a:avLst/>
          </a:prstGeom>
        </p:spPr>
        <p:txBody>
          <a:bodyPr wrap="square">
            <a:spAutoFit/>
          </a:bodyPr>
          <a:lstStyle/>
          <a:p>
            <a:pPr algn="just"/>
            <a:r>
              <a:rPr lang="es-ES" dirty="0"/>
              <a:t>La relación de </a:t>
            </a:r>
            <a:r>
              <a:rPr lang="es-ES" dirty="0" err="1"/>
              <a:t>Parseval</a:t>
            </a:r>
            <a:r>
              <a:rPr lang="es-ES" dirty="0"/>
              <a:t> demuestra que la energía total de una señal basado en armónicos y la energía matemáticamente es considerada una señal.</a:t>
            </a:r>
            <a:endParaRPr lang="es-EC" dirty="0"/>
          </a:p>
        </p:txBody>
      </p:sp>
      <p:sp>
        <p:nvSpPr>
          <p:cNvPr id="30" name="CuadroTexto 29">
            <a:extLst>
              <a:ext uri="{FF2B5EF4-FFF2-40B4-BE49-F238E27FC236}">
                <a16:creationId xmlns:a16="http://schemas.microsoft.com/office/drawing/2014/main" id="{51EB96C1-68F4-4C97-9A03-DFDC664F012D}"/>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31" name="CuadroTexto 30">
            <a:extLst>
              <a:ext uri="{FF2B5EF4-FFF2-40B4-BE49-F238E27FC236}">
                <a16:creationId xmlns:a16="http://schemas.microsoft.com/office/drawing/2014/main" id="{EFB748F1-19AD-46E4-9D83-581610F8B2FA}"/>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32" name="CuadroTexto 31">
            <a:extLst>
              <a:ext uri="{FF2B5EF4-FFF2-40B4-BE49-F238E27FC236}">
                <a16:creationId xmlns:a16="http://schemas.microsoft.com/office/drawing/2014/main" id="{9AB19818-B510-4D51-8CA1-3F65A5604847}"/>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33" name="CuadroTexto 32">
            <a:extLst>
              <a:ext uri="{FF2B5EF4-FFF2-40B4-BE49-F238E27FC236}">
                <a16:creationId xmlns:a16="http://schemas.microsoft.com/office/drawing/2014/main" id="{D459A8C0-EDAC-4361-8325-BD63D2A97148}"/>
              </a:ext>
            </a:extLst>
          </p:cNvPr>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34" name="CuadroTexto 33">
            <a:extLst>
              <a:ext uri="{FF2B5EF4-FFF2-40B4-BE49-F238E27FC236}">
                <a16:creationId xmlns:a16="http://schemas.microsoft.com/office/drawing/2014/main" id="{89BC6884-97D5-4D4D-9394-C0E3D7E13599}"/>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35" name="CuadroTexto 34">
            <a:extLst>
              <a:ext uri="{FF2B5EF4-FFF2-40B4-BE49-F238E27FC236}">
                <a16:creationId xmlns:a16="http://schemas.microsoft.com/office/drawing/2014/main" id="{226C6A76-B42A-4057-8132-B0EF7FDFAD63}"/>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164737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270AD0-A81B-4B2D-8599-BA28F9151A8F}"/>
              </a:ext>
            </a:extLst>
          </p:cNvPr>
          <p:cNvPicPr>
            <a:picLocks noChangeAspect="1"/>
          </p:cNvPicPr>
          <p:nvPr/>
        </p:nvPicPr>
        <p:blipFill>
          <a:blip r:embed="rId2"/>
          <a:stretch>
            <a:fillRect/>
          </a:stretch>
        </p:blipFill>
        <p:spPr>
          <a:xfrm>
            <a:off x="444138" y="1095376"/>
            <a:ext cx="5147037" cy="5023465"/>
          </a:xfrm>
          <a:prstGeom prst="rect">
            <a:avLst/>
          </a:prstGeom>
        </p:spPr>
      </p:pic>
      <p:sp>
        <p:nvSpPr>
          <p:cNvPr id="4" name="Marcador de número de diapositiva 3"/>
          <p:cNvSpPr>
            <a:spLocks noGrp="1"/>
          </p:cNvSpPr>
          <p:nvPr>
            <p:ph type="sldNum" sz="quarter" idx="12"/>
          </p:nvPr>
        </p:nvSpPr>
        <p:spPr/>
        <p:txBody>
          <a:bodyPr/>
          <a:lstStyle/>
          <a:p>
            <a:fld id="{FAB3659D-DB5E-45B0-9B15-95ED747FF857}" type="slidenum">
              <a:rPr lang="es-ES" smtClean="0"/>
              <a:t>23</a:t>
            </a:fld>
            <a:endParaRPr lang="es-ES"/>
          </a:p>
        </p:txBody>
      </p:sp>
      <p:sp>
        <p:nvSpPr>
          <p:cNvPr id="19" name="Rectangle 1">
            <a:extLst>
              <a:ext uri="{FF2B5EF4-FFF2-40B4-BE49-F238E27FC236}">
                <a16:creationId xmlns:a16="http://schemas.microsoft.com/office/drawing/2014/main" id="{BC8BCAC4-8534-44C0-81D3-9D25966D94D6}"/>
              </a:ext>
            </a:extLst>
          </p:cNvPr>
          <p:cNvSpPr/>
          <p:nvPr/>
        </p:nvSpPr>
        <p:spPr>
          <a:xfrm>
            <a:off x="1185973" y="633711"/>
            <a:ext cx="10132827" cy="461665"/>
          </a:xfrm>
          <a:prstGeom prst="rect">
            <a:avLst/>
          </a:prstGeom>
        </p:spPr>
        <p:txBody>
          <a:bodyPr wrap="square">
            <a:spAutoFit/>
          </a:bodyPr>
          <a:lstStyle/>
          <a:p>
            <a:pPr algn="ctr"/>
            <a:r>
              <a:rPr lang="es-EC" sz="2400" b="1" dirty="0">
                <a:solidFill>
                  <a:schemeClr val="accent6">
                    <a:lumMod val="75000"/>
                  </a:schemeClr>
                </a:solidFill>
                <a:latin typeface="Times New Roman" panose="02020603050405020304" pitchFamily="18" charset="0"/>
                <a:cs typeface="Times New Roman" panose="02020603050405020304" pitchFamily="18" charset="0"/>
              </a:rPr>
              <a:t>MODELACIÓN DEL COLECTOR SOLAR PLANO</a:t>
            </a:r>
          </a:p>
        </p:txBody>
      </p:sp>
      <p:pic>
        <p:nvPicPr>
          <p:cNvPr id="7" name="Imagen 6">
            <a:extLst>
              <a:ext uri="{FF2B5EF4-FFF2-40B4-BE49-F238E27FC236}">
                <a16:creationId xmlns:a16="http://schemas.microsoft.com/office/drawing/2014/main" id="{FC5F5F37-01D2-4191-B647-6569BA9E6183}"/>
              </a:ext>
            </a:extLst>
          </p:cNvPr>
          <p:cNvPicPr>
            <a:picLocks noChangeAspect="1"/>
          </p:cNvPicPr>
          <p:nvPr/>
        </p:nvPicPr>
        <p:blipFill rotWithShape="1">
          <a:blip r:embed="rId3"/>
          <a:srcRect l="50632" t="25095" r="28984" b="45000"/>
          <a:stretch/>
        </p:blipFill>
        <p:spPr>
          <a:xfrm>
            <a:off x="7005637" y="1438275"/>
            <a:ext cx="3336084" cy="2753031"/>
          </a:xfrm>
          <a:prstGeom prst="rect">
            <a:avLst/>
          </a:prstGeom>
        </p:spPr>
      </p:pic>
      <p:pic>
        <p:nvPicPr>
          <p:cNvPr id="10" name="Imagen 9">
            <a:extLst>
              <a:ext uri="{FF2B5EF4-FFF2-40B4-BE49-F238E27FC236}">
                <a16:creationId xmlns:a16="http://schemas.microsoft.com/office/drawing/2014/main" id="{1D1F72F8-CABF-4E29-916A-22134FF640B4}"/>
              </a:ext>
            </a:extLst>
          </p:cNvPr>
          <p:cNvPicPr>
            <a:picLocks noChangeAspect="1"/>
          </p:cNvPicPr>
          <p:nvPr/>
        </p:nvPicPr>
        <p:blipFill rotWithShape="1">
          <a:blip r:embed="rId4"/>
          <a:srcRect l="27812" t="49097" r="52266" b="37431"/>
          <a:stretch/>
        </p:blipFill>
        <p:spPr>
          <a:xfrm>
            <a:off x="7003456" y="4138599"/>
            <a:ext cx="3342832" cy="1271587"/>
          </a:xfrm>
          <a:prstGeom prst="rect">
            <a:avLst/>
          </a:prstGeom>
        </p:spPr>
      </p:pic>
      <p:sp>
        <p:nvSpPr>
          <p:cNvPr id="11" name="Rectángulo 10">
            <a:extLst>
              <a:ext uri="{FF2B5EF4-FFF2-40B4-BE49-F238E27FC236}">
                <a16:creationId xmlns:a16="http://schemas.microsoft.com/office/drawing/2014/main" id="{40C13A62-60F6-4FFE-AC7E-5904EF77DAFF}"/>
              </a:ext>
            </a:extLst>
          </p:cNvPr>
          <p:cNvSpPr/>
          <p:nvPr/>
        </p:nvSpPr>
        <p:spPr>
          <a:xfrm>
            <a:off x="6061436" y="5576886"/>
            <a:ext cx="5938838" cy="461665"/>
          </a:xfrm>
          <a:prstGeom prst="rect">
            <a:avLst/>
          </a:prstGeom>
        </p:spPr>
        <p:txBody>
          <a:bodyPr wrap="square">
            <a:spAutoFit/>
          </a:bodyPr>
          <a:lstStyle/>
          <a:p>
            <a:r>
              <a:rPr lang="en-US" sz="1200" dirty="0"/>
              <a:t>M. </a:t>
            </a:r>
            <a:r>
              <a:rPr lang="en-US" sz="1200" dirty="0" err="1"/>
              <a:t>Toropoc</a:t>
            </a:r>
            <a:r>
              <a:rPr lang="en-US" sz="1200" dirty="0"/>
              <a:t>, C. </a:t>
            </a:r>
            <a:r>
              <a:rPr lang="en-US" sz="1200" dirty="0" err="1"/>
              <a:t>Gavrila</a:t>
            </a:r>
            <a:r>
              <a:rPr lang="en-US" sz="1200" dirty="0"/>
              <a:t>, R. </a:t>
            </a:r>
            <a:r>
              <a:rPr lang="en-US" sz="1200" dirty="0" err="1"/>
              <a:t>Frunzulica</a:t>
            </a:r>
            <a:r>
              <a:rPr lang="en-US" sz="1200" dirty="0"/>
              <a:t>, and P. D. Toma, “Mathematical modeling and simulation of a thermal system,” no. 7, p. 100102G, 2016.</a:t>
            </a:r>
            <a:endParaRPr lang="es-EC" sz="1200" dirty="0"/>
          </a:p>
        </p:txBody>
      </p:sp>
      <p:sp>
        <p:nvSpPr>
          <p:cNvPr id="30" name="CuadroTexto 29">
            <a:extLst>
              <a:ext uri="{FF2B5EF4-FFF2-40B4-BE49-F238E27FC236}">
                <a16:creationId xmlns:a16="http://schemas.microsoft.com/office/drawing/2014/main" id="{FC0F096C-5601-40D4-8044-2834AF641646}"/>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31" name="CuadroTexto 30">
            <a:extLst>
              <a:ext uri="{FF2B5EF4-FFF2-40B4-BE49-F238E27FC236}">
                <a16:creationId xmlns:a16="http://schemas.microsoft.com/office/drawing/2014/main" id="{E1325418-06B5-4136-B60D-97F3C4C415AC}"/>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32" name="CuadroTexto 31">
            <a:extLst>
              <a:ext uri="{FF2B5EF4-FFF2-40B4-BE49-F238E27FC236}">
                <a16:creationId xmlns:a16="http://schemas.microsoft.com/office/drawing/2014/main" id="{47A1C169-0DA9-4FD8-80CA-98D6911DBBC2}"/>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33" name="CuadroTexto 32">
            <a:extLst>
              <a:ext uri="{FF2B5EF4-FFF2-40B4-BE49-F238E27FC236}">
                <a16:creationId xmlns:a16="http://schemas.microsoft.com/office/drawing/2014/main" id="{9CE3E968-413E-4C3D-A263-BAAECE0FBFC7}"/>
              </a:ext>
            </a:extLst>
          </p:cNvPr>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34" name="CuadroTexto 33">
            <a:extLst>
              <a:ext uri="{FF2B5EF4-FFF2-40B4-BE49-F238E27FC236}">
                <a16:creationId xmlns:a16="http://schemas.microsoft.com/office/drawing/2014/main" id="{259B6B34-B5CD-43BA-95C0-7607DF4A575E}"/>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35" name="CuadroTexto 34">
            <a:extLst>
              <a:ext uri="{FF2B5EF4-FFF2-40B4-BE49-F238E27FC236}">
                <a16:creationId xmlns:a16="http://schemas.microsoft.com/office/drawing/2014/main" id="{C97691CB-70C4-4D83-94E0-BADBB4E104F3}"/>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100866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24</a:t>
            </a:fld>
            <a:endParaRPr lang="es-ES"/>
          </a:p>
        </p:txBody>
      </p:sp>
      <p:pic>
        <p:nvPicPr>
          <p:cNvPr id="7" name="Imagen 6">
            <a:extLst>
              <a:ext uri="{FF2B5EF4-FFF2-40B4-BE49-F238E27FC236}">
                <a16:creationId xmlns:a16="http://schemas.microsoft.com/office/drawing/2014/main" id="{918772D5-65B2-4970-AF2A-A89E0A6155FC}"/>
              </a:ext>
            </a:extLst>
          </p:cNvPr>
          <p:cNvPicPr>
            <a:picLocks noChangeAspect="1"/>
          </p:cNvPicPr>
          <p:nvPr/>
        </p:nvPicPr>
        <p:blipFill>
          <a:blip r:embed="rId2"/>
          <a:stretch>
            <a:fillRect/>
          </a:stretch>
        </p:blipFill>
        <p:spPr>
          <a:xfrm>
            <a:off x="6315225" y="1137922"/>
            <a:ext cx="4795123" cy="4680000"/>
          </a:xfrm>
          <a:prstGeom prst="rect">
            <a:avLst/>
          </a:prstGeom>
        </p:spPr>
      </p:pic>
      <p:sp>
        <p:nvSpPr>
          <p:cNvPr id="16" name="Rectángulo 15">
            <a:extLst>
              <a:ext uri="{FF2B5EF4-FFF2-40B4-BE49-F238E27FC236}">
                <a16:creationId xmlns:a16="http://schemas.microsoft.com/office/drawing/2014/main" id="{C0E0EB4F-2A64-485E-AFA5-7FA0CBF9ACF8}"/>
              </a:ext>
            </a:extLst>
          </p:cNvPr>
          <p:cNvSpPr/>
          <p:nvPr/>
        </p:nvSpPr>
        <p:spPr>
          <a:xfrm>
            <a:off x="2333832" y="5577483"/>
            <a:ext cx="1452642"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OPTIMIZADO</a:t>
            </a:r>
          </a:p>
        </p:txBody>
      </p:sp>
      <p:sp>
        <p:nvSpPr>
          <p:cNvPr id="17" name="Rectángulo 16">
            <a:extLst>
              <a:ext uri="{FF2B5EF4-FFF2-40B4-BE49-F238E27FC236}">
                <a16:creationId xmlns:a16="http://schemas.microsoft.com/office/drawing/2014/main" id="{1B74816D-E2EA-489A-826C-0275D06E422D}"/>
              </a:ext>
            </a:extLst>
          </p:cNvPr>
          <p:cNvSpPr/>
          <p:nvPr/>
        </p:nvSpPr>
        <p:spPr>
          <a:xfrm>
            <a:off x="7501556" y="5577482"/>
            <a:ext cx="2422459"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MODELO MULTINODAL</a:t>
            </a:r>
          </a:p>
        </p:txBody>
      </p:sp>
      <p:pic>
        <p:nvPicPr>
          <p:cNvPr id="3" name="Imagen 2">
            <a:extLst>
              <a:ext uri="{FF2B5EF4-FFF2-40B4-BE49-F238E27FC236}">
                <a16:creationId xmlns:a16="http://schemas.microsoft.com/office/drawing/2014/main" id="{09A6B075-8959-42C2-8C8A-1B11646A1CE5}"/>
              </a:ext>
            </a:extLst>
          </p:cNvPr>
          <p:cNvPicPr>
            <a:picLocks noChangeAspect="1"/>
          </p:cNvPicPr>
          <p:nvPr/>
        </p:nvPicPr>
        <p:blipFill>
          <a:blip r:embed="rId3"/>
          <a:stretch>
            <a:fillRect/>
          </a:stretch>
        </p:blipFill>
        <p:spPr>
          <a:xfrm>
            <a:off x="1015796" y="1137922"/>
            <a:ext cx="4795123" cy="4680000"/>
          </a:xfrm>
          <a:prstGeom prst="rect">
            <a:avLst/>
          </a:prstGeom>
        </p:spPr>
      </p:pic>
      <p:sp>
        <p:nvSpPr>
          <p:cNvPr id="13" name="Rectángulo 12">
            <a:extLst>
              <a:ext uri="{FF2B5EF4-FFF2-40B4-BE49-F238E27FC236}">
                <a16:creationId xmlns:a16="http://schemas.microsoft.com/office/drawing/2014/main" id="{FF7D2430-E6BF-4A07-8172-7136B2D61468}"/>
              </a:ext>
            </a:extLst>
          </p:cNvPr>
          <p:cNvSpPr/>
          <p:nvPr/>
        </p:nvSpPr>
        <p:spPr>
          <a:xfrm>
            <a:off x="3035756" y="659809"/>
            <a:ext cx="6031505" cy="646331"/>
          </a:xfrm>
          <a:prstGeom prst="rect">
            <a:avLst/>
          </a:prstGeom>
        </p:spPr>
        <p:txBody>
          <a:bodyPr wrap="square">
            <a:spAutoFit/>
          </a:bodyPr>
          <a:lstStyle/>
          <a:p>
            <a:pPr algn="just"/>
            <a:r>
              <a:rPr lang="es-ES" dirty="0"/>
              <a:t>Una vez optimizado se logra generar un nuevo modelo en el cual las distancias ya no son simétricas</a:t>
            </a:r>
          </a:p>
        </p:txBody>
      </p:sp>
      <p:sp>
        <p:nvSpPr>
          <p:cNvPr id="18" name="CuadroTexto 17">
            <a:extLst>
              <a:ext uri="{FF2B5EF4-FFF2-40B4-BE49-F238E27FC236}">
                <a16:creationId xmlns:a16="http://schemas.microsoft.com/office/drawing/2014/main" id="{B242FF70-94C7-4378-8336-64286CE8E3CE}"/>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9" name="CuadroTexto 18">
            <a:extLst>
              <a:ext uri="{FF2B5EF4-FFF2-40B4-BE49-F238E27FC236}">
                <a16:creationId xmlns:a16="http://schemas.microsoft.com/office/drawing/2014/main" id="{27469E79-6691-4C9B-8127-703AA6FC35C2}"/>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20" name="CuadroTexto 19">
            <a:extLst>
              <a:ext uri="{FF2B5EF4-FFF2-40B4-BE49-F238E27FC236}">
                <a16:creationId xmlns:a16="http://schemas.microsoft.com/office/drawing/2014/main" id="{E9DED29D-6BAC-4C95-B90E-30F4FC721D6D}"/>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21" name="CuadroTexto 20">
            <a:extLst>
              <a:ext uri="{FF2B5EF4-FFF2-40B4-BE49-F238E27FC236}">
                <a16:creationId xmlns:a16="http://schemas.microsoft.com/office/drawing/2014/main" id="{2A83AB09-641A-4027-9032-5789E74F02C3}"/>
              </a:ext>
            </a:extLst>
          </p:cNvPr>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22" name="CuadroTexto 21">
            <a:extLst>
              <a:ext uri="{FF2B5EF4-FFF2-40B4-BE49-F238E27FC236}">
                <a16:creationId xmlns:a16="http://schemas.microsoft.com/office/drawing/2014/main" id="{CBA8F341-9E8F-4D9C-92EA-4B4707021A9D}"/>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23" name="CuadroTexto 22">
            <a:extLst>
              <a:ext uri="{FF2B5EF4-FFF2-40B4-BE49-F238E27FC236}">
                <a16:creationId xmlns:a16="http://schemas.microsoft.com/office/drawing/2014/main" id="{90BF6CF7-10F2-4E4F-B6AF-BC9549246CD9}"/>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744763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25</a:t>
            </a:fld>
            <a:endParaRPr lang="es-ES"/>
          </a:p>
        </p:txBody>
      </p:sp>
      <p:sp>
        <p:nvSpPr>
          <p:cNvPr id="13" name="Rectángulo 12">
            <a:extLst>
              <a:ext uri="{FF2B5EF4-FFF2-40B4-BE49-F238E27FC236}">
                <a16:creationId xmlns:a16="http://schemas.microsoft.com/office/drawing/2014/main" id="{FF7D2430-E6BF-4A07-8172-7136B2D61468}"/>
              </a:ext>
            </a:extLst>
          </p:cNvPr>
          <p:cNvSpPr/>
          <p:nvPr/>
        </p:nvSpPr>
        <p:spPr>
          <a:xfrm>
            <a:off x="1774099" y="2305455"/>
            <a:ext cx="3731757" cy="2585323"/>
          </a:xfrm>
          <a:prstGeom prst="rect">
            <a:avLst/>
          </a:prstGeom>
        </p:spPr>
        <p:txBody>
          <a:bodyPr wrap="square">
            <a:spAutoFit/>
          </a:bodyPr>
          <a:lstStyle/>
          <a:p>
            <a:pPr algn="just"/>
            <a:r>
              <a:rPr lang="es-ES" dirty="0"/>
              <a:t>Ahora se considera que el cambio de temperatura también es horizontal y no solo vertical.</a:t>
            </a:r>
          </a:p>
          <a:p>
            <a:pPr algn="just"/>
            <a:endParaRPr lang="es-ES" dirty="0"/>
          </a:p>
          <a:p>
            <a:pPr algn="just"/>
            <a:r>
              <a:rPr lang="es-ES" dirty="0"/>
              <a:t>Con lo cual se modifica el modelo </a:t>
            </a:r>
            <a:r>
              <a:rPr lang="es-ES" dirty="0" err="1"/>
              <a:t>Multinodal</a:t>
            </a:r>
            <a:r>
              <a:rPr lang="es-ES" dirty="0"/>
              <a:t> que se encuentra en la literatura científica y se genera una heurística para definir el comportamiento del ACS.</a:t>
            </a:r>
          </a:p>
        </p:txBody>
      </p:sp>
      <p:pic>
        <p:nvPicPr>
          <p:cNvPr id="10" name="Imagen 9">
            <a:extLst>
              <a:ext uri="{FF2B5EF4-FFF2-40B4-BE49-F238E27FC236}">
                <a16:creationId xmlns:a16="http://schemas.microsoft.com/office/drawing/2014/main" id="{F4ECC902-074E-4368-9447-4D6732E48044}"/>
              </a:ext>
            </a:extLst>
          </p:cNvPr>
          <p:cNvPicPr>
            <a:picLocks noChangeAspect="1"/>
          </p:cNvPicPr>
          <p:nvPr/>
        </p:nvPicPr>
        <p:blipFill>
          <a:blip r:embed="rId2"/>
          <a:stretch>
            <a:fillRect/>
          </a:stretch>
        </p:blipFill>
        <p:spPr>
          <a:xfrm>
            <a:off x="6508313" y="1152632"/>
            <a:ext cx="4795123" cy="4680000"/>
          </a:xfrm>
          <a:prstGeom prst="rect">
            <a:avLst/>
          </a:prstGeom>
        </p:spPr>
      </p:pic>
      <p:sp>
        <p:nvSpPr>
          <p:cNvPr id="18" name="CuadroTexto 17">
            <a:extLst>
              <a:ext uri="{FF2B5EF4-FFF2-40B4-BE49-F238E27FC236}">
                <a16:creationId xmlns:a16="http://schemas.microsoft.com/office/drawing/2014/main" id="{51B36747-2AB9-4F2D-B499-2888ED4ADEAF}"/>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9" name="CuadroTexto 18">
            <a:extLst>
              <a:ext uri="{FF2B5EF4-FFF2-40B4-BE49-F238E27FC236}">
                <a16:creationId xmlns:a16="http://schemas.microsoft.com/office/drawing/2014/main" id="{0B1B534E-67B3-4B73-9744-F99AB16A1D1D}"/>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20" name="CuadroTexto 19">
            <a:extLst>
              <a:ext uri="{FF2B5EF4-FFF2-40B4-BE49-F238E27FC236}">
                <a16:creationId xmlns:a16="http://schemas.microsoft.com/office/drawing/2014/main" id="{140176D2-35DA-4845-91A8-24B2D967128D}"/>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21" name="CuadroTexto 20">
            <a:extLst>
              <a:ext uri="{FF2B5EF4-FFF2-40B4-BE49-F238E27FC236}">
                <a16:creationId xmlns:a16="http://schemas.microsoft.com/office/drawing/2014/main" id="{E1987FAD-CE4F-4B70-9860-1D80E4969D5E}"/>
              </a:ext>
            </a:extLst>
          </p:cNvPr>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22" name="CuadroTexto 21">
            <a:extLst>
              <a:ext uri="{FF2B5EF4-FFF2-40B4-BE49-F238E27FC236}">
                <a16:creationId xmlns:a16="http://schemas.microsoft.com/office/drawing/2014/main" id="{2D853154-0BE5-47EB-A1F1-88B676C41FE7}"/>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23" name="CuadroTexto 22">
            <a:extLst>
              <a:ext uri="{FF2B5EF4-FFF2-40B4-BE49-F238E27FC236}">
                <a16:creationId xmlns:a16="http://schemas.microsoft.com/office/drawing/2014/main" id="{800A95EE-8FCA-484D-A837-74063B8C853A}"/>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55963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26</a:t>
            </a:fld>
            <a:endParaRPr lang="es-ES"/>
          </a:p>
        </p:txBody>
      </p:sp>
      <p:sp>
        <p:nvSpPr>
          <p:cNvPr id="13" name="Rectángulo 12">
            <a:extLst>
              <a:ext uri="{FF2B5EF4-FFF2-40B4-BE49-F238E27FC236}">
                <a16:creationId xmlns:a16="http://schemas.microsoft.com/office/drawing/2014/main" id="{FF7D2430-E6BF-4A07-8172-7136B2D61468}"/>
              </a:ext>
            </a:extLst>
          </p:cNvPr>
          <p:cNvSpPr/>
          <p:nvPr/>
        </p:nvSpPr>
        <p:spPr>
          <a:xfrm>
            <a:off x="6756981" y="2838288"/>
            <a:ext cx="3731757" cy="1477328"/>
          </a:xfrm>
          <a:prstGeom prst="rect">
            <a:avLst/>
          </a:prstGeom>
        </p:spPr>
        <p:txBody>
          <a:bodyPr wrap="square">
            <a:spAutoFit/>
          </a:bodyPr>
          <a:lstStyle/>
          <a:p>
            <a:pPr algn="just"/>
            <a:r>
              <a:rPr lang="es-ES" dirty="0"/>
              <a:t>Se realiza una modificación al punto de ingreso del agua desde los colectores y se puede apreciar la mejora en cuanto a la función de conservación de temperatura.</a:t>
            </a:r>
          </a:p>
        </p:txBody>
      </p:sp>
      <p:pic>
        <p:nvPicPr>
          <p:cNvPr id="3" name="Imagen 2">
            <a:extLst>
              <a:ext uri="{FF2B5EF4-FFF2-40B4-BE49-F238E27FC236}">
                <a16:creationId xmlns:a16="http://schemas.microsoft.com/office/drawing/2014/main" id="{4EC9AB0C-7C05-4F11-BB37-501349141E09}"/>
              </a:ext>
            </a:extLst>
          </p:cNvPr>
          <p:cNvPicPr>
            <a:picLocks noChangeAspect="1"/>
          </p:cNvPicPr>
          <p:nvPr/>
        </p:nvPicPr>
        <p:blipFill>
          <a:blip r:embed="rId2"/>
          <a:stretch>
            <a:fillRect/>
          </a:stretch>
        </p:blipFill>
        <p:spPr>
          <a:xfrm>
            <a:off x="1225313" y="1084553"/>
            <a:ext cx="4795123" cy="4680000"/>
          </a:xfrm>
          <a:prstGeom prst="rect">
            <a:avLst/>
          </a:prstGeom>
        </p:spPr>
      </p:pic>
      <p:sp>
        <p:nvSpPr>
          <p:cNvPr id="14" name="CuadroTexto 13">
            <a:extLst>
              <a:ext uri="{FF2B5EF4-FFF2-40B4-BE49-F238E27FC236}">
                <a16:creationId xmlns:a16="http://schemas.microsoft.com/office/drawing/2014/main" id="{D14C8B7A-D1A3-42C0-851C-EFF86FB2DA0C}"/>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5" name="CuadroTexto 14">
            <a:extLst>
              <a:ext uri="{FF2B5EF4-FFF2-40B4-BE49-F238E27FC236}">
                <a16:creationId xmlns:a16="http://schemas.microsoft.com/office/drawing/2014/main" id="{E0131202-4A98-437C-8E30-B079ED37AACE}"/>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6" name="CuadroTexto 15">
            <a:extLst>
              <a:ext uri="{FF2B5EF4-FFF2-40B4-BE49-F238E27FC236}">
                <a16:creationId xmlns:a16="http://schemas.microsoft.com/office/drawing/2014/main" id="{247F605A-7109-4E9C-A32B-712AE8288A23}"/>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17" name="CuadroTexto 16">
            <a:extLst>
              <a:ext uri="{FF2B5EF4-FFF2-40B4-BE49-F238E27FC236}">
                <a16:creationId xmlns:a16="http://schemas.microsoft.com/office/drawing/2014/main" id="{10CEA465-CD8E-4D26-9902-2419EDAF3E68}"/>
              </a:ext>
            </a:extLst>
          </p:cNvPr>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18" name="CuadroTexto 17">
            <a:extLst>
              <a:ext uri="{FF2B5EF4-FFF2-40B4-BE49-F238E27FC236}">
                <a16:creationId xmlns:a16="http://schemas.microsoft.com/office/drawing/2014/main" id="{3E169C83-9298-4557-8C56-9B4E1C5F8DEA}"/>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19" name="CuadroTexto 18">
            <a:extLst>
              <a:ext uri="{FF2B5EF4-FFF2-40B4-BE49-F238E27FC236}">
                <a16:creationId xmlns:a16="http://schemas.microsoft.com/office/drawing/2014/main" id="{14C2F09E-B3ED-4BC9-BCC9-5F7236F7AE5E}"/>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1883227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27</a:t>
            </a:fld>
            <a:endParaRPr lang="es-ES"/>
          </a:p>
        </p:txBody>
      </p:sp>
      <p:sp>
        <p:nvSpPr>
          <p:cNvPr id="14" name="CuadroTexto 13">
            <a:extLst>
              <a:ext uri="{FF2B5EF4-FFF2-40B4-BE49-F238E27FC236}">
                <a16:creationId xmlns:a16="http://schemas.microsoft.com/office/drawing/2014/main" id="{D14C8B7A-D1A3-42C0-851C-EFF86FB2DA0C}"/>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5" name="CuadroTexto 14">
            <a:extLst>
              <a:ext uri="{FF2B5EF4-FFF2-40B4-BE49-F238E27FC236}">
                <a16:creationId xmlns:a16="http://schemas.microsoft.com/office/drawing/2014/main" id="{E0131202-4A98-437C-8E30-B079ED37AACE}"/>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6" name="CuadroTexto 15">
            <a:extLst>
              <a:ext uri="{FF2B5EF4-FFF2-40B4-BE49-F238E27FC236}">
                <a16:creationId xmlns:a16="http://schemas.microsoft.com/office/drawing/2014/main" id="{247F605A-7109-4E9C-A32B-712AE8288A23}"/>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17" name="CuadroTexto 16">
            <a:extLst>
              <a:ext uri="{FF2B5EF4-FFF2-40B4-BE49-F238E27FC236}">
                <a16:creationId xmlns:a16="http://schemas.microsoft.com/office/drawing/2014/main" id="{10CEA465-CD8E-4D26-9902-2419EDAF3E68}"/>
              </a:ext>
            </a:extLst>
          </p:cNvPr>
          <p:cNvSpPr txBox="1"/>
          <p:nvPr/>
        </p:nvSpPr>
        <p:spPr>
          <a:xfrm>
            <a:off x="8261886"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Metodología</a:t>
            </a:r>
          </a:p>
        </p:txBody>
      </p:sp>
      <p:sp>
        <p:nvSpPr>
          <p:cNvPr id="18" name="CuadroTexto 17">
            <a:extLst>
              <a:ext uri="{FF2B5EF4-FFF2-40B4-BE49-F238E27FC236}">
                <a16:creationId xmlns:a16="http://schemas.microsoft.com/office/drawing/2014/main" id="{3E169C83-9298-4557-8C56-9B4E1C5F8DEA}"/>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19" name="CuadroTexto 18">
            <a:extLst>
              <a:ext uri="{FF2B5EF4-FFF2-40B4-BE49-F238E27FC236}">
                <a16:creationId xmlns:a16="http://schemas.microsoft.com/office/drawing/2014/main" id="{14C2F09E-B3ED-4BC9-BCC9-5F7236F7AE5E}"/>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
        <p:nvSpPr>
          <p:cNvPr id="2" name="Rectángulo 1">
            <a:extLst>
              <a:ext uri="{FF2B5EF4-FFF2-40B4-BE49-F238E27FC236}">
                <a16:creationId xmlns:a16="http://schemas.microsoft.com/office/drawing/2014/main" id="{CBAE716F-9991-4B08-8963-69418368BB47}"/>
              </a:ext>
            </a:extLst>
          </p:cNvPr>
          <p:cNvSpPr/>
          <p:nvPr/>
        </p:nvSpPr>
        <p:spPr>
          <a:xfrm>
            <a:off x="1011997" y="880586"/>
            <a:ext cx="9839326" cy="923330"/>
          </a:xfrm>
          <a:prstGeom prst="rect">
            <a:avLst/>
          </a:prstGeom>
        </p:spPr>
        <p:txBody>
          <a:bodyPr wrap="square">
            <a:spAutoFit/>
          </a:bodyPr>
          <a:lstStyle/>
          <a:p>
            <a:pPr algn="just"/>
            <a:r>
              <a:rPr lang="es-ES" dirty="0"/>
              <a:t>En cuanto a las pérdidas que se tiene a lo largo del modelo por la restricción colocada no superan el 5%.</a:t>
            </a:r>
          </a:p>
          <a:p>
            <a:pPr algn="just"/>
            <a:endParaRPr lang="es-ES" dirty="0"/>
          </a:p>
          <a:p>
            <a:pPr algn="just"/>
            <a:r>
              <a:rPr lang="es-ES" dirty="0"/>
              <a:t>Pero en cambio las pérdidas por las características propias del material aislante son variadas.</a:t>
            </a:r>
          </a:p>
        </p:txBody>
      </p:sp>
      <p:pic>
        <p:nvPicPr>
          <p:cNvPr id="6" name="Imagen 5">
            <a:extLst>
              <a:ext uri="{FF2B5EF4-FFF2-40B4-BE49-F238E27FC236}">
                <a16:creationId xmlns:a16="http://schemas.microsoft.com/office/drawing/2014/main" id="{B03E659B-0CAC-4BD1-943F-D70E6D6DEBED}"/>
              </a:ext>
            </a:extLst>
          </p:cNvPr>
          <p:cNvPicPr>
            <a:picLocks noChangeAspect="1"/>
          </p:cNvPicPr>
          <p:nvPr/>
        </p:nvPicPr>
        <p:blipFill>
          <a:blip r:embed="rId2"/>
          <a:stretch>
            <a:fillRect/>
          </a:stretch>
        </p:blipFill>
        <p:spPr>
          <a:xfrm>
            <a:off x="7582302" y="1929042"/>
            <a:ext cx="3688556" cy="3600000"/>
          </a:xfrm>
          <a:prstGeom prst="rect">
            <a:avLst/>
          </a:prstGeom>
        </p:spPr>
      </p:pic>
      <p:pic>
        <p:nvPicPr>
          <p:cNvPr id="8" name="Imagen 7">
            <a:extLst>
              <a:ext uri="{FF2B5EF4-FFF2-40B4-BE49-F238E27FC236}">
                <a16:creationId xmlns:a16="http://schemas.microsoft.com/office/drawing/2014/main" id="{AE395E61-A5A9-401D-9F50-F23D2BE0F20F}"/>
              </a:ext>
            </a:extLst>
          </p:cNvPr>
          <p:cNvPicPr>
            <a:picLocks noChangeAspect="1"/>
          </p:cNvPicPr>
          <p:nvPr/>
        </p:nvPicPr>
        <p:blipFill>
          <a:blip r:embed="rId3"/>
          <a:stretch>
            <a:fillRect/>
          </a:stretch>
        </p:blipFill>
        <p:spPr>
          <a:xfrm>
            <a:off x="4240292" y="1929042"/>
            <a:ext cx="3688556" cy="3600000"/>
          </a:xfrm>
          <a:prstGeom prst="rect">
            <a:avLst/>
          </a:prstGeom>
        </p:spPr>
      </p:pic>
      <p:pic>
        <p:nvPicPr>
          <p:cNvPr id="10" name="Imagen 9">
            <a:extLst>
              <a:ext uri="{FF2B5EF4-FFF2-40B4-BE49-F238E27FC236}">
                <a16:creationId xmlns:a16="http://schemas.microsoft.com/office/drawing/2014/main" id="{CA3AC2E4-0F23-4ADD-8974-6C3DD970B74E}"/>
              </a:ext>
            </a:extLst>
          </p:cNvPr>
          <p:cNvPicPr>
            <a:picLocks noChangeAspect="1"/>
          </p:cNvPicPr>
          <p:nvPr/>
        </p:nvPicPr>
        <p:blipFill>
          <a:blip r:embed="rId4"/>
          <a:stretch>
            <a:fillRect/>
          </a:stretch>
        </p:blipFill>
        <p:spPr>
          <a:xfrm>
            <a:off x="898281" y="1921673"/>
            <a:ext cx="3688556" cy="3600000"/>
          </a:xfrm>
          <a:prstGeom prst="rect">
            <a:avLst/>
          </a:prstGeom>
        </p:spPr>
      </p:pic>
      <p:sp>
        <p:nvSpPr>
          <p:cNvPr id="20" name="Rectángulo 19">
            <a:extLst>
              <a:ext uri="{FF2B5EF4-FFF2-40B4-BE49-F238E27FC236}">
                <a16:creationId xmlns:a16="http://schemas.microsoft.com/office/drawing/2014/main" id="{2A142DA0-66C7-4FB6-8F56-3C5DAC96F694}"/>
              </a:ext>
            </a:extLst>
          </p:cNvPr>
          <p:cNvSpPr/>
          <p:nvPr/>
        </p:nvSpPr>
        <p:spPr>
          <a:xfrm>
            <a:off x="1855516" y="5355057"/>
            <a:ext cx="1697901"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FIBRA MINERAL</a:t>
            </a:r>
          </a:p>
        </p:txBody>
      </p:sp>
      <p:sp>
        <p:nvSpPr>
          <p:cNvPr id="21" name="Rectángulo 20">
            <a:extLst>
              <a:ext uri="{FF2B5EF4-FFF2-40B4-BE49-F238E27FC236}">
                <a16:creationId xmlns:a16="http://schemas.microsoft.com/office/drawing/2014/main" id="{656BD265-EF4B-457C-90D5-721AA2ABE67F}"/>
              </a:ext>
            </a:extLst>
          </p:cNvPr>
          <p:cNvSpPr/>
          <p:nvPr/>
        </p:nvSpPr>
        <p:spPr>
          <a:xfrm>
            <a:off x="5026410" y="5408669"/>
            <a:ext cx="1803700"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FIBRA DE VIDRIO</a:t>
            </a:r>
          </a:p>
        </p:txBody>
      </p:sp>
      <p:sp>
        <p:nvSpPr>
          <p:cNvPr id="22" name="Rectángulo 21">
            <a:extLst>
              <a:ext uri="{FF2B5EF4-FFF2-40B4-BE49-F238E27FC236}">
                <a16:creationId xmlns:a16="http://schemas.microsoft.com/office/drawing/2014/main" id="{C5983F64-2A77-48AC-B9A9-B86F74305C7E}"/>
              </a:ext>
            </a:extLst>
          </p:cNvPr>
          <p:cNvSpPr/>
          <p:nvPr/>
        </p:nvSpPr>
        <p:spPr>
          <a:xfrm>
            <a:off x="8633958" y="5408668"/>
            <a:ext cx="1484702" cy="568745"/>
          </a:xfrm>
          <a:prstGeom prst="rect">
            <a:avLst/>
          </a:prstGeom>
        </p:spPr>
        <p:txBody>
          <a:bodyPr wrap="none">
            <a:spAutoFit/>
          </a:bodyPr>
          <a:lstStyle/>
          <a:p>
            <a:pPr algn="ctr">
              <a:lnSpc>
                <a:spcPct val="200000"/>
              </a:lnSpc>
              <a:spcAft>
                <a:spcPts val="0"/>
              </a:spcAft>
            </a:pPr>
            <a:r>
              <a:rPr lang="es-EC" b="1" kern="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SIN AISLANTE</a:t>
            </a:r>
          </a:p>
        </p:txBody>
      </p:sp>
    </p:spTree>
    <p:extLst>
      <p:ext uri="{BB962C8B-B14F-4D97-AF65-F5344CB8AC3E}">
        <p14:creationId xmlns:p14="http://schemas.microsoft.com/office/powerpoint/2010/main" val="3322586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28</a:t>
            </a:fld>
            <a:endParaRPr lang="es-ES"/>
          </a:p>
        </p:txBody>
      </p:sp>
      <p:sp>
        <p:nvSpPr>
          <p:cNvPr id="3" name="TextBox 2">
            <a:extLst>
              <a:ext uri="{FF2B5EF4-FFF2-40B4-BE49-F238E27FC236}">
                <a16:creationId xmlns:a16="http://schemas.microsoft.com/office/drawing/2014/main" id="{EF513DEF-A45C-4ED1-B6CF-15A95B03BB48}"/>
              </a:ext>
            </a:extLst>
          </p:cNvPr>
          <p:cNvSpPr txBox="1"/>
          <p:nvPr/>
        </p:nvSpPr>
        <p:spPr>
          <a:xfrm>
            <a:off x="7574566" y="871582"/>
            <a:ext cx="4064983" cy="3908762"/>
          </a:xfrm>
          <a:prstGeom prst="rect">
            <a:avLst/>
          </a:prstGeom>
          <a:noFill/>
        </p:spPr>
        <p:txBody>
          <a:bodyPr wrap="square" rtlCol="0">
            <a:spAutoFit/>
          </a:bodyPr>
          <a:lstStyle/>
          <a:p>
            <a:pPr algn="ctr">
              <a:lnSpc>
                <a:spcPct val="200000"/>
              </a:lnSpc>
            </a:pPr>
            <a:r>
              <a:rPr lang="es-EC" sz="4000" b="1" dirty="0">
                <a:solidFill>
                  <a:schemeClr val="accent6">
                    <a:lumMod val="75000"/>
                  </a:schemeClr>
                </a:solidFill>
              </a:rPr>
              <a:t>Agenda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Antecedentes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Problema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Objetivos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Estado del Arte</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Metodología</a:t>
            </a:r>
          </a:p>
          <a:p>
            <a:pPr marL="457200" indent="-457200">
              <a:buClr>
                <a:schemeClr val="accent6">
                  <a:lumMod val="50000"/>
                </a:schemeClr>
              </a:buClr>
              <a:buSzPct val="105000"/>
              <a:buFont typeface="Wingdings" panose="05000000000000000000" pitchFamily="2" charset="2"/>
              <a:buChar char="Ø"/>
            </a:pPr>
            <a:r>
              <a:rPr lang="es-EC" sz="2800" dirty="0"/>
              <a:t>Conclusiones</a:t>
            </a:r>
          </a:p>
        </p:txBody>
      </p:sp>
      <p:pic>
        <p:nvPicPr>
          <p:cNvPr id="5" name="Imagen 4">
            <a:extLst>
              <a:ext uri="{FF2B5EF4-FFF2-40B4-BE49-F238E27FC236}">
                <a16:creationId xmlns:a16="http://schemas.microsoft.com/office/drawing/2014/main" id="{1B48B427-F815-4F6A-9FB2-B3F219D1043B}"/>
              </a:ext>
            </a:extLst>
          </p:cNvPr>
          <p:cNvPicPr>
            <a:picLocks noChangeAspect="1"/>
          </p:cNvPicPr>
          <p:nvPr/>
        </p:nvPicPr>
        <p:blipFill>
          <a:blip r:embed="rId2">
            <a:grayscl/>
          </a:blip>
          <a:stretch>
            <a:fillRect/>
          </a:stretch>
        </p:blipFill>
        <p:spPr>
          <a:xfrm>
            <a:off x="1035609" y="1151433"/>
            <a:ext cx="5699248" cy="4835030"/>
          </a:xfrm>
          <a:prstGeom prst="rect">
            <a:avLst/>
          </a:prstGeom>
        </p:spPr>
      </p:pic>
    </p:spTree>
    <p:extLst>
      <p:ext uri="{BB962C8B-B14F-4D97-AF65-F5344CB8AC3E}">
        <p14:creationId xmlns:p14="http://schemas.microsoft.com/office/powerpoint/2010/main" val="400855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29</a:t>
            </a:fld>
            <a:endParaRPr lang="es-ES"/>
          </a:p>
        </p:txBody>
      </p:sp>
      <p:sp>
        <p:nvSpPr>
          <p:cNvPr id="14" name="CuadroTexto 13">
            <a:extLst>
              <a:ext uri="{FF2B5EF4-FFF2-40B4-BE49-F238E27FC236}">
                <a16:creationId xmlns:a16="http://schemas.microsoft.com/office/drawing/2014/main" id="{D14C8B7A-D1A3-42C0-851C-EFF86FB2DA0C}"/>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5" name="CuadroTexto 14">
            <a:extLst>
              <a:ext uri="{FF2B5EF4-FFF2-40B4-BE49-F238E27FC236}">
                <a16:creationId xmlns:a16="http://schemas.microsoft.com/office/drawing/2014/main" id="{E0131202-4A98-437C-8E30-B079ED37AACE}"/>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6" name="CuadroTexto 15">
            <a:extLst>
              <a:ext uri="{FF2B5EF4-FFF2-40B4-BE49-F238E27FC236}">
                <a16:creationId xmlns:a16="http://schemas.microsoft.com/office/drawing/2014/main" id="{247F605A-7109-4E9C-A32B-712AE8288A23}"/>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17" name="CuadroTexto 16">
            <a:extLst>
              <a:ext uri="{FF2B5EF4-FFF2-40B4-BE49-F238E27FC236}">
                <a16:creationId xmlns:a16="http://schemas.microsoft.com/office/drawing/2014/main" id="{10CEA465-CD8E-4D26-9902-2419EDAF3E68}"/>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18" name="CuadroTexto 17">
            <a:extLst>
              <a:ext uri="{FF2B5EF4-FFF2-40B4-BE49-F238E27FC236}">
                <a16:creationId xmlns:a16="http://schemas.microsoft.com/office/drawing/2014/main" id="{3E169C83-9298-4557-8C56-9B4E1C5F8DEA}"/>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19" name="CuadroTexto 18">
            <a:extLst>
              <a:ext uri="{FF2B5EF4-FFF2-40B4-BE49-F238E27FC236}">
                <a16:creationId xmlns:a16="http://schemas.microsoft.com/office/drawing/2014/main" id="{14C2F09E-B3ED-4BC9-BCC9-5F7236F7AE5E}"/>
              </a:ext>
            </a:extLst>
          </p:cNvPr>
          <p:cNvSpPr txBox="1"/>
          <p:nvPr/>
        </p:nvSpPr>
        <p:spPr>
          <a:xfrm>
            <a:off x="10448299"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Conclusiones</a:t>
            </a:r>
          </a:p>
        </p:txBody>
      </p:sp>
      <p:sp>
        <p:nvSpPr>
          <p:cNvPr id="23" name="Rectángulo 22">
            <a:extLst>
              <a:ext uri="{FF2B5EF4-FFF2-40B4-BE49-F238E27FC236}">
                <a16:creationId xmlns:a16="http://schemas.microsoft.com/office/drawing/2014/main" id="{D52C044F-D1D2-4DE8-BC2A-CCBBAA2CED0E}"/>
              </a:ext>
            </a:extLst>
          </p:cNvPr>
          <p:cNvSpPr/>
          <p:nvPr/>
        </p:nvSpPr>
        <p:spPr>
          <a:xfrm>
            <a:off x="1011997" y="880586"/>
            <a:ext cx="9839326" cy="5170646"/>
          </a:xfrm>
          <a:prstGeom prst="rect">
            <a:avLst/>
          </a:prstGeom>
        </p:spPr>
        <p:txBody>
          <a:bodyPr wrap="square">
            <a:spAutoFit/>
          </a:bodyPr>
          <a:lstStyle/>
          <a:p>
            <a:pPr algn="just"/>
            <a:r>
              <a:rPr lang="es-ES" sz="2400" dirty="0"/>
              <a:t>Como las principales conclusiones se pueden citar las siguientes:</a:t>
            </a:r>
          </a:p>
          <a:p>
            <a:pPr algn="just"/>
            <a:endParaRPr lang="es-ES" sz="2400" dirty="0"/>
          </a:p>
          <a:p>
            <a:pPr marL="285750" indent="-285750" algn="just">
              <a:buFont typeface="Wingdings" panose="05000000000000000000" pitchFamily="2" charset="2"/>
              <a:buChar char="Ø"/>
            </a:pPr>
            <a:r>
              <a:rPr lang="es-ES" sz="2400" dirty="0"/>
              <a:t>Se puede apreciar que las pérdidas que se dan en los acumuladores son en las paredes del mismo y va depender del material aislante del cual estén elaborados; por ello lo óptimo sería instalar la salida del agua del mismo en el centro del acumulador, con lo cual se minimiza el impacto de las pérdidas en la temperatura que requiere la carga.</a:t>
            </a:r>
          </a:p>
          <a:p>
            <a:pPr marL="285750" indent="-285750" algn="just">
              <a:buFont typeface="Wingdings" panose="05000000000000000000" pitchFamily="2" charset="2"/>
              <a:buChar char="Ø"/>
            </a:pPr>
            <a:endParaRPr lang="es-ES" sz="2400" dirty="0"/>
          </a:p>
          <a:p>
            <a:pPr marL="285750" indent="-285750" algn="just">
              <a:buFont typeface="Wingdings" panose="05000000000000000000" pitchFamily="2" charset="2"/>
              <a:buChar char="Ø"/>
            </a:pPr>
            <a:r>
              <a:rPr lang="es-ES" sz="2400" dirty="0"/>
              <a:t>Al realizar un análisis </a:t>
            </a:r>
            <a:r>
              <a:rPr lang="es-ES" sz="2400" dirty="0" err="1"/>
              <a:t>multinodal</a:t>
            </a:r>
            <a:r>
              <a:rPr lang="es-ES" sz="2400" dirty="0"/>
              <a:t> tanto vertical como horizontal se logra determinar la temperatura en cada punto interior del tanque del almacenamiento y por las características del fluido; en este caso el agua; se podría tener una visión en 3D de la temperatura extrapolando los datos bidimensionales.</a:t>
            </a:r>
          </a:p>
          <a:p>
            <a:pPr algn="just"/>
            <a:endParaRPr lang="es-ES" dirty="0"/>
          </a:p>
        </p:txBody>
      </p:sp>
    </p:spTree>
    <p:extLst>
      <p:ext uri="{BB962C8B-B14F-4D97-AF65-F5344CB8AC3E}">
        <p14:creationId xmlns:p14="http://schemas.microsoft.com/office/powerpoint/2010/main" val="128867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3</a:t>
            </a:fld>
            <a:endParaRPr lang="es-ES"/>
          </a:p>
        </p:txBody>
      </p:sp>
      <p:sp>
        <p:nvSpPr>
          <p:cNvPr id="3" name="TextBox 2">
            <a:extLst>
              <a:ext uri="{FF2B5EF4-FFF2-40B4-BE49-F238E27FC236}">
                <a16:creationId xmlns:a16="http://schemas.microsoft.com/office/drawing/2014/main" id="{EF513DEF-A45C-4ED1-B6CF-15A95B03BB48}"/>
              </a:ext>
            </a:extLst>
          </p:cNvPr>
          <p:cNvSpPr txBox="1"/>
          <p:nvPr/>
        </p:nvSpPr>
        <p:spPr>
          <a:xfrm>
            <a:off x="7574566" y="871582"/>
            <a:ext cx="4064983" cy="3908762"/>
          </a:xfrm>
          <a:prstGeom prst="rect">
            <a:avLst/>
          </a:prstGeom>
          <a:noFill/>
        </p:spPr>
        <p:txBody>
          <a:bodyPr wrap="square" rtlCol="0">
            <a:spAutoFit/>
          </a:bodyPr>
          <a:lstStyle/>
          <a:p>
            <a:pPr algn="ctr">
              <a:lnSpc>
                <a:spcPct val="200000"/>
              </a:lnSpc>
            </a:pPr>
            <a:r>
              <a:rPr lang="es-EC" sz="4000" b="1" dirty="0">
                <a:solidFill>
                  <a:schemeClr val="accent6">
                    <a:lumMod val="75000"/>
                  </a:schemeClr>
                </a:solidFill>
              </a:rPr>
              <a:t>Agenda</a:t>
            </a:r>
          </a:p>
          <a:p>
            <a:pPr marL="457200" indent="-457200">
              <a:buClr>
                <a:schemeClr val="accent6">
                  <a:lumMod val="50000"/>
                </a:schemeClr>
              </a:buClr>
              <a:buSzPct val="105000"/>
              <a:buFont typeface="Wingdings" panose="05000000000000000000" pitchFamily="2" charset="2"/>
              <a:buChar char="Ø"/>
            </a:pPr>
            <a:r>
              <a:rPr lang="es-EC" sz="2800" dirty="0"/>
              <a:t>Antecedentes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Problema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Objetivos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Estado del Arte</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Metodología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Conclusiones</a:t>
            </a:r>
          </a:p>
        </p:txBody>
      </p:sp>
      <p:pic>
        <p:nvPicPr>
          <p:cNvPr id="5" name="Imagen 4">
            <a:extLst>
              <a:ext uri="{FF2B5EF4-FFF2-40B4-BE49-F238E27FC236}">
                <a16:creationId xmlns:a16="http://schemas.microsoft.com/office/drawing/2014/main" id="{1B48B427-F815-4F6A-9FB2-B3F219D1043B}"/>
              </a:ext>
            </a:extLst>
          </p:cNvPr>
          <p:cNvPicPr>
            <a:picLocks noChangeAspect="1"/>
          </p:cNvPicPr>
          <p:nvPr/>
        </p:nvPicPr>
        <p:blipFill>
          <a:blip r:embed="rId2">
            <a:grayscl/>
          </a:blip>
          <a:stretch>
            <a:fillRect/>
          </a:stretch>
        </p:blipFill>
        <p:spPr>
          <a:xfrm>
            <a:off x="1035609" y="1151433"/>
            <a:ext cx="5699248" cy="4835030"/>
          </a:xfrm>
          <a:prstGeom prst="rect">
            <a:avLst/>
          </a:prstGeom>
        </p:spPr>
      </p:pic>
    </p:spTree>
    <p:extLst>
      <p:ext uri="{BB962C8B-B14F-4D97-AF65-F5344CB8AC3E}">
        <p14:creationId xmlns:p14="http://schemas.microsoft.com/office/powerpoint/2010/main" val="127037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30</a:t>
            </a:fld>
            <a:endParaRPr lang="es-ES"/>
          </a:p>
        </p:txBody>
      </p:sp>
      <p:sp>
        <p:nvSpPr>
          <p:cNvPr id="14" name="CuadroTexto 13">
            <a:extLst>
              <a:ext uri="{FF2B5EF4-FFF2-40B4-BE49-F238E27FC236}">
                <a16:creationId xmlns:a16="http://schemas.microsoft.com/office/drawing/2014/main" id="{D14C8B7A-D1A3-42C0-851C-EFF86FB2DA0C}"/>
              </a:ext>
            </a:extLst>
          </p:cNvPr>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15" name="CuadroTexto 14">
            <a:extLst>
              <a:ext uri="{FF2B5EF4-FFF2-40B4-BE49-F238E27FC236}">
                <a16:creationId xmlns:a16="http://schemas.microsoft.com/office/drawing/2014/main" id="{E0131202-4A98-437C-8E30-B079ED37AACE}"/>
              </a:ext>
            </a:extLst>
          </p:cNvPr>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16" name="CuadroTexto 15">
            <a:extLst>
              <a:ext uri="{FF2B5EF4-FFF2-40B4-BE49-F238E27FC236}">
                <a16:creationId xmlns:a16="http://schemas.microsoft.com/office/drawing/2014/main" id="{247F605A-7109-4E9C-A32B-712AE8288A23}"/>
              </a:ext>
            </a:extLst>
          </p:cNvPr>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17" name="CuadroTexto 16">
            <a:extLst>
              <a:ext uri="{FF2B5EF4-FFF2-40B4-BE49-F238E27FC236}">
                <a16:creationId xmlns:a16="http://schemas.microsoft.com/office/drawing/2014/main" id="{10CEA465-CD8E-4D26-9902-2419EDAF3E68}"/>
              </a:ext>
            </a:extLst>
          </p:cNvPr>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18" name="CuadroTexto 17">
            <a:extLst>
              <a:ext uri="{FF2B5EF4-FFF2-40B4-BE49-F238E27FC236}">
                <a16:creationId xmlns:a16="http://schemas.microsoft.com/office/drawing/2014/main" id="{3E169C83-9298-4557-8C56-9B4E1C5F8DEA}"/>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19" name="CuadroTexto 18">
            <a:extLst>
              <a:ext uri="{FF2B5EF4-FFF2-40B4-BE49-F238E27FC236}">
                <a16:creationId xmlns:a16="http://schemas.microsoft.com/office/drawing/2014/main" id="{14C2F09E-B3ED-4BC9-BCC9-5F7236F7AE5E}"/>
              </a:ext>
            </a:extLst>
          </p:cNvPr>
          <p:cNvSpPr txBox="1"/>
          <p:nvPr/>
        </p:nvSpPr>
        <p:spPr>
          <a:xfrm>
            <a:off x="10448299"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Conclusiones</a:t>
            </a:r>
          </a:p>
        </p:txBody>
      </p:sp>
      <p:sp>
        <p:nvSpPr>
          <p:cNvPr id="23" name="Rectángulo 22">
            <a:extLst>
              <a:ext uri="{FF2B5EF4-FFF2-40B4-BE49-F238E27FC236}">
                <a16:creationId xmlns:a16="http://schemas.microsoft.com/office/drawing/2014/main" id="{D52C044F-D1D2-4DE8-BC2A-CCBBAA2CED0E}"/>
              </a:ext>
            </a:extLst>
          </p:cNvPr>
          <p:cNvSpPr/>
          <p:nvPr/>
        </p:nvSpPr>
        <p:spPr>
          <a:xfrm>
            <a:off x="1011997" y="880586"/>
            <a:ext cx="9839326" cy="4524315"/>
          </a:xfrm>
          <a:prstGeom prst="rect">
            <a:avLst/>
          </a:prstGeom>
        </p:spPr>
        <p:txBody>
          <a:bodyPr wrap="square">
            <a:spAutoFit/>
          </a:bodyPr>
          <a:lstStyle/>
          <a:p>
            <a:pPr algn="just"/>
            <a:r>
              <a:rPr lang="es-ES" sz="2400" dirty="0"/>
              <a:t>Como las principales conclusiones se pueden citar las siguientes:</a:t>
            </a:r>
          </a:p>
          <a:p>
            <a:pPr algn="just"/>
            <a:endParaRPr lang="es-ES" sz="2400" dirty="0"/>
          </a:p>
          <a:p>
            <a:pPr marL="285750" indent="-285750" algn="just">
              <a:buFont typeface="Wingdings" panose="05000000000000000000" pitchFamily="2" charset="2"/>
              <a:buChar char="Ø"/>
            </a:pPr>
            <a:r>
              <a:rPr lang="es-ES" sz="2400" dirty="0"/>
              <a:t>Al analizar el comportamiento dinámico de la temperatura en el acumulador vertical, se puede observar como el mismo se comporta como una batería térmica y guarda su temperatura por largos intervalos de tiempo, con lo cual se verifica que la variación de temperatura en el agua entregada al usuario final no tiene mayores cambios en el transcurso del día.</a:t>
            </a:r>
          </a:p>
          <a:p>
            <a:pPr marL="285750" indent="-285750" algn="just">
              <a:buFont typeface="Wingdings" panose="05000000000000000000" pitchFamily="2" charset="2"/>
              <a:buChar char="Ø"/>
            </a:pPr>
            <a:endParaRPr lang="es-ES" sz="2400" dirty="0"/>
          </a:p>
          <a:p>
            <a:pPr marL="285750" indent="-285750" algn="just">
              <a:buFont typeface="Wingdings" panose="05000000000000000000" pitchFamily="2" charset="2"/>
              <a:buChar char="Ø"/>
            </a:pPr>
            <a:r>
              <a:rPr lang="es-ES" sz="2400" dirty="0"/>
              <a:t>Una de las principales ventajas del modelo propuesto es que su aplicación no solo queda limitada a sistemas solares, el modelo puede ser traslapado a otros tipos de energía primaria que proporcionen la temperatura inicial del proceso.</a:t>
            </a:r>
          </a:p>
        </p:txBody>
      </p:sp>
    </p:spTree>
    <p:extLst>
      <p:ext uri="{BB962C8B-B14F-4D97-AF65-F5344CB8AC3E}">
        <p14:creationId xmlns:p14="http://schemas.microsoft.com/office/powerpoint/2010/main" val="2207168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31</a:t>
            </a:fld>
            <a:endParaRPr lang="es-ES"/>
          </a:p>
        </p:txBody>
      </p:sp>
      <p:pic>
        <p:nvPicPr>
          <p:cNvPr id="13" name="Picture 4" descr="http://mlm-s1-p.mlstatic.com/como-hacer-preguntas-2632-MLM2686286295_05201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839" y="1173361"/>
            <a:ext cx="3590925" cy="39243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robtaylorblog.files.wordpress.com/2012/03/istock_00001717375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44" y="1630028"/>
            <a:ext cx="3838575" cy="2838450"/>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txBox="1">
            <a:spLocks/>
          </p:cNvSpPr>
          <p:nvPr/>
        </p:nvSpPr>
        <p:spPr>
          <a:xfrm>
            <a:off x="3940973" y="3345850"/>
            <a:ext cx="4076113" cy="6207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C" sz="4400" dirty="0">
                <a:solidFill>
                  <a:schemeClr val="accent6">
                    <a:lumMod val="75000"/>
                  </a:schemeClr>
                </a:solidFill>
                <a:latin typeface="Palatino Linotype" panose="02040502050505030304" pitchFamily="18" charset="0"/>
              </a:rPr>
              <a:t>PREGUNTAS</a:t>
            </a:r>
          </a:p>
        </p:txBody>
      </p:sp>
    </p:spTree>
    <p:extLst>
      <p:ext uri="{BB962C8B-B14F-4D97-AF65-F5344CB8AC3E}">
        <p14:creationId xmlns:p14="http://schemas.microsoft.com/office/powerpoint/2010/main" val="540731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32</a:t>
            </a:fld>
            <a:endParaRPr lang="es-ES"/>
          </a:p>
        </p:txBody>
      </p:sp>
      <p:pic>
        <p:nvPicPr>
          <p:cNvPr id="13" name="Picture 2" descr="http://3.bp.blogspot.com/-fJaxZXaSmcI/VKHZCub0X-I/AAAAAAAA5ss/18iOj1mZV_4/s1600/Ateismo%2Bcristianos%2Breligion%2Bfe%2Bdios%2Bjesus%2Bbiblia%2Btestamento%2Bevangelio%2Bsagrado%2Biglesia%2Bnoe%2Bmolina%2Baniversario%2B5%2Ba%C3%B1os%2Blustro%2Bcelebracion%2Bblog%2Baniversario%2Bgra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1466849"/>
            <a:ext cx="7648575" cy="3924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708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4</a:t>
            </a:fld>
            <a:endParaRPr lang="es-ES"/>
          </a:p>
        </p:txBody>
      </p:sp>
      <p:sp>
        <p:nvSpPr>
          <p:cNvPr id="5" name="CuadroTexto 4"/>
          <p:cNvSpPr txBox="1"/>
          <p:nvPr/>
        </p:nvSpPr>
        <p:spPr>
          <a:xfrm>
            <a:off x="91713" y="94425"/>
            <a:ext cx="150682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Antecedentes</a:t>
            </a:r>
          </a:p>
        </p:txBody>
      </p:sp>
      <p:sp>
        <p:nvSpPr>
          <p:cNvPr id="8" name="CuadroTexto 7"/>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6" name="CuadroTexto 5"/>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9" name="CuadroTexto 8"/>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63" name="CuadroTexto 62">
            <a:extLst>
              <a:ext uri="{FF2B5EF4-FFF2-40B4-BE49-F238E27FC236}">
                <a16:creationId xmlns:a16="http://schemas.microsoft.com/office/drawing/2014/main" id="{F751C3FE-ED09-407A-8029-52F82F3CA989}"/>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68" name="CuadroTexto 67">
            <a:extLst>
              <a:ext uri="{FF2B5EF4-FFF2-40B4-BE49-F238E27FC236}">
                <a16:creationId xmlns:a16="http://schemas.microsoft.com/office/drawing/2014/main" id="{D6665D18-0010-4156-8B89-A519B69A940B}"/>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pic>
        <p:nvPicPr>
          <p:cNvPr id="73" name="Imagen 72">
            <a:extLst>
              <a:ext uri="{FF2B5EF4-FFF2-40B4-BE49-F238E27FC236}">
                <a16:creationId xmlns:a16="http://schemas.microsoft.com/office/drawing/2014/main" id="{B7903871-DE5D-4E44-9FB1-74893D4D68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7187" y="1231521"/>
            <a:ext cx="3314701" cy="4394957"/>
          </a:xfrm>
          <a:prstGeom prst="rect">
            <a:avLst/>
          </a:prstGeom>
        </p:spPr>
      </p:pic>
      <p:sp>
        <p:nvSpPr>
          <p:cNvPr id="2" name="Rectángulo 1">
            <a:extLst>
              <a:ext uri="{FF2B5EF4-FFF2-40B4-BE49-F238E27FC236}">
                <a16:creationId xmlns:a16="http://schemas.microsoft.com/office/drawing/2014/main" id="{42D66422-AAE3-4219-B0D7-27E345D353FB}"/>
              </a:ext>
            </a:extLst>
          </p:cNvPr>
          <p:cNvSpPr/>
          <p:nvPr/>
        </p:nvSpPr>
        <p:spPr>
          <a:xfrm>
            <a:off x="695325" y="1100435"/>
            <a:ext cx="2814638" cy="1754326"/>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cs typeface="Times New Roman" panose="02020603050405020304" pitchFamily="18" charset="0"/>
              </a:rPr>
              <a:t>El Ecuador considera el aprovechamiento de la energía solar térmica para el calentamiento de agua parra usos sanitarios (ACS) dentro de sus políticas.</a:t>
            </a:r>
            <a:endParaRPr lang="es-EC" dirty="0"/>
          </a:p>
        </p:txBody>
      </p:sp>
      <p:sp>
        <p:nvSpPr>
          <p:cNvPr id="3" name="Rectángulo 2">
            <a:extLst>
              <a:ext uri="{FF2B5EF4-FFF2-40B4-BE49-F238E27FC236}">
                <a16:creationId xmlns:a16="http://schemas.microsoft.com/office/drawing/2014/main" id="{4F091393-7AFD-4AFF-BA2F-9716D56F8DD6}"/>
              </a:ext>
            </a:extLst>
          </p:cNvPr>
          <p:cNvSpPr/>
          <p:nvPr/>
        </p:nvSpPr>
        <p:spPr>
          <a:xfrm>
            <a:off x="697399" y="3596373"/>
            <a:ext cx="2371725" cy="1754326"/>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cs typeface="Times New Roman" panose="02020603050405020304" pitchFamily="18" charset="0"/>
              </a:rPr>
              <a:t>El anterior Ministerio de Electricidad y Energías Renovables promovió la sustitución de 20 mil calefones anuales.</a:t>
            </a:r>
            <a:endParaRPr lang="es-EC" dirty="0"/>
          </a:p>
        </p:txBody>
      </p:sp>
      <p:sp>
        <p:nvSpPr>
          <p:cNvPr id="13" name="Rectángulo 12">
            <a:extLst>
              <a:ext uri="{FF2B5EF4-FFF2-40B4-BE49-F238E27FC236}">
                <a16:creationId xmlns:a16="http://schemas.microsoft.com/office/drawing/2014/main" id="{2E704CDA-8C58-4548-B562-A229562AD101}"/>
              </a:ext>
            </a:extLst>
          </p:cNvPr>
          <p:cNvSpPr/>
          <p:nvPr/>
        </p:nvSpPr>
        <p:spPr>
          <a:xfrm>
            <a:off x="8382000" y="961935"/>
            <a:ext cx="3500438" cy="2031325"/>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cs typeface="Times New Roman" panose="02020603050405020304" pitchFamily="18" charset="0"/>
              </a:rPr>
              <a:t>Los sistemas de almacenamiento son diseñados para que cumplan dos funciones específicas, la primera es almacenar el volumen de agua caliente para su consumo y la segunda es la acumulación de calor de una forma sencilla</a:t>
            </a:r>
            <a:endParaRPr lang="es-EC" dirty="0"/>
          </a:p>
        </p:txBody>
      </p:sp>
      <p:sp>
        <p:nvSpPr>
          <p:cNvPr id="14" name="Rectángulo 13">
            <a:extLst>
              <a:ext uri="{FF2B5EF4-FFF2-40B4-BE49-F238E27FC236}">
                <a16:creationId xmlns:a16="http://schemas.microsoft.com/office/drawing/2014/main" id="{CF146BFE-AFDF-4954-89EF-66B7C1B521AB}"/>
              </a:ext>
            </a:extLst>
          </p:cNvPr>
          <p:cNvSpPr/>
          <p:nvPr/>
        </p:nvSpPr>
        <p:spPr>
          <a:xfrm>
            <a:off x="8443912" y="3596373"/>
            <a:ext cx="2690813" cy="1754326"/>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cs typeface="Times New Roman" panose="02020603050405020304" pitchFamily="18" charset="0"/>
              </a:rPr>
              <a:t>El agua caliente sanitaria dentro de los reservorios tiende a estratificarse, lo que genera sobredimensionamiento de los sistemas.</a:t>
            </a:r>
            <a:endParaRPr lang="es-EC" dirty="0"/>
          </a:p>
        </p:txBody>
      </p:sp>
    </p:spTree>
    <p:extLst>
      <p:ext uri="{BB962C8B-B14F-4D97-AF65-F5344CB8AC3E}">
        <p14:creationId xmlns:p14="http://schemas.microsoft.com/office/powerpoint/2010/main" val="23171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5</a:t>
            </a:fld>
            <a:endParaRPr lang="es-ES"/>
          </a:p>
        </p:txBody>
      </p:sp>
      <p:sp>
        <p:nvSpPr>
          <p:cNvPr id="3" name="TextBox 2">
            <a:extLst>
              <a:ext uri="{FF2B5EF4-FFF2-40B4-BE49-F238E27FC236}">
                <a16:creationId xmlns:a16="http://schemas.microsoft.com/office/drawing/2014/main" id="{EF513DEF-A45C-4ED1-B6CF-15A95B03BB48}"/>
              </a:ext>
            </a:extLst>
          </p:cNvPr>
          <p:cNvSpPr txBox="1"/>
          <p:nvPr/>
        </p:nvSpPr>
        <p:spPr>
          <a:xfrm>
            <a:off x="7574566" y="871582"/>
            <a:ext cx="4064983" cy="3908762"/>
          </a:xfrm>
          <a:prstGeom prst="rect">
            <a:avLst/>
          </a:prstGeom>
          <a:noFill/>
        </p:spPr>
        <p:txBody>
          <a:bodyPr wrap="square" rtlCol="0">
            <a:spAutoFit/>
          </a:bodyPr>
          <a:lstStyle/>
          <a:p>
            <a:pPr algn="ctr">
              <a:lnSpc>
                <a:spcPct val="200000"/>
              </a:lnSpc>
            </a:pPr>
            <a:r>
              <a:rPr lang="es-EC" sz="4000" b="1" dirty="0">
                <a:solidFill>
                  <a:schemeClr val="accent6">
                    <a:lumMod val="75000"/>
                  </a:schemeClr>
                </a:solidFill>
              </a:rPr>
              <a:t>Agenda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Antecedentes</a:t>
            </a:r>
          </a:p>
          <a:p>
            <a:pPr marL="457200" indent="-457200">
              <a:buClr>
                <a:schemeClr val="accent6">
                  <a:lumMod val="50000"/>
                </a:schemeClr>
              </a:buClr>
              <a:buSzPct val="105000"/>
              <a:buFont typeface="Wingdings" panose="05000000000000000000" pitchFamily="2" charset="2"/>
              <a:buChar char="Ø"/>
            </a:pPr>
            <a:r>
              <a:rPr lang="es-EC" sz="2800" dirty="0"/>
              <a:t>Problema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Objetivos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Estado del Arte</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Metodología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Conclusiones</a:t>
            </a:r>
          </a:p>
        </p:txBody>
      </p:sp>
      <p:pic>
        <p:nvPicPr>
          <p:cNvPr id="5" name="Imagen 4">
            <a:extLst>
              <a:ext uri="{FF2B5EF4-FFF2-40B4-BE49-F238E27FC236}">
                <a16:creationId xmlns:a16="http://schemas.microsoft.com/office/drawing/2014/main" id="{1B48B427-F815-4F6A-9FB2-B3F219D1043B}"/>
              </a:ext>
            </a:extLst>
          </p:cNvPr>
          <p:cNvPicPr>
            <a:picLocks noChangeAspect="1"/>
          </p:cNvPicPr>
          <p:nvPr/>
        </p:nvPicPr>
        <p:blipFill>
          <a:blip r:embed="rId2">
            <a:grayscl/>
          </a:blip>
          <a:stretch>
            <a:fillRect/>
          </a:stretch>
        </p:blipFill>
        <p:spPr>
          <a:xfrm>
            <a:off x="1035609" y="1151433"/>
            <a:ext cx="5699248" cy="4835030"/>
          </a:xfrm>
          <a:prstGeom prst="rect">
            <a:avLst/>
          </a:prstGeom>
        </p:spPr>
      </p:pic>
    </p:spTree>
    <p:extLst>
      <p:ext uri="{BB962C8B-B14F-4D97-AF65-F5344CB8AC3E}">
        <p14:creationId xmlns:p14="http://schemas.microsoft.com/office/powerpoint/2010/main" val="73846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6</a:t>
            </a:fld>
            <a:endParaRPr lang="es-ES"/>
          </a:p>
        </p:txBody>
      </p:sp>
      <p:sp>
        <p:nvSpPr>
          <p:cNvPr id="5" name="CuadroTexto 4"/>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8" name="CuadroTexto 7"/>
          <p:cNvSpPr txBox="1"/>
          <p:nvPr/>
        </p:nvSpPr>
        <p:spPr>
          <a:xfrm flipH="1">
            <a:off x="2278125" y="94425"/>
            <a:ext cx="1152659"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Problema</a:t>
            </a:r>
          </a:p>
        </p:txBody>
      </p:sp>
      <p:sp>
        <p:nvSpPr>
          <p:cNvPr id="6" name="CuadroTexto 5"/>
          <p:cNvSpPr txBox="1"/>
          <p:nvPr/>
        </p:nvSpPr>
        <p:spPr>
          <a:xfrm>
            <a:off x="4110368" y="94425"/>
            <a:ext cx="114170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Objetivos</a:t>
            </a:r>
          </a:p>
        </p:txBody>
      </p:sp>
      <p:sp>
        <p:nvSpPr>
          <p:cNvPr id="9" name="CuadroTexto 8"/>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63" name="CuadroTexto 62">
            <a:extLst>
              <a:ext uri="{FF2B5EF4-FFF2-40B4-BE49-F238E27FC236}">
                <a16:creationId xmlns:a16="http://schemas.microsoft.com/office/drawing/2014/main" id="{F751C3FE-ED09-407A-8029-52F82F3CA989}"/>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68" name="CuadroTexto 67">
            <a:extLst>
              <a:ext uri="{FF2B5EF4-FFF2-40B4-BE49-F238E27FC236}">
                <a16:creationId xmlns:a16="http://schemas.microsoft.com/office/drawing/2014/main" id="{D6665D18-0010-4156-8B89-A519B69A940B}"/>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
        <p:nvSpPr>
          <p:cNvPr id="10" name="Rectángulo 9">
            <a:extLst>
              <a:ext uri="{FF2B5EF4-FFF2-40B4-BE49-F238E27FC236}">
                <a16:creationId xmlns:a16="http://schemas.microsoft.com/office/drawing/2014/main" id="{7552E93C-3F15-4466-A89C-C18AC0FA716B}"/>
              </a:ext>
            </a:extLst>
          </p:cNvPr>
          <p:cNvSpPr/>
          <p:nvPr/>
        </p:nvSpPr>
        <p:spPr>
          <a:xfrm>
            <a:off x="6696075" y="1951376"/>
            <a:ext cx="3957638" cy="3139321"/>
          </a:xfrm>
          <a:prstGeom prst="rect">
            <a:avLst/>
          </a:prstGeom>
        </p:spPr>
        <p:txBody>
          <a:bodyPr wrap="square">
            <a:spAutoFit/>
          </a:bodyPr>
          <a:lstStyle/>
          <a:p>
            <a:pPr algn="just"/>
            <a:r>
              <a:rPr lang="es-ES" dirty="0">
                <a:latin typeface="Calibri" panose="020F0502020204030204" pitchFamily="34" charset="0"/>
                <a:ea typeface="Calibri" panose="020F0502020204030204" pitchFamily="34" charset="0"/>
                <a:cs typeface="Times New Roman" panose="02020603050405020304" pitchFamily="18" charset="0"/>
              </a:rPr>
              <a:t>Al no conocer cómo se distribuye el campo de temperaturas en el interior de los tanques de almacenamiento es un inconveniente, ya que la variación de temperatura a su salida va a depender de la temperatura promedio dentro del tanque reservorio, es decir, es necesario conocer cómo se estratifica el ACS dentro del tanque de almacenamiento para que el agua de consumo no sufra variaciones considerables.</a:t>
            </a:r>
            <a:endParaRPr lang="es-EC" dirty="0"/>
          </a:p>
        </p:txBody>
      </p:sp>
      <p:pic>
        <p:nvPicPr>
          <p:cNvPr id="1030" name="Picture 6" descr="Resultado de imagen para problema.png">
            <a:extLst>
              <a:ext uri="{FF2B5EF4-FFF2-40B4-BE49-F238E27FC236}">
                <a16:creationId xmlns:a16="http://schemas.microsoft.com/office/drawing/2014/main" id="{8B8BFFB6-49BB-4C42-B24C-E08F27476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53" y="1125443"/>
            <a:ext cx="1811787" cy="23035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agua caliente sanitaria.png">
            <a:extLst>
              <a:ext uri="{FF2B5EF4-FFF2-40B4-BE49-F238E27FC236}">
                <a16:creationId xmlns:a16="http://schemas.microsoft.com/office/drawing/2014/main" id="{83663C6F-E2FE-4803-A61C-7E9DD11B3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3614737"/>
            <a:ext cx="55245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7</a:t>
            </a:fld>
            <a:endParaRPr lang="es-ES"/>
          </a:p>
        </p:txBody>
      </p:sp>
      <p:sp>
        <p:nvSpPr>
          <p:cNvPr id="3" name="TextBox 2">
            <a:extLst>
              <a:ext uri="{FF2B5EF4-FFF2-40B4-BE49-F238E27FC236}">
                <a16:creationId xmlns:a16="http://schemas.microsoft.com/office/drawing/2014/main" id="{EF513DEF-A45C-4ED1-B6CF-15A95B03BB48}"/>
              </a:ext>
            </a:extLst>
          </p:cNvPr>
          <p:cNvSpPr txBox="1"/>
          <p:nvPr/>
        </p:nvSpPr>
        <p:spPr>
          <a:xfrm>
            <a:off x="7574566" y="871582"/>
            <a:ext cx="4064983" cy="3908762"/>
          </a:xfrm>
          <a:prstGeom prst="rect">
            <a:avLst/>
          </a:prstGeom>
          <a:noFill/>
        </p:spPr>
        <p:txBody>
          <a:bodyPr wrap="square" rtlCol="0">
            <a:spAutoFit/>
          </a:bodyPr>
          <a:lstStyle/>
          <a:p>
            <a:pPr algn="ctr">
              <a:lnSpc>
                <a:spcPct val="200000"/>
              </a:lnSpc>
            </a:pPr>
            <a:r>
              <a:rPr lang="es-EC" sz="4000" b="1" dirty="0">
                <a:solidFill>
                  <a:schemeClr val="accent6">
                    <a:lumMod val="75000"/>
                  </a:schemeClr>
                </a:solidFill>
              </a:rPr>
              <a:t>Agenda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Antecedentes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Problema</a:t>
            </a:r>
          </a:p>
          <a:p>
            <a:pPr marL="457200" indent="-457200">
              <a:buClr>
                <a:schemeClr val="accent6">
                  <a:lumMod val="50000"/>
                </a:schemeClr>
              </a:buClr>
              <a:buSzPct val="105000"/>
              <a:buFont typeface="Wingdings" panose="05000000000000000000" pitchFamily="2" charset="2"/>
              <a:buChar char="Ø"/>
            </a:pPr>
            <a:r>
              <a:rPr lang="es-EC" sz="2800" dirty="0"/>
              <a:t>Objetivos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Estado del Arte</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Metodología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Conclusiones</a:t>
            </a:r>
          </a:p>
        </p:txBody>
      </p:sp>
      <p:pic>
        <p:nvPicPr>
          <p:cNvPr id="5" name="Imagen 4">
            <a:extLst>
              <a:ext uri="{FF2B5EF4-FFF2-40B4-BE49-F238E27FC236}">
                <a16:creationId xmlns:a16="http://schemas.microsoft.com/office/drawing/2014/main" id="{1B48B427-F815-4F6A-9FB2-B3F219D1043B}"/>
              </a:ext>
            </a:extLst>
          </p:cNvPr>
          <p:cNvPicPr>
            <a:picLocks noChangeAspect="1"/>
          </p:cNvPicPr>
          <p:nvPr/>
        </p:nvPicPr>
        <p:blipFill>
          <a:blip r:embed="rId2">
            <a:grayscl/>
          </a:blip>
          <a:stretch>
            <a:fillRect/>
          </a:stretch>
        </p:blipFill>
        <p:spPr>
          <a:xfrm>
            <a:off x="1035609" y="1151433"/>
            <a:ext cx="5699248" cy="4835030"/>
          </a:xfrm>
          <a:prstGeom prst="rect">
            <a:avLst/>
          </a:prstGeom>
        </p:spPr>
      </p:pic>
    </p:spTree>
    <p:extLst>
      <p:ext uri="{BB962C8B-B14F-4D97-AF65-F5344CB8AC3E}">
        <p14:creationId xmlns:p14="http://schemas.microsoft.com/office/powerpoint/2010/main" val="246353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8</a:t>
            </a:fld>
            <a:endParaRPr lang="es-ES"/>
          </a:p>
        </p:txBody>
      </p:sp>
      <p:sp>
        <p:nvSpPr>
          <p:cNvPr id="5" name="CuadroTexto 4"/>
          <p:cNvSpPr txBox="1"/>
          <p:nvPr/>
        </p:nvSpPr>
        <p:spPr>
          <a:xfrm>
            <a:off x="91713"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Antecedentes</a:t>
            </a:r>
          </a:p>
        </p:txBody>
      </p:sp>
      <p:sp>
        <p:nvSpPr>
          <p:cNvPr id="8" name="CuadroTexto 7"/>
          <p:cNvSpPr txBox="1"/>
          <p:nvPr/>
        </p:nvSpPr>
        <p:spPr>
          <a:xfrm flipH="1">
            <a:off x="2278125" y="94425"/>
            <a:ext cx="1152659"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Problema</a:t>
            </a:r>
          </a:p>
        </p:txBody>
      </p:sp>
      <p:sp>
        <p:nvSpPr>
          <p:cNvPr id="6" name="CuadroTexto 5"/>
          <p:cNvSpPr txBox="1"/>
          <p:nvPr/>
        </p:nvSpPr>
        <p:spPr>
          <a:xfrm>
            <a:off x="4110368" y="94425"/>
            <a:ext cx="1141708" cy="408623"/>
          </a:xfrm>
          <a:prstGeom prst="roundRect">
            <a:avLst/>
          </a:prstGeom>
          <a:noFill/>
          <a:ln w="12700">
            <a:solidFill>
              <a:schemeClr val="accent6">
                <a:lumMod val="75000"/>
              </a:schemeClr>
            </a:solidFill>
          </a:ln>
        </p:spPr>
        <p:txBody>
          <a:bodyPr wrap="square" rtlCol="0">
            <a:spAutoFit/>
          </a:bodyPr>
          <a:lstStyle/>
          <a:p>
            <a:pPr algn="ctr"/>
            <a:r>
              <a:rPr lang="es-ES" dirty="0">
                <a:solidFill>
                  <a:schemeClr val="accent6">
                    <a:lumMod val="75000"/>
                  </a:schemeClr>
                </a:solidFill>
                <a:latin typeface="Times New Roman" panose="02020603050405020304" pitchFamily="18" charset="0"/>
                <a:cs typeface="Times New Roman" panose="02020603050405020304" pitchFamily="18" charset="0"/>
              </a:rPr>
              <a:t>Objetivos</a:t>
            </a:r>
          </a:p>
        </p:txBody>
      </p:sp>
      <p:sp>
        <p:nvSpPr>
          <p:cNvPr id="9" name="CuadroTexto 8"/>
          <p:cNvSpPr txBox="1"/>
          <p:nvPr/>
        </p:nvSpPr>
        <p:spPr>
          <a:xfrm>
            <a:off x="8261886" y="94425"/>
            <a:ext cx="1506828"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Metodología</a:t>
            </a:r>
          </a:p>
        </p:txBody>
      </p:sp>
      <p:sp>
        <p:nvSpPr>
          <p:cNvPr id="63" name="CuadroTexto 62">
            <a:extLst>
              <a:ext uri="{FF2B5EF4-FFF2-40B4-BE49-F238E27FC236}">
                <a16:creationId xmlns:a16="http://schemas.microsoft.com/office/drawing/2014/main" id="{F751C3FE-ED09-407A-8029-52F82F3CA989}"/>
              </a:ext>
            </a:extLst>
          </p:cNvPr>
          <p:cNvSpPr txBox="1"/>
          <p:nvPr/>
        </p:nvSpPr>
        <p:spPr>
          <a:xfrm flipH="1">
            <a:off x="5931660" y="94425"/>
            <a:ext cx="1650642" cy="408623"/>
          </a:xfrm>
          <a:prstGeom prst="roundRect">
            <a:avLst/>
          </a:prstGeom>
          <a:noFill/>
          <a:ln w="12700">
            <a:solidFill>
              <a:schemeClr val="bg1">
                <a:lumMod val="85000"/>
              </a:schemeClr>
            </a:solidFill>
          </a:ln>
        </p:spPr>
        <p:txBody>
          <a:bodyPr wrap="square" rtlCol="0">
            <a:spAutoFit/>
          </a:bodyPr>
          <a:lstStyle/>
          <a:p>
            <a:pPr algn="ctr"/>
            <a:r>
              <a:rPr lang="es-ES">
                <a:solidFill>
                  <a:schemeClr val="bg1">
                    <a:lumMod val="85000"/>
                  </a:schemeClr>
                </a:solidFill>
                <a:latin typeface="Times New Roman" panose="02020603050405020304" pitchFamily="18" charset="0"/>
                <a:cs typeface="Times New Roman" panose="02020603050405020304" pitchFamily="18" charset="0"/>
              </a:rPr>
              <a:t>Estado del Arte</a:t>
            </a:r>
          </a:p>
        </p:txBody>
      </p:sp>
      <p:sp>
        <p:nvSpPr>
          <p:cNvPr id="68" name="CuadroTexto 67">
            <a:extLst>
              <a:ext uri="{FF2B5EF4-FFF2-40B4-BE49-F238E27FC236}">
                <a16:creationId xmlns:a16="http://schemas.microsoft.com/office/drawing/2014/main" id="{D6665D18-0010-4156-8B89-A519B69A940B}"/>
              </a:ext>
            </a:extLst>
          </p:cNvPr>
          <p:cNvSpPr txBox="1"/>
          <p:nvPr/>
        </p:nvSpPr>
        <p:spPr>
          <a:xfrm>
            <a:off x="10448299" y="94425"/>
            <a:ext cx="1506828" cy="408623"/>
          </a:xfrm>
          <a:prstGeom prst="roundRect">
            <a:avLst/>
          </a:prstGeom>
          <a:noFill/>
          <a:ln w="12700">
            <a:solidFill>
              <a:schemeClr val="bg1">
                <a:lumMod val="85000"/>
              </a:schemeClr>
            </a:solidFill>
          </a:ln>
        </p:spPr>
        <p:txBody>
          <a:bodyPr wrap="square" rtlCol="0">
            <a:spAutoFit/>
          </a:bodyPr>
          <a:lstStyle/>
          <a:p>
            <a:pPr algn="ctr"/>
            <a:r>
              <a:rPr lang="es-ES" dirty="0">
                <a:solidFill>
                  <a:schemeClr val="bg1">
                    <a:lumMod val="85000"/>
                  </a:schemeClr>
                </a:solidFill>
                <a:latin typeface="Times New Roman" panose="02020603050405020304" pitchFamily="18" charset="0"/>
                <a:cs typeface="Times New Roman" panose="02020603050405020304" pitchFamily="18" charset="0"/>
              </a:rPr>
              <a:t>Conclusiones</a:t>
            </a:r>
          </a:p>
        </p:txBody>
      </p:sp>
      <p:sp>
        <p:nvSpPr>
          <p:cNvPr id="3" name="Rectángulo 2">
            <a:extLst>
              <a:ext uri="{FF2B5EF4-FFF2-40B4-BE49-F238E27FC236}">
                <a16:creationId xmlns:a16="http://schemas.microsoft.com/office/drawing/2014/main" id="{03917DD0-7B32-4622-93C1-7ACA9B3BE2FE}"/>
              </a:ext>
            </a:extLst>
          </p:cNvPr>
          <p:cNvSpPr/>
          <p:nvPr/>
        </p:nvSpPr>
        <p:spPr>
          <a:xfrm>
            <a:off x="5872163" y="1637943"/>
            <a:ext cx="5438774" cy="3416320"/>
          </a:xfrm>
          <a:prstGeom prst="rect">
            <a:avLst/>
          </a:prstGeom>
        </p:spPr>
        <p:txBody>
          <a:bodyPr wrap="square">
            <a:spAutoFit/>
          </a:bodyPr>
          <a:lstStyle/>
          <a:p>
            <a:pPr algn="ctr"/>
            <a:r>
              <a:rPr lang="es-ES" b="1" dirty="0">
                <a:solidFill>
                  <a:schemeClr val="accent6">
                    <a:lumMod val="75000"/>
                  </a:schemeClr>
                </a:solidFill>
              </a:rPr>
              <a:t>ESPECÍFICOS</a:t>
            </a:r>
          </a:p>
          <a:p>
            <a:pPr marL="285750" indent="-285750" algn="just">
              <a:buFont typeface="Wingdings" panose="05000000000000000000" pitchFamily="2" charset="2"/>
              <a:buChar char="v"/>
            </a:pPr>
            <a:r>
              <a:rPr lang="es-ES" dirty="0"/>
              <a:t>Elaborar un estudio de campo y toma de datos de la estratificación de temperatura en tanques de almacenamiento de agua caliente sanitaria.</a:t>
            </a:r>
          </a:p>
          <a:p>
            <a:pPr marL="285750" indent="-285750" algn="just">
              <a:buFont typeface="Wingdings" panose="05000000000000000000" pitchFamily="2" charset="2"/>
              <a:buChar char="v"/>
            </a:pPr>
            <a:r>
              <a:rPr lang="es-ES" dirty="0"/>
              <a:t>Encontrar un modelo matemático que describa la estratificación de la temperatura del agua en el interior del tanque de almacenamiento de ACS.</a:t>
            </a:r>
          </a:p>
          <a:p>
            <a:pPr marL="285750" indent="-285750" algn="just">
              <a:buFont typeface="Wingdings" panose="05000000000000000000" pitchFamily="2" charset="2"/>
              <a:buChar char="v"/>
            </a:pPr>
            <a:r>
              <a:rPr lang="es-ES" dirty="0"/>
              <a:t>Describir el comportamiento de variables como densidad, altura y calor específico en la estratificación de temperatura.</a:t>
            </a:r>
          </a:p>
          <a:p>
            <a:pPr marL="285750" indent="-285750" algn="just">
              <a:buFont typeface="Wingdings" panose="05000000000000000000" pitchFamily="2" charset="2"/>
              <a:buChar char="v"/>
            </a:pPr>
            <a:r>
              <a:rPr lang="es-ES" dirty="0"/>
              <a:t>Cuantificar las pérdidas que se generan en el tanque de almacenamiento de ACS.</a:t>
            </a:r>
          </a:p>
        </p:txBody>
      </p:sp>
      <p:sp>
        <p:nvSpPr>
          <p:cNvPr id="7" name="Rectángulo 6">
            <a:extLst>
              <a:ext uri="{FF2B5EF4-FFF2-40B4-BE49-F238E27FC236}">
                <a16:creationId xmlns:a16="http://schemas.microsoft.com/office/drawing/2014/main" id="{F14C40FE-D220-4F6E-AE2F-C65A431353B0}"/>
              </a:ext>
            </a:extLst>
          </p:cNvPr>
          <p:cNvSpPr/>
          <p:nvPr/>
        </p:nvSpPr>
        <p:spPr>
          <a:xfrm>
            <a:off x="685801" y="2062074"/>
            <a:ext cx="4462462" cy="2308324"/>
          </a:xfrm>
          <a:prstGeom prst="rect">
            <a:avLst/>
          </a:prstGeom>
        </p:spPr>
        <p:txBody>
          <a:bodyPr wrap="square">
            <a:spAutoFit/>
          </a:bodyPr>
          <a:lstStyle/>
          <a:p>
            <a:pPr algn="ctr"/>
            <a:r>
              <a:rPr lang="es-ES" sz="2400" b="1" dirty="0">
                <a:solidFill>
                  <a:schemeClr val="accent6">
                    <a:lumMod val="75000"/>
                  </a:schemeClr>
                </a:solidFill>
              </a:rPr>
              <a:t>GENERAL</a:t>
            </a:r>
          </a:p>
          <a:p>
            <a:pPr algn="just"/>
            <a:r>
              <a:rPr lang="es-ES" sz="2400" dirty="0"/>
              <a:t>Realizar el modelamiento y análisis de la estratificación de temperaturas en un acumulador vertical para agua caliente sanitaria.</a:t>
            </a:r>
          </a:p>
        </p:txBody>
      </p:sp>
    </p:spTree>
    <p:extLst>
      <p:ext uri="{BB962C8B-B14F-4D97-AF65-F5344CB8AC3E}">
        <p14:creationId xmlns:p14="http://schemas.microsoft.com/office/powerpoint/2010/main" val="330021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AB3659D-DB5E-45B0-9B15-95ED747FF857}" type="slidenum">
              <a:rPr lang="es-ES" smtClean="0"/>
              <a:t>9</a:t>
            </a:fld>
            <a:endParaRPr lang="es-ES"/>
          </a:p>
        </p:txBody>
      </p:sp>
      <p:sp>
        <p:nvSpPr>
          <p:cNvPr id="3" name="TextBox 2">
            <a:extLst>
              <a:ext uri="{FF2B5EF4-FFF2-40B4-BE49-F238E27FC236}">
                <a16:creationId xmlns:a16="http://schemas.microsoft.com/office/drawing/2014/main" id="{EF513DEF-A45C-4ED1-B6CF-15A95B03BB48}"/>
              </a:ext>
            </a:extLst>
          </p:cNvPr>
          <p:cNvSpPr txBox="1"/>
          <p:nvPr/>
        </p:nvSpPr>
        <p:spPr>
          <a:xfrm>
            <a:off x="7574566" y="871582"/>
            <a:ext cx="4064983" cy="4339650"/>
          </a:xfrm>
          <a:prstGeom prst="rect">
            <a:avLst/>
          </a:prstGeom>
          <a:noFill/>
        </p:spPr>
        <p:txBody>
          <a:bodyPr wrap="square" rtlCol="0">
            <a:spAutoFit/>
          </a:bodyPr>
          <a:lstStyle/>
          <a:p>
            <a:pPr algn="ctr">
              <a:lnSpc>
                <a:spcPct val="200000"/>
              </a:lnSpc>
            </a:pPr>
            <a:r>
              <a:rPr lang="es-EC" sz="4000" b="1" dirty="0">
                <a:solidFill>
                  <a:schemeClr val="accent6">
                    <a:lumMod val="75000"/>
                  </a:schemeClr>
                </a:solidFill>
              </a:rPr>
              <a:t>Agenda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Antecedentes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Problema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Objetivos</a:t>
            </a:r>
          </a:p>
          <a:p>
            <a:pPr marL="457200" indent="-457200">
              <a:buClr>
                <a:schemeClr val="accent6">
                  <a:lumMod val="50000"/>
                </a:schemeClr>
              </a:buClr>
              <a:buSzPct val="105000"/>
              <a:buFont typeface="Wingdings" panose="05000000000000000000" pitchFamily="2" charset="2"/>
              <a:buChar char="Ø"/>
            </a:pPr>
            <a:r>
              <a:rPr lang="es-EC" sz="2800" dirty="0"/>
              <a:t>Estado del Arte</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Metodología</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Análisis de Resultados</a:t>
            </a:r>
          </a:p>
          <a:p>
            <a:pPr marL="457200" indent="-457200">
              <a:buClr>
                <a:schemeClr val="accent6">
                  <a:lumMod val="50000"/>
                </a:schemeClr>
              </a:buClr>
              <a:buSzPct val="105000"/>
              <a:buFont typeface="Wingdings" panose="05000000000000000000" pitchFamily="2" charset="2"/>
              <a:buChar char="Ø"/>
            </a:pPr>
            <a:r>
              <a:rPr lang="es-EC" sz="2800" dirty="0">
                <a:solidFill>
                  <a:schemeClr val="bg1">
                    <a:lumMod val="85000"/>
                  </a:schemeClr>
                </a:solidFill>
              </a:rPr>
              <a:t>Conclusiones</a:t>
            </a:r>
          </a:p>
        </p:txBody>
      </p:sp>
      <p:pic>
        <p:nvPicPr>
          <p:cNvPr id="5" name="Imagen 4">
            <a:extLst>
              <a:ext uri="{FF2B5EF4-FFF2-40B4-BE49-F238E27FC236}">
                <a16:creationId xmlns:a16="http://schemas.microsoft.com/office/drawing/2014/main" id="{1B48B427-F815-4F6A-9FB2-B3F219D1043B}"/>
              </a:ext>
            </a:extLst>
          </p:cNvPr>
          <p:cNvPicPr>
            <a:picLocks noChangeAspect="1"/>
          </p:cNvPicPr>
          <p:nvPr/>
        </p:nvPicPr>
        <p:blipFill>
          <a:blip r:embed="rId2">
            <a:grayscl/>
          </a:blip>
          <a:stretch>
            <a:fillRect/>
          </a:stretch>
        </p:blipFill>
        <p:spPr>
          <a:xfrm>
            <a:off x="1035609" y="1151433"/>
            <a:ext cx="5699248" cy="4835030"/>
          </a:xfrm>
          <a:prstGeom prst="rect">
            <a:avLst/>
          </a:prstGeom>
        </p:spPr>
      </p:pic>
    </p:spTree>
    <p:extLst>
      <p:ext uri="{BB962C8B-B14F-4D97-AF65-F5344CB8AC3E}">
        <p14:creationId xmlns:p14="http://schemas.microsoft.com/office/powerpoint/2010/main" val="387840035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ensa_Tim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35542</TotalTime>
  <Words>2242</Words>
  <Application>Microsoft Office PowerPoint</Application>
  <PresentationFormat>Panorámica</PresentationFormat>
  <Paragraphs>416</Paragraphs>
  <Slides>32</Slides>
  <Notes>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32</vt:i4>
      </vt:variant>
    </vt:vector>
  </HeadingPairs>
  <TitlesOfParts>
    <vt:vector size="42" baseType="lpstr">
      <vt:lpstr>Arial</vt:lpstr>
      <vt:lpstr>Calibri</vt:lpstr>
      <vt:lpstr>Cambria Math</vt:lpstr>
      <vt:lpstr>Palatino Linotype</vt:lpstr>
      <vt:lpstr>Times New Roman</vt:lpstr>
      <vt:lpstr>Wingdings</vt:lpstr>
      <vt:lpstr>Wingdings 2</vt:lpstr>
      <vt:lpstr>HDOfficeLightV0</vt: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Carrión</dc:creator>
  <cp:lastModifiedBy>Diego Carrión</cp:lastModifiedBy>
  <cp:revision>375</cp:revision>
  <dcterms:created xsi:type="dcterms:W3CDTF">2017-03-11T17:21:33Z</dcterms:created>
  <dcterms:modified xsi:type="dcterms:W3CDTF">2019-12-10T02:22:42Z</dcterms:modified>
</cp:coreProperties>
</file>