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sldIdLst>
    <p:sldId id="256" r:id="rId2"/>
    <p:sldId id="257" r:id="rId3"/>
    <p:sldId id="306" r:id="rId4"/>
    <p:sldId id="354" r:id="rId5"/>
    <p:sldId id="258" r:id="rId6"/>
    <p:sldId id="259" r:id="rId7"/>
    <p:sldId id="260" r:id="rId8"/>
    <p:sldId id="307" r:id="rId9"/>
    <p:sldId id="311" r:id="rId10"/>
    <p:sldId id="312" r:id="rId11"/>
    <p:sldId id="355" r:id="rId12"/>
    <p:sldId id="313" r:id="rId13"/>
    <p:sldId id="267" r:id="rId14"/>
    <p:sldId id="316" r:id="rId15"/>
    <p:sldId id="317" r:id="rId16"/>
    <p:sldId id="318" r:id="rId17"/>
    <p:sldId id="319" r:id="rId18"/>
    <p:sldId id="325" r:id="rId19"/>
    <p:sldId id="326" r:id="rId20"/>
    <p:sldId id="327" r:id="rId21"/>
    <p:sldId id="328" r:id="rId22"/>
    <p:sldId id="329" r:id="rId23"/>
    <p:sldId id="356" r:id="rId24"/>
    <p:sldId id="320" r:id="rId25"/>
    <p:sldId id="261"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357" r:id="rId45"/>
    <p:sldId id="286" r:id="rId46"/>
    <p:sldId id="358" r:id="rId47"/>
    <p:sldId id="287" r:id="rId48"/>
    <p:sldId id="330" r:id="rId49"/>
    <p:sldId id="331" r:id="rId50"/>
    <p:sldId id="332" r:id="rId51"/>
    <p:sldId id="333" r:id="rId52"/>
    <p:sldId id="288" r:id="rId53"/>
    <p:sldId id="334" r:id="rId54"/>
    <p:sldId id="336" r:id="rId55"/>
    <p:sldId id="337" r:id="rId56"/>
    <p:sldId id="359" r:id="rId57"/>
    <p:sldId id="338" r:id="rId58"/>
    <p:sldId id="339" r:id="rId59"/>
    <p:sldId id="361" r:id="rId60"/>
    <p:sldId id="294" r:id="rId61"/>
    <p:sldId id="341" r:id="rId62"/>
    <p:sldId id="342" r:id="rId63"/>
    <p:sldId id="289" r:id="rId64"/>
    <p:sldId id="343" r:id="rId65"/>
    <p:sldId id="349" r:id="rId66"/>
    <p:sldId id="290" r:id="rId67"/>
    <p:sldId id="344" r:id="rId68"/>
    <p:sldId id="350" r:id="rId69"/>
    <p:sldId id="291" r:id="rId70"/>
    <p:sldId id="345" r:id="rId71"/>
    <p:sldId id="351" r:id="rId72"/>
    <p:sldId id="292" r:id="rId73"/>
    <p:sldId id="346" r:id="rId74"/>
    <p:sldId id="352" r:id="rId75"/>
    <p:sldId id="293" r:id="rId76"/>
    <p:sldId id="347" r:id="rId77"/>
    <p:sldId id="353" r:id="rId78"/>
    <p:sldId id="295" r:id="rId79"/>
    <p:sldId id="296" r:id="rId80"/>
    <p:sldId id="297" r:id="rId81"/>
    <p:sldId id="302" r:id="rId82"/>
    <p:sldId id="303" r:id="rId83"/>
    <p:sldId id="304" r:id="rId84"/>
    <p:sldId id="305" r:id="rId8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87" autoAdjust="0"/>
  </p:normalViewPr>
  <p:slideViewPr>
    <p:cSldViewPr>
      <p:cViewPr varScale="1">
        <p:scale>
          <a:sx n="63" d="100"/>
          <a:sy n="63" d="100"/>
        </p:scale>
        <p:origin x="15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Inversión TI</a:t>
            </a:r>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Inversión</c:v>
                </c:pt>
              </c:strCache>
            </c:strRef>
          </c:tx>
          <c:spPr>
            <a:solidFill>
              <a:schemeClr val="accent1"/>
            </a:solidFill>
            <a:ln>
              <a:noFill/>
            </a:ln>
            <a:effectLst/>
          </c:spPr>
          <c:invertIfNegative val="0"/>
          <c:cat>
            <c:numRef>
              <c:f>Hoja1!$A$2:$A$4</c:f>
              <c:numCache>
                <c:formatCode>General</c:formatCode>
                <c:ptCount val="3"/>
                <c:pt idx="0">
                  <c:v>2016</c:v>
                </c:pt>
                <c:pt idx="1">
                  <c:v>2017</c:v>
                </c:pt>
                <c:pt idx="2">
                  <c:v>2018</c:v>
                </c:pt>
              </c:numCache>
            </c:numRef>
          </c:cat>
          <c:val>
            <c:numRef>
              <c:f>Hoja1!$B$2:$B$4</c:f>
              <c:numCache>
                <c:formatCode>General</c:formatCode>
                <c:ptCount val="3"/>
                <c:pt idx="0">
                  <c:v>236194</c:v>
                </c:pt>
                <c:pt idx="1">
                  <c:v>173713.2</c:v>
                </c:pt>
                <c:pt idx="2">
                  <c:v>279010.36</c:v>
                </c:pt>
              </c:numCache>
            </c:numRef>
          </c:val>
          <c:extLst xmlns:c16r2="http://schemas.microsoft.com/office/drawing/2015/06/chart">
            <c:ext xmlns:c16="http://schemas.microsoft.com/office/drawing/2014/chart" uri="{C3380CC4-5D6E-409C-BE32-E72D297353CC}">
              <c16:uniqueId val="{00000000-C323-4931-9631-A0559EF91C5F}"/>
            </c:ext>
          </c:extLst>
        </c:ser>
        <c:dLbls>
          <c:showLegendKey val="0"/>
          <c:showVal val="0"/>
          <c:showCatName val="0"/>
          <c:showSerName val="0"/>
          <c:showPercent val="0"/>
          <c:showBubbleSize val="0"/>
        </c:dLbls>
        <c:gapWidth val="150"/>
        <c:axId val="-207763456"/>
        <c:axId val="-207769440"/>
      </c:barChart>
      <c:catAx>
        <c:axId val="-20776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7769440"/>
        <c:crosses val="autoZero"/>
        <c:auto val="1"/>
        <c:lblAlgn val="ctr"/>
        <c:lblOffset val="100"/>
        <c:noMultiLvlLbl val="0"/>
      </c:catAx>
      <c:valAx>
        <c:axId val="-207769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7763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CFC86-4BF9-4F3B-91D9-CADE342DCCE8}"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C"/>
        </a:p>
      </dgm:t>
    </dgm:pt>
    <dgm:pt modelId="{B15E0AAE-78F6-487C-8E1B-50EC344A4C74}">
      <dgm:prSet phldrT="[Texto]" custT="1"/>
      <dgm:spPr/>
      <dgm:t>
        <a:bodyPr/>
        <a:lstStyle/>
        <a:p>
          <a:r>
            <a:rPr lang="es-EC" sz="1400" dirty="0"/>
            <a:t>Jefatura</a:t>
          </a:r>
        </a:p>
      </dgm:t>
    </dgm:pt>
    <dgm:pt modelId="{482B046A-92A5-4EA9-9DE9-F87F07C227C8}" type="parTrans" cxnId="{4FA80AC8-B49D-43AB-9BB5-2EACC4A58145}">
      <dgm:prSet/>
      <dgm:spPr/>
      <dgm:t>
        <a:bodyPr/>
        <a:lstStyle/>
        <a:p>
          <a:endParaRPr lang="es-EC" sz="1100"/>
        </a:p>
      </dgm:t>
    </dgm:pt>
    <dgm:pt modelId="{B08670E3-62AE-477D-A889-064798D4DA6E}" type="sibTrans" cxnId="{4FA80AC8-B49D-43AB-9BB5-2EACC4A58145}">
      <dgm:prSet custT="1"/>
      <dgm:spPr>
        <a:noFill/>
        <a:ln>
          <a:noFill/>
        </a:ln>
      </dgm:spPr>
      <dgm:t>
        <a:bodyPr/>
        <a:lstStyle/>
        <a:p>
          <a:pPr algn="ctr"/>
          <a:endParaRPr lang="es-EC" sz="1050"/>
        </a:p>
      </dgm:t>
    </dgm:pt>
    <dgm:pt modelId="{4F716D36-5216-4F0B-B85A-F94C50AA8FF1}" type="asst">
      <dgm:prSet phldrT="[Texto]" custT="1"/>
      <dgm:spPr/>
      <dgm:t>
        <a:bodyPr/>
        <a:lstStyle/>
        <a:p>
          <a:r>
            <a:rPr lang="es-EC" sz="1400" dirty="0"/>
            <a:t>Gestión de Tecnología</a:t>
          </a:r>
        </a:p>
      </dgm:t>
    </dgm:pt>
    <dgm:pt modelId="{242F8648-8101-4CFA-A487-2E4DB1FE655D}" type="parTrans" cxnId="{27C10FA7-A6F3-40C3-8355-6E3014028FC6}">
      <dgm:prSet/>
      <dgm:spPr/>
      <dgm:t>
        <a:bodyPr/>
        <a:lstStyle/>
        <a:p>
          <a:endParaRPr lang="es-EC" sz="1100"/>
        </a:p>
      </dgm:t>
    </dgm:pt>
    <dgm:pt modelId="{3E15D53C-E983-455A-B142-F08B82CB0171}" type="sibTrans" cxnId="{27C10FA7-A6F3-40C3-8355-6E3014028FC6}">
      <dgm:prSet custT="1"/>
      <dgm:spPr/>
      <dgm:t>
        <a:bodyPr/>
        <a:lstStyle/>
        <a:p>
          <a:r>
            <a:rPr lang="es-EC" sz="1000"/>
            <a:t> 2 serv. publicos</a:t>
          </a:r>
        </a:p>
      </dgm:t>
    </dgm:pt>
    <dgm:pt modelId="{860EFCDB-97D1-47B5-B3AA-CBC826C84D75}">
      <dgm:prSet phldrT="[Texto]" custT="1"/>
      <dgm:spPr/>
      <dgm:t>
        <a:bodyPr/>
        <a:lstStyle/>
        <a:p>
          <a:pPr algn="ctr"/>
          <a:r>
            <a:rPr lang="es-EC" sz="1400" dirty="0"/>
            <a:t>Desarrollo de Aplicaciones</a:t>
          </a:r>
        </a:p>
      </dgm:t>
    </dgm:pt>
    <dgm:pt modelId="{85546DEA-FD79-4A7C-8AF2-267B74C43058}" type="parTrans" cxnId="{1761511F-A24E-4E5D-A246-FC342EE376BE}">
      <dgm:prSet/>
      <dgm:spPr/>
      <dgm:t>
        <a:bodyPr/>
        <a:lstStyle/>
        <a:p>
          <a:endParaRPr lang="es-EC" sz="1100"/>
        </a:p>
      </dgm:t>
    </dgm:pt>
    <dgm:pt modelId="{15575D8F-ED80-4E60-8DBE-F1BC49121AC7}" type="sibTrans" cxnId="{1761511F-A24E-4E5D-A246-FC342EE376BE}">
      <dgm:prSet custT="1"/>
      <dgm:spPr/>
      <dgm:t>
        <a:bodyPr/>
        <a:lstStyle/>
        <a:p>
          <a:r>
            <a:rPr lang="es-EC" sz="1050"/>
            <a:t>7 serv. publicos</a:t>
          </a:r>
        </a:p>
      </dgm:t>
    </dgm:pt>
    <dgm:pt modelId="{C664539F-3384-4945-B694-142ADF87F817}">
      <dgm:prSet phldrT="[Texto]" custT="1"/>
      <dgm:spPr/>
      <dgm:t>
        <a:bodyPr/>
        <a:lstStyle/>
        <a:p>
          <a:r>
            <a:rPr lang="es-EC" sz="1400" dirty="0"/>
            <a:t>Mantenimiento de HW Y SW</a:t>
          </a:r>
        </a:p>
      </dgm:t>
    </dgm:pt>
    <dgm:pt modelId="{87B18D65-41A0-4A32-BC6B-B3BC384AC296}" type="parTrans" cxnId="{3DC90860-7622-4DA9-89FF-77D53EDB4E37}">
      <dgm:prSet/>
      <dgm:spPr/>
      <dgm:t>
        <a:bodyPr/>
        <a:lstStyle/>
        <a:p>
          <a:endParaRPr lang="es-EC" sz="1100"/>
        </a:p>
      </dgm:t>
    </dgm:pt>
    <dgm:pt modelId="{24E6AF71-20A6-4180-B565-14151597DA37}" type="sibTrans" cxnId="{3DC90860-7622-4DA9-89FF-77D53EDB4E37}">
      <dgm:prSet custT="1"/>
      <dgm:spPr/>
      <dgm:t>
        <a:bodyPr/>
        <a:lstStyle/>
        <a:p>
          <a:r>
            <a:rPr lang="es-EC" sz="1050" dirty="0"/>
            <a:t>6 </a:t>
          </a:r>
          <a:r>
            <a:rPr lang="es-EC" sz="1050" dirty="0" err="1"/>
            <a:t>serv</a:t>
          </a:r>
          <a:r>
            <a:rPr lang="es-EC" sz="1050" dirty="0"/>
            <a:t>. públicos</a:t>
          </a:r>
        </a:p>
      </dgm:t>
    </dgm:pt>
    <dgm:pt modelId="{4F3EA018-8BAC-4953-B7ED-A4761DCA1535}">
      <dgm:prSet phldrT="[Texto]" custT="1"/>
      <dgm:spPr/>
      <dgm:t>
        <a:bodyPr/>
        <a:lstStyle/>
        <a:p>
          <a:r>
            <a:rPr lang="es-EC" sz="1400" dirty="0"/>
            <a:t>Infraestructura</a:t>
          </a:r>
        </a:p>
      </dgm:t>
    </dgm:pt>
    <dgm:pt modelId="{6D109DEF-6975-42C9-B9B1-AB69D341F4F7}" type="parTrans" cxnId="{73889CE7-0E9B-4CF7-9E93-3752C3628038}">
      <dgm:prSet/>
      <dgm:spPr/>
      <dgm:t>
        <a:bodyPr/>
        <a:lstStyle/>
        <a:p>
          <a:endParaRPr lang="es-EC" sz="1100"/>
        </a:p>
      </dgm:t>
    </dgm:pt>
    <dgm:pt modelId="{06529BD7-4D7E-429E-8CF1-BE22438BDC11}" type="sibTrans" cxnId="{73889CE7-0E9B-4CF7-9E93-3752C3628038}">
      <dgm:prSet custT="1"/>
      <dgm:spPr/>
      <dgm:t>
        <a:bodyPr/>
        <a:lstStyle/>
        <a:p>
          <a:r>
            <a:rPr lang="es-EC" sz="1050"/>
            <a:t>2 serv. publicos</a:t>
          </a:r>
        </a:p>
      </dgm:t>
    </dgm:pt>
    <dgm:pt modelId="{3FB249C9-4BE7-47FA-A90C-544C50383B84}" type="pres">
      <dgm:prSet presAssocID="{F0DCFC86-4BF9-4F3B-91D9-CADE342DCCE8}" presName="hierChild1" presStyleCnt="0">
        <dgm:presLayoutVars>
          <dgm:orgChart val="1"/>
          <dgm:chPref val="1"/>
          <dgm:dir/>
          <dgm:animOne val="branch"/>
          <dgm:animLvl val="lvl"/>
          <dgm:resizeHandles/>
        </dgm:presLayoutVars>
      </dgm:prSet>
      <dgm:spPr/>
      <dgm:t>
        <a:bodyPr/>
        <a:lstStyle/>
        <a:p>
          <a:endParaRPr lang="es-EC"/>
        </a:p>
      </dgm:t>
    </dgm:pt>
    <dgm:pt modelId="{9FA296F0-C06B-4747-84AC-67DFCDF22A38}" type="pres">
      <dgm:prSet presAssocID="{B15E0AAE-78F6-487C-8E1B-50EC344A4C74}" presName="hierRoot1" presStyleCnt="0">
        <dgm:presLayoutVars>
          <dgm:hierBranch val="init"/>
        </dgm:presLayoutVars>
      </dgm:prSet>
      <dgm:spPr/>
    </dgm:pt>
    <dgm:pt modelId="{BC3A62BE-6EB2-4FEC-AB92-849ACD2E36AA}" type="pres">
      <dgm:prSet presAssocID="{B15E0AAE-78F6-487C-8E1B-50EC344A4C74}" presName="rootComposite1" presStyleCnt="0"/>
      <dgm:spPr/>
    </dgm:pt>
    <dgm:pt modelId="{BE68095A-2311-4A31-92F7-AA733762E5AF}" type="pres">
      <dgm:prSet presAssocID="{B15E0AAE-78F6-487C-8E1B-50EC344A4C74}" presName="rootText1" presStyleLbl="node0" presStyleIdx="0" presStyleCnt="1">
        <dgm:presLayoutVars>
          <dgm:chMax/>
          <dgm:chPref val="3"/>
        </dgm:presLayoutVars>
      </dgm:prSet>
      <dgm:spPr/>
      <dgm:t>
        <a:bodyPr/>
        <a:lstStyle/>
        <a:p>
          <a:endParaRPr lang="es-EC"/>
        </a:p>
      </dgm:t>
    </dgm:pt>
    <dgm:pt modelId="{D6251553-57A6-43DB-A72B-837CB57BE06F}" type="pres">
      <dgm:prSet presAssocID="{B15E0AAE-78F6-487C-8E1B-50EC344A4C74}" presName="titleText1" presStyleLbl="fgAcc0" presStyleIdx="0" presStyleCnt="1">
        <dgm:presLayoutVars>
          <dgm:chMax val="0"/>
          <dgm:chPref val="0"/>
        </dgm:presLayoutVars>
      </dgm:prSet>
      <dgm:spPr/>
      <dgm:t>
        <a:bodyPr/>
        <a:lstStyle/>
        <a:p>
          <a:endParaRPr lang="es-EC"/>
        </a:p>
      </dgm:t>
    </dgm:pt>
    <dgm:pt modelId="{FB540070-EA78-4634-812F-30E413D220E2}" type="pres">
      <dgm:prSet presAssocID="{B15E0AAE-78F6-487C-8E1B-50EC344A4C74}" presName="rootConnector1" presStyleLbl="node1" presStyleIdx="0" presStyleCnt="3"/>
      <dgm:spPr/>
      <dgm:t>
        <a:bodyPr/>
        <a:lstStyle/>
        <a:p>
          <a:endParaRPr lang="es-EC"/>
        </a:p>
      </dgm:t>
    </dgm:pt>
    <dgm:pt modelId="{00C7D4F9-2302-4B84-8CB5-83EF92E89139}" type="pres">
      <dgm:prSet presAssocID="{B15E0AAE-78F6-487C-8E1B-50EC344A4C74}" presName="hierChild2" presStyleCnt="0"/>
      <dgm:spPr/>
    </dgm:pt>
    <dgm:pt modelId="{99ACC2A6-FB85-4CAB-82EF-A26D5704BF72}" type="pres">
      <dgm:prSet presAssocID="{85546DEA-FD79-4A7C-8AF2-267B74C43058}" presName="Name37" presStyleLbl="parChTrans1D2" presStyleIdx="0" presStyleCnt="4"/>
      <dgm:spPr/>
      <dgm:t>
        <a:bodyPr/>
        <a:lstStyle/>
        <a:p>
          <a:endParaRPr lang="es-EC"/>
        </a:p>
      </dgm:t>
    </dgm:pt>
    <dgm:pt modelId="{FDAF041B-F3BC-4E54-AF8F-0968C64C17B1}" type="pres">
      <dgm:prSet presAssocID="{860EFCDB-97D1-47B5-B3AA-CBC826C84D75}" presName="hierRoot2" presStyleCnt="0">
        <dgm:presLayoutVars>
          <dgm:hierBranch val="init"/>
        </dgm:presLayoutVars>
      </dgm:prSet>
      <dgm:spPr/>
    </dgm:pt>
    <dgm:pt modelId="{41889FDC-35F4-4D5D-9A7C-520C5EAD3CDA}" type="pres">
      <dgm:prSet presAssocID="{860EFCDB-97D1-47B5-B3AA-CBC826C84D75}" presName="rootComposite" presStyleCnt="0"/>
      <dgm:spPr/>
    </dgm:pt>
    <dgm:pt modelId="{01CF4EF8-A320-4353-852C-91242C77E15F}" type="pres">
      <dgm:prSet presAssocID="{860EFCDB-97D1-47B5-B3AA-CBC826C84D75}" presName="rootText" presStyleLbl="node1" presStyleIdx="0" presStyleCnt="3">
        <dgm:presLayoutVars>
          <dgm:chMax/>
          <dgm:chPref val="3"/>
        </dgm:presLayoutVars>
      </dgm:prSet>
      <dgm:spPr/>
      <dgm:t>
        <a:bodyPr/>
        <a:lstStyle/>
        <a:p>
          <a:endParaRPr lang="es-EC"/>
        </a:p>
      </dgm:t>
    </dgm:pt>
    <dgm:pt modelId="{88D1128E-48DE-4F2D-8F7C-4EE1C8D9AAAF}" type="pres">
      <dgm:prSet presAssocID="{860EFCDB-97D1-47B5-B3AA-CBC826C84D75}" presName="titleText2" presStyleLbl="fgAcc1" presStyleIdx="0" presStyleCnt="3" custLinFactNeighborX="-5814" custLinFactNeighborY="10212">
        <dgm:presLayoutVars>
          <dgm:chMax val="0"/>
          <dgm:chPref val="0"/>
        </dgm:presLayoutVars>
      </dgm:prSet>
      <dgm:spPr/>
      <dgm:t>
        <a:bodyPr/>
        <a:lstStyle/>
        <a:p>
          <a:endParaRPr lang="es-EC"/>
        </a:p>
      </dgm:t>
    </dgm:pt>
    <dgm:pt modelId="{65DEA5E4-084A-4F38-8BEB-D5AEE280B1A4}" type="pres">
      <dgm:prSet presAssocID="{860EFCDB-97D1-47B5-B3AA-CBC826C84D75}" presName="rootConnector" presStyleLbl="node2" presStyleIdx="0" presStyleCnt="0"/>
      <dgm:spPr/>
      <dgm:t>
        <a:bodyPr/>
        <a:lstStyle/>
        <a:p>
          <a:endParaRPr lang="es-EC"/>
        </a:p>
      </dgm:t>
    </dgm:pt>
    <dgm:pt modelId="{E8E7DEDA-0878-4360-A90B-66C76F29EB8A}" type="pres">
      <dgm:prSet presAssocID="{860EFCDB-97D1-47B5-B3AA-CBC826C84D75}" presName="hierChild4" presStyleCnt="0"/>
      <dgm:spPr/>
    </dgm:pt>
    <dgm:pt modelId="{FF34F36F-E117-4909-B804-8F7BD942B992}" type="pres">
      <dgm:prSet presAssocID="{860EFCDB-97D1-47B5-B3AA-CBC826C84D75}" presName="hierChild5" presStyleCnt="0"/>
      <dgm:spPr/>
    </dgm:pt>
    <dgm:pt modelId="{794DCF5E-B8B5-4105-9F6D-44A9499AEF6A}" type="pres">
      <dgm:prSet presAssocID="{87B18D65-41A0-4A32-BC6B-B3BC384AC296}" presName="Name37" presStyleLbl="parChTrans1D2" presStyleIdx="1" presStyleCnt="4"/>
      <dgm:spPr/>
      <dgm:t>
        <a:bodyPr/>
        <a:lstStyle/>
        <a:p>
          <a:endParaRPr lang="es-EC"/>
        </a:p>
      </dgm:t>
    </dgm:pt>
    <dgm:pt modelId="{6DB9CB23-A5C8-46C0-B4A4-51D38A887E91}" type="pres">
      <dgm:prSet presAssocID="{C664539F-3384-4945-B694-142ADF87F817}" presName="hierRoot2" presStyleCnt="0">
        <dgm:presLayoutVars>
          <dgm:hierBranch val="init"/>
        </dgm:presLayoutVars>
      </dgm:prSet>
      <dgm:spPr/>
    </dgm:pt>
    <dgm:pt modelId="{A16FB5B3-2ABF-4B66-83A6-9A3EEA2A2FBE}" type="pres">
      <dgm:prSet presAssocID="{C664539F-3384-4945-B694-142ADF87F817}" presName="rootComposite" presStyleCnt="0"/>
      <dgm:spPr/>
    </dgm:pt>
    <dgm:pt modelId="{FC809F17-BB9C-48FE-B9C8-8B251A12CC01}" type="pres">
      <dgm:prSet presAssocID="{C664539F-3384-4945-B694-142ADF87F817}" presName="rootText" presStyleLbl="node1" presStyleIdx="1" presStyleCnt="3" custLinFactNeighborX="751" custLinFactNeighborY="26100">
        <dgm:presLayoutVars>
          <dgm:chMax/>
          <dgm:chPref val="3"/>
        </dgm:presLayoutVars>
      </dgm:prSet>
      <dgm:spPr/>
      <dgm:t>
        <a:bodyPr/>
        <a:lstStyle/>
        <a:p>
          <a:endParaRPr lang="es-EC"/>
        </a:p>
      </dgm:t>
    </dgm:pt>
    <dgm:pt modelId="{EF6C6659-EFF8-4B41-AAA0-59043C87568C}" type="pres">
      <dgm:prSet presAssocID="{C664539F-3384-4945-B694-142ADF87F817}" presName="titleText2" presStyleLbl="fgAcc1" presStyleIdx="1" presStyleCnt="3" custLinFactNeighborX="-2339" custLinFactNeighborY="96211">
        <dgm:presLayoutVars>
          <dgm:chMax val="0"/>
          <dgm:chPref val="0"/>
        </dgm:presLayoutVars>
      </dgm:prSet>
      <dgm:spPr/>
      <dgm:t>
        <a:bodyPr/>
        <a:lstStyle/>
        <a:p>
          <a:endParaRPr lang="es-EC"/>
        </a:p>
      </dgm:t>
    </dgm:pt>
    <dgm:pt modelId="{81A6584C-C773-4544-9E6A-144C624F09E1}" type="pres">
      <dgm:prSet presAssocID="{C664539F-3384-4945-B694-142ADF87F817}" presName="rootConnector" presStyleLbl="node2" presStyleIdx="0" presStyleCnt="0"/>
      <dgm:spPr/>
      <dgm:t>
        <a:bodyPr/>
        <a:lstStyle/>
        <a:p>
          <a:endParaRPr lang="es-EC"/>
        </a:p>
      </dgm:t>
    </dgm:pt>
    <dgm:pt modelId="{705B8371-4EE7-4F39-BDC5-70F53E29CDEA}" type="pres">
      <dgm:prSet presAssocID="{C664539F-3384-4945-B694-142ADF87F817}" presName="hierChild4" presStyleCnt="0"/>
      <dgm:spPr/>
    </dgm:pt>
    <dgm:pt modelId="{EFB05EE9-1FD2-4E3A-A9AC-E71AE56D3073}" type="pres">
      <dgm:prSet presAssocID="{C664539F-3384-4945-B694-142ADF87F817}" presName="hierChild5" presStyleCnt="0"/>
      <dgm:spPr/>
    </dgm:pt>
    <dgm:pt modelId="{E9DA45ED-107D-4DC2-8FBC-8CE967B92A5D}" type="pres">
      <dgm:prSet presAssocID="{6D109DEF-6975-42C9-B9B1-AB69D341F4F7}" presName="Name37" presStyleLbl="parChTrans1D2" presStyleIdx="2" presStyleCnt="4"/>
      <dgm:spPr/>
      <dgm:t>
        <a:bodyPr/>
        <a:lstStyle/>
        <a:p>
          <a:endParaRPr lang="es-EC"/>
        </a:p>
      </dgm:t>
    </dgm:pt>
    <dgm:pt modelId="{F8F076E8-3C8C-4193-9935-F8439A85D8EC}" type="pres">
      <dgm:prSet presAssocID="{4F3EA018-8BAC-4953-B7ED-A4761DCA1535}" presName="hierRoot2" presStyleCnt="0">
        <dgm:presLayoutVars>
          <dgm:hierBranch val="init"/>
        </dgm:presLayoutVars>
      </dgm:prSet>
      <dgm:spPr/>
    </dgm:pt>
    <dgm:pt modelId="{740762CA-4A3A-4981-BA56-2120926617C9}" type="pres">
      <dgm:prSet presAssocID="{4F3EA018-8BAC-4953-B7ED-A4761DCA1535}" presName="rootComposite" presStyleCnt="0"/>
      <dgm:spPr/>
    </dgm:pt>
    <dgm:pt modelId="{01A558A7-8E96-4F66-AA14-3CB086C070E4}" type="pres">
      <dgm:prSet presAssocID="{4F3EA018-8BAC-4953-B7ED-A4761DCA1535}" presName="rootText" presStyleLbl="node1" presStyleIdx="2" presStyleCnt="3">
        <dgm:presLayoutVars>
          <dgm:chMax/>
          <dgm:chPref val="3"/>
        </dgm:presLayoutVars>
      </dgm:prSet>
      <dgm:spPr/>
      <dgm:t>
        <a:bodyPr/>
        <a:lstStyle/>
        <a:p>
          <a:endParaRPr lang="es-EC"/>
        </a:p>
      </dgm:t>
    </dgm:pt>
    <dgm:pt modelId="{798EF8D4-DE2F-4B24-A17C-A0B881F3907D}" type="pres">
      <dgm:prSet presAssocID="{4F3EA018-8BAC-4953-B7ED-A4761DCA1535}" presName="titleText2" presStyleLbl="fgAcc1" presStyleIdx="2" presStyleCnt="3" custLinFactNeighborX="-11778" custLinFactNeighborY="10212">
        <dgm:presLayoutVars>
          <dgm:chMax val="0"/>
          <dgm:chPref val="0"/>
        </dgm:presLayoutVars>
      </dgm:prSet>
      <dgm:spPr/>
      <dgm:t>
        <a:bodyPr/>
        <a:lstStyle/>
        <a:p>
          <a:endParaRPr lang="es-EC"/>
        </a:p>
      </dgm:t>
    </dgm:pt>
    <dgm:pt modelId="{C85BB750-E31A-4C9F-BD37-77FB106AF107}" type="pres">
      <dgm:prSet presAssocID="{4F3EA018-8BAC-4953-B7ED-A4761DCA1535}" presName="rootConnector" presStyleLbl="node2" presStyleIdx="0" presStyleCnt="0"/>
      <dgm:spPr/>
      <dgm:t>
        <a:bodyPr/>
        <a:lstStyle/>
        <a:p>
          <a:endParaRPr lang="es-EC"/>
        </a:p>
      </dgm:t>
    </dgm:pt>
    <dgm:pt modelId="{B403FE72-E921-4876-B5F3-BD877C3CDC9D}" type="pres">
      <dgm:prSet presAssocID="{4F3EA018-8BAC-4953-B7ED-A4761DCA1535}" presName="hierChild4" presStyleCnt="0"/>
      <dgm:spPr/>
    </dgm:pt>
    <dgm:pt modelId="{2A158E48-F354-42A9-AF85-69117E96A1B0}" type="pres">
      <dgm:prSet presAssocID="{4F3EA018-8BAC-4953-B7ED-A4761DCA1535}" presName="hierChild5" presStyleCnt="0"/>
      <dgm:spPr/>
    </dgm:pt>
    <dgm:pt modelId="{8D3D80D6-FF12-4728-8560-78EF1E40F3B4}" type="pres">
      <dgm:prSet presAssocID="{B15E0AAE-78F6-487C-8E1B-50EC344A4C74}" presName="hierChild3" presStyleCnt="0"/>
      <dgm:spPr/>
    </dgm:pt>
    <dgm:pt modelId="{6ED73E0D-C0FC-4EBA-9BB8-7DDCB9DB7F6D}" type="pres">
      <dgm:prSet presAssocID="{242F8648-8101-4CFA-A487-2E4DB1FE655D}" presName="Name96" presStyleLbl="parChTrans1D2" presStyleIdx="3" presStyleCnt="4"/>
      <dgm:spPr/>
      <dgm:t>
        <a:bodyPr/>
        <a:lstStyle/>
        <a:p>
          <a:endParaRPr lang="es-EC"/>
        </a:p>
      </dgm:t>
    </dgm:pt>
    <dgm:pt modelId="{E2A61C48-979C-4BD9-B2E8-31C695231E2B}" type="pres">
      <dgm:prSet presAssocID="{4F716D36-5216-4F0B-B85A-F94C50AA8FF1}" presName="hierRoot3" presStyleCnt="0">
        <dgm:presLayoutVars>
          <dgm:hierBranch val="init"/>
        </dgm:presLayoutVars>
      </dgm:prSet>
      <dgm:spPr/>
    </dgm:pt>
    <dgm:pt modelId="{09916B47-DD13-4A3C-979E-6597593E9AD0}" type="pres">
      <dgm:prSet presAssocID="{4F716D36-5216-4F0B-B85A-F94C50AA8FF1}" presName="rootComposite3" presStyleCnt="0"/>
      <dgm:spPr/>
    </dgm:pt>
    <dgm:pt modelId="{334A569F-44E0-4810-9483-AF85C92ED7F3}" type="pres">
      <dgm:prSet presAssocID="{4F716D36-5216-4F0B-B85A-F94C50AA8FF1}" presName="rootText3" presStyleLbl="asst1" presStyleIdx="0" presStyleCnt="1">
        <dgm:presLayoutVars>
          <dgm:chPref val="3"/>
        </dgm:presLayoutVars>
      </dgm:prSet>
      <dgm:spPr/>
      <dgm:t>
        <a:bodyPr/>
        <a:lstStyle/>
        <a:p>
          <a:endParaRPr lang="es-EC"/>
        </a:p>
      </dgm:t>
    </dgm:pt>
    <dgm:pt modelId="{CE0753E7-328D-45C0-8F34-464ECDA42353}" type="pres">
      <dgm:prSet presAssocID="{4F716D36-5216-4F0B-B85A-F94C50AA8FF1}" presName="titleText3" presStyleLbl="fgAcc2" presStyleIdx="0" presStyleCnt="1">
        <dgm:presLayoutVars>
          <dgm:chMax val="0"/>
          <dgm:chPref val="0"/>
        </dgm:presLayoutVars>
      </dgm:prSet>
      <dgm:spPr/>
      <dgm:t>
        <a:bodyPr/>
        <a:lstStyle/>
        <a:p>
          <a:endParaRPr lang="es-EC"/>
        </a:p>
      </dgm:t>
    </dgm:pt>
    <dgm:pt modelId="{5A8F2167-D6B2-488A-84A4-5D5933B21C67}" type="pres">
      <dgm:prSet presAssocID="{4F716D36-5216-4F0B-B85A-F94C50AA8FF1}" presName="rootConnector3" presStyleLbl="asst1" presStyleIdx="0" presStyleCnt="1"/>
      <dgm:spPr/>
      <dgm:t>
        <a:bodyPr/>
        <a:lstStyle/>
        <a:p>
          <a:endParaRPr lang="es-EC"/>
        </a:p>
      </dgm:t>
    </dgm:pt>
    <dgm:pt modelId="{C779EAC4-40A5-4C70-B5C3-17587C9AD837}" type="pres">
      <dgm:prSet presAssocID="{4F716D36-5216-4F0B-B85A-F94C50AA8FF1}" presName="hierChild6" presStyleCnt="0"/>
      <dgm:spPr/>
    </dgm:pt>
    <dgm:pt modelId="{940B2143-F8E0-474A-9479-2B300E2D4AEC}" type="pres">
      <dgm:prSet presAssocID="{4F716D36-5216-4F0B-B85A-F94C50AA8FF1}" presName="hierChild7" presStyleCnt="0"/>
      <dgm:spPr/>
    </dgm:pt>
  </dgm:ptLst>
  <dgm:cxnLst>
    <dgm:cxn modelId="{9656ECE0-AC3E-44AD-BCE4-17D02E3345C5}" type="presOf" srcId="{4F716D36-5216-4F0B-B85A-F94C50AA8FF1}" destId="{5A8F2167-D6B2-488A-84A4-5D5933B21C67}" srcOrd="1" destOrd="0" presId="urn:microsoft.com/office/officeart/2008/layout/NameandTitleOrganizationalChart"/>
    <dgm:cxn modelId="{1761511F-A24E-4E5D-A246-FC342EE376BE}" srcId="{B15E0AAE-78F6-487C-8E1B-50EC344A4C74}" destId="{860EFCDB-97D1-47B5-B3AA-CBC826C84D75}" srcOrd="1" destOrd="0" parTransId="{85546DEA-FD79-4A7C-8AF2-267B74C43058}" sibTransId="{15575D8F-ED80-4E60-8DBE-F1BC49121AC7}"/>
    <dgm:cxn modelId="{D3C015A2-F0CF-4E3F-AF31-1913EF9C30C5}" type="presOf" srcId="{4F716D36-5216-4F0B-B85A-F94C50AA8FF1}" destId="{334A569F-44E0-4810-9483-AF85C92ED7F3}" srcOrd="0" destOrd="0" presId="urn:microsoft.com/office/officeart/2008/layout/NameandTitleOrganizationalChart"/>
    <dgm:cxn modelId="{45D23B83-D19E-44BC-ABD3-D7F70D211DFF}" type="presOf" srcId="{B15E0AAE-78F6-487C-8E1B-50EC344A4C74}" destId="{FB540070-EA78-4634-812F-30E413D220E2}" srcOrd="1" destOrd="0" presId="urn:microsoft.com/office/officeart/2008/layout/NameandTitleOrganizationalChart"/>
    <dgm:cxn modelId="{763D1974-79A7-4CBC-9E89-EFE4527B5290}" type="presOf" srcId="{15575D8F-ED80-4E60-8DBE-F1BC49121AC7}" destId="{88D1128E-48DE-4F2D-8F7C-4EE1C8D9AAAF}" srcOrd="0" destOrd="0" presId="urn:microsoft.com/office/officeart/2008/layout/NameandTitleOrganizationalChart"/>
    <dgm:cxn modelId="{750AE9B8-FF81-4DBA-A0F0-05E4A953D923}" type="presOf" srcId="{860EFCDB-97D1-47B5-B3AA-CBC826C84D75}" destId="{65DEA5E4-084A-4F38-8BEB-D5AEE280B1A4}" srcOrd="1" destOrd="0" presId="urn:microsoft.com/office/officeart/2008/layout/NameandTitleOrganizationalChart"/>
    <dgm:cxn modelId="{95008D4C-64D9-4D7C-AF74-3CE03F0C854A}" type="presOf" srcId="{24E6AF71-20A6-4180-B565-14151597DA37}" destId="{EF6C6659-EFF8-4B41-AAA0-59043C87568C}" srcOrd="0" destOrd="0" presId="urn:microsoft.com/office/officeart/2008/layout/NameandTitleOrganizationalChart"/>
    <dgm:cxn modelId="{00D478E1-AEED-4244-9479-4F9D1C413D0F}" type="presOf" srcId="{860EFCDB-97D1-47B5-B3AA-CBC826C84D75}" destId="{01CF4EF8-A320-4353-852C-91242C77E15F}" srcOrd="0" destOrd="0" presId="urn:microsoft.com/office/officeart/2008/layout/NameandTitleOrganizationalChart"/>
    <dgm:cxn modelId="{73889CE7-0E9B-4CF7-9E93-3752C3628038}" srcId="{B15E0AAE-78F6-487C-8E1B-50EC344A4C74}" destId="{4F3EA018-8BAC-4953-B7ED-A4761DCA1535}" srcOrd="3" destOrd="0" parTransId="{6D109DEF-6975-42C9-B9B1-AB69D341F4F7}" sibTransId="{06529BD7-4D7E-429E-8CF1-BE22438BDC11}"/>
    <dgm:cxn modelId="{3DACE3DC-16AB-4AED-A886-6C11CFA4E7A9}" type="presOf" srcId="{242F8648-8101-4CFA-A487-2E4DB1FE655D}" destId="{6ED73E0D-C0FC-4EBA-9BB8-7DDCB9DB7F6D}" srcOrd="0" destOrd="0" presId="urn:microsoft.com/office/officeart/2008/layout/NameandTitleOrganizationalChart"/>
    <dgm:cxn modelId="{0ACA8026-4D16-48DC-B2FC-EB6B1247FBBA}" type="presOf" srcId="{4F3EA018-8BAC-4953-B7ED-A4761DCA1535}" destId="{01A558A7-8E96-4F66-AA14-3CB086C070E4}" srcOrd="0" destOrd="0" presId="urn:microsoft.com/office/officeart/2008/layout/NameandTitleOrganizationalChart"/>
    <dgm:cxn modelId="{2E7DB7C7-411B-4F22-9EF5-685703B1D35D}" type="presOf" srcId="{4F3EA018-8BAC-4953-B7ED-A4761DCA1535}" destId="{C85BB750-E31A-4C9F-BD37-77FB106AF107}" srcOrd="1" destOrd="0" presId="urn:microsoft.com/office/officeart/2008/layout/NameandTitleOrganizationalChart"/>
    <dgm:cxn modelId="{4DEC415C-BCF3-4B21-88DE-4114984FB9F3}" type="presOf" srcId="{85546DEA-FD79-4A7C-8AF2-267B74C43058}" destId="{99ACC2A6-FB85-4CAB-82EF-A26D5704BF72}" srcOrd="0" destOrd="0" presId="urn:microsoft.com/office/officeart/2008/layout/NameandTitleOrganizationalChart"/>
    <dgm:cxn modelId="{F0FDD450-A2F2-4795-A74E-1A27234C976C}" type="presOf" srcId="{3E15D53C-E983-455A-B142-F08B82CB0171}" destId="{CE0753E7-328D-45C0-8F34-464ECDA42353}" srcOrd="0" destOrd="0" presId="urn:microsoft.com/office/officeart/2008/layout/NameandTitleOrganizationalChart"/>
    <dgm:cxn modelId="{4FA80AC8-B49D-43AB-9BB5-2EACC4A58145}" srcId="{F0DCFC86-4BF9-4F3B-91D9-CADE342DCCE8}" destId="{B15E0AAE-78F6-487C-8E1B-50EC344A4C74}" srcOrd="0" destOrd="0" parTransId="{482B046A-92A5-4EA9-9DE9-F87F07C227C8}" sibTransId="{B08670E3-62AE-477D-A889-064798D4DA6E}"/>
    <dgm:cxn modelId="{45328660-0666-4EBC-9166-EB9CD5ACFC53}" type="presOf" srcId="{06529BD7-4D7E-429E-8CF1-BE22438BDC11}" destId="{798EF8D4-DE2F-4B24-A17C-A0B881F3907D}" srcOrd="0" destOrd="0" presId="urn:microsoft.com/office/officeart/2008/layout/NameandTitleOrganizationalChart"/>
    <dgm:cxn modelId="{27C10FA7-A6F3-40C3-8355-6E3014028FC6}" srcId="{B15E0AAE-78F6-487C-8E1B-50EC344A4C74}" destId="{4F716D36-5216-4F0B-B85A-F94C50AA8FF1}" srcOrd="0" destOrd="0" parTransId="{242F8648-8101-4CFA-A487-2E4DB1FE655D}" sibTransId="{3E15D53C-E983-455A-B142-F08B82CB0171}"/>
    <dgm:cxn modelId="{D3803D7C-A4E9-4BC0-AE12-AE847B660338}" type="presOf" srcId="{B15E0AAE-78F6-487C-8E1B-50EC344A4C74}" destId="{BE68095A-2311-4A31-92F7-AA733762E5AF}" srcOrd="0" destOrd="0" presId="urn:microsoft.com/office/officeart/2008/layout/NameandTitleOrganizationalChart"/>
    <dgm:cxn modelId="{03B2C128-4739-465B-ABBA-0D03C4AA5592}" type="presOf" srcId="{6D109DEF-6975-42C9-B9B1-AB69D341F4F7}" destId="{E9DA45ED-107D-4DC2-8FBC-8CE967B92A5D}" srcOrd="0" destOrd="0" presId="urn:microsoft.com/office/officeart/2008/layout/NameandTitleOrganizationalChart"/>
    <dgm:cxn modelId="{F343F6C8-5C66-4351-9448-DDFFEAE03EAB}" type="presOf" srcId="{B08670E3-62AE-477D-A889-064798D4DA6E}" destId="{D6251553-57A6-43DB-A72B-837CB57BE06F}" srcOrd="0" destOrd="0" presId="urn:microsoft.com/office/officeart/2008/layout/NameandTitleOrganizationalChart"/>
    <dgm:cxn modelId="{3DC90860-7622-4DA9-89FF-77D53EDB4E37}" srcId="{B15E0AAE-78F6-487C-8E1B-50EC344A4C74}" destId="{C664539F-3384-4945-B694-142ADF87F817}" srcOrd="2" destOrd="0" parTransId="{87B18D65-41A0-4A32-BC6B-B3BC384AC296}" sibTransId="{24E6AF71-20A6-4180-B565-14151597DA37}"/>
    <dgm:cxn modelId="{0339B920-56AE-42FB-BB6C-1D0792483625}" type="presOf" srcId="{87B18D65-41A0-4A32-BC6B-B3BC384AC296}" destId="{794DCF5E-B8B5-4105-9F6D-44A9499AEF6A}" srcOrd="0" destOrd="0" presId="urn:microsoft.com/office/officeart/2008/layout/NameandTitleOrganizationalChart"/>
    <dgm:cxn modelId="{60F09D24-CFBF-43C4-9567-645C780D4FC7}" type="presOf" srcId="{C664539F-3384-4945-B694-142ADF87F817}" destId="{81A6584C-C773-4544-9E6A-144C624F09E1}" srcOrd="1" destOrd="0" presId="urn:microsoft.com/office/officeart/2008/layout/NameandTitleOrganizationalChart"/>
    <dgm:cxn modelId="{135D3C94-6B79-443C-8714-B971814AF87D}" type="presOf" srcId="{F0DCFC86-4BF9-4F3B-91D9-CADE342DCCE8}" destId="{3FB249C9-4BE7-47FA-A90C-544C50383B84}" srcOrd="0" destOrd="0" presId="urn:microsoft.com/office/officeart/2008/layout/NameandTitleOrganizationalChart"/>
    <dgm:cxn modelId="{D5C8EA2A-C329-4E81-9768-4F04BB3B4E69}" type="presOf" srcId="{C664539F-3384-4945-B694-142ADF87F817}" destId="{FC809F17-BB9C-48FE-B9C8-8B251A12CC01}" srcOrd="0" destOrd="0" presId="urn:microsoft.com/office/officeart/2008/layout/NameandTitleOrganizationalChart"/>
    <dgm:cxn modelId="{A38D7FD1-F1F6-48BE-9C82-5ADAF8A17FB3}" type="presParOf" srcId="{3FB249C9-4BE7-47FA-A90C-544C50383B84}" destId="{9FA296F0-C06B-4747-84AC-67DFCDF22A38}" srcOrd="0" destOrd="0" presId="urn:microsoft.com/office/officeart/2008/layout/NameandTitleOrganizationalChart"/>
    <dgm:cxn modelId="{ADFE2711-0ED7-4F71-BA4E-F95CE3A092F8}" type="presParOf" srcId="{9FA296F0-C06B-4747-84AC-67DFCDF22A38}" destId="{BC3A62BE-6EB2-4FEC-AB92-849ACD2E36AA}" srcOrd="0" destOrd="0" presId="urn:microsoft.com/office/officeart/2008/layout/NameandTitleOrganizationalChart"/>
    <dgm:cxn modelId="{0C6B7ECE-685B-45BC-8A91-DFB06885033A}" type="presParOf" srcId="{BC3A62BE-6EB2-4FEC-AB92-849ACD2E36AA}" destId="{BE68095A-2311-4A31-92F7-AA733762E5AF}" srcOrd="0" destOrd="0" presId="urn:microsoft.com/office/officeart/2008/layout/NameandTitleOrganizationalChart"/>
    <dgm:cxn modelId="{2C360241-E61D-41C3-9D7F-754E4104FC18}" type="presParOf" srcId="{BC3A62BE-6EB2-4FEC-AB92-849ACD2E36AA}" destId="{D6251553-57A6-43DB-A72B-837CB57BE06F}" srcOrd="1" destOrd="0" presId="urn:microsoft.com/office/officeart/2008/layout/NameandTitleOrganizationalChart"/>
    <dgm:cxn modelId="{BA4EE196-7EC1-4168-BFD7-206855E8D338}" type="presParOf" srcId="{BC3A62BE-6EB2-4FEC-AB92-849ACD2E36AA}" destId="{FB540070-EA78-4634-812F-30E413D220E2}" srcOrd="2" destOrd="0" presId="urn:microsoft.com/office/officeart/2008/layout/NameandTitleOrganizationalChart"/>
    <dgm:cxn modelId="{29178514-E8F2-4220-8F55-C426B102DF4B}" type="presParOf" srcId="{9FA296F0-C06B-4747-84AC-67DFCDF22A38}" destId="{00C7D4F9-2302-4B84-8CB5-83EF92E89139}" srcOrd="1" destOrd="0" presId="urn:microsoft.com/office/officeart/2008/layout/NameandTitleOrganizationalChart"/>
    <dgm:cxn modelId="{BD950123-153C-4601-BD64-10AC91BCDB46}" type="presParOf" srcId="{00C7D4F9-2302-4B84-8CB5-83EF92E89139}" destId="{99ACC2A6-FB85-4CAB-82EF-A26D5704BF72}" srcOrd="0" destOrd="0" presId="urn:microsoft.com/office/officeart/2008/layout/NameandTitleOrganizationalChart"/>
    <dgm:cxn modelId="{2E6CEEAB-08CD-48B9-80AB-26362FF531B4}" type="presParOf" srcId="{00C7D4F9-2302-4B84-8CB5-83EF92E89139}" destId="{FDAF041B-F3BC-4E54-AF8F-0968C64C17B1}" srcOrd="1" destOrd="0" presId="urn:microsoft.com/office/officeart/2008/layout/NameandTitleOrganizationalChart"/>
    <dgm:cxn modelId="{8A1044B6-3941-494E-A269-5593EBCAC16E}" type="presParOf" srcId="{FDAF041B-F3BC-4E54-AF8F-0968C64C17B1}" destId="{41889FDC-35F4-4D5D-9A7C-520C5EAD3CDA}" srcOrd="0" destOrd="0" presId="urn:microsoft.com/office/officeart/2008/layout/NameandTitleOrganizationalChart"/>
    <dgm:cxn modelId="{45E70955-CEDB-481D-BC3D-29B795128DC6}" type="presParOf" srcId="{41889FDC-35F4-4D5D-9A7C-520C5EAD3CDA}" destId="{01CF4EF8-A320-4353-852C-91242C77E15F}" srcOrd="0" destOrd="0" presId="urn:microsoft.com/office/officeart/2008/layout/NameandTitleOrganizationalChart"/>
    <dgm:cxn modelId="{7226F41B-DC81-4055-B954-A6B75A36AFCF}" type="presParOf" srcId="{41889FDC-35F4-4D5D-9A7C-520C5EAD3CDA}" destId="{88D1128E-48DE-4F2D-8F7C-4EE1C8D9AAAF}" srcOrd="1" destOrd="0" presId="urn:microsoft.com/office/officeart/2008/layout/NameandTitleOrganizationalChart"/>
    <dgm:cxn modelId="{3A1AFA18-04CE-4BB8-AC6E-95BA3330FB1A}" type="presParOf" srcId="{41889FDC-35F4-4D5D-9A7C-520C5EAD3CDA}" destId="{65DEA5E4-084A-4F38-8BEB-D5AEE280B1A4}" srcOrd="2" destOrd="0" presId="urn:microsoft.com/office/officeart/2008/layout/NameandTitleOrganizationalChart"/>
    <dgm:cxn modelId="{72360CA2-F9FD-49E8-BE54-9F2881C6E5D1}" type="presParOf" srcId="{FDAF041B-F3BC-4E54-AF8F-0968C64C17B1}" destId="{E8E7DEDA-0878-4360-A90B-66C76F29EB8A}" srcOrd="1" destOrd="0" presId="urn:microsoft.com/office/officeart/2008/layout/NameandTitleOrganizationalChart"/>
    <dgm:cxn modelId="{60AD7501-C28C-4141-9B40-9712B0928E24}" type="presParOf" srcId="{FDAF041B-F3BC-4E54-AF8F-0968C64C17B1}" destId="{FF34F36F-E117-4909-B804-8F7BD942B992}" srcOrd="2" destOrd="0" presId="urn:microsoft.com/office/officeart/2008/layout/NameandTitleOrganizationalChart"/>
    <dgm:cxn modelId="{6FDE5ED8-2F6E-4F8C-AA3C-12B3024B349B}" type="presParOf" srcId="{00C7D4F9-2302-4B84-8CB5-83EF92E89139}" destId="{794DCF5E-B8B5-4105-9F6D-44A9499AEF6A}" srcOrd="2" destOrd="0" presId="urn:microsoft.com/office/officeart/2008/layout/NameandTitleOrganizationalChart"/>
    <dgm:cxn modelId="{B03FC2C4-B734-468D-B108-AB56EEB1B77B}" type="presParOf" srcId="{00C7D4F9-2302-4B84-8CB5-83EF92E89139}" destId="{6DB9CB23-A5C8-46C0-B4A4-51D38A887E91}" srcOrd="3" destOrd="0" presId="urn:microsoft.com/office/officeart/2008/layout/NameandTitleOrganizationalChart"/>
    <dgm:cxn modelId="{282C896B-042F-4723-97DD-65ADE2DF6143}" type="presParOf" srcId="{6DB9CB23-A5C8-46C0-B4A4-51D38A887E91}" destId="{A16FB5B3-2ABF-4B66-83A6-9A3EEA2A2FBE}" srcOrd="0" destOrd="0" presId="urn:microsoft.com/office/officeart/2008/layout/NameandTitleOrganizationalChart"/>
    <dgm:cxn modelId="{DAEB5D9A-C09F-4570-B9A7-C25D861B01EF}" type="presParOf" srcId="{A16FB5B3-2ABF-4B66-83A6-9A3EEA2A2FBE}" destId="{FC809F17-BB9C-48FE-B9C8-8B251A12CC01}" srcOrd="0" destOrd="0" presId="urn:microsoft.com/office/officeart/2008/layout/NameandTitleOrganizationalChart"/>
    <dgm:cxn modelId="{26708D14-C103-4429-8BCD-6399F68A1E93}" type="presParOf" srcId="{A16FB5B3-2ABF-4B66-83A6-9A3EEA2A2FBE}" destId="{EF6C6659-EFF8-4B41-AAA0-59043C87568C}" srcOrd="1" destOrd="0" presId="urn:microsoft.com/office/officeart/2008/layout/NameandTitleOrganizationalChart"/>
    <dgm:cxn modelId="{72E4EB11-D151-46E5-927A-45F6D0D933A5}" type="presParOf" srcId="{A16FB5B3-2ABF-4B66-83A6-9A3EEA2A2FBE}" destId="{81A6584C-C773-4544-9E6A-144C624F09E1}" srcOrd="2" destOrd="0" presId="urn:microsoft.com/office/officeart/2008/layout/NameandTitleOrganizationalChart"/>
    <dgm:cxn modelId="{C83707E8-D27A-4E0B-8FE9-F8136E4F1AD3}" type="presParOf" srcId="{6DB9CB23-A5C8-46C0-B4A4-51D38A887E91}" destId="{705B8371-4EE7-4F39-BDC5-70F53E29CDEA}" srcOrd="1" destOrd="0" presId="urn:microsoft.com/office/officeart/2008/layout/NameandTitleOrganizationalChart"/>
    <dgm:cxn modelId="{CDE2F685-DDAE-4CA5-84C3-D7E1DCEBC8B2}" type="presParOf" srcId="{6DB9CB23-A5C8-46C0-B4A4-51D38A887E91}" destId="{EFB05EE9-1FD2-4E3A-A9AC-E71AE56D3073}" srcOrd="2" destOrd="0" presId="urn:microsoft.com/office/officeart/2008/layout/NameandTitleOrganizationalChart"/>
    <dgm:cxn modelId="{A2FED7D5-4ACB-494F-8772-94C1812ACA61}" type="presParOf" srcId="{00C7D4F9-2302-4B84-8CB5-83EF92E89139}" destId="{E9DA45ED-107D-4DC2-8FBC-8CE967B92A5D}" srcOrd="4" destOrd="0" presId="urn:microsoft.com/office/officeart/2008/layout/NameandTitleOrganizationalChart"/>
    <dgm:cxn modelId="{2826D0A8-0D99-4D35-90B8-396C288A6BB2}" type="presParOf" srcId="{00C7D4F9-2302-4B84-8CB5-83EF92E89139}" destId="{F8F076E8-3C8C-4193-9935-F8439A85D8EC}" srcOrd="5" destOrd="0" presId="urn:microsoft.com/office/officeart/2008/layout/NameandTitleOrganizationalChart"/>
    <dgm:cxn modelId="{8AE779B8-D6FC-4672-84C3-6892E39D78AD}" type="presParOf" srcId="{F8F076E8-3C8C-4193-9935-F8439A85D8EC}" destId="{740762CA-4A3A-4981-BA56-2120926617C9}" srcOrd="0" destOrd="0" presId="urn:microsoft.com/office/officeart/2008/layout/NameandTitleOrganizationalChart"/>
    <dgm:cxn modelId="{1783F29E-D0F1-4D4D-8675-E56CB464B2F7}" type="presParOf" srcId="{740762CA-4A3A-4981-BA56-2120926617C9}" destId="{01A558A7-8E96-4F66-AA14-3CB086C070E4}" srcOrd="0" destOrd="0" presId="urn:microsoft.com/office/officeart/2008/layout/NameandTitleOrganizationalChart"/>
    <dgm:cxn modelId="{5899D47F-8E6D-42B9-9AAD-C79E5ABC726D}" type="presParOf" srcId="{740762CA-4A3A-4981-BA56-2120926617C9}" destId="{798EF8D4-DE2F-4B24-A17C-A0B881F3907D}" srcOrd="1" destOrd="0" presId="urn:microsoft.com/office/officeart/2008/layout/NameandTitleOrganizationalChart"/>
    <dgm:cxn modelId="{8C7F27E9-B76E-489F-BB93-4E44F4144D2E}" type="presParOf" srcId="{740762CA-4A3A-4981-BA56-2120926617C9}" destId="{C85BB750-E31A-4C9F-BD37-77FB106AF107}" srcOrd="2" destOrd="0" presId="urn:microsoft.com/office/officeart/2008/layout/NameandTitleOrganizationalChart"/>
    <dgm:cxn modelId="{55A3CB64-295A-4A5E-B736-30F477150ED5}" type="presParOf" srcId="{F8F076E8-3C8C-4193-9935-F8439A85D8EC}" destId="{B403FE72-E921-4876-B5F3-BD877C3CDC9D}" srcOrd="1" destOrd="0" presId="urn:microsoft.com/office/officeart/2008/layout/NameandTitleOrganizationalChart"/>
    <dgm:cxn modelId="{85103F7E-B361-4A0B-B6E4-C6BFEE6F03F7}" type="presParOf" srcId="{F8F076E8-3C8C-4193-9935-F8439A85D8EC}" destId="{2A158E48-F354-42A9-AF85-69117E96A1B0}" srcOrd="2" destOrd="0" presId="urn:microsoft.com/office/officeart/2008/layout/NameandTitleOrganizationalChart"/>
    <dgm:cxn modelId="{2345EEAE-5FB3-4E97-9561-480AC6354979}" type="presParOf" srcId="{9FA296F0-C06B-4747-84AC-67DFCDF22A38}" destId="{8D3D80D6-FF12-4728-8560-78EF1E40F3B4}" srcOrd="2" destOrd="0" presId="urn:microsoft.com/office/officeart/2008/layout/NameandTitleOrganizationalChart"/>
    <dgm:cxn modelId="{E2F1CFFB-76BC-4D5D-9862-5F4BBD097F7F}" type="presParOf" srcId="{8D3D80D6-FF12-4728-8560-78EF1E40F3B4}" destId="{6ED73E0D-C0FC-4EBA-9BB8-7DDCB9DB7F6D}" srcOrd="0" destOrd="0" presId="urn:microsoft.com/office/officeart/2008/layout/NameandTitleOrganizationalChart"/>
    <dgm:cxn modelId="{10125122-F6DA-4641-947A-846849397487}" type="presParOf" srcId="{8D3D80D6-FF12-4728-8560-78EF1E40F3B4}" destId="{E2A61C48-979C-4BD9-B2E8-31C695231E2B}" srcOrd="1" destOrd="0" presId="urn:microsoft.com/office/officeart/2008/layout/NameandTitleOrganizationalChart"/>
    <dgm:cxn modelId="{6A7A34F4-CFA9-4AF3-9963-84FC9CBC905A}" type="presParOf" srcId="{E2A61C48-979C-4BD9-B2E8-31C695231E2B}" destId="{09916B47-DD13-4A3C-979E-6597593E9AD0}" srcOrd="0" destOrd="0" presId="urn:microsoft.com/office/officeart/2008/layout/NameandTitleOrganizationalChart"/>
    <dgm:cxn modelId="{F952099C-EAD7-4C87-81EF-F728916A40DA}" type="presParOf" srcId="{09916B47-DD13-4A3C-979E-6597593E9AD0}" destId="{334A569F-44E0-4810-9483-AF85C92ED7F3}" srcOrd="0" destOrd="0" presId="urn:microsoft.com/office/officeart/2008/layout/NameandTitleOrganizationalChart"/>
    <dgm:cxn modelId="{D33D7C2E-DAB1-41A1-8E32-F032F953357C}" type="presParOf" srcId="{09916B47-DD13-4A3C-979E-6597593E9AD0}" destId="{CE0753E7-328D-45C0-8F34-464ECDA42353}" srcOrd="1" destOrd="0" presId="urn:microsoft.com/office/officeart/2008/layout/NameandTitleOrganizationalChart"/>
    <dgm:cxn modelId="{5C9DF7D5-DF3B-4BDE-B317-DC95932A9A80}" type="presParOf" srcId="{09916B47-DD13-4A3C-979E-6597593E9AD0}" destId="{5A8F2167-D6B2-488A-84A4-5D5933B21C67}" srcOrd="2" destOrd="0" presId="urn:microsoft.com/office/officeart/2008/layout/NameandTitleOrganizationalChart"/>
    <dgm:cxn modelId="{0A34E139-C7B4-48B6-9463-8D722E68DAAD}" type="presParOf" srcId="{E2A61C48-979C-4BD9-B2E8-31C695231E2B}" destId="{C779EAC4-40A5-4C70-B5C3-17587C9AD837}" srcOrd="1" destOrd="0" presId="urn:microsoft.com/office/officeart/2008/layout/NameandTitleOrganizationalChart"/>
    <dgm:cxn modelId="{EC74737E-38CA-4702-87AF-CAE017C1FF30}" type="presParOf" srcId="{E2A61C48-979C-4BD9-B2E8-31C695231E2B}" destId="{940B2143-F8E0-474A-9479-2B300E2D4AEC}"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73E0D-C0FC-4EBA-9BB8-7DDCB9DB7F6D}">
      <dsp:nvSpPr>
        <dsp:cNvPr id="0" name=""/>
        <dsp:cNvSpPr/>
      </dsp:nvSpPr>
      <dsp:spPr>
        <a:xfrm>
          <a:off x="3315902" y="1424136"/>
          <a:ext cx="331481" cy="1082930"/>
        </a:xfrm>
        <a:custGeom>
          <a:avLst/>
          <a:gdLst/>
          <a:ahLst/>
          <a:cxnLst/>
          <a:rect l="0" t="0" r="0" b="0"/>
          <a:pathLst>
            <a:path>
              <a:moveTo>
                <a:pt x="331481" y="0"/>
              </a:moveTo>
              <a:lnTo>
                <a:pt x="331481" y="1082930"/>
              </a:lnTo>
              <a:lnTo>
                <a:pt x="0" y="108293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A45ED-107D-4DC2-8FBC-8CE967B92A5D}">
      <dsp:nvSpPr>
        <dsp:cNvPr id="0" name=""/>
        <dsp:cNvSpPr/>
      </dsp:nvSpPr>
      <dsp:spPr>
        <a:xfrm>
          <a:off x="3647383" y="1424136"/>
          <a:ext cx="2603608" cy="2165860"/>
        </a:xfrm>
        <a:custGeom>
          <a:avLst/>
          <a:gdLst/>
          <a:ahLst/>
          <a:cxnLst/>
          <a:rect l="0" t="0" r="0" b="0"/>
          <a:pathLst>
            <a:path>
              <a:moveTo>
                <a:pt x="0" y="0"/>
              </a:moveTo>
              <a:lnTo>
                <a:pt x="0" y="1931411"/>
              </a:lnTo>
              <a:lnTo>
                <a:pt x="2603608" y="1931411"/>
              </a:lnTo>
              <a:lnTo>
                <a:pt x="2603608" y="21658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4DCF5E-B8B5-4105-9F6D-44A9499AEF6A}">
      <dsp:nvSpPr>
        <dsp:cNvPr id="0" name=""/>
        <dsp:cNvSpPr/>
      </dsp:nvSpPr>
      <dsp:spPr>
        <a:xfrm>
          <a:off x="3601663" y="1424136"/>
          <a:ext cx="91440" cy="2428108"/>
        </a:xfrm>
        <a:custGeom>
          <a:avLst/>
          <a:gdLst/>
          <a:ahLst/>
          <a:cxnLst/>
          <a:rect l="0" t="0" r="0" b="0"/>
          <a:pathLst>
            <a:path>
              <a:moveTo>
                <a:pt x="45720" y="0"/>
              </a:moveTo>
              <a:lnTo>
                <a:pt x="45720" y="2193659"/>
              </a:lnTo>
              <a:lnTo>
                <a:pt x="60294" y="2193659"/>
              </a:lnTo>
              <a:lnTo>
                <a:pt x="60294" y="24281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CC2A6-FB85-4CAB-82EF-A26D5704BF72}">
      <dsp:nvSpPr>
        <dsp:cNvPr id="0" name=""/>
        <dsp:cNvSpPr/>
      </dsp:nvSpPr>
      <dsp:spPr>
        <a:xfrm>
          <a:off x="1043775" y="1424136"/>
          <a:ext cx="2603608" cy="2165860"/>
        </a:xfrm>
        <a:custGeom>
          <a:avLst/>
          <a:gdLst/>
          <a:ahLst/>
          <a:cxnLst/>
          <a:rect l="0" t="0" r="0" b="0"/>
          <a:pathLst>
            <a:path>
              <a:moveTo>
                <a:pt x="2603608" y="0"/>
              </a:moveTo>
              <a:lnTo>
                <a:pt x="2603608" y="1931411"/>
              </a:lnTo>
              <a:lnTo>
                <a:pt x="0" y="1931411"/>
              </a:lnTo>
              <a:lnTo>
                <a:pt x="0" y="21658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68095A-2311-4A31-92F7-AA733762E5AF}">
      <dsp:nvSpPr>
        <dsp:cNvPr id="0" name=""/>
        <dsp:cNvSpPr/>
      </dsp:nvSpPr>
      <dsp:spPr>
        <a:xfrm>
          <a:off x="2677060" y="419356"/>
          <a:ext cx="1940646" cy="10047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1786" numCol="1" spcCol="1270" anchor="ctr" anchorCtr="0">
          <a:noAutofit/>
        </a:bodyPr>
        <a:lstStyle/>
        <a:p>
          <a:pPr lvl="0" algn="ctr" defTabSz="622300">
            <a:lnSpc>
              <a:spcPct val="90000"/>
            </a:lnSpc>
            <a:spcBef>
              <a:spcPct val="0"/>
            </a:spcBef>
            <a:spcAft>
              <a:spcPct val="35000"/>
            </a:spcAft>
          </a:pPr>
          <a:r>
            <a:rPr lang="es-EC" sz="1400" kern="1200" dirty="0"/>
            <a:t>Jefatura</a:t>
          </a:r>
        </a:p>
      </dsp:txBody>
      <dsp:txXfrm>
        <a:off x="2677060" y="419356"/>
        <a:ext cx="1940646" cy="1004780"/>
      </dsp:txXfrm>
    </dsp:sp>
    <dsp:sp modelId="{D6251553-57A6-43DB-A72B-837CB57BE06F}">
      <dsp:nvSpPr>
        <dsp:cNvPr id="0" name=""/>
        <dsp:cNvSpPr/>
      </dsp:nvSpPr>
      <dsp:spPr>
        <a:xfrm>
          <a:off x="3065189" y="1200852"/>
          <a:ext cx="1746581" cy="334926"/>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66725">
            <a:lnSpc>
              <a:spcPct val="90000"/>
            </a:lnSpc>
            <a:spcBef>
              <a:spcPct val="0"/>
            </a:spcBef>
            <a:spcAft>
              <a:spcPct val="35000"/>
            </a:spcAft>
          </a:pPr>
          <a:endParaRPr lang="es-EC" sz="1050" kern="1200"/>
        </a:p>
      </dsp:txBody>
      <dsp:txXfrm>
        <a:off x="3065189" y="1200852"/>
        <a:ext cx="1746581" cy="334926"/>
      </dsp:txXfrm>
    </dsp:sp>
    <dsp:sp modelId="{01CF4EF8-A320-4353-852C-91242C77E15F}">
      <dsp:nvSpPr>
        <dsp:cNvPr id="0" name=""/>
        <dsp:cNvSpPr/>
      </dsp:nvSpPr>
      <dsp:spPr>
        <a:xfrm>
          <a:off x="73452" y="3589997"/>
          <a:ext cx="1940646" cy="10047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1786" numCol="1" spcCol="1270" anchor="ctr" anchorCtr="0">
          <a:noAutofit/>
        </a:bodyPr>
        <a:lstStyle/>
        <a:p>
          <a:pPr lvl="0" algn="ctr" defTabSz="622300">
            <a:lnSpc>
              <a:spcPct val="90000"/>
            </a:lnSpc>
            <a:spcBef>
              <a:spcPct val="0"/>
            </a:spcBef>
            <a:spcAft>
              <a:spcPct val="35000"/>
            </a:spcAft>
          </a:pPr>
          <a:r>
            <a:rPr lang="es-EC" sz="1400" kern="1200" dirty="0"/>
            <a:t>Desarrollo de Aplicaciones</a:t>
          </a:r>
        </a:p>
      </dsp:txBody>
      <dsp:txXfrm>
        <a:off x="73452" y="3589997"/>
        <a:ext cx="1940646" cy="1004780"/>
      </dsp:txXfrm>
    </dsp:sp>
    <dsp:sp modelId="{88D1128E-48DE-4F2D-8F7C-4EE1C8D9AAAF}">
      <dsp:nvSpPr>
        <dsp:cNvPr id="0" name=""/>
        <dsp:cNvSpPr/>
      </dsp:nvSpPr>
      <dsp:spPr>
        <a:xfrm>
          <a:off x="360035" y="4405695"/>
          <a:ext cx="1746581" cy="33492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r" defTabSz="466725">
            <a:lnSpc>
              <a:spcPct val="90000"/>
            </a:lnSpc>
            <a:spcBef>
              <a:spcPct val="0"/>
            </a:spcBef>
            <a:spcAft>
              <a:spcPct val="35000"/>
            </a:spcAft>
          </a:pPr>
          <a:r>
            <a:rPr lang="es-EC" sz="1050" kern="1200"/>
            <a:t>7 serv. publicos</a:t>
          </a:r>
        </a:p>
      </dsp:txBody>
      <dsp:txXfrm>
        <a:off x="360035" y="4405695"/>
        <a:ext cx="1746581" cy="334926"/>
      </dsp:txXfrm>
    </dsp:sp>
    <dsp:sp modelId="{FC809F17-BB9C-48FE-B9C8-8B251A12CC01}">
      <dsp:nvSpPr>
        <dsp:cNvPr id="0" name=""/>
        <dsp:cNvSpPr/>
      </dsp:nvSpPr>
      <dsp:spPr>
        <a:xfrm>
          <a:off x="2691634" y="3852244"/>
          <a:ext cx="1940646" cy="10047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1786" numCol="1" spcCol="1270" anchor="ctr" anchorCtr="0">
          <a:noAutofit/>
        </a:bodyPr>
        <a:lstStyle/>
        <a:p>
          <a:pPr lvl="0" algn="ctr" defTabSz="622300">
            <a:lnSpc>
              <a:spcPct val="90000"/>
            </a:lnSpc>
            <a:spcBef>
              <a:spcPct val="0"/>
            </a:spcBef>
            <a:spcAft>
              <a:spcPct val="35000"/>
            </a:spcAft>
          </a:pPr>
          <a:r>
            <a:rPr lang="es-EC" sz="1400" kern="1200" dirty="0"/>
            <a:t>Mantenimiento de HW Y SW</a:t>
          </a:r>
        </a:p>
      </dsp:txBody>
      <dsp:txXfrm>
        <a:off x="2691634" y="3852244"/>
        <a:ext cx="1940646" cy="1004780"/>
      </dsp:txXfrm>
    </dsp:sp>
    <dsp:sp modelId="{EF6C6659-EFF8-4B41-AAA0-59043C87568C}">
      <dsp:nvSpPr>
        <dsp:cNvPr id="0" name=""/>
        <dsp:cNvSpPr/>
      </dsp:nvSpPr>
      <dsp:spPr>
        <a:xfrm>
          <a:off x="3024337" y="4693729"/>
          <a:ext cx="1746581" cy="33492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r" defTabSz="466725">
            <a:lnSpc>
              <a:spcPct val="90000"/>
            </a:lnSpc>
            <a:spcBef>
              <a:spcPct val="0"/>
            </a:spcBef>
            <a:spcAft>
              <a:spcPct val="35000"/>
            </a:spcAft>
          </a:pPr>
          <a:r>
            <a:rPr lang="es-EC" sz="1050" kern="1200" dirty="0"/>
            <a:t>6 </a:t>
          </a:r>
          <a:r>
            <a:rPr lang="es-EC" sz="1050" kern="1200" dirty="0" err="1"/>
            <a:t>serv</a:t>
          </a:r>
          <a:r>
            <a:rPr lang="es-EC" sz="1050" kern="1200" dirty="0"/>
            <a:t>. públicos</a:t>
          </a:r>
        </a:p>
      </dsp:txBody>
      <dsp:txXfrm>
        <a:off x="3024337" y="4693729"/>
        <a:ext cx="1746581" cy="334926"/>
      </dsp:txXfrm>
    </dsp:sp>
    <dsp:sp modelId="{01A558A7-8E96-4F66-AA14-3CB086C070E4}">
      <dsp:nvSpPr>
        <dsp:cNvPr id="0" name=""/>
        <dsp:cNvSpPr/>
      </dsp:nvSpPr>
      <dsp:spPr>
        <a:xfrm>
          <a:off x="5280668" y="3589997"/>
          <a:ext cx="1940646" cy="10047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1786" numCol="1" spcCol="1270" anchor="ctr" anchorCtr="0">
          <a:noAutofit/>
        </a:bodyPr>
        <a:lstStyle/>
        <a:p>
          <a:pPr lvl="0" algn="ctr" defTabSz="622300">
            <a:lnSpc>
              <a:spcPct val="90000"/>
            </a:lnSpc>
            <a:spcBef>
              <a:spcPct val="0"/>
            </a:spcBef>
            <a:spcAft>
              <a:spcPct val="35000"/>
            </a:spcAft>
          </a:pPr>
          <a:r>
            <a:rPr lang="es-EC" sz="1400" kern="1200" dirty="0"/>
            <a:t>Infraestructura</a:t>
          </a:r>
        </a:p>
      </dsp:txBody>
      <dsp:txXfrm>
        <a:off x="5280668" y="3589997"/>
        <a:ext cx="1940646" cy="1004780"/>
      </dsp:txXfrm>
    </dsp:sp>
    <dsp:sp modelId="{798EF8D4-DE2F-4B24-A17C-A0B881F3907D}">
      <dsp:nvSpPr>
        <dsp:cNvPr id="0" name=""/>
        <dsp:cNvSpPr/>
      </dsp:nvSpPr>
      <dsp:spPr>
        <a:xfrm>
          <a:off x="5463085" y="4405695"/>
          <a:ext cx="1746581" cy="33492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r" defTabSz="466725">
            <a:lnSpc>
              <a:spcPct val="90000"/>
            </a:lnSpc>
            <a:spcBef>
              <a:spcPct val="0"/>
            </a:spcBef>
            <a:spcAft>
              <a:spcPct val="35000"/>
            </a:spcAft>
          </a:pPr>
          <a:r>
            <a:rPr lang="es-EC" sz="1050" kern="1200"/>
            <a:t>2 serv. publicos</a:t>
          </a:r>
        </a:p>
      </dsp:txBody>
      <dsp:txXfrm>
        <a:off x="5463085" y="4405695"/>
        <a:ext cx="1746581" cy="334926"/>
      </dsp:txXfrm>
    </dsp:sp>
    <dsp:sp modelId="{334A569F-44E0-4810-9483-AF85C92ED7F3}">
      <dsp:nvSpPr>
        <dsp:cNvPr id="0" name=""/>
        <dsp:cNvSpPr/>
      </dsp:nvSpPr>
      <dsp:spPr>
        <a:xfrm>
          <a:off x="1375256" y="2004676"/>
          <a:ext cx="1940646" cy="10047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1786" numCol="1" spcCol="1270" anchor="ctr" anchorCtr="0">
          <a:noAutofit/>
        </a:bodyPr>
        <a:lstStyle/>
        <a:p>
          <a:pPr lvl="0" algn="ctr" defTabSz="622300">
            <a:lnSpc>
              <a:spcPct val="90000"/>
            </a:lnSpc>
            <a:spcBef>
              <a:spcPct val="0"/>
            </a:spcBef>
            <a:spcAft>
              <a:spcPct val="35000"/>
            </a:spcAft>
          </a:pPr>
          <a:r>
            <a:rPr lang="es-EC" sz="1400" kern="1200" dirty="0"/>
            <a:t>Gestión de Tecnología</a:t>
          </a:r>
        </a:p>
      </dsp:txBody>
      <dsp:txXfrm>
        <a:off x="1375256" y="2004676"/>
        <a:ext cx="1940646" cy="1004780"/>
      </dsp:txXfrm>
    </dsp:sp>
    <dsp:sp modelId="{CE0753E7-328D-45C0-8F34-464ECDA42353}">
      <dsp:nvSpPr>
        <dsp:cNvPr id="0" name=""/>
        <dsp:cNvSpPr/>
      </dsp:nvSpPr>
      <dsp:spPr>
        <a:xfrm>
          <a:off x="1763385" y="2786172"/>
          <a:ext cx="1746581" cy="33492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r>
            <a:rPr lang="es-EC" sz="1000" kern="1200"/>
            <a:t> 2 serv. publicos</a:t>
          </a:r>
        </a:p>
      </dsp:txBody>
      <dsp:txXfrm>
        <a:off x="1763385" y="2786172"/>
        <a:ext cx="1746581" cy="334926"/>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D0A87-04FA-48F4-9EA0-52D4786C1023}" type="datetimeFigureOut">
              <a:rPr lang="es-EC" smtClean="0"/>
              <a:t>22/11/2019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74AF0-395F-48C7-8C3B-CD55265A735D}" type="slidenum">
              <a:rPr lang="es-EC" smtClean="0"/>
              <a:t>‹Nº›</a:t>
            </a:fld>
            <a:endParaRPr lang="es-EC"/>
          </a:p>
        </p:txBody>
      </p:sp>
    </p:spTree>
    <p:extLst>
      <p:ext uri="{BB962C8B-B14F-4D97-AF65-F5344CB8AC3E}">
        <p14:creationId xmlns:p14="http://schemas.microsoft.com/office/powerpoint/2010/main" val="192976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i="1" kern="1200" dirty="0">
                <a:solidFill>
                  <a:schemeClr val="tx1"/>
                </a:solidFill>
                <a:effectLst/>
                <a:latin typeface="+mn-lt"/>
                <a:ea typeface="+mn-ea"/>
                <a:cs typeface="+mn-cs"/>
              </a:rPr>
              <a:t>nos indica el Modelo Operativo del IGM que se lo estudia en base a su mapa de Procesos contenido en el Plan Estratégico Institucional. </a:t>
            </a:r>
            <a:endParaRPr lang="es-EC" dirty="0"/>
          </a:p>
        </p:txBody>
      </p:sp>
      <p:sp>
        <p:nvSpPr>
          <p:cNvPr id="4" name="3 Marcador de número de diapositiva"/>
          <p:cNvSpPr>
            <a:spLocks noGrp="1"/>
          </p:cNvSpPr>
          <p:nvPr>
            <p:ph type="sldNum" sz="quarter" idx="10"/>
          </p:nvPr>
        </p:nvSpPr>
        <p:spPr/>
        <p:txBody>
          <a:bodyPr/>
          <a:lstStyle/>
          <a:p>
            <a:fld id="{7EA74AF0-395F-48C7-8C3B-CD55265A735D}" type="slidenum">
              <a:rPr lang="es-EC" smtClean="0"/>
              <a:t>11</a:t>
            </a:fld>
            <a:endParaRPr lang="es-EC"/>
          </a:p>
        </p:txBody>
      </p:sp>
    </p:spTree>
    <p:extLst>
      <p:ext uri="{BB962C8B-B14F-4D97-AF65-F5344CB8AC3E}">
        <p14:creationId xmlns:p14="http://schemas.microsoft.com/office/powerpoint/2010/main" val="96500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a:solidFill>
                  <a:schemeClr val="tx1"/>
                </a:solidFill>
                <a:effectLst/>
                <a:latin typeface="+mn-lt"/>
                <a:ea typeface="+mn-ea"/>
                <a:cs typeface="+mn-cs"/>
              </a:rPr>
              <a:t>La gestión de tecnología se encuentra definida como un proceso de apoyo al cumplimiento de objetivos institucionales, siendo esta gestión transversal para toda la organización</a:t>
            </a:r>
            <a:endParaRPr lang="es-EC" dirty="0"/>
          </a:p>
        </p:txBody>
      </p:sp>
      <p:sp>
        <p:nvSpPr>
          <p:cNvPr id="4" name="3 Marcador de número de diapositiva"/>
          <p:cNvSpPr>
            <a:spLocks noGrp="1"/>
          </p:cNvSpPr>
          <p:nvPr>
            <p:ph type="sldNum" sz="quarter" idx="10"/>
          </p:nvPr>
        </p:nvSpPr>
        <p:spPr/>
        <p:txBody>
          <a:bodyPr/>
          <a:lstStyle/>
          <a:p>
            <a:fld id="{7EA74AF0-395F-48C7-8C3B-CD55265A735D}" type="slidenum">
              <a:rPr lang="es-EC" smtClean="0"/>
              <a:t>37</a:t>
            </a:fld>
            <a:endParaRPr lang="es-EC"/>
          </a:p>
        </p:txBody>
      </p:sp>
    </p:spTree>
    <p:extLst>
      <p:ext uri="{BB962C8B-B14F-4D97-AF65-F5344CB8AC3E}">
        <p14:creationId xmlns:p14="http://schemas.microsoft.com/office/powerpoint/2010/main" val="132440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a:solidFill>
                  <a:schemeClr val="tx1"/>
                </a:solidFill>
                <a:effectLst/>
                <a:latin typeface="+mn-lt"/>
                <a:ea typeface="+mn-ea"/>
                <a:cs typeface="+mn-cs"/>
              </a:rPr>
              <a:t>La arquitectura de procesos incluye los procesos de COBIT relacionados con TI que apoyan a las metas relacionadas con TI de la tabla 12 y que apoyan a la consecución de los objetivos estratégicos del IGM</a:t>
            </a:r>
            <a:endParaRPr lang="es-EC" dirty="0"/>
          </a:p>
        </p:txBody>
      </p:sp>
      <p:sp>
        <p:nvSpPr>
          <p:cNvPr id="4" name="3 Marcador de número de diapositiva"/>
          <p:cNvSpPr>
            <a:spLocks noGrp="1"/>
          </p:cNvSpPr>
          <p:nvPr>
            <p:ph type="sldNum" sz="quarter" idx="10"/>
          </p:nvPr>
        </p:nvSpPr>
        <p:spPr/>
        <p:txBody>
          <a:bodyPr/>
          <a:lstStyle/>
          <a:p>
            <a:fld id="{7EA74AF0-395F-48C7-8C3B-CD55265A735D}" type="slidenum">
              <a:rPr lang="es-EC" smtClean="0"/>
              <a:t>54</a:t>
            </a:fld>
            <a:endParaRPr lang="es-EC"/>
          </a:p>
        </p:txBody>
      </p:sp>
    </p:spTree>
    <p:extLst>
      <p:ext uri="{BB962C8B-B14F-4D97-AF65-F5344CB8AC3E}">
        <p14:creationId xmlns:p14="http://schemas.microsoft.com/office/powerpoint/2010/main" val="36964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estructura organizacional propuesta que viabiliza la ejecución de los proyectos del Plan Estratégico de TI </a:t>
            </a:r>
            <a:endParaRPr lang="es-EC" dirty="0"/>
          </a:p>
        </p:txBody>
      </p:sp>
      <p:sp>
        <p:nvSpPr>
          <p:cNvPr id="4" name="3 Marcador de número de diapositiva"/>
          <p:cNvSpPr>
            <a:spLocks noGrp="1"/>
          </p:cNvSpPr>
          <p:nvPr>
            <p:ph type="sldNum" sz="quarter" idx="10"/>
          </p:nvPr>
        </p:nvSpPr>
        <p:spPr/>
        <p:txBody>
          <a:bodyPr/>
          <a:lstStyle/>
          <a:p>
            <a:fld id="{7EA74AF0-395F-48C7-8C3B-CD55265A735D}" type="slidenum">
              <a:rPr lang="es-EC" smtClean="0"/>
              <a:t>55</a:t>
            </a:fld>
            <a:endParaRPr lang="es-EC"/>
          </a:p>
        </p:txBody>
      </p:sp>
    </p:spTree>
    <p:extLst>
      <p:ext uri="{BB962C8B-B14F-4D97-AF65-F5344CB8AC3E}">
        <p14:creationId xmlns:p14="http://schemas.microsoft.com/office/powerpoint/2010/main" val="255872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a:solidFill>
                  <a:schemeClr val="tx1"/>
                </a:solidFill>
                <a:effectLst/>
                <a:latin typeface="+mn-lt"/>
                <a:ea typeface="+mn-ea"/>
                <a:cs typeface="+mn-cs"/>
              </a:rPr>
              <a:t>Como consecuencia se obtiene un VAN positivo, y un TIR  de 3% lo que evidencia que es un proyecto viable y la implementación de estos proyectos contribuirá al desarrollo de la Institución </a:t>
            </a:r>
            <a:endParaRPr lang="es-EC" dirty="0"/>
          </a:p>
        </p:txBody>
      </p:sp>
      <p:sp>
        <p:nvSpPr>
          <p:cNvPr id="4" name="3 Marcador de número de diapositiva"/>
          <p:cNvSpPr>
            <a:spLocks noGrp="1"/>
          </p:cNvSpPr>
          <p:nvPr>
            <p:ph type="sldNum" sz="quarter" idx="10"/>
          </p:nvPr>
        </p:nvSpPr>
        <p:spPr/>
        <p:txBody>
          <a:bodyPr/>
          <a:lstStyle/>
          <a:p>
            <a:fld id="{7EA74AF0-395F-48C7-8C3B-CD55265A735D}" type="slidenum">
              <a:rPr lang="es-EC" smtClean="0"/>
              <a:t>80</a:t>
            </a:fld>
            <a:endParaRPr lang="es-EC"/>
          </a:p>
        </p:txBody>
      </p:sp>
    </p:spTree>
    <p:extLst>
      <p:ext uri="{BB962C8B-B14F-4D97-AF65-F5344CB8AC3E}">
        <p14:creationId xmlns:p14="http://schemas.microsoft.com/office/powerpoint/2010/main" val="281954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8753C6D-57C4-42AA-82F7-051D124DDBA0}" type="datetimeFigureOut">
              <a:rPr lang="es-EC" smtClean="0"/>
              <a:t>22/11/2019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A69274-36D9-4502-92D4-06A995688FF1}" type="slidenum">
              <a:rPr lang="es-EC" smtClean="0"/>
              <a:t>‹Nº›</a:t>
            </a:fld>
            <a:endParaRPr lang="es-EC"/>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8753C6D-57C4-42AA-82F7-051D124DDBA0}" type="datetimeFigureOut">
              <a:rPr lang="es-EC" smtClean="0"/>
              <a:t>22/11/2019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A69274-36D9-4502-92D4-06A995688FF1}"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8753C6D-57C4-42AA-82F7-051D124DDBA0}" type="datetimeFigureOut">
              <a:rPr lang="es-EC" smtClean="0"/>
              <a:t>22/11/2019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A69274-36D9-4502-92D4-06A995688FF1}"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8753C6D-57C4-42AA-82F7-051D124DDBA0}" type="datetimeFigureOut">
              <a:rPr lang="es-EC" smtClean="0"/>
              <a:t>22/11/2019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A69274-36D9-4502-92D4-06A995688FF1}"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a:t>Haga clic para modificar el estilo de título del patrón</a:t>
            </a:r>
            <a:endParaRPr lang="en-US"/>
          </a:p>
        </p:txBody>
      </p:sp>
      <p:sp>
        <p:nvSpPr>
          <p:cNvPr id="2" name="Date Placeholder 1"/>
          <p:cNvSpPr>
            <a:spLocks noGrp="1"/>
          </p:cNvSpPr>
          <p:nvPr>
            <p:ph type="dt" sz="half" idx="10"/>
          </p:nvPr>
        </p:nvSpPr>
        <p:spPr/>
        <p:txBody>
          <a:bodyPr/>
          <a:lstStyle/>
          <a:p>
            <a:fld id="{88753C6D-57C4-42AA-82F7-051D124DDBA0}" type="datetimeFigureOut">
              <a:rPr lang="es-EC" smtClean="0"/>
              <a:t>22/11/2019</a:t>
            </a:fld>
            <a:endParaRPr lang="es-EC"/>
          </a:p>
        </p:txBody>
      </p:sp>
      <p:sp>
        <p:nvSpPr>
          <p:cNvPr id="91" name="Footer Placeholder 90"/>
          <p:cNvSpPr>
            <a:spLocks noGrp="1"/>
          </p:cNvSpPr>
          <p:nvPr>
            <p:ph type="ftr" sz="quarter" idx="11"/>
          </p:nvPr>
        </p:nvSpPr>
        <p:spPr/>
        <p:txBody>
          <a:bodyPr/>
          <a:lstStyle/>
          <a:p>
            <a:endParaRPr lang="es-EC"/>
          </a:p>
        </p:txBody>
      </p:sp>
      <p:sp>
        <p:nvSpPr>
          <p:cNvPr id="92" name="Slide Number Placeholder 91"/>
          <p:cNvSpPr>
            <a:spLocks noGrp="1"/>
          </p:cNvSpPr>
          <p:nvPr>
            <p:ph type="sldNum" sz="quarter" idx="12"/>
          </p:nvPr>
        </p:nvSpPr>
        <p:spPr/>
        <p:txBody>
          <a:bodyPr/>
          <a:lstStyle/>
          <a:p>
            <a:fld id="{69A69274-36D9-4502-92D4-06A995688FF1}"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88753C6D-57C4-42AA-82F7-051D124DDBA0}" type="datetimeFigureOut">
              <a:rPr lang="es-EC" smtClean="0"/>
              <a:t>22/11/2019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9A69274-36D9-4502-92D4-06A995688FF1}"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88753C6D-57C4-42AA-82F7-051D124DDBA0}" type="datetimeFigureOut">
              <a:rPr lang="es-EC" smtClean="0"/>
              <a:t>22/11/2019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9A69274-36D9-4502-92D4-06A995688FF1}"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88753C6D-57C4-42AA-82F7-051D124DDBA0}" type="datetimeFigureOut">
              <a:rPr lang="es-EC" smtClean="0"/>
              <a:t>22/11/2019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9A69274-36D9-4502-92D4-06A995688FF1}"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53C6D-57C4-42AA-82F7-051D124DDBA0}" type="datetimeFigureOut">
              <a:rPr lang="es-EC" smtClean="0"/>
              <a:t>22/11/2019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9A69274-36D9-4502-92D4-06A995688FF1}"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8753C6D-57C4-42AA-82F7-051D124DDBA0}" type="datetimeFigureOut">
              <a:rPr lang="es-EC" smtClean="0"/>
              <a:t>22/11/2019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9A69274-36D9-4502-92D4-06A995688FF1}" type="slidenum">
              <a:rPr lang="es-EC" smtClean="0"/>
              <a:t>‹Nº›</a:t>
            </a:fld>
            <a:endParaRPr lang="es-EC"/>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5" name="Date Placeholder 4"/>
          <p:cNvSpPr>
            <a:spLocks noGrp="1"/>
          </p:cNvSpPr>
          <p:nvPr>
            <p:ph type="dt" sz="half" idx="10"/>
          </p:nvPr>
        </p:nvSpPr>
        <p:spPr/>
        <p:txBody>
          <a:bodyPr/>
          <a:lstStyle/>
          <a:p>
            <a:fld id="{88753C6D-57C4-42AA-82F7-051D124DDBA0}" type="datetimeFigureOut">
              <a:rPr lang="es-EC" smtClean="0"/>
              <a:t>22/11/2019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9A69274-36D9-4502-92D4-06A995688FF1}" type="slidenum">
              <a:rPr lang="es-EC" smtClean="0"/>
              <a:t>‹Nº›</a:t>
            </a:fld>
            <a:endParaRPr lang="es-EC"/>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88753C6D-57C4-42AA-82F7-051D124DDBA0}" type="datetimeFigureOut">
              <a:rPr lang="es-EC" smtClean="0"/>
              <a:t>22/11/2019</a:t>
            </a:fld>
            <a:endParaRPr lang="es-EC"/>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EC"/>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9A69274-36D9-4502-92D4-06A995688FF1}"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1687868"/>
            <a:ext cx="6840760" cy="4832092"/>
          </a:xfrm>
          <a:prstGeom prst="rect">
            <a:avLst/>
          </a:prstGeom>
          <a:noFill/>
        </p:spPr>
        <p:txBody>
          <a:bodyPr wrap="square" rtlCol="0">
            <a:spAutoFit/>
          </a:bodyPr>
          <a:lstStyle/>
          <a:p>
            <a:pPr algn="ctr"/>
            <a:r>
              <a:rPr lang="es-EC" sz="2800" dirty="0"/>
              <a:t>MAESTRIA EN GERENCIA DE SISTEMAS</a:t>
            </a:r>
          </a:p>
          <a:p>
            <a:endParaRPr lang="es-EC" sz="2800" dirty="0"/>
          </a:p>
          <a:p>
            <a:endParaRPr lang="es-EC" sz="2800" dirty="0"/>
          </a:p>
          <a:p>
            <a:pPr algn="ctr"/>
            <a:r>
              <a:rPr lang="es-EC" sz="2800" dirty="0"/>
              <a:t>PLANIFICACION ESTRATEGICA DE TECNOLOGIAS DE LA INFORMACION PARA EL INSTITUTO GEOGRÁFICO MILITAR IGM </a:t>
            </a:r>
          </a:p>
          <a:p>
            <a:endParaRPr lang="es-EC" sz="2800" dirty="0"/>
          </a:p>
          <a:p>
            <a:endParaRPr lang="es-EC" sz="2800" dirty="0"/>
          </a:p>
          <a:p>
            <a:pPr algn="ctr"/>
            <a:r>
              <a:rPr lang="es-EC" sz="2800" dirty="0"/>
              <a:t>Ing. Ramiro Paul Arias Maldonado</a:t>
            </a:r>
          </a:p>
          <a:p>
            <a:endParaRPr lang="es-EC" sz="2800" dirty="0"/>
          </a:p>
          <a:p>
            <a:r>
              <a:rPr lang="es-EC" sz="2800"/>
              <a:t> </a:t>
            </a:r>
            <a:r>
              <a:rPr lang="es-EC" sz="2800" dirty="0"/>
              <a:t>2019</a:t>
            </a:r>
          </a:p>
        </p:txBody>
      </p:sp>
      <p:pic>
        <p:nvPicPr>
          <p:cNvPr id="5" name="4 Imagen" descr="logo_espe"/>
          <p:cNvPicPr/>
          <p:nvPr/>
        </p:nvPicPr>
        <p:blipFill>
          <a:blip r:embed="rId2" cstate="print"/>
          <a:srcRect/>
          <a:stretch>
            <a:fillRect/>
          </a:stretch>
        </p:blipFill>
        <p:spPr bwMode="auto">
          <a:xfrm>
            <a:off x="1754123" y="52435"/>
            <a:ext cx="5419729" cy="157636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2251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86317" y="332655"/>
            <a:ext cx="6192688" cy="461665"/>
          </a:xfrm>
          <a:prstGeom prst="rect">
            <a:avLst/>
          </a:prstGeom>
          <a:noFill/>
        </p:spPr>
        <p:txBody>
          <a:bodyPr wrap="square" rtlCol="0">
            <a:spAutoFit/>
          </a:bodyPr>
          <a:lstStyle/>
          <a:p>
            <a:r>
              <a:rPr lang="es-EC" sz="2400" b="1" dirty="0"/>
              <a:t>PROCESOS GOBERNANTES</a:t>
            </a:r>
          </a:p>
        </p:txBody>
      </p:sp>
      <p:sp>
        <p:nvSpPr>
          <p:cNvPr id="3" name="2 CuadroTexto"/>
          <p:cNvSpPr txBox="1"/>
          <p:nvPr/>
        </p:nvSpPr>
        <p:spPr>
          <a:xfrm>
            <a:off x="179512" y="908720"/>
            <a:ext cx="8928992" cy="6186309"/>
          </a:xfrm>
          <a:prstGeom prst="rect">
            <a:avLst/>
          </a:prstGeom>
          <a:noFill/>
        </p:spPr>
        <p:txBody>
          <a:bodyPr wrap="square" rtlCol="0">
            <a:spAutoFit/>
          </a:bodyPr>
          <a:lstStyle/>
          <a:p>
            <a:pPr lvl="0" algn="just"/>
            <a:r>
              <a:rPr lang="es-EC" sz="2400" dirty="0"/>
              <a:t>Monitorean la demanda de clientes externos y orientan la gestión institucional a través de la formulación de políticas y expedición de normas para el funcionamiento de la capacidad operativa de la organización.</a:t>
            </a:r>
          </a:p>
          <a:p>
            <a:pPr lvl="0" algn="just"/>
            <a:endParaRPr lang="es-EC" sz="2400" dirty="0"/>
          </a:p>
          <a:p>
            <a:pPr lvl="0" algn="just"/>
            <a:r>
              <a:rPr lang="es-EC" sz="2400" dirty="0"/>
              <a:t>DIRECCIÓN GENERAL IGM: Direccionamiento estratégico para generar y regular la información y bases de datos cartográfica geográfica del país, proveer soluciones gráficas y de seguridad documentaria y extensión cultural en el campo científico de la astronomía y ciencias afines.</a:t>
            </a:r>
          </a:p>
          <a:p>
            <a:pPr lvl="0" algn="just"/>
            <a:endParaRPr lang="es-EC" sz="2400" dirty="0"/>
          </a:p>
          <a:p>
            <a:pPr lvl="0" algn="just"/>
            <a:r>
              <a:rPr lang="es-EC" sz="2400" dirty="0"/>
              <a:t>SUBDIRECCIÓN: Gestión Estratégica para generar y regular la información y bases de datos cartográfica geográfica del país, proveer soluciones gráficas y de seguridad documentaria y extensión cultural en el campo científico de la astronomía y ciencias afines.</a:t>
            </a:r>
          </a:p>
          <a:p>
            <a:endParaRPr lang="es-EC" dirty="0"/>
          </a:p>
          <a:p>
            <a:endParaRPr lang="es-EC" dirty="0"/>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43262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476672"/>
            <a:ext cx="7272808" cy="523220"/>
          </a:xfrm>
          <a:prstGeom prst="rect">
            <a:avLst/>
          </a:prstGeom>
          <a:noFill/>
        </p:spPr>
        <p:txBody>
          <a:bodyPr wrap="square" rtlCol="0">
            <a:spAutoFit/>
          </a:bodyPr>
          <a:lstStyle/>
          <a:p>
            <a:r>
              <a:rPr lang="es-EC" sz="2800" b="1" dirty="0"/>
              <a:t>CADENA DE VALOR</a:t>
            </a:r>
          </a:p>
        </p:txBody>
      </p:sp>
      <p:pic>
        <p:nvPicPr>
          <p:cNvPr id="4" name="3 Imagen"/>
          <p:cNvPicPr/>
          <p:nvPr/>
        </p:nvPicPr>
        <p:blipFill>
          <a:blip r:embed="rId3">
            <a:extLst>
              <a:ext uri="{28A0092B-C50C-407E-A947-70E740481C1C}">
                <a14:useLocalDpi xmlns:a14="http://schemas.microsoft.com/office/drawing/2010/main" val="0"/>
              </a:ext>
            </a:extLst>
          </a:blip>
          <a:srcRect l="-11" t="-11" r="-11" b="-11"/>
          <a:stretch>
            <a:fillRect/>
          </a:stretch>
        </p:blipFill>
        <p:spPr bwMode="auto">
          <a:xfrm>
            <a:off x="755576" y="980728"/>
            <a:ext cx="7488832" cy="5400600"/>
          </a:xfrm>
          <a:prstGeom prst="rect">
            <a:avLst/>
          </a:prstGeom>
          <a:solidFill>
            <a:srgbClr val="FFFFFF"/>
          </a:solidFill>
          <a:ln>
            <a:noFill/>
          </a:ln>
        </p:spPr>
      </p:pic>
      <p:pic>
        <p:nvPicPr>
          <p:cNvPr id="5" name="4 Imagen" descr="logo_espe"/>
          <p:cNvPicPr/>
          <p:nvPr/>
        </p:nvPicPr>
        <p:blipFill>
          <a:blip r:embed="rId4"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22946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548680"/>
            <a:ext cx="7848872" cy="5016758"/>
          </a:xfrm>
          <a:prstGeom prst="rect">
            <a:avLst/>
          </a:prstGeom>
          <a:noFill/>
        </p:spPr>
        <p:txBody>
          <a:bodyPr wrap="square" rtlCol="0">
            <a:spAutoFit/>
          </a:bodyPr>
          <a:lstStyle/>
          <a:p>
            <a:pPr algn="just"/>
            <a:r>
              <a:rPr lang="es-EC" sz="3200" b="1" dirty="0"/>
              <a:t>Procesos </a:t>
            </a:r>
            <a:r>
              <a:rPr lang="es-EC" sz="3200" b="1" dirty="0" err="1"/>
              <a:t>Agregadores</a:t>
            </a:r>
            <a:r>
              <a:rPr lang="es-EC" sz="3200" b="1" dirty="0"/>
              <a:t> de valor: </a:t>
            </a:r>
          </a:p>
          <a:p>
            <a:pPr algn="just"/>
            <a:endParaRPr lang="es-EC" sz="3200" b="1" dirty="0"/>
          </a:p>
          <a:p>
            <a:pPr algn="just"/>
            <a:r>
              <a:rPr lang="es-EC" sz="3200" dirty="0"/>
              <a:t>Generan, administran y controlan los productos y servicios destinados a usuarios externos y permiten cumplir con la misión institucional, denotan la especialización de la misión consagrada en la Ley de la Cartografía, Decreto 014 y difusión cultural en el campo astronómico y geográfico, integrados por los procesos de</a:t>
            </a:r>
          </a:p>
        </p:txBody>
      </p:sp>
      <p:sp>
        <p:nvSpPr>
          <p:cNvPr id="3" name="2 CuadroTexto"/>
          <p:cNvSpPr txBox="1"/>
          <p:nvPr/>
        </p:nvSpPr>
        <p:spPr>
          <a:xfrm>
            <a:off x="1043608" y="2492896"/>
            <a:ext cx="6840760" cy="369332"/>
          </a:xfrm>
          <a:prstGeom prst="rect">
            <a:avLst/>
          </a:prstGeom>
          <a:noFill/>
        </p:spPr>
        <p:txBody>
          <a:bodyPr wrap="square" rtlCol="0">
            <a:spAutoFit/>
          </a:bodyPr>
          <a:lstStyle/>
          <a:p>
            <a:endParaRPr lang="es-EC" dirty="0"/>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26777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476672"/>
            <a:ext cx="7272808" cy="461665"/>
          </a:xfrm>
          <a:prstGeom prst="rect">
            <a:avLst/>
          </a:prstGeom>
          <a:noFill/>
        </p:spPr>
        <p:txBody>
          <a:bodyPr wrap="square" rtlCol="0">
            <a:spAutoFit/>
          </a:bodyPr>
          <a:lstStyle/>
          <a:p>
            <a:r>
              <a:rPr lang="es-EC" sz="2400" b="1" dirty="0"/>
              <a:t>PROBLEMAS RELACIONADOS CON TI</a:t>
            </a:r>
          </a:p>
        </p:txBody>
      </p:sp>
      <p:sp>
        <p:nvSpPr>
          <p:cNvPr id="3" name="2 CuadroTexto"/>
          <p:cNvSpPr txBox="1"/>
          <p:nvPr/>
        </p:nvSpPr>
        <p:spPr>
          <a:xfrm>
            <a:off x="539552" y="1124744"/>
            <a:ext cx="7920880" cy="5909310"/>
          </a:xfrm>
          <a:prstGeom prst="rect">
            <a:avLst/>
          </a:prstGeom>
          <a:noFill/>
        </p:spPr>
        <p:txBody>
          <a:bodyPr wrap="square" rtlCol="0">
            <a:spAutoFit/>
          </a:bodyPr>
          <a:lstStyle/>
          <a:p>
            <a:pPr marL="342900" lvl="0" indent="-342900" algn="just">
              <a:buFont typeface="Arial" pitchFamily="34" charset="0"/>
              <a:buChar char="•"/>
            </a:pPr>
            <a:r>
              <a:rPr lang="es-EC" sz="2400" dirty="0"/>
              <a:t>La capacidad de los servidores que soportan los sistemas informáticos del IGM utilizan los recursos del 90% de la capacidad total, generando lentitud en el procesamiento de datos.</a:t>
            </a:r>
          </a:p>
          <a:p>
            <a:pPr marL="342900" lvl="0" indent="-342900" algn="just">
              <a:buFont typeface="Arial" pitchFamily="34" charset="0"/>
              <a:buChar char="•"/>
            </a:pPr>
            <a:r>
              <a:rPr lang="es-EC" sz="2400" dirty="0"/>
              <a:t>La falta de redundancia en los enlaces de datos de la red interna ha ocasionado que se produzcan incidencias en la accesibilidad a los sistemas informáticos.</a:t>
            </a:r>
          </a:p>
          <a:p>
            <a:pPr marL="342900" lvl="0" indent="-342900" algn="just">
              <a:buFont typeface="Arial" pitchFamily="34" charset="0"/>
              <a:buChar char="•"/>
            </a:pPr>
            <a:r>
              <a:rPr lang="es-EC" sz="2400" dirty="0"/>
              <a:t>El IGM no cuenta con un centro de operación alterno para el edificio administrativo.</a:t>
            </a:r>
          </a:p>
          <a:p>
            <a:pPr marL="342900" lvl="0" indent="-342900" algn="just">
              <a:buFont typeface="Arial" pitchFamily="34" charset="0"/>
              <a:buChar char="•"/>
            </a:pPr>
            <a:r>
              <a:rPr lang="es-EC" sz="2400" dirty="0"/>
              <a:t>La capacidad de internet es limitada para los usuarios, puesto que los 25Mbps se distribuyen a más de  300 usuarios.</a:t>
            </a:r>
          </a:p>
          <a:p>
            <a:pPr marL="342900" lvl="0" indent="-342900" algn="just">
              <a:buFont typeface="Arial" pitchFamily="34" charset="0"/>
              <a:buChar char="•"/>
            </a:pPr>
            <a:r>
              <a:rPr lang="es-EC" sz="2400" dirty="0"/>
              <a:t>No existe un sistema que gestione la información de manera eficiente y oportuna, retrasando la ejecución de los procesos de las diferentes unidades del IGM.</a:t>
            </a:r>
          </a:p>
          <a:p>
            <a:endParaRPr lang="es-EC" dirty="0"/>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998652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92695"/>
            <a:ext cx="7848872" cy="5909310"/>
          </a:xfrm>
          <a:prstGeom prst="rect">
            <a:avLst/>
          </a:prstGeom>
          <a:noFill/>
        </p:spPr>
        <p:txBody>
          <a:bodyPr wrap="square" rtlCol="0">
            <a:spAutoFit/>
          </a:bodyPr>
          <a:lstStyle/>
          <a:p>
            <a:pPr marL="342900" lvl="0" indent="-342900" algn="just">
              <a:buFont typeface="Arial" pitchFamily="34" charset="0"/>
              <a:buChar char="•"/>
            </a:pPr>
            <a:r>
              <a:rPr lang="es-EC" sz="2000" dirty="0"/>
              <a:t>El sistema informático del IGM no brinda las facilidades para proporcionar la información de manera oportuna, el sistema fue adquirido hace más de 10 años.</a:t>
            </a:r>
          </a:p>
          <a:p>
            <a:pPr marL="342900" lvl="0" indent="-342900" algn="just">
              <a:buFont typeface="Arial" pitchFamily="34" charset="0"/>
              <a:buChar char="•"/>
            </a:pPr>
            <a:r>
              <a:rPr lang="es-EC" sz="2000" dirty="0"/>
              <a:t>El sistema administrativo financiero con que cuenta el IGM  no permite integrarse con los sistemas de otras instituciones del sector público y privado para brindar un mejor servicio, limitando a la eficiencia de los procesos del IGM, </a:t>
            </a:r>
          </a:p>
          <a:p>
            <a:pPr marL="342900" lvl="0" indent="-342900" algn="just">
              <a:buFont typeface="Arial" pitchFamily="34" charset="0"/>
              <a:buChar char="•"/>
            </a:pPr>
            <a:r>
              <a:rPr lang="es-EC" sz="2000" dirty="0"/>
              <a:t>IGM no cuenta con un inventario actualizado del equipamiento informático utilizado por los usuarios y los dados de baja, ocasionado que no se disponga de datos para realizar proyecciones de crecimiento y actualización tecnológica.</a:t>
            </a:r>
          </a:p>
          <a:p>
            <a:pPr marL="342900" lvl="0" indent="-342900" algn="just">
              <a:buFont typeface="Arial" pitchFamily="34" charset="0"/>
              <a:buChar char="•"/>
            </a:pPr>
            <a:r>
              <a:rPr lang="es-EC" sz="2000" dirty="0"/>
              <a:t>El acceso a la red inalámbrica es limitado, especialmente en el edificio administrativo, lo que limita la movilidad de los usuarios dentro de las instalaciones del IGM.</a:t>
            </a:r>
          </a:p>
          <a:p>
            <a:pPr marL="342900" lvl="0" indent="-342900" algn="just">
              <a:buFont typeface="Arial" pitchFamily="34" charset="0"/>
              <a:buChar char="•"/>
            </a:pPr>
            <a:r>
              <a:rPr lang="es-EC" sz="2000" dirty="0"/>
              <a:t>No existe un sistema de administración de los procesos en la organización. </a:t>
            </a:r>
          </a:p>
          <a:p>
            <a:pPr marL="342900" lvl="0" indent="-342900" algn="just">
              <a:buFont typeface="Arial" pitchFamily="34" charset="0"/>
              <a:buChar char="•"/>
            </a:pPr>
            <a:r>
              <a:rPr lang="es-EC" sz="2000" dirty="0"/>
              <a:t>IGM no dispone de un sistema informático que permita gestionar las relaciones con el cliente.</a:t>
            </a:r>
          </a:p>
          <a:p>
            <a:endParaRPr lang="es-EC" dirty="0"/>
          </a:p>
        </p:txBody>
      </p:sp>
      <p:pic>
        <p:nvPicPr>
          <p:cNvPr id="3" name="2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976854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50300"/>
            <a:ext cx="6840760" cy="523220"/>
          </a:xfrm>
          <a:prstGeom prst="rect">
            <a:avLst/>
          </a:prstGeom>
          <a:noFill/>
        </p:spPr>
        <p:txBody>
          <a:bodyPr wrap="square" rtlCol="0">
            <a:spAutoFit/>
          </a:bodyPr>
          <a:lstStyle/>
          <a:p>
            <a:r>
              <a:rPr lang="es-EC" sz="2800" dirty="0"/>
              <a:t>EVALUACION DEL MODELO DE TI</a:t>
            </a:r>
          </a:p>
        </p:txBody>
      </p:sp>
      <p:pic>
        <p:nvPicPr>
          <p:cNvPr id="4" name="Picture 4"/>
          <p:cNvPicPr/>
          <p:nvPr/>
        </p:nvPicPr>
        <p:blipFill>
          <a:blip r:embed="rId2">
            <a:extLst>
              <a:ext uri="{28A0092B-C50C-407E-A947-70E740481C1C}">
                <a14:useLocalDpi xmlns:a14="http://schemas.microsoft.com/office/drawing/2010/main" val="0"/>
              </a:ext>
            </a:extLst>
          </a:blip>
          <a:srcRect l="-5" t="-14" r="-5" b="-14"/>
          <a:stretch>
            <a:fillRect/>
          </a:stretch>
        </p:blipFill>
        <p:spPr bwMode="auto">
          <a:xfrm>
            <a:off x="1547665" y="1052736"/>
            <a:ext cx="5976663" cy="2160240"/>
          </a:xfrm>
          <a:prstGeom prst="rect">
            <a:avLst/>
          </a:prstGeom>
          <a:solidFill>
            <a:srgbClr val="FFFFFF"/>
          </a:solidFill>
          <a:ln>
            <a:noFill/>
          </a:ln>
        </p:spPr>
      </p:pic>
      <p:sp>
        <p:nvSpPr>
          <p:cNvPr id="5" name="4 CuadroTexto"/>
          <p:cNvSpPr txBox="1"/>
          <p:nvPr/>
        </p:nvSpPr>
        <p:spPr>
          <a:xfrm>
            <a:off x="467544" y="3356992"/>
            <a:ext cx="8136904" cy="3754874"/>
          </a:xfrm>
          <a:prstGeom prst="rect">
            <a:avLst/>
          </a:prstGeom>
          <a:noFill/>
        </p:spPr>
        <p:txBody>
          <a:bodyPr wrap="square" rtlCol="0">
            <a:spAutoFit/>
          </a:bodyPr>
          <a:lstStyle/>
          <a:p>
            <a:pPr algn="just"/>
            <a:r>
              <a:rPr lang="es-EC" sz="2000" dirty="0"/>
              <a:t>se presenta el mapeo de los sistemas de información actuales y los procesos del negocio, de un total de 54 módulos agrupados de la siguiente manera:</a:t>
            </a:r>
          </a:p>
          <a:p>
            <a:pPr algn="just"/>
            <a:r>
              <a:rPr lang="es-EC" sz="2000" dirty="0"/>
              <a:t> </a:t>
            </a:r>
          </a:p>
          <a:p>
            <a:pPr marL="285750" lvl="0" indent="-285750" algn="just">
              <a:buFont typeface="Arial" pitchFamily="34" charset="0"/>
              <a:buChar char="•"/>
            </a:pPr>
            <a:r>
              <a:rPr lang="es-EC" sz="2000" dirty="0"/>
              <a:t>43 módulos de Apoyo al cumplimiento de  objetivos y misión institucional</a:t>
            </a:r>
          </a:p>
          <a:p>
            <a:pPr marL="285750" lvl="0" indent="-285750" algn="just">
              <a:buFont typeface="Arial" pitchFamily="34" charset="0"/>
              <a:buChar char="•"/>
            </a:pPr>
            <a:r>
              <a:rPr lang="es-EC" sz="2000" dirty="0"/>
              <a:t>4 módulos de apoyo a las áreas administrativas</a:t>
            </a:r>
          </a:p>
          <a:p>
            <a:pPr marL="285750" indent="-285750" algn="just">
              <a:buFont typeface="Arial" pitchFamily="34" charset="0"/>
              <a:buChar char="•"/>
            </a:pPr>
            <a:r>
              <a:rPr lang="es-EC" sz="2000" dirty="0"/>
              <a:t>7 módulos de apoyo a la gestión interinstitucional</a:t>
            </a:r>
          </a:p>
          <a:p>
            <a:pPr algn="just"/>
            <a:r>
              <a:rPr lang="es-EC" sz="2000" dirty="0"/>
              <a:t>La Gestión de Tecnología brinda soporte y mantenimiento a los sistemas mencionados, incluyendo el desarrollo de módulos y/o interfaces que apoyen al mejoramiento de su desempeño</a:t>
            </a:r>
          </a:p>
          <a:p>
            <a:endParaRPr lang="es-EC" dirty="0"/>
          </a:p>
        </p:txBody>
      </p:sp>
      <p:pic>
        <p:nvPicPr>
          <p:cNvPr id="6" name="5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3929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692696"/>
            <a:ext cx="6840760" cy="369332"/>
          </a:xfrm>
          <a:prstGeom prst="rect">
            <a:avLst/>
          </a:prstGeom>
          <a:noFill/>
        </p:spPr>
        <p:txBody>
          <a:bodyPr wrap="square" rtlCol="0">
            <a:spAutoFit/>
          </a:bodyPr>
          <a:lstStyle/>
          <a:p>
            <a:endParaRPr lang="es-EC" dirty="0"/>
          </a:p>
        </p:txBody>
      </p:sp>
      <p:sp>
        <p:nvSpPr>
          <p:cNvPr id="4" name="3 CuadroTexto"/>
          <p:cNvSpPr txBox="1"/>
          <p:nvPr/>
        </p:nvSpPr>
        <p:spPr>
          <a:xfrm>
            <a:off x="467544" y="476672"/>
            <a:ext cx="6336704" cy="461665"/>
          </a:xfrm>
          <a:prstGeom prst="rect">
            <a:avLst/>
          </a:prstGeom>
          <a:noFill/>
        </p:spPr>
        <p:txBody>
          <a:bodyPr wrap="square" rtlCol="0">
            <a:spAutoFit/>
          </a:bodyPr>
          <a:lstStyle/>
          <a:p>
            <a:r>
              <a:rPr lang="es-EC" sz="2400" b="1" dirty="0"/>
              <a:t>EVALUACION DE TI: Recursos de Infraestructura</a:t>
            </a:r>
          </a:p>
        </p:txBody>
      </p:sp>
      <p:sp>
        <p:nvSpPr>
          <p:cNvPr id="5" name="4 CuadroTexto"/>
          <p:cNvSpPr txBox="1"/>
          <p:nvPr/>
        </p:nvSpPr>
        <p:spPr>
          <a:xfrm>
            <a:off x="755576" y="1196752"/>
            <a:ext cx="7704856" cy="5078313"/>
          </a:xfrm>
          <a:prstGeom prst="rect">
            <a:avLst/>
          </a:prstGeom>
          <a:noFill/>
        </p:spPr>
        <p:txBody>
          <a:bodyPr wrap="square" rtlCol="0">
            <a:spAutoFit/>
          </a:bodyPr>
          <a:lstStyle/>
          <a:p>
            <a:pPr marL="285750" indent="-285750" algn="just">
              <a:buFont typeface="Arial" pitchFamily="34" charset="0"/>
              <a:buChar char="•"/>
            </a:pPr>
            <a:r>
              <a:rPr lang="es-EC" dirty="0"/>
              <a:t>La infraestructura tecnológica provee de servicios tecnológicos aproximadamente a 500 estaciones de trabajo, distribuidas en 2 Sucursales Regionales ubicadas en las ciudades de Quito (Matriz) y Guayaquil.</a:t>
            </a:r>
          </a:p>
          <a:p>
            <a:pPr marL="285750" indent="-285750" algn="just">
              <a:buFont typeface="Arial" pitchFamily="34" charset="0"/>
              <a:buChar char="•"/>
            </a:pPr>
            <a:r>
              <a:rPr lang="es-EC" dirty="0"/>
              <a:t> </a:t>
            </a:r>
          </a:p>
          <a:p>
            <a:pPr marL="285750" indent="-285750" algn="just">
              <a:buFont typeface="Arial" pitchFamily="34" charset="0"/>
              <a:buChar char="•"/>
            </a:pPr>
            <a:r>
              <a:rPr lang="es-EC" dirty="0"/>
              <a:t>La red del IGM compuesta principalmente por un </a:t>
            </a:r>
            <a:r>
              <a:rPr lang="es-EC" dirty="0" err="1"/>
              <a:t>switch</a:t>
            </a:r>
            <a:r>
              <a:rPr lang="es-EC" dirty="0"/>
              <a:t> capa 3, Aruba, administrable compuesto por puertos de 10 Gigas, los </a:t>
            </a:r>
            <a:r>
              <a:rPr lang="es-EC" dirty="0" err="1"/>
              <a:t>switches</a:t>
            </a:r>
            <a:r>
              <a:rPr lang="es-EC" dirty="0"/>
              <a:t> modular están compuestos por 6 bahías; en donde un módulo contiene 12 enlaces de cobre y 12 enlaces de fibra, sin redundancia de los enlaces.</a:t>
            </a:r>
          </a:p>
          <a:p>
            <a:pPr marL="285750" indent="-285750" algn="just">
              <a:buFont typeface="Arial" pitchFamily="34" charset="0"/>
              <a:buChar char="•"/>
            </a:pPr>
            <a:r>
              <a:rPr lang="es-EC" dirty="0"/>
              <a:t> </a:t>
            </a:r>
          </a:p>
          <a:p>
            <a:pPr marL="285750" indent="-285750" algn="just">
              <a:buFont typeface="Arial" pitchFamily="34" charset="0"/>
              <a:buChar char="•"/>
            </a:pPr>
            <a:r>
              <a:rPr lang="es-EC" dirty="0"/>
              <a:t>Los enlaces de </a:t>
            </a:r>
            <a:r>
              <a:rPr lang="es-EC" dirty="0" err="1"/>
              <a:t>core</a:t>
            </a:r>
            <a:r>
              <a:rPr lang="es-EC" dirty="0"/>
              <a:t> están conformados por fibra OM3, y el cableado de cobre es 6A. El 50% del cableado estructurado es categoría 5E, el 30% es categoría 6, y el 20% es categoría 6A.</a:t>
            </a:r>
          </a:p>
          <a:p>
            <a:pPr marL="285750" indent="-285750" algn="just">
              <a:buFont typeface="Arial" pitchFamily="34" charset="0"/>
              <a:buChar char="•"/>
            </a:pPr>
            <a:r>
              <a:rPr lang="es-EC" dirty="0"/>
              <a:t> </a:t>
            </a:r>
          </a:p>
          <a:p>
            <a:pPr marL="285750" indent="-285750" algn="just">
              <a:buFont typeface="Arial" pitchFamily="34" charset="0"/>
              <a:buChar char="•"/>
            </a:pPr>
            <a:r>
              <a:rPr lang="es-EC" dirty="0"/>
              <a:t>La infraestructura que soporta la continuidad de los procesos consta principalmente de un chasis C7000Hp alojados 7 equipos </a:t>
            </a:r>
            <a:r>
              <a:rPr lang="es-EC" dirty="0" err="1"/>
              <a:t>blade</a:t>
            </a:r>
            <a:r>
              <a:rPr lang="es-EC" dirty="0"/>
              <a:t> (servidores) que se encarga de los servicios a nivel interno y externo específicamente de la Pagina Web Institucional, intranet entre otros. </a:t>
            </a:r>
          </a:p>
          <a:p>
            <a:endParaRPr lang="es-EC" dirty="0"/>
          </a:p>
        </p:txBody>
      </p:sp>
      <p:pic>
        <p:nvPicPr>
          <p:cNvPr id="6" name="5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609342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764704"/>
            <a:ext cx="7488832" cy="5324535"/>
          </a:xfrm>
          <a:prstGeom prst="rect">
            <a:avLst/>
          </a:prstGeom>
          <a:noFill/>
        </p:spPr>
        <p:txBody>
          <a:bodyPr wrap="square" rtlCol="0">
            <a:spAutoFit/>
          </a:bodyPr>
          <a:lstStyle/>
          <a:p>
            <a:pPr marL="342900" indent="-342900" algn="just">
              <a:buFont typeface="Arial" pitchFamily="34" charset="0"/>
              <a:buChar char="•"/>
            </a:pPr>
            <a:r>
              <a:rPr lang="es-EC" sz="2000" dirty="0"/>
              <a:t>IGM dispone de un servicio de Directorio Activo que permite a los equipos acceder a los servicios y establecer políticas de red a los usuarios de la organización.</a:t>
            </a:r>
          </a:p>
          <a:p>
            <a:pPr marL="342900" indent="-342900" algn="just">
              <a:buFont typeface="Arial" pitchFamily="34" charset="0"/>
              <a:buChar char="•"/>
            </a:pPr>
            <a:r>
              <a:rPr lang="es-EC" sz="2000" dirty="0"/>
              <a:t> </a:t>
            </a:r>
          </a:p>
          <a:p>
            <a:pPr marL="342900" indent="-342900" algn="just">
              <a:buFont typeface="Arial" pitchFamily="34" charset="0"/>
              <a:buChar char="•"/>
            </a:pPr>
            <a:r>
              <a:rPr lang="es-EC" sz="2000" dirty="0"/>
              <a:t>La asignación de direcciones IP de los equipos de usuario final es manual.</a:t>
            </a:r>
          </a:p>
          <a:p>
            <a:pPr marL="342900" indent="-342900" algn="just">
              <a:buFont typeface="Arial" pitchFamily="34" charset="0"/>
              <a:buChar char="•"/>
            </a:pPr>
            <a:r>
              <a:rPr lang="es-EC" sz="2000" dirty="0"/>
              <a:t> </a:t>
            </a:r>
          </a:p>
          <a:p>
            <a:pPr marL="342900" indent="-342900" algn="just">
              <a:buFont typeface="Arial" pitchFamily="34" charset="0"/>
              <a:buChar char="•"/>
            </a:pPr>
            <a:r>
              <a:rPr lang="es-EC" sz="2000" dirty="0"/>
              <a:t>El monitoreo de red se realiza a través de la plataforma </a:t>
            </a:r>
            <a:r>
              <a:rPr lang="es-EC" sz="2000" dirty="0" err="1"/>
              <a:t>Zabbix</a:t>
            </a:r>
            <a:r>
              <a:rPr lang="es-EC" sz="2000" dirty="0"/>
              <a:t> que presenta en forma gráfica un esquema de la red y el lugar donde se presenta el daño en caso de que exista. </a:t>
            </a:r>
          </a:p>
          <a:p>
            <a:pPr marL="342900" indent="-342900" algn="just">
              <a:buFont typeface="Arial" pitchFamily="34" charset="0"/>
              <a:buChar char="•"/>
            </a:pPr>
            <a:endParaRPr lang="es-EC" sz="2000" dirty="0"/>
          </a:p>
          <a:p>
            <a:pPr marL="342900" indent="-342900" algn="just">
              <a:buFont typeface="Arial" pitchFamily="34" charset="0"/>
              <a:buChar char="•"/>
            </a:pPr>
            <a:r>
              <a:rPr lang="es-EC" sz="2000" dirty="0"/>
              <a:t>Para el servidor de almacenamiento se tienen dos sistemas: NAS y SAN que permite tener redundancia eléctrica pero no lógica</a:t>
            </a:r>
          </a:p>
          <a:p>
            <a:pPr marL="342900" indent="-342900" algn="just">
              <a:buFont typeface="Arial" pitchFamily="34" charset="0"/>
              <a:buChar char="•"/>
            </a:pPr>
            <a:endParaRPr lang="es-EC" sz="2000" dirty="0"/>
          </a:p>
          <a:p>
            <a:pPr marL="342900" indent="-342900" algn="just">
              <a:buFont typeface="Arial" pitchFamily="34" charset="0"/>
              <a:buChar char="•"/>
            </a:pPr>
            <a:r>
              <a:rPr lang="es-EC" sz="2000" dirty="0"/>
              <a:t>El procesamiento y almacenamiento de datos es centralizado en el edificio Matriz del IGM conforme al siguiente detalle, </a:t>
            </a:r>
          </a:p>
          <a:p>
            <a:pPr algn="just"/>
            <a:endParaRPr lang="es-EC" sz="2000"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27735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cstate="print"/>
          <a:srcRect l="-14" t="-14" r="-14" b="-14"/>
          <a:stretch>
            <a:fillRect/>
          </a:stretch>
        </p:blipFill>
        <p:spPr bwMode="auto">
          <a:xfrm>
            <a:off x="1547664" y="841770"/>
            <a:ext cx="5112568" cy="5616623"/>
          </a:xfrm>
          <a:prstGeom prst="rect">
            <a:avLst/>
          </a:prstGeom>
          <a:solidFill>
            <a:srgbClr val="FFFFFF"/>
          </a:solidFill>
          <a:ln w="9525">
            <a:noFill/>
            <a:miter lim="800000"/>
            <a:headEnd/>
            <a:tailEnd/>
          </a:ln>
        </p:spPr>
      </p:pic>
      <p:pic>
        <p:nvPicPr>
          <p:cNvPr id="4" name="3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
        <p:nvSpPr>
          <p:cNvPr id="2" name="CuadroTexto 1">
            <a:extLst>
              <a:ext uri="{FF2B5EF4-FFF2-40B4-BE49-F238E27FC236}">
                <a16:creationId xmlns:a16="http://schemas.microsoft.com/office/drawing/2014/main" xmlns="" id="{F76615EA-60DF-4676-8069-97D2F898B8AE}"/>
              </a:ext>
            </a:extLst>
          </p:cNvPr>
          <p:cNvSpPr txBox="1"/>
          <p:nvPr/>
        </p:nvSpPr>
        <p:spPr>
          <a:xfrm>
            <a:off x="2339752" y="131159"/>
            <a:ext cx="3528392" cy="369332"/>
          </a:xfrm>
          <a:prstGeom prst="rect">
            <a:avLst/>
          </a:prstGeom>
          <a:noFill/>
        </p:spPr>
        <p:txBody>
          <a:bodyPr wrap="square" rtlCol="0">
            <a:spAutoFit/>
          </a:bodyPr>
          <a:lstStyle/>
          <a:p>
            <a:r>
              <a:rPr lang="en-US" dirty="0" err="1"/>
              <a:t>Equipamiento</a:t>
            </a:r>
            <a:r>
              <a:rPr lang="en-US" dirty="0"/>
              <a:t> </a:t>
            </a:r>
            <a:r>
              <a:rPr lang="en-US" dirty="0" err="1"/>
              <a:t>Informatico</a:t>
            </a:r>
            <a:r>
              <a:rPr lang="en-US" dirty="0"/>
              <a:t> </a:t>
            </a:r>
            <a:endParaRPr lang="es-EC" dirty="0"/>
          </a:p>
        </p:txBody>
      </p:sp>
    </p:spTree>
    <p:extLst>
      <p:ext uri="{BB962C8B-B14F-4D97-AF65-F5344CB8AC3E}">
        <p14:creationId xmlns:p14="http://schemas.microsoft.com/office/powerpoint/2010/main" val="371986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764704"/>
            <a:ext cx="7344816" cy="4893647"/>
          </a:xfrm>
          <a:prstGeom prst="rect">
            <a:avLst/>
          </a:prstGeom>
          <a:noFill/>
        </p:spPr>
        <p:txBody>
          <a:bodyPr wrap="square" rtlCol="0">
            <a:spAutoFit/>
          </a:bodyPr>
          <a:lstStyle/>
          <a:p>
            <a:pPr marL="342900" indent="-342900" algn="just">
              <a:buFont typeface="Arial" pitchFamily="34" charset="0"/>
              <a:buChar char="•"/>
            </a:pPr>
            <a:r>
              <a:rPr lang="es-EC" sz="2400" dirty="0"/>
              <a:t>La conexión a internet se realiza a través de un equipo de seguridad </a:t>
            </a:r>
            <a:r>
              <a:rPr lang="es-EC" sz="2400" dirty="0" err="1"/>
              <a:t>Sophos</a:t>
            </a:r>
            <a:r>
              <a:rPr lang="es-EC" sz="2400" dirty="0"/>
              <a:t> que nos otorga una capacidad de aproximadamente 25 Mb que se distribuye para aproximadamente 300 usuarios.</a:t>
            </a:r>
          </a:p>
          <a:p>
            <a:pPr marL="342900" indent="-342900" algn="just">
              <a:buFont typeface="Arial" pitchFamily="34" charset="0"/>
              <a:buChar char="•"/>
            </a:pPr>
            <a:endParaRPr lang="es-EC" sz="2400" dirty="0"/>
          </a:p>
          <a:p>
            <a:pPr marL="342900" indent="-342900" algn="just">
              <a:buFont typeface="Arial" pitchFamily="34" charset="0"/>
              <a:buChar char="•"/>
            </a:pPr>
            <a:r>
              <a:rPr lang="es-EC" sz="2400" dirty="0"/>
              <a:t>El IGM dispone aproximadamente 326 equipos computacionales con el sistema operativo Windows 10 y Windows 7.</a:t>
            </a:r>
          </a:p>
          <a:p>
            <a:pPr marL="342900" indent="-342900" algn="just">
              <a:buFont typeface="Arial" pitchFamily="34" charset="0"/>
              <a:buChar char="•"/>
            </a:pPr>
            <a:endParaRPr lang="es-EC" sz="2400" dirty="0"/>
          </a:p>
          <a:p>
            <a:pPr marL="342900" indent="-342900" algn="just">
              <a:buFont typeface="Arial" pitchFamily="34" charset="0"/>
              <a:buChar char="•"/>
            </a:pPr>
            <a:r>
              <a:rPr lang="es-EC" sz="2400" dirty="0"/>
              <a:t>Los servicios que brinda el área de Gestión Tecnológica son: internet, correo electrónico, habilitación de red que son la base para la comunicación, producción y desarrollo institucional,</a:t>
            </a:r>
          </a:p>
        </p:txBody>
      </p:sp>
      <p:pic>
        <p:nvPicPr>
          <p:cNvPr id="3" name="2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47405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548680"/>
            <a:ext cx="5472608"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3200" b="1" dirty="0"/>
              <a:t>Objetivo General</a:t>
            </a:r>
          </a:p>
        </p:txBody>
      </p:sp>
      <p:sp>
        <p:nvSpPr>
          <p:cNvPr id="3" name="2 CuadroTexto"/>
          <p:cNvSpPr txBox="1"/>
          <p:nvPr/>
        </p:nvSpPr>
        <p:spPr>
          <a:xfrm>
            <a:off x="1115616" y="1340768"/>
            <a:ext cx="7128792" cy="369332"/>
          </a:xfrm>
          <a:prstGeom prst="rect">
            <a:avLst/>
          </a:prstGeom>
          <a:noFill/>
        </p:spPr>
        <p:txBody>
          <a:bodyPr wrap="square" rtlCol="0">
            <a:spAutoFit/>
          </a:bodyPr>
          <a:lstStyle/>
          <a:p>
            <a:endParaRPr lang="es-EC" dirty="0"/>
          </a:p>
        </p:txBody>
      </p:sp>
      <p:sp>
        <p:nvSpPr>
          <p:cNvPr id="4" name="3 Rectángulo redondeado"/>
          <p:cNvSpPr/>
          <p:nvPr/>
        </p:nvSpPr>
        <p:spPr>
          <a:xfrm>
            <a:off x="899592" y="2132856"/>
            <a:ext cx="7128792"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1324704" y="2996952"/>
            <a:ext cx="6408712" cy="2677656"/>
          </a:xfrm>
          <a:prstGeom prst="rect">
            <a:avLst/>
          </a:prstGeom>
        </p:spPr>
        <p:txBody>
          <a:bodyPr wrap="square">
            <a:spAutoFit/>
          </a:bodyPr>
          <a:lstStyle/>
          <a:p>
            <a:pPr algn="just"/>
            <a:r>
              <a:rPr lang="es-EC" sz="2800" dirty="0">
                <a:solidFill>
                  <a:schemeClr val="bg1"/>
                </a:solidFill>
              </a:rPr>
              <a:t>Elaborar el Plan Estratégico de TI para el Departamento de Tecnología del IGM, mediante la metodología PETI, alineado con los objetivos Institucionales, para asegurar un empleo eficaz y eficiente de las Tecnologías de la Información en IGM</a:t>
            </a:r>
            <a:r>
              <a:rPr lang="es-EC" sz="2800" dirty="0"/>
              <a:t>.</a:t>
            </a:r>
          </a:p>
        </p:txBody>
      </p:sp>
      <p:pic>
        <p:nvPicPr>
          <p:cNvPr id="7" name="6 Imagen" descr="logo_espe"/>
          <p:cNvPicPr/>
          <p:nvPr/>
        </p:nvPicPr>
        <p:blipFill>
          <a:blip r:embed="rId2" cstate="print"/>
          <a:srcRect/>
          <a:stretch>
            <a:fillRect/>
          </a:stretch>
        </p:blipFill>
        <p:spPr bwMode="auto">
          <a:xfrm>
            <a:off x="6372200" y="21493"/>
            <a:ext cx="2736304" cy="720080"/>
          </a:xfrm>
          <a:prstGeom prst="rect">
            <a:avLst/>
          </a:prstGeom>
          <a:noFill/>
          <a:ln w="9525">
            <a:noFill/>
            <a:miter lim="800000"/>
            <a:headEnd/>
            <a:tailEnd/>
          </a:ln>
        </p:spPr>
      </p:pic>
    </p:spTree>
    <p:extLst>
      <p:ext uri="{BB962C8B-B14F-4D97-AF65-F5344CB8AC3E}">
        <p14:creationId xmlns:p14="http://schemas.microsoft.com/office/powerpoint/2010/main" val="3962379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404664"/>
            <a:ext cx="4320480" cy="523220"/>
          </a:xfrm>
          <a:prstGeom prst="rect">
            <a:avLst/>
          </a:prstGeom>
          <a:noFill/>
        </p:spPr>
        <p:txBody>
          <a:bodyPr wrap="square" rtlCol="0">
            <a:spAutoFit/>
          </a:bodyPr>
          <a:lstStyle/>
          <a:p>
            <a:r>
              <a:rPr lang="es-EC" sz="2800" b="1" dirty="0"/>
              <a:t>DEBILIDADES DE TI</a:t>
            </a:r>
          </a:p>
        </p:txBody>
      </p:sp>
      <p:sp>
        <p:nvSpPr>
          <p:cNvPr id="3" name="2 CuadroTexto"/>
          <p:cNvSpPr txBox="1"/>
          <p:nvPr/>
        </p:nvSpPr>
        <p:spPr>
          <a:xfrm>
            <a:off x="899592" y="978794"/>
            <a:ext cx="7056784" cy="5909310"/>
          </a:xfrm>
          <a:prstGeom prst="rect">
            <a:avLst/>
          </a:prstGeom>
          <a:noFill/>
        </p:spPr>
        <p:txBody>
          <a:bodyPr wrap="square" rtlCol="0">
            <a:spAutoFit/>
          </a:bodyPr>
          <a:lstStyle/>
          <a:p>
            <a:pPr marL="342900" lvl="0" indent="-342900" algn="just">
              <a:buFont typeface="Arial" pitchFamily="34" charset="0"/>
              <a:buChar char="•"/>
            </a:pPr>
            <a:r>
              <a:rPr lang="es-EC" sz="2400" dirty="0"/>
              <a:t>Obsolescencia tecnológica del equipamiento informático</a:t>
            </a:r>
          </a:p>
          <a:p>
            <a:pPr marL="342900" lvl="0" indent="-342900" algn="just">
              <a:buFont typeface="Arial" pitchFamily="34" charset="0"/>
              <a:buChar char="•"/>
            </a:pPr>
            <a:r>
              <a:rPr lang="es-EC" sz="2400" dirty="0"/>
              <a:t>No existe enlace de back up</a:t>
            </a:r>
          </a:p>
          <a:p>
            <a:pPr marL="342900" lvl="0" indent="-342900" algn="just">
              <a:buFont typeface="Arial" pitchFamily="34" charset="0"/>
              <a:buChar char="•"/>
            </a:pPr>
            <a:r>
              <a:rPr lang="es-EC" sz="2400" dirty="0"/>
              <a:t>Servicio de internet y red </a:t>
            </a:r>
            <a:r>
              <a:rPr lang="es-EC" sz="2400" dirty="0" err="1"/>
              <a:t>wifi</a:t>
            </a:r>
            <a:r>
              <a:rPr lang="es-EC" sz="2400" dirty="0"/>
              <a:t> insuficiente para las áreas técnicas y administrativas.</a:t>
            </a:r>
          </a:p>
          <a:p>
            <a:pPr marL="342900" lvl="0" indent="-342900" algn="just">
              <a:buFont typeface="Arial" pitchFamily="34" charset="0"/>
              <a:buChar char="•"/>
            </a:pPr>
            <a:r>
              <a:rPr lang="es-EC" sz="2400" dirty="0"/>
              <a:t>Equipos de fotografía y computación desactualizados y falta de equipos para producción audiovisual en Comunicación social.</a:t>
            </a:r>
          </a:p>
          <a:p>
            <a:pPr marL="342900" lvl="0" indent="-342900" algn="just">
              <a:buFont typeface="Arial" pitchFamily="34" charset="0"/>
              <a:buChar char="•"/>
            </a:pPr>
            <a:r>
              <a:rPr lang="es-EC" sz="2400" dirty="0"/>
              <a:t>Inexistencia de espejos de información y salto redundante</a:t>
            </a:r>
          </a:p>
          <a:p>
            <a:pPr marL="342900" lvl="0" indent="-342900" algn="just">
              <a:buFont typeface="Arial" pitchFamily="34" charset="0"/>
              <a:buChar char="•"/>
            </a:pPr>
            <a:r>
              <a:rPr lang="es-EC" sz="2400" dirty="0"/>
              <a:t>Por incremento de equipos y procesos no se ha delimitado funciones en relación a mantenimiento físico y Gestión de tecnología.</a:t>
            </a:r>
          </a:p>
          <a:p>
            <a:pPr marL="342900" lvl="0" indent="-342900" algn="just">
              <a:buFont typeface="Arial" pitchFamily="34" charset="0"/>
              <a:buChar char="•"/>
            </a:pPr>
            <a:r>
              <a:rPr lang="es-EC" sz="2400" dirty="0"/>
              <a:t>Dificultad de acceso para transferencia de información por plataformas digitales.</a:t>
            </a:r>
          </a:p>
          <a:p>
            <a:endParaRPr lang="es-EC" dirty="0"/>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604918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548680"/>
            <a:ext cx="5184576" cy="523220"/>
          </a:xfrm>
          <a:prstGeom prst="rect">
            <a:avLst/>
          </a:prstGeom>
          <a:noFill/>
        </p:spPr>
        <p:txBody>
          <a:bodyPr wrap="square" rtlCol="0">
            <a:spAutoFit/>
          </a:bodyPr>
          <a:lstStyle/>
          <a:p>
            <a:r>
              <a:rPr lang="es-EC" sz="2800" dirty="0"/>
              <a:t>DEFICIENCIAS DE TI</a:t>
            </a:r>
          </a:p>
        </p:txBody>
      </p:sp>
      <p:sp>
        <p:nvSpPr>
          <p:cNvPr id="3" name="2 CuadroTexto"/>
          <p:cNvSpPr txBox="1"/>
          <p:nvPr/>
        </p:nvSpPr>
        <p:spPr>
          <a:xfrm>
            <a:off x="755576" y="1340768"/>
            <a:ext cx="7560840" cy="5570756"/>
          </a:xfrm>
          <a:prstGeom prst="rect">
            <a:avLst/>
          </a:prstGeom>
          <a:noFill/>
        </p:spPr>
        <p:txBody>
          <a:bodyPr wrap="square" rtlCol="0">
            <a:spAutoFit/>
          </a:bodyPr>
          <a:lstStyle/>
          <a:p>
            <a:pPr marL="285750" lvl="0" indent="-285750" algn="just">
              <a:buFont typeface="Arial" pitchFamily="34" charset="0"/>
              <a:buChar char="•"/>
            </a:pPr>
            <a:r>
              <a:rPr lang="es-EC" sz="2000" dirty="0"/>
              <a:t>No existe redundancia de los enlaces de fibra y cobre que interconectan las áreas técnicas y administrativas.</a:t>
            </a:r>
          </a:p>
          <a:p>
            <a:pPr marL="285750" lvl="0" indent="-285750" algn="just">
              <a:buFont typeface="Arial" pitchFamily="34" charset="0"/>
              <a:buChar char="•"/>
            </a:pPr>
            <a:r>
              <a:rPr lang="es-EC" sz="2000" dirty="0"/>
              <a:t>No existe redundancia en configuraciones de equipos de red de la capa </a:t>
            </a:r>
            <a:r>
              <a:rPr lang="es-EC" sz="2000" dirty="0" err="1"/>
              <a:t>core</a:t>
            </a:r>
            <a:r>
              <a:rPr lang="es-EC" sz="2000" dirty="0"/>
              <a:t> y distribución.</a:t>
            </a:r>
          </a:p>
          <a:p>
            <a:pPr marL="285750" lvl="0" indent="-285750" algn="just">
              <a:buFont typeface="Arial" pitchFamily="34" charset="0"/>
              <a:buChar char="•"/>
            </a:pPr>
            <a:r>
              <a:rPr lang="es-EC" sz="2000" dirty="0"/>
              <a:t>Solo existe redundancia eléctrica de los equipos que almacenan la información.</a:t>
            </a:r>
          </a:p>
          <a:p>
            <a:pPr marL="285750" lvl="0" indent="-285750" algn="just">
              <a:buFont typeface="Arial" pitchFamily="34" charset="0"/>
              <a:buChar char="•"/>
            </a:pPr>
            <a:r>
              <a:rPr lang="es-EC" sz="2000" dirty="0"/>
              <a:t>No existe vinculación con otras instituciones que tiene relación con el IGM para el desarrollo de nuevos proyectos.</a:t>
            </a:r>
          </a:p>
          <a:p>
            <a:pPr marL="285750" lvl="0" indent="-285750" algn="just">
              <a:buFont typeface="Arial" pitchFamily="34" charset="0"/>
              <a:buChar char="•"/>
            </a:pPr>
            <a:r>
              <a:rPr lang="es-EC" sz="2000" dirty="0"/>
              <a:t>Los equipos que conforman la infraestructura de la red en la mayoría no son administrables lo que en caso de algún daño en alguna red impediría la reparación inmediata del inconveniente</a:t>
            </a:r>
          </a:p>
          <a:p>
            <a:pPr marL="285750" lvl="0" indent="-285750" algn="just">
              <a:buFont typeface="Arial" pitchFamily="34" charset="0"/>
              <a:buChar char="•"/>
            </a:pPr>
            <a:r>
              <a:rPr lang="es-EC" sz="2000" dirty="0"/>
              <a:t>Sistema administrativo Financiero (Talento Humano, Facturación Electrónica, TECFAPREV) deficiente y obsoleto, no permite tener conocimiento de las áreas encargadas.</a:t>
            </a:r>
          </a:p>
          <a:p>
            <a:pPr marL="285750" lvl="0" indent="-285750" algn="just">
              <a:buFont typeface="Arial" pitchFamily="34" charset="0"/>
              <a:buChar char="•"/>
            </a:pPr>
            <a:r>
              <a:rPr lang="es-EC" sz="2000" dirty="0"/>
              <a:t>Readecuación de sistema de ventilación y detección de incendios en los servidores de la Gestión de Tecnología.</a:t>
            </a:r>
          </a:p>
          <a:p>
            <a:r>
              <a:rPr lang="es-EC" dirty="0"/>
              <a:t> </a:t>
            </a:r>
          </a:p>
          <a:p>
            <a:endParaRPr lang="es-EC" dirty="0"/>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81995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332656"/>
            <a:ext cx="7056784" cy="738664"/>
          </a:xfrm>
          <a:prstGeom prst="rect">
            <a:avLst/>
          </a:prstGeom>
          <a:noFill/>
        </p:spPr>
        <p:txBody>
          <a:bodyPr wrap="square" rtlCol="0">
            <a:spAutoFit/>
          </a:bodyPr>
          <a:lstStyle/>
          <a:p>
            <a:r>
              <a:rPr lang="es-EC" sz="2400" dirty="0"/>
              <a:t>ESTRUCTURA ORGANIZACIONAL DE TI</a:t>
            </a:r>
          </a:p>
          <a:p>
            <a:endParaRPr lang="es-EC" dirty="0"/>
          </a:p>
        </p:txBody>
      </p:sp>
      <p:sp>
        <p:nvSpPr>
          <p:cNvPr id="3" name="2 CuadroTexto"/>
          <p:cNvSpPr txBox="1"/>
          <p:nvPr/>
        </p:nvSpPr>
        <p:spPr>
          <a:xfrm>
            <a:off x="1547664" y="1052736"/>
            <a:ext cx="5544616" cy="369332"/>
          </a:xfrm>
          <a:prstGeom prst="rect">
            <a:avLst/>
          </a:prstGeom>
          <a:noFill/>
        </p:spPr>
        <p:txBody>
          <a:bodyPr wrap="square" rtlCol="0">
            <a:spAutoFit/>
          </a:bodyPr>
          <a:lstStyle/>
          <a:p>
            <a:endParaRPr lang="es-EC" dirty="0"/>
          </a:p>
        </p:txBody>
      </p:sp>
      <p:graphicFrame>
        <p:nvGraphicFramePr>
          <p:cNvPr id="4" name="3 Diagrama"/>
          <p:cNvGraphicFramePr/>
          <p:nvPr>
            <p:extLst>
              <p:ext uri="{D42A27DB-BD31-4B8C-83A1-F6EECF244321}">
                <p14:modId xmlns:p14="http://schemas.microsoft.com/office/powerpoint/2010/main" val="921106813"/>
              </p:ext>
            </p:extLst>
          </p:nvPr>
        </p:nvGraphicFramePr>
        <p:xfrm>
          <a:off x="827584" y="1255552"/>
          <a:ext cx="7488832" cy="512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logo_espe"/>
          <p:cNvPicPr/>
          <p:nvPr/>
        </p:nvPicPr>
        <p:blipFill>
          <a:blip r:embed="rId7"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62956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954FB13-DA2C-4268-B5BC-5A6CEFB8C803}"/>
              </a:ext>
            </a:extLst>
          </p:cNvPr>
          <p:cNvSpPr txBox="1"/>
          <p:nvPr/>
        </p:nvSpPr>
        <p:spPr>
          <a:xfrm>
            <a:off x="1187624" y="692696"/>
            <a:ext cx="6984776" cy="5447645"/>
          </a:xfrm>
          <a:prstGeom prst="rect">
            <a:avLst/>
          </a:prstGeom>
          <a:noFill/>
        </p:spPr>
        <p:txBody>
          <a:bodyPr wrap="square" rtlCol="0">
            <a:spAutoFit/>
          </a:bodyPr>
          <a:lstStyle/>
          <a:p>
            <a:pPr algn="just"/>
            <a:r>
              <a:rPr lang="en-US" sz="2400" b="1" dirty="0"/>
              <a:t>Gestion de Tecnología  </a:t>
            </a:r>
            <a:r>
              <a:rPr lang="en-US" dirty="0"/>
              <a:t>Cumple con actividades que incurren </a:t>
            </a:r>
            <a:r>
              <a:rPr lang="en-US" dirty="0" err="1"/>
              <a:t>en</a:t>
            </a:r>
            <a:r>
              <a:rPr lang="en-US" dirty="0"/>
              <a:t> la gestion administrativa y gestion de proyectos tecnologicos de mantenimiento de aplicaciones empresariales y sistemas de apoyo de registro y seguimiento de avances de cumplimiento. Reporte de problemas, ejecución del plan informático, asesoría informatica.</a:t>
            </a:r>
          </a:p>
          <a:p>
            <a:pPr algn="just"/>
            <a:endParaRPr lang="en-US" dirty="0"/>
          </a:p>
          <a:p>
            <a:pPr algn="just"/>
            <a:r>
              <a:rPr lang="en-US" sz="2400" b="1" dirty="0"/>
              <a:t>Desarrollo de Aplicaciones</a:t>
            </a:r>
            <a:r>
              <a:rPr lang="en-US" b="1" dirty="0"/>
              <a:t>.</a:t>
            </a:r>
            <a:r>
              <a:rPr lang="en-US" dirty="0"/>
              <a:t> – Gestiona la documentación para el cumplimiento del ciclo de Desarrollo de software.</a:t>
            </a:r>
          </a:p>
          <a:p>
            <a:pPr algn="just"/>
            <a:endParaRPr lang="en-US" dirty="0"/>
          </a:p>
          <a:p>
            <a:pPr algn="just"/>
            <a:r>
              <a:rPr lang="en-US" sz="2400" b="1" dirty="0"/>
              <a:t>Mantenimiento de Hardware y Software</a:t>
            </a:r>
            <a:r>
              <a:rPr lang="en-US" dirty="0"/>
              <a:t>.- Atiende los requerimientos de Hardware y software, suministros, creación, eliminación o modificación de perfiles de usuarios y soporte técnico.</a:t>
            </a:r>
          </a:p>
          <a:p>
            <a:pPr algn="just"/>
            <a:endParaRPr lang="en-US" dirty="0"/>
          </a:p>
          <a:p>
            <a:pPr algn="just"/>
            <a:r>
              <a:rPr lang="en-US" sz="2400" b="1" dirty="0"/>
              <a:t>Infraestructura.</a:t>
            </a:r>
            <a:r>
              <a:rPr lang="en-US" sz="2400" dirty="0"/>
              <a:t>-  </a:t>
            </a:r>
            <a:r>
              <a:rPr lang="en-US" dirty="0"/>
              <a:t>Atiende los requerimientos de infraestructura y genera propuestas de TI. Página Web institucional, servicio de soporte de red de datos y voz. Servicios de almacenamiento de información técnica.</a:t>
            </a:r>
          </a:p>
          <a:p>
            <a:endParaRPr lang="en-US" dirty="0"/>
          </a:p>
          <a:p>
            <a:endParaRPr lang="es-EC" dirty="0"/>
          </a:p>
        </p:txBody>
      </p:sp>
    </p:spTree>
    <p:extLst>
      <p:ext uri="{BB962C8B-B14F-4D97-AF65-F5344CB8AC3E}">
        <p14:creationId xmlns:p14="http://schemas.microsoft.com/office/powerpoint/2010/main" val="980968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476672"/>
            <a:ext cx="6336704" cy="523220"/>
          </a:xfrm>
          <a:prstGeom prst="rect">
            <a:avLst/>
          </a:prstGeom>
          <a:noFill/>
        </p:spPr>
        <p:txBody>
          <a:bodyPr wrap="square" rtlCol="0">
            <a:spAutoFit/>
          </a:bodyPr>
          <a:lstStyle/>
          <a:p>
            <a:r>
              <a:rPr lang="es-EC" sz="2800" b="1" dirty="0"/>
              <a:t>EVALUACION DE TI: Inversión en TI</a:t>
            </a:r>
          </a:p>
        </p:txBody>
      </p:sp>
      <p:graphicFrame>
        <p:nvGraphicFramePr>
          <p:cNvPr id="3" name="2 Gráfico"/>
          <p:cNvGraphicFramePr/>
          <p:nvPr>
            <p:extLst>
              <p:ext uri="{D42A27DB-BD31-4B8C-83A1-F6EECF244321}">
                <p14:modId xmlns:p14="http://schemas.microsoft.com/office/powerpoint/2010/main" val="4242753197"/>
              </p:ext>
            </p:extLst>
          </p:nvPr>
        </p:nvGraphicFramePr>
        <p:xfrm>
          <a:off x="1043608" y="1628800"/>
          <a:ext cx="3631565"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758296377"/>
              </p:ext>
            </p:extLst>
          </p:nvPr>
        </p:nvGraphicFramePr>
        <p:xfrm>
          <a:off x="5292080" y="1761027"/>
          <a:ext cx="2592288" cy="2604076"/>
        </p:xfrm>
        <a:graphic>
          <a:graphicData uri="http://schemas.openxmlformats.org/drawingml/2006/table">
            <a:tbl>
              <a:tblPr firstRow="1" firstCol="1" bandRow="1">
                <a:tableStyleId>{5C22544A-7EE6-4342-B048-85BDC9FD1C3A}</a:tableStyleId>
              </a:tblPr>
              <a:tblGrid>
                <a:gridCol w="1079039">
                  <a:extLst>
                    <a:ext uri="{9D8B030D-6E8A-4147-A177-3AD203B41FA5}">
                      <a16:colId xmlns:a16="http://schemas.microsoft.com/office/drawing/2014/main" xmlns="" val="20000"/>
                    </a:ext>
                  </a:extLst>
                </a:gridCol>
                <a:gridCol w="1513249">
                  <a:extLst>
                    <a:ext uri="{9D8B030D-6E8A-4147-A177-3AD203B41FA5}">
                      <a16:colId xmlns:a16="http://schemas.microsoft.com/office/drawing/2014/main" xmlns="" val="20001"/>
                    </a:ext>
                  </a:extLst>
                </a:gridCol>
              </a:tblGrid>
              <a:tr h="651019">
                <a:tc>
                  <a:txBody>
                    <a:bodyPr/>
                    <a:lstStyle/>
                    <a:p>
                      <a:pPr algn="just">
                        <a:lnSpc>
                          <a:spcPct val="200000"/>
                        </a:lnSpc>
                        <a:spcAft>
                          <a:spcPts val="0"/>
                        </a:spcAft>
                      </a:pPr>
                      <a:r>
                        <a:rPr lang="es-EC" sz="1200">
                          <a:effectLst/>
                        </a:rPr>
                        <a:t> </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a:effectLst/>
                        </a:rPr>
                        <a:t>Inversión ($)</a:t>
                      </a:r>
                      <a:endParaRPr lang="es-EC" sz="110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0"/>
                  </a:ext>
                </a:extLst>
              </a:tr>
              <a:tr h="651019">
                <a:tc>
                  <a:txBody>
                    <a:bodyPr/>
                    <a:lstStyle/>
                    <a:p>
                      <a:pPr algn="just">
                        <a:lnSpc>
                          <a:spcPct val="200000"/>
                        </a:lnSpc>
                        <a:spcAft>
                          <a:spcPts val="0"/>
                        </a:spcAft>
                      </a:pPr>
                      <a:r>
                        <a:rPr lang="es-EC" sz="1200">
                          <a:effectLst/>
                        </a:rPr>
                        <a:t>2016</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a:effectLst/>
                        </a:rPr>
                        <a:t>263.194,00</a:t>
                      </a:r>
                      <a:endParaRPr lang="es-EC" sz="110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1"/>
                  </a:ext>
                </a:extLst>
              </a:tr>
              <a:tr h="651019">
                <a:tc>
                  <a:txBody>
                    <a:bodyPr/>
                    <a:lstStyle/>
                    <a:p>
                      <a:pPr algn="just">
                        <a:lnSpc>
                          <a:spcPct val="200000"/>
                        </a:lnSpc>
                        <a:spcAft>
                          <a:spcPts val="0"/>
                        </a:spcAft>
                      </a:pPr>
                      <a:r>
                        <a:rPr lang="es-EC" sz="1200">
                          <a:effectLst/>
                        </a:rPr>
                        <a:t>2017</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a:effectLst/>
                        </a:rPr>
                        <a:t>173.713,20</a:t>
                      </a:r>
                      <a:endParaRPr lang="es-EC" sz="110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2"/>
                  </a:ext>
                </a:extLst>
              </a:tr>
              <a:tr h="651019">
                <a:tc>
                  <a:txBody>
                    <a:bodyPr/>
                    <a:lstStyle/>
                    <a:p>
                      <a:pPr algn="just">
                        <a:lnSpc>
                          <a:spcPct val="200000"/>
                        </a:lnSpc>
                        <a:spcAft>
                          <a:spcPts val="0"/>
                        </a:spcAft>
                      </a:pPr>
                      <a:r>
                        <a:rPr lang="es-EC" sz="1200">
                          <a:effectLst/>
                        </a:rPr>
                        <a:t>2018</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dirty="0">
                          <a:effectLst/>
                        </a:rPr>
                        <a:t>279.010,36</a:t>
                      </a:r>
                      <a:endParaRPr lang="es-EC"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
        <p:nvSpPr>
          <p:cNvPr id="6" name="5 CuadroTexto"/>
          <p:cNvSpPr txBox="1"/>
          <p:nvPr/>
        </p:nvSpPr>
        <p:spPr>
          <a:xfrm>
            <a:off x="753890" y="4797152"/>
            <a:ext cx="7416824" cy="1015663"/>
          </a:xfrm>
          <a:prstGeom prst="rect">
            <a:avLst/>
          </a:prstGeom>
          <a:noFill/>
        </p:spPr>
        <p:txBody>
          <a:bodyPr wrap="square" rtlCol="0">
            <a:spAutoFit/>
          </a:bodyPr>
          <a:lstStyle/>
          <a:p>
            <a:pPr algn="just"/>
            <a:r>
              <a:rPr lang="es-EC" sz="2000" dirty="0"/>
              <a:t>El IGM cuenta con un presupuesto asignado para la ejecución de proyectos de gasto corriente para la gestión de tecnología y proyectos de TI que soportan las actividades del IGM.</a:t>
            </a:r>
          </a:p>
        </p:txBody>
      </p:sp>
      <p:pic>
        <p:nvPicPr>
          <p:cNvPr id="7" name="6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14288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7488832" cy="5355312"/>
          </a:xfrm>
          <a:prstGeom prst="rect">
            <a:avLst/>
          </a:prstGeom>
          <a:noFill/>
        </p:spPr>
        <p:txBody>
          <a:bodyPr wrap="square" rtlCol="0">
            <a:spAutoFit/>
          </a:bodyPr>
          <a:lstStyle/>
          <a:p>
            <a:pPr lvl="0"/>
            <a:r>
              <a:rPr lang="es-EC" dirty="0"/>
              <a:t>FASE I: </a:t>
            </a:r>
            <a:endParaRPr lang="es-EC" sz="1600" dirty="0"/>
          </a:p>
          <a:p>
            <a:pPr lvl="1"/>
            <a:r>
              <a:rPr lang="es-EC" dirty="0"/>
              <a:t>Análisis de la situación actual </a:t>
            </a:r>
            <a:endParaRPr lang="es-EC" sz="1600" dirty="0"/>
          </a:p>
          <a:p>
            <a:pPr lvl="0"/>
            <a:r>
              <a:rPr lang="es-EC" dirty="0"/>
              <a:t>FASE II</a:t>
            </a:r>
            <a:endParaRPr lang="es-EC" sz="1600" dirty="0"/>
          </a:p>
          <a:p>
            <a:pPr lvl="1"/>
            <a:r>
              <a:rPr lang="es-EC" dirty="0"/>
              <a:t>Análisis del entorno</a:t>
            </a:r>
            <a:endParaRPr lang="es-EC" sz="1600" dirty="0"/>
          </a:p>
          <a:p>
            <a:pPr lvl="1"/>
            <a:r>
              <a:rPr lang="es-EC" dirty="0"/>
              <a:t>Estrategia de negocios</a:t>
            </a:r>
            <a:endParaRPr lang="es-EC" sz="1600" dirty="0"/>
          </a:p>
          <a:p>
            <a:pPr lvl="1"/>
            <a:r>
              <a:rPr lang="es-EC" dirty="0"/>
              <a:t>Modelo Operativo</a:t>
            </a:r>
            <a:endParaRPr lang="es-EC" sz="1600" dirty="0"/>
          </a:p>
          <a:p>
            <a:pPr lvl="1"/>
            <a:r>
              <a:rPr lang="es-EC" dirty="0"/>
              <a:t>Estructura de la organización</a:t>
            </a:r>
            <a:endParaRPr lang="es-EC" sz="1600" dirty="0"/>
          </a:p>
          <a:p>
            <a:pPr lvl="1"/>
            <a:r>
              <a:rPr lang="es-EC" dirty="0"/>
              <a:t>Arquitectura de información</a:t>
            </a:r>
            <a:endParaRPr lang="es-EC" sz="1600" dirty="0"/>
          </a:p>
          <a:p>
            <a:pPr lvl="0"/>
            <a:r>
              <a:rPr lang="es-EC" dirty="0"/>
              <a:t>FASE III</a:t>
            </a:r>
            <a:endParaRPr lang="es-EC" sz="1600" dirty="0"/>
          </a:p>
          <a:p>
            <a:pPr lvl="1"/>
            <a:r>
              <a:rPr lang="es-EC" dirty="0"/>
              <a:t>Estrategia de TI</a:t>
            </a:r>
            <a:endParaRPr lang="es-EC" sz="1600" dirty="0"/>
          </a:p>
          <a:p>
            <a:pPr lvl="1"/>
            <a:r>
              <a:rPr lang="es-EC" dirty="0"/>
              <a:t>Arquitectura de SI</a:t>
            </a:r>
            <a:endParaRPr lang="es-EC" sz="1600" dirty="0"/>
          </a:p>
          <a:p>
            <a:pPr lvl="1"/>
            <a:r>
              <a:rPr lang="es-EC" dirty="0"/>
              <a:t>Arquitectura tecnológica</a:t>
            </a:r>
            <a:endParaRPr lang="es-EC" sz="1600" dirty="0"/>
          </a:p>
          <a:p>
            <a:pPr lvl="1"/>
            <a:r>
              <a:rPr lang="es-EC" dirty="0"/>
              <a:t>Modelo Operativo TI</a:t>
            </a:r>
            <a:endParaRPr lang="es-EC" sz="1600" dirty="0"/>
          </a:p>
          <a:p>
            <a:pPr lvl="1"/>
            <a:r>
              <a:rPr lang="es-EC" dirty="0"/>
              <a:t>Estructura Organizacional de TI</a:t>
            </a:r>
            <a:endParaRPr lang="es-EC" sz="1600" dirty="0"/>
          </a:p>
          <a:p>
            <a:pPr lvl="0"/>
            <a:r>
              <a:rPr lang="es-EC" dirty="0"/>
              <a:t>FASE IV</a:t>
            </a:r>
            <a:endParaRPr lang="es-EC" sz="1600" dirty="0"/>
          </a:p>
          <a:p>
            <a:pPr lvl="1"/>
            <a:r>
              <a:rPr lang="es-EC" dirty="0"/>
              <a:t>Prioridades de implantación</a:t>
            </a:r>
            <a:endParaRPr lang="es-EC" sz="1600" dirty="0"/>
          </a:p>
          <a:p>
            <a:pPr lvl="1"/>
            <a:r>
              <a:rPr lang="es-EC" dirty="0"/>
              <a:t>Plan de Implantación</a:t>
            </a:r>
            <a:endParaRPr lang="es-EC" sz="1600" dirty="0"/>
          </a:p>
          <a:p>
            <a:pPr lvl="1"/>
            <a:r>
              <a:rPr lang="es-EC" dirty="0"/>
              <a:t>Recuperación de la inversión</a:t>
            </a:r>
            <a:endParaRPr lang="es-EC" sz="1600" dirty="0"/>
          </a:p>
          <a:p>
            <a:pPr lvl="1"/>
            <a:r>
              <a:rPr lang="es-EC" dirty="0"/>
              <a:t>Administración del riesgo</a:t>
            </a:r>
            <a:endParaRPr lang="es-EC" sz="1600" dirty="0"/>
          </a:p>
        </p:txBody>
      </p:sp>
      <p:sp>
        <p:nvSpPr>
          <p:cNvPr id="6" name="1 Título"/>
          <p:cNvSpPr txBox="1">
            <a:spLocks/>
          </p:cNvSpPr>
          <p:nvPr/>
        </p:nvSpPr>
        <p:spPr>
          <a:xfrm>
            <a:off x="770096" y="1196752"/>
            <a:ext cx="6075604" cy="1656184"/>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60882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61">
                                          <p:stCondLst>
                                            <p:cond delay="0"/>
                                          </p:stCondLst>
                                        </p:cTn>
                                        <p:tgtEl>
                                          <p:spTgt spid="6"/>
                                        </p:tgtEl>
                                      </p:cBhvr>
                                    </p:animEffect>
                                    <p:anim calcmode="lin" valueType="num">
                                      <p:cBhvr>
                                        <p:cTn id="8" dur="820"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6"/>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6"/>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6"/>
                                        </p:tgtEl>
                                        <p:attrNameLst>
                                          <p:attrName>ppt_y</p:attrName>
                                        </p:attrNameLst>
                                      </p:cBhvr>
                                      <p:tavLst>
                                        <p:tav tm="0" fmla="#ppt_y-sin(pi*$)/81">
                                          <p:val>
                                            <p:fltVal val="0"/>
                                          </p:val>
                                        </p:tav>
                                        <p:tav tm="100000">
                                          <p:val>
                                            <p:fltVal val="1"/>
                                          </p:val>
                                        </p:tav>
                                      </p:tavLst>
                                    </p:anim>
                                    <p:animScale>
                                      <p:cBhvr>
                                        <p:cTn id="13" dur="12">
                                          <p:stCondLst>
                                            <p:cond delay="292"/>
                                          </p:stCondLst>
                                        </p:cTn>
                                        <p:tgtEl>
                                          <p:spTgt spid="6"/>
                                        </p:tgtEl>
                                      </p:cBhvr>
                                      <p:to x="100000" y="60000"/>
                                    </p:animScale>
                                    <p:animScale>
                                      <p:cBhvr>
                                        <p:cTn id="14" dur="75" decel="50000">
                                          <p:stCondLst>
                                            <p:cond delay="304"/>
                                          </p:stCondLst>
                                        </p:cTn>
                                        <p:tgtEl>
                                          <p:spTgt spid="6"/>
                                        </p:tgtEl>
                                      </p:cBhvr>
                                      <p:to x="100000" y="100000"/>
                                    </p:animScale>
                                    <p:animScale>
                                      <p:cBhvr>
                                        <p:cTn id="15" dur="12">
                                          <p:stCondLst>
                                            <p:cond delay="590"/>
                                          </p:stCondLst>
                                        </p:cTn>
                                        <p:tgtEl>
                                          <p:spTgt spid="6"/>
                                        </p:tgtEl>
                                      </p:cBhvr>
                                      <p:to x="100000" y="80000"/>
                                    </p:animScale>
                                    <p:animScale>
                                      <p:cBhvr>
                                        <p:cTn id="16" dur="75" decel="50000">
                                          <p:stCondLst>
                                            <p:cond delay="602"/>
                                          </p:stCondLst>
                                        </p:cTn>
                                        <p:tgtEl>
                                          <p:spTgt spid="6"/>
                                        </p:tgtEl>
                                      </p:cBhvr>
                                      <p:to x="100000" y="100000"/>
                                    </p:animScale>
                                    <p:animScale>
                                      <p:cBhvr>
                                        <p:cTn id="17" dur="12">
                                          <p:stCondLst>
                                            <p:cond delay="739"/>
                                          </p:stCondLst>
                                        </p:cTn>
                                        <p:tgtEl>
                                          <p:spTgt spid="6"/>
                                        </p:tgtEl>
                                      </p:cBhvr>
                                      <p:to x="100000" y="90000"/>
                                    </p:animScale>
                                    <p:animScale>
                                      <p:cBhvr>
                                        <p:cTn id="18" dur="75" decel="50000">
                                          <p:stCondLst>
                                            <p:cond delay="751"/>
                                          </p:stCondLst>
                                        </p:cTn>
                                        <p:tgtEl>
                                          <p:spTgt spid="6"/>
                                        </p:tgtEl>
                                      </p:cBhvr>
                                      <p:to x="100000" y="100000"/>
                                    </p:animScale>
                                    <p:animScale>
                                      <p:cBhvr>
                                        <p:cTn id="19" dur="12">
                                          <p:stCondLst>
                                            <p:cond delay="814"/>
                                          </p:stCondLst>
                                        </p:cTn>
                                        <p:tgtEl>
                                          <p:spTgt spid="6"/>
                                        </p:tgtEl>
                                      </p:cBhvr>
                                      <p:to x="100000" y="95000"/>
                                    </p:animScale>
                                    <p:animScale>
                                      <p:cBhvr>
                                        <p:cTn id="20" dur="75" decel="50000">
                                          <p:stCondLst>
                                            <p:cond delay="825"/>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37040" y="764704"/>
            <a:ext cx="8555440" cy="576064"/>
          </a:xfrm>
          <a:prstGeom prst="rect">
            <a:avLst/>
          </a:prstGeom>
          <a:solidFill>
            <a:schemeClr val="bg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900" b="1" dirty="0"/>
              <a:t> FASE II- MODELO DE NEGOCIOS/ORGANIZACIÓN</a:t>
            </a:r>
          </a:p>
        </p:txBody>
      </p:sp>
      <p:sp>
        <p:nvSpPr>
          <p:cNvPr id="3" name="2 CuadroTexto"/>
          <p:cNvSpPr txBox="1"/>
          <p:nvPr/>
        </p:nvSpPr>
        <p:spPr>
          <a:xfrm>
            <a:off x="755576" y="1772816"/>
            <a:ext cx="7344816" cy="4154984"/>
          </a:xfrm>
          <a:prstGeom prst="rect">
            <a:avLst/>
          </a:prstGeom>
          <a:noFill/>
        </p:spPr>
        <p:txBody>
          <a:bodyPr wrap="square" rtlCol="0">
            <a:spAutoFit/>
          </a:bodyPr>
          <a:lstStyle/>
          <a:p>
            <a:pPr algn="just"/>
            <a:r>
              <a:rPr lang="es-EC" sz="2400" dirty="0"/>
              <a:t>En esta fase se establece un modelo de negocios/organización a partir del entendimiento del entorno definido en la fase I, construcción de un modelo operativo, la estructura de la organización y la arquitectura de la información.</a:t>
            </a:r>
          </a:p>
          <a:p>
            <a:pPr algn="just"/>
            <a:endParaRPr lang="es-EC" sz="2400" dirty="0"/>
          </a:p>
          <a:p>
            <a:pPr algn="just"/>
            <a:endParaRPr lang="es-EC" sz="2400" dirty="0"/>
          </a:p>
          <a:p>
            <a:pPr algn="just"/>
            <a:r>
              <a:rPr lang="es-EC" sz="2400" dirty="0"/>
              <a:t>se realiza la verificación de las condiciones que influyen sobre la empresa, en función al levantamiento de información y análisis realizado se identifican los aspectos más relevantes del ambiente interno del IGM</a:t>
            </a:r>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796404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394692"/>
            <a:ext cx="8208912" cy="6309420"/>
          </a:xfrm>
          <a:prstGeom prst="rect">
            <a:avLst/>
          </a:prstGeom>
          <a:noFill/>
        </p:spPr>
        <p:txBody>
          <a:bodyPr wrap="square" rtlCol="0">
            <a:spAutoFit/>
          </a:bodyPr>
          <a:lstStyle/>
          <a:p>
            <a:r>
              <a:rPr lang="es-EC" sz="2800" b="1" i="1" dirty="0"/>
              <a:t>Fortalezas</a:t>
            </a:r>
            <a:endParaRPr lang="es-EC" sz="2800" b="1" dirty="0"/>
          </a:p>
          <a:p>
            <a:r>
              <a:rPr lang="es-EC" dirty="0"/>
              <a:t> </a:t>
            </a:r>
          </a:p>
          <a:p>
            <a:pPr marL="285750" lvl="0" indent="-285750" algn="just">
              <a:buFont typeface="Arial" pitchFamily="34" charset="0"/>
              <a:buChar char="•"/>
            </a:pPr>
            <a:r>
              <a:rPr lang="es-EC" sz="2000" dirty="0"/>
              <a:t>Software de diseño de alta seguridad</a:t>
            </a:r>
          </a:p>
          <a:p>
            <a:pPr marL="285750" lvl="0" indent="-285750" algn="just">
              <a:buFont typeface="Arial" pitchFamily="34" charset="0"/>
              <a:buChar char="•"/>
            </a:pPr>
            <a:r>
              <a:rPr lang="es-EC" sz="2000" dirty="0"/>
              <a:t>Personal calificado con experiencia y conocimientos académicos, técnicos y administrativos.</a:t>
            </a:r>
          </a:p>
          <a:p>
            <a:pPr marL="285750" lvl="0" indent="-285750" algn="just">
              <a:buFont typeface="Arial" pitchFamily="34" charset="0"/>
              <a:buChar char="•"/>
            </a:pPr>
            <a:r>
              <a:rPr lang="es-EC" sz="2000" dirty="0"/>
              <a:t>Disponibilidad de base de datos a escalas mayores a 1:25000</a:t>
            </a:r>
          </a:p>
          <a:p>
            <a:pPr marL="285750" lvl="0" indent="-285750" algn="just">
              <a:buFont typeface="Arial" pitchFamily="34" charset="0"/>
              <a:buChar char="•"/>
            </a:pPr>
            <a:r>
              <a:rPr lang="es-EC" sz="2000" dirty="0"/>
              <a:t>Búsqueda de conocimientos y tecnologías actuales para implementación en los procesos como iniciativa de determinados servidores públicos.</a:t>
            </a:r>
          </a:p>
          <a:p>
            <a:pPr marL="285750" lvl="0" indent="-285750" algn="just">
              <a:buFont typeface="Arial" pitchFamily="34" charset="0"/>
              <a:buChar char="•"/>
            </a:pPr>
            <a:r>
              <a:rPr lang="es-EC" sz="2000" dirty="0"/>
              <a:t>Plan Estratégico Institucional alineado a las políticas gubernamentales.</a:t>
            </a:r>
          </a:p>
          <a:p>
            <a:pPr marL="285750" lvl="0" indent="-285750" algn="just">
              <a:buFont typeface="Arial" pitchFamily="34" charset="0"/>
              <a:buChar char="•"/>
            </a:pPr>
            <a:r>
              <a:rPr lang="es-EC" sz="2000" dirty="0"/>
              <a:t>Desarrollo de aplicaciones para los procesos </a:t>
            </a:r>
            <a:r>
              <a:rPr lang="es-EC" sz="2000" dirty="0" err="1"/>
              <a:t>agregadores</a:t>
            </a:r>
            <a:r>
              <a:rPr lang="es-EC" sz="2000" dirty="0"/>
              <a:t> de valor y apoyo, generando ahorro en los costos de producción.</a:t>
            </a:r>
          </a:p>
          <a:p>
            <a:pPr marL="285750" lvl="0" indent="-285750" algn="just">
              <a:buFont typeface="Arial" pitchFamily="34" charset="0"/>
              <a:buChar char="•"/>
            </a:pPr>
            <a:r>
              <a:rPr lang="es-EC" sz="2000" dirty="0"/>
              <a:t>Amplio conocimiento y aplicación de las metodologías y herramientas (GPR, ISOQ, Sistema Integrado de Planificación e inversión Pública (</a:t>
            </a:r>
            <a:r>
              <a:rPr lang="es-EC" sz="2000" dirty="0" err="1"/>
              <a:t>SIPeIP</a:t>
            </a:r>
            <a:r>
              <a:rPr lang="es-EC" sz="2000" dirty="0"/>
              <a:t>), entre otros) que permiten cumplir la misión de Planificación.</a:t>
            </a:r>
          </a:p>
          <a:p>
            <a:pPr marL="285750" lvl="0" indent="-285750" algn="just">
              <a:buFont typeface="Arial" pitchFamily="34" charset="0"/>
              <a:buChar char="•"/>
            </a:pPr>
            <a:r>
              <a:rPr lang="es-EC" sz="2000" dirty="0"/>
              <a:t>Liderar proyectos de Desarrollo e Innovación Tecnológica para el aumento de las capacidades del Instituto.</a:t>
            </a:r>
          </a:p>
          <a:p>
            <a:pPr marL="285750" lvl="0" indent="-285750" algn="just">
              <a:buFont typeface="Arial" pitchFamily="34" charset="0"/>
              <a:buChar char="•"/>
            </a:pPr>
            <a:r>
              <a:rPr lang="es-EC" sz="2000" dirty="0"/>
              <a:t>Creciente demanda para innovación y transferencia tecnológica de acuerdo a las necesidades y requerimientos de las diferentes áreas y gestiones de la Institución.</a:t>
            </a:r>
            <a:r>
              <a:rPr lang="es-EC" dirty="0"/>
              <a:t> </a:t>
            </a:r>
          </a:p>
          <a:p>
            <a:endParaRPr lang="es-EC" dirty="0"/>
          </a:p>
        </p:txBody>
      </p:sp>
      <p:pic>
        <p:nvPicPr>
          <p:cNvPr id="3" name="2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4216563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764704"/>
            <a:ext cx="7056784" cy="5478423"/>
          </a:xfrm>
          <a:prstGeom prst="rect">
            <a:avLst/>
          </a:prstGeom>
          <a:noFill/>
        </p:spPr>
        <p:txBody>
          <a:bodyPr wrap="square" rtlCol="0">
            <a:spAutoFit/>
          </a:bodyPr>
          <a:lstStyle/>
          <a:p>
            <a:pPr algn="just"/>
            <a:r>
              <a:rPr lang="es-EC" sz="3200" b="1" i="1" dirty="0"/>
              <a:t>Oportunidades</a:t>
            </a:r>
            <a:endParaRPr lang="es-EC" sz="3200" b="1" dirty="0"/>
          </a:p>
          <a:p>
            <a:pPr algn="just"/>
            <a:r>
              <a:rPr lang="es-EC" dirty="0"/>
              <a:t> </a:t>
            </a:r>
          </a:p>
          <a:p>
            <a:pPr marL="285750" lvl="0" indent="-285750" algn="just">
              <a:buFont typeface="Arial" pitchFamily="34" charset="0"/>
              <a:buChar char="•"/>
            </a:pPr>
            <a:r>
              <a:rPr lang="es-EC" sz="2000" dirty="0"/>
              <a:t>Vinculación con organismos nacionales e internacionales en el ámbito de acción del IGM.</a:t>
            </a:r>
          </a:p>
          <a:p>
            <a:pPr marL="285750" lvl="0" indent="-285750" algn="just">
              <a:buFont typeface="Arial" pitchFamily="34" charset="0"/>
              <a:buChar char="•"/>
            </a:pPr>
            <a:r>
              <a:rPr lang="es-EC" sz="2000" dirty="0"/>
              <a:t>Disponibilidad de uso de medios digitales (redes sociales- plataformas digitales)</a:t>
            </a:r>
          </a:p>
          <a:p>
            <a:pPr marL="285750" lvl="0" indent="-285750" algn="just">
              <a:buFont typeface="Arial" pitchFamily="34" charset="0"/>
              <a:buChar char="•"/>
            </a:pPr>
            <a:r>
              <a:rPr lang="es-EC" sz="2000" dirty="0"/>
              <a:t>Se cuenta con herramientas de administración financiera que propicia el registro oportuno y veraz de la gestión financiera, como el </a:t>
            </a:r>
            <a:r>
              <a:rPr lang="es-EC" sz="2000" dirty="0" err="1"/>
              <a:t>eSIGEF</a:t>
            </a:r>
            <a:r>
              <a:rPr lang="es-EC" sz="2000" dirty="0"/>
              <a:t>, SPRYN, SBYE entre otras. </a:t>
            </a:r>
          </a:p>
          <a:p>
            <a:pPr marL="285750" lvl="0" indent="-285750" algn="just">
              <a:buFont typeface="Arial" pitchFamily="34" charset="0"/>
              <a:buChar char="•"/>
            </a:pPr>
            <a:r>
              <a:rPr lang="es-EC" sz="2000" dirty="0"/>
              <a:t>Quito no cuenta un lugar adecuado para la divulgación de las ciencias astronómicas.</a:t>
            </a:r>
          </a:p>
          <a:p>
            <a:pPr marL="285750" lvl="0" indent="-285750" algn="just">
              <a:buFont typeface="Arial" pitchFamily="34" charset="0"/>
              <a:buChar char="•"/>
            </a:pPr>
            <a:r>
              <a:rPr lang="es-EC" sz="2000" dirty="0"/>
              <a:t>Normativa aplicable y vigente en servicios, procesos, calidad y seguridad de la información.</a:t>
            </a:r>
          </a:p>
          <a:p>
            <a:pPr marL="285750" indent="-285750" algn="just">
              <a:buFont typeface="Arial" pitchFamily="34" charset="0"/>
              <a:buChar char="•"/>
            </a:pPr>
            <a:r>
              <a:rPr lang="es-EC" sz="2000" dirty="0"/>
              <a:t>Soporte tecnológico y apoyo de personal profesional calificado de las instituciones públicas, privadas y la academia a través de convenios para la planificación y ejecución de proyectos de investigación, desarrollo e innovación</a:t>
            </a:r>
          </a:p>
        </p:txBody>
      </p:sp>
      <p:pic>
        <p:nvPicPr>
          <p:cNvPr id="3" name="2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848611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58141"/>
            <a:ext cx="8496944" cy="6432530"/>
          </a:xfrm>
          <a:prstGeom prst="rect">
            <a:avLst/>
          </a:prstGeom>
          <a:noFill/>
        </p:spPr>
        <p:txBody>
          <a:bodyPr wrap="square" rtlCol="0">
            <a:spAutoFit/>
          </a:bodyPr>
          <a:lstStyle/>
          <a:p>
            <a:r>
              <a:rPr lang="es-EC" sz="3600" b="1" i="1" dirty="0"/>
              <a:t>Debilidades </a:t>
            </a:r>
            <a:endParaRPr lang="es-EC" sz="3600" b="1" dirty="0"/>
          </a:p>
          <a:p>
            <a:r>
              <a:rPr lang="es-EC" dirty="0"/>
              <a:t> </a:t>
            </a:r>
          </a:p>
          <a:p>
            <a:pPr lvl="0" algn="just"/>
            <a:r>
              <a:rPr lang="es-EC" sz="2000" dirty="0"/>
              <a:t>Estatuto Orgánico por Procesos y Manual de Puestos de IGM desactualizados.</a:t>
            </a:r>
          </a:p>
          <a:p>
            <a:pPr lvl="0" algn="just"/>
            <a:r>
              <a:rPr lang="es-EC" sz="2000" dirty="0"/>
              <a:t>Falta de un nuevo modelo de Gestión.</a:t>
            </a:r>
          </a:p>
          <a:p>
            <a:pPr lvl="0" algn="just"/>
            <a:endParaRPr lang="es-EC" sz="2000" dirty="0"/>
          </a:p>
          <a:p>
            <a:pPr lvl="0" algn="just"/>
            <a:r>
              <a:rPr lang="es-EC" sz="2000" dirty="0"/>
              <a:t>Falta equipamiento y renovación tecnológica para atender nuevos requerimientos por parte del Estado y realización de actividades de cada gestión.</a:t>
            </a:r>
          </a:p>
          <a:p>
            <a:pPr lvl="0" algn="just"/>
            <a:endParaRPr lang="es-EC" sz="2000" dirty="0"/>
          </a:p>
          <a:p>
            <a:pPr lvl="0" algn="just"/>
            <a:r>
              <a:rPr lang="es-EC" sz="2000" dirty="0"/>
              <a:t>Dependencia de ciertos programas comerciales para trabajos técnicos que aún no han podido ser reemplazados por software libre.</a:t>
            </a:r>
          </a:p>
          <a:p>
            <a:pPr lvl="0" algn="just"/>
            <a:r>
              <a:rPr lang="es-EC" sz="2000" dirty="0"/>
              <a:t>Servicio de internet y red </a:t>
            </a:r>
            <a:r>
              <a:rPr lang="es-EC" sz="2000" dirty="0" err="1"/>
              <a:t>wifi</a:t>
            </a:r>
            <a:r>
              <a:rPr lang="es-EC" sz="2000" dirty="0"/>
              <a:t> insuficiente para las áreas técnicas y administrativas.</a:t>
            </a:r>
          </a:p>
          <a:p>
            <a:pPr lvl="0" algn="just"/>
            <a:endParaRPr lang="es-EC" sz="2000" dirty="0"/>
          </a:p>
          <a:p>
            <a:pPr lvl="0" algn="just"/>
            <a:r>
              <a:rPr lang="es-EC" sz="2000" dirty="0"/>
              <a:t>La falta de gestión de manera oportuna, por parte de las áreas requirentes, en especial de las áreas de apoyo, retrasa la planificación y plazos establecidos.</a:t>
            </a:r>
          </a:p>
          <a:p>
            <a:pPr lvl="0" algn="just"/>
            <a:r>
              <a:rPr lang="es-EC" sz="2000" dirty="0"/>
              <a:t>Dependencia de tecnología, materia prima y servicios de proveedores dentro y fuera del país.</a:t>
            </a:r>
          </a:p>
          <a:p>
            <a:pPr algn="just"/>
            <a:r>
              <a:rPr lang="es-EC" sz="2000" dirty="0"/>
              <a:t> </a:t>
            </a:r>
          </a:p>
          <a:p>
            <a:endParaRPr lang="es-EC" dirty="0"/>
          </a:p>
        </p:txBody>
      </p:sp>
      <p:pic>
        <p:nvPicPr>
          <p:cNvPr id="3" name="2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99137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904364"/>
            <a:ext cx="6336704" cy="584775"/>
          </a:xfrm>
          <a:prstGeom prst="rect">
            <a:avLst/>
          </a:prstGeom>
          <a:noFill/>
        </p:spPr>
        <p:txBody>
          <a:bodyPr wrap="square" rtlCol="0">
            <a:spAutoFit/>
          </a:bodyPr>
          <a:lstStyle/>
          <a:p>
            <a:r>
              <a:rPr lang="es-EC" sz="3200" b="1" dirty="0"/>
              <a:t>OBJETIVOS ESPECIFICOS</a:t>
            </a:r>
          </a:p>
        </p:txBody>
      </p:sp>
      <p:sp>
        <p:nvSpPr>
          <p:cNvPr id="3" name="2 CuadroTexto"/>
          <p:cNvSpPr txBox="1"/>
          <p:nvPr/>
        </p:nvSpPr>
        <p:spPr>
          <a:xfrm>
            <a:off x="755576" y="1628800"/>
            <a:ext cx="7632848" cy="440120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lvl="0" indent="-342900" algn="just">
              <a:buFont typeface="Arial" pitchFamily="34" charset="0"/>
              <a:buChar char="•"/>
            </a:pPr>
            <a:r>
              <a:rPr lang="es-EC" sz="2800" dirty="0"/>
              <a:t>Determinar la situación actual de los Sistemas de Información del IGM en base a la metodología PETI.</a:t>
            </a:r>
          </a:p>
          <a:p>
            <a:pPr marL="342900" lvl="0" indent="-342900" algn="just">
              <a:buFont typeface="Arial" pitchFamily="34" charset="0"/>
              <a:buChar char="•"/>
            </a:pPr>
            <a:r>
              <a:rPr lang="es-EC" sz="2800" dirty="0"/>
              <a:t>Proponer una arquitectura general para los Sistemas de Información y arquitectura de datos para el IGM</a:t>
            </a:r>
          </a:p>
          <a:p>
            <a:pPr marL="342900" lvl="0" indent="-342900" algn="just">
              <a:buFont typeface="Arial" pitchFamily="34" charset="0"/>
              <a:buChar char="•"/>
            </a:pPr>
            <a:r>
              <a:rPr lang="es-EC" sz="2800" dirty="0"/>
              <a:t>Realizar el Análisis FODA del IGM y evaluar la situación actual de los sistemas de Información.</a:t>
            </a:r>
          </a:p>
          <a:p>
            <a:pPr marL="342900" lvl="0" indent="-342900" algn="just">
              <a:buFont typeface="Arial" pitchFamily="34" charset="0"/>
              <a:buChar char="•"/>
            </a:pPr>
            <a:r>
              <a:rPr lang="es-EC" sz="2800" dirty="0"/>
              <a:t>Definir la arquitectura tecnológica, el modelo operacional y la estructura organizacional de TI.</a:t>
            </a:r>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45348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736879"/>
            <a:ext cx="8640960" cy="6217087"/>
          </a:xfrm>
          <a:prstGeom prst="rect">
            <a:avLst/>
          </a:prstGeom>
          <a:noFill/>
        </p:spPr>
        <p:txBody>
          <a:bodyPr wrap="square" rtlCol="0">
            <a:spAutoFit/>
          </a:bodyPr>
          <a:lstStyle/>
          <a:p>
            <a:pPr marL="342900" lvl="0" indent="-342900" algn="just">
              <a:buFont typeface="Arial" pitchFamily="34" charset="0"/>
              <a:buChar char="•"/>
            </a:pPr>
            <a:r>
              <a:rPr lang="es-EC" sz="2000" dirty="0"/>
              <a:t>Presupuesto institucional insuficiente para la ejecución de determinadas actividades.</a:t>
            </a:r>
          </a:p>
          <a:p>
            <a:pPr marL="342900" lvl="0" indent="-342900" algn="just">
              <a:buFont typeface="Arial" pitchFamily="34" charset="0"/>
              <a:buChar char="•"/>
            </a:pPr>
            <a:endParaRPr lang="es-EC" sz="2000" dirty="0"/>
          </a:p>
          <a:p>
            <a:pPr marL="342900" lvl="0" indent="-342900" algn="just">
              <a:buFont typeface="Arial" pitchFamily="34" charset="0"/>
              <a:buChar char="•"/>
            </a:pPr>
            <a:r>
              <a:rPr lang="es-EC" sz="2000" dirty="0"/>
              <a:t>Normativa nacional legal no actualizada que limita la oferta de nuevos productos y servicios del IGM.</a:t>
            </a:r>
          </a:p>
          <a:p>
            <a:pPr marL="342900" lvl="0" indent="-342900" algn="just">
              <a:buFont typeface="Arial" pitchFamily="34" charset="0"/>
              <a:buChar char="•"/>
            </a:pPr>
            <a:endParaRPr lang="es-EC" sz="2000" dirty="0"/>
          </a:p>
          <a:p>
            <a:pPr marL="342900" lvl="0" indent="-342900" algn="just">
              <a:buFont typeface="Arial" pitchFamily="34" charset="0"/>
              <a:buChar char="•"/>
            </a:pPr>
            <a:r>
              <a:rPr lang="es-EC" sz="2000" dirty="0"/>
              <a:t>Equipos de fotografía y computación desactualizados y falta de equipos para producción audiovisual en Comunicación social.</a:t>
            </a:r>
          </a:p>
          <a:p>
            <a:pPr marL="342900" lvl="0" indent="-342900" algn="just">
              <a:buFont typeface="Arial" pitchFamily="34" charset="0"/>
              <a:buChar char="•"/>
            </a:pPr>
            <a:endParaRPr lang="es-EC" sz="2000" dirty="0"/>
          </a:p>
          <a:p>
            <a:pPr marL="342900" lvl="0" indent="-342900" algn="just">
              <a:buFont typeface="Arial" pitchFamily="34" charset="0"/>
              <a:buChar char="•"/>
            </a:pPr>
            <a:r>
              <a:rPr lang="es-EC" sz="2000" dirty="0"/>
              <a:t>Las áreas del IGM no cuentan con el 100% de personal calificado para realizar los procesos y trámites pertinentes.</a:t>
            </a:r>
          </a:p>
          <a:p>
            <a:pPr marL="342900" lvl="0" indent="-342900" algn="just">
              <a:buFont typeface="Arial" pitchFamily="34" charset="0"/>
              <a:buChar char="•"/>
            </a:pPr>
            <a:endParaRPr lang="es-EC" sz="2000" dirty="0"/>
          </a:p>
          <a:p>
            <a:pPr marL="342900" lvl="0" indent="-342900" algn="just">
              <a:buFont typeface="Arial" pitchFamily="34" charset="0"/>
              <a:buChar char="•"/>
            </a:pPr>
            <a:r>
              <a:rPr lang="es-EC" sz="2000" dirty="0"/>
              <a:t>La distribución de responsabilidades dentro del área responde a la limitada asignación de personal.</a:t>
            </a:r>
          </a:p>
          <a:p>
            <a:pPr marL="342900" lvl="0" indent="-342900" algn="just">
              <a:buFont typeface="Arial" pitchFamily="34" charset="0"/>
              <a:buChar char="•"/>
            </a:pPr>
            <a:r>
              <a:rPr lang="es-EC" sz="2000" dirty="0"/>
              <a:t>Inexistencia de espejos de información y salto redundante.</a:t>
            </a:r>
          </a:p>
          <a:p>
            <a:pPr marL="342900" lvl="0" indent="-342900" algn="just">
              <a:buFont typeface="Arial" pitchFamily="34" charset="0"/>
              <a:buChar char="•"/>
            </a:pPr>
            <a:r>
              <a:rPr lang="es-EC" sz="2000" dirty="0"/>
              <a:t>Por incremento de equipos y procesos no se ha delimitado funciones en relación a mantenimiento físico y Gestión de tecnología.</a:t>
            </a:r>
          </a:p>
          <a:p>
            <a:pPr marL="342900" lvl="0" indent="-342900" algn="just">
              <a:buFont typeface="Arial" pitchFamily="34" charset="0"/>
              <a:buChar char="•"/>
            </a:pPr>
            <a:r>
              <a:rPr lang="es-EC" sz="2000" dirty="0"/>
              <a:t>Dificultad de acceso para transferencia de información por plataformas digitales.</a:t>
            </a:r>
          </a:p>
          <a:p>
            <a:endParaRPr lang="es-EC" dirty="0"/>
          </a:p>
        </p:txBody>
      </p:sp>
      <p:pic>
        <p:nvPicPr>
          <p:cNvPr id="3" name="2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929835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404664"/>
            <a:ext cx="7992888" cy="5539978"/>
          </a:xfrm>
          <a:prstGeom prst="rect">
            <a:avLst/>
          </a:prstGeom>
          <a:noFill/>
        </p:spPr>
        <p:txBody>
          <a:bodyPr wrap="square" rtlCol="0">
            <a:spAutoFit/>
          </a:bodyPr>
          <a:lstStyle/>
          <a:p>
            <a:pPr algn="just"/>
            <a:r>
              <a:rPr lang="es-EC" sz="2400" b="1" i="1" dirty="0"/>
              <a:t>Amenazas</a:t>
            </a:r>
            <a:endParaRPr lang="es-EC" sz="2400" b="1" dirty="0"/>
          </a:p>
          <a:p>
            <a:pPr algn="just"/>
            <a:r>
              <a:rPr lang="es-EC" sz="2400" dirty="0"/>
              <a:t> </a:t>
            </a:r>
          </a:p>
          <a:p>
            <a:pPr marL="342900" lvl="0" indent="-342900" algn="just">
              <a:buFont typeface="Arial" pitchFamily="34" charset="0"/>
              <a:buChar char="•"/>
            </a:pPr>
            <a:r>
              <a:rPr lang="es-EC" sz="2400" dirty="0"/>
              <a:t>Política de austeridad que no permite cubrir en su totalidad las necesidades del IGM.</a:t>
            </a:r>
          </a:p>
          <a:p>
            <a:pPr marL="342900" lvl="0" indent="-342900" algn="just">
              <a:buFont typeface="Arial" pitchFamily="34" charset="0"/>
              <a:buChar char="•"/>
            </a:pPr>
            <a:r>
              <a:rPr lang="es-EC" sz="2400" dirty="0"/>
              <a:t>Fuga de información de los servidores públicos al salir de la Institución y entregar sus funciones.</a:t>
            </a:r>
          </a:p>
          <a:p>
            <a:pPr marL="342900" lvl="0" indent="-342900" algn="just">
              <a:buFont typeface="Arial" pitchFamily="34" charset="0"/>
              <a:buChar char="•"/>
            </a:pPr>
            <a:r>
              <a:rPr lang="es-EC" sz="2400" dirty="0"/>
              <a:t>Creación de nuevos centros de entretenimiento enfocados a la difusión de las ciencias con tecnología avanzada y mejor nivel de comunicación con el entorno.</a:t>
            </a:r>
          </a:p>
          <a:p>
            <a:pPr marL="342900" lvl="0" indent="-342900" algn="just">
              <a:buFont typeface="Arial" pitchFamily="34" charset="0"/>
              <a:buChar char="•"/>
            </a:pPr>
            <a:r>
              <a:rPr lang="es-EC" sz="2400" dirty="0"/>
              <a:t>Catástrofes naturales y/o eventos que pueden provocar daños a los servidores públicos, infraestructura física, equipos tecnológicos y generación de productos y servicios.</a:t>
            </a:r>
          </a:p>
          <a:p>
            <a:pPr marL="342900" lvl="0" indent="-342900" algn="just">
              <a:buFont typeface="Arial" pitchFamily="34" charset="0"/>
              <a:buChar char="•"/>
            </a:pPr>
            <a:r>
              <a:rPr lang="es-EC" sz="2400" dirty="0"/>
              <a:t>Falta de dotación de nuevos sistemas informáticos por parte de la Dirección Nacional de Archivos</a:t>
            </a:r>
          </a:p>
          <a:p>
            <a:endParaRPr lang="es-EC" dirty="0"/>
          </a:p>
        </p:txBody>
      </p:sp>
      <p:pic>
        <p:nvPicPr>
          <p:cNvPr id="3" name="2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342764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344815" cy="5359950"/>
          </a:xfrm>
          <a:prstGeom prst="rect">
            <a:avLst/>
          </a:prstGeom>
          <a:noFill/>
          <a:ln>
            <a:noFill/>
          </a:ln>
        </p:spPr>
      </p:pic>
      <p:pic>
        <p:nvPicPr>
          <p:cNvPr id="6" name="5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945822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344815" cy="5472608"/>
          </a:xfrm>
          <a:prstGeom prst="rect">
            <a:avLst/>
          </a:prstGeom>
          <a:noFill/>
          <a:ln>
            <a:noFill/>
          </a:ln>
        </p:spPr>
      </p:pic>
      <p:pic>
        <p:nvPicPr>
          <p:cNvPr id="3" name="2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4049198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545567"/>
            <a:ext cx="6408712" cy="523220"/>
          </a:xfrm>
          <a:prstGeom prst="rect">
            <a:avLst/>
          </a:prstGeom>
          <a:noFill/>
        </p:spPr>
        <p:txBody>
          <a:bodyPr wrap="square" rtlCol="0">
            <a:spAutoFit/>
          </a:bodyPr>
          <a:lstStyle/>
          <a:p>
            <a:r>
              <a:rPr lang="es-EC" sz="2800" b="1" dirty="0"/>
              <a:t>ESTRATEGIA COMPETITIVA</a:t>
            </a:r>
          </a:p>
        </p:txBody>
      </p:sp>
      <p:sp>
        <p:nvSpPr>
          <p:cNvPr id="3" name="2 CuadroTexto"/>
          <p:cNvSpPr txBox="1"/>
          <p:nvPr/>
        </p:nvSpPr>
        <p:spPr>
          <a:xfrm>
            <a:off x="971600" y="1484784"/>
            <a:ext cx="7344816" cy="3539430"/>
          </a:xfrm>
          <a:prstGeom prst="rect">
            <a:avLst/>
          </a:prstGeom>
          <a:noFill/>
        </p:spPr>
        <p:txBody>
          <a:bodyPr wrap="square" rtlCol="0">
            <a:spAutoFit/>
          </a:bodyPr>
          <a:lstStyle/>
          <a:p>
            <a:pPr algn="just"/>
            <a:r>
              <a:rPr lang="es-EC" sz="3200" dirty="0"/>
              <a:t>El Instituto Geográfico Militar cuya razón de ser es la producción de cartografía lleva consigo la fortaleza de asumir la actitud de líder en servicios Cartográficos-Geográficos, al mantener actualizada de manera permanente la base de datos geográficos-cartográficos. </a:t>
            </a:r>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739425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760390"/>
            <a:ext cx="6552728" cy="738664"/>
          </a:xfrm>
          <a:prstGeom prst="rect">
            <a:avLst/>
          </a:prstGeom>
          <a:noFill/>
        </p:spPr>
        <p:txBody>
          <a:bodyPr wrap="square" rtlCol="0">
            <a:spAutoFit/>
          </a:bodyPr>
          <a:lstStyle/>
          <a:p>
            <a:r>
              <a:rPr lang="es-EC" sz="2400" b="1" dirty="0"/>
              <a:t>MODELO OPERATIVO DE LA ORGANIZACIÓN</a:t>
            </a:r>
          </a:p>
          <a:p>
            <a:endParaRPr lang="es-EC" dirty="0"/>
          </a:p>
        </p:txBody>
      </p:sp>
      <p:sp>
        <p:nvSpPr>
          <p:cNvPr id="3" name="2 CuadroTexto"/>
          <p:cNvSpPr txBox="1"/>
          <p:nvPr/>
        </p:nvSpPr>
        <p:spPr>
          <a:xfrm>
            <a:off x="863588" y="1499054"/>
            <a:ext cx="7416824" cy="3785652"/>
          </a:xfrm>
          <a:prstGeom prst="rect">
            <a:avLst/>
          </a:prstGeom>
          <a:noFill/>
        </p:spPr>
        <p:txBody>
          <a:bodyPr wrap="square" rtlCol="0">
            <a:spAutoFit/>
          </a:bodyPr>
          <a:lstStyle/>
          <a:p>
            <a:pPr algn="just"/>
            <a:r>
              <a:rPr lang="es-EC" sz="2400" dirty="0"/>
              <a:t>Cuenta con los siguientes elementos para su gestión y articulación:</a:t>
            </a:r>
          </a:p>
          <a:p>
            <a:pPr algn="just"/>
            <a:endParaRPr lang="es-EC" sz="2400" dirty="0"/>
          </a:p>
          <a:p>
            <a:pPr marL="342900" lvl="0" indent="-342900" algn="just">
              <a:buFont typeface="Arial" pitchFamily="34" charset="0"/>
              <a:buChar char="•"/>
            </a:pPr>
            <a:r>
              <a:rPr lang="es-EC" sz="2400" dirty="0"/>
              <a:t>Estatuto orgánico de gestión organizacional por procesos del IGM, emitido en el año 2008.</a:t>
            </a:r>
          </a:p>
          <a:p>
            <a:pPr marL="342900" lvl="0" indent="-342900" algn="just">
              <a:buFont typeface="Arial" pitchFamily="34" charset="0"/>
              <a:buChar char="•"/>
            </a:pPr>
            <a:r>
              <a:rPr lang="es-EC" sz="2400" dirty="0"/>
              <a:t>Estructura organizacional del IGM</a:t>
            </a:r>
          </a:p>
          <a:p>
            <a:pPr marL="342900" lvl="0" indent="-342900" algn="just">
              <a:buFont typeface="Arial" pitchFamily="34" charset="0"/>
              <a:buChar char="•"/>
            </a:pPr>
            <a:r>
              <a:rPr lang="es-EC" sz="2400" dirty="0"/>
              <a:t>Sistema ISO Q de gestión de la calidad</a:t>
            </a:r>
          </a:p>
          <a:p>
            <a:pPr marL="342900" indent="-342900" algn="just">
              <a:buFont typeface="Arial" pitchFamily="34" charset="0"/>
              <a:buChar char="•"/>
            </a:pPr>
            <a:r>
              <a:rPr lang="es-EC" sz="2400" dirty="0"/>
              <a:t>Por temas de confidencialidad, únicamente se presentará el flujo de datos del proceso “Gestión Cartográfica y Geográfica”</a:t>
            </a:r>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786337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stretch>
            <a:fillRect/>
          </a:stretch>
        </p:blipFill>
        <p:spPr>
          <a:xfrm>
            <a:off x="899592" y="800708"/>
            <a:ext cx="7344816" cy="5256584"/>
          </a:xfrm>
          <a:prstGeom prst="rect">
            <a:avLst/>
          </a:prstGeom>
        </p:spPr>
      </p:pic>
      <p:pic>
        <p:nvPicPr>
          <p:cNvPr id="4" name="3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931323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404664"/>
            <a:ext cx="6624736" cy="461665"/>
          </a:xfrm>
          <a:prstGeom prst="rect">
            <a:avLst/>
          </a:prstGeom>
          <a:noFill/>
        </p:spPr>
        <p:txBody>
          <a:bodyPr wrap="square" rtlCol="0">
            <a:spAutoFit/>
          </a:bodyPr>
          <a:lstStyle/>
          <a:p>
            <a:r>
              <a:rPr lang="es-EC" sz="2400" b="1" dirty="0"/>
              <a:t>ESTRUCTURA DE LA ORGANIZACION</a:t>
            </a:r>
          </a:p>
        </p:txBody>
      </p:sp>
      <p:pic>
        <p:nvPicPr>
          <p:cNvPr id="4" name="3 Imagen"/>
          <p:cNvPicPr/>
          <p:nvPr/>
        </p:nvPicPr>
        <p:blipFill>
          <a:blip r:embed="rId3" cstate="print"/>
          <a:srcRect l="-8" t="-11" r="-8" b="-11"/>
          <a:stretch>
            <a:fillRect/>
          </a:stretch>
        </p:blipFill>
        <p:spPr bwMode="auto">
          <a:xfrm>
            <a:off x="971600" y="1196752"/>
            <a:ext cx="7416824" cy="4968552"/>
          </a:xfrm>
          <a:prstGeom prst="rect">
            <a:avLst/>
          </a:prstGeom>
          <a:solidFill>
            <a:srgbClr val="FFFFFF"/>
          </a:solidFill>
          <a:ln w="9525">
            <a:noFill/>
            <a:miter lim="800000"/>
            <a:headEnd/>
            <a:tailEnd/>
          </a:ln>
        </p:spPr>
      </p:pic>
      <p:pic>
        <p:nvPicPr>
          <p:cNvPr id="5" name="4 Imagen" descr="logo_espe"/>
          <p:cNvPicPr/>
          <p:nvPr/>
        </p:nvPicPr>
        <p:blipFill>
          <a:blip r:embed="rId4"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639944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476672"/>
            <a:ext cx="6984776" cy="461665"/>
          </a:xfrm>
          <a:prstGeom prst="rect">
            <a:avLst/>
          </a:prstGeom>
          <a:noFill/>
        </p:spPr>
        <p:txBody>
          <a:bodyPr wrap="square" rtlCol="0">
            <a:spAutoFit/>
          </a:bodyPr>
          <a:lstStyle/>
          <a:p>
            <a:r>
              <a:rPr lang="es-EC" sz="2400" b="1" dirty="0"/>
              <a:t>ARQUITECTURA DE INFORMACION</a:t>
            </a:r>
          </a:p>
        </p:txBody>
      </p:sp>
      <p:graphicFrame>
        <p:nvGraphicFramePr>
          <p:cNvPr id="4" name="3 Tabla"/>
          <p:cNvGraphicFramePr>
            <a:graphicFrameLocks noGrp="1"/>
          </p:cNvGraphicFramePr>
          <p:nvPr>
            <p:extLst>
              <p:ext uri="{D42A27DB-BD31-4B8C-83A1-F6EECF244321}">
                <p14:modId xmlns:p14="http://schemas.microsoft.com/office/powerpoint/2010/main" val="2268299199"/>
              </p:ext>
            </p:extLst>
          </p:nvPr>
        </p:nvGraphicFramePr>
        <p:xfrm>
          <a:off x="467544" y="1196752"/>
          <a:ext cx="8219256" cy="5131578"/>
        </p:xfrm>
        <a:graphic>
          <a:graphicData uri="http://schemas.openxmlformats.org/drawingml/2006/table">
            <a:tbl>
              <a:tblPr firstRow="1" firstCol="1" bandRow="1">
                <a:tableStyleId>{5C22544A-7EE6-4342-B048-85BDC9FD1C3A}</a:tableStyleId>
              </a:tblPr>
              <a:tblGrid>
                <a:gridCol w="2448272">
                  <a:extLst>
                    <a:ext uri="{9D8B030D-6E8A-4147-A177-3AD203B41FA5}">
                      <a16:colId xmlns:a16="http://schemas.microsoft.com/office/drawing/2014/main" xmlns="" val="20000"/>
                    </a:ext>
                  </a:extLst>
                </a:gridCol>
                <a:gridCol w="5770984">
                  <a:extLst>
                    <a:ext uri="{9D8B030D-6E8A-4147-A177-3AD203B41FA5}">
                      <a16:colId xmlns:a16="http://schemas.microsoft.com/office/drawing/2014/main" xmlns="" val="20001"/>
                    </a:ext>
                  </a:extLst>
                </a:gridCol>
              </a:tblGrid>
              <a:tr h="1512168">
                <a:tc>
                  <a:txBody>
                    <a:bodyPr/>
                    <a:lstStyle/>
                    <a:p>
                      <a:pPr marL="0" algn="l" defTabSz="914400" rtl="0" eaLnBrk="1" latinLnBrk="0" hangingPunct="1">
                        <a:lnSpc>
                          <a:spcPct val="200000"/>
                        </a:lnSpc>
                        <a:spcAft>
                          <a:spcPts val="0"/>
                        </a:spcAft>
                      </a:pPr>
                      <a:r>
                        <a:rPr lang="es-EC" sz="2400" b="1" kern="1200" dirty="0">
                          <a:solidFill>
                            <a:schemeClr val="lt1"/>
                          </a:solidFill>
                          <a:effectLst/>
                          <a:latin typeface="+mn-lt"/>
                          <a:ea typeface="+mn-ea"/>
                          <a:cs typeface="+mn-cs"/>
                        </a:rPr>
                        <a:t>Nivel estratégico</a:t>
                      </a:r>
                    </a:p>
                  </a:txBody>
                  <a:tcPr marL="68580" marR="68580" marT="0" marB="0"/>
                </a:tc>
                <a:tc>
                  <a:txBody>
                    <a:bodyPr/>
                    <a:lstStyle/>
                    <a:p>
                      <a:pPr algn="just">
                        <a:lnSpc>
                          <a:spcPct val="200000"/>
                        </a:lnSpc>
                        <a:spcAft>
                          <a:spcPts val="0"/>
                        </a:spcAft>
                      </a:pPr>
                      <a:r>
                        <a:rPr lang="es-EC" sz="1600" b="0" kern="1200" dirty="0">
                          <a:solidFill>
                            <a:schemeClr val="dk1"/>
                          </a:solidFill>
                          <a:effectLst/>
                          <a:latin typeface="+mn-lt"/>
                          <a:ea typeface="+mn-ea"/>
                          <a:cs typeface="+mn-cs"/>
                        </a:rPr>
                        <a:t>Se realiza la planificación estratégica, tomar decisiones a largo plazo y conseguir un impacto empresarial</a:t>
                      </a:r>
                      <a:r>
                        <a:rPr lang="es-EC" sz="1400" dirty="0">
                          <a:effectLst/>
                        </a:rPr>
                        <a:t>.</a:t>
                      </a:r>
                      <a:endParaRPr lang="es-EC"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0"/>
                  </a:ext>
                </a:extLst>
              </a:tr>
              <a:tr h="2304256">
                <a:tc>
                  <a:txBody>
                    <a:bodyPr/>
                    <a:lstStyle/>
                    <a:p>
                      <a:pPr>
                        <a:lnSpc>
                          <a:spcPct val="200000"/>
                        </a:lnSpc>
                        <a:spcAft>
                          <a:spcPts val="0"/>
                        </a:spcAft>
                      </a:pPr>
                      <a:r>
                        <a:rPr lang="es-EC" sz="2400" dirty="0">
                          <a:effectLst/>
                        </a:rPr>
                        <a:t>Nivel táctico</a:t>
                      </a:r>
                      <a:endParaRPr lang="es-EC" sz="2400" dirty="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600" dirty="0">
                          <a:effectLst/>
                        </a:rPr>
                        <a:t>Nivel administrativo: Se centra en las actividades de toma de decisiones menores. Es parte del nivel táctico.</a:t>
                      </a:r>
                    </a:p>
                    <a:p>
                      <a:pPr algn="just">
                        <a:lnSpc>
                          <a:spcPct val="200000"/>
                        </a:lnSpc>
                        <a:spcAft>
                          <a:spcPts val="0"/>
                        </a:spcAft>
                      </a:pPr>
                      <a:r>
                        <a:rPr lang="es-EC" sz="1600" dirty="0">
                          <a:effectLst/>
                        </a:rPr>
                        <a:t>Nivel de conocimiento: Administra el conocimiento al interior de la organización.</a:t>
                      </a:r>
                      <a:endParaRPr lang="es-EC" sz="16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1"/>
                  </a:ext>
                </a:extLst>
              </a:tr>
              <a:tr h="1315154">
                <a:tc>
                  <a:txBody>
                    <a:bodyPr/>
                    <a:lstStyle/>
                    <a:p>
                      <a:pPr marL="0" algn="l" defTabSz="914400" rtl="0" eaLnBrk="1" latinLnBrk="0" hangingPunct="1">
                        <a:lnSpc>
                          <a:spcPct val="200000"/>
                        </a:lnSpc>
                        <a:spcAft>
                          <a:spcPts val="0"/>
                        </a:spcAft>
                      </a:pPr>
                      <a:r>
                        <a:rPr lang="es-EC" sz="2400" b="1" kern="1200" dirty="0">
                          <a:solidFill>
                            <a:schemeClr val="lt1"/>
                          </a:solidFill>
                          <a:effectLst/>
                          <a:latin typeface="+mn-lt"/>
                          <a:ea typeface="+mn-ea"/>
                          <a:cs typeface="+mn-cs"/>
                        </a:rPr>
                        <a:t>Nivel operativo</a:t>
                      </a:r>
                    </a:p>
                  </a:txBody>
                  <a:tcPr marL="68580" marR="68580" marT="0" marB="0"/>
                </a:tc>
                <a:tc>
                  <a:txBody>
                    <a:bodyPr/>
                    <a:lstStyle/>
                    <a:p>
                      <a:pPr marL="0" algn="just" defTabSz="914400" rtl="0" eaLnBrk="1" latinLnBrk="0" hangingPunct="1">
                        <a:lnSpc>
                          <a:spcPct val="200000"/>
                        </a:lnSpc>
                        <a:spcAft>
                          <a:spcPts val="0"/>
                        </a:spcAft>
                      </a:pPr>
                      <a:r>
                        <a:rPr lang="es-EC" sz="1600" kern="1200" dirty="0">
                          <a:solidFill>
                            <a:schemeClr val="dk1"/>
                          </a:solidFill>
                          <a:effectLst/>
                          <a:latin typeface="+mn-lt"/>
                          <a:ea typeface="+mn-ea"/>
                          <a:cs typeface="+mn-cs"/>
                        </a:rPr>
                        <a:t>Corresponde a las operaciones de la organización, seguimiento de las mismas, registro de transacciones, ingresos, salidas.</a:t>
                      </a:r>
                    </a:p>
                  </a:txBody>
                  <a:tcPr marL="68580" marR="68580" marT="0" marB="0"/>
                </a:tc>
                <a:extLst>
                  <a:ext uri="{0D108BD9-81ED-4DB2-BD59-A6C34878D82A}">
                    <a16:rowId xmlns:a16="http://schemas.microsoft.com/office/drawing/2014/main" xmlns="" val="10002"/>
                  </a:ext>
                </a:extLst>
              </a:tr>
            </a:tbl>
          </a:graphicData>
        </a:graphic>
      </p:graphicFrame>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540583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751344"/>
            <a:ext cx="7560840" cy="5355312"/>
          </a:xfrm>
          <a:prstGeom prst="rect">
            <a:avLst/>
          </a:prstGeom>
        </p:spPr>
        <p:txBody>
          <a:bodyPr wrap="square">
            <a:spAutoFit/>
          </a:bodyPr>
          <a:lstStyle/>
          <a:p>
            <a:pPr lvl="0"/>
            <a:r>
              <a:rPr lang="es-EC" dirty="0"/>
              <a:t>FASE I: </a:t>
            </a:r>
            <a:endParaRPr lang="es-EC" sz="1600" dirty="0"/>
          </a:p>
          <a:p>
            <a:pPr lvl="1"/>
            <a:r>
              <a:rPr lang="es-EC" dirty="0"/>
              <a:t>Análisis de la situación actual </a:t>
            </a:r>
            <a:endParaRPr lang="es-EC" sz="1600" dirty="0"/>
          </a:p>
          <a:p>
            <a:pPr lvl="0"/>
            <a:r>
              <a:rPr lang="es-EC" dirty="0"/>
              <a:t>FASE II</a:t>
            </a:r>
            <a:endParaRPr lang="es-EC" sz="1600" dirty="0"/>
          </a:p>
          <a:p>
            <a:pPr lvl="1"/>
            <a:r>
              <a:rPr lang="es-EC" dirty="0"/>
              <a:t>Análisis del entorno</a:t>
            </a:r>
            <a:endParaRPr lang="es-EC" sz="1600" dirty="0"/>
          </a:p>
          <a:p>
            <a:pPr lvl="1"/>
            <a:r>
              <a:rPr lang="es-EC" dirty="0"/>
              <a:t>Estrategia de negocios</a:t>
            </a:r>
            <a:endParaRPr lang="es-EC" sz="1600" dirty="0"/>
          </a:p>
          <a:p>
            <a:pPr lvl="1"/>
            <a:r>
              <a:rPr lang="es-EC" dirty="0"/>
              <a:t>Modelo Operativo</a:t>
            </a:r>
            <a:endParaRPr lang="es-EC" sz="1600" dirty="0"/>
          </a:p>
          <a:p>
            <a:pPr lvl="1"/>
            <a:r>
              <a:rPr lang="es-EC" dirty="0"/>
              <a:t>Estructura de la organización</a:t>
            </a:r>
            <a:endParaRPr lang="es-EC" sz="1600" dirty="0"/>
          </a:p>
          <a:p>
            <a:pPr lvl="1"/>
            <a:r>
              <a:rPr lang="es-EC" dirty="0"/>
              <a:t>Arquitectura de información</a:t>
            </a:r>
            <a:endParaRPr lang="es-EC" sz="1600" dirty="0"/>
          </a:p>
          <a:p>
            <a:pPr lvl="0"/>
            <a:r>
              <a:rPr lang="es-EC" dirty="0"/>
              <a:t>FASE III</a:t>
            </a:r>
            <a:endParaRPr lang="es-EC" sz="1600" dirty="0"/>
          </a:p>
          <a:p>
            <a:pPr lvl="1"/>
            <a:r>
              <a:rPr lang="es-EC" dirty="0"/>
              <a:t>Estrategia de TI</a:t>
            </a:r>
            <a:endParaRPr lang="es-EC" sz="1600" dirty="0"/>
          </a:p>
          <a:p>
            <a:pPr lvl="1"/>
            <a:r>
              <a:rPr lang="es-EC" dirty="0"/>
              <a:t>Arquitectura de SI</a:t>
            </a:r>
            <a:endParaRPr lang="es-EC" sz="1600" dirty="0"/>
          </a:p>
          <a:p>
            <a:pPr lvl="1"/>
            <a:r>
              <a:rPr lang="es-EC" dirty="0"/>
              <a:t>Arquitectura tecnológica</a:t>
            </a:r>
            <a:endParaRPr lang="es-EC" sz="1600" dirty="0"/>
          </a:p>
          <a:p>
            <a:pPr lvl="1"/>
            <a:r>
              <a:rPr lang="es-EC" dirty="0"/>
              <a:t>Modelo Operativo TI</a:t>
            </a:r>
            <a:endParaRPr lang="es-EC" sz="1600" dirty="0"/>
          </a:p>
          <a:p>
            <a:pPr lvl="1"/>
            <a:r>
              <a:rPr lang="es-EC" dirty="0"/>
              <a:t>Estructura Organizacional de TI</a:t>
            </a:r>
            <a:endParaRPr lang="es-EC" sz="1600" dirty="0"/>
          </a:p>
          <a:p>
            <a:pPr lvl="0"/>
            <a:r>
              <a:rPr lang="es-EC" dirty="0"/>
              <a:t>FASE IV</a:t>
            </a:r>
            <a:endParaRPr lang="es-EC" sz="1600" dirty="0"/>
          </a:p>
          <a:p>
            <a:pPr lvl="1"/>
            <a:r>
              <a:rPr lang="es-EC" dirty="0"/>
              <a:t>Prioridades de implantación</a:t>
            </a:r>
            <a:endParaRPr lang="es-EC" sz="1600" dirty="0"/>
          </a:p>
          <a:p>
            <a:pPr lvl="1"/>
            <a:r>
              <a:rPr lang="es-EC" dirty="0"/>
              <a:t>Plan de Implantación</a:t>
            </a:r>
            <a:endParaRPr lang="es-EC" sz="1600" dirty="0"/>
          </a:p>
          <a:p>
            <a:pPr lvl="1"/>
            <a:r>
              <a:rPr lang="es-EC" dirty="0"/>
              <a:t>Recuperación de la inversión</a:t>
            </a:r>
            <a:endParaRPr lang="es-EC" sz="1600" dirty="0"/>
          </a:p>
          <a:p>
            <a:pPr lvl="1"/>
            <a:r>
              <a:rPr lang="es-EC" dirty="0"/>
              <a:t>Administración del riesgo</a:t>
            </a:r>
            <a:endParaRPr lang="es-EC" sz="1600" dirty="0"/>
          </a:p>
        </p:txBody>
      </p:sp>
      <p:sp>
        <p:nvSpPr>
          <p:cNvPr id="3" name="1 Título"/>
          <p:cNvSpPr txBox="1">
            <a:spLocks/>
          </p:cNvSpPr>
          <p:nvPr/>
        </p:nvSpPr>
        <p:spPr>
          <a:xfrm>
            <a:off x="1043608" y="3068960"/>
            <a:ext cx="6075604" cy="1584176"/>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pic>
        <p:nvPicPr>
          <p:cNvPr id="4" name="3 Imagen" descr="logo_espe"/>
          <p:cNvPicPr/>
          <p:nvPr/>
        </p:nvPicPr>
        <p:blipFill>
          <a:blip r:embed="rId2" cstate="print"/>
          <a:srcRect/>
          <a:stretch>
            <a:fillRect/>
          </a:stretch>
        </p:blipFill>
        <p:spPr bwMode="auto">
          <a:xfrm>
            <a:off x="6300192" y="188640"/>
            <a:ext cx="2736304" cy="720080"/>
          </a:xfrm>
          <a:prstGeom prst="rect">
            <a:avLst/>
          </a:prstGeom>
          <a:noFill/>
          <a:ln w="9525">
            <a:noFill/>
            <a:miter lim="800000"/>
            <a:headEnd/>
            <a:tailEnd/>
          </a:ln>
        </p:spPr>
      </p:pic>
    </p:spTree>
    <p:extLst>
      <p:ext uri="{BB962C8B-B14F-4D97-AF65-F5344CB8AC3E}">
        <p14:creationId xmlns:p14="http://schemas.microsoft.com/office/powerpoint/2010/main" val="25280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61">
                                          <p:stCondLst>
                                            <p:cond delay="0"/>
                                          </p:stCondLst>
                                        </p:cTn>
                                        <p:tgtEl>
                                          <p:spTgt spid="3"/>
                                        </p:tgtEl>
                                      </p:cBhvr>
                                    </p:animEffect>
                                    <p:anim calcmode="lin" valueType="num">
                                      <p:cBhvr>
                                        <p:cTn id="8" dur="820"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3"/>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3"/>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3"/>
                                        </p:tgtEl>
                                        <p:attrNameLst>
                                          <p:attrName>ppt_y</p:attrName>
                                        </p:attrNameLst>
                                      </p:cBhvr>
                                      <p:tavLst>
                                        <p:tav tm="0" fmla="#ppt_y-sin(pi*$)/81">
                                          <p:val>
                                            <p:fltVal val="0"/>
                                          </p:val>
                                        </p:tav>
                                        <p:tav tm="100000">
                                          <p:val>
                                            <p:fltVal val="1"/>
                                          </p:val>
                                        </p:tav>
                                      </p:tavLst>
                                    </p:anim>
                                    <p:animScale>
                                      <p:cBhvr>
                                        <p:cTn id="13" dur="12">
                                          <p:stCondLst>
                                            <p:cond delay="292"/>
                                          </p:stCondLst>
                                        </p:cTn>
                                        <p:tgtEl>
                                          <p:spTgt spid="3"/>
                                        </p:tgtEl>
                                      </p:cBhvr>
                                      <p:to x="100000" y="60000"/>
                                    </p:animScale>
                                    <p:animScale>
                                      <p:cBhvr>
                                        <p:cTn id="14" dur="75" decel="50000">
                                          <p:stCondLst>
                                            <p:cond delay="304"/>
                                          </p:stCondLst>
                                        </p:cTn>
                                        <p:tgtEl>
                                          <p:spTgt spid="3"/>
                                        </p:tgtEl>
                                      </p:cBhvr>
                                      <p:to x="100000" y="100000"/>
                                    </p:animScale>
                                    <p:animScale>
                                      <p:cBhvr>
                                        <p:cTn id="15" dur="12">
                                          <p:stCondLst>
                                            <p:cond delay="590"/>
                                          </p:stCondLst>
                                        </p:cTn>
                                        <p:tgtEl>
                                          <p:spTgt spid="3"/>
                                        </p:tgtEl>
                                      </p:cBhvr>
                                      <p:to x="100000" y="80000"/>
                                    </p:animScale>
                                    <p:animScale>
                                      <p:cBhvr>
                                        <p:cTn id="16" dur="75" decel="50000">
                                          <p:stCondLst>
                                            <p:cond delay="602"/>
                                          </p:stCondLst>
                                        </p:cTn>
                                        <p:tgtEl>
                                          <p:spTgt spid="3"/>
                                        </p:tgtEl>
                                      </p:cBhvr>
                                      <p:to x="100000" y="100000"/>
                                    </p:animScale>
                                    <p:animScale>
                                      <p:cBhvr>
                                        <p:cTn id="17" dur="12">
                                          <p:stCondLst>
                                            <p:cond delay="739"/>
                                          </p:stCondLst>
                                        </p:cTn>
                                        <p:tgtEl>
                                          <p:spTgt spid="3"/>
                                        </p:tgtEl>
                                      </p:cBhvr>
                                      <p:to x="100000" y="90000"/>
                                    </p:animScale>
                                    <p:animScale>
                                      <p:cBhvr>
                                        <p:cTn id="18" dur="75" decel="50000">
                                          <p:stCondLst>
                                            <p:cond delay="751"/>
                                          </p:stCondLst>
                                        </p:cTn>
                                        <p:tgtEl>
                                          <p:spTgt spid="3"/>
                                        </p:tgtEl>
                                      </p:cBhvr>
                                      <p:to x="100000" y="100000"/>
                                    </p:animScale>
                                    <p:animScale>
                                      <p:cBhvr>
                                        <p:cTn id="19" dur="12">
                                          <p:stCondLst>
                                            <p:cond delay="814"/>
                                          </p:stCondLst>
                                        </p:cTn>
                                        <p:tgtEl>
                                          <p:spTgt spid="3"/>
                                        </p:tgtEl>
                                      </p:cBhvr>
                                      <p:to x="100000" y="95000"/>
                                    </p:animScale>
                                    <p:animScale>
                                      <p:cBhvr>
                                        <p:cTn id="20" dur="75" decel="50000">
                                          <p:stCondLst>
                                            <p:cond delay="825"/>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531F3BF-C720-4112-9A69-9938E5AF427E}"/>
              </a:ext>
            </a:extLst>
          </p:cNvPr>
          <p:cNvSpPr txBox="1"/>
          <p:nvPr/>
        </p:nvSpPr>
        <p:spPr>
          <a:xfrm>
            <a:off x="755576" y="620688"/>
            <a:ext cx="7560840" cy="5693866"/>
          </a:xfrm>
          <a:prstGeom prst="rect">
            <a:avLst/>
          </a:prstGeom>
          <a:noFill/>
        </p:spPr>
        <p:txBody>
          <a:bodyPr wrap="square" rtlCol="0">
            <a:spAutoFit/>
          </a:bodyPr>
          <a:lstStyle/>
          <a:p>
            <a:pPr algn="just"/>
            <a:r>
              <a:rPr lang="en-US" sz="2800" b="1" dirty="0"/>
              <a:t>ANTECEDENTES GENERALES</a:t>
            </a:r>
          </a:p>
          <a:p>
            <a:pPr marL="457200" indent="-457200" algn="just">
              <a:buFont typeface="Arial" panose="020B0604020202020204" pitchFamily="34" charset="0"/>
              <a:buChar char="•"/>
            </a:pPr>
            <a:r>
              <a:rPr lang="es-EC" sz="2800" dirty="0"/>
              <a:t>La alineación de la Tecnología a los objetivos estratégicos del negocio, hace posible establecer un plan que proporcione una ventaja en aras del cumplimiento de la misión y visión estratégica del IGM.</a:t>
            </a:r>
          </a:p>
          <a:p>
            <a:pPr marL="457200" indent="-457200" algn="just">
              <a:buFont typeface="Arial" panose="020B0604020202020204" pitchFamily="34" charset="0"/>
              <a:buChar char="•"/>
            </a:pPr>
            <a:r>
              <a:rPr lang="es-EC" sz="2800" dirty="0"/>
              <a:t>Existe una clara relación entre la planificación estratégica institucional y la planificación de la tecnología de la información , en donde, las Tecnologías de la Información y Comunicación son un habilitante de los procesos de negocio apalancado en la infraestructura tecnológica y los servicios de TI</a:t>
            </a:r>
            <a:r>
              <a:rPr lang="es-EC" dirty="0"/>
              <a:t>.</a:t>
            </a:r>
            <a:endParaRPr lang="en-US" dirty="0"/>
          </a:p>
        </p:txBody>
      </p:sp>
    </p:spTree>
    <p:extLst>
      <p:ext uri="{BB962C8B-B14F-4D97-AF65-F5344CB8AC3E}">
        <p14:creationId xmlns:p14="http://schemas.microsoft.com/office/powerpoint/2010/main" val="612039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37040" y="764704"/>
            <a:ext cx="8555440" cy="576064"/>
          </a:xfrm>
          <a:prstGeom prst="rect">
            <a:avLst/>
          </a:prstGeom>
          <a:solidFill>
            <a:schemeClr val="bg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a:t>PETI FASE III: MODELO DE TI</a:t>
            </a:r>
            <a:endParaRPr lang="es-EC" sz="3200" b="1" dirty="0"/>
          </a:p>
        </p:txBody>
      </p:sp>
      <p:sp>
        <p:nvSpPr>
          <p:cNvPr id="4" name="3 CuadroTexto"/>
          <p:cNvSpPr txBox="1"/>
          <p:nvPr/>
        </p:nvSpPr>
        <p:spPr>
          <a:xfrm>
            <a:off x="337040" y="1628800"/>
            <a:ext cx="8195400" cy="4524315"/>
          </a:xfrm>
          <a:prstGeom prst="rect">
            <a:avLst/>
          </a:prstGeom>
          <a:noFill/>
        </p:spPr>
        <p:txBody>
          <a:bodyPr wrap="square" rtlCol="0">
            <a:spAutoFit/>
          </a:bodyPr>
          <a:lstStyle/>
          <a:p>
            <a:pPr algn="just"/>
            <a:r>
              <a:rPr lang="es-EC" sz="2400" dirty="0"/>
              <a:t>La Fase III “Modelo de TI” presenta la propuesta de un modelo que define los lineamientos, directrices e integralidad de los procesos organizacionales  a fin de determinar soluciones TI alineadas a las necesidades de la organización.</a:t>
            </a:r>
          </a:p>
          <a:p>
            <a:pPr algn="just"/>
            <a:endParaRPr lang="es-EC" sz="2400" dirty="0"/>
          </a:p>
          <a:p>
            <a:pPr algn="just"/>
            <a:r>
              <a:rPr lang="es-EC" sz="2400" dirty="0"/>
              <a:t>La propuesta se basa en construir y mejorar los métodos existentes en la organización para incluir la TI como parte de negocio en lugar de desarrollar un nuevo enfoque sólo para TI; de tal manera, que se transforme en una parte integral del gobierno corporativo, aprovechar al máximo las ventajas de TI mediante la capitalización de las oportunidades para ganar una ventaja competitiva.</a:t>
            </a:r>
          </a:p>
        </p:txBody>
      </p:sp>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531112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352128"/>
            <a:ext cx="5904656" cy="461665"/>
          </a:xfrm>
          <a:prstGeom prst="rect">
            <a:avLst/>
          </a:prstGeom>
          <a:noFill/>
        </p:spPr>
        <p:txBody>
          <a:bodyPr wrap="square" rtlCol="0">
            <a:spAutoFit/>
          </a:bodyPr>
          <a:lstStyle/>
          <a:p>
            <a:r>
              <a:rPr lang="es-EC" sz="2400" b="1" dirty="0"/>
              <a:t>ESTRATEGIA DE TI</a:t>
            </a:r>
          </a:p>
        </p:txBody>
      </p:sp>
      <p:sp>
        <p:nvSpPr>
          <p:cNvPr id="3" name="2 CuadroTexto"/>
          <p:cNvSpPr txBox="1"/>
          <p:nvPr/>
        </p:nvSpPr>
        <p:spPr>
          <a:xfrm>
            <a:off x="395536" y="908720"/>
            <a:ext cx="7992888" cy="5386090"/>
          </a:xfrm>
          <a:prstGeom prst="rect">
            <a:avLst/>
          </a:prstGeom>
          <a:noFill/>
        </p:spPr>
        <p:txBody>
          <a:bodyPr wrap="square" rtlCol="0">
            <a:spAutoFit/>
          </a:bodyPr>
          <a:lstStyle/>
          <a:p>
            <a:pPr algn="just"/>
            <a:r>
              <a:rPr lang="es-EC" b="1" dirty="0"/>
              <a:t>Misión de TI</a:t>
            </a:r>
          </a:p>
          <a:p>
            <a:pPr algn="just"/>
            <a:endParaRPr lang="es-EC" dirty="0"/>
          </a:p>
          <a:p>
            <a:pPr algn="just"/>
            <a:r>
              <a:rPr lang="es-EC" dirty="0"/>
              <a:t>Desarrollar sistemas informáticos acorde a la necesidad del usuario interno o externo, brindar soporte en hardware y software, ejecutar el plan de mantenimiento preventivo de los equipos y administrar los servicios de infraestructura de datos con calidad.</a:t>
            </a:r>
          </a:p>
          <a:p>
            <a:pPr algn="just"/>
            <a:endParaRPr lang="es-EC" dirty="0"/>
          </a:p>
          <a:p>
            <a:pPr algn="just"/>
            <a:r>
              <a:rPr lang="es-EC" b="1" i="1" dirty="0"/>
              <a:t>Atribuciones y responsabilidades de TI</a:t>
            </a:r>
          </a:p>
          <a:p>
            <a:pPr marL="342900" lvl="0" indent="-342900" algn="just">
              <a:buFont typeface="Arial" pitchFamily="34" charset="0"/>
              <a:buChar char="•"/>
            </a:pPr>
            <a:r>
              <a:rPr lang="es-EC" sz="2000" dirty="0"/>
              <a:t>Planificar, elaborar, controlar y evaluar los proyectos informáticos.</a:t>
            </a:r>
          </a:p>
          <a:p>
            <a:pPr marL="342900" lvl="0" indent="-342900" algn="just">
              <a:buFont typeface="Arial" pitchFamily="34" charset="0"/>
              <a:buChar char="•"/>
            </a:pPr>
            <a:r>
              <a:rPr lang="es-EC" sz="2000" dirty="0"/>
              <a:t>Asesorar a los niveles directivos en asuntos de su competencia.</a:t>
            </a:r>
          </a:p>
          <a:p>
            <a:pPr marL="342900" lvl="0" indent="-342900" algn="just">
              <a:buFont typeface="Arial" pitchFamily="34" charset="0"/>
              <a:buChar char="•"/>
            </a:pPr>
            <a:r>
              <a:rPr lang="es-EC" sz="2000" dirty="0"/>
              <a:t>Coordinar los planes de trabajo con otras dependencias.</a:t>
            </a:r>
          </a:p>
          <a:p>
            <a:pPr marL="342900" lvl="0" indent="-342900" algn="just">
              <a:buFont typeface="Arial" pitchFamily="34" charset="0"/>
              <a:buChar char="•"/>
            </a:pPr>
            <a:r>
              <a:rPr lang="es-EC" sz="2000" dirty="0"/>
              <a:t>Propender a la óptima sistematización de los procesos para alcanzar su máximo desarrollo.</a:t>
            </a:r>
          </a:p>
          <a:p>
            <a:pPr marL="342900" lvl="0" indent="-342900" algn="just">
              <a:buFont typeface="Arial" pitchFamily="34" charset="0"/>
              <a:buChar char="•"/>
            </a:pPr>
            <a:r>
              <a:rPr lang="es-EC" sz="2000" dirty="0"/>
              <a:t>Planificar y apoyar en los programas de capacitación y perfeccionamiento en las áreas de su competencia para el óptimo desarrollo de las actividades.</a:t>
            </a:r>
          </a:p>
          <a:p>
            <a:pPr marL="342900" indent="-342900" algn="just">
              <a:buFont typeface="Arial" pitchFamily="34" charset="0"/>
              <a:buChar char="•"/>
            </a:pPr>
            <a:r>
              <a:rPr lang="es-EC" sz="2000" dirty="0"/>
              <a:t>Coordinar la ejecución de las actividades con las áreas administrativas y financiera para recibir el apoyo requerido</a:t>
            </a:r>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4015678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395688"/>
            <a:ext cx="5904656" cy="461665"/>
          </a:xfrm>
          <a:prstGeom prst="rect">
            <a:avLst/>
          </a:prstGeom>
          <a:noFill/>
        </p:spPr>
        <p:txBody>
          <a:bodyPr wrap="square" rtlCol="0">
            <a:spAutoFit/>
          </a:bodyPr>
          <a:lstStyle/>
          <a:p>
            <a:r>
              <a:rPr lang="es-EC" sz="2400" dirty="0"/>
              <a:t>PRODUCTOS DE TI</a:t>
            </a:r>
          </a:p>
        </p:txBody>
      </p:sp>
      <p:sp>
        <p:nvSpPr>
          <p:cNvPr id="4" name="3 CuadroTexto"/>
          <p:cNvSpPr txBox="1"/>
          <p:nvPr/>
        </p:nvSpPr>
        <p:spPr>
          <a:xfrm>
            <a:off x="745172" y="967305"/>
            <a:ext cx="7704856" cy="5909310"/>
          </a:xfrm>
          <a:prstGeom prst="rect">
            <a:avLst/>
          </a:prstGeom>
          <a:noFill/>
        </p:spPr>
        <p:txBody>
          <a:bodyPr wrap="square" rtlCol="0">
            <a:spAutoFit/>
          </a:bodyPr>
          <a:lstStyle/>
          <a:p>
            <a:r>
              <a:rPr lang="es-EC" sz="2400" dirty="0"/>
              <a:t>Desarrollo de Tecnología</a:t>
            </a:r>
          </a:p>
          <a:p>
            <a:pPr marL="342900" lvl="0" indent="-342900">
              <a:buFont typeface="Arial" pitchFamily="34" charset="0"/>
              <a:buChar char="•"/>
            </a:pPr>
            <a:r>
              <a:rPr lang="es-EC" sz="2400" dirty="0"/>
              <a:t>Informe de ejecución del Plan Informático </a:t>
            </a:r>
          </a:p>
          <a:p>
            <a:pPr marL="342900" lvl="0" indent="-342900">
              <a:buFont typeface="Arial" pitchFamily="34" charset="0"/>
              <a:buChar char="•"/>
            </a:pPr>
            <a:r>
              <a:rPr lang="es-EC" sz="2400" dirty="0"/>
              <a:t>Reporte de problemas</a:t>
            </a:r>
          </a:p>
          <a:p>
            <a:pPr marL="342900" lvl="0" indent="-342900">
              <a:buFont typeface="Arial" pitchFamily="34" charset="0"/>
              <a:buChar char="•"/>
            </a:pPr>
            <a:r>
              <a:rPr lang="es-EC" sz="2400" dirty="0"/>
              <a:t>Plan de desarrollo informático</a:t>
            </a:r>
          </a:p>
          <a:p>
            <a:pPr marL="342900" lvl="0" indent="-342900">
              <a:buFont typeface="Arial" pitchFamily="34" charset="0"/>
              <a:buChar char="•"/>
            </a:pPr>
            <a:r>
              <a:rPr lang="es-EC" sz="2400" dirty="0"/>
              <a:t>Asesoría Informática </a:t>
            </a:r>
          </a:p>
          <a:p>
            <a:pPr marL="342900" lvl="0" indent="-342900">
              <a:buFont typeface="Arial" pitchFamily="34" charset="0"/>
              <a:buChar char="•"/>
            </a:pPr>
            <a:r>
              <a:rPr lang="es-EC" sz="2400" dirty="0"/>
              <a:t>Plan de seguridad Informática</a:t>
            </a:r>
          </a:p>
          <a:p>
            <a:r>
              <a:rPr lang="es-EC" sz="2400" dirty="0"/>
              <a:t>Mantenimiento Hardware y Software</a:t>
            </a:r>
          </a:p>
          <a:p>
            <a:pPr marL="342900" lvl="0" indent="-342900">
              <a:buFont typeface="Arial" pitchFamily="34" charset="0"/>
              <a:buChar char="•"/>
            </a:pPr>
            <a:r>
              <a:rPr lang="es-EC" sz="2400" dirty="0"/>
              <a:t>Servicio de soporte técnico</a:t>
            </a:r>
          </a:p>
          <a:p>
            <a:pPr marL="342900" lvl="0" indent="-342900">
              <a:buFont typeface="Arial" pitchFamily="34" charset="0"/>
              <a:buChar char="•"/>
            </a:pPr>
            <a:r>
              <a:rPr lang="es-EC" sz="2400" dirty="0"/>
              <a:t>Plan de mantenimiento de software y hardware</a:t>
            </a:r>
          </a:p>
          <a:p>
            <a:pPr marL="342900" lvl="0" indent="-342900">
              <a:buFont typeface="Arial" pitchFamily="34" charset="0"/>
              <a:buChar char="•"/>
            </a:pPr>
            <a:r>
              <a:rPr lang="es-EC" sz="2400" dirty="0"/>
              <a:t>Informes de ejecución de mantenimiento de software y hardware.</a:t>
            </a:r>
          </a:p>
          <a:p>
            <a:r>
              <a:rPr lang="es-EC" sz="2400" dirty="0"/>
              <a:t>Infraestructura</a:t>
            </a:r>
          </a:p>
          <a:p>
            <a:pPr marL="342900" lvl="0" indent="-342900">
              <a:buFont typeface="Arial" pitchFamily="34" charset="0"/>
              <a:buChar char="•"/>
            </a:pPr>
            <a:r>
              <a:rPr lang="es-EC" sz="2400" dirty="0"/>
              <a:t>Página web Institucional</a:t>
            </a:r>
          </a:p>
          <a:p>
            <a:pPr marL="342900" lvl="0" indent="-342900">
              <a:buFont typeface="Arial" pitchFamily="34" charset="0"/>
              <a:buChar char="•"/>
            </a:pPr>
            <a:r>
              <a:rPr lang="es-EC" sz="2400" dirty="0"/>
              <a:t>Servicio de soporte red de datos y voz</a:t>
            </a:r>
          </a:p>
          <a:p>
            <a:pPr marL="342900" lvl="0" indent="-342900">
              <a:buFont typeface="Arial" pitchFamily="34" charset="0"/>
              <a:buChar char="•"/>
            </a:pPr>
            <a:r>
              <a:rPr lang="es-EC" sz="2400" dirty="0"/>
              <a:t>Servicio de almacenamiento de Información Técnica</a:t>
            </a:r>
          </a:p>
          <a:p>
            <a:endParaRPr lang="es-EC" dirty="0"/>
          </a:p>
        </p:txBody>
      </p:sp>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71433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548680"/>
            <a:ext cx="5976664" cy="523220"/>
          </a:xfrm>
          <a:prstGeom prst="rect">
            <a:avLst/>
          </a:prstGeom>
          <a:noFill/>
        </p:spPr>
        <p:txBody>
          <a:bodyPr wrap="square" rtlCol="0">
            <a:spAutoFit/>
          </a:bodyPr>
          <a:lstStyle/>
          <a:p>
            <a:r>
              <a:rPr lang="es-EC" sz="2800" b="1" dirty="0"/>
              <a:t>INDICADORES DE GESTION DE TI</a:t>
            </a:r>
          </a:p>
        </p:txBody>
      </p:sp>
      <p:sp>
        <p:nvSpPr>
          <p:cNvPr id="3" name="2 CuadroTexto"/>
          <p:cNvSpPr txBox="1"/>
          <p:nvPr/>
        </p:nvSpPr>
        <p:spPr>
          <a:xfrm>
            <a:off x="395536" y="1772816"/>
            <a:ext cx="8280920" cy="3385542"/>
          </a:xfrm>
          <a:prstGeom prst="rect">
            <a:avLst/>
          </a:prstGeom>
          <a:noFill/>
        </p:spPr>
        <p:txBody>
          <a:bodyPr wrap="square" rtlCol="0">
            <a:spAutoFit/>
          </a:bodyPr>
          <a:lstStyle/>
          <a:p>
            <a:pPr marL="457200" lvl="0" indent="-457200" algn="just">
              <a:buFont typeface="Arial" pitchFamily="34" charset="0"/>
              <a:buChar char="•"/>
            </a:pPr>
            <a:r>
              <a:rPr lang="es-EC" sz="2800" dirty="0"/>
              <a:t>Porcentaje de cumplimiento del plan de desarrollo informático</a:t>
            </a:r>
          </a:p>
          <a:p>
            <a:pPr marL="457200" lvl="0" indent="-457200" algn="just">
              <a:buFont typeface="Arial" pitchFamily="34" charset="0"/>
              <a:buChar char="•"/>
            </a:pPr>
            <a:r>
              <a:rPr lang="es-EC" sz="2800" dirty="0"/>
              <a:t>Porcentaje de cumplimiento del plan de ampliación de intranet</a:t>
            </a:r>
          </a:p>
          <a:p>
            <a:pPr marL="457200" lvl="0" indent="-457200" algn="just">
              <a:buFont typeface="Arial" pitchFamily="34" charset="0"/>
              <a:buChar char="•"/>
            </a:pPr>
            <a:r>
              <a:rPr lang="es-EC" sz="2800" dirty="0"/>
              <a:t>Porcentaje de cumplimiento del plan de mantenimiento de la información crítica respaldada</a:t>
            </a:r>
          </a:p>
          <a:p>
            <a:pPr marL="457200" lvl="0" indent="-457200" algn="just">
              <a:buFont typeface="Arial" pitchFamily="34" charset="0"/>
              <a:buChar char="•"/>
            </a:pPr>
            <a:r>
              <a:rPr lang="es-EC" sz="2800" dirty="0"/>
              <a:t>Porcentaje de renovación de equipos tecnológicos</a:t>
            </a:r>
          </a:p>
          <a:p>
            <a:pPr marL="285750" indent="-285750" algn="just">
              <a:buFont typeface="Arial" pitchFamily="34" charset="0"/>
              <a:buChar char="•"/>
            </a:pPr>
            <a:endParaRPr lang="es-EC" dirty="0"/>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822765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4D4FFF8-AAC3-4BA6-94F0-903A39ADAE0C}"/>
              </a:ext>
            </a:extLst>
          </p:cNvPr>
          <p:cNvSpPr txBox="1"/>
          <p:nvPr/>
        </p:nvSpPr>
        <p:spPr>
          <a:xfrm>
            <a:off x="755576" y="692696"/>
            <a:ext cx="7848872" cy="4893647"/>
          </a:xfrm>
          <a:prstGeom prst="rect">
            <a:avLst/>
          </a:prstGeom>
          <a:noFill/>
        </p:spPr>
        <p:txBody>
          <a:bodyPr wrap="square" rtlCol="0">
            <a:spAutoFit/>
          </a:bodyPr>
          <a:lstStyle/>
          <a:p>
            <a:r>
              <a:rPr lang="es-EC" sz="2400" b="1" dirty="0"/>
              <a:t>METAS DE TI</a:t>
            </a:r>
          </a:p>
          <a:p>
            <a:pPr marL="342900" indent="-342900" algn="just">
              <a:buFont typeface="Arial" panose="020B0604020202020204" pitchFamily="34" charset="0"/>
              <a:buChar char="•"/>
            </a:pPr>
            <a:r>
              <a:rPr lang="es-EC" sz="2400" dirty="0"/>
              <a:t>El planteamiento de la Estrategia TI, está orientada a la protección y conservación de los activos de información y la infraestructura tecnológica; alineada con el plan estratégico del IGM a fin de optimizar los recursos, optimizar los riesgos relacionados a los activos y generar beneficios para la organización. </a:t>
            </a:r>
          </a:p>
          <a:p>
            <a:pPr marL="342900" indent="-342900" algn="just">
              <a:buFont typeface="Arial" panose="020B0604020202020204" pitchFamily="34" charset="0"/>
              <a:buChar char="•"/>
            </a:pPr>
            <a:r>
              <a:rPr lang="es-EC" sz="2400" dirty="0"/>
              <a:t>Para obtener las estrategias de TI se utiliza el método de la cascada de COBIT versión 5.0 para definir las prioridades de implementación, mejora y aseguramiento del gobierno de las TI de la organización.  </a:t>
            </a:r>
          </a:p>
          <a:p>
            <a:pPr marL="342900" indent="-342900" algn="just">
              <a:buFont typeface="Arial" panose="020B0604020202020204" pitchFamily="34" charset="0"/>
              <a:buChar char="•"/>
            </a:pPr>
            <a:r>
              <a:rPr lang="es-EC" sz="2400" dirty="0"/>
              <a:t>Se realiza la alineación de las estrategias de negocio del IGM con las metas corporativas de COBIT 5.0 </a:t>
            </a:r>
          </a:p>
        </p:txBody>
      </p:sp>
    </p:spTree>
    <p:extLst>
      <p:ext uri="{BB962C8B-B14F-4D97-AF65-F5344CB8AC3E}">
        <p14:creationId xmlns:p14="http://schemas.microsoft.com/office/powerpoint/2010/main" val="3365075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332656"/>
            <a:ext cx="6984776" cy="461665"/>
          </a:xfrm>
          <a:prstGeom prst="rect">
            <a:avLst/>
          </a:prstGeom>
          <a:noFill/>
        </p:spPr>
        <p:txBody>
          <a:bodyPr wrap="square" rtlCol="0">
            <a:spAutoFit/>
          </a:bodyPr>
          <a:lstStyle/>
          <a:p>
            <a:r>
              <a:rPr lang="es-EC" sz="2400" b="1" dirty="0"/>
              <a:t>METAS DE TI</a:t>
            </a:r>
          </a:p>
        </p:txBody>
      </p:sp>
      <p:sp>
        <p:nvSpPr>
          <p:cNvPr id="3" name="2 CuadroTexto"/>
          <p:cNvSpPr txBox="1"/>
          <p:nvPr/>
        </p:nvSpPr>
        <p:spPr>
          <a:xfrm>
            <a:off x="755576" y="1052736"/>
            <a:ext cx="7776864" cy="369332"/>
          </a:xfrm>
          <a:prstGeom prst="rect">
            <a:avLst/>
          </a:prstGeom>
          <a:noFill/>
        </p:spPr>
        <p:txBody>
          <a:bodyPr wrap="square" rtlCol="0">
            <a:spAutoFit/>
          </a:bodyPr>
          <a:lstStyle/>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186756128"/>
              </p:ext>
            </p:extLst>
          </p:nvPr>
        </p:nvGraphicFramePr>
        <p:xfrm>
          <a:off x="785950" y="1095639"/>
          <a:ext cx="7242434" cy="5087497"/>
        </p:xfrm>
        <a:graphic>
          <a:graphicData uri="http://schemas.openxmlformats.org/drawingml/2006/table">
            <a:tbl>
              <a:tblPr firstRow="1" firstCol="1" bandRow="1">
                <a:tableStyleId>{5C22544A-7EE6-4342-B048-85BDC9FD1C3A}</a:tableStyleId>
              </a:tblPr>
              <a:tblGrid>
                <a:gridCol w="563461">
                  <a:extLst>
                    <a:ext uri="{9D8B030D-6E8A-4147-A177-3AD203B41FA5}">
                      <a16:colId xmlns:a16="http://schemas.microsoft.com/office/drawing/2014/main" xmlns="" val="20000"/>
                    </a:ext>
                  </a:extLst>
                </a:gridCol>
                <a:gridCol w="6678973">
                  <a:extLst>
                    <a:ext uri="{9D8B030D-6E8A-4147-A177-3AD203B41FA5}">
                      <a16:colId xmlns:a16="http://schemas.microsoft.com/office/drawing/2014/main" xmlns="" val="20001"/>
                    </a:ext>
                  </a:extLst>
                </a:gridCol>
              </a:tblGrid>
              <a:tr h="505588">
                <a:tc>
                  <a:txBody>
                    <a:bodyPr/>
                    <a:lstStyle/>
                    <a:p>
                      <a:pPr algn="just">
                        <a:lnSpc>
                          <a:spcPct val="200000"/>
                        </a:lnSpc>
                        <a:spcAft>
                          <a:spcPts val="0"/>
                        </a:spcAft>
                      </a:pPr>
                      <a:r>
                        <a:rPr lang="es-EC" sz="2000" dirty="0">
                          <a:effectLst/>
                        </a:rPr>
                        <a:t>1</a:t>
                      </a:r>
                      <a:endParaRPr lang="es-EC" sz="2000" dirty="0">
                        <a:effectLst/>
                        <a:latin typeface="Calibri"/>
                        <a:ea typeface="Times New Roman"/>
                        <a:cs typeface="Times New Roman"/>
                      </a:endParaRPr>
                    </a:p>
                  </a:txBody>
                  <a:tcPr marL="44450" marR="44450" marT="0" marB="0"/>
                </a:tc>
                <a:tc>
                  <a:txBody>
                    <a:bodyPr/>
                    <a:lstStyle/>
                    <a:p>
                      <a:pPr marL="0" algn="just" defTabSz="914400" rtl="0" eaLnBrk="1" latinLnBrk="0" hangingPunct="1">
                        <a:lnSpc>
                          <a:spcPct val="200000"/>
                        </a:lnSpc>
                        <a:spcAft>
                          <a:spcPts val="0"/>
                        </a:spcAft>
                      </a:pPr>
                      <a:r>
                        <a:rPr lang="es-EC" sz="1600" b="0" kern="1200" dirty="0">
                          <a:solidFill>
                            <a:schemeClr val="dk1"/>
                          </a:solidFill>
                          <a:effectLst/>
                          <a:latin typeface="+mn-lt"/>
                          <a:ea typeface="+mn-ea"/>
                          <a:cs typeface="+mn-cs"/>
                        </a:rPr>
                        <a:t>Alineamiento de TI y estrategia de negocio</a:t>
                      </a:r>
                    </a:p>
                  </a:txBody>
                  <a:tcPr marL="44450" marR="44450" marT="0" marB="0" anchor="ctr"/>
                </a:tc>
                <a:extLst>
                  <a:ext uri="{0D108BD9-81ED-4DB2-BD59-A6C34878D82A}">
                    <a16:rowId xmlns:a16="http://schemas.microsoft.com/office/drawing/2014/main" xmlns="" val="10000"/>
                  </a:ext>
                </a:extLst>
              </a:tr>
              <a:tr h="808940">
                <a:tc>
                  <a:txBody>
                    <a:bodyPr/>
                    <a:lstStyle/>
                    <a:p>
                      <a:pPr marL="0" algn="just" defTabSz="914400" rtl="0" eaLnBrk="1" latinLnBrk="0" hangingPunct="1">
                        <a:lnSpc>
                          <a:spcPct val="200000"/>
                        </a:lnSpc>
                        <a:spcAft>
                          <a:spcPts val="0"/>
                        </a:spcAft>
                      </a:pPr>
                      <a:r>
                        <a:rPr lang="es-EC" sz="2000" b="1" kern="1200" dirty="0">
                          <a:solidFill>
                            <a:schemeClr val="lt1"/>
                          </a:solidFill>
                          <a:effectLst/>
                          <a:latin typeface="+mn-lt"/>
                          <a:ea typeface="+mn-ea"/>
                          <a:cs typeface="+mn-cs"/>
                        </a:rPr>
                        <a:t>2</a:t>
                      </a:r>
                    </a:p>
                  </a:txBody>
                  <a:tcPr marL="44450" marR="44450" marT="0" marB="0"/>
                </a:tc>
                <a:tc>
                  <a:txBody>
                    <a:bodyPr/>
                    <a:lstStyle/>
                    <a:p>
                      <a:pPr algn="just">
                        <a:lnSpc>
                          <a:spcPct val="200000"/>
                        </a:lnSpc>
                        <a:spcAft>
                          <a:spcPts val="0"/>
                        </a:spcAft>
                      </a:pPr>
                      <a:r>
                        <a:rPr lang="es-EC" sz="1600" dirty="0">
                          <a:effectLst/>
                        </a:rPr>
                        <a:t>Cumplimiento y soporte de la TI al cumplimiento del negocio de las leyes y regulaciones externas</a:t>
                      </a:r>
                      <a:endParaRPr lang="es-EC" sz="16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xmlns="" val="10001"/>
                  </a:ext>
                </a:extLst>
              </a:tr>
              <a:tr h="505588">
                <a:tc>
                  <a:txBody>
                    <a:bodyPr/>
                    <a:lstStyle/>
                    <a:p>
                      <a:pPr marL="0" algn="just" defTabSz="914400" rtl="0" eaLnBrk="1" latinLnBrk="0" hangingPunct="1">
                        <a:lnSpc>
                          <a:spcPct val="200000"/>
                        </a:lnSpc>
                        <a:spcAft>
                          <a:spcPts val="0"/>
                        </a:spcAft>
                      </a:pPr>
                      <a:r>
                        <a:rPr lang="es-EC" sz="2000" b="1" kern="1200" dirty="0">
                          <a:solidFill>
                            <a:schemeClr val="lt1"/>
                          </a:solidFill>
                          <a:effectLst/>
                          <a:latin typeface="+mn-lt"/>
                          <a:ea typeface="+mn-ea"/>
                          <a:cs typeface="+mn-cs"/>
                        </a:rPr>
                        <a:t>3</a:t>
                      </a:r>
                    </a:p>
                  </a:txBody>
                  <a:tcPr marL="44450" marR="44450" marT="0" marB="0"/>
                </a:tc>
                <a:tc>
                  <a:txBody>
                    <a:bodyPr/>
                    <a:lstStyle/>
                    <a:p>
                      <a:pPr algn="just">
                        <a:lnSpc>
                          <a:spcPct val="200000"/>
                        </a:lnSpc>
                        <a:spcAft>
                          <a:spcPts val="0"/>
                        </a:spcAft>
                      </a:pPr>
                      <a:r>
                        <a:rPr lang="es-EC" sz="1600" dirty="0">
                          <a:effectLst/>
                        </a:rPr>
                        <a:t>Riesgos de negocio relacionados con las TI gestionados</a:t>
                      </a:r>
                      <a:endParaRPr lang="es-EC" sz="16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xmlns="" val="10002"/>
                  </a:ext>
                </a:extLst>
              </a:tr>
              <a:tr h="505588">
                <a:tc>
                  <a:txBody>
                    <a:bodyPr/>
                    <a:lstStyle/>
                    <a:p>
                      <a:pPr marL="0" algn="just" defTabSz="914400" rtl="0" eaLnBrk="1" latinLnBrk="0" hangingPunct="1">
                        <a:lnSpc>
                          <a:spcPct val="200000"/>
                        </a:lnSpc>
                        <a:spcAft>
                          <a:spcPts val="0"/>
                        </a:spcAft>
                      </a:pPr>
                      <a:r>
                        <a:rPr lang="es-EC" sz="2000" b="1" kern="1200" dirty="0">
                          <a:solidFill>
                            <a:schemeClr val="lt1"/>
                          </a:solidFill>
                          <a:effectLst/>
                          <a:latin typeface="+mn-lt"/>
                          <a:ea typeface="+mn-ea"/>
                          <a:cs typeface="+mn-cs"/>
                        </a:rPr>
                        <a:t>4</a:t>
                      </a:r>
                    </a:p>
                  </a:txBody>
                  <a:tcPr marL="44450" marR="44450" marT="0" marB="0"/>
                </a:tc>
                <a:tc>
                  <a:txBody>
                    <a:bodyPr/>
                    <a:lstStyle/>
                    <a:p>
                      <a:pPr algn="just">
                        <a:lnSpc>
                          <a:spcPct val="200000"/>
                        </a:lnSpc>
                        <a:spcAft>
                          <a:spcPts val="0"/>
                        </a:spcAft>
                      </a:pPr>
                      <a:r>
                        <a:rPr lang="es-EC" sz="1600" dirty="0">
                          <a:effectLst/>
                        </a:rPr>
                        <a:t>Uso adecuado de aplicaciones, información y soluciones tecnológicas</a:t>
                      </a:r>
                      <a:endParaRPr lang="es-EC" sz="16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xmlns="" val="10003"/>
                  </a:ext>
                </a:extLst>
              </a:tr>
              <a:tr h="505588">
                <a:tc>
                  <a:txBody>
                    <a:bodyPr/>
                    <a:lstStyle/>
                    <a:p>
                      <a:pPr marL="0" algn="just" defTabSz="914400" rtl="0" eaLnBrk="1" latinLnBrk="0" hangingPunct="1">
                        <a:lnSpc>
                          <a:spcPct val="200000"/>
                        </a:lnSpc>
                        <a:spcAft>
                          <a:spcPts val="0"/>
                        </a:spcAft>
                      </a:pPr>
                      <a:r>
                        <a:rPr lang="es-EC" sz="2000" b="1" kern="1200" dirty="0">
                          <a:solidFill>
                            <a:schemeClr val="lt1"/>
                          </a:solidFill>
                          <a:effectLst/>
                          <a:latin typeface="+mn-lt"/>
                          <a:ea typeface="+mn-ea"/>
                          <a:cs typeface="+mn-cs"/>
                        </a:rPr>
                        <a:t>5</a:t>
                      </a:r>
                    </a:p>
                  </a:txBody>
                  <a:tcPr marL="44450" marR="44450" marT="0" marB="0"/>
                </a:tc>
                <a:tc>
                  <a:txBody>
                    <a:bodyPr/>
                    <a:lstStyle/>
                    <a:p>
                      <a:pPr algn="just">
                        <a:lnSpc>
                          <a:spcPct val="200000"/>
                        </a:lnSpc>
                        <a:spcAft>
                          <a:spcPts val="0"/>
                        </a:spcAft>
                      </a:pPr>
                      <a:r>
                        <a:rPr lang="es-EC" sz="1600" dirty="0">
                          <a:effectLst/>
                        </a:rPr>
                        <a:t>Seguridad de la información, infraestructura de procesamiento y aplicaciones</a:t>
                      </a:r>
                      <a:endParaRPr lang="es-EC" sz="16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xmlns="" val="10004"/>
                  </a:ext>
                </a:extLst>
              </a:tr>
              <a:tr h="505588">
                <a:tc>
                  <a:txBody>
                    <a:bodyPr/>
                    <a:lstStyle/>
                    <a:p>
                      <a:pPr marL="0" algn="just" defTabSz="914400" rtl="0" eaLnBrk="1" latinLnBrk="0" hangingPunct="1">
                        <a:lnSpc>
                          <a:spcPct val="200000"/>
                        </a:lnSpc>
                        <a:spcAft>
                          <a:spcPts val="0"/>
                        </a:spcAft>
                      </a:pPr>
                      <a:r>
                        <a:rPr lang="es-EC" sz="2000" b="1" kern="1200" dirty="0">
                          <a:solidFill>
                            <a:schemeClr val="lt1"/>
                          </a:solidFill>
                          <a:effectLst/>
                          <a:latin typeface="+mn-lt"/>
                          <a:ea typeface="+mn-ea"/>
                          <a:cs typeface="+mn-cs"/>
                        </a:rPr>
                        <a:t>6</a:t>
                      </a:r>
                    </a:p>
                  </a:txBody>
                  <a:tcPr marL="44450" marR="44450" marT="0" marB="0"/>
                </a:tc>
                <a:tc>
                  <a:txBody>
                    <a:bodyPr/>
                    <a:lstStyle/>
                    <a:p>
                      <a:pPr algn="just">
                        <a:lnSpc>
                          <a:spcPct val="200000"/>
                        </a:lnSpc>
                        <a:spcAft>
                          <a:spcPts val="0"/>
                        </a:spcAft>
                      </a:pPr>
                      <a:r>
                        <a:rPr lang="es-EC" sz="1600" dirty="0">
                          <a:effectLst/>
                        </a:rPr>
                        <a:t>Optimización de activos, recursos y capacidades de las TI</a:t>
                      </a:r>
                      <a:endParaRPr lang="es-EC" sz="16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xmlns="" val="10005"/>
                  </a:ext>
                </a:extLst>
              </a:tr>
              <a:tr h="505588">
                <a:tc>
                  <a:txBody>
                    <a:bodyPr/>
                    <a:lstStyle/>
                    <a:p>
                      <a:pPr marL="0" algn="just" defTabSz="914400" rtl="0" eaLnBrk="1" latinLnBrk="0" hangingPunct="1">
                        <a:lnSpc>
                          <a:spcPct val="200000"/>
                        </a:lnSpc>
                        <a:spcAft>
                          <a:spcPts val="0"/>
                        </a:spcAft>
                      </a:pPr>
                      <a:r>
                        <a:rPr lang="es-EC" sz="2000" b="1" kern="1200" dirty="0">
                          <a:solidFill>
                            <a:schemeClr val="lt1"/>
                          </a:solidFill>
                          <a:effectLst/>
                          <a:latin typeface="+mn-lt"/>
                          <a:ea typeface="+mn-ea"/>
                          <a:cs typeface="+mn-cs"/>
                        </a:rPr>
                        <a:t>7</a:t>
                      </a:r>
                    </a:p>
                  </a:txBody>
                  <a:tcPr marL="44450" marR="44450" marT="0" marB="0"/>
                </a:tc>
                <a:tc>
                  <a:txBody>
                    <a:bodyPr/>
                    <a:lstStyle/>
                    <a:p>
                      <a:pPr algn="just">
                        <a:lnSpc>
                          <a:spcPct val="200000"/>
                        </a:lnSpc>
                        <a:spcAft>
                          <a:spcPts val="0"/>
                        </a:spcAft>
                      </a:pPr>
                      <a:r>
                        <a:rPr lang="es-EC" sz="1600" dirty="0">
                          <a:effectLst/>
                        </a:rPr>
                        <a:t>Cumplimiento de las políticas internas por parte de las TI</a:t>
                      </a:r>
                      <a:endParaRPr lang="es-EC" sz="16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xmlns="" val="10006"/>
                  </a:ext>
                </a:extLst>
              </a:tr>
              <a:tr h="505588">
                <a:tc>
                  <a:txBody>
                    <a:bodyPr/>
                    <a:lstStyle/>
                    <a:p>
                      <a:pPr marL="0" algn="just" defTabSz="914400" rtl="0" eaLnBrk="1" latinLnBrk="0" hangingPunct="1">
                        <a:lnSpc>
                          <a:spcPct val="200000"/>
                        </a:lnSpc>
                        <a:spcAft>
                          <a:spcPts val="0"/>
                        </a:spcAft>
                      </a:pPr>
                      <a:r>
                        <a:rPr lang="es-EC" sz="2000" b="1" kern="1200" dirty="0">
                          <a:solidFill>
                            <a:schemeClr val="lt1"/>
                          </a:solidFill>
                          <a:effectLst/>
                          <a:latin typeface="+mn-lt"/>
                          <a:ea typeface="+mn-ea"/>
                          <a:cs typeface="+mn-cs"/>
                        </a:rPr>
                        <a:t>8</a:t>
                      </a:r>
                    </a:p>
                  </a:txBody>
                  <a:tcPr marL="44450" marR="44450" marT="0" marB="0"/>
                </a:tc>
                <a:tc>
                  <a:txBody>
                    <a:bodyPr/>
                    <a:lstStyle/>
                    <a:p>
                      <a:pPr algn="just">
                        <a:lnSpc>
                          <a:spcPct val="200000"/>
                        </a:lnSpc>
                        <a:spcAft>
                          <a:spcPts val="0"/>
                        </a:spcAft>
                      </a:pPr>
                      <a:r>
                        <a:rPr lang="es-EC" sz="1600" dirty="0">
                          <a:effectLst/>
                        </a:rPr>
                        <a:t>Personal del negocio y de las TI competente y motivado</a:t>
                      </a:r>
                      <a:endParaRPr lang="es-EC" sz="16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xmlns="" val="10007"/>
                  </a:ext>
                </a:extLst>
              </a:tr>
              <a:tr h="505588">
                <a:tc>
                  <a:txBody>
                    <a:bodyPr/>
                    <a:lstStyle/>
                    <a:p>
                      <a:pPr marL="0" algn="just" defTabSz="914400" rtl="0" eaLnBrk="1" latinLnBrk="0" hangingPunct="1">
                        <a:lnSpc>
                          <a:spcPct val="200000"/>
                        </a:lnSpc>
                        <a:spcAft>
                          <a:spcPts val="0"/>
                        </a:spcAft>
                      </a:pPr>
                      <a:r>
                        <a:rPr lang="es-EC" sz="2000" b="1" kern="1200" dirty="0">
                          <a:solidFill>
                            <a:schemeClr val="lt1"/>
                          </a:solidFill>
                          <a:effectLst/>
                          <a:latin typeface="+mn-lt"/>
                          <a:ea typeface="+mn-ea"/>
                          <a:cs typeface="+mn-cs"/>
                        </a:rPr>
                        <a:t>9</a:t>
                      </a:r>
                    </a:p>
                  </a:txBody>
                  <a:tcPr marL="44450" marR="44450" marT="0" marB="0"/>
                </a:tc>
                <a:tc>
                  <a:txBody>
                    <a:bodyPr/>
                    <a:lstStyle/>
                    <a:p>
                      <a:pPr algn="just">
                        <a:lnSpc>
                          <a:spcPct val="200000"/>
                        </a:lnSpc>
                        <a:spcAft>
                          <a:spcPts val="0"/>
                        </a:spcAft>
                      </a:pPr>
                      <a:r>
                        <a:rPr lang="es-EC" sz="1600" dirty="0">
                          <a:effectLst/>
                        </a:rPr>
                        <a:t>Conocimiento, experiencia e iniciativas para la innovación de negocio</a:t>
                      </a:r>
                      <a:endParaRPr lang="es-EC" sz="16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xmlns="" val="10008"/>
                  </a:ext>
                </a:extLst>
              </a:tr>
            </a:tbl>
          </a:graphicData>
        </a:graphic>
      </p:graphicFrame>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535677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6A01CD5-9BFA-4823-B56C-BDCC906FD26A}"/>
              </a:ext>
            </a:extLst>
          </p:cNvPr>
          <p:cNvSpPr txBox="1"/>
          <p:nvPr/>
        </p:nvSpPr>
        <p:spPr>
          <a:xfrm>
            <a:off x="179512" y="260648"/>
            <a:ext cx="8784976" cy="6247864"/>
          </a:xfrm>
          <a:prstGeom prst="rect">
            <a:avLst/>
          </a:prstGeom>
          <a:noFill/>
        </p:spPr>
        <p:txBody>
          <a:bodyPr wrap="square" rtlCol="0">
            <a:spAutoFit/>
          </a:bodyPr>
          <a:lstStyle/>
          <a:p>
            <a:pPr algn="just"/>
            <a:r>
              <a:rPr lang="es-EC" sz="2000" dirty="0"/>
              <a:t>A continuación se describen las estrategias de TI obtenidas a partir del análisis FODA del IGM, los problemas y necesidades de TI identificadas durante el desarrollo del presente proyecto, y la alineación con las metas estratégicas de COBIT 5.0. </a:t>
            </a:r>
          </a:p>
          <a:p>
            <a:pPr algn="just"/>
            <a:endParaRPr lang="es-EC" sz="2000" dirty="0"/>
          </a:p>
          <a:p>
            <a:pPr algn="just"/>
            <a:r>
              <a:rPr lang="es-EC" sz="2000" b="1" dirty="0"/>
              <a:t>Estrategias Ofensivas </a:t>
            </a:r>
            <a:endParaRPr lang="es-EC" sz="2000" dirty="0"/>
          </a:p>
          <a:p>
            <a:pPr algn="just"/>
            <a:r>
              <a:rPr lang="es-EC" sz="2000" dirty="0"/>
              <a:t>Las metas ofensivas están orientadas al aprovechamiento de las oportunidades y fortalezas del IGM que permitirán obtener una ventaja competitiva en el entorno. </a:t>
            </a:r>
          </a:p>
          <a:p>
            <a:pPr algn="just"/>
            <a:endParaRPr lang="es-EC" sz="2000" dirty="0"/>
          </a:p>
          <a:p>
            <a:pPr algn="just"/>
            <a:r>
              <a:rPr lang="es-EC" sz="2000" b="1" dirty="0"/>
              <a:t>Estrategias Adaptativas </a:t>
            </a:r>
            <a:endParaRPr lang="es-EC" sz="2000" dirty="0"/>
          </a:p>
          <a:p>
            <a:pPr algn="just"/>
            <a:r>
              <a:rPr lang="es-EC" sz="2000" dirty="0"/>
              <a:t>Las estrategias adaptativas están orientadas al aprovechamiento de las oportunidades que minimicen o eliminen las debilidades identificadas por el IGM. </a:t>
            </a:r>
          </a:p>
          <a:p>
            <a:pPr algn="just"/>
            <a:endParaRPr lang="es-EC" sz="2000" dirty="0"/>
          </a:p>
          <a:p>
            <a:pPr algn="just"/>
            <a:r>
              <a:rPr lang="es-EC" sz="2000" b="1" dirty="0"/>
              <a:t>Estrategias Defensivas </a:t>
            </a:r>
            <a:endParaRPr lang="es-EC" sz="2000" dirty="0"/>
          </a:p>
          <a:p>
            <a:pPr algn="just"/>
            <a:r>
              <a:rPr lang="es-EC" sz="2000" dirty="0"/>
              <a:t>Las estrategias defensivas están orientadas al aprovechamiento de las fortalezas para contrarrestar las amenazas del entorno del IGM. </a:t>
            </a:r>
          </a:p>
          <a:p>
            <a:pPr algn="just"/>
            <a:endParaRPr lang="es-EC" sz="2000" dirty="0"/>
          </a:p>
          <a:p>
            <a:pPr algn="just"/>
            <a:r>
              <a:rPr lang="es-EC" sz="2000" b="1" dirty="0"/>
              <a:t>Estrategias de Supervivencia </a:t>
            </a:r>
            <a:endParaRPr lang="es-EC" sz="2000" dirty="0"/>
          </a:p>
          <a:p>
            <a:pPr algn="just"/>
            <a:r>
              <a:rPr lang="es-EC" sz="2000" dirty="0"/>
              <a:t>Las estrategias de supervivencia están orientadas al aprovechamiento de las fortalezas para dar tratamiento efectivo a las debilidades identificadas por el IGM. </a:t>
            </a:r>
          </a:p>
        </p:txBody>
      </p:sp>
    </p:spTree>
    <p:extLst>
      <p:ext uri="{BB962C8B-B14F-4D97-AF65-F5344CB8AC3E}">
        <p14:creationId xmlns:p14="http://schemas.microsoft.com/office/powerpoint/2010/main" val="3974169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214759"/>
            <a:ext cx="5832648" cy="369332"/>
          </a:xfrm>
          <a:prstGeom prst="rect">
            <a:avLst/>
          </a:prstGeom>
          <a:noFill/>
        </p:spPr>
        <p:txBody>
          <a:bodyPr wrap="square" rtlCol="0">
            <a:spAutoFit/>
          </a:bodyPr>
          <a:lstStyle/>
          <a:p>
            <a:r>
              <a:rPr lang="es-EC" b="1" dirty="0"/>
              <a:t>ESTRATEGIAS DE TI</a:t>
            </a:r>
          </a:p>
        </p:txBody>
      </p:sp>
      <p:sp>
        <p:nvSpPr>
          <p:cNvPr id="3" name="2 CuadroTexto"/>
          <p:cNvSpPr txBox="1"/>
          <p:nvPr/>
        </p:nvSpPr>
        <p:spPr>
          <a:xfrm>
            <a:off x="3131840" y="183228"/>
            <a:ext cx="4464496" cy="369332"/>
          </a:xfrm>
          <a:prstGeom prst="rect">
            <a:avLst/>
          </a:prstGeom>
          <a:noFill/>
        </p:spPr>
        <p:txBody>
          <a:bodyPr wrap="square" rtlCol="0">
            <a:spAutoFit/>
          </a:bodyPr>
          <a:lstStyle/>
          <a:p>
            <a:r>
              <a:rPr lang="es-EC" b="1" dirty="0"/>
              <a:t>ESTRATEGIAS OFENSIVAS</a:t>
            </a:r>
          </a:p>
        </p:txBody>
      </p:sp>
      <p:graphicFrame>
        <p:nvGraphicFramePr>
          <p:cNvPr id="6" name="5 Tabla"/>
          <p:cNvGraphicFramePr>
            <a:graphicFrameLocks noGrp="1"/>
          </p:cNvGraphicFramePr>
          <p:nvPr>
            <p:extLst>
              <p:ext uri="{D42A27DB-BD31-4B8C-83A1-F6EECF244321}">
                <p14:modId xmlns:p14="http://schemas.microsoft.com/office/powerpoint/2010/main" val="1739142097"/>
              </p:ext>
            </p:extLst>
          </p:nvPr>
        </p:nvGraphicFramePr>
        <p:xfrm>
          <a:off x="730864" y="592050"/>
          <a:ext cx="7873583" cy="6217920"/>
        </p:xfrm>
        <a:graphic>
          <a:graphicData uri="http://schemas.openxmlformats.org/drawingml/2006/table">
            <a:tbl>
              <a:tblPr firstRow="1" firstCol="1" bandRow="1">
                <a:tableStyleId>{5C22544A-7EE6-4342-B048-85BDC9FD1C3A}</a:tableStyleId>
              </a:tblPr>
              <a:tblGrid>
                <a:gridCol w="370059">
                  <a:extLst>
                    <a:ext uri="{9D8B030D-6E8A-4147-A177-3AD203B41FA5}">
                      <a16:colId xmlns:a16="http://schemas.microsoft.com/office/drawing/2014/main" xmlns="" val="20000"/>
                    </a:ext>
                  </a:extLst>
                </a:gridCol>
                <a:gridCol w="7503524">
                  <a:extLst>
                    <a:ext uri="{9D8B030D-6E8A-4147-A177-3AD203B41FA5}">
                      <a16:colId xmlns:a16="http://schemas.microsoft.com/office/drawing/2014/main" xmlns="" val="20001"/>
                    </a:ext>
                  </a:extLst>
                </a:gridCol>
              </a:tblGrid>
              <a:tr h="317090">
                <a:tc>
                  <a:txBody>
                    <a:bodyPr/>
                    <a:lstStyle/>
                    <a:p>
                      <a:pPr>
                        <a:lnSpc>
                          <a:spcPct val="200000"/>
                        </a:lnSpc>
                        <a:spcAft>
                          <a:spcPts val="0"/>
                        </a:spcAft>
                      </a:pPr>
                      <a:r>
                        <a:rPr lang="es-EC" sz="900" dirty="0">
                          <a:effectLst/>
                        </a:rPr>
                        <a:t>Nº</a:t>
                      </a:r>
                      <a:endParaRPr lang="es-EC" sz="900" dirty="0">
                        <a:effectLst/>
                        <a:latin typeface="Calibri"/>
                        <a:ea typeface="Times New Roman"/>
                        <a:cs typeface="Times New Roman"/>
                      </a:endParaRPr>
                    </a:p>
                  </a:txBody>
                  <a:tcPr marL="34377" marR="34377" marT="0" marB="0" anchor="b"/>
                </a:tc>
                <a:tc>
                  <a:txBody>
                    <a:bodyPr/>
                    <a:lstStyle/>
                    <a:p>
                      <a:pPr>
                        <a:lnSpc>
                          <a:spcPct val="200000"/>
                        </a:lnSpc>
                        <a:spcAft>
                          <a:spcPts val="0"/>
                        </a:spcAft>
                      </a:pPr>
                      <a:r>
                        <a:rPr lang="es-EC" sz="1200" dirty="0">
                          <a:effectLst/>
                        </a:rPr>
                        <a:t>Estrategia</a:t>
                      </a:r>
                      <a:endParaRPr lang="es-EC" sz="1200" dirty="0">
                        <a:effectLst/>
                        <a:latin typeface="Calibri"/>
                        <a:ea typeface="Times New Roman"/>
                        <a:cs typeface="Times New Roman"/>
                      </a:endParaRPr>
                    </a:p>
                  </a:txBody>
                  <a:tcPr marL="34377" marR="34377" marT="0" marB="0" anchor="b"/>
                </a:tc>
                <a:extLst>
                  <a:ext uri="{0D108BD9-81ED-4DB2-BD59-A6C34878D82A}">
                    <a16:rowId xmlns:a16="http://schemas.microsoft.com/office/drawing/2014/main" xmlns="" val="10000"/>
                  </a:ext>
                </a:extLst>
              </a:tr>
              <a:tr h="634178">
                <a:tc>
                  <a:txBody>
                    <a:bodyPr/>
                    <a:lstStyle/>
                    <a:p>
                      <a:pPr>
                        <a:lnSpc>
                          <a:spcPct val="200000"/>
                        </a:lnSpc>
                        <a:spcAft>
                          <a:spcPts val="0"/>
                        </a:spcAft>
                      </a:pPr>
                      <a:r>
                        <a:rPr lang="es-EC" sz="900">
                          <a:effectLst/>
                        </a:rPr>
                        <a:t>E1</a:t>
                      </a:r>
                      <a:endParaRPr lang="es-EC" sz="900">
                        <a:effectLst/>
                        <a:latin typeface="Calibri"/>
                        <a:ea typeface="Times New Roman"/>
                        <a:cs typeface="Times New Roman"/>
                      </a:endParaRPr>
                    </a:p>
                  </a:txBody>
                  <a:tcPr marL="34377" marR="34377" marT="0" marB="0" anchor="b"/>
                </a:tc>
                <a:tc>
                  <a:txBody>
                    <a:bodyPr/>
                    <a:lstStyle/>
                    <a:p>
                      <a:pPr algn="just">
                        <a:lnSpc>
                          <a:spcPct val="200000"/>
                        </a:lnSpc>
                        <a:spcAft>
                          <a:spcPts val="0"/>
                        </a:spcAft>
                      </a:pPr>
                      <a:r>
                        <a:rPr lang="es-EC" sz="1200" dirty="0">
                          <a:effectLst/>
                        </a:rPr>
                        <a:t>Incrementar las oportunidades de capacitación del personal que opera los sistemas de información que permitan incorporar herramientas de divulgación para Quito</a:t>
                      </a:r>
                      <a:endParaRPr lang="es-EC" sz="1200" dirty="0">
                        <a:effectLst/>
                        <a:latin typeface="Calibri"/>
                        <a:ea typeface="Times New Roman"/>
                        <a:cs typeface="Times New Roman"/>
                      </a:endParaRPr>
                    </a:p>
                  </a:txBody>
                  <a:tcPr marL="34377" marR="34377" marT="0" marB="0" anchor="b"/>
                </a:tc>
                <a:extLst>
                  <a:ext uri="{0D108BD9-81ED-4DB2-BD59-A6C34878D82A}">
                    <a16:rowId xmlns:a16="http://schemas.microsoft.com/office/drawing/2014/main" xmlns="" val="10001"/>
                  </a:ext>
                </a:extLst>
              </a:tr>
              <a:tr h="634178">
                <a:tc>
                  <a:txBody>
                    <a:bodyPr/>
                    <a:lstStyle/>
                    <a:p>
                      <a:pPr>
                        <a:lnSpc>
                          <a:spcPct val="200000"/>
                        </a:lnSpc>
                        <a:spcAft>
                          <a:spcPts val="0"/>
                        </a:spcAft>
                      </a:pPr>
                      <a:r>
                        <a:rPr lang="es-EC" sz="900">
                          <a:effectLst/>
                        </a:rPr>
                        <a:t>E2</a:t>
                      </a:r>
                      <a:endParaRPr lang="es-EC" sz="900">
                        <a:effectLst/>
                        <a:latin typeface="Calibri"/>
                        <a:ea typeface="Times New Roman"/>
                        <a:cs typeface="Times New Roman"/>
                      </a:endParaRPr>
                    </a:p>
                  </a:txBody>
                  <a:tcPr marL="34377" marR="34377" marT="0" marB="0" anchor="b"/>
                </a:tc>
                <a:tc>
                  <a:txBody>
                    <a:bodyPr/>
                    <a:lstStyle/>
                    <a:p>
                      <a:pPr algn="just">
                        <a:lnSpc>
                          <a:spcPct val="200000"/>
                        </a:lnSpc>
                        <a:spcAft>
                          <a:spcPts val="0"/>
                        </a:spcAft>
                      </a:pPr>
                      <a:r>
                        <a:rPr lang="es-EC" sz="1200" dirty="0">
                          <a:effectLst/>
                        </a:rPr>
                        <a:t>Explotar la información proporcionada por el software de diseño de alta seguridad para fines de cooperación con organismos nacionales e internacionales</a:t>
                      </a:r>
                      <a:endParaRPr lang="es-EC" sz="1200" dirty="0">
                        <a:effectLst/>
                        <a:latin typeface="Calibri"/>
                        <a:ea typeface="Times New Roman"/>
                        <a:cs typeface="Times New Roman"/>
                      </a:endParaRPr>
                    </a:p>
                  </a:txBody>
                  <a:tcPr marL="34377" marR="34377" marT="0" marB="0" anchor="b"/>
                </a:tc>
                <a:extLst>
                  <a:ext uri="{0D108BD9-81ED-4DB2-BD59-A6C34878D82A}">
                    <a16:rowId xmlns:a16="http://schemas.microsoft.com/office/drawing/2014/main" xmlns="" val="10002"/>
                  </a:ext>
                </a:extLst>
              </a:tr>
              <a:tr h="634178">
                <a:tc>
                  <a:txBody>
                    <a:bodyPr/>
                    <a:lstStyle/>
                    <a:p>
                      <a:pPr>
                        <a:lnSpc>
                          <a:spcPct val="200000"/>
                        </a:lnSpc>
                        <a:spcAft>
                          <a:spcPts val="0"/>
                        </a:spcAft>
                      </a:pPr>
                      <a:r>
                        <a:rPr lang="es-EC" sz="900">
                          <a:effectLst/>
                        </a:rPr>
                        <a:t>E3</a:t>
                      </a:r>
                      <a:endParaRPr lang="es-EC" sz="900">
                        <a:effectLst/>
                        <a:latin typeface="Calibri"/>
                        <a:ea typeface="Times New Roman"/>
                        <a:cs typeface="Times New Roman"/>
                      </a:endParaRPr>
                    </a:p>
                  </a:txBody>
                  <a:tcPr marL="34377" marR="34377" marT="0" marB="0" anchor="b"/>
                </a:tc>
                <a:tc>
                  <a:txBody>
                    <a:bodyPr/>
                    <a:lstStyle/>
                    <a:p>
                      <a:pPr algn="just">
                        <a:lnSpc>
                          <a:spcPct val="200000"/>
                        </a:lnSpc>
                        <a:spcAft>
                          <a:spcPts val="0"/>
                        </a:spcAft>
                      </a:pPr>
                      <a:r>
                        <a:rPr lang="es-EC" sz="1200" dirty="0">
                          <a:effectLst/>
                        </a:rPr>
                        <a:t>Fortalecer los sistemas de gestión tecnológica  y de seguridad de la información para cumplir con la normativa aplicable y vigente, acorde a las políticas gubernamentales </a:t>
                      </a:r>
                      <a:endParaRPr lang="es-EC" sz="1200" dirty="0">
                        <a:effectLst/>
                        <a:latin typeface="Calibri"/>
                        <a:ea typeface="Times New Roman"/>
                        <a:cs typeface="Times New Roman"/>
                      </a:endParaRPr>
                    </a:p>
                  </a:txBody>
                  <a:tcPr marL="34377" marR="34377" marT="0" marB="0" anchor="b"/>
                </a:tc>
                <a:extLst>
                  <a:ext uri="{0D108BD9-81ED-4DB2-BD59-A6C34878D82A}">
                    <a16:rowId xmlns:a16="http://schemas.microsoft.com/office/drawing/2014/main" xmlns="" val="10003"/>
                  </a:ext>
                </a:extLst>
              </a:tr>
              <a:tr h="634178">
                <a:tc>
                  <a:txBody>
                    <a:bodyPr/>
                    <a:lstStyle/>
                    <a:p>
                      <a:pPr>
                        <a:lnSpc>
                          <a:spcPct val="200000"/>
                        </a:lnSpc>
                        <a:spcAft>
                          <a:spcPts val="0"/>
                        </a:spcAft>
                      </a:pPr>
                      <a:r>
                        <a:rPr lang="es-EC" sz="900">
                          <a:effectLst/>
                        </a:rPr>
                        <a:t>E4</a:t>
                      </a:r>
                      <a:endParaRPr lang="es-EC" sz="900">
                        <a:effectLst/>
                        <a:latin typeface="Calibri"/>
                        <a:ea typeface="Times New Roman"/>
                        <a:cs typeface="Times New Roman"/>
                      </a:endParaRPr>
                    </a:p>
                  </a:txBody>
                  <a:tcPr marL="34377" marR="34377" marT="0" marB="0" anchor="b"/>
                </a:tc>
                <a:tc>
                  <a:txBody>
                    <a:bodyPr/>
                    <a:lstStyle/>
                    <a:p>
                      <a:pPr algn="just">
                        <a:lnSpc>
                          <a:spcPct val="200000"/>
                        </a:lnSpc>
                        <a:spcAft>
                          <a:spcPts val="0"/>
                        </a:spcAft>
                      </a:pPr>
                      <a:r>
                        <a:rPr lang="es-EC" sz="1200" dirty="0">
                          <a:effectLst/>
                        </a:rPr>
                        <a:t>Promover convenios de investigación en tecnologías relacionadas al IGM para el desarrollo o mejoramiento  de productos TI  que aporten valor a las entidades relacionadas</a:t>
                      </a:r>
                      <a:endParaRPr lang="es-EC" sz="1200" dirty="0">
                        <a:effectLst/>
                        <a:latin typeface="Calibri"/>
                        <a:ea typeface="Times New Roman"/>
                        <a:cs typeface="Times New Roman"/>
                      </a:endParaRPr>
                    </a:p>
                  </a:txBody>
                  <a:tcPr marL="34377" marR="34377" marT="0" marB="0" anchor="b"/>
                </a:tc>
                <a:extLst>
                  <a:ext uri="{0D108BD9-81ED-4DB2-BD59-A6C34878D82A}">
                    <a16:rowId xmlns:a16="http://schemas.microsoft.com/office/drawing/2014/main" xmlns="" val="10004"/>
                  </a:ext>
                </a:extLst>
              </a:tr>
              <a:tr h="634178">
                <a:tc>
                  <a:txBody>
                    <a:bodyPr/>
                    <a:lstStyle/>
                    <a:p>
                      <a:pPr>
                        <a:lnSpc>
                          <a:spcPct val="200000"/>
                        </a:lnSpc>
                        <a:spcAft>
                          <a:spcPts val="0"/>
                        </a:spcAft>
                      </a:pPr>
                      <a:r>
                        <a:rPr lang="es-EC" sz="900">
                          <a:effectLst/>
                        </a:rPr>
                        <a:t>E5</a:t>
                      </a:r>
                      <a:endParaRPr lang="es-EC" sz="900">
                        <a:effectLst/>
                        <a:latin typeface="Calibri"/>
                        <a:ea typeface="Times New Roman"/>
                        <a:cs typeface="Times New Roman"/>
                      </a:endParaRPr>
                    </a:p>
                  </a:txBody>
                  <a:tcPr marL="34377" marR="34377" marT="0" marB="0" anchor="b"/>
                </a:tc>
                <a:tc>
                  <a:txBody>
                    <a:bodyPr/>
                    <a:lstStyle/>
                    <a:p>
                      <a:pPr algn="just">
                        <a:lnSpc>
                          <a:spcPct val="200000"/>
                        </a:lnSpc>
                        <a:spcAft>
                          <a:spcPts val="0"/>
                        </a:spcAft>
                      </a:pPr>
                      <a:r>
                        <a:rPr lang="es-EC" sz="1200" dirty="0">
                          <a:effectLst/>
                        </a:rPr>
                        <a:t>Explotar la información de las bases de datos de geo información para brindar soporte y apoyo a las entidades gubernamentales</a:t>
                      </a:r>
                      <a:endParaRPr lang="es-EC" sz="1200" dirty="0">
                        <a:effectLst/>
                        <a:latin typeface="Calibri"/>
                        <a:ea typeface="Times New Roman"/>
                        <a:cs typeface="Times New Roman"/>
                      </a:endParaRPr>
                    </a:p>
                  </a:txBody>
                  <a:tcPr marL="34377" marR="34377" marT="0" marB="0" anchor="b"/>
                </a:tc>
                <a:extLst>
                  <a:ext uri="{0D108BD9-81ED-4DB2-BD59-A6C34878D82A}">
                    <a16:rowId xmlns:a16="http://schemas.microsoft.com/office/drawing/2014/main" xmlns="" val="10005"/>
                  </a:ext>
                </a:extLst>
              </a:tr>
              <a:tr h="634178">
                <a:tc>
                  <a:txBody>
                    <a:bodyPr/>
                    <a:lstStyle/>
                    <a:p>
                      <a:pPr>
                        <a:lnSpc>
                          <a:spcPct val="200000"/>
                        </a:lnSpc>
                        <a:spcAft>
                          <a:spcPts val="0"/>
                        </a:spcAft>
                      </a:pPr>
                      <a:r>
                        <a:rPr lang="es-EC" sz="900">
                          <a:effectLst/>
                        </a:rPr>
                        <a:t>E6</a:t>
                      </a:r>
                      <a:endParaRPr lang="es-EC" sz="900">
                        <a:effectLst/>
                        <a:latin typeface="Calibri"/>
                        <a:ea typeface="Times New Roman"/>
                        <a:cs typeface="Times New Roman"/>
                      </a:endParaRPr>
                    </a:p>
                  </a:txBody>
                  <a:tcPr marL="34377" marR="34377" marT="0" marB="0" anchor="b"/>
                </a:tc>
                <a:tc>
                  <a:txBody>
                    <a:bodyPr/>
                    <a:lstStyle/>
                    <a:p>
                      <a:pPr algn="just">
                        <a:lnSpc>
                          <a:spcPct val="200000"/>
                        </a:lnSpc>
                        <a:spcAft>
                          <a:spcPts val="0"/>
                        </a:spcAft>
                      </a:pPr>
                      <a:r>
                        <a:rPr lang="es-EC" sz="1200" dirty="0">
                          <a:effectLst/>
                        </a:rPr>
                        <a:t>Implementar herramientas de gestión que contribuyan al mejoramiento de la gestión administrativa y toma de decisiones del IGM. </a:t>
                      </a:r>
                      <a:endParaRPr lang="es-EC" sz="1200" dirty="0">
                        <a:effectLst/>
                        <a:latin typeface="Calibri"/>
                        <a:ea typeface="Times New Roman"/>
                        <a:cs typeface="Times New Roman"/>
                      </a:endParaRPr>
                    </a:p>
                  </a:txBody>
                  <a:tcPr marL="34377" marR="34377" marT="0" marB="0" anchor="ctr"/>
                </a:tc>
                <a:extLst>
                  <a:ext uri="{0D108BD9-81ED-4DB2-BD59-A6C34878D82A}">
                    <a16:rowId xmlns:a16="http://schemas.microsoft.com/office/drawing/2014/main" xmlns="" val="10006"/>
                  </a:ext>
                </a:extLst>
              </a:tr>
              <a:tr h="634178">
                <a:tc>
                  <a:txBody>
                    <a:bodyPr/>
                    <a:lstStyle/>
                    <a:p>
                      <a:pPr>
                        <a:lnSpc>
                          <a:spcPct val="200000"/>
                        </a:lnSpc>
                        <a:spcAft>
                          <a:spcPts val="0"/>
                        </a:spcAft>
                      </a:pPr>
                      <a:r>
                        <a:rPr lang="es-EC" sz="900">
                          <a:effectLst/>
                        </a:rPr>
                        <a:t>E7</a:t>
                      </a:r>
                      <a:endParaRPr lang="es-EC" sz="900">
                        <a:effectLst/>
                        <a:latin typeface="Calibri"/>
                        <a:ea typeface="Times New Roman"/>
                        <a:cs typeface="Times New Roman"/>
                      </a:endParaRPr>
                    </a:p>
                  </a:txBody>
                  <a:tcPr marL="34377" marR="34377" marT="0" marB="0" anchor="b"/>
                </a:tc>
                <a:tc>
                  <a:txBody>
                    <a:bodyPr/>
                    <a:lstStyle/>
                    <a:p>
                      <a:pPr algn="just">
                        <a:lnSpc>
                          <a:spcPct val="200000"/>
                        </a:lnSpc>
                        <a:spcAft>
                          <a:spcPts val="0"/>
                        </a:spcAft>
                      </a:pPr>
                      <a:r>
                        <a:rPr lang="es-EC" sz="1200" dirty="0">
                          <a:effectLst/>
                        </a:rPr>
                        <a:t>Incrementar las prestaciones de procesamiento y almacenamiento para manejar las bases de datos a escalas mayores a 1:25000 que permitan vincular al IGM con organismos gubernamentales nacionales e internacionales </a:t>
                      </a:r>
                      <a:endParaRPr lang="es-EC" sz="1200" dirty="0">
                        <a:effectLst/>
                        <a:latin typeface="Calibri"/>
                        <a:ea typeface="Times New Roman"/>
                        <a:cs typeface="Times New Roman"/>
                      </a:endParaRPr>
                    </a:p>
                  </a:txBody>
                  <a:tcPr marL="34377" marR="34377" marT="0" marB="0" anchor="ctr"/>
                </a:tc>
                <a:extLst>
                  <a:ext uri="{0D108BD9-81ED-4DB2-BD59-A6C34878D82A}">
                    <a16:rowId xmlns:a16="http://schemas.microsoft.com/office/drawing/2014/main" xmlns="" val="10007"/>
                  </a:ext>
                </a:extLst>
              </a:tr>
              <a:tr h="317090">
                <a:tc>
                  <a:txBody>
                    <a:bodyPr/>
                    <a:lstStyle/>
                    <a:p>
                      <a:pPr>
                        <a:lnSpc>
                          <a:spcPct val="200000"/>
                        </a:lnSpc>
                        <a:spcAft>
                          <a:spcPts val="0"/>
                        </a:spcAft>
                      </a:pPr>
                      <a:r>
                        <a:rPr lang="es-EC" sz="900">
                          <a:effectLst/>
                        </a:rPr>
                        <a:t>E8</a:t>
                      </a:r>
                      <a:endParaRPr lang="es-EC" sz="900">
                        <a:effectLst/>
                        <a:latin typeface="Calibri"/>
                        <a:ea typeface="Times New Roman"/>
                        <a:cs typeface="Times New Roman"/>
                      </a:endParaRPr>
                    </a:p>
                  </a:txBody>
                  <a:tcPr marL="34377" marR="34377" marT="0" marB="0" anchor="b"/>
                </a:tc>
                <a:tc>
                  <a:txBody>
                    <a:bodyPr/>
                    <a:lstStyle/>
                    <a:p>
                      <a:pPr>
                        <a:lnSpc>
                          <a:spcPct val="200000"/>
                        </a:lnSpc>
                        <a:spcAft>
                          <a:spcPts val="0"/>
                        </a:spcAft>
                      </a:pPr>
                      <a:r>
                        <a:rPr lang="es-EC" sz="1200" dirty="0">
                          <a:effectLst/>
                        </a:rPr>
                        <a:t>Establecer convenios de cooperación de transferencia de tecnología e innovación con organismos nacionales e internacionales </a:t>
                      </a:r>
                      <a:endParaRPr lang="es-EC" sz="1200" dirty="0">
                        <a:effectLst/>
                        <a:latin typeface="Calibri"/>
                        <a:ea typeface="Times New Roman"/>
                        <a:cs typeface="Times New Roman"/>
                      </a:endParaRPr>
                    </a:p>
                  </a:txBody>
                  <a:tcPr marL="34377" marR="34377" marT="0" marB="0" anchor="ctr"/>
                </a:tc>
                <a:extLst>
                  <a:ext uri="{0D108BD9-81ED-4DB2-BD59-A6C34878D82A}">
                    <a16:rowId xmlns:a16="http://schemas.microsoft.com/office/drawing/2014/main" xmlns="" val="10008"/>
                  </a:ext>
                </a:extLst>
              </a:tr>
            </a:tbl>
          </a:graphicData>
        </a:graphic>
      </p:graphicFrame>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788583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2" name="1 CuadroTexto"/>
          <p:cNvSpPr txBox="1"/>
          <p:nvPr/>
        </p:nvSpPr>
        <p:spPr>
          <a:xfrm>
            <a:off x="611560" y="188640"/>
            <a:ext cx="7920880" cy="1107996"/>
          </a:xfrm>
          <a:prstGeom prst="rect">
            <a:avLst/>
          </a:prstGeom>
          <a:noFill/>
        </p:spPr>
        <p:txBody>
          <a:bodyPr wrap="square" rtlCol="0">
            <a:spAutoFit/>
          </a:bodyPr>
          <a:lstStyle/>
          <a:p>
            <a:pPr lvl="0"/>
            <a:r>
              <a:rPr lang="es-EC" sz="2400" b="1" dirty="0"/>
              <a:t>Estrategias Adaptativas </a:t>
            </a:r>
          </a:p>
          <a:p>
            <a:pPr lvl="0"/>
            <a:r>
              <a:rPr lang="es-EC" sz="2400" b="1" dirty="0"/>
              <a:t>(Oportunidades vs Debilidades</a:t>
            </a:r>
            <a:r>
              <a:rPr lang="es-EC" b="1" dirty="0"/>
              <a:t>)</a:t>
            </a:r>
            <a:endParaRPr lang="es-EC"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549428095"/>
              </p:ext>
            </p:extLst>
          </p:nvPr>
        </p:nvGraphicFramePr>
        <p:xfrm>
          <a:off x="915748" y="1052736"/>
          <a:ext cx="7312503" cy="5656965"/>
        </p:xfrm>
        <a:graphic>
          <a:graphicData uri="http://schemas.openxmlformats.org/drawingml/2006/table">
            <a:tbl>
              <a:tblPr firstRow="1" firstCol="1" bandRow="1">
                <a:tableStyleId>{5C22544A-7EE6-4342-B048-85BDC9FD1C3A}</a:tableStyleId>
              </a:tblPr>
              <a:tblGrid>
                <a:gridCol w="530888">
                  <a:extLst>
                    <a:ext uri="{9D8B030D-6E8A-4147-A177-3AD203B41FA5}">
                      <a16:colId xmlns:a16="http://schemas.microsoft.com/office/drawing/2014/main" xmlns="" val="20000"/>
                    </a:ext>
                  </a:extLst>
                </a:gridCol>
                <a:gridCol w="6781615">
                  <a:extLst>
                    <a:ext uri="{9D8B030D-6E8A-4147-A177-3AD203B41FA5}">
                      <a16:colId xmlns:a16="http://schemas.microsoft.com/office/drawing/2014/main" xmlns="" val="20001"/>
                    </a:ext>
                  </a:extLst>
                </a:gridCol>
              </a:tblGrid>
              <a:tr h="244417">
                <a:tc>
                  <a:txBody>
                    <a:bodyPr/>
                    <a:lstStyle/>
                    <a:p>
                      <a:pPr>
                        <a:lnSpc>
                          <a:spcPct val="150000"/>
                        </a:lnSpc>
                        <a:spcAft>
                          <a:spcPts val="0"/>
                        </a:spcAft>
                      </a:pPr>
                      <a:r>
                        <a:rPr lang="es-EC" sz="900" dirty="0">
                          <a:effectLst/>
                        </a:rPr>
                        <a:t>Nº</a:t>
                      </a:r>
                      <a:endParaRPr lang="es-EC" sz="800" dirty="0">
                        <a:effectLst/>
                        <a:latin typeface="Calibri"/>
                        <a:ea typeface="Times New Roman"/>
                        <a:cs typeface="Times New Roman"/>
                      </a:endParaRPr>
                    </a:p>
                  </a:txBody>
                  <a:tcPr marL="33877" marR="33877" marT="0" marB="0" anchor="b"/>
                </a:tc>
                <a:tc>
                  <a:txBody>
                    <a:bodyPr/>
                    <a:lstStyle/>
                    <a:p>
                      <a:pPr>
                        <a:lnSpc>
                          <a:spcPct val="150000"/>
                        </a:lnSpc>
                        <a:spcAft>
                          <a:spcPts val="0"/>
                        </a:spcAft>
                      </a:pPr>
                      <a:r>
                        <a:rPr lang="es-EC" sz="1100" dirty="0">
                          <a:effectLst/>
                        </a:rPr>
                        <a:t>Estrategia</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00"/>
                  </a:ext>
                </a:extLst>
              </a:tr>
              <a:tr h="295338">
                <a:tc>
                  <a:txBody>
                    <a:bodyPr/>
                    <a:lstStyle/>
                    <a:p>
                      <a:pPr>
                        <a:lnSpc>
                          <a:spcPct val="150000"/>
                        </a:lnSpc>
                        <a:spcAft>
                          <a:spcPts val="0"/>
                        </a:spcAft>
                      </a:pPr>
                      <a:r>
                        <a:rPr lang="es-EC" sz="900">
                          <a:effectLst/>
                        </a:rPr>
                        <a:t>E9</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Implementar una arquitectura de sistemas de información que mejoren la gestión del IGM </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01"/>
                  </a:ext>
                </a:extLst>
              </a:tr>
              <a:tr h="488836">
                <a:tc>
                  <a:txBody>
                    <a:bodyPr/>
                    <a:lstStyle/>
                    <a:p>
                      <a:pPr>
                        <a:lnSpc>
                          <a:spcPct val="150000"/>
                        </a:lnSpc>
                        <a:spcAft>
                          <a:spcPts val="0"/>
                        </a:spcAft>
                      </a:pPr>
                      <a:r>
                        <a:rPr lang="es-EC" sz="900">
                          <a:effectLst/>
                        </a:rPr>
                        <a:t>E10</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Renovar la infraestructura tecnológica que permita atender con agilidad los requerimientos internos del IGM, estado y los organismos relacionados, y ejecutar un plan de mantenimiento de equipamiento tecnológico.</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02"/>
                  </a:ext>
                </a:extLst>
              </a:tr>
              <a:tr h="488836">
                <a:tc>
                  <a:txBody>
                    <a:bodyPr/>
                    <a:lstStyle/>
                    <a:p>
                      <a:pPr>
                        <a:lnSpc>
                          <a:spcPct val="150000"/>
                        </a:lnSpc>
                        <a:spcAft>
                          <a:spcPts val="0"/>
                        </a:spcAft>
                      </a:pPr>
                      <a:r>
                        <a:rPr lang="es-EC" sz="900">
                          <a:effectLst/>
                        </a:rPr>
                        <a:t>E11</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Modernizar el servicio de red inalámbrico en las áreas administrativas que fortalezca  la presencia del IGM en los medios digitales y la divulgación de información  de Quito </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03"/>
                  </a:ext>
                </a:extLst>
              </a:tr>
              <a:tr h="488836">
                <a:tc>
                  <a:txBody>
                    <a:bodyPr/>
                    <a:lstStyle/>
                    <a:p>
                      <a:pPr>
                        <a:lnSpc>
                          <a:spcPct val="150000"/>
                        </a:lnSpc>
                        <a:spcAft>
                          <a:spcPts val="0"/>
                        </a:spcAft>
                      </a:pPr>
                      <a:r>
                        <a:rPr lang="es-EC" sz="900">
                          <a:effectLst/>
                        </a:rPr>
                        <a:t>E12</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Fomentar el uso de las herramientas de administración financiera y planificación que permite la respuesta ágil de los procesos y trámites del IGM</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04"/>
                  </a:ext>
                </a:extLst>
              </a:tr>
              <a:tr h="488836">
                <a:tc>
                  <a:txBody>
                    <a:bodyPr/>
                    <a:lstStyle/>
                    <a:p>
                      <a:pPr>
                        <a:lnSpc>
                          <a:spcPct val="150000"/>
                        </a:lnSpc>
                        <a:spcAft>
                          <a:spcPts val="0"/>
                        </a:spcAft>
                      </a:pPr>
                      <a:r>
                        <a:rPr lang="es-EC" sz="900">
                          <a:effectLst/>
                        </a:rPr>
                        <a:t>E13</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Actualizar las políticas de TI alineadas a la normativa vigente para efectivo funcionamiento de los sistemas informáticos del IGM</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05"/>
                  </a:ext>
                </a:extLst>
              </a:tr>
              <a:tr h="288549">
                <a:tc>
                  <a:txBody>
                    <a:bodyPr/>
                    <a:lstStyle/>
                    <a:p>
                      <a:pPr>
                        <a:lnSpc>
                          <a:spcPct val="150000"/>
                        </a:lnSpc>
                        <a:spcAft>
                          <a:spcPts val="0"/>
                        </a:spcAft>
                      </a:pPr>
                      <a:r>
                        <a:rPr lang="es-EC" sz="900">
                          <a:effectLst/>
                        </a:rPr>
                        <a:t>E14</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Elaborar un plan de contingencia para garantizar la continuidad del negocio y las operaciones del IGM </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06"/>
                  </a:ext>
                </a:extLst>
              </a:tr>
              <a:tr h="488836">
                <a:tc>
                  <a:txBody>
                    <a:bodyPr/>
                    <a:lstStyle/>
                    <a:p>
                      <a:pPr>
                        <a:lnSpc>
                          <a:spcPct val="150000"/>
                        </a:lnSpc>
                        <a:spcAft>
                          <a:spcPts val="0"/>
                        </a:spcAft>
                      </a:pPr>
                      <a:r>
                        <a:rPr lang="es-EC" sz="900">
                          <a:effectLst/>
                        </a:rPr>
                        <a:t>E15</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Incorporar un marco de gestión basado en  buenas prácticas TI y en el desarrollo de nuevos proyectos  para mejorar los servicios de TI </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07"/>
                  </a:ext>
                </a:extLst>
              </a:tr>
              <a:tr h="488836">
                <a:tc>
                  <a:txBody>
                    <a:bodyPr/>
                    <a:lstStyle/>
                    <a:p>
                      <a:pPr>
                        <a:lnSpc>
                          <a:spcPct val="150000"/>
                        </a:lnSpc>
                        <a:spcAft>
                          <a:spcPts val="0"/>
                        </a:spcAft>
                      </a:pPr>
                      <a:r>
                        <a:rPr lang="es-EC" sz="900">
                          <a:effectLst/>
                        </a:rPr>
                        <a:t>E16</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Elaborar un plan de reemplazo de software comercial por software libre que permita el cumplimiento legal y regulatorio que se relaciona al IGM. </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08"/>
                  </a:ext>
                </a:extLst>
              </a:tr>
              <a:tr h="488836">
                <a:tc>
                  <a:txBody>
                    <a:bodyPr/>
                    <a:lstStyle/>
                    <a:p>
                      <a:pPr>
                        <a:lnSpc>
                          <a:spcPct val="150000"/>
                        </a:lnSpc>
                        <a:spcAft>
                          <a:spcPts val="0"/>
                        </a:spcAft>
                      </a:pPr>
                      <a:r>
                        <a:rPr lang="es-EC" sz="900">
                          <a:effectLst/>
                        </a:rPr>
                        <a:t>E17</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Fortalecer los sistemas informáticos que apoyen a los nuevos cambios organizacionales, mejora de los procesos del IGM y la relación con los clientes</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09"/>
                  </a:ext>
                </a:extLst>
              </a:tr>
              <a:tr h="244417">
                <a:tc>
                  <a:txBody>
                    <a:bodyPr/>
                    <a:lstStyle/>
                    <a:p>
                      <a:pPr>
                        <a:lnSpc>
                          <a:spcPct val="150000"/>
                        </a:lnSpc>
                        <a:spcAft>
                          <a:spcPts val="0"/>
                        </a:spcAft>
                      </a:pPr>
                      <a:r>
                        <a:rPr lang="es-EC" sz="900">
                          <a:effectLst/>
                        </a:rPr>
                        <a:t>E18</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Implantar herramientas informáticas que apoyen el aprendizaje de los datos de las plataformas digitales </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10"/>
                  </a:ext>
                </a:extLst>
              </a:tr>
              <a:tr h="295338">
                <a:tc>
                  <a:txBody>
                    <a:bodyPr/>
                    <a:lstStyle/>
                    <a:p>
                      <a:pPr>
                        <a:lnSpc>
                          <a:spcPct val="150000"/>
                        </a:lnSpc>
                        <a:spcAft>
                          <a:spcPts val="0"/>
                        </a:spcAft>
                      </a:pPr>
                      <a:r>
                        <a:rPr lang="es-EC" sz="900">
                          <a:effectLst/>
                        </a:rPr>
                        <a:t>E19</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Capacitar al personal del IGM en sistemas y servicios tecnológicos que mejoren la operación de los procesos internos </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11"/>
                  </a:ext>
                </a:extLst>
              </a:tr>
              <a:tr h="250642">
                <a:tc>
                  <a:txBody>
                    <a:bodyPr/>
                    <a:lstStyle/>
                    <a:p>
                      <a:pPr>
                        <a:lnSpc>
                          <a:spcPct val="150000"/>
                        </a:lnSpc>
                        <a:spcAft>
                          <a:spcPts val="0"/>
                        </a:spcAft>
                      </a:pPr>
                      <a:r>
                        <a:rPr lang="es-EC" sz="900">
                          <a:effectLst/>
                        </a:rPr>
                        <a:t>E20</a:t>
                      </a:r>
                      <a:endParaRPr lang="es-EC" sz="80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Mejorar la conectividad de red e internet del IGM que mejoren la prestación de servicios tecnológicos del IGM </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12"/>
                  </a:ext>
                </a:extLst>
              </a:tr>
              <a:tr h="250642">
                <a:tc>
                  <a:txBody>
                    <a:bodyPr/>
                    <a:lstStyle/>
                    <a:p>
                      <a:pPr>
                        <a:lnSpc>
                          <a:spcPct val="150000"/>
                        </a:lnSpc>
                        <a:spcAft>
                          <a:spcPts val="0"/>
                        </a:spcAft>
                      </a:pPr>
                      <a:r>
                        <a:rPr lang="es-EC" sz="900" dirty="0">
                          <a:effectLst/>
                        </a:rPr>
                        <a:t>E21</a:t>
                      </a:r>
                      <a:endParaRPr lang="es-EC" sz="800" dirty="0">
                        <a:effectLst/>
                        <a:latin typeface="Calibri"/>
                        <a:ea typeface="Times New Roman"/>
                        <a:cs typeface="Times New Roman"/>
                      </a:endParaRPr>
                    </a:p>
                  </a:txBody>
                  <a:tcPr marL="33877" marR="33877" marT="0" marB="0" anchor="b"/>
                </a:tc>
                <a:tc>
                  <a:txBody>
                    <a:bodyPr/>
                    <a:lstStyle/>
                    <a:p>
                      <a:pPr algn="just">
                        <a:lnSpc>
                          <a:spcPct val="150000"/>
                        </a:lnSpc>
                        <a:spcAft>
                          <a:spcPts val="0"/>
                        </a:spcAft>
                      </a:pPr>
                      <a:r>
                        <a:rPr lang="es-EC" sz="1100" dirty="0">
                          <a:effectLst/>
                        </a:rPr>
                        <a:t>Fortalecer el servicio de la mesa de ayuda para atender los requerimientos de TI de los usuarios de manera oportuna y ágil</a:t>
                      </a:r>
                      <a:endParaRPr lang="es-EC" sz="1100" dirty="0">
                        <a:effectLst/>
                        <a:latin typeface="Calibri"/>
                        <a:ea typeface="Times New Roman"/>
                        <a:cs typeface="Times New Roman"/>
                      </a:endParaRPr>
                    </a:p>
                  </a:txBody>
                  <a:tcPr marL="33877" marR="33877" marT="0" marB="0" anchor="b"/>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4075735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88640"/>
            <a:ext cx="7776864" cy="1231106"/>
          </a:xfrm>
          <a:prstGeom prst="rect">
            <a:avLst/>
          </a:prstGeom>
          <a:noFill/>
        </p:spPr>
        <p:txBody>
          <a:bodyPr wrap="square" rtlCol="0">
            <a:spAutoFit/>
          </a:bodyPr>
          <a:lstStyle/>
          <a:p>
            <a:pPr lvl="0"/>
            <a:r>
              <a:rPr lang="es-EC" sz="2800" b="1" dirty="0"/>
              <a:t>Estrategias Defensivas </a:t>
            </a:r>
          </a:p>
          <a:p>
            <a:pPr lvl="0"/>
            <a:r>
              <a:rPr lang="es-EC" sz="2800" b="1" dirty="0"/>
              <a:t>(Fortalezas vs Amenazas)</a:t>
            </a:r>
            <a:endParaRPr lang="es-EC" sz="2800"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833670176"/>
              </p:ext>
            </p:extLst>
          </p:nvPr>
        </p:nvGraphicFramePr>
        <p:xfrm>
          <a:off x="755576" y="1340768"/>
          <a:ext cx="7499176" cy="4967744"/>
        </p:xfrm>
        <a:graphic>
          <a:graphicData uri="http://schemas.openxmlformats.org/drawingml/2006/table">
            <a:tbl>
              <a:tblPr firstRow="1" firstCol="1" bandRow="1">
                <a:tableStyleId>{5C22544A-7EE6-4342-B048-85BDC9FD1C3A}</a:tableStyleId>
              </a:tblPr>
              <a:tblGrid>
                <a:gridCol w="460449">
                  <a:extLst>
                    <a:ext uri="{9D8B030D-6E8A-4147-A177-3AD203B41FA5}">
                      <a16:colId xmlns:a16="http://schemas.microsoft.com/office/drawing/2014/main" xmlns="" val="20000"/>
                    </a:ext>
                  </a:extLst>
                </a:gridCol>
                <a:gridCol w="7038727">
                  <a:extLst>
                    <a:ext uri="{9D8B030D-6E8A-4147-A177-3AD203B41FA5}">
                      <a16:colId xmlns:a16="http://schemas.microsoft.com/office/drawing/2014/main" xmlns="" val="20001"/>
                    </a:ext>
                  </a:extLst>
                </a:gridCol>
              </a:tblGrid>
              <a:tr h="578624">
                <a:tc>
                  <a:txBody>
                    <a:bodyPr/>
                    <a:lstStyle/>
                    <a:p>
                      <a:pPr>
                        <a:lnSpc>
                          <a:spcPct val="200000"/>
                        </a:lnSpc>
                        <a:spcAft>
                          <a:spcPts val="0"/>
                        </a:spcAft>
                      </a:pPr>
                      <a:r>
                        <a:rPr lang="es-EC" sz="1200" dirty="0">
                          <a:effectLst/>
                        </a:rPr>
                        <a:t>Nº</a:t>
                      </a:r>
                      <a:endParaRPr lang="es-EC" sz="11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800" dirty="0">
                          <a:effectLst/>
                        </a:rPr>
                        <a:t>Estrategia</a:t>
                      </a:r>
                      <a:endParaRPr lang="es-EC" sz="18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0"/>
                  </a:ext>
                </a:extLst>
              </a:tr>
              <a:tr h="1251389">
                <a:tc>
                  <a:txBody>
                    <a:bodyPr/>
                    <a:lstStyle/>
                    <a:p>
                      <a:pPr>
                        <a:lnSpc>
                          <a:spcPct val="200000"/>
                        </a:lnSpc>
                        <a:spcAft>
                          <a:spcPts val="0"/>
                        </a:spcAft>
                      </a:pPr>
                      <a:r>
                        <a:rPr lang="es-EC" sz="1200">
                          <a:effectLst/>
                        </a:rPr>
                        <a:t>E22</a:t>
                      </a:r>
                      <a:endParaRPr lang="es-EC" sz="110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800" dirty="0">
                          <a:effectLst/>
                        </a:rPr>
                        <a:t>Promover la mejora continua del sistema de gestión de seguridad de la información a fin de resguardar la información del IGM, los servicios informáticos y el cumplimiento legal y regulatorio pertinente. </a:t>
                      </a:r>
                      <a:endParaRPr lang="es-EC" sz="18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1"/>
                  </a:ext>
                </a:extLst>
              </a:tr>
              <a:tr h="1251389">
                <a:tc>
                  <a:txBody>
                    <a:bodyPr/>
                    <a:lstStyle/>
                    <a:p>
                      <a:pPr>
                        <a:lnSpc>
                          <a:spcPct val="200000"/>
                        </a:lnSpc>
                        <a:spcAft>
                          <a:spcPts val="0"/>
                        </a:spcAft>
                      </a:pPr>
                      <a:r>
                        <a:rPr lang="es-EC" sz="1200">
                          <a:effectLst/>
                        </a:rPr>
                        <a:t>E23</a:t>
                      </a:r>
                      <a:endParaRPr lang="es-EC" sz="110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800" dirty="0">
                          <a:effectLst/>
                        </a:rPr>
                        <a:t>Desarrollar o implantar soluciones informáticas que integren los servicios del IGM con la Dirección Nacional de Archivos y otras instituciones del sector público y privado para brindar un mejor servicio.</a:t>
                      </a:r>
                      <a:endParaRPr lang="es-EC" sz="18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2"/>
                  </a:ext>
                </a:extLst>
              </a:tr>
              <a:tr h="591005">
                <a:tc>
                  <a:txBody>
                    <a:bodyPr/>
                    <a:lstStyle/>
                    <a:p>
                      <a:pPr>
                        <a:lnSpc>
                          <a:spcPct val="200000"/>
                        </a:lnSpc>
                        <a:spcAft>
                          <a:spcPts val="0"/>
                        </a:spcAft>
                      </a:pPr>
                      <a:r>
                        <a:rPr lang="es-EC" sz="1200">
                          <a:effectLst/>
                        </a:rPr>
                        <a:t>E24</a:t>
                      </a:r>
                      <a:endParaRPr lang="es-EC" sz="110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800" dirty="0">
                          <a:effectLst/>
                        </a:rPr>
                        <a:t>Capacitar al personal TI del IGM en ciencias de tecnología avanzada para enfrentar las competencias del entorno </a:t>
                      </a:r>
                      <a:endParaRPr lang="es-EC" sz="18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3"/>
                  </a:ext>
                </a:extLst>
              </a:tr>
            </a:tbl>
          </a:graphicData>
        </a:graphic>
      </p:graphicFrame>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22827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7488832" cy="5940088"/>
          </a:xfrm>
          <a:prstGeom prst="rect">
            <a:avLst/>
          </a:prstGeom>
          <a:noFill/>
        </p:spPr>
        <p:txBody>
          <a:bodyPr wrap="square" rtlCol="0">
            <a:spAutoFit/>
          </a:bodyPr>
          <a:lstStyle/>
          <a:p>
            <a:pPr lvl="0"/>
            <a:r>
              <a:rPr lang="es-EC" sz="2000" dirty="0"/>
              <a:t>FASE I: </a:t>
            </a:r>
          </a:p>
          <a:p>
            <a:pPr lvl="1"/>
            <a:r>
              <a:rPr lang="es-EC" sz="2000" dirty="0"/>
              <a:t>Análisis de la situación actual </a:t>
            </a:r>
          </a:p>
          <a:p>
            <a:pPr lvl="0"/>
            <a:r>
              <a:rPr lang="es-EC" sz="2000" dirty="0"/>
              <a:t>FASE II</a:t>
            </a:r>
          </a:p>
          <a:p>
            <a:pPr lvl="1"/>
            <a:r>
              <a:rPr lang="es-EC" sz="2000" dirty="0"/>
              <a:t>Análisis del entorno</a:t>
            </a:r>
          </a:p>
          <a:p>
            <a:pPr lvl="1"/>
            <a:r>
              <a:rPr lang="es-EC" sz="2000" dirty="0"/>
              <a:t>Estrategia de negocios</a:t>
            </a:r>
          </a:p>
          <a:p>
            <a:pPr lvl="1"/>
            <a:r>
              <a:rPr lang="es-EC" sz="2000" dirty="0"/>
              <a:t>Modelo Operativo</a:t>
            </a:r>
          </a:p>
          <a:p>
            <a:pPr lvl="1"/>
            <a:r>
              <a:rPr lang="es-EC" sz="2000" dirty="0"/>
              <a:t>Estructura de la organización</a:t>
            </a:r>
          </a:p>
          <a:p>
            <a:pPr lvl="1"/>
            <a:r>
              <a:rPr lang="es-EC" sz="2000" dirty="0"/>
              <a:t>Arquitectura de información</a:t>
            </a:r>
          </a:p>
          <a:p>
            <a:pPr lvl="0"/>
            <a:r>
              <a:rPr lang="es-EC" sz="2000" dirty="0"/>
              <a:t>FASE III</a:t>
            </a:r>
          </a:p>
          <a:p>
            <a:pPr lvl="1"/>
            <a:r>
              <a:rPr lang="es-EC" sz="2000" dirty="0"/>
              <a:t>Estrategia de TI</a:t>
            </a:r>
          </a:p>
          <a:p>
            <a:pPr lvl="1"/>
            <a:r>
              <a:rPr lang="es-EC" sz="2000" dirty="0"/>
              <a:t>Arquitectura de SI</a:t>
            </a:r>
          </a:p>
          <a:p>
            <a:pPr lvl="1"/>
            <a:r>
              <a:rPr lang="es-EC" sz="2000" dirty="0"/>
              <a:t>Arquitectura tecnológica</a:t>
            </a:r>
          </a:p>
          <a:p>
            <a:pPr lvl="1"/>
            <a:r>
              <a:rPr lang="es-EC" sz="2000" dirty="0"/>
              <a:t>Modelo Operativo TI</a:t>
            </a:r>
          </a:p>
          <a:p>
            <a:pPr lvl="1"/>
            <a:r>
              <a:rPr lang="es-EC" sz="2000" dirty="0"/>
              <a:t>Estructura Organizacional de TI</a:t>
            </a:r>
          </a:p>
          <a:p>
            <a:pPr lvl="0"/>
            <a:r>
              <a:rPr lang="es-EC" sz="2000" dirty="0"/>
              <a:t>FASE IV</a:t>
            </a:r>
          </a:p>
          <a:p>
            <a:pPr lvl="1"/>
            <a:r>
              <a:rPr lang="es-EC" sz="2000" dirty="0"/>
              <a:t>Prioridades de implantación</a:t>
            </a:r>
          </a:p>
          <a:p>
            <a:pPr lvl="1"/>
            <a:r>
              <a:rPr lang="es-EC" sz="2000" dirty="0"/>
              <a:t>Plan de Implantación</a:t>
            </a:r>
          </a:p>
          <a:p>
            <a:pPr lvl="1"/>
            <a:r>
              <a:rPr lang="es-EC" sz="2000" dirty="0"/>
              <a:t>Recuperación de la inversión</a:t>
            </a:r>
          </a:p>
          <a:p>
            <a:pPr lvl="1"/>
            <a:r>
              <a:rPr lang="es-EC" sz="2000" dirty="0"/>
              <a:t>Administración del riesgo</a:t>
            </a:r>
          </a:p>
        </p:txBody>
      </p:sp>
      <p:sp>
        <p:nvSpPr>
          <p:cNvPr id="4" name="1 Título"/>
          <p:cNvSpPr txBox="1">
            <a:spLocks/>
          </p:cNvSpPr>
          <p:nvPr/>
        </p:nvSpPr>
        <p:spPr>
          <a:xfrm>
            <a:off x="899592" y="980728"/>
            <a:ext cx="6075604" cy="360040"/>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68931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61">
                                          <p:stCondLst>
                                            <p:cond delay="0"/>
                                          </p:stCondLst>
                                        </p:cTn>
                                        <p:tgtEl>
                                          <p:spTgt spid="4"/>
                                        </p:tgtEl>
                                      </p:cBhvr>
                                    </p:animEffect>
                                    <p:anim calcmode="lin" valueType="num">
                                      <p:cBhvr>
                                        <p:cTn id="8" dur="82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4"/>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4"/>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4"/>
                                        </p:tgtEl>
                                        <p:attrNameLst>
                                          <p:attrName>ppt_y</p:attrName>
                                        </p:attrNameLst>
                                      </p:cBhvr>
                                      <p:tavLst>
                                        <p:tav tm="0" fmla="#ppt_y-sin(pi*$)/81">
                                          <p:val>
                                            <p:fltVal val="0"/>
                                          </p:val>
                                        </p:tav>
                                        <p:tav tm="100000">
                                          <p:val>
                                            <p:fltVal val="1"/>
                                          </p:val>
                                        </p:tav>
                                      </p:tavLst>
                                    </p:anim>
                                    <p:animScale>
                                      <p:cBhvr>
                                        <p:cTn id="13" dur="12">
                                          <p:stCondLst>
                                            <p:cond delay="292"/>
                                          </p:stCondLst>
                                        </p:cTn>
                                        <p:tgtEl>
                                          <p:spTgt spid="4"/>
                                        </p:tgtEl>
                                      </p:cBhvr>
                                      <p:to x="100000" y="60000"/>
                                    </p:animScale>
                                    <p:animScale>
                                      <p:cBhvr>
                                        <p:cTn id="14" dur="75" decel="50000">
                                          <p:stCondLst>
                                            <p:cond delay="304"/>
                                          </p:stCondLst>
                                        </p:cTn>
                                        <p:tgtEl>
                                          <p:spTgt spid="4"/>
                                        </p:tgtEl>
                                      </p:cBhvr>
                                      <p:to x="100000" y="100000"/>
                                    </p:animScale>
                                    <p:animScale>
                                      <p:cBhvr>
                                        <p:cTn id="15" dur="12">
                                          <p:stCondLst>
                                            <p:cond delay="590"/>
                                          </p:stCondLst>
                                        </p:cTn>
                                        <p:tgtEl>
                                          <p:spTgt spid="4"/>
                                        </p:tgtEl>
                                      </p:cBhvr>
                                      <p:to x="100000" y="80000"/>
                                    </p:animScale>
                                    <p:animScale>
                                      <p:cBhvr>
                                        <p:cTn id="16" dur="75" decel="50000">
                                          <p:stCondLst>
                                            <p:cond delay="602"/>
                                          </p:stCondLst>
                                        </p:cTn>
                                        <p:tgtEl>
                                          <p:spTgt spid="4"/>
                                        </p:tgtEl>
                                      </p:cBhvr>
                                      <p:to x="100000" y="100000"/>
                                    </p:animScale>
                                    <p:animScale>
                                      <p:cBhvr>
                                        <p:cTn id="17" dur="12">
                                          <p:stCondLst>
                                            <p:cond delay="739"/>
                                          </p:stCondLst>
                                        </p:cTn>
                                        <p:tgtEl>
                                          <p:spTgt spid="4"/>
                                        </p:tgtEl>
                                      </p:cBhvr>
                                      <p:to x="100000" y="90000"/>
                                    </p:animScale>
                                    <p:animScale>
                                      <p:cBhvr>
                                        <p:cTn id="18" dur="75" decel="50000">
                                          <p:stCondLst>
                                            <p:cond delay="751"/>
                                          </p:stCondLst>
                                        </p:cTn>
                                        <p:tgtEl>
                                          <p:spTgt spid="4"/>
                                        </p:tgtEl>
                                      </p:cBhvr>
                                      <p:to x="100000" y="100000"/>
                                    </p:animScale>
                                    <p:animScale>
                                      <p:cBhvr>
                                        <p:cTn id="19" dur="12">
                                          <p:stCondLst>
                                            <p:cond delay="814"/>
                                          </p:stCondLst>
                                        </p:cTn>
                                        <p:tgtEl>
                                          <p:spTgt spid="4"/>
                                        </p:tgtEl>
                                      </p:cBhvr>
                                      <p:to x="100000" y="95000"/>
                                    </p:animScale>
                                    <p:animScale>
                                      <p:cBhvr>
                                        <p:cTn id="20" dur="75" decel="50000">
                                          <p:stCondLst>
                                            <p:cond delay="82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3051" y="188640"/>
            <a:ext cx="7488832" cy="1107996"/>
          </a:xfrm>
          <a:prstGeom prst="rect">
            <a:avLst/>
          </a:prstGeom>
          <a:noFill/>
        </p:spPr>
        <p:txBody>
          <a:bodyPr wrap="square" rtlCol="0">
            <a:spAutoFit/>
          </a:bodyPr>
          <a:lstStyle/>
          <a:p>
            <a:pPr lvl="0"/>
            <a:r>
              <a:rPr lang="es-EC" sz="2400" b="1" dirty="0"/>
              <a:t>Estrategias de Supervivencia </a:t>
            </a:r>
          </a:p>
          <a:p>
            <a:pPr lvl="0"/>
            <a:r>
              <a:rPr lang="es-EC" sz="2400" b="1" dirty="0"/>
              <a:t>(Fortalezas vs Debilidades)</a:t>
            </a:r>
            <a:endParaRPr lang="es-EC" sz="2400"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896309521"/>
              </p:ext>
            </p:extLst>
          </p:nvPr>
        </p:nvGraphicFramePr>
        <p:xfrm>
          <a:off x="395536" y="978987"/>
          <a:ext cx="8229600" cy="5440302"/>
        </p:xfrm>
        <a:graphic>
          <a:graphicData uri="http://schemas.openxmlformats.org/drawingml/2006/table">
            <a:tbl>
              <a:tblPr firstRow="1" firstCol="1" bandRow="1">
                <a:tableStyleId>{5C22544A-7EE6-4342-B048-85BDC9FD1C3A}</a:tableStyleId>
              </a:tblPr>
              <a:tblGrid>
                <a:gridCol w="597469">
                  <a:extLst>
                    <a:ext uri="{9D8B030D-6E8A-4147-A177-3AD203B41FA5}">
                      <a16:colId xmlns:a16="http://schemas.microsoft.com/office/drawing/2014/main" xmlns="" val="20000"/>
                    </a:ext>
                  </a:extLst>
                </a:gridCol>
                <a:gridCol w="7632131">
                  <a:extLst>
                    <a:ext uri="{9D8B030D-6E8A-4147-A177-3AD203B41FA5}">
                      <a16:colId xmlns:a16="http://schemas.microsoft.com/office/drawing/2014/main" xmlns="" val="20001"/>
                    </a:ext>
                  </a:extLst>
                </a:gridCol>
              </a:tblGrid>
              <a:tr h="411316">
                <a:tc>
                  <a:txBody>
                    <a:bodyPr/>
                    <a:lstStyle/>
                    <a:p>
                      <a:pPr>
                        <a:lnSpc>
                          <a:spcPct val="200000"/>
                        </a:lnSpc>
                        <a:spcAft>
                          <a:spcPts val="0"/>
                        </a:spcAft>
                      </a:pPr>
                      <a:r>
                        <a:rPr lang="es-EC" sz="1200" dirty="0">
                          <a:effectLst/>
                        </a:rPr>
                        <a:t>Nº</a:t>
                      </a:r>
                      <a:endParaRPr lang="es-EC" sz="11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dirty="0">
                          <a:effectLst/>
                        </a:rPr>
                        <a:t>Estrategia</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0"/>
                  </a:ext>
                </a:extLst>
              </a:tr>
              <a:tr h="814823">
                <a:tc>
                  <a:txBody>
                    <a:bodyPr/>
                    <a:lstStyle/>
                    <a:p>
                      <a:pPr>
                        <a:lnSpc>
                          <a:spcPct val="200000"/>
                        </a:lnSpc>
                        <a:spcAft>
                          <a:spcPts val="0"/>
                        </a:spcAft>
                      </a:pPr>
                      <a:r>
                        <a:rPr lang="es-EC" sz="1200">
                          <a:effectLst/>
                        </a:rPr>
                        <a:t>E25</a:t>
                      </a:r>
                      <a:endParaRPr lang="es-EC" sz="110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600" dirty="0">
                          <a:effectLst/>
                        </a:rPr>
                        <a:t>Considerar en el presupuesto del IGM la renovación de la infraestructura tecnológica y equipamiento informático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1"/>
                  </a:ext>
                </a:extLst>
              </a:tr>
              <a:tr h="814823">
                <a:tc>
                  <a:txBody>
                    <a:bodyPr/>
                    <a:lstStyle/>
                    <a:p>
                      <a:pPr>
                        <a:lnSpc>
                          <a:spcPct val="200000"/>
                        </a:lnSpc>
                        <a:spcAft>
                          <a:spcPts val="0"/>
                        </a:spcAft>
                      </a:pPr>
                      <a:r>
                        <a:rPr lang="es-EC" sz="1200">
                          <a:effectLst/>
                        </a:rPr>
                        <a:t>E26</a:t>
                      </a:r>
                      <a:endParaRPr lang="es-EC" sz="110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600" dirty="0">
                          <a:effectLst/>
                        </a:rPr>
                        <a:t>Implantar un sistema de control que asegure la protección de datos y fuga de información a través de medios electrónicos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2"/>
                  </a:ext>
                </a:extLst>
              </a:tr>
              <a:tr h="1222235">
                <a:tc>
                  <a:txBody>
                    <a:bodyPr/>
                    <a:lstStyle/>
                    <a:p>
                      <a:pPr>
                        <a:lnSpc>
                          <a:spcPct val="200000"/>
                        </a:lnSpc>
                        <a:spcAft>
                          <a:spcPts val="0"/>
                        </a:spcAft>
                      </a:pPr>
                      <a:r>
                        <a:rPr lang="es-EC" sz="1200">
                          <a:effectLst/>
                        </a:rPr>
                        <a:t>E27</a:t>
                      </a:r>
                      <a:endParaRPr lang="es-EC" sz="1100">
                        <a:effectLst/>
                        <a:latin typeface="Calibri"/>
                        <a:ea typeface="Times New Roman"/>
                        <a:cs typeface="Times New Roman"/>
                      </a:endParaRPr>
                    </a:p>
                  </a:txBody>
                  <a:tcPr marL="44450" marR="44450" marT="0" marB="0" anchor="ctr"/>
                </a:tc>
                <a:tc>
                  <a:txBody>
                    <a:bodyPr/>
                    <a:lstStyle/>
                    <a:p>
                      <a:pPr algn="just">
                        <a:lnSpc>
                          <a:spcPct val="200000"/>
                        </a:lnSpc>
                        <a:spcAft>
                          <a:spcPts val="0"/>
                        </a:spcAft>
                      </a:pPr>
                      <a:r>
                        <a:rPr lang="es-EC" sz="1600" dirty="0">
                          <a:effectLst/>
                        </a:rPr>
                        <a:t>Implantar un sistema de gestión de continuidad del negocio que permita el funcionamiento de los servicios tecnológicos en casos de amenazas o catástrofes naturales o eventos que provoquen afectación al IGM</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3"/>
                  </a:ext>
                </a:extLst>
              </a:tr>
              <a:tr h="889551">
                <a:tc>
                  <a:txBody>
                    <a:bodyPr/>
                    <a:lstStyle/>
                    <a:p>
                      <a:pPr>
                        <a:lnSpc>
                          <a:spcPct val="200000"/>
                        </a:lnSpc>
                        <a:spcAft>
                          <a:spcPts val="0"/>
                        </a:spcAft>
                      </a:pPr>
                      <a:r>
                        <a:rPr lang="es-EC" sz="1200">
                          <a:effectLst/>
                        </a:rPr>
                        <a:t>E28</a:t>
                      </a:r>
                      <a:endParaRPr lang="es-EC" sz="1100">
                        <a:effectLst/>
                        <a:latin typeface="Calibri"/>
                        <a:ea typeface="Times New Roman"/>
                        <a:cs typeface="Times New Roman"/>
                      </a:endParaRPr>
                    </a:p>
                  </a:txBody>
                  <a:tcPr marL="44450" marR="44450" marT="0" marB="0" anchor="ctr"/>
                </a:tc>
                <a:tc>
                  <a:txBody>
                    <a:bodyPr/>
                    <a:lstStyle/>
                    <a:p>
                      <a:pPr algn="just">
                        <a:lnSpc>
                          <a:spcPct val="200000"/>
                        </a:lnSpc>
                        <a:spcAft>
                          <a:spcPts val="0"/>
                        </a:spcAft>
                      </a:pPr>
                      <a:r>
                        <a:rPr lang="es-EC" sz="1600" dirty="0">
                          <a:effectLst/>
                        </a:rPr>
                        <a:t>Promover la investigación de tecnologías avanzadas en las actividades relacionadas al IGM para mantenerse a la vanguardia de los avances tecnológicos</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4"/>
                  </a:ext>
                </a:extLst>
              </a:tr>
              <a:tr h="889551">
                <a:tc>
                  <a:txBody>
                    <a:bodyPr/>
                    <a:lstStyle/>
                    <a:p>
                      <a:pPr>
                        <a:lnSpc>
                          <a:spcPct val="200000"/>
                        </a:lnSpc>
                        <a:spcAft>
                          <a:spcPts val="0"/>
                        </a:spcAft>
                      </a:pPr>
                      <a:r>
                        <a:rPr lang="es-EC" sz="1200">
                          <a:effectLst/>
                        </a:rPr>
                        <a:t>E29</a:t>
                      </a:r>
                      <a:endParaRPr lang="es-EC" sz="1100">
                        <a:effectLst/>
                        <a:latin typeface="Calibri"/>
                        <a:ea typeface="Times New Roman"/>
                        <a:cs typeface="Times New Roman"/>
                      </a:endParaRPr>
                    </a:p>
                  </a:txBody>
                  <a:tcPr marL="44450" marR="44450" marT="0" marB="0" anchor="ctr"/>
                </a:tc>
                <a:tc>
                  <a:txBody>
                    <a:bodyPr/>
                    <a:lstStyle/>
                    <a:p>
                      <a:pPr algn="just">
                        <a:lnSpc>
                          <a:spcPct val="200000"/>
                        </a:lnSpc>
                        <a:spcAft>
                          <a:spcPts val="0"/>
                        </a:spcAft>
                      </a:pPr>
                      <a:r>
                        <a:rPr lang="es-EC" sz="1600" dirty="0">
                          <a:effectLst/>
                        </a:rPr>
                        <a:t>Establecer convenios con centros de investigación y académicos para el desarrollo de tecnologías avanzadas para las actividades del IGM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5"/>
                  </a:ext>
                </a:extLst>
              </a:tr>
            </a:tbl>
          </a:graphicData>
        </a:graphic>
      </p:graphicFrame>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831375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807930"/>
            <a:ext cx="6768752" cy="461665"/>
          </a:xfrm>
          <a:prstGeom prst="rect">
            <a:avLst/>
          </a:prstGeom>
          <a:noFill/>
        </p:spPr>
        <p:txBody>
          <a:bodyPr wrap="square" rtlCol="0">
            <a:spAutoFit/>
          </a:bodyPr>
          <a:lstStyle/>
          <a:p>
            <a:r>
              <a:rPr lang="es-EC" sz="2400" b="1" dirty="0"/>
              <a:t>ARQUITECTURA DE SISTEMAS DE INFORMACION</a:t>
            </a:r>
          </a:p>
        </p:txBody>
      </p:sp>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3" name="CuadroTexto 2">
            <a:extLst>
              <a:ext uri="{FF2B5EF4-FFF2-40B4-BE49-F238E27FC236}">
                <a16:creationId xmlns:a16="http://schemas.microsoft.com/office/drawing/2014/main" xmlns="" id="{6FC084ED-1879-468D-B4A1-8E3F6D8F359E}"/>
              </a:ext>
            </a:extLst>
          </p:cNvPr>
          <p:cNvSpPr txBox="1"/>
          <p:nvPr/>
        </p:nvSpPr>
        <p:spPr>
          <a:xfrm>
            <a:off x="683568" y="2996952"/>
            <a:ext cx="7992888" cy="1584176"/>
          </a:xfrm>
          <a:prstGeom prst="rect">
            <a:avLst/>
          </a:prstGeom>
          <a:noFill/>
        </p:spPr>
        <p:txBody>
          <a:bodyPr wrap="square" rtlCol="0">
            <a:spAutoFit/>
          </a:bodyPr>
          <a:lstStyle/>
          <a:p>
            <a:endParaRPr lang="es-EC" dirty="0"/>
          </a:p>
        </p:txBody>
      </p:sp>
      <p:pic>
        <p:nvPicPr>
          <p:cNvPr id="6" name="Imagen 5">
            <a:extLst>
              <a:ext uri="{FF2B5EF4-FFF2-40B4-BE49-F238E27FC236}">
                <a16:creationId xmlns:a16="http://schemas.microsoft.com/office/drawing/2014/main" xmlns="" id="{4246CEE6-4203-4FAC-9505-2B0A41CB00AD}"/>
              </a:ext>
            </a:extLst>
          </p:cNvPr>
          <p:cNvPicPr/>
          <p:nvPr/>
        </p:nvPicPr>
        <p:blipFill>
          <a:blip r:embed="rId3"/>
          <a:stretch>
            <a:fillRect/>
          </a:stretch>
        </p:blipFill>
        <p:spPr>
          <a:xfrm>
            <a:off x="719852" y="1484784"/>
            <a:ext cx="7740580" cy="2713648"/>
          </a:xfrm>
          <a:prstGeom prst="rect">
            <a:avLst/>
          </a:prstGeom>
        </p:spPr>
      </p:pic>
      <p:sp>
        <p:nvSpPr>
          <p:cNvPr id="4" name="CuadroTexto 3">
            <a:extLst>
              <a:ext uri="{FF2B5EF4-FFF2-40B4-BE49-F238E27FC236}">
                <a16:creationId xmlns:a16="http://schemas.microsoft.com/office/drawing/2014/main" xmlns="" id="{DC54F0C8-D9B2-4E3B-B580-9C1FF002DD94}"/>
              </a:ext>
            </a:extLst>
          </p:cNvPr>
          <p:cNvSpPr txBox="1"/>
          <p:nvPr/>
        </p:nvSpPr>
        <p:spPr>
          <a:xfrm>
            <a:off x="647564" y="4578997"/>
            <a:ext cx="7848872" cy="1938992"/>
          </a:xfrm>
          <a:prstGeom prst="rect">
            <a:avLst/>
          </a:prstGeom>
          <a:noFill/>
        </p:spPr>
        <p:txBody>
          <a:bodyPr wrap="square" rtlCol="0">
            <a:spAutoFit/>
          </a:bodyPr>
          <a:lstStyle/>
          <a:p>
            <a:pPr algn="just"/>
            <a:r>
              <a:rPr lang="es-EC" sz="2400" dirty="0"/>
              <a:t>Se propone utilizar una arquitectura de sistemas de información identificados en los niveles de direccionamiento estratégico, táctico y operativo del IGM, a fin de establecer estrategias efectivas dirigidas a los grupos que atienden los sistemas de información </a:t>
            </a:r>
          </a:p>
        </p:txBody>
      </p:sp>
    </p:spTree>
    <p:extLst>
      <p:ext uri="{BB962C8B-B14F-4D97-AF65-F5344CB8AC3E}">
        <p14:creationId xmlns:p14="http://schemas.microsoft.com/office/powerpoint/2010/main" val="4185717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311478"/>
            <a:ext cx="6984776" cy="461665"/>
          </a:xfrm>
          <a:prstGeom prst="rect">
            <a:avLst/>
          </a:prstGeom>
          <a:noFill/>
        </p:spPr>
        <p:txBody>
          <a:bodyPr wrap="square" rtlCol="0">
            <a:spAutoFit/>
          </a:bodyPr>
          <a:lstStyle/>
          <a:p>
            <a:r>
              <a:rPr lang="es-EC" sz="2400" b="1" dirty="0"/>
              <a:t>ARQUITECTURA DE DATOS</a:t>
            </a:r>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DE6C71DF-FF40-4B82-AB62-7C07CF8965AD}"/>
              </a:ext>
            </a:extLst>
          </p:cNvPr>
          <p:cNvPicPr>
            <a:picLocks noChangeAspect="1"/>
          </p:cNvPicPr>
          <p:nvPr/>
        </p:nvPicPr>
        <p:blipFill>
          <a:blip r:embed="rId3"/>
          <a:stretch>
            <a:fillRect/>
          </a:stretch>
        </p:blipFill>
        <p:spPr>
          <a:xfrm>
            <a:off x="3707904" y="1039997"/>
            <a:ext cx="4772025" cy="5210175"/>
          </a:xfrm>
          <a:prstGeom prst="rect">
            <a:avLst/>
          </a:prstGeom>
        </p:spPr>
      </p:pic>
      <p:sp>
        <p:nvSpPr>
          <p:cNvPr id="3" name="CuadroTexto 2">
            <a:extLst>
              <a:ext uri="{FF2B5EF4-FFF2-40B4-BE49-F238E27FC236}">
                <a16:creationId xmlns:a16="http://schemas.microsoft.com/office/drawing/2014/main" xmlns="" id="{FDC5D8AF-2C2B-43F9-AC66-FF94EE7C2EDB}"/>
              </a:ext>
            </a:extLst>
          </p:cNvPr>
          <p:cNvSpPr txBox="1"/>
          <p:nvPr/>
        </p:nvSpPr>
        <p:spPr>
          <a:xfrm>
            <a:off x="539552" y="1268760"/>
            <a:ext cx="2880320" cy="3046988"/>
          </a:xfrm>
          <a:prstGeom prst="rect">
            <a:avLst/>
          </a:prstGeom>
          <a:noFill/>
        </p:spPr>
        <p:txBody>
          <a:bodyPr wrap="square" rtlCol="0">
            <a:spAutoFit/>
          </a:bodyPr>
          <a:lstStyle/>
          <a:p>
            <a:pPr algn="just"/>
            <a:r>
              <a:rPr lang="es-EC" sz="2400" dirty="0"/>
              <a:t>La arquitectura de datos define los principales tipos de datos y fuentes de información que soportan las aplicaciones del negocio </a:t>
            </a:r>
          </a:p>
        </p:txBody>
      </p:sp>
    </p:spTree>
    <p:extLst>
      <p:ext uri="{BB962C8B-B14F-4D97-AF65-F5344CB8AC3E}">
        <p14:creationId xmlns:p14="http://schemas.microsoft.com/office/powerpoint/2010/main" val="1901913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404664"/>
            <a:ext cx="5760640" cy="461665"/>
          </a:xfrm>
          <a:prstGeom prst="rect">
            <a:avLst/>
          </a:prstGeom>
          <a:noFill/>
        </p:spPr>
        <p:txBody>
          <a:bodyPr wrap="square" rtlCol="0">
            <a:spAutoFit/>
          </a:bodyPr>
          <a:lstStyle/>
          <a:p>
            <a:r>
              <a:rPr lang="es-EC" sz="2400" b="1" dirty="0"/>
              <a:t>ARQUITECTURA TECNOLOGICA</a:t>
            </a:r>
          </a:p>
        </p:txBody>
      </p:sp>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pic>
        <p:nvPicPr>
          <p:cNvPr id="3" name="Imagen 2">
            <a:extLst>
              <a:ext uri="{FF2B5EF4-FFF2-40B4-BE49-F238E27FC236}">
                <a16:creationId xmlns:a16="http://schemas.microsoft.com/office/drawing/2014/main" xmlns="" id="{C36ACE5C-6A10-4659-A8CB-17009B1E0EA2}"/>
              </a:ext>
            </a:extLst>
          </p:cNvPr>
          <p:cNvPicPr>
            <a:picLocks noChangeAspect="1"/>
          </p:cNvPicPr>
          <p:nvPr/>
        </p:nvPicPr>
        <p:blipFill>
          <a:blip r:embed="rId3"/>
          <a:stretch>
            <a:fillRect/>
          </a:stretch>
        </p:blipFill>
        <p:spPr>
          <a:xfrm>
            <a:off x="899592" y="1162050"/>
            <a:ext cx="7560840" cy="4211166"/>
          </a:xfrm>
          <a:prstGeom prst="rect">
            <a:avLst/>
          </a:prstGeom>
        </p:spPr>
      </p:pic>
      <p:sp>
        <p:nvSpPr>
          <p:cNvPr id="6" name="CuadroTexto 5">
            <a:extLst>
              <a:ext uri="{FF2B5EF4-FFF2-40B4-BE49-F238E27FC236}">
                <a16:creationId xmlns:a16="http://schemas.microsoft.com/office/drawing/2014/main" xmlns="" id="{5C267E0B-420A-4578-8375-2C46A19CFBB8}"/>
              </a:ext>
            </a:extLst>
          </p:cNvPr>
          <p:cNvSpPr txBox="1"/>
          <p:nvPr/>
        </p:nvSpPr>
        <p:spPr>
          <a:xfrm>
            <a:off x="539552" y="5619695"/>
            <a:ext cx="8064896" cy="1015663"/>
          </a:xfrm>
          <a:prstGeom prst="rect">
            <a:avLst/>
          </a:prstGeom>
          <a:noFill/>
        </p:spPr>
        <p:txBody>
          <a:bodyPr wrap="square" rtlCol="0">
            <a:spAutoFit/>
          </a:bodyPr>
          <a:lstStyle/>
          <a:p>
            <a:pPr algn="just"/>
            <a:r>
              <a:rPr lang="es-EC" sz="2000" dirty="0"/>
              <a:t>La arquitectura tecnológica describe los componentes físicos y lógicos y aplicaciones referentes a los sistemas de información representada en hardware, software, comunicaciones utilizados en los centros de datos. </a:t>
            </a:r>
          </a:p>
        </p:txBody>
      </p:sp>
    </p:spTree>
    <p:extLst>
      <p:ext uri="{BB962C8B-B14F-4D97-AF65-F5344CB8AC3E}">
        <p14:creationId xmlns:p14="http://schemas.microsoft.com/office/powerpoint/2010/main" val="3778153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pic>
        <p:nvPicPr>
          <p:cNvPr id="2" name="Imagen 1">
            <a:extLst>
              <a:ext uri="{FF2B5EF4-FFF2-40B4-BE49-F238E27FC236}">
                <a16:creationId xmlns:a16="http://schemas.microsoft.com/office/drawing/2014/main" xmlns="" id="{CDC7584A-B013-413F-9963-D5C0B6365F5A}"/>
              </a:ext>
            </a:extLst>
          </p:cNvPr>
          <p:cNvPicPr>
            <a:picLocks noChangeAspect="1"/>
          </p:cNvPicPr>
          <p:nvPr/>
        </p:nvPicPr>
        <p:blipFill>
          <a:blip r:embed="rId4"/>
          <a:stretch>
            <a:fillRect/>
          </a:stretch>
        </p:blipFill>
        <p:spPr>
          <a:xfrm>
            <a:off x="755576" y="1556792"/>
            <a:ext cx="7416823" cy="3235370"/>
          </a:xfrm>
          <a:prstGeom prst="rect">
            <a:avLst/>
          </a:prstGeom>
        </p:spPr>
      </p:pic>
      <p:sp>
        <p:nvSpPr>
          <p:cNvPr id="4" name="CuadroTexto 3">
            <a:extLst>
              <a:ext uri="{FF2B5EF4-FFF2-40B4-BE49-F238E27FC236}">
                <a16:creationId xmlns:a16="http://schemas.microsoft.com/office/drawing/2014/main" xmlns="" id="{9CD056B3-3F09-43D1-A29D-323FCF9D3934}"/>
              </a:ext>
            </a:extLst>
          </p:cNvPr>
          <p:cNvSpPr txBox="1"/>
          <p:nvPr/>
        </p:nvSpPr>
        <p:spPr>
          <a:xfrm>
            <a:off x="1115616" y="548680"/>
            <a:ext cx="4824536" cy="584775"/>
          </a:xfrm>
          <a:prstGeom prst="rect">
            <a:avLst/>
          </a:prstGeom>
          <a:noFill/>
        </p:spPr>
        <p:txBody>
          <a:bodyPr wrap="square" rtlCol="0">
            <a:spAutoFit/>
          </a:bodyPr>
          <a:lstStyle/>
          <a:p>
            <a:r>
              <a:rPr lang="en-US" sz="3200" dirty="0"/>
              <a:t>Arquitectura de Procesos</a:t>
            </a:r>
            <a:endParaRPr lang="es-EC" sz="3200" dirty="0"/>
          </a:p>
        </p:txBody>
      </p:sp>
      <p:sp>
        <p:nvSpPr>
          <p:cNvPr id="5" name="CuadroTexto 4">
            <a:extLst>
              <a:ext uri="{FF2B5EF4-FFF2-40B4-BE49-F238E27FC236}">
                <a16:creationId xmlns:a16="http://schemas.microsoft.com/office/drawing/2014/main" xmlns="" id="{9E1342CB-C8BF-4670-A689-A7C48C03CEF0}"/>
              </a:ext>
            </a:extLst>
          </p:cNvPr>
          <p:cNvSpPr txBox="1"/>
          <p:nvPr/>
        </p:nvSpPr>
        <p:spPr>
          <a:xfrm>
            <a:off x="687292" y="5085184"/>
            <a:ext cx="7560840" cy="1631216"/>
          </a:xfrm>
          <a:prstGeom prst="rect">
            <a:avLst/>
          </a:prstGeom>
          <a:noFill/>
        </p:spPr>
        <p:txBody>
          <a:bodyPr wrap="square" rtlCol="0">
            <a:spAutoFit/>
          </a:bodyPr>
          <a:lstStyle/>
          <a:p>
            <a:pPr algn="just"/>
            <a:r>
              <a:rPr lang="es-EC" sz="2000" dirty="0"/>
              <a:t>La arquitectura considera los objetivos estratégicos del IGM hacia los procesos internos de TI a fin de otorgar flexibilidad de adaptación a los cambios organizacionales que producen en el Instituto, tomando como principio la innovación y mejora continua de los productos y servicios de TI.</a:t>
            </a:r>
          </a:p>
        </p:txBody>
      </p:sp>
    </p:spTree>
    <p:extLst>
      <p:ext uri="{BB962C8B-B14F-4D97-AF65-F5344CB8AC3E}">
        <p14:creationId xmlns:p14="http://schemas.microsoft.com/office/powerpoint/2010/main" val="31579378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260648"/>
            <a:ext cx="6840760" cy="461665"/>
          </a:xfrm>
          <a:prstGeom prst="rect">
            <a:avLst/>
          </a:prstGeom>
          <a:noFill/>
        </p:spPr>
        <p:txBody>
          <a:bodyPr wrap="square" rtlCol="0">
            <a:spAutoFit/>
          </a:bodyPr>
          <a:lstStyle/>
          <a:p>
            <a:r>
              <a:rPr lang="es-EC" sz="2400" b="1" dirty="0"/>
              <a:t>ESTRUCTURA ORGANIZACIONAL DE TI</a:t>
            </a:r>
          </a:p>
        </p:txBody>
      </p:sp>
      <p:pic>
        <p:nvPicPr>
          <p:cNvPr id="4" name="3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pic>
        <p:nvPicPr>
          <p:cNvPr id="5" name="Imagen 4">
            <a:extLst>
              <a:ext uri="{FF2B5EF4-FFF2-40B4-BE49-F238E27FC236}">
                <a16:creationId xmlns:a16="http://schemas.microsoft.com/office/drawing/2014/main" xmlns="" id="{6428D481-B7D9-4E44-A882-9BB6952D95E9}"/>
              </a:ext>
            </a:extLst>
          </p:cNvPr>
          <p:cNvPicPr>
            <a:picLocks noChangeAspect="1"/>
          </p:cNvPicPr>
          <p:nvPr/>
        </p:nvPicPr>
        <p:blipFill>
          <a:blip r:embed="rId4"/>
          <a:stretch>
            <a:fillRect/>
          </a:stretch>
        </p:blipFill>
        <p:spPr>
          <a:xfrm>
            <a:off x="1481161" y="947902"/>
            <a:ext cx="6172200" cy="5381625"/>
          </a:xfrm>
          <a:prstGeom prst="rect">
            <a:avLst/>
          </a:prstGeom>
        </p:spPr>
      </p:pic>
    </p:spTree>
    <p:extLst>
      <p:ext uri="{BB962C8B-B14F-4D97-AF65-F5344CB8AC3E}">
        <p14:creationId xmlns:p14="http://schemas.microsoft.com/office/powerpoint/2010/main" val="26276347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01AE19E4-677F-433E-8F39-E4D0AB8915A0}"/>
              </a:ext>
            </a:extLst>
          </p:cNvPr>
          <p:cNvSpPr txBox="1"/>
          <p:nvPr/>
        </p:nvSpPr>
        <p:spPr>
          <a:xfrm>
            <a:off x="683568" y="404664"/>
            <a:ext cx="7776864" cy="5324535"/>
          </a:xfrm>
          <a:prstGeom prst="rect">
            <a:avLst/>
          </a:prstGeom>
          <a:noFill/>
        </p:spPr>
        <p:txBody>
          <a:bodyPr wrap="square" rtlCol="0">
            <a:spAutoFit/>
          </a:bodyPr>
          <a:lstStyle/>
          <a:p>
            <a:endParaRPr lang="es-EC" dirty="0"/>
          </a:p>
          <a:p>
            <a:pPr algn="just"/>
            <a:r>
              <a:rPr lang="es-EC" sz="2400" b="1" dirty="0"/>
              <a:t>Dirección de TI</a:t>
            </a:r>
            <a:r>
              <a:rPr lang="es-EC" sz="2000" dirty="0"/>
              <a:t>: Se involucra en el gobierno de TI y determina los lineamientos para el área de TI. </a:t>
            </a:r>
          </a:p>
          <a:p>
            <a:pPr algn="just"/>
            <a:r>
              <a:rPr lang="es-EC" sz="2400" b="1" dirty="0"/>
              <a:t>Comité de Gestión TI</a:t>
            </a:r>
            <a:r>
              <a:rPr lang="es-EC" sz="2000" dirty="0"/>
              <a:t>: Conformado por las jefaturas de cada Unidad TI para identificar las oportunidades de proyectos TI, analizar la factibilidad, ejecución, seguimiento y finalización de los proyectos de TI. </a:t>
            </a:r>
          </a:p>
          <a:p>
            <a:pPr algn="just"/>
            <a:r>
              <a:rPr lang="es-EC" sz="2400" b="1" dirty="0"/>
              <a:t>Unidad de proyectos tecnológicos y procesos</a:t>
            </a:r>
            <a:r>
              <a:rPr lang="es-EC" sz="2000" dirty="0"/>
              <a:t>: Genera y viabiliza los proyectos de TI, y atiende servicios de diseño y automatización de procesos </a:t>
            </a:r>
          </a:p>
          <a:p>
            <a:pPr algn="just"/>
            <a:r>
              <a:rPr lang="es-EC" sz="2000" dirty="0"/>
              <a:t> </a:t>
            </a:r>
            <a:r>
              <a:rPr lang="es-EC" sz="2400" b="1" dirty="0"/>
              <a:t>Unidad de desarrollo de soluciones informáticas y datos</a:t>
            </a:r>
            <a:r>
              <a:rPr lang="es-EC" sz="2400" dirty="0"/>
              <a:t>:</a:t>
            </a:r>
            <a:r>
              <a:rPr lang="es-EC" sz="2000" dirty="0"/>
              <a:t> Atiende los requerimientos de sistemas de información. </a:t>
            </a:r>
          </a:p>
          <a:p>
            <a:pPr algn="just"/>
            <a:r>
              <a:rPr lang="es-EC" sz="2000" dirty="0"/>
              <a:t> </a:t>
            </a:r>
            <a:r>
              <a:rPr lang="es-EC" sz="2400" b="1" dirty="0"/>
              <a:t>Unidad de infraestructura y redes</a:t>
            </a:r>
            <a:r>
              <a:rPr lang="es-EC" sz="2000" dirty="0"/>
              <a:t>: Atiende los requerimientos de infraestructura de servidores, redes y comunicaciones. </a:t>
            </a:r>
          </a:p>
          <a:p>
            <a:pPr algn="just"/>
            <a:r>
              <a:rPr lang="es-EC" sz="2000" dirty="0"/>
              <a:t> </a:t>
            </a:r>
            <a:r>
              <a:rPr lang="es-EC" sz="2400" b="1" dirty="0"/>
              <a:t>Unidad de operaciones y servicios</a:t>
            </a:r>
            <a:r>
              <a:rPr lang="es-EC" sz="2000" dirty="0"/>
              <a:t>: Atiende requerimientos de hardware, software y gestión de perfiles de usuario. </a:t>
            </a:r>
          </a:p>
          <a:p>
            <a:endParaRPr lang="es-EC" dirty="0"/>
          </a:p>
        </p:txBody>
      </p:sp>
    </p:spTree>
    <p:extLst>
      <p:ext uri="{BB962C8B-B14F-4D97-AF65-F5344CB8AC3E}">
        <p14:creationId xmlns:p14="http://schemas.microsoft.com/office/powerpoint/2010/main" val="15454995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751344"/>
            <a:ext cx="7560840" cy="5355312"/>
          </a:xfrm>
          <a:prstGeom prst="rect">
            <a:avLst/>
          </a:prstGeom>
        </p:spPr>
        <p:txBody>
          <a:bodyPr wrap="square">
            <a:spAutoFit/>
          </a:bodyPr>
          <a:lstStyle/>
          <a:p>
            <a:pPr lvl="0"/>
            <a:r>
              <a:rPr lang="es-EC" dirty="0"/>
              <a:t>FASE I: </a:t>
            </a:r>
            <a:endParaRPr lang="es-EC" sz="1600" dirty="0"/>
          </a:p>
          <a:p>
            <a:pPr lvl="1"/>
            <a:r>
              <a:rPr lang="es-EC" dirty="0"/>
              <a:t>Análisis de la situación actual </a:t>
            </a:r>
            <a:endParaRPr lang="es-EC" sz="1600" dirty="0"/>
          </a:p>
          <a:p>
            <a:pPr lvl="0"/>
            <a:r>
              <a:rPr lang="es-EC" dirty="0"/>
              <a:t>FASE II</a:t>
            </a:r>
            <a:endParaRPr lang="es-EC" sz="1600" dirty="0"/>
          </a:p>
          <a:p>
            <a:pPr lvl="1"/>
            <a:r>
              <a:rPr lang="es-EC" dirty="0"/>
              <a:t>Análisis del entorno</a:t>
            </a:r>
            <a:endParaRPr lang="es-EC" sz="1600" dirty="0"/>
          </a:p>
          <a:p>
            <a:pPr lvl="1"/>
            <a:r>
              <a:rPr lang="es-EC" dirty="0"/>
              <a:t>Estrategia de negocios</a:t>
            </a:r>
            <a:endParaRPr lang="es-EC" sz="1600" dirty="0"/>
          </a:p>
          <a:p>
            <a:pPr lvl="1"/>
            <a:r>
              <a:rPr lang="es-EC" dirty="0"/>
              <a:t>Modelo Operativo</a:t>
            </a:r>
            <a:endParaRPr lang="es-EC" sz="1600" dirty="0"/>
          </a:p>
          <a:p>
            <a:pPr lvl="1"/>
            <a:r>
              <a:rPr lang="es-EC" dirty="0"/>
              <a:t>Estructura de la organización</a:t>
            </a:r>
            <a:endParaRPr lang="es-EC" sz="1600" dirty="0"/>
          </a:p>
          <a:p>
            <a:pPr lvl="1"/>
            <a:r>
              <a:rPr lang="es-EC" dirty="0"/>
              <a:t>Arquitectura de información</a:t>
            </a:r>
            <a:endParaRPr lang="es-EC" sz="1600" dirty="0"/>
          </a:p>
          <a:p>
            <a:pPr lvl="0"/>
            <a:r>
              <a:rPr lang="es-EC" dirty="0"/>
              <a:t>FASE III</a:t>
            </a:r>
            <a:endParaRPr lang="es-EC" sz="1600" dirty="0"/>
          </a:p>
          <a:p>
            <a:pPr lvl="1"/>
            <a:r>
              <a:rPr lang="es-EC" dirty="0"/>
              <a:t>Estrategia de TI</a:t>
            </a:r>
            <a:endParaRPr lang="es-EC" sz="1600" dirty="0"/>
          </a:p>
          <a:p>
            <a:pPr lvl="1"/>
            <a:r>
              <a:rPr lang="es-EC" dirty="0"/>
              <a:t>Arquitectura de SI</a:t>
            </a:r>
            <a:endParaRPr lang="es-EC" sz="1600" dirty="0"/>
          </a:p>
          <a:p>
            <a:pPr lvl="1"/>
            <a:r>
              <a:rPr lang="es-EC" dirty="0"/>
              <a:t>Arquitectura tecnológica</a:t>
            </a:r>
            <a:endParaRPr lang="es-EC" sz="1600" dirty="0"/>
          </a:p>
          <a:p>
            <a:pPr lvl="1"/>
            <a:r>
              <a:rPr lang="es-EC" dirty="0"/>
              <a:t>Modelo Operativo TI</a:t>
            </a:r>
            <a:endParaRPr lang="es-EC" sz="1600" dirty="0"/>
          </a:p>
          <a:p>
            <a:pPr lvl="1"/>
            <a:r>
              <a:rPr lang="es-EC" dirty="0"/>
              <a:t>Estructura Organizacional de TI</a:t>
            </a:r>
            <a:endParaRPr lang="es-EC" sz="1600" dirty="0"/>
          </a:p>
          <a:p>
            <a:pPr lvl="0"/>
            <a:r>
              <a:rPr lang="es-EC" dirty="0"/>
              <a:t>FASE IV</a:t>
            </a:r>
            <a:endParaRPr lang="es-EC" sz="1600" dirty="0"/>
          </a:p>
          <a:p>
            <a:pPr lvl="1"/>
            <a:r>
              <a:rPr lang="es-EC" dirty="0"/>
              <a:t>Prioridades de implantación</a:t>
            </a:r>
            <a:endParaRPr lang="es-EC" sz="1600" dirty="0"/>
          </a:p>
          <a:p>
            <a:pPr lvl="1"/>
            <a:r>
              <a:rPr lang="es-EC" dirty="0"/>
              <a:t>Plan de Implantación</a:t>
            </a:r>
            <a:endParaRPr lang="es-EC" sz="1600" dirty="0"/>
          </a:p>
          <a:p>
            <a:pPr lvl="1"/>
            <a:r>
              <a:rPr lang="es-EC" dirty="0"/>
              <a:t>Recuperación de la inversión</a:t>
            </a:r>
            <a:endParaRPr lang="es-EC" sz="1600" dirty="0"/>
          </a:p>
          <a:p>
            <a:pPr lvl="1"/>
            <a:r>
              <a:rPr lang="es-EC" dirty="0"/>
              <a:t>Administración del riesgo</a:t>
            </a:r>
            <a:endParaRPr lang="es-EC" sz="1600" dirty="0"/>
          </a:p>
        </p:txBody>
      </p:sp>
      <p:sp>
        <p:nvSpPr>
          <p:cNvPr id="3" name="1 Título"/>
          <p:cNvSpPr txBox="1">
            <a:spLocks/>
          </p:cNvSpPr>
          <p:nvPr/>
        </p:nvSpPr>
        <p:spPr>
          <a:xfrm>
            <a:off x="1115616" y="4653136"/>
            <a:ext cx="6075604" cy="1440160"/>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7590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61">
                                          <p:stCondLst>
                                            <p:cond delay="0"/>
                                          </p:stCondLst>
                                        </p:cTn>
                                        <p:tgtEl>
                                          <p:spTgt spid="3"/>
                                        </p:tgtEl>
                                      </p:cBhvr>
                                    </p:animEffect>
                                    <p:anim calcmode="lin" valueType="num">
                                      <p:cBhvr>
                                        <p:cTn id="8" dur="820"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3"/>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3"/>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3"/>
                                        </p:tgtEl>
                                        <p:attrNameLst>
                                          <p:attrName>ppt_y</p:attrName>
                                        </p:attrNameLst>
                                      </p:cBhvr>
                                      <p:tavLst>
                                        <p:tav tm="0" fmla="#ppt_y-sin(pi*$)/81">
                                          <p:val>
                                            <p:fltVal val="0"/>
                                          </p:val>
                                        </p:tav>
                                        <p:tav tm="100000">
                                          <p:val>
                                            <p:fltVal val="1"/>
                                          </p:val>
                                        </p:tav>
                                      </p:tavLst>
                                    </p:anim>
                                    <p:animScale>
                                      <p:cBhvr>
                                        <p:cTn id="13" dur="12">
                                          <p:stCondLst>
                                            <p:cond delay="292"/>
                                          </p:stCondLst>
                                        </p:cTn>
                                        <p:tgtEl>
                                          <p:spTgt spid="3"/>
                                        </p:tgtEl>
                                      </p:cBhvr>
                                      <p:to x="100000" y="60000"/>
                                    </p:animScale>
                                    <p:animScale>
                                      <p:cBhvr>
                                        <p:cTn id="14" dur="75" decel="50000">
                                          <p:stCondLst>
                                            <p:cond delay="304"/>
                                          </p:stCondLst>
                                        </p:cTn>
                                        <p:tgtEl>
                                          <p:spTgt spid="3"/>
                                        </p:tgtEl>
                                      </p:cBhvr>
                                      <p:to x="100000" y="100000"/>
                                    </p:animScale>
                                    <p:animScale>
                                      <p:cBhvr>
                                        <p:cTn id="15" dur="12">
                                          <p:stCondLst>
                                            <p:cond delay="590"/>
                                          </p:stCondLst>
                                        </p:cTn>
                                        <p:tgtEl>
                                          <p:spTgt spid="3"/>
                                        </p:tgtEl>
                                      </p:cBhvr>
                                      <p:to x="100000" y="80000"/>
                                    </p:animScale>
                                    <p:animScale>
                                      <p:cBhvr>
                                        <p:cTn id="16" dur="75" decel="50000">
                                          <p:stCondLst>
                                            <p:cond delay="602"/>
                                          </p:stCondLst>
                                        </p:cTn>
                                        <p:tgtEl>
                                          <p:spTgt spid="3"/>
                                        </p:tgtEl>
                                      </p:cBhvr>
                                      <p:to x="100000" y="100000"/>
                                    </p:animScale>
                                    <p:animScale>
                                      <p:cBhvr>
                                        <p:cTn id="17" dur="12">
                                          <p:stCondLst>
                                            <p:cond delay="739"/>
                                          </p:stCondLst>
                                        </p:cTn>
                                        <p:tgtEl>
                                          <p:spTgt spid="3"/>
                                        </p:tgtEl>
                                      </p:cBhvr>
                                      <p:to x="100000" y="90000"/>
                                    </p:animScale>
                                    <p:animScale>
                                      <p:cBhvr>
                                        <p:cTn id="18" dur="75" decel="50000">
                                          <p:stCondLst>
                                            <p:cond delay="751"/>
                                          </p:stCondLst>
                                        </p:cTn>
                                        <p:tgtEl>
                                          <p:spTgt spid="3"/>
                                        </p:tgtEl>
                                      </p:cBhvr>
                                      <p:to x="100000" y="100000"/>
                                    </p:animScale>
                                    <p:animScale>
                                      <p:cBhvr>
                                        <p:cTn id="19" dur="12">
                                          <p:stCondLst>
                                            <p:cond delay="814"/>
                                          </p:stCondLst>
                                        </p:cTn>
                                        <p:tgtEl>
                                          <p:spTgt spid="3"/>
                                        </p:tgtEl>
                                      </p:cBhvr>
                                      <p:to x="100000" y="95000"/>
                                    </p:animScale>
                                    <p:animScale>
                                      <p:cBhvr>
                                        <p:cTn id="20" dur="75" decel="50000">
                                          <p:stCondLst>
                                            <p:cond delay="825"/>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332656"/>
            <a:ext cx="3960440" cy="369332"/>
          </a:xfrm>
          <a:prstGeom prst="rect">
            <a:avLst/>
          </a:prstGeom>
          <a:noFill/>
        </p:spPr>
        <p:txBody>
          <a:bodyPr wrap="square" rtlCol="0">
            <a:spAutoFit/>
          </a:bodyPr>
          <a:lstStyle/>
          <a:p>
            <a:endParaRPr lang="es-EC" dirty="0"/>
          </a:p>
        </p:txBody>
      </p:sp>
      <p:sp>
        <p:nvSpPr>
          <p:cNvPr id="3" name="1 Título"/>
          <p:cNvSpPr txBox="1">
            <a:spLocks/>
          </p:cNvSpPr>
          <p:nvPr/>
        </p:nvSpPr>
        <p:spPr>
          <a:xfrm>
            <a:off x="307195" y="652450"/>
            <a:ext cx="8555440" cy="576064"/>
          </a:xfrm>
          <a:prstGeom prst="rect">
            <a:avLst/>
          </a:prstGeom>
          <a:solidFill>
            <a:schemeClr val="bg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a:t>FASE IV: MODELO DE PLANIFICACIÓN DE TI</a:t>
            </a:r>
          </a:p>
        </p:txBody>
      </p:sp>
      <p:sp>
        <p:nvSpPr>
          <p:cNvPr id="4" name="3 CuadroTexto"/>
          <p:cNvSpPr txBox="1"/>
          <p:nvPr/>
        </p:nvSpPr>
        <p:spPr>
          <a:xfrm>
            <a:off x="307195" y="1484784"/>
            <a:ext cx="8555440" cy="4524315"/>
          </a:xfrm>
          <a:prstGeom prst="rect">
            <a:avLst/>
          </a:prstGeom>
          <a:noFill/>
        </p:spPr>
        <p:txBody>
          <a:bodyPr wrap="square" rtlCol="0">
            <a:spAutoFit/>
          </a:bodyPr>
          <a:lstStyle/>
          <a:p>
            <a:pPr algn="just"/>
            <a:r>
              <a:rPr lang="es-EC" sz="2400" dirty="0"/>
              <a:t>En esta fase se determinan los proyectos que son parte del plan estratégico de TI y sus recursos, la priorización de los proyectos que permitirán establecer el plan, y el análisis de riesgo respectivo.</a:t>
            </a:r>
          </a:p>
          <a:p>
            <a:pPr algn="just"/>
            <a:r>
              <a:rPr lang="es-EC" sz="2400" dirty="0"/>
              <a:t>Para el efecto se aplica la matriz de priorización de Holmes que permite seleccionar los proyectos definidos por el IGM en base a una ponderación y aplicación de criterios</a:t>
            </a:r>
          </a:p>
          <a:p>
            <a:pPr algn="just"/>
            <a:r>
              <a:rPr lang="es-EC" sz="2400" dirty="0"/>
              <a:t>Los criterios de decisión utilizados en la presente tesis son:</a:t>
            </a:r>
          </a:p>
          <a:p>
            <a:pPr algn="just"/>
            <a:r>
              <a:rPr lang="es-EC" sz="2400" dirty="0"/>
              <a:t> </a:t>
            </a:r>
          </a:p>
          <a:p>
            <a:pPr marL="342900" lvl="0" indent="-342900" algn="just">
              <a:buFont typeface="Arial" pitchFamily="34" charset="0"/>
              <a:buChar char="•"/>
            </a:pPr>
            <a:r>
              <a:rPr lang="es-EC" sz="2400" dirty="0"/>
              <a:t>¿Qué proyecto aporta mayor valor a la organización?</a:t>
            </a:r>
          </a:p>
          <a:p>
            <a:pPr marL="342900" lvl="0" indent="-342900" algn="just">
              <a:buFont typeface="Arial" pitchFamily="34" charset="0"/>
              <a:buChar char="•"/>
            </a:pPr>
            <a:r>
              <a:rPr lang="es-EC" sz="2400" dirty="0"/>
              <a:t>¿Qué proyecto aborda necesidades y problemas relacionados a TI más relevantes del IGM?</a:t>
            </a:r>
          </a:p>
          <a:p>
            <a:pPr algn="just"/>
            <a:endParaRPr lang="es-EC" sz="2400" dirty="0"/>
          </a:p>
        </p:txBody>
      </p:sp>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4159749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7A40F85D-E96E-4396-BF85-796B828CEAB4}"/>
              </a:ext>
            </a:extLst>
          </p:cNvPr>
          <p:cNvPicPr>
            <a:picLocks noChangeAspect="1"/>
          </p:cNvPicPr>
          <p:nvPr/>
        </p:nvPicPr>
        <p:blipFill>
          <a:blip r:embed="rId2"/>
          <a:stretch>
            <a:fillRect/>
          </a:stretch>
        </p:blipFill>
        <p:spPr>
          <a:xfrm>
            <a:off x="176212" y="404664"/>
            <a:ext cx="8791575" cy="4305300"/>
          </a:xfrm>
          <a:prstGeom prst="rect">
            <a:avLst/>
          </a:prstGeom>
        </p:spPr>
      </p:pic>
      <p:sp>
        <p:nvSpPr>
          <p:cNvPr id="3" name="CuadroTexto 2">
            <a:extLst>
              <a:ext uri="{FF2B5EF4-FFF2-40B4-BE49-F238E27FC236}">
                <a16:creationId xmlns:a16="http://schemas.microsoft.com/office/drawing/2014/main" xmlns="" id="{7BED34BB-D04F-4087-AEE4-37F2A82F006B}"/>
              </a:ext>
            </a:extLst>
          </p:cNvPr>
          <p:cNvSpPr txBox="1"/>
          <p:nvPr/>
        </p:nvSpPr>
        <p:spPr>
          <a:xfrm>
            <a:off x="827584" y="5085184"/>
            <a:ext cx="7488832" cy="1323439"/>
          </a:xfrm>
          <a:prstGeom prst="rect">
            <a:avLst/>
          </a:prstGeom>
          <a:noFill/>
        </p:spPr>
        <p:txBody>
          <a:bodyPr wrap="square" rtlCol="0">
            <a:spAutoFit/>
          </a:bodyPr>
          <a:lstStyle/>
          <a:p>
            <a:pPr algn="just"/>
            <a:r>
              <a:rPr lang="es-EC" sz="2000" dirty="0"/>
              <a:t>El portafolio de proyectos es el resultado del análisis realizado de la situación actual, las necesidades y problemas de TI, y las estrategias de TI que viabilizan el cumplimiento de las estrategias y lineamientos estratégicos contemplados en el PETI. </a:t>
            </a:r>
          </a:p>
        </p:txBody>
      </p:sp>
    </p:spTree>
    <p:extLst>
      <p:ext uri="{BB962C8B-B14F-4D97-AF65-F5344CB8AC3E}">
        <p14:creationId xmlns:p14="http://schemas.microsoft.com/office/powerpoint/2010/main" val="341588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9" t="-8" r="-9" b="-8"/>
          <a:stretch>
            <a:fillRect/>
          </a:stretch>
        </p:blipFill>
        <p:spPr bwMode="auto">
          <a:xfrm>
            <a:off x="827585" y="476672"/>
            <a:ext cx="5649732" cy="4824536"/>
          </a:xfrm>
          <a:prstGeom prst="rect">
            <a:avLst/>
          </a:prstGeom>
          <a:solidFill>
            <a:srgbClr val="FFFFFF"/>
          </a:solidFill>
          <a:ln w="9525">
            <a:noFill/>
            <a:miter lim="800000"/>
            <a:headEnd/>
            <a:tailEnd/>
          </a:ln>
        </p:spPr>
      </p:pic>
      <p:sp>
        <p:nvSpPr>
          <p:cNvPr id="3" name="2 CuadroTexto"/>
          <p:cNvSpPr txBox="1"/>
          <p:nvPr/>
        </p:nvSpPr>
        <p:spPr>
          <a:xfrm>
            <a:off x="827584" y="5301208"/>
            <a:ext cx="7848872"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s-EC" sz="2400" dirty="0"/>
              <a:t>El Instituto Geográfico Militar forma parte del Ministerio de Defensa, siendo un elemento fundamental del Gabinete intersectorial de seguridad del Ecuador</a:t>
            </a:r>
          </a:p>
        </p:txBody>
      </p:sp>
      <p:pic>
        <p:nvPicPr>
          <p:cNvPr id="4" name="3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813030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548680"/>
            <a:ext cx="6696744" cy="461665"/>
          </a:xfrm>
          <a:prstGeom prst="rect">
            <a:avLst/>
          </a:prstGeom>
          <a:noFill/>
        </p:spPr>
        <p:txBody>
          <a:bodyPr wrap="square" rtlCol="0">
            <a:spAutoFit/>
          </a:bodyPr>
          <a:lstStyle/>
          <a:p>
            <a:r>
              <a:rPr lang="es-EC" sz="2400" b="1" dirty="0"/>
              <a:t>PROYECTOS ESTRATEGICOS DE TI</a:t>
            </a:r>
          </a:p>
        </p:txBody>
      </p:sp>
      <p:graphicFrame>
        <p:nvGraphicFramePr>
          <p:cNvPr id="4" name="3 Tabla"/>
          <p:cNvGraphicFramePr>
            <a:graphicFrameLocks noGrp="1"/>
          </p:cNvGraphicFramePr>
          <p:nvPr>
            <p:extLst>
              <p:ext uri="{D42A27DB-BD31-4B8C-83A1-F6EECF244321}">
                <p14:modId xmlns:p14="http://schemas.microsoft.com/office/powerpoint/2010/main" val="3214878691"/>
              </p:ext>
            </p:extLst>
          </p:nvPr>
        </p:nvGraphicFramePr>
        <p:xfrm>
          <a:off x="935596" y="1124744"/>
          <a:ext cx="7488832" cy="5481294"/>
        </p:xfrm>
        <a:graphic>
          <a:graphicData uri="http://schemas.openxmlformats.org/drawingml/2006/table">
            <a:tbl>
              <a:tblPr firstRow="1" firstCol="1" bandRow="1">
                <a:tableStyleId>{5C22544A-7EE6-4342-B048-85BDC9FD1C3A}</a:tableStyleId>
              </a:tblPr>
              <a:tblGrid>
                <a:gridCol w="973734">
                  <a:extLst>
                    <a:ext uri="{9D8B030D-6E8A-4147-A177-3AD203B41FA5}">
                      <a16:colId xmlns:a16="http://schemas.microsoft.com/office/drawing/2014/main" xmlns="" val="20000"/>
                    </a:ext>
                  </a:extLst>
                </a:gridCol>
                <a:gridCol w="6515098">
                  <a:extLst>
                    <a:ext uri="{9D8B030D-6E8A-4147-A177-3AD203B41FA5}">
                      <a16:colId xmlns:a16="http://schemas.microsoft.com/office/drawing/2014/main" xmlns="" val="20001"/>
                    </a:ext>
                  </a:extLst>
                </a:gridCol>
              </a:tblGrid>
              <a:tr h="884341">
                <a:tc>
                  <a:txBody>
                    <a:bodyPr/>
                    <a:lstStyle/>
                    <a:p>
                      <a:pPr>
                        <a:lnSpc>
                          <a:spcPct val="200000"/>
                        </a:lnSpc>
                        <a:spcAft>
                          <a:spcPts val="0"/>
                        </a:spcAft>
                      </a:pPr>
                      <a:r>
                        <a:rPr lang="es-EC" sz="1200" dirty="0">
                          <a:effectLst/>
                        </a:rPr>
                        <a:t>Nº</a:t>
                      </a:r>
                      <a:endParaRPr lang="es-EC" sz="11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dirty="0">
                          <a:effectLst/>
                        </a:rPr>
                        <a:t>Proyecto</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0"/>
                  </a:ext>
                </a:extLst>
              </a:tr>
              <a:tr h="1372524">
                <a:tc>
                  <a:txBody>
                    <a:bodyPr/>
                    <a:lstStyle/>
                    <a:p>
                      <a:pPr algn="ctr">
                        <a:lnSpc>
                          <a:spcPct val="200000"/>
                        </a:lnSpc>
                        <a:spcAft>
                          <a:spcPts val="0"/>
                        </a:spcAft>
                      </a:pPr>
                      <a:r>
                        <a:rPr lang="es-EC" sz="1200">
                          <a:effectLst/>
                        </a:rPr>
                        <a:t>1</a:t>
                      </a:r>
                      <a:endParaRPr lang="es-EC" sz="11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dirty="0">
                          <a:effectLst/>
                        </a:rPr>
                        <a:t>Incorporación de nuevas herramientas informáticas de administración financiera y de planificación que permita agilizar los procesos y tramites del IGM</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1"/>
                  </a:ext>
                </a:extLst>
              </a:tr>
              <a:tr h="457508">
                <a:tc>
                  <a:txBody>
                    <a:bodyPr/>
                    <a:lstStyle/>
                    <a:p>
                      <a:pPr algn="ctr">
                        <a:lnSpc>
                          <a:spcPct val="200000"/>
                        </a:lnSpc>
                        <a:spcAft>
                          <a:spcPts val="0"/>
                        </a:spcAft>
                      </a:pPr>
                      <a:r>
                        <a:rPr lang="es-EC" sz="1200">
                          <a:effectLst/>
                        </a:rPr>
                        <a:t>2</a:t>
                      </a:r>
                      <a:endParaRPr lang="es-EC" sz="11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dirty="0">
                          <a:effectLst/>
                        </a:rPr>
                        <a:t>Fortalecimiento del sistema informático del ISOQ</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2"/>
                  </a:ext>
                </a:extLst>
              </a:tr>
              <a:tr h="915016">
                <a:tc>
                  <a:txBody>
                    <a:bodyPr/>
                    <a:lstStyle/>
                    <a:p>
                      <a:pPr algn="ctr">
                        <a:lnSpc>
                          <a:spcPct val="200000"/>
                        </a:lnSpc>
                        <a:spcAft>
                          <a:spcPts val="0"/>
                        </a:spcAft>
                      </a:pPr>
                      <a:r>
                        <a:rPr lang="es-EC" sz="1200">
                          <a:effectLst/>
                        </a:rPr>
                        <a:t>3</a:t>
                      </a:r>
                      <a:endParaRPr lang="es-EC" sz="11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a:effectLst/>
                        </a:rPr>
                        <a:t>Adquisición de un ERP que permita la gestión de los principales departamentos que permitan la agregación de valor a los procesos.</a:t>
                      </a:r>
                      <a:endParaRPr lang="es-EC" sz="16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3"/>
                  </a:ext>
                </a:extLst>
              </a:tr>
              <a:tr h="915016">
                <a:tc>
                  <a:txBody>
                    <a:bodyPr/>
                    <a:lstStyle/>
                    <a:p>
                      <a:pPr algn="ctr">
                        <a:lnSpc>
                          <a:spcPct val="200000"/>
                        </a:lnSpc>
                        <a:spcAft>
                          <a:spcPts val="0"/>
                        </a:spcAft>
                      </a:pPr>
                      <a:r>
                        <a:rPr lang="es-EC" sz="1200">
                          <a:effectLst/>
                        </a:rPr>
                        <a:t>4</a:t>
                      </a:r>
                      <a:endParaRPr lang="es-EC" sz="11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a:effectLst/>
                        </a:rPr>
                        <a:t>Fortalecimiento de la mesa de servicios de TI alineadas a las buenas prácticas de ITIL que agilite la atención a funcionarios del IGM</a:t>
                      </a:r>
                      <a:endParaRPr lang="es-EC" sz="16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4"/>
                  </a:ext>
                </a:extLst>
              </a:tr>
              <a:tr h="915016">
                <a:tc>
                  <a:txBody>
                    <a:bodyPr/>
                    <a:lstStyle/>
                    <a:p>
                      <a:pPr algn="ctr">
                        <a:lnSpc>
                          <a:spcPct val="200000"/>
                        </a:lnSpc>
                        <a:spcAft>
                          <a:spcPts val="0"/>
                        </a:spcAft>
                      </a:pPr>
                      <a:r>
                        <a:rPr lang="es-EC" sz="1200">
                          <a:effectLst/>
                        </a:rPr>
                        <a:t>5</a:t>
                      </a:r>
                      <a:endParaRPr lang="es-EC" sz="11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dirty="0">
                          <a:effectLst/>
                        </a:rPr>
                        <a:t>Mejoramiento de la infraestructura de equipos de comunicaciones (</a:t>
                      </a:r>
                      <a:r>
                        <a:rPr lang="es-EC" sz="1600" dirty="0" err="1">
                          <a:effectLst/>
                        </a:rPr>
                        <a:t>switch</a:t>
                      </a:r>
                      <a:r>
                        <a:rPr lang="es-EC" sz="1600" dirty="0">
                          <a:effectLst/>
                        </a:rPr>
                        <a:t> </a:t>
                      </a:r>
                      <a:r>
                        <a:rPr lang="es-EC" sz="1600" dirty="0" err="1">
                          <a:effectLst/>
                        </a:rPr>
                        <a:t>core</a:t>
                      </a:r>
                      <a:r>
                        <a:rPr lang="es-EC" sz="1600" dirty="0">
                          <a:effectLst/>
                        </a:rPr>
                        <a:t>, distribución) del IGM</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5"/>
                  </a:ext>
                </a:extLst>
              </a:tr>
            </a:tbl>
          </a:graphicData>
        </a:graphic>
      </p:graphicFrame>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940237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404664"/>
            <a:ext cx="6624736" cy="523220"/>
          </a:xfrm>
          <a:prstGeom prst="rect">
            <a:avLst/>
          </a:prstGeom>
          <a:noFill/>
        </p:spPr>
        <p:txBody>
          <a:bodyPr wrap="square" rtlCol="0">
            <a:spAutoFit/>
          </a:bodyPr>
          <a:lstStyle/>
          <a:p>
            <a:r>
              <a:rPr lang="es-EC" sz="2800" dirty="0"/>
              <a:t>DETERMINACION DEL PRESUPUESTO</a:t>
            </a:r>
          </a:p>
        </p:txBody>
      </p:sp>
      <p:sp>
        <p:nvSpPr>
          <p:cNvPr id="3" name="2 CuadroTexto"/>
          <p:cNvSpPr txBox="1"/>
          <p:nvPr/>
        </p:nvSpPr>
        <p:spPr>
          <a:xfrm>
            <a:off x="755576" y="1556792"/>
            <a:ext cx="7488832" cy="3416320"/>
          </a:xfrm>
          <a:prstGeom prst="rect">
            <a:avLst/>
          </a:prstGeom>
          <a:noFill/>
        </p:spPr>
        <p:txBody>
          <a:bodyPr wrap="square" rtlCol="0">
            <a:spAutoFit/>
          </a:bodyPr>
          <a:lstStyle/>
          <a:p>
            <a:pPr algn="just"/>
            <a:r>
              <a:rPr lang="es-EC" sz="2400" dirty="0"/>
              <a:t>En este apartado se realiza un análisis de costo/beneficio, en donde el costo es el desembolso que realizará el IGM, incluye los componentes de hardware, software, procesos, consultorías, soporte, desarrollo/adquisición de software, talento humano, entre otros.</a:t>
            </a:r>
          </a:p>
          <a:p>
            <a:pPr algn="just"/>
            <a:r>
              <a:rPr lang="es-EC" sz="2400" dirty="0"/>
              <a:t> </a:t>
            </a:r>
          </a:p>
          <a:p>
            <a:pPr algn="just"/>
            <a:r>
              <a:rPr lang="es-EC" sz="2400" dirty="0"/>
              <a:t>La estimación económica del Plan Estratégico de Tecnologías de la Información propuesto que incluye los 5 proyectos prioritarios es de $1.659.588,87</a:t>
            </a:r>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075187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506743773"/>
              </p:ext>
            </p:extLst>
          </p:nvPr>
        </p:nvGraphicFramePr>
        <p:xfrm>
          <a:off x="611560" y="764705"/>
          <a:ext cx="7920880" cy="5403921"/>
        </p:xfrm>
        <a:graphic>
          <a:graphicData uri="http://schemas.openxmlformats.org/drawingml/2006/table">
            <a:tbl>
              <a:tblPr firstRow="1" firstCol="1" bandRow="1">
                <a:tableStyleId>{5C22544A-7EE6-4342-B048-85BDC9FD1C3A}</a:tableStyleId>
              </a:tblPr>
              <a:tblGrid>
                <a:gridCol w="4614931">
                  <a:extLst>
                    <a:ext uri="{9D8B030D-6E8A-4147-A177-3AD203B41FA5}">
                      <a16:colId xmlns:a16="http://schemas.microsoft.com/office/drawing/2014/main" xmlns="" val="20000"/>
                    </a:ext>
                  </a:extLst>
                </a:gridCol>
                <a:gridCol w="1898295">
                  <a:extLst>
                    <a:ext uri="{9D8B030D-6E8A-4147-A177-3AD203B41FA5}">
                      <a16:colId xmlns:a16="http://schemas.microsoft.com/office/drawing/2014/main" xmlns="" val="20001"/>
                    </a:ext>
                  </a:extLst>
                </a:gridCol>
                <a:gridCol w="1407654">
                  <a:extLst>
                    <a:ext uri="{9D8B030D-6E8A-4147-A177-3AD203B41FA5}">
                      <a16:colId xmlns:a16="http://schemas.microsoft.com/office/drawing/2014/main" xmlns="" val="20002"/>
                    </a:ext>
                  </a:extLst>
                </a:gridCol>
              </a:tblGrid>
              <a:tr h="752245">
                <a:tc>
                  <a:txBody>
                    <a:bodyPr/>
                    <a:lstStyle/>
                    <a:p>
                      <a:pPr>
                        <a:lnSpc>
                          <a:spcPct val="200000"/>
                        </a:lnSpc>
                        <a:spcAft>
                          <a:spcPts val="0"/>
                        </a:spcAft>
                      </a:pPr>
                      <a:r>
                        <a:rPr lang="es-EC" sz="1400" dirty="0">
                          <a:effectLst/>
                        </a:rPr>
                        <a:t>PROYECTO</a:t>
                      </a:r>
                      <a:endParaRPr lang="es-EC" sz="1400" dirty="0">
                        <a:effectLst/>
                        <a:latin typeface="Calibri"/>
                        <a:ea typeface="Times New Roman"/>
                        <a:cs typeface="Times New Roman"/>
                      </a:endParaRPr>
                    </a:p>
                  </a:txBody>
                  <a:tcPr marL="39288" marR="39288" marT="0" marB="0" anchor="b"/>
                </a:tc>
                <a:tc>
                  <a:txBody>
                    <a:bodyPr/>
                    <a:lstStyle/>
                    <a:p>
                      <a:pPr algn="ctr">
                        <a:lnSpc>
                          <a:spcPct val="200000"/>
                        </a:lnSpc>
                        <a:spcAft>
                          <a:spcPts val="0"/>
                        </a:spcAft>
                      </a:pPr>
                      <a:r>
                        <a:rPr lang="es-EC" sz="1400">
                          <a:effectLst/>
                        </a:rPr>
                        <a:t>VALOR</a:t>
                      </a:r>
                      <a:endParaRPr lang="es-EC" sz="1400">
                        <a:effectLst/>
                        <a:latin typeface="Calibri"/>
                        <a:ea typeface="Times New Roman"/>
                        <a:cs typeface="Times New Roman"/>
                      </a:endParaRPr>
                    </a:p>
                  </a:txBody>
                  <a:tcPr marL="39288" marR="39288" marT="0" marB="0" anchor="b"/>
                </a:tc>
                <a:tc>
                  <a:txBody>
                    <a:bodyPr/>
                    <a:lstStyle/>
                    <a:p>
                      <a:pPr algn="ctr">
                        <a:lnSpc>
                          <a:spcPct val="200000"/>
                        </a:lnSpc>
                        <a:spcAft>
                          <a:spcPts val="0"/>
                        </a:spcAft>
                      </a:pPr>
                      <a:r>
                        <a:rPr lang="es-EC" sz="1400">
                          <a:effectLst/>
                        </a:rPr>
                        <a:t>PORCENTAJE</a:t>
                      </a:r>
                      <a:endParaRPr lang="es-EC" sz="1400">
                        <a:effectLst/>
                        <a:latin typeface="Calibri"/>
                        <a:ea typeface="Times New Roman"/>
                        <a:cs typeface="Times New Roman"/>
                      </a:endParaRPr>
                    </a:p>
                  </a:txBody>
                  <a:tcPr marL="39288" marR="39288" marT="0" marB="0" anchor="b"/>
                </a:tc>
                <a:extLst>
                  <a:ext uri="{0D108BD9-81ED-4DB2-BD59-A6C34878D82A}">
                    <a16:rowId xmlns:a16="http://schemas.microsoft.com/office/drawing/2014/main" xmlns="" val="10000"/>
                  </a:ext>
                </a:extLst>
              </a:tr>
              <a:tr h="752245">
                <a:tc>
                  <a:txBody>
                    <a:bodyPr/>
                    <a:lstStyle/>
                    <a:p>
                      <a:pPr>
                        <a:lnSpc>
                          <a:spcPct val="200000"/>
                        </a:lnSpc>
                        <a:spcAft>
                          <a:spcPts val="0"/>
                        </a:spcAft>
                      </a:pPr>
                      <a:r>
                        <a:rPr lang="es-EC" sz="1400" dirty="0">
                          <a:effectLst/>
                        </a:rPr>
                        <a:t>PROYECTO1: Administración financiera y de planificación</a:t>
                      </a:r>
                      <a:endParaRPr lang="es-EC" sz="1400" dirty="0">
                        <a:effectLst/>
                        <a:latin typeface="Calibri"/>
                        <a:ea typeface="Times New Roman"/>
                        <a:cs typeface="Times New Roman"/>
                      </a:endParaRPr>
                    </a:p>
                  </a:txBody>
                  <a:tcPr marL="39288" marR="39288" marT="0" marB="0" anchor="b"/>
                </a:tc>
                <a:tc>
                  <a:txBody>
                    <a:bodyPr/>
                    <a:lstStyle/>
                    <a:p>
                      <a:pPr>
                        <a:lnSpc>
                          <a:spcPct val="200000"/>
                        </a:lnSpc>
                        <a:spcAft>
                          <a:spcPts val="0"/>
                        </a:spcAft>
                      </a:pPr>
                      <a:r>
                        <a:rPr lang="es-EC" sz="1400">
                          <a:effectLst/>
                        </a:rPr>
                        <a:t> $         440,200.00 </a:t>
                      </a:r>
                      <a:endParaRPr lang="es-EC" sz="1400">
                        <a:effectLst/>
                        <a:latin typeface="Calibri"/>
                        <a:ea typeface="Times New Roman"/>
                        <a:cs typeface="Times New Roman"/>
                      </a:endParaRPr>
                    </a:p>
                  </a:txBody>
                  <a:tcPr marL="39288" marR="39288" marT="0" marB="0" anchor="b"/>
                </a:tc>
                <a:tc>
                  <a:txBody>
                    <a:bodyPr/>
                    <a:lstStyle/>
                    <a:p>
                      <a:pPr algn="r">
                        <a:lnSpc>
                          <a:spcPct val="200000"/>
                        </a:lnSpc>
                        <a:spcAft>
                          <a:spcPts val="0"/>
                        </a:spcAft>
                      </a:pPr>
                      <a:r>
                        <a:rPr lang="es-EC" sz="1400">
                          <a:effectLst/>
                        </a:rPr>
                        <a:t>27%</a:t>
                      </a:r>
                      <a:endParaRPr lang="es-EC" sz="1400">
                        <a:effectLst/>
                        <a:latin typeface="Calibri"/>
                        <a:ea typeface="Times New Roman"/>
                        <a:cs typeface="Times New Roman"/>
                      </a:endParaRPr>
                    </a:p>
                  </a:txBody>
                  <a:tcPr marL="39288" marR="39288" marT="0" marB="0" anchor="b"/>
                </a:tc>
                <a:extLst>
                  <a:ext uri="{0D108BD9-81ED-4DB2-BD59-A6C34878D82A}">
                    <a16:rowId xmlns:a16="http://schemas.microsoft.com/office/drawing/2014/main" xmlns="" val="10001"/>
                  </a:ext>
                </a:extLst>
              </a:tr>
              <a:tr h="752245">
                <a:tc>
                  <a:txBody>
                    <a:bodyPr/>
                    <a:lstStyle/>
                    <a:p>
                      <a:pPr>
                        <a:lnSpc>
                          <a:spcPct val="200000"/>
                        </a:lnSpc>
                        <a:spcAft>
                          <a:spcPts val="0"/>
                        </a:spcAft>
                      </a:pPr>
                      <a:r>
                        <a:rPr lang="es-EC" sz="1400" dirty="0">
                          <a:effectLst/>
                        </a:rPr>
                        <a:t>PROYECTO2: Fortalecimiento del sistema informático del ISOQ</a:t>
                      </a:r>
                      <a:endParaRPr lang="es-EC" sz="1400" dirty="0">
                        <a:effectLst/>
                        <a:latin typeface="Calibri"/>
                        <a:ea typeface="Times New Roman"/>
                        <a:cs typeface="Times New Roman"/>
                      </a:endParaRPr>
                    </a:p>
                  </a:txBody>
                  <a:tcPr marL="39288" marR="39288" marT="0" marB="0" anchor="b"/>
                </a:tc>
                <a:tc>
                  <a:txBody>
                    <a:bodyPr/>
                    <a:lstStyle/>
                    <a:p>
                      <a:pPr>
                        <a:lnSpc>
                          <a:spcPct val="200000"/>
                        </a:lnSpc>
                        <a:spcAft>
                          <a:spcPts val="0"/>
                        </a:spcAft>
                      </a:pPr>
                      <a:r>
                        <a:rPr lang="es-EC" sz="1400" dirty="0">
                          <a:effectLst/>
                        </a:rPr>
                        <a:t> $         118,700.00 </a:t>
                      </a:r>
                      <a:endParaRPr lang="es-EC" sz="1400" dirty="0">
                        <a:effectLst/>
                        <a:latin typeface="Calibri"/>
                        <a:ea typeface="Times New Roman"/>
                        <a:cs typeface="Times New Roman"/>
                      </a:endParaRPr>
                    </a:p>
                  </a:txBody>
                  <a:tcPr marL="39288" marR="39288" marT="0" marB="0" anchor="b"/>
                </a:tc>
                <a:tc>
                  <a:txBody>
                    <a:bodyPr/>
                    <a:lstStyle/>
                    <a:p>
                      <a:pPr algn="r">
                        <a:lnSpc>
                          <a:spcPct val="200000"/>
                        </a:lnSpc>
                        <a:spcAft>
                          <a:spcPts val="0"/>
                        </a:spcAft>
                      </a:pPr>
                      <a:r>
                        <a:rPr lang="es-EC" sz="1400">
                          <a:effectLst/>
                        </a:rPr>
                        <a:t>7%</a:t>
                      </a:r>
                      <a:endParaRPr lang="es-EC" sz="1400">
                        <a:effectLst/>
                        <a:latin typeface="Calibri"/>
                        <a:ea typeface="Times New Roman"/>
                        <a:cs typeface="Times New Roman"/>
                      </a:endParaRPr>
                    </a:p>
                  </a:txBody>
                  <a:tcPr marL="39288" marR="39288" marT="0" marB="0" anchor="b"/>
                </a:tc>
                <a:extLst>
                  <a:ext uri="{0D108BD9-81ED-4DB2-BD59-A6C34878D82A}">
                    <a16:rowId xmlns:a16="http://schemas.microsoft.com/office/drawing/2014/main" xmlns="" val="10002"/>
                  </a:ext>
                </a:extLst>
              </a:tr>
              <a:tr h="390080">
                <a:tc>
                  <a:txBody>
                    <a:bodyPr/>
                    <a:lstStyle/>
                    <a:p>
                      <a:pPr>
                        <a:lnSpc>
                          <a:spcPct val="200000"/>
                        </a:lnSpc>
                        <a:spcAft>
                          <a:spcPts val="0"/>
                        </a:spcAft>
                      </a:pPr>
                      <a:r>
                        <a:rPr lang="es-EC" sz="1400">
                          <a:effectLst/>
                        </a:rPr>
                        <a:t>PROYECTO3: Adquisición de un ERP</a:t>
                      </a:r>
                      <a:endParaRPr lang="es-EC" sz="1400">
                        <a:effectLst/>
                        <a:latin typeface="Calibri"/>
                        <a:ea typeface="Times New Roman"/>
                        <a:cs typeface="Times New Roman"/>
                      </a:endParaRPr>
                    </a:p>
                  </a:txBody>
                  <a:tcPr marL="39288" marR="39288" marT="0" marB="0" anchor="b"/>
                </a:tc>
                <a:tc>
                  <a:txBody>
                    <a:bodyPr/>
                    <a:lstStyle/>
                    <a:p>
                      <a:pPr>
                        <a:lnSpc>
                          <a:spcPct val="200000"/>
                        </a:lnSpc>
                        <a:spcAft>
                          <a:spcPts val="0"/>
                        </a:spcAft>
                      </a:pPr>
                      <a:r>
                        <a:rPr lang="es-EC" sz="1400" dirty="0">
                          <a:effectLst/>
                        </a:rPr>
                        <a:t> $         710,250.00 </a:t>
                      </a:r>
                      <a:endParaRPr lang="es-EC" sz="1400" dirty="0">
                        <a:effectLst/>
                        <a:latin typeface="Calibri"/>
                        <a:ea typeface="Times New Roman"/>
                        <a:cs typeface="Times New Roman"/>
                      </a:endParaRPr>
                    </a:p>
                  </a:txBody>
                  <a:tcPr marL="39288" marR="39288" marT="0" marB="0" anchor="b"/>
                </a:tc>
                <a:tc>
                  <a:txBody>
                    <a:bodyPr/>
                    <a:lstStyle/>
                    <a:p>
                      <a:pPr algn="r">
                        <a:lnSpc>
                          <a:spcPct val="200000"/>
                        </a:lnSpc>
                        <a:spcAft>
                          <a:spcPts val="0"/>
                        </a:spcAft>
                      </a:pPr>
                      <a:r>
                        <a:rPr lang="es-EC" sz="1400">
                          <a:effectLst/>
                        </a:rPr>
                        <a:t>43%</a:t>
                      </a:r>
                      <a:endParaRPr lang="es-EC" sz="1400">
                        <a:effectLst/>
                        <a:latin typeface="Calibri"/>
                        <a:ea typeface="Times New Roman"/>
                        <a:cs typeface="Times New Roman"/>
                      </a:endParaRPr>
                    </a:p>
                  </a:txBody>
                  <a:tcPr marL="39288" marR="39288" marT="0" marB="0" anchor="b"/>
                </a:tc>
                <a:extLst>
                  <a:ext uri="{0D108BD9-81ED-4DB2-BD59-A6C34878D82A}">
                    <a16:rowId xmlns:a16="http://schemas.microsoft.com/office/drawing/2014/main" xmlns="" val="10003"/>
                  </a:ext>
                </a:extLst>
              </a:tr>
              <a:tr h="752245">
                <a:tc>
                  <a:txBody>
                    <a:bodyPr/>
                    <a:lstStyle/>
                    <a:p>
                      <a:pPr>
                        <a:lnSpc>
                          <a:spcPct val="200000"/>
                        </a:lnSpc>
                        <a:spcAft>
                          <a:spcPts val="0"/>
                        </a:spcAft>
                      </a:pPr>
                      <a:r>
                        <a:rPr lang="es-EC" sz="1400">
                          <a:effectLst/>
                        </a:rPr>
                        <a:t>PROYECTO4: Fortalecimiento de la mesa de servicios de TI</a:t>
                      </a:r>
                      <a:endParaRPr lang="es-EC" sz="1400">
                        <a:effectLst/>
                        <a:latin typeface="Calibri"/>
                        <a:ea typeface="Times New Roman"/>
                        <a:cs typeface="Times New Roman"/>
                      </a:endParaRPr>
                    </a:p>
                  </a:txBody>
                  <a:tcPr marL="39288" marR="39288" marT="0" marB="0" anchor="b"/>
                </a:tc>
                <a:tc>
                  <a:txBody>
                    <a:bodyPr/>
                    <a:lstStyle/>
                    <a:p>
                      <a:pPr>
                        <a:lnSpc>
                          <a:spcPct val="200000"/>
                        </a:lnSpc>
                        <a:spcAft>
                          <a:spcPts val="0"/>
                        </a:spcAft>
                      </a:pPr>
                      <a:r>
                        <a:rPr lang="es-EC" sz="1400" dirty="0">
                          <a:effectLst/>
                        </a:rPr>
                        <a:t> $            76,200.00 </a:t>
                      </a:r>
                      <a:endParaRPr lang="es-EC" sz="1400" dirty="0">
                        <a:effectLst/>
                        <a:latin typeface="Calibri"/>
                        <a:ea typeface="Times New Roman"/>
                        <a:cs typeface="Times New Roman"/>
                      </a:endParaRPr>
                    </a:p>
                  </a:txBody>
                  <a:tcPr marL="39288" marR="39288" marT="0" marB="0" anchor="b"/>
                </a:tc>
                <a:tc>
                  <a:txBody>
                    <a:bodyPr/>
                    <a:lstStyle/>
                    <a:p>
                      <a:pPr algn="r">
                        <a:lnSpc>
                          <a:spcPct val="200000"/>
                        </a:lnSpc>
                        <a:spcAft>
                          <a:spcPts val="0"/>
                        </a:spcAft>
                      </a:pPr>
                      <a:r>
                        <a:rPr lang="es-EC" sz="1400">
                          <a:effectLst/>
                        </a:rPr>
                        <a:t>5%</a:t>
                      </a:r>
                      <a:endParaRPr lang="es-EC" sz="1400">
                        <a:effectLst/>
                        <a:latin typeface="Calibri"/>
                        <a:ea typeface="Times New Roman"/>
                        <a:cs typeface="Times New Roman"/>
                      </a:endParaRPr>
                    </a:p>
                  </a:txBody>
                  <a:tcPr marL="39288" marR="39288" marT="0" marB="0" anchor="b"/>
                </a:tc>
                <a:extLst>
                  <a:ext uri="{0D108BD9-81ED-4DB2-BD59-A6C34878D82A}">
                    <a16:rowId xmlns:a16="http://schemas.microsoft.com/office/drawing/2014/main" xmlns="" val="10004"/>
                  </a:ext>
                </a:extLst>
              </a:tr>
              <a:tr h="780161">
                <a:tc>
                  <a:txBody>
                    <a:bodyPr/>
                    <a:lstStyle/>
                    <a:p>
                      <a:pPr>
                        <a:lnSpc>
                          <a:spcPct val="200000"/>
                        </a:lnSpc>
                        <a:spcAft>
                          <a:spcPts val="0"/>
                        </a:spcAft>
                      </a:pPr>
                      <a:r>
                        <a:rPr lang="es-EC" sz="1400">
                          <a:effectLst/>
                        </a:rPr>
                        <a:t>PROYECTO5: Mejoramiento de la infraestructura de equipos de comunicaciones</a:t>
                      </a:r>
                      <a:endParaRPr lang="es-EC" sz="1400">
                        <a:effectLst/>
                        <a:latin typeface="Calibri"/>
                        <a:ea typeface="Times New Roman"/>
                        <a:cs typeface="Times New Roman"/>
                      </a:endParaRPr>
                    </a:p>
                  </a:txBody>
                  <a:tcPr marL="39288" marR="39288" marT="0" marB="0" anchor="b"/>
                </a:tc>
                <a:tc>
                  <a:txBody>
                    <a:bodyPr/>
                    <a:lstStyle/>
                    <a:p>
                      <a:pPr>
                        <a:lnSpc>
                          <a:spcPct val="200000"/>
                        </a:lnSpc>
                        <a:spcAft>
                          <a:spcPts val="0"/>
                        </a:spcAft>
                      </a:pPr>
                      <a:r>
                        <a:rPr lang="es-EC" sz="1400" dirty="0">
                          <a:effectLst/>
                        </a:rPr>
                        <a:t> $         182,500.00 </a:t>
                      </a:r>
                      <a:endParaRPr lang="es-EC" sz="1400" dirty="0">
                        <a:effectLst/>
                        <a:latin typeface="Calibri"/>
                        <a:ea typeface="Times New Roman"/>
                        <a:cs typeface="Times New Roman"/>
                      </a:endParaRPr>
                    </a:p>
                  </a:txBody>
                  <a:tcPr marL="39288" marR="39288" marT="0" marB="0" anchor="b"/>
                </a:tc>
                <a:tc>
                  <a:txBody>
                    <a:bodyPr/>
                    <a:lstStyle/>
                    <a:p>
                      <a:pPr algn="r">
                        <a:lnSpc>
                          <a:spcPct val="200000"/>
                        </a:lnSpc>
                        <a:spcAft>
                          <a:spcPts val="0"/>
                        </a:spcAft>
                      </a:pPr>
                      <a:r>
                        <a:rPr lang="es-EC" sz="1400">
                          <a:effectLst/>
                        </a:rPr>
                        <a:t>11%</a:t>
                      </a:r>
                      <a:endParaRPr lang="es-EC" sz="1400">
                        <a:effectLst/>
                        <a:latin typeface="Calibri"/>
                        <a:ea typeface="Times New Roman"/>
                        <a:cs typeface="Times New Roman"/>
                      </a:endParaRPr>
                    </a:p>
                  </a:txBody>
                  <a:tcPr marL="39288" marR="39288" marT="0" marB="0" anchor="b"/>
                </a:tc>
                <a:extLst>
                  <a:ext uri="{0D108BD9-81ED-4DB2-BD59-A6C34878D82A}">
                    <a16:rowId xmlns:a16="http://schemas.microsoft.com/office/drawing/2014/main" xmlns="" val="10005"/>
                  </a:ext>
                </a:extLst>
              </a:tr>
              <a:tr h="390080">
                <a:tc>
                  <a:txBody>
                    <a:bodyPr/>
                    <a:lstStyle/>
                    <a:p>
                      <a:pPr>
                        <a:lnSpc>
                          <a:spcPct val="200000"/>
                        </a:lnSpc>
                        <a:spcAft>
                          <a:spcPts val="0"/>
                        </a:spcAft>
                      </a:pPr>
                      <a:r>
                        <a:rPr lang="es-EC" sz="1400">
                          <a:effectLst/>
                        </a:rPr>
                        <a:t>GASTOS DE OPERACIÓN</a:t>
                      </a:r>
                      <a:endParaRPr lang="es-EC" sz="1400">
                        <a:effectLst/>
                        <a:latin typeface="Calibri"/>
                        <a:ea typeface="Times New Roman"/>
                        <a:cs typeface="Times New Roman"/>
                      </a:endParaRPr>
                    </a:p>
                  </a:txBody>
                  <a:tcPr marL="39288" marR="39288" marT="0" marB="0" anchor="b"/>
                </a:tc>
                <a:tc>
                  <a:txBody>
                    <a:bodyPr/>
                    <a:lstStyle/>
                    <a:p>
                      <a:pPr>
                        <a:lnSpc>
                          <a:spcPct val="200000"/>
                        </a:lnSpc>
                        <a:spcAft>
                          <a:spcPts val="0"/>
                        </a:spcAft>
                      </a:pPr>
                      <a:r>
                        <a:rPr lang="es-EC" sz="1400" dirty="0">
                          <a:effectLst/>
                        </a:rPr>
                        <a:t> $            52,710.83 </a:t>
                      </a:r>
                      <a:endParaRPr lang="es-EC" sz="1400" dirty="0">
                        <a:effectLst/>
                        <a:latin typeface="Calibri"/>
                        <a:ea typeface="Times New Roman"/>
                        <a:cs typeface="Times New Roman"/>
                      </a:endParaRPr>
                    </a:p>
                  </a:txBody>
                  <a:tcPr marL="39288" marR="39288" marT="0" marB="0" anchor="b"/>
                </a:tc>
                <a:tc>
                  <a:txBody>
                    <a:bodyPr/>
                    <a:lstStyle/>
                    <a:p>
                      <a:pPr algn="r">
                        <a:lnSpc>
                          <a:spcPct val="200000"/>
                        </a:lnSpc>
                        <a:spcAft>
                          <a:spcPts val="0"/>
                        </a:spcAft>
                      </a:pPr>
                      <a:r>
                        <a:rPr lang="es-EC" sz="1400" dirty="0">
                          <a:effectLst/>
                        </a:rPr>
                        <a:t>3%</a:t>
                      </a:r>
                      <a:endParaRPr lang="es-EC" sz="1400" dirty="0">
                        <a:effectLst/>
                        <a:latin typeface="Calibri"/>
                        <a:ea typeface="Times New Roman"/>
                        <a:cs typeface="Times New Roman"/>
                      </a:endParaRPr>
                    </a:p>
                  </a:txBody>
                  <a:tcPr marL="39288" marR="39288" marT="0" marB="0" anchor="b"/>
                </a:tc>
                <a:extLst>
                  <a:ext uri="{0D108BD9-81ED-4DB2-BD59-A6C34878D82A}">
                    <a16:rowId xmlns:a16="http://schemas.microsoft.com/office/drawing/2014/main" xmlns="" val="10006"/>
                  </a:ext>
                </a:extLst>
              </a:tr>
              <a:tr h="390080">
                <a:tc>
                  <a:txBody>
                    <a:bodyPr/>
                    <a:lstStyle/>
                    <a:p>
                      <a:pPr>
                        <a:lnSpc>
                          <a:spcPct val="200000"/>
                        </a:lnSpc>
                        <a:spcAft>
                          <a:spcPts val="0"/>
                        </a:spcAft>
                      </a:pPr>
                      <a:r>
                        <a:rPr lang="es-EC" sz="1400">
                          <a:effectLst/>
                        </a:rPr>
                        <a:t>IMPREVISTOS</a:t>
                      </a:r>
                      <a:endParaRPr lang="es-EC" sz="1400">
                        <a:effectLst/>
                        <a:latin typeface="Calibri"/>
                        <a:ea typeface="Times New Roman"/>
                        <a:cs typeface="Times New Roman"/>
                      </a:endParaRPr>
                    </a:p>
                  </a:txBody>
                  <a:tcPr marL="39288" marR="39288" marT="0" marB="0" anchor="b"/>
                </a:tc>
                <a:tc>
                  <a:txBody>
                    <a:bodyPr/>
                    <a:lstStyle/>
                    <a:p>
                      <a:pPr>
                        <a:lnSpc>
                          <a:spcPct val="200000"/>
                        </a:lnSpc>
                        <a:spcAft>
                          <a:spcPts val="0"/>
                        </a:spcAft>
                      </a:pPr>
                      <a:r>
                        <a:rPr lang="es-EC" sz="1400">
                          <a:effectLst/>
                        </a:rPr>
                        <a:t> $            79,028.04 </a:t>
                      </a:r>
                      <a:endParaRPr lang="es-EC" sz="1400">
                        <a:effectLst/>
                        <a:latin typeface="Calibri"/>
                        <a:ea typeface="Times New Roman"/>
                        <a:cs typeface="Times New Roman"/>
                      </a:endParaRPr>
                    </a:p>
                  </a:txBody>
                  <a:tcPr marL="39288" marR="39288" marT="0" marB="0" anchor="b"/>
                </a:tc>
                <a:tc>
                  <a:txBody>
                    <a:bodyPr/>
                    <a:lstStyle/>
                    <a:p>
                      <a:pPr algn="r">
                        <a:lnSpc>
                          <a:spcPct val="200000"/>
                        </a:lnSpc>
                        <a:spcAft>
                          <a:spcPts val="0"/>
                        </a:spcAft>
                      </a:pPr>
                      <a:r>
                        <a:rPr lang="es-EC" sz="1400" dirty="0">
                          <a:effectLst/>
                        </a:rPr>
                        <a:t>5%</a:t>
                      </a:r>
                      <a:endParaRPr lang="es-EC" sz="1400" dirty="0">
                        <a:effectLst/>
                        <a:latin typeface="Calibri"/>
                        <a:ea typeface="Times New Roman"/>
                        <a:cs typeface="Times New Roman"/>
                      </a:endParaRPr>
                    </a:p>
                  </a:txBody>
                  <a:tcPr marL="39288" marR="39288" marT="0" marB="0" anchor="b"/>
                </a:tc>
                <a:extLst>
                  <a:ext uri="{0D108BD9-81ED-4DB2-BD59-A6C34878D82A}">
                    <a16:rowId xmlns:a16="http://schemas.microsoft.com/office/drawing/2014/main" xmlns="" val="10007"/>
                  </a:ext>
                </a:extLst>
              </a:tr>
              <a:tr h="390080">
                <a:tc>
                  <a:txBody>
                    <a:bodyPr/>
                    <a:lstStyle/>
                    <a:p>
                      <a:pPr algn="r">
                        <a:lnSpc>
                          <a:spcPct val="200000"/>
                        </a:lnSpc>
                        <a:spcAft>
                          <a:spcPts val="0"/>
                        </a:spcAft>
                      </a:pPr>
                      <a:r>
                        <a:rPr lang="es-EC" sz="1400">
                          <a:effectLst/>
                        </a:rPr>
                        <a:t>TOTAL</a:t>
                      </a:r>
                      <a:endParaRPr lang="es-EC" sz="1400">
                        <a:effectLst/>
                        <a:latin typeface="Calibri"/>
                        <a:ea typeface="Times New Roman"/>
                        <a:cs typeface="Times New Roman"/>
                      </a:endParaRPr>
                    </a:p>
                  </a:txBody>
                  <a:tcPr marL="39288" marR="39288" marT="0" marB="0" anchor="b"/>
                </a:tc>
                <a:tc>
                  <a:txBody>
                    <a:bodyPr/>
                    <a:lstStyle/>
                    <a:p>
                      <a:pPr>
                        <a:lnSpc>
                          <a:spcPct val="200000"/>
                        </a:lnSpc>
                        <a:spcAft>
                          <a:spcPts val="0"/>
                        </a:spcAft>
                      </a:pPr>
                      <a:r>
                        <a:rPr lang="es-EC" sz="1400">
                          <a:effectLst/>
                        </a:rPr>
                        <a:t> $     1,659,588.87 </a:t>
                      </a:r>
                      <a:endParaRPr lang="es-EC" sz="1400">
                        <a:effectLst/>
                        <a:latin typeface="Calibri"/>
                        <a:ea typeface="Times New Roman"/>
                        <a:cs typeface="Times New Roman"/>
                      </a:endParaRPr>
                    </a:p>
                  </a:txBody>
                  <a:tcPr marL="39288" marR="39288" marT="0" marB="0" anchor="b"/>
                </a:tc>
                <a:tc>
                  <a:txBody>
                    <a:bodyPr/>
                    <a:lstStyle/>
                    <a:p>
                      <a:pPr>
                        <a:lnSpc>
                          <a:spcPct val="200000"/>
                        </a:lnSpc>
                        <a:spcAft>
                          <a:spcPts val="0"/>
                        </a:spcAft>
                      </a:pPr>
                      <a:r>
                        <a:rPr lang="es-EC" sz="1400" dirty="0">
                          <a:effectLst/>
                        </a:rPr>
                        <a:t> </a:t>
                      </a:r>
                      <a:endParaRPr lang="es-EC" sz="1400" dirty="0">
                        <a:effectLst/>
                        <a:latin typeface="Calibri"/>
                        <a:ea typeface="Times New Roman"/>
                        <a:cs typeface="Times New Roman"/>
                      </a:endParaRPr>
                    </a:p>
                  </a:txBody>
                  <a:tcPr marL="39288" marR="39288" marT="0" marB="0" anchor="b"/>
                </a:tc>
                <a:extLst>
                  <a:ext uri="{0D108BD9-81ED-4DB2-BD59-A6C34878D82A}">
                    <a16:rowId xmlns:a16="http://schemas.microsoft.com/office/drawing/2014/main" xmlns="" val="10008"/>
                  </a:ext>
                </a:extLst>
              </a:tr>
            </a:tbl>
          </a:graphicData>
        </a:graphic>
      </p:graphicFrame>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4259450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3"/>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23002"/>
            <a:ext cx="4824536" cy="3026077"/>
          </a:xfrm>
          <a:prstGeom prst="rect">
            <a:avLst/>
          </a:prstGeom>
          <a:noFill/>
        </p:spPr>
      </p:pic>
      <p:sp>
        <p:nvSpPr>
          <p:cNvPr id="7" name="6 CuadroTexto"/>
          <p:cNvSpPr txBox="1"/>
          <p:nvPr/>
        </p:nvSpPr>
        <p:spPr>
          <a:xfrm>
            <a:off x="683568" y="476672"/>
            <a:ext cx="6408712" cy="646331"/>
          </a:xfrm>
          <a:prstGeom prst="rect">
            <a:avLst/>
          </a:prstGeom>
          <a:noFill/>
        </p:spPr>
        <p:txBody>
          <a:bodyPr wrap="square" rtlCol="0">
            <a:spAutoFit/>
          </a:bodyPr>
          <a:lstStyle/>
          <a:p>
            <a:r>
              <a:rPr lang="es-EC" b="1" dirty="0"/>
              <a:t>Proyecto 1. Administración financiera y de planificación.</a:t>
            </a:r>
          </a:p>
          <a:p>
            <a:endParaRPr lang="es-EC" dirty="0"/>
          </a:p>
        </p:txBody>
      </p:sp>
      <p:sp>
        <p:nvSpPr>
          <p:cNvPr id="8" name="7 CuadroTexto"/>
          <p:cNvSpPr txBox="1"/>
          <p:nvPr/>
        </p:nvSpPr>
        <p:spPr>
          <a:xfrm>
            <a:off x="539552" y="4210017"/>
            <a:ext cx="8136904" cy="1846659"/>
          </a:xfrm>
          <a:prstGeom prst="rect">
            <a:avLst/>
          </a:prstGeom>
          <a:noFill/>
        </p:spPr>
        <p:txBody>
          <a:bodyPr wrap="square" rtlCol="0">
            <a:spAutoFit/>
          </a:bodyPr>
          <a:lstStyle/>
          <a:p>
            <a:pPr algn="just"/>
            <a:r>
              <a:rPr lang="es-EC" sz="2400" dirty="0"/>
              <a:t>Este sistema informático podrá analizar de manera profunda la viabilidad económica de los proyectos ya que permitirá conocer el Presupuesto General del Estado información disponible y manejada por el Ministerio de Finanzas</a:t>
            </a:r>
          </a:p>
          <a:p>
            <a:pPr algn="just"/>
            <a:endParaRPr lang="es-EC" dirty="0"/>
          </a:p>
        </p:txBody>
      </p:sp>
      <p:pic>
        <p:nvPicPr>
          <p:cNvPr id="9" name="8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940330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761591"/>
            <a:ext cx="7632848" cy="6001643"/>
          </a:xfrm>
          <a:prstGeom prst="rect">
            <a:avLst/>
          </a:prstGeom>
          <a:noFill/>
        </p:spPr>
        <p:txBody>
          <a:bodyPr wrap="square" rtlCol="0">
            <a:spAutoFit/>
          </a:bodyPr>
          <a:lstStyle/>
          <a:p>
            <a:pPr marL="342900" indent="-342900" algn="just">
              <a:buFont typeface="Arial" pitchFamily="34" charset="0"/>
              <a:buChar char="•"/>
            </a:pPr>
            <a:r>
              <a:rPr lang="es-EC" sz="2400" dirty="0"/>
              <a:t>Al tener un conocimiento de los recursos económicos asignados anualmente al IGM se podrá distribuir de manera que se dé prioridad a las unidades de negocio o procesos con necesidades de primer orden, con el propósito de fortalecer las gestiones que dan valor a la institución.</a:t>
            </a:r>
          </a:p>
          <a:p>
            <a:pPr algn="just"/>
            <a:r>
              <a:rPr lang="es-EC" sz="2400" dirty="0"/>
              <a:t> </a:t>
            </a:r>
          </a:p>
          <a:p>
            <a:pPr marL="342900" indent="-342900" algn="just">
              <a:buFont typeface="Arial" pitchFamily="34" charset="0"/>
              <a:buChar char="•"/>
            </a:pPr>
            <a:r>
              <a:rPr lang="es-EC" sz="2400" dirty="0"/>
              <a:t>Un sistema informático de estas características nos permitirá generar la planificación a corto, mediano y largo plazo con la programación de los recursos económicos que asigna el gobierno nacional.</a:t>
            </a:r>
          </a:p>
          <a:p>
            <a:pPr marL="342900" indent="-342900" algn="just">
              <a:buFont typeface="Arial" pitchFamily="34" charset="0"/>
              <a:buChar char="•"/>
            </a:pPr>
            <a:endParaRPr lang="es-EC" sz="2400" dirty="0"/>
          </a:p>
          <a:p>
            <a:pPr marL="342900" indent="-342900" algn="just">
              <a:buFont typeface="Arial" pitchFamily="34" charset="0"/>
              <a:buChar char="•"/>
            </a:pPr>
            <a:r>
              <a:rPr lang="es-EC" sz="2400" dirty="0"/>
              <a:t>Un sistema informático de estas características nos permitirá generar la planificación a corto, mediano y largo plazo con la programación de los recursos económicos que asigna el gobierno nacional</a:t>
            </a:r>
          </a:p>
        </p:txBody>
      </p:sp>
      <p:pic>
        <p:nvPicPr>
          <p:cNvPr id="3" name="2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515612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500726511"/>
              </p:ext>
            </p:extLst>
          </p:nvPr>
        </p:nvGraphicFramePr>
        <p:xfrm>
          <a:off x="457200" y="918015"/>
          <a:ext cx="8229600" cy="4959256"/>
        </p:xfrm>
        <a:graphic>
          <a:graphicData uri="http://schemas.openxmlformats.org/drawingml/2006/table">
            <a:tbl>
              <a:tblPr firstRow="1" firstCol="1" bandRow="1">
                <a:tableStyleId>{5C22544A-7EE6-4342-B048-85BDC9FD1C3A}</a:tableStyleId>
              </a:tblPr>
              <a:tblGrid>
                <a:gridCol w="5075386">
                  <a:extLst>
                    <a:ext uri="{9D8B030D-6E8A-4147-A177-3AD203B41FA5}">
                      <a16:colId xmlns:a16="http://schemas.microsoft.com/office/drawing/2014/main" xmlns="" val="20000"/>
                    </a:ext>
                  </a:extLst>
                </a:gridCol>
                <a:gridCol w="1507965">
                  <a:extLst>
                    <a:ext uri="{9D8B030D-6E8A-4147-A177-3AD203B41FA5}">
                      <a16:colId xmlns:a16="http://schemas.microsoft.com/office/drawing/2014/main" xmlns="" val="20001"/>
                    </a:ext>
                  </a:extLst>
                </a:gridCol>
                <a:gridCol w="961409">
                  <a:extLst>
                    <a:ext uri="{9D8B030D-6E8A-4147-A177-3AD203B41FA5}">
                      <a16:colId xmlns:a16="http://schemas.microsoft.com/office/drawing/2014/main" xmlns="" val="20002"/>
                    </a:ext>
                  </a:extLst>
                </a:gridCol>
                <a:gridCol w="684840">
                  <a:extLst>
                    <a:ext uri="{9D8B030D-6E8A-4147-A177-3AD203B41FA5}">
                      <a16:colId xmlns:a16="http://schemas.microsoft.com/office/drawing/2014/main" xmlns="" val="20003"/>
                    </a:ext>
                  </a:extLst>
                </a:gridCol>
              </a:tblGrid>
              <a:tr h="409938">
                <a:tc>
                  <a:txBody>
                    <a:bodyPr/>
                    <a:lstStyle/>
                    <a:p>
                      <a:pPr>
                        <a:lnSpc>
                          <a:spcPct val="150000"/>
                        </a:lnSpc>
                        <a:spcAft>
                          <a:spcPts val="0"/>
                        </a:spcAft>
                      </a:pPr>
                      <a:r>
                        <a:rPr lang="es-EC" sz="1200">
                          <a:effectLst/>
                        </a:rPr>
                        <a:t>Riesgo</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Probabilidad</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Impacto</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Nivel</a:t>
                      </a:r>
                      <a:endParaRPr lang="es-EC"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0"/>
                  </a:ext>
                </a:extLst>
              </a:tr>
              <a:tr h="634907">
                <a:tc>
                  <a:txBody>
                    <a:bodyPr/>
                    <a:lstStyle/>
                    <a:p>
                      <a:pPr>
                        <a:lnSpc>
                          <a:spcPct val="150000"/>
                        </a:lnSpc>
                        <a:spcAft>
                          <a:spcPts val="0"/>
                        </a:spcAft>
                      </a:pPr>
                      <a:r>
                        <a:rPr lang="es-EC" sz="1200">
                          <a:effectLst/>
                        </a:rPr>
                        <a:t>Falta de financiamiento para la implantación de herramientas informáticas</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C" sz="1200">
                          <a:effectLst/>
                        </a:rPr>
                        <a:t>H</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H</a:t>
                      </a:r>
                      <a:endParaRPr lang="es-EC" sz="11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EC" sz="1200">
                          <a:effectLst/>
                        </a:rPr>
                        <a:t>9</a:t>
                      </a:r>
                      <a:endParaRPr lang="es-EC"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1"/>
                  </a:ext>
                </a:extLst>
              </a:tr>
              <a:tr h="409938">
                <a:tc>
                  <a:txBody>
                    <a:bodyPr/>
                    <a:lstStyle/>
                    <a:p>
                      <a:pPr>
                        <a:lnSpc>
                          <a:spcPct val="150000"/>
                        </a:lnSpc>
                        <a:spcAft>
                          <a:spcPts val="0"/>
                        </a:spcAft>
                      </a:pPr>
                      <a:r>
                        <a:rPr lang="es-EC" sz="1200">
                          <a:effectLst/>
                        </a:rPr>
                        <a:t>Falta de autoridad y decisiones de implementación</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C" sz="1200">
                          <a:effectLst/>
                        </a:rPr>
                        <a:t>M</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H</a:t>
                      </a:r>
                      <a:endParaRPr lang="es-EC" sz="11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EC" sz="1200">
                          <a:effectLst/>
                        </a:rPr>
                        <a:t>6</a:t>
                      </a:r>
                      <a:endParaRPr lang="es-EC"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2"/>
                  </a:ext>
                </a:extLst>
              </a:tr>
              <a:tr h="409938">
                <a:tc>
                  <a:txBody>
                    <a:bodyPr/>
                    <a:lstStyle/>
                    <a:p>
                      <a:pPr>
                        <a:lnSpc>
                          <a:spcPct val="150000"/>
                        </a:lnSpc>
                        <a:spcAft>
                          <a:spcPts val="0"/>
                        </a:spcAft>
                      </a:pPr>
                      <a:r>
                        <a:rPr lang="es-EC" sz="1200">
                          <a:effectLst/>
                        </a:rPr>
                        <a:t>Cambio del marco legal y reglamentario</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C" sz="1200">
                          <a:effectLst/>
                        </a:rPr>
                        <a:t>M</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H</a:t>
                      </a:r>
                      <a:endParaRPr lang="es-EC" sz="11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EC" sz="1200">
                          <a:effectLst/>
                        </a:rPr>
                        <a:t>6</a:t>
                      </a:r>
                      <a:endParaRPr lang="es-EC"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3"/>
                  </a:ext>
                </a:extLst>
              </a:tr>
              <a:tr h="409938">
                <a:tc>
                  <a:txBody>
                    <a:bodyPr/>
                    <a:lstStyle/>
                    <a:p>
                      <a:pPr>
                        <a:lnSpc>
                          <a:spcPct val="150000"/>
                        </a:lnSpc>
                        <a:spcAft>
                          <a:spcPts val="0"/>
                        </a:spcAft>
                      </a:pPr>
                      <a:r>
                        <a:rPr lang="es-EC" sz="1200">
                          <a:effectLst/>
                        </a:rPr>
                        <a:t>Falta de comunicación de interna entre los actores involucrados</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C" sz="1200">
                          <a:effectLst/>
                        </a:rPr>
                        <a:t>M</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M</a:t>
                      </a:r>
                      <a:endParaRPr lang="es-EC" sz="11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EC" sz="1200">
                          <a:effectLst/>
                        </a:rPr>
                        <a:t>4</a:t>
                      </a:r>
                      <a:endParaRPr lang="es-EC"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4"/>
                  </a:ext>
                </a:extLst>
              </a:tr>
              <a:tr h="409938">
                <a:tc>
                  <a:txBody>
                    <a:bodyPr/>
                    <a:lstStyle/>
                    <a:p>
                      <a:pPr>
                        <a:lnSpc>
                          <a:spcPct val="150000"/>
                        </a:lnSpc>
                        <a:spcAft>
                          <a:spcPts val="0"/>
                        </a:spcAft>
                      </a:pPr>
                      <a:r>
                        <a:rPr lang="es-EC" sz="1200">
                          <a:effectLst/>
                        </a:rPr>
                        <a:t>Limitación en la redefinición de procesos</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C" sz="1200">
                          <a:effectLst/>
                        </a:rPr>
                        <a:t>M</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M</a:t>
                      </a:r>
                      <a:endParaRPr lang="es-EC" sz="11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EC" sz="1200">
                          <a:effectLst/>
                        </a:rPr>
                        <a:t>4</a:t>
                      </a:r>
                      <a:endParaRPr lang="es-EC"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5"/>
                  </a:ext>
                </a:extLst>
              </a:tr>
              <a:tr h="409938">
                <a:tc>
                  <a:txBody>
                    <a:bodyPr/>
                    <a:lstStyle/>
                    <a:p>
                      <a:pPr>
                        <a:lnSpc>
                          <a:spcPct val="150000"/>
                        </a:lnSpc>
                        <a:spcAft>
                          <a:spcPts val="0"/>
                        </a:spcAft>
                      </a:pPr>
                      <a:r>
                        <a:rPr lang="es-EC" sz="1200">
                          <a:effectLst/>
                        </a:rPr>
                        <a:t>Especificaciones técnicas y procesos no definidas</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C" sz="1200">
                          <a:effectLst/>
                        </a:rPr>
                        <a:t>M</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H</a:t>
                      </a:r>
                      <a:endParaRPr lang="es-EC" sz="11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EC" sz="1200">
                          <a:effectLst/>
                        </a:rPr>
                        <a:t>6</a:t>
                      </a:r>
                      <a:endParaRPr lang="es-EC"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6"/>
                  </a:ext>
                </a:extLst>
              </a:tr>
              <a:tr h="634907">
                <a:tc>
                  <a:txBody>
                    <a:bodyPr/>
                    <a:lstStyle/>
                    <a:p>
                      <a:pPr>
                        <a:lnSpc>
                          <a:spcPct val="150000"/>
                        </a:lnSpc>
                        <a:spcAft>
                          <a:spcPts val="0"/>
                        </a:spcAft>
                      </a:pPr>
                      <a:r>
                        <a:rPr lang="es-EC" sz="1200">
                          <a:effectLst/>
                        </a:rPr>
                        <a:t>Integración con aplicativos existentes en el IGM y entidades externas</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C" sz="1200">
                          <a:effectLst/>
                        </a:rPr>
                        <a:t>M</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H</a:t>
                      </a:r>
                      <a:endParaRPr lang="es-EC" sz="11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EC" sz="1200">
                          <a:effectLst/>
                        </a:rPr>
                        <a:t>6</a:t>
                      </a:r>
                      <a:endParaRPr lang="es-EC"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7"/>
                  </a:ext>
                </a:extLst>
              </a:tr>
              <a:tr h="409938">
                <a:tc>
                  <a:txBody>
                    <a:bodyPr/>
                    <a:lstStyle/>
                    <a:p>
                      <a:pPr>
                        <a:lnSpc>
                          <a:spcPct val="150000"/>
                        </a:lnSpc>
                        <a:spcAft>
                          <a:spcPts val="0"/>
                        </a:spcAft>
                      </a:pPr>
                      <a:r>
                        <a:rPr lang="es-EC" sz="1200">
                          <a:effectLst/>
                        </a:rPr>
                        <a:t>Resistencia al cambio en los niveles medios y altos</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C" sz="1200">
                          <a:effectLst/>
                        </a:rPr>
                        <a:t>H</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H</a:t>
                      </a:r>
                      <a:endParaRPr lang="es-EC" sz="11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EC" sz="1200">
                          <a:effectLst/>
                        </a:rPr>
                        <a:t>9</a:t>
                      </a:r>
                      <a:endParaRPr lang="es-EC"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8"/>
                  </a:ext>
                </a:extLst>
              </a:tr>
              <a:tr h="409938">
                <a:tc>
                  <a:txBody>
                    <a:bodyPr/>
                    <a:lstStyle/>
                    <a:p>
                      <a:pPr>
                        <a:lnSpc>
                          <a:spcPct val="150000"/>
                        </a:lnSpc>
                        <a:spcAft>
                          <a:spcPts val="0"/>
                        </a:spcAft>
                      </a:pPr>
                      <a:r>
                        <a:rPr lang="es-EC" sz="1200">
                          <a:effectLst/>
                        </a:rPr>
                        <a:t>Rotación de personal encargado de los procesos</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C" sz="1200">
                          <a:effectLst/>
                        </a:rPr>
                        <a:t>M</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M</a:t>
                      </a:r>
                      <a:endParaRPr lang="es-EC" sz="11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EC" sz="1200">
                          <a:effectLst/>
                        </a:rPr>
                        <a:t>4</a:t>
                      </a:r>
                      <a:endParaRPr lang="es-EC" sz="11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9"/>
                  </a:ext>
                </a:extLst>
              </a:tr>
              <a:tr h="409938">
                <a:tc>
                  <a:txBody>
                    <a:bodyPr/>
                    <a:lstStyle/>
                    <a:p>
                      <a:pPr>
                        <a:lnSpc>
                          <a:spcPct val="150000"/>
                        </a:lnSpc>
                        <a:spcAft>
                          <a:spcPts val="0"/>
                        </a:spcAft>
                      </a:pPr>
                      <a:r>
                        <a:rPr lang="es-EC" sz="1200">
                          <a:effectLst/>
                        </a:rPr>
                        <a:t>Complejidad de la implementación de la solución</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C" sz="1200">
                          <a:effectLst/>
                        </a:rPr>
                        <a:t>H</a:t>
                      </a:r>
                      <a:endParaRPr lang="es-EC" sz="11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200">
                          <a:effectLst/>
                        </a:rPr>
                        <a:t>H</a:t>
                      </a:r>
                      <a:endParaRPr lang="es-EC" sz="11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EC" sz="1200" dirty="0">
                          <a:effectLst/>
                        </a:rPr>
                        <a:t>9</a:t>
                      </a:r>
                      <a:endParaRPr lang="es-EC" sz="11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10"/>
                  </a:ext>
                </a:extLst>
              </a:tr>
            </a:tbl>
          </a:graphicData>
        </a:graphic>
      </p:graphicFrame>
      <p:sp>
        <p:nvSpPr>
          <p:cNvPr id="4" name="3 CuadroTexto"/>
          <p:cNvSpPr txBox="1"/>
          <p:nvPr/>
        </p:nvSpPr>
        <p:spPr>
          <a:xfrm>
            <a:off x="539552" y="332656"/>
            <a:ext cx="5832648" cy="369332"/>
          </a:xfrm>
          <a:prstGeom prst="rect">
            <a:avLst/>
          </a:prstGeom>
          <a:noFill/>
        </p:spPr>
        <p:txBody>
          <a:bodyPr wrap="square" rtlCol="0">
            <a:spAutoFit/>
          </a:bodyPr>
          <a:lstStyle/>
          <a:p>
            <a:r>
              <a:rPr lang="es-EC" b="1" dirty="0"/>
              <a:t>ANALISIS DEL RIESGO</a:t>
            </a:r>
          </a:p>
        </p:txBody>
      </p:sp>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094387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7"/>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22927"/>
            <a:ext cx="5400600" cy="3458125"/>
          </a:xfrm>
          <a:prstGeom prst="rect">
            <a:avLst/>
          </a:prstGeom>
          <a:noFill/>
        </p:spPr>
      </p:pic>
      <p:sp>
        <p:nvSpPr>
          <p:cNvPr id="4" name="3 CuadroTexto"/>
          <p:cNvSpPr txBox="1"/>
          <p:nvPr/>
        </p:nvSpPr>
        <p:spPr>
          <a:xfrm>
            <a:off x="827584" y="332656"/>
            <a:ext cx="6336704" cy="646331"/>
          </a:xfrm>
          <a:prstGeom prst="rect">
            <a:avLst/>
          </a:prstGeom>
          <a:noFill/>
        </p:spPr>
        <p:txBody>
          <a:bodyPr wrap="square" rtlCol="0">
            <a:spAutoFit/>
          </a:bodyPr>
          <a:lstStyle/>
          <a:p>
            <a:r>
              <a:rPr lang="es-EC" b="1" dirty="0"/>
              <a:t>Proyecto 2. Fortalecimiento del sistema informático ISOQ.</a:t>
            </a:r>
          </a:p>
          <a:p>
            <a:endParaRPr lang="es-EC" dirty="0"/>
          </a:p>
        </p:txBody>
      </p:sp>
      <p:sp>
        <p:nvSpPr>
          <p:cNvPr id="5" name="4 CuadroTexto"/>
          <p:cNvSpPr txBox="1"/>
          <p:nvPr/>
        </p:nvSpPr>
        <p:spPr>
          <a:xfrm>
            <a:off x="827584" y="4581128"/>
            <a:ext cx="7632848" cy="1938992"/>
          </a:xfrm>
          <a:prstGeom prst="rect">
            <a:avLst/>
          </a:prstGeom>
          <a:noFill/>
        </p:spPr>
        <p:txBody>
          <a:bodyPr wrap="square" rtlCol="0">
            <a:spAutoFit/>
          </a:bodyPr>
          <a:lstStyle/>
          <a:p>
            <a:pPr algn="just"/>
            <a:r>
              <a:rPr lang="es-EC" sz="2000" dirty="0"/>
              <a:t>El sistema ISOQ está relacionado con las normas y estándares de seguridad y guías que hacen  referencia  a  los sistemas de gestión y aplicables a cualquier tipo de organización y que tiene el  propósito de facilitar el comercio, el intercambio de información y contribuir a la trasferencia de tecnología.</a:t>
            </a:r>
          </a:p>
          <a:p>
            <a:endParaRPr lang="es-EC" sz="2000" dirty="0"/>
          </a:p>
        </p:txBody>
      </p:sp>
      <p:pic>
        <p:nvPicPr>
          <p:cNvPr id="6" name="5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65709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980728"/>
            <a:ext cx="7920880" cy="4431983"/>
          </a:xfrm>
          <a:prstGeom prst="rect">
            <a:avLst/>
          </a:prstGeom>
          <a:noFill/>
        </p:spPr>
        <p:txBody>
          <a:bodyPr wrap="square" rtlCol="0">
            <a:spAutoFit/>
          </a:bodyPr>
          <a:lstStyle/>
          <a:p>
            <a:pPr marL="342900" indent="-342900" algn="just">
              <a:buFont typeface="Arial" pitchFamily="34" charset="0"/>
              <a:buChar char="•"/>
            </a:pPr>
            <a:r>
              <a:rPr lang="es-EC" sz="2400" dirty="0"/>
              <a:t>Contiene los procesos </a:t>
            </a:r>
            <a:r>
              <a:rPr lang="es-EC" sz="2400" dirty="0" err="1"/>
              <a:t>agregadores</a:t>
            </a:r>
            <a:r>
              <a:rPr lang="es-EC" sz="2400" dirty="0"/>
              <a:t> de valor y las normas para desarrollar, implementar y mantener especificaciones para los sistemas de Gestión de la Seguridad de la Información utilizable por cualquier tipo de organización del Estado.</a:t>
            </a:r>
          </a:p>
          <a:p>
            <a:pPr algn="just"/>
            <a:endParaRPr lang="es-EC" sz="2400" dirty="0"/>
          </a:p>
          <a:p>
            <a:pPr marL="342900" indent="-342900" algn="just">
              <a:buFont typeface="Arial" pitchFamily="34" charset="0"/>
              <a:buChar char="•"/>
            </a:pPr>
            <a:r>
              <a:rPr lang="es-EC" sz="2400" dirty="0"/>
              <a:t>Este sistema nos permite también conocer de la codificación para documentos controlados, normas para el control de documentación, las normas para documentos controlados, etc. Conocimientos que son importantes para los procesos vinculados a las actividades que realiza el IGM.</a:t>
            </a:r>
          </a:p>
          <a:p>
            <a:endParaRPr lang="es-EC" dirty="0"/>
          </a:p>
        </p:txBody>
      </p:sp>
      <p:pic>
        <p:nvPicPr>
          <p:cNvPr id="3" name="2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768337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050598196"/>
              </p:ext>
            </p:extLst>
          </p:nvPr>
        </p:nvGraphicFramePr>
        <p:xfrm>
          <a:off x="1043608" y="980728"/>
          <a:ext cx="6768753" cy="5373539"/>
        </p:xfrm>
        <a:graphic>
          <a:graphicData uri="http://schemas.openxmlformats.org/drawingml/2006/table">
            <a:tbl>
              <a:tblPr firstRow="1" firstCol="1" bandRow="1">
                <a:tableStyleId>{5C22544A-7EE6-4342-B048-85BDC9FD1C3A}</a:tableStyleId>
              </a:tblPr>
              <a:tblGrid>
                <a:gridCol w="4120456">
                  <a:extLst>
                    <a:ext uri="{9D8B030D-6E8A-4147-A177-3AD203B41FA5}">
                      <a16:colId xmlns:a16="http://schemas.microsoft.com/office/drawing/2014/main" xmlns="" val="20000"/>
                    </a:ext>
                  </a:extLst>
                </a:gridCol>
                <a:gridCol w="1293910">
                  <a:extLst>
                    <a:ext uri="{9D8B030D-6E8A-4147-A177-3AD203B41FA5}">
                      <a16:colId xmlns:a16="http://schemas.microsoft.com/office/drawing/2014/main" xmlns="" val="20001"/>
                    </a:ext>
                  </a:extLst>
                </a:gridCol>
                <a:gridCol w="790987">
                  <a:extLst>
                    <a:ext uri="{9D8B030D-6E8A-4147-A177-3AD203B41FA5}">
                      <a16:colId xmlns:a16="http://schemas.microsoft.com/office/drawing/2014/main" xmlns="" val="20002"/>
                    </a:ext>
                  </a:extLst>
                </a:gridCol>
                <a:gridCol w="563400">
                  <a:extLst>
                    <a:ext uri="{9D8B030D-6E8A-4147-A177-3AD203B41FA5}">
                      <a16:colId xmlns:a16="http://schemas.microsoft.com/office/drawing/2014/main" xmlns="" val="20003"/>
                    </a:ext>
                  </a:extLst>
                </a:gridCol>
              </a:tblGrid>
              <a:tr h="393643">
                <a:tc>
                  <a:txBody>
                    <a:bodyPr/>
                    <a:lstStyle/>
                    <a:p>
                      <a:pPr>
                        <a:lnSpc>
                          <a:spcPct val="200000"/>
                        </a:lnSpc>
                        <a:spcAft>
                          <a:spcPts val="0"/>
                        </a:spcAft>
                      </a:pPr>
                      <a:r>
                        <a:rPr lang="es-EC" sz="1400" dirty="0">
                          <a:effectLst/>
                        </a:rPr>
                        <a:t>Riesgo</a:t>
                      </a:r>
                      <a:endParaRPr lang="es-EC" sz="14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Probabilidad</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Impacto</a:t>
                      </a:r>
                      <a:endParaRPr lang="es-EC" sz="14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a:effectLst/>
                        </a:rPr>
                        <a:t>Nivel</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0"/>
                  </a:ext>
                </a:extLst>
              </a:tr>
              <a:tr h="851331">
                <a:tc>
                  <a:txBody>
                    <a:bodyPr/>
                    <a:lstStyle/>
                    <a:p>
                      <a:pPr>
                        <a:lnSpc>
                          <a:spcPct val="200000"/>
                        </a:lnSpc>
                        <a:spcAft>
                          <a:spcPts val="0"/>
                        </a:spcAft>
                      </a:pPr>
                      <a:r>
                        <a:rPr lang="es-EC" sz="1400" dirty="0">
                          <a:effectLst/>
                        </a:rPr>
                        <a:t>Falta de financiamiento para la implantación del sistema informático ISOQ</a:t>
                      </a:r>
                      <a:endParaRPr lang="es-EC" sz="1400" dirty="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a:effectLst/>
                        </a:rPr>
                        <a:t>9</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1"/>
                  </a:ext>
                </a:extLst>
              </a:tr>
              <a:tr h="851331">
                <a:tc>
                  <a:txBody>
                    <a:bodyPr/>
                    <a:lstStyle/>
                    <a:p>
                      <a:pPr>
                        <a:lnSpc>
                          <a:spcPct val="200000"/>
                        </a:lnSpc>
                        <a:spcAft>
                          <a:spcPts val="0"/>
                        </a:spcAft>
                      </a:pPr>
                      <a:r>
                        <a:rPr lang="es-EC" sz="1400" dirty="0">
                          <a:effectLst/>
                        </a:rPr>
                        <a:t>Falta de autoridad y decisiones de implementación</a:t>
                      </a:r>
                      <a:endParaRPr lang="es-EC" sz="1400" dirty="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a:effectLst/>
                        </a:rPr>
                        <a:t>6</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2"/>
                  </a:ext>
                </a:extLst>
              </a:tr>
              <a:tr h="393643">
                <a:tc>
                  <a:txBody>
                    <a:bodyPr/>
                    <a:lstStyle/>
                    <a:p>
                      <a:pPr>
                        <a:lnSpc>
                          <a:spcPct val="200000"/>
                        </a:lnSpc>
                        <a:spcAft>
                          <a:spcPts val="0"/>
                        </a:spcAft>
                      </a:pPr>
                      <a:r>
                        <a:rPr lang="es-EC" sz="1400">
                          <a:effectLst/>
                        </a:rPr>
                        <a:t>Cambio del marco legal y reglamentario</a:t>
                      </a:r>
                      <a:endParaRPr lang="es-EC" sz="140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a:effectLst/>
                        </a:rPr>
                        <a:t>6</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3"/>
                  </a:ext>
                </a:extLst>
              </a:tr>
              <a:tr h="851331">
                <a:tc>
                  <a:txBody>
                    <a:bodyPr/>
                    <a:lstStyle/>
                    <a:p>
                      <a:pPr>
                        <a:lnSpc>
                          <a:spcPct val="200000"/>
                        </a:lnSpc>
                        <a:spcAft>
                          <a:spcPts val="0"/>
                        </a:spcAft>
                      </a:pPr>
                      <a:r>
                        <a:rPr lang="es-EC" sz="1400">
                          <a:effectLst/>
                        </a:rPr>
                        <a:t>Falta de comunicación de interna entre los actores involucrados</a:t>
                      </a:r>
                      <a:endParaRPr lang="es-EC" sz="140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M</a:t>
                      </a:r>
                      <a:endParaRPr lang="es-EC" sz="14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a:effectLst/>
                        </a:rPr>
                        <a:t>4</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4"/>
                  </a:ext>
                </a:extLst>
              </a:tr>
              <a:tr h="393643">
                <a:tc>
                  <a:txBody>
                    <a:bodyPr/>
                    <a:lstStyle/>
                    <a:p>
                      <a:pPr>
                        <a:lnSpc>
                          <a:spcPct val="200000"/>
                        </a:lnSpc>
                        <a:spcAft>
                          <a:spcPts val="0"/>
                        </a:spcAft>
                      </a:pPr>
                      <a:r>
                        <a:rPr lang="es-EC" sz="1400">
                          <a:effectLst/>
                        </a:rPr>
                        <a:t>Limitación en la redefinición de procesos</a:t>
                      </a:r>
                      <a:endParaRPr lang="es-EC" sz="140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a:effectLst/>
                        </a:rPr>
                        <a:t>4</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5"/>
                  </a:ext>
                </a:extLst>
              </a:tr>
              <a:tr h="393643">
                <a:tc>
                  <a:txBody>
                    <a:bodyPr/>
                    <a:lstStyle/>
                    <a:p>
                      <a:pPr>
                        <a:lnSpc>
                          <a:spcPct val="200000"/>
                        </a:lnSpc>
                        <a:spcAft>
                          <a:spcPts val="0"/>
                        </a:spcAft>
                      </a:pPr>
                      <a:r>
                        <a:rPr lang="es-EC" sz="1400">
                          <a:effectLst/>
                        </a:rPr>
                        <a:t>Especificaciones técnicas y procesos no definidas</a:t>
                      </a:r>
                      <a:endParaRPr lang="es-EC" sz="140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400">
                          <a:effectLst/>
                        </a:rPr>
                        <a:t>M</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dirty="0">
                          <a:effectLst/>
                        </a:rPr>
                        <a:t>H</a:t>
                      </a:r>
                      <a:endParaRPr lang="es-EC" sz="1400" dirty="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a:effectLst/>
                        </a:rPr>
                        <a:t>6</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6"/>
                  </a:ext>
                </a:extLst>
              </a:tr>
              <a:tr h="851331">
                <a:tc>
                  <a:txBody>
                    <a:bodyPr/>
                    <a:lstStyle/>
                    <a:p>
                      <a:pPr>
                        <a:lnSpc>
                          <a:spcPct val="200000"/>
                        </a:lnSpc>
                        <a:spcAft>
                          <a:spcPts val="0"/>
                        </a:spcAft>
                      </a:pPr>
                      <a:r>
                        <a:rPr lang="es-EC" sz="1400">
                          <a:effectLst/>
                        </a:rPr>
                        <a:t>Integración con aplicativos existentes en el IGM y entidades externas</a:t>
                      </a:r>
                      <a:endParaRPr lang="es-EC" sz="140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400">
                          <a:effectLst/>
                        </a:rPr>
                        <a:t>M</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dirty="0">
                          <a:effectLst/>
                        </a:rPr>
                        <a:t>H</a:t>
                      </a:r>
                      <a:endParaRPr lang="es-EC" sz="1400" dirty="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dirty="0">
                          <a:effectLst/>
                        </a:rPr>
                        <a:t>6</a:t>
                      </a:r>
                      <a:endParaRPr lang="es-EC" sz="14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7"/>
                  </a:ext>
                </a:extLst>
              </a:tr>
              <a:tr h="393643">
                <a:tc>
                  <a:txBody>
                    <a:bodyPr/>
                    <a:lstStyle/>
                    <a:p>
                      <a:pPr>
                        <a:lnSpc>
                          <a:spcPct val="200000"/>
                        </a:lnSpc>
                        <a:spcAft>
                          <a:spcPts val="0"/>
                        </a:spcAft>
                      </a:pPr>
                      <a:r>
                        <a:rPr lang="es-EC" sz="1400">
                          <a:effectLst/>
                        </a:rPr>
                        <a:t>Resistencia al cambio en los niveles medios y altos</a:t>
                      </a:r>
                      <a:endParaRPr lang="es-EC" sz="140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dirty="0">
                          <a:effectLst/>
                        </a:rPr>
                        <a:t>9</a:t>
                      </a:r>
                      <a:endParaRPr lang="es-EC" sz="14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8"/>
                  </a:ext>
                </a:extLst>
              </a:tr>
            </a:tbl>
          </a:graphicData>
        </a:graphic>
      </p:graphicFrame>
      <p:sp>
        <p:nvSpPr>
          <p:cNvPr id="4" name="3 CuadroTexto"/>
          <p:cNvSpPr txBox="1"/>
          <p:nvPr/>
        </p:nvSpPr>
        <p:spPr>
          <a:xfrm>
            <a:off x="755576" y="260648"/>
            <a:ext cx="5472608" cy="369332"/>
          </a:xfrm>
          <a:prstGeom prst="rect">
            <a:avLst/>
          </a:prstGeom>
          <a:noFill/>
        </p:spPr>
        <p:txBody>
          <a:bodyPr wrap="square" rtlCol="0">
            <a:spAutoFit/>
          </a:bodyPr>
          <a:lstStyle/>
          <a:p>
            <a:r>
              <a:rPr lang="es-EC" b="1" dirty="0"/>
              <a:t>ANALISIS DEL RIESGO</a:t>
            </a:r>
          </a:p>
        </p:txBody>
      </p:sp>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989393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7744" y="332656"/>
            <a:ext cx="5400600" cy="369332"/>
          </a:xfrm>
          <a:prstGeom prst="rect">
            <a:avLst/>
          </a:prstGeom>
          <a:noFill/>
        </p:spPr>
        <p:txBody>
          <a:bodyPr wrap="square" rtlCol="0">
            <a:spAutoFit/>
          </a:bodyPr>
          <a:lstStyle/>
          <a:p>
            <a:endParaRPr lang="es-EC" dirty="0"/>
          </a:p>
        </p:txBody>
      </p:sp>
      <p:pic>
        <p:nvPicPr>
          <p:cNvPr id="3" name="Picture 88"/>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54093"/>
            <a:ext cx="5430445" cy="3024336"/>
          </a:xfrm>
          <a:prstGeom prst="rect">
            <a:avLst/>
          </a:prstGeom>
          <a:noFill/>
        </p:spPr>
      </p:pic>
      <p:sp>
        <p:nvSpPr>
          <p:cNvPr id="4" name="3 CuadroTexto"/>
          <p:cNvSpPr txBox="1"/>
          <p:nvPr/>
        </p:nvSpPr>
        <p:spPr>
          <a:xfrm>
            <a:off x="899592" y="332656"/>
            <a:ext cx="4320480" cy="646331"/>
          </a:xfrm>
          <a:prstGeom prst="rect">
            <a:avLst/>
          </a:prstGeom>
          <a:noFill/>
        </p:spPr>
        <p:txBody>
          <a:bodyPr wrap="square" rtlCol="0">
            <a:spAutoFit/>
          </a:bodyPr>
          <a:lstStyle/>
          <a:p>
            <a:r>
              <a:rPr lang="es-EC" b="1" dirty="0"/>
              <a:t>Proyecto 3. Adquisición de un ERP.</a:t>
            </a:r>
          </a:p>
          <a:p>
            <a:endParaRPr lang="es-EC" dirty="0"/>
          </a:p>
        </p:txBody>
      </p:sp>
      <p:sp>
        <p:nvSpPr>
          <p:cNvPr id="5" name="4 CuadroTexto"/>
          <p:cNvSpPr txBox="1"/>
          <p:nvPr/>
        </p:nvSpPr>
        <p:spPr>
          <a:xfrm>
            <a:off x="539552" y="4149080"/>
            <a:ext cx="8064896" cy="2585323"/>
          </a:xfrm>
          <a:prstGeom prst="rect">
            <a:avLst/>
          </a:prstGeom>
          <a:noFill/>
        </p:spPr>
        <p:txBody>
          <a:bodyPr wrap="square" rtlCol="0">
            <a:spAutoFit/>
          </a:bodyPr>
          <a:lstStyle/>
          <a:p>
            <a:pPr marL="285750" indent="-285750" algn="just">
              <a:buFont typeface="Arial" pitchFamily="34" charset="0"/>
              <a:buChar char="•"/>
            </a:pPr>
            <a:r>
              <a:rPr lang="es-EC" dirty="0"/>
              <a:t>Este sistema es capaz de integrar diferente tipo de información de los distintos departamentos de la institución agilitando los procesos y permitiendo que las actividades se realicen más ágilmente y se tomen diferentes decisiones con fundamentos y criterios de las diferentes áreas involucradas.</a:t>
            </a:r>
          </a:p>
          <a:p>
            <a:pPr algn="just"/>
            <a:endParaRPr lang="es-EC" dirty="0"/>
          </a:p>
          <a:p>
            <a:pPr marL="285750" indent="-285750" algn="just">
              <a:buFont typeface="Arial" pitchFamily="34" charset="0"/>
              <a:buChar char="•"/>
            </a:pPr>
            <a:r>
              <a:rPr lang="es-EC" dirty="0"/>
              <a:t>Se puede acceder a la información centralizada  de los distintos departamentos en tiempo real reduciendo la duración en la gestión de un proceso por lo que es más fácil tomar decisiones, dirigir y administrar la Organización.</a:t>
            </a:r>
          </a:p>
          <a:p>
            <a:endParaRPr lang="es-EC" dirty="0"/>
          </a:p>
        </p:txBody>
      </p:sp>
      <p:pic>
        <p:nvPicPr>
          <p:cNvPr id="6" name="5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29307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l="-8" t="-9" r="-8" b="-9"/>
          <a:stretch>
            <a:fillRect/>
          </a:stretch>
        </p:blipFill>
        <p:spPr bwMode="auto">
          <a:xfrm>
            <a:off x="755576" y="701988"/>
            <a:ext cx="7679084" cy="5823356"/>
          </a:xfrm>
          <a:prstGeom prst="rect">
            <a:avLst/>
          </a:prstGeom>
          <a:solidFill>
            <a:srgbClr val="FFFFFF"/>
          </a:solidFill>
          <a:ln>
            <a:noFill/>
          </a:ln>
        </p:spPr>
      </p:pic>
      <p:sp>
        <p:nvSpPr>
          <p:cNvPr id="3" name="2 CuadroTexto"/>
          <p:cNvSpPr txBox="1"/>
          <p:nvPr/>
        </p:nvSpPr>
        <p:spPr>
          <a:xfrm>
            <a:off x="755576" y="332656"/>
            <a:ext cx="5688632" cy="461665"/>
          </a:xfrm>
          <a:prstGeom prst="rect">
            <a:avLst/>
          </a:prstGeom>
          <a:noFill/>
        </p:spPr>
        <p:txBody>
          <a:bodyPr wrap="square" rtlCol="0">
            <a:spAutoFit/>
          </a:bodyPr>
          <a:lstStyle/>
          <a:p>
            <a:r>
              <a:rPr lang="es-EC" sz="2400" b="1" dirty="0"/>
              <a:t>OBJETIVOS ESTRATEGICOS</a:t>
            </a:r>
          </a:p>
        </p:txBody>
      </p:sp>
      <p:pic>
        <p:nvPicPr>
          <p:cNvPr id="4" name="3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576283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9126" y="260648"/>
            <a:ext cx="8568952" cy="6217087"/>
          </a:xfrm>
          <a:prstGeom prst="rect">
            <a:avLst/>
          </a:prstGeom>
          <a:noFill/>
        </p:spPr>
        <p:txBody>
          <a:bodyPr wrap="square" rtlCol="0">
            <a:spAutoFit/>
          </a:bodyPr>
          <a:lstStyle/>
          <a:p>
            <a:pPr marL="342900" indent="-342900" algn="just">
              <a:buFont typeface="Arial" pitchFamily="34" charset="0"/>
              <a:buChar char="•"/>
            </a:pPr>
            <a:r>
              <a:rPr lang="es-EC" sz="2000" dirty="0"/>
              <a:t>Un sistema ERP está diseñado modularmente por lo que se podrá ir implementando más utilidades conforme se incrementen las necesidades de la organización  facilitando la ejecución de las actividades y mejora progresiva de los procesos.</a:t>
            </a:r>
          </a:p>
          <a:p>
            <a:pPr algn="just"/>
            <a:endParaRPr lang="es-EC" sz="2000" dirty="0"/>
          </a:p>
          <a:p>
            <a:pPr marL="342900" indent="-342900" algn="just">
              <a:buFont typeface="Arial" pitchFamily="34" charset="0"/>
              <a:buChar char="•"/>
            </a:pPr>
            <a:r>
              <a:rPr lang="es-EC" sz="2000" dirty="0"/>
              <a:t>Un ERP puede precautelar de mejor manera la información por lo tanto será más difícil que exista fuga de datos ya que posee varios niveles de acceso y autorización,  la información se encuentra organizada,  clasificada, y  existen  copias de seguridad que protegen de alteraciones o daños en los archivos.</a:t>
            </a:r>
          </a:p>
          <a:p>
            <a:pPr algn="just"/>
            <a:endParaRPr lang="es-EC" sz="2000" dirty="0"/>
          </a:p>
          <a:p>
            <a:pPr marL="342900" indent="-342900" algn="just">
              <a:buFont typeface="Arial" pitchFamily="34" charset="0"/>
              <a:buChar char="•"/>
            </a:pPr>
            <a:r>
              <a:rPr lang="es-EC" sz="2000" dirty="0"/>
              <a:t>Un sistema ERP permite automatizar determinadas actividades rutinarias que se desarrollan manualmente, lo que reduce los errores asociados a la ejecución de estas labores mejorando la capacidad operativa, optimizando recursos lo que permite a la empresa una continua y gradual mejora del rendimiento a largo plazo.</a:t>
            </a:r>
          </a:p>
          <a:p>
            <a:pPr algn="just"/>
            <a:endParaRPr lang="es-EC" sz="2000" dirty="0"/>
          </a:p>
          <a:p>
            <a:pPr marL="342900" indent="-342900" algn="just">
              <a:buFont typeface="Arial" pitchFamily="34" charset="0"/>
              <a:buChar char="•"/>
            </a:pPr>
            <a:r>
              <a:rPr lang="es-EC" sz="2000" dirty="0"/>
              <a:t>Un ERP ofrece la integración con herramientas de inteligencia de Negocios lo que también sirve para conocer el estado de la empresa y aspectos muy importantes de la organización.</a:t>
            </a:r>
          </a:p>
          <a:p>
            <a:endParaRPr lang="es-EC" dirty="0"/>
          </a:p>
        </p:txBody>
      </p:sp>
    </p:spTree>
    <p:extLst>
      <p:ext uri="{BB962C8B-B14F-4D97-AF65-F5344CB8AC3E}">
        <p14:creationId xmlns:p14="http://schemas.microsoft.com/office/powerpoint/2010/main" val="1231256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634989064"/>
              </p:ext>
            </p:extLst>
          </p:nvPr>
        </p:nvGraphicFramePr>
        <p:xfrm>
          <a:off x="899592" y="980728"/>
          <a:ext cx="7128792" cy="5617953"/>
        </p:xfrm>
        <a:graphic>
          <a:graphicData uri="http://schemas.openxmlformats.org/drawingml/2006/table">
            <a:tbl>
              <a:tblPr firstRow="1" firstCol="1" bandRow="1">
                <a:tableStyleId>{5C22544A-7EE6-4342-B048-85BDC9FD1C3A}</a:tableStyleId>
              </a:tblPr>
              <a:tblGrid>
                <a:gridCol w="4580343">
                  <a:extLst>
                    <a:ext uri="{9D8B030D-6E8A-4147-A177-3AD203B41FA5}">
                      <a16:colId xmlns:a16="http://schemas.microsoft.com/office/drawing/2014/main" xmlns="" val="20000"/>
                    </a:ext>
                  </a:extLst>
                </a:gridCol>
                <a:gridCol w="980802">
                  <a:extLst>
                    <a:ext uri="{9D8B030D-6E8A-4147-A177-3AD203B41FA5}">
                      <a16:colId xmlns:a16="http://schemas.microsoft.com/office/drawing/2014/main" xmlns="" val="20001"/>
                    </a:ext>
                  </a:extLst>
                </a:gridCol>
                <a:gridCol w="812430">
                  <a:extLst>
                    <a:ext uri="{9D8B030D-6E8A-4147-A177-3AD203B41FA5}">
                      <a16:colId xmlns:a16="http://schemas.microsoft.com/office/drawing/2014/main" xmlns="" val="20002"/>
                    </a:ext>
                  </a:extLst>
                </a:gridCol>
                <a:gridCol w="755217">
                  <a:extLst>
                    <a:ext uri="{9D8B030D-6E8A-4147-A177-3AD203B41FA5}">
                      <a16:colId xmlns:a16="http://schemas.microsoft.com/office/drawing/2014/main" xmlns="" val="20003"/>
                    </a:ext>
                  </a:extLst>
                </a:gridCol>
              </a:tblGrid>
              <a:tr h="569613">
                <a:tc>
                  <a:txBody>
                    <a:bodyPr/>
                    <a:lstStyle/>
                    <a:p>
                      <a:pPr>
                        <a:lnSpc>
                          <a:spcPct val="200000"/>
                        </a:lnSpc>
                        <a:spcAft>
                          <a:spcPts val="0"/>
                        </a:spcAft>
                      </a:pPr>
                      <a:r>
                        <a:rPr lang="es-EC" sz="1200" dirty="0">
                          <a:effectLst/>
                        </a:rPr>
                        <a:t>Riesgo</a:t>
                      </a:r>
                      <a:endParaRPr lang="es-EC" sz="1200" dirty="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a:effectLst/>
                        </a:rPr>
                        <a:t>Probabilidad</a:t>
                      </a:r>
                      <a:endParaRPr lang="es-EC" sz="120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a:effectLst/>
                        </a:rPr>
                        <a:t>Impacto</a:t>
                      </a:r>
                      <a:endParaRPr lang="es-EC" sz="120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Nivel</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00"/>
                  </a:ext>
                </a:extLst>
              </a:tr>
              <a:tr h="284807">
                <a:tc>
                  <a:txBody>
                    <a:bodyPr/>
                    <a:lstStyle/>
                    <a:p>
                      <a:pPr>
                        <a:lnSpc>
                          <a:spcPct val="200000"/>
                        </a:lnSpc>
                        <a:spcAft>
                          <a:spcPts val="0"/>
                        </a:spcAft>
                      </a:pPr>
                      <a:r>
                        <a:rPr lang="es-EC" sz="1200" dirty="0">
                          <a:effectLst/>
                        </a:rPr>
                        <a:t>Falta de financiamiento para la implantación del ERP</a:t>
                      </a:r>
                      <a:endParaRPr lang="es-EC" sz="1200" dirty="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a:effectLst/>
                        </a:rPr>
                        <a:t>H</a:t>
                      </a:r>
                      <a:endParaRPr lang="es-EC" sz="120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a:effectLst/>
                        </a:rPr>
                        <a:t>H</a:t>
                      </a:r>
                      <a:endParaRPr lang="es-EC" sz="120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9</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01"/>
                  </a:ext>
                </a:extLst>
              </a:tr>
              <a:tr h="284807">
                <a:tc>
                  <a:txBody>
                    <a:bodyPr/>
                    <a:lstStyle/>
                    <a:p>
                      <a:pPr>
                        <a:lnSpc>
                          <a:spcPct val="200000"/>
                        </a:lnSpc>
                        <a:spcAft>
                          <a:spcPts val="0"/>
                        </a:spcAft>
                      </a:pPr>
                      <a:r>
                        <a:rPr lang="es-EC" sz="1200" dirty="0">
                          <a:effectLst/>
                        </a:rPr>
                        <a:t>Falta de autoridad y decisiones de implementación</a:t>
                      </a:r>
                      <a:endParaRPr lang="es-EC" sz="1200" dirty="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a:effectLst/>
                        </a:rPr>
                        <a:t>M</a:t>
                      </a:r>
                      <a:endParaRPr lang="es-EC" sz="120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a:effectLst/>
                        </a:rPr>
                        <a:t>H</a:t>
                      </a:r>
                      <a:endParaRPr lang="es-EC" sz="120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6</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02"/>
                  </a:ext>
                </a:extLst>
              </a:tr>
              <a:tr h="284807">
                <a:tc>
                  <a:txBody>
                    <a:bodyPr/>
                    <a:lstStyle/>
                    <a:p>
                      <a:pPr>
                        <a:lnSpc>
                          <a:spcPct val="200000"/>
                        </a:lnSpc>
                        <a:spcAft>
                          <a:spcPts val="0"/>
                        </a:spcAft>
                      </a:pPr>
                      <a:r>
                        <a:rPr lang="es-EC" sz="1200" dirty="0">
                          <a:effectLst/>
                        </a:rPr>
                        <a:t>Cambio del marco legal y reglamentario</a:t>
                      </a:r>
                      <a:endParaRPr lang="es-EC" sz="1200" dirty="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a:effectLst/>
                        </a:rPr>
                        <a:t>M</a:t>
                      </a:r>
                      <a:endParaRPr lang="es-EC" sz="120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a:effectLst/>
                        </a:rPr>
                        <a:t>H</a:t>
                      </a:r>
                      <a:endParaRPr lang="es-EC" sz="120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6</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03"/>
                  </a:ext>
                </a:extLst>
              </a:tr>
              <a:tr h="569613">
                <a:tc>
                  <a:txBody>
                    <a:bodyPr/>
                    <a:lstStyle/>
                    <a:p>
                      <a:pPr>
                        <a:lnSpc>
                          <a:spcPct val="200000"/>
                        </a:lnSpc>
                        <a:spcAft>
                          <a:spcPts val="0"/>
                        </a:spcAft>
                      </a:pPr>
                      <a:r>
                        <a:rPr lang="es-EC" sz="1200" dirty="0">
                          <a:effectLst/>
                        </a:rPr>
                        <a:t>Falta de comunicación de interna entre los actores involucrados</a:t>
                      </a:r>
                      <a:endParaRPr lang="es-EC" sz="1200" dirty="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dirty="0">
                          <a:effectLst/>
                        </a:rPr>
                        <a:t>H</a:t>
                      </a:r>
                      <a:endParaRPr lang="es-EC" sz="1200" dirty="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a:effectLst/>
                        </a:rPr>
                        <a:t>H</a:t>
                      </a:r>
                      <a:endParaRPr lang="es-EC" sz="120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9</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04"/>
                  </a:ext>
                </a:extLst>
              </a:tr>
              <a:tr h="284807">
                <a:tc>
                  <a:txBody>
                    <a:bodyPr/>
                    <a:lstStyle/>
                    <a:p>
                      <a:pPr>
                        <a:lnSpc>
                          <a:spcPct val="200000"/>
                        </a:lnSpc>
                        <a:spcAft>
                          <a:spcPts val="0"/>
                        </a:spcAft>
                      </a:pPr>
                      <a:r>
                        <a:rPr lang="es-EC" sz="1200" dirty="0">
                          <a:effectLst/>
                        </a:rPr>
                        <a:t>Limitación en la redefinición de procesos</a:t>
                      </a:r>
                      <a:endParaRPr lang="es-EC" sz="1200" dirty="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dirty="0">
                          <a:effectLst/>
                        </a:rPr>
                        <a:t>H</a:t>
                      </a:r>
                      <a:endParaRPr lang="es-EC" sz="1200" dirty="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a:effectLst/>
                        </a:rPr>
                        <a:t>H</a:t>
                      </a:r>
                      <a:endParaRPr lang="es-EC" sz="120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9</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05"/>
                  </a:ext>
                </a:extLst>
              </a:tr>
              <a:tr h="284807">
                <a:tc>
                  <a:txBody>
                    <a:bodyPr/>
                    <a:lstStyle/>
                    <a:p>
                      <a:pPr>
                        <a:lnSpc>
                          <a:spcPct val="200000"/>
                        </a:lnSpc>
                        <a:spcAft>
                          <a:spcPts val="0"/>
                        </a:spcAft>
                      </a:pPr>
                      <a:r>
                        <a:rPr lang="es-EC" sz="1200">
                          <a:effectLst/>
                        </a:rPr>
                        <a:t>Especificaciones técnicas y procesos no definidas</a:t>
                      </a:r>
                      <a:endParaRPr lang="es-EC" sz="120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dirty="0">
                          <a:effectLst/>
                        </a:rPr>
                        <a:t>M</a:t>
                      </a:r>
                      <a:endParaRPr lang="es-EC" sz="1200" dirty="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a:effectLst/>
                        </a:rPr>
                        <a:t>H</a:t>
                      </a:r>
                      <a:endParaRPr lang="es-EC" sz="120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6</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06"/>
                  </a:ext>
                </a:extLst>
              </a:tr>
              <a:tr h="569613">
                <a:tc>
                  <a:txBody>
                    <a:bodyPr/>
                    <a:lstStyle/>
                    <a:p>
                      <a:pPr>
                        <a:lnSpc>
                          <a:spcPct val="200000"/>
                        </a:lnSpc>
                        <a:spcAft>
                          <a:spcPts val="0"/>
                        </a:spcAft>
                      </a:pPr>
                      <a:r>
                        <a:rPr lang="es-EC" sz="1200">
                          <a:effectLst/>
                        </a:rPr>
                        <a:t>Integración con aplicativos existentes en el IGM y entidades externas</a:t>
                      </a:r>
                      <a:endParaRPr lang="es-EC" sz="120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dirty="0">
                          <a:effectLst/>
                        </a:rPr>
                        <a:t>H</a:t>
                      </a:r>
                      <a:endParaRPr lang="es-EC" sz="1200" dirty="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dirty="0">
                          <a:effectLst/>
                        </a:rPr>
                        <a:t>H</a:t>
                      </a:r>
                      <a:endParaRPr lang="es-EC" sz="1200" dirty="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9</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07"/>
                  </a:ext>
                </a:extLst>
              </a:tr>
              <a:tr h="284807">
                <a:tc>
                  <a:txBody>
                    <a:bodyPr/>
                    <a:lstStyle/>
                    <a:p>
                      <a:pPr>
                        <a:lnSpc>
                          <a:spcPct val="200000"/>
                        </a:lnSpc>
                        <a:spcAft>
                          <a:spcPts val="0"/>
                        </a:spcAft>
                      </a:pPr>
                      <a:r>
                        <a:rPr lang="es-EC" sz="1200">
                          <a:effectLst/>
                        </a:rPr>
                        <a:t>Resitencia al cambio en los niveles medios y altos</a:t>
                      </a:r>
                      <a:endParaRPr lang="es-EC" sz="120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dirty="0">
                          <a:effectLst/>
                        </a:rPr>
                        <a:t>H</a:t>
                      </a:r>
                      <a:endParaRPr lang="es-EC" sz="1200" dirty="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dirty="0">
                          <a:effectLst/>
                        </a:rPr>
                        <a:t>H</a:t>
                      </a:r>
                      <a:endParaRPr lang="es-EC" sz="1200" dirty="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9</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08"/>
                  </a:ext>
                </a:extLst>
              </a:tr>
              <a:tr h="569613">
                <a:tc>
                  <a:txBody>
                    <a:bodyPr/>
                    <a:lstStyle/>
                    <a:p>
                      <a:pPr>
                        <a:lnSpc>
                          <a:spcPct val="200000"/>
                        </a:lnSpc>
                        <a:spcAft>
                          <a:spcPts val="0"/>
                        </a:spcAft>
                      </a:pPr>
                      <a:r>
                        <a:rPr lang="es-EC" sz="1200">
                          <a:effectLst/>
                        </a:rPr>
                        <a:t>Variaciones o cambios en las personas encargadas de los proyectos</a:t>
                      </a:r>
                      <a:endParaRPr lang="es-EC" sz="120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dirty="0">
                          <a:effectLst/>
                        </a:rPr>
                        <a:t>M</a:t>
                      </a:r>
                      <a:endParaRPr lang="es-EC" sz="1200" dirty="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dirty="0">
                          <a:effectLst/>
                        </a:rPr>
                        <a:t>M</a:t>
                      </a:r>
                      <a:endParaRPr lang="es-EC" sz="1200" dirty="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4</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09"/>
                  </a:ext>
                </a:extLst>
              </a:tr>
              <a:tr h="569613">
                <a:tc>
                  <a:txBody>
                    <a:bodyPr/>
                    <a:lstStyle/>
                    <a:p>
                      <a:pPr>
                        <a:lnSpc>
                          <a:spcPct val="200000"/>
                        </a:lnSpc>
                        <a:spcAft>
                          <a:spcPts val="0"/>
                        </a:spcAft>
                      </a:pPr>
                      <a:r>
                        <a:rPr lang="es-EC" sz="1200">
                          <a:effectLst/>
                        </a:rPr>
                        <a:t>Descoordinación en el desarrollo del cronograma del proyecto</a:t>
                      </a:r>
                      <a:endParaRPr lang="es-EC" sz="120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dirty="0">
                          <a:effectLst/>
                        </a:rPr>
                        <a:t>L</a:t>
                      </a:r>
                      <a:endParaRPr lang="es-EC" sz="1200" dirty="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dirty="0">
                          <a:effectLst/>
                        </a:rPr>
                        <a:t>M</a:t>
                      </a:r>
                      <a:endParaRPr lang="es-EC" sz="1200" dirty="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a:effectLst/>
                        </a:rPr>
                        <a:t>2</a:t>
                      </a:r>
                      <a:endParaRPr lang="es-EC" sz="120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10"/>
                  </a:ext>
                </a:extLst>
              </a:tr>
              <a:tr h="569613">
                <a:tc>
                  <a:txBody>
                    <a:bodyPr/>
                    <a:lstStyle/>
                    <a:p>
                      <a:pPr>
                        <a:lnSpc>
                          <a:spcPct val="200000"/>
                        </a:lnSpc>
                        <a:spcAft>
                          <a:spcPts val="0"/>
                        </a:spcAft>
                      </a:pPr>
                      <a:r>
                        <a:rPr lang="es-EC" sz="1200">
                          <a:effectLst/>
                        </a:rPr>
                        <a:t>Desconocimiento de la utilización de la nueva herramienta </a:t>
                      </a:r>
                      <a:endParaRPr lang="es-EC" sz="120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a:effectLst/>
                        </a:rPr>
                        <a:t>L</a:t>
                      </a:r>
                      <a:endParaRPr lang="es-EC" sz="120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dirty="0">
                          <a:effectLst/>
                        </a:rPr>
                        <a:t>H</a:t>
                      </a:r>
                      <a:endParaRPr lang="es-EC" sz="1200" dirty="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dirty="0">
                          <a:effectLst/>
                        </a:rPr>
                        <a:t>3</a:t>
                      </a:r>
                      <a:endParaRPr lang="es-EC" sz="1200" dirty="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11"/>
                  </a:ext>
                </a:extLst>
              </a:tr>
              <a:tr h="284807">
                <a:tc>
                  <a:txBody>
                    <a:bodyPr/>
                    <a:lstStyle/>
                    <a:p>
                      <a:pPr>
                        <a:lnSpc>
                          <a:spcPct val="200000"/>
                        </a:lnSpc>
                        <a:spcAft>
                          <a:spcPts val="0"/>
                        </a:spcAft>
                      </a:pPr>
                      <a:r>
                        <a:rPr lang="es-EC" sz="1200">
                          <a:effectLst/>
                        </a:rPr>
                        <a:t>Complejidad de la implementación de la solución</a:t>
                      </a:r>
                      <a:endParaRPr lang="es-EC" sz="1200">
                        <a:effectLst/>
                        <a:latin typeface="Calibri"/>
                        <a:ea typeface="Times New Roman"/>
                        <a:cs typeface="Times New Roman"/>
                      </a:endParaRPr>
                    </a:p>
                  </a:txBody>
                  <a:tcPr marL="28949" marR="28949" marT="0" marB="0" anchor="ctr"/>
                </a:tc>
                <a:tc>
                  <a:txBody>
                    <a:bodyPr/>
                    <a:lstStyle/>
                    <a:p>
                      <a:pPr>
                        <a:lnSpc>
                          <a:spcPct val="200000"/>
                        </a:lnSpc>
                        <a:spcAft>
                          <a:spcPts val="0"/>
                        </a:spcAft>
                      </a:pPr>
                      <a:r>
                        <a:rPr lang="es-EC" sz="1200">
                          <a:effectLst/>
                        </a:rPr>
                        <a:t>H</a:t>
                      </a:r>
                      <a:endParaRPr lang="es-EC" sz="1200">
                        <a:effectLst/>
                        <a:latin typeface="Calibri"/>
                        <a:ea typeface="Times New Roman"/>
                        <a:cs typeface="Times New Roman"/>
                      </a:endParaRPr>
                    </a:p>
                  </a:txBody>
                  <a:tcPr marL="28949" marR="28949" marT="0" marB="0" anchor="b"/>
                </a:tc>
                <a:tc>
                  <a:txBody>
                    <a:bodyPr/>
                    <a:lstStyle/>
                    <a:p>
                      <a:pPr>
                        <a:lnSpc>
                          <a:spcPct val="200000"/>
                        </a:lnSpc>
                        <a:spcAft>
                          <a:spcPts val="0"/>
                        </a:spcAft>
                      </a:pPr>
                      <a:r>
                        <a:rPr lang="es-EC" sz="1200" dirty="0">
                          <a:effectLst/>
                        </a:rPr>
                        <a:t>H</a:t>
                      </a:r>
                      <a:endParaRPr lang="es-EC" sz="1200" dirty="0">
                        <a:effectLst/>
                        <a:latin typeface="Calibri"/>
                        <a:ea typeface="Times New Roman"/>
                        <a:cs typeface="Times New Roman"/>
                      </a:endParaRPr>
                    </a:p>
                  </a:txBody>
                  <a:tcPr marL="28949" marR="28949" marT="0" marB="0" anchor="b"/>
                </a:tc>
                <a:tc>
                  <a:txBody>
                    <a:bodyPr/>
                    <a:lstStyle/>
                    <a:p>
                      <a:pPr algn="r">
                        <a:lnSpc>
                          <a:spcPct val="200000"/>
                        </a:lnSpc>
                        <a:spcAft>
                          <a:spcPts val="0"/>
                        </a:spcAft>
                      </a:pPr>
                      <a:r>
                        <a:rPr lang="es-EC" sz="1200" dirty="0">
                          <a:effectLst/>
                        </a:rPr>
                        <a:t>9</a:t>
                      </a:r>
                      <a:endParaRPr lang="es-EC" sz="1200" dirty="0">
                        <a:effectLst/>
                        <a:latin typeface="Calibri"/>
                        <a:ea typeface="Times New Roman"/>
                        <a:cs typeface="Times New Roman"/>
                      </a:endParaRPr>
                    </a:p>
                  </a:txBody>
                  <a:tcPr marL="28949" marR="28949" marT="0" marB="0" anchor="b"/>
                </a:tc>
                <a:extLst>
                  <a:ext uri="{0D108BD9-81ED-4DB2-BD59-A6C34878D82A}">
                    <a16:rowId xmlns:a16="http://schemas.microsoft.com/office/drawing/2014/main" xmlns="" val="10012"/>
                  </a:ext>
                </a:extLst>
              </a:tr>
            </a:tbl>
          </a:graphicData>
        </a:graphic>
      </p:graphicFrame>
      <p:sp>
        <p:nvSpPr>
          <p:cNvPr id="4" name="3 CuadroTexto"/>
          <p:cNvSpPr txBox="1"/>
          <p:nvPr/>
        </p:nvSpPr>
        <p:spPr>
          <a:xfrm>
            <a:off x="683568" y="260648"/>
            <a:ext cx="5400600" cy="369332"/>
          </a:xfrm>
          <a:prstGeom prst="rect">
            <a:avLst/>
          </a:prstGeom>
          <a:noFill/>
        </p:spPr>
        <p:txBody>
          <a:bodyPr wrap="square" rtlCol="0">
            <a:spAutoFit/>
          </a:bodyPr>
          <a:lstStyle/>
          <a:p>
            <a:r>
              <a:rPr lang="es-EC" b="1" dirty="0"/>
              <a:t>ANALISIS DEL RIESGO</a:t>
            </a:r>
          </a:p>
        </p:txBody>
      </p:sp>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451231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9"/>
          <p:cNvPicPr/>
          <p:nvPr/>
        </p:nvPicPr>
        <p:blipFill>
          <a:blip r:embed="rId2">
            <a:extLst>
              <a:ext uri="{28A0092B-C50C-407E-A947-70E740481C1C}">
                <a14:useLocalDpi xmlns:a14="http://schemas.microsoft.com/office/drawing/2010/main" val="0"/>
              </a:ext>
            </a:extLst>
          </a:blip>
          <a:srcRect/>
          <a:stretch>
            <a:fillRect/>
          </a:stretch>
        </p:blipFill>
        <p:spPr bwMode="auto">
          <a:xfrm>
            <a:off x="1776251" y="1050995"/>
            <a:ext cx="5015433" cy="3663050"/>
          </a:xfrm>
          <a:prstGeom prst="rect">
            <a:avLst/>
          </a:prstGeom>
          <a:noFill/>
        </p:spPr>
      </p:pic>
      <p:sp>
        <p:nvSpPr>
          <p:cNvPr id="4" name="3 CuadroTexto"/>
          <p:cNvSpPr txBox="1"/>
          <p:nvPr/>
        </p:nvSpPr>
        <p:spPr>
          <a:xfrm>
            <a:off x="755576" y="404664"/>
            <a:ext cx="7056784" cy="646331"/>
          </a:xfrm>
          <a:prstGeom prst="rect">
            <a:avLst/>
          </a:prstGeom>
          <a:noFill/>
        </p:spPr>
        <p:txBody>
          <a:bodyPr wrap="square" rtlCol="0">
            <a:spAutoFit/>
          </a:bodyPr>
          <a:lstStyle/>
          <a:p>
            <a:r>
              <a:rPr lang="es-EC" b="1" dirty="0"/>
              <a:t>Proyecto 4. Fortalecimiento de la mesa de Servicios de TI.</a:t>
            </a:r>
          </a:p>
          <a:p>
            <a:endParaRPr lang="es-EC" dirty="0"/>
          </a:p>
        </p:txBody>
      </p:sp>
      <p:sp>
        <p:nvSpPr>
          <p:cNvPr id="5" name="4 CuadroTexto"/>
          <p:cNvSpPr txBox="1"/>
          <p:nvPr/>
        </p:nvSpPr>
        <p:spPr>
          <a:xfrm>
            <a:off x="251520" y="4869160"/>
            <a:ext cx="8496944" cy="1846659"/>
          </a:xfrm>
          <a:prstGeom prst="rect">
            <a:avLst/>
          </a:prstGeom>
          <a:noFill/>
        </p:spPr>
        <p:txBody>
          <a:bodyPr wrap="square" rtlCol="0">
            <a:spAutoFit/>
          </a:bodyPr>
          <a:lstStyle/>
          <a:p>
            <a:pPr algn="just"/>
            <a:r>
              <a:rPr lang="es-EC" sz="2400" dirty="0"/>
              <a:t>Cuando se realiza una aplicación completa en la que se encuentre incluida la adquisición de equipos y el catálogo de prestaciones que contenga el conjunto de productos y servicios que ofrece TI, ayuda, facilita y contribuye a la tramitación de la petición.</a:t>
            </a:r>
          </a:p>
          <a:p>
            <a:endParaRPr lang="es-EC" dirty="0"/>
          </a:p>
        </p:txBody>
      </p:sp>
      <p:pic>
        <p:nvPicPr>
          <p:cNvPr id="6" name="5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1982771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8964488" cy="6217087"/>
          </a:xfrm>
          <a:prstGeom prst="rect">
            <a:avLst/>
          </a:prstGeom>
          <a:noFill/>
        </p:spPr>
        <p:txBody>
          <a:bodyPr wrap="square" rtlCol="0">
            <a:spAutoFit/>
          </a:bodyPr>
          <a:lstStyle/>
          <a:p>
            <a:pPr marL="342900" indent="-342900" algn="just">
              <a:buFont typeface="Arial" pitchFamily="34" charset="0"/>
              <a:buChar char="•"/>
            </a:pPr>
            <a:r>
              <a:rPr lang="es-EC" sz="2000" dirty="0"/>
              <a:t>Un sistema formal de atención al usuario con facilidad de uso  que  permita  realizar la solicitud de lo que exige de una manera sencilla, hace  que la ejecución de la solicitud sea más eficiente y eficaz y que el requerimiento lo reciba sin preocuparse del proceso de provisión del servicio.  </a:t>
            </a:r>
          </a:p>
          <a:p>
            <a:pPr algn="just"/>
            <a:endParaRPr lang="es-EC" sz="2000" dirty="0"/>
          </a:p>
          <a:p>
            <a:pPr marL="342900" indent="-342900" algn="just">
              <a:buFont typeface="Arial" pitchFamily="34" charset="0"/>
              <a:buChar char="•"/>
            </a:pPr>
            <a:r>
              <a:rPr lang="es-EC" sz="2000" dirty="0"/>
              <a:t>Un beneficio importante del fortalecimiento de la mesa de servicios es que ayuda a optimizar costos, al realizar una gestión y manejo eficiente de las prioridades, las fallas en los sistemas serán atendidas en menor tiempo reduciendo costos especialmente en empleados o de un requerimiento sin solución.</a:t>
            </a:r>
          </a:p>
          <a:p>
            <a:pPr algn="just"/>
            <a:endParaRPr lang="es-EC" sz="2000" dirty="0"/>
          </a:p>
          <a:p>
            <a:pPr marL="342900" indent="-342900" algn="just">
              <a:buFont typeface="Arial" pitchFamily="34" charset="0"/>
              <a:buChar char="•"/>
            </a:pPr>
            <a:r>
              <a:rPr lang="es-EC" sz="2000" dirty="0"/>
              <a:t>La mesa de servicios contribuye además al mejoramiento de la ejecución de los procesos de la organización, la toma de decisiones y la implementación de las soluciones ya que al tener un registro de las incidencias de la organización promueve el uso eficiente de los recursos asignados a TI.</a:t>
            </a:r>
          </a:p>
          <a:p>
            <a:pPr algn="just"/>
            <a:endParaRPr lang="es-EC" sz="2000" dirty="0"/>
          </a:p>
          <a:p>
            <a:pPr marL="342900" indent="-342900" algn="just">
              <a:buFont typeface="Arial" pitchFamily="34" charset="0"/>
              <a:buChar char="•"/>
            </a:pPr>
            <a:r>
              <a:rPr lang="es-EC" sz="2000" dirty="0"/>
              <a:t>El fortalecimiento de la mesa de servicios permite que se maneje de una manera centralizada  los requerimientos y solicitudes de cada una de las unidades de negocio por lo que nos facilita conocer el precio de cada servicio o dispositivo y realizar las proyecciones de presupuestos de manera dinámica y puntual.</a:t>
            </a:r>
          </a:p>
          <a:p>
            <a:endParaRPr lang="es-EC" dirty="0"/>
          </a:p>
        </p:txBody>
      </p:sp>
    </p:spTree>
    <p:extLst>
      <p:ext uri="{BB962C8B-B14F-4D97-AF65-F5344CB8AC3E}">
        <p14:creationId xmlns:p14="http://schemas.microsoft.com/office/powerpoint/2010/main" val="922801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554161563"/>
              </p:ext>
            </p:extLst>
          </p:nvPr>
        </p:nvGraphicFramePr>
        <p:xfrm>
          <a:off x="467544" y="548680"/>
          <a:ext cx="8064897" cy="6119928"/>
        </p:xfrm>
        <a:graphic>
          <a:graphicData uri="http://schemas.openxmlformats.org/drawingml/2006/table">
            <a:tbl>
              <a:tblPr firstRow="1" firstCol="1" bandRow="1">
                <a:tableStyleId>{5C22544A-7EE6-4342-B048-85BDC9FD1C3A}</a:tableStyleId>
              </a:tblPr>
              <a:tblGrid>
                <a:gridCol w="5141816">
                  <a:extLst>
                    <a:ext uri="{9D8B030D-6E8A-4147-A177-3AD203B41FA5}">
                      <a16:colId xmlns:a16="http://schemas.microsoft.com/office/drawing/2014/main" xmlns="" val="20000"/>
                    </a:ext>
                  </a:extLst>
                </a:gridCol>
                <a:gridCol w="1445079">
                  <a:extLst>
                    <a:ext uri="{9D8B030D-6E8A-4147-A177-3AD203B41FA5}">
                      <a16:colId xmlns:a16="http://schemas.microsoft.com/office/drawing/2014/main" xmlns="" val="20001"/>
                    </a:ext>
                  </a:extLst>
                </a:gridCol>
                <a:gridCol w="894078">
                  <a:extLst>
                    <a:ext uri="{9D8B030D-6E8A-4147-A177-3AD203B41FA5}">
                      <a16:colId xmlns:a16="http://schemas.microsoft.com/office/drawing/2014/main" xmlns="" val="20002"/>
                    </a:ext>
                  </a:extLst>
                </a:gridCol>
                <a:gridCol w="583924">
                  <a:extLst>
                    <a:ext uri="{9D8B030D-6E8A-4147-A177-3AD203B41FA5}">
                      <a16:colId xmlns:a16="http://schemas.microsoft.com/office/drawing/2014/main" xmlns="" val="20003"/>
                    </a:ext>
                  </a:extLst>
                </a:gridCol>
              </a:tblGrid>
              <a:tr h="604408">
                <a:tc>
                  <a:txBody>
                    <a:bodyPr/>
                    <a:lstStyle/>
                    <a:p>
                      <a:pPr>
                        <a:lnSpc>
                          <a:spcPct val="200000"/>
                        </a:lnSpc>
                        <a:spcAft>
                          <a:spcPts val="0"/>
                        </a:spcAft>
                      </a:pPr>
                      <a:r>
                        <a:rPr lang="es-EC" sz="1400" dirty="0">
                          <a:effectLst/>
                        </a:rPr>
                        <a:t>Riesgo</a:t>
                      </a:r>
                      <a:endParaRPr lang="es-EC" sz="1400" dirty="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a:effectLst/>
                        </a:rPr>
                        <a:t>Probabilidad</a:t>
                      </a:r>
                      <a:endParaRPr lang="es-EC" sz="140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a:effectLst/>
                        </a:rPr>
                        <a:t>Impacto</a:t>
                      </a:r>
                      <a:endParaRPr lang="es-EC" sz="140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Nivel</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00"/>
                  </a:ext>
                </a:extLst>
              </a:tr>
              <a:tr h="604408">
                <a:tc>
                  <a:txBody>
                    <a:bodyPr/>
                    <a:lstStyle/>
                    <a:p>
                      <a:pPr>
                        <a:lnSpc>
                          <a:spcPct val="200000"/>
                        </a:lnSpc>
                        <a:spcAft>
                          <a:spcPts val="0"/>
                        </a:spcAft>
                      </a:pPr>
                      <a:r>
                        <a:rPr lang="es-EC" sz="1400" dirty="0">
                          <a:effectLst/>
                        </a:rPr>
                        <a:t>Falta de financiamiento para la implantación de la mesa de servicios</a:t>
                      </a:r>
                      <a:endParaRPr lang="es-EC" sz="1400" dirty="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9</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01"/>
                  </a:ext>
                </a:extLst>
              </a:tr>
              <a:tr h="427390">
                <a:tc>
                  <a:txBody>
                    <a:bodyPr/>
                    <a:lstStyle/>
                    <a:p>
                      <a:pPr>
                        <a:lnSpc>
                          <a:spcPct val="200000"/>
                        </a:lnSpc>
                        <a:spcAft>
                          <a:spcPts val="0"/>
                        </a:spcAft>
                      </a:pPr>
                      <a:r>
                        <a:rPr lang="es-EC" sz="1400" dirty="0">
                          <a:effectLst/>
                        </a:rPr>
                        <a:t>Falta de autoridad y decisiones de implementación</a:t>
                      </a:r>
                      <a:endParaRPr lang="es-EC" sz="1400" dirty="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a:effectLst/>
                        </a:rPr>
                        <a:t>M</a:t>
                      </a:r>
                      <a:endParaRPr lang="es-EC" sz="140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6</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02"/>
                  </a:ext>
                </a:extLst>
              </a:tr>
              <a:tr h="427390">
                <a:tc>
                  <a:txBody>
                    <a:bodyPr/>
                    <a:lstStyle/>
                    <a:p>
                      <a:pPr>
                        <a:lnSpc>
                          <a:spcPct val="200000"/>
                        </a:lnSpc>
                        <a:spcAft>
                          <a:spcPts val="0"/>
                        </a:spcAft>
                      </a:pPr>
                      <a:r>
                        <a:rPr lang="es-EC" sz="1400" dirty="0">
                          <a:effectLst/>
                        </a:rPr>
                        <a:t>Especificaciones técnicas y procesos no definidas</a:t>
                      </a:r>
                      <a:endParaRPr lang="es-EC" sz="1400" dirty="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dirty="0">
                          <a:effectLst/>
                        </a:rPr>
                        <a:t>H</a:t>
                      </a:r>
                      <a:endParaRPr lang="es-EC" sz="1400" dirty="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9</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03"/>
                  </a:ext>
                </a:extLst>
              </a:tr>
              <a:tr h="427390">
                <a:tc>
                  <a:txBody>
                    <a:bodyPr/>
                    <a:lstStyle/>
                    <a:p>
                      <a:pPr>
                        <a:lnSpc>
                          <a:spcPct val="200000"/>
                        </a:lnSpc>
                        <a:spcAft>
                          <a:spcPts val="0"/>
                        </a:spcAft>
                      </a:pPr>
                      <a:r>
                        <a:rPr lang="es-EC" sz="1400">
                          <a:effectLst/>
                        </a:rPr>
                        <a:t>Redefinición de procesos de gestión de TI</a:t>
                      </a:r>
                      <a:endParaRPr lang="es-EC" sz="140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6</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04"/>
                  </a:ext>
                </a:extLst>
              </a:tr>
              <a:tr h="698559">
                <a:tc>
                  <a:txBody>
                    <a:bodyPr/>
                    <a:lstStyle/>
                    <a:p>
                      <a:pPr>
                        <a:lnSpc>
                          <a:spcPct val="200000"/>
                        </a:lnSpc>
                        <a:spcAft>
                          <a:spcPts val="0"/>
                        </a:spcAft>
                      </a:pPr>
                      <a:r>
                        <a:rPr lang="es-EC" sz="1400">
                          <a:effectLst/>
                        </a:rPr>
                        <a:t>Resitencia al cambio en el personal de TI e IGM</a:t>
                      </a:r>
                      <a:endParaRPr lang="es-EC" sz="140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a:effectLst/>
                        </a:rPr>
                        <a:t>M</a:t>
                      </a:r>
                      <a:endParaRPr lang="es-EC" sz="140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4</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05"/>
                  </a:ext>
                </a:extLst>
              </a:tr>
              <a:tr h="427390">
                <a:tc>
                  <a:txBody>
                    <a:bodyPr/>
                    <a:lstStyle/>
                    <a:p>
                      <a:pPr>
                        <a:lnSpc>
                          <a:spcPct val="200000"/>
                        </a:lnSpc>
                        <a:spcAft>
                          <a:spcPts val="0"/>
                        </a:spcAft>
                      </a:pPr>
                      <a:r>
                        <a:rPr lang="es-EC" sz="1400">
                          <a:effectLst/>
                        </a:rPr>
                        <a:t>Variaciones o cambios de personal de TI</a:t>
                      </a:r>
                      <a:endParaRPr lang="es-EC" sz="140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dirty="0">
                          <a:effectLst/>
                        </a:rPr>
                        <a:t>L</a:t>
                      </a:r>
                      <a:endParaRPr lang="es-EC" sz="1400" dirty="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a:effectLst/>
                        </a:rPr>
                        <a:t>M</a:t>
                      </a:r>
                      <a:endParaRPr lang="es-EC" sz="140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2</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06"/>
                  </a:ext>
                </a:extLst>
              </a:tr>
              <a:tr h="427390">
                <a:tc>
                  <a:txBody>
                    <a:bodyPr/>
                    <a:lstStyle/>
                    <a:p>
                      <a:pPr>
                        <a:lnSpc>
                          <a:spcPct val="200000"/>
                        </a:lnSpc>
                        <a:spcAft>
                          <a:spcPts val="0"/>
                        </a:spcAft>
                      </a:pPr>
                      <a:r>
                        <a:rPr lang="es-EC" sz="1400">
                          <a:effectLst/>
                        </a:rPr>
                        <a:t>Desconocimiento de la utilización de la nueva herramienta </a:t>
                      </a:r>
                      <a:endParaRPr lang="es-EC" sz="140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dirty="0">
                          <a:effectLst/>
                        </a:rPr>
                        <a:t>L</a:t>
                      </a:r>
                      <a:endParaRPr lang="es-EC" sz="1400" dirty="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2</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07"/>
                  </a:ext>
                </a:extLst>
              </a:tr>
              <a:tr h="604408">
                <a:tc>
                  <a:txBody>
                    <a:bodyPr/>
                    <a:lstStyle/>
                    <a:p>
                      <a:pPr>
                        <a:lnSpc>
                          <a:spcPct val="200000"/>
                        </a:lnSpc>
                        <a:spcAft>
                          <a:spcPts val="0"/>
                        </a:spcAft>
                      </a:pPr>
                      <a:r>
                        <a:rPr lang="es-EC" sz="1400">
                          <a:effectLst/>
                        </a:rPr>
                        <a:t>Desconocimiento de las mejores prácticas en el personal de TI</a:t>
                      </a:r>
                      <a:endParaRPr lang="es-EC" sz="140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a:effectLst/>
                        </a:rPr>
                        <a:t>M</a:t>
                      </a:r>
                      <a:endParaRPr lang="es-EC" sz="140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dirty="0">
                          <a:effectLst/>
                        </a:rPr>
                        <a:t>H</a:t>
                      </a:r>
                      <a:endParaRPr lang="es-EC" sz="1400" dirty="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6</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08"/>
                  </a:ext>
                </a:extLst>
              </a:tr>
              <a:tr h="427390">
                <a:tc>
                  <a:txBody>
                    <a:bodyPr/>
                    <a:lstStyle/>
                    <a:p>
                      <a:pPr>
                        <a:lnSpc>
                          <a:spcPct val="200000"/>
                        </a:lnSpc>
                        <a:spcAft>
                          <a:spcPts val="0"/>
                        </a:spcAft>
                      </a:pPr>
                      <a:r>
                        <a:rPr lang="es-EC" sz="1400">
                          <a:effectLst/>
                        </a:rPr>
                        <a:t>Falta de recursos de infraestructura para la implementación</a:t>
                      </a:r>
                      <a:endParaRPr lang="es-EC" sz="140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a:effectLst/>
                        </a:rPr>
                        <a:t>M</a:t>
                      </a:r>
                      <a:endParaRPr lang="es-EC" sz="140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4</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09"/>
                  </a:ext>
                </a:extLst>
              </a:tr>
              <a:tr h="427390">
                <a:tc>
                  <a:txBody>
                    <a:bodyPr/>
                    <a:lstStyle/>
                    <a:p>
                      <a:pPr>
                        <a:lnSpc>
                          <a:spcPct val="200000"/>
                        </a:lnSpc>
                        <a:spcAft>
                          <a:spcPts val="0"/>
                        </a:spcAft>
                      </a:pPr>
                      <a:r>
                        <a:rPr lang="es-EC" sz="1400">
                          <a:effectLst/>
                        </a:rPr>
                        <a:t>Costos de soporte y licenciamiento no adecuados</a:t>
                      </a:r>
                      <a:endParaRPr lang="es-EC" sz="140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a:effectLst/>
                        </a:rPr>
                        <a:t>L</a:t>
                      </a:r>
                      <a:endParaRPr lang="es-EC" sz="140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a:effectLst/>
                        </a:rPr>
                        <a:t>2</a:t>
                      </a:r>
                      <a:endParaRPr lang="es-EC" sz="140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10"/>
                  </a:ext>
                </a:extLst>
              </a:tr>
              <a:tr h="427390">
                <a:tc>
                  <a:txBody>
                    <a:bodyPr/>
                    <a:lstStyle/>
                    <a:p>
                      <a:pPr>
                        <a:lnSpc>
                          <a:spcPct val="200000"/>
                        </a:lnSpc>
                        <a:spcAft>
                          <a:spcPts val="0"/>
                        </a:spcAft>
                      </a:pPr>
                      <a:r>
                        <a:rPr lang="es-EC" sz="1400">
                          <a:effectLst/>
                        </a:rPr>
                        <a:t>Falta de capacitación del personal involucrado</a:t>
                      </a:r>
                      <a:endParaRPr lang="es-EC" sz="1400">
                        <a:effectLst/>
                        <a:latin typeface="Calibri"/>
                        <a:ea typeface="Times New Roman"/>
                        <a:cs typeface="Times New Roman"/>
                      </a:endParaRPr>
                    </a:p>
                  </a:txBody>
                  <a:tcPr marL="36669" marR="36669" marT="0" marB="0" anchor="ctr"/>
                </a:tc>
                <a:tc>
                  <a:txBody>
                    <a:bodyPr/>
                    <a:lstStyle/>
                    <a:p>
                      <a:pPr>
                        <a:lnSpc>
                          <a:spcPct val="200000"/>
                        </a:lnSpc>
                        <a:spcAft>
                          <a:spcPts val="0"/>
                        </a:spcAft>
                      </a:pPr>
                      <a:r>
                        <a:rPr lang="es-EC" sz="1400">
                          <a:effectLst/>
                        </a:rPr>
                        <a:t>H</a:t>
                      </a:r>
                      <a:endParaRPr lang="es-EC" sz="1400">
                        <a:effectLst/>
                        <a:latin typeface="Calibri"/>
                        <a:ea typeface="Times New Roman"/>
                        <a:cs typeface="Times New Roman"/>
                      </a:endParaRPr>
                    </a:p>
                  </a:txBody>
                  <a:tcPr marL="36669" marR="36669" marT="0" marB="0" anchor="b"/>
                </a:tc>
                <a:tc>
                  <a:txBody>
                    <a:bodyPr/>
                    <a:lstStyle/>
                    <a:p>
                      <a:pPr>
                        <a:lnSpc>
                          <a:spcPct val="200000"/>
                        </a:lnSpc>
                        <a:spcAft>
                          <a:spcPts val="0"/>
                        </a:spcAft>
                      </a:pPr>
                      <a:r>
                        <a:rPr lang="es-EC" sz="1400" dirty="0">
                          <a:effectLst/>
                        </a:rPr>
                        <a:t>M</a:t>
                      </a:r>
                      <a:endParaRPr lang="es-EC" sz="1400" dirty="0">
                        <a:effectLst/>
                        <a:latin typeface="Calibri"/>
                        <a:ea typeface="Times New Roman"/>
                        <a:cs typeface="Times New Roman"/>
                      </a:endParaRPr>
                    </a:p>
                  </a:txBody>
                  <a:tcPr marL="36669" marR="36669" marT="0" marB="0" anchor="b"/>
                </a:tc>
                <a:tc>
                  <a:txBody>
                    <a:bodyPr/>
                    <a:lstStyle/>
                    <a:p>
                      <a:pPr algn="r">
                        <a:lnSpc>
                          <a:spcPct val="200000"/>
                        </a:lnSpc>
                        <a:spcAft>
                          <a:spcPts val="0"/>
                        </a:spcAft>
                      </a:pPr>
                      <a:r>
                        <a:rPr lang="es-EC" sz="1400" dirty="0">
                          <a:effectLst/>
                        </a:rPr>
                        <a:t>6</a:t>
                      </a:r>
                      <a:endParaRPr lang="es-EC" sz="1400" dirty="0">
                        <a:effectLst/>
                        <a:latin typeface="Calibri"/>
                        <a:ea typeface="Times New Roman"/>
                        <a:cs typeface="Times New Roman"/>
                      </a:endParaRPr>
                    </a:p>
                  </a:txBody>
                  <a:tcPr marL="36669" marR="36669" marT="0" marB="0" anchor="b"/>
                </a:tc>
                <a:extLst>
                  <a:ext uri="{0D108BD9-81ED-4DB2-BD59-A6C34878D82A}">
                    <a16:rowId xmlns:a16="http://schemas.microsoft.com/office/drawing/2014/main" xmlns="" val="10011"/>
                  </a:ext>
                </a:extLst>
              </a:tr>
            </a:tbl>
          </a:graphicData>
        </a:graphic>
      </p:graphicFrame>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668203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9139" y="383659"/>
            <a:ext cx="7776864" cy="369332"/>
          </a:xfrm>
          <a:prstGeom prst="rect">
            <a:avLst/>
          </a:prstGeom>
          <a:noFill/>
        </p:spPr>
        <p:txBody>
          <a:bodyPr wrap="square" rtlCol="0">
            <a:spAutoFit/>
          </a:bodyPr>
          <a:lstStyle/>
          <a:p>
            <a:r>
              <a:rPr lang="es-EC" b="1" dirty="0"/>
              <a:t>Proyecto 5 Mejoramiento de la infraestructura de equipos de comunicaciones.</a:t>
            </a:r>
          </a:p>
        </p:txBody>
      </p:sp>
      <p:pic>
        <p:nvPicPr>
          <p:cNvPr id="3" name="Picture 90"/>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5239"/>
            <a:ext cx="6012668" cy="3600400"/>
          </a:xfrm>
          <a:prstGeom prst="rect">
            <a:avLst/>
          </a:prstGeom>
          <a:noFill/>
        </p:spPr>
      </p:pic>
      <p:sp>
        <p:nvSpPr>
          <p:cNvPr id="4" name="3 CuadroTexto"/>
          <p:cNvSpPr txBox="1"/>
          <p:nvPr/>
        </p:nvSpPr>
        <p:spPr>
          <a:xfrm>
            <a:off x="769139" y="4941168"/>
            <a:ext cx="7776864" cy="1292662"/>
          </a:xfrm>
          <a:prstGeom prst="rect">
            <a:avLst/>
          </a:prstGeom>
          <a:noFill/>
        </p:spPr>
        <p:txBody>
          <a:bodyPr wrap="square" rtlCol="0">
            <a:spAutoFit/>
          </a:bodyPr>
          <a:lstStyle/>
          <a:p>
            <a:pPr algn="just"/>
            <a:r>
              <a:rPr lang="es-EC" sz="2000" dirty="0"/>
              <a:t>Los equipos de comunicaciones que conforman la infraestructura tecnológica del IGM se han vuelto parte fundamental en la institución ya que por este medio se encuentran interconectados con el internet. </a:t>
            </a:r>
          </a:p>
          <a:p>
            <a:endParaRPr lang="es-EC" dirty="0"/>
          </a:p>
        </p:txBody>
      </p:sp>
    </p:spTree>
    <p:extLst>
      <p:ext uri="{BB962C8B-B14F-4D97-AF65-F5344CB8AC3E}">
        <p14:creationId xmlns:p14="http://schemas.microsoft.com/office/powerpoint/2010/main" val="992999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476672"/>
            <a:ext cx="7776864" cy="5940088"/>
          </a:xfrm>
          <a:prstGeom prst="rect">
            <a:avLst/>
          </a:prstGeom>
          <a:noFill/>
        </p:spPr>
        <p:txBody>
          <a:bodyPr wrap="square" rtlCol="0">
            <a:spAutoFit/>
          </a:bodyPr>
          <a:lstStyle/>
          <a:p>
            <a:pPr marL="342900" indent="-342900" algn="just">
              <a:buFont typeface="Arial" pitchFamily="34" charset="0"/>
              <a:buChar char="•"/>
            </a:pPr>
            <a:r>
              <a:rPr lang="es-EC" sz="2000" dirty="0"/>
              <a:t>La comunicación adecuada se logra por medio de una eficiente infraestructura como instalaciones, protocolos, servidores, telefonía convencional e IP, software, equipos de cómputo que nos permiten estar informados de los cambios tecnológicos.</a:t>
            </a:r>
          </a:p>
          <a:p>
            <a:pPr algn="just"/>
            <a:r>
              <a:rPr lang="es-EC" sz="2000" dirty="0"/>
              <a:t> </a:t>
            </a:r>
          </a:p>
          <a:p>
            <a:pPr marL="342900" indent="-342900" algn="just">
              <a:buFont typeface="Arial" pitchFamily="34" charset="0"/>
              <a:buChar char="•"/>
            </a:pPr>
            <a:r>
              <a:rPr lang="es-EC" sz="2000" dirty="0"/>
              <a:t>Con el avance de la tecnología cada vez es mayor el número de personas que tienen acceso a internet, siendo este el principal instrumento de investigación y de negociación que han convertido a muchas empresas en entes innovadores en relación con los avances tecnológicos.</a:t>
            </a:r>
          </a:p>
          <a:p>
            <a:pPr algn="just"/>
            <a:endParaRPr lang="es-EC" sz="2000" dirty="0"/>
          </a:p>
          <a:p>
            <a:pPr marL="342900" indent="-342900" algn="just">
              <a:buFont typeface="Arial" pitchFamily="34" charset="0"/>
              <a:buChar char="•"/>
            </a:pPr>
            <a:r>
              <a:rPr lang="es-EC" sz="2000" dirty="0"/>
              <a:t>Gran parte de los inconvenientes en las organizaciones se producen por una mala comunicación interna por lo que es necesario que los equipos sean lo suficientemente efectivos y productivos para poder realizar una  adecuada gestión formal de la comunicación  con el propósito principal de que el personal este alineado con la estrategia corporativa y se compartan sus valores, visión para alcanzar con éxito los objetivos estratégicos.</a:t>
            </a:r>
          </a:p>
          <a:p>
            <a:pPr algn="just"/>
            <a:endParaRPr lang="es-EC" sz="2000" dirty="0"/>
          </a:p>
        </p:txBody>
      </p:sp>
    </p:spTree>
    <p:extLst>
      <p:ext uri="{BB962C8B-B14F-4D97-AF65-F5344CB8AC3E}">
        <p14:creationId xmlns:p14="http://schemas.microsoft.com/office/powerpoint/2010/main" val="4070831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9228615"/>
              </p:ext>
            </p:extLst>
          </p:nvPr>
        </p:nvGraphicFramePr>
        <p:xfrm>
          <a:off x="1270704" y="1340768"/>
          <a:ext cx="7261736" cy="4327656"/>
        </p:xfrm>
        <a:graphic>
          <a:graphicData uri="http://schemas.openxmlformats.org/drawingml/2006/table">
            <a:tbl>
              <a:tblPr firstRow="1" firstCol="1" bandRow="1">
                <a:tableStyleId>{5C22544A-7EE6-4342-B048-85BDC9FD1C3A}</a:tableStyleId>
              </a:tblPr>
              <a:tblGrid>
                <a:gridCol w="4526766">
                  <a:extLst>
                    <a:ext uri="{9D8B030D-6E8A-4147-A177-3AD203B41FA5}">
                      <a16:colId xmlns:a16="http://schemas.microsoft.com/office/drawing/2014/main" xmlns="" val="20000"/>
                    </a:ext>
                  </a:extLst>
                </a:gridCol>
                <a:gridCol w="1233927">
                  <a:extLst>
                    <a:ext uri="{9D8B030D-6E8A-4147-A177-3AD203B41FA5}">
                      <a16:colId xmlns:a16="http://schemas.microsoft.com/office/drawing/2014/main" xmlns="" val="20001"/>
                    </a:ext>
                  </a:extLst>
                </a:gridCol>
                <a:gridCol w="972329">
                  <a:extLst>
                    <a:ext uri="{9D8B030D-6E8A-4147-A177-3AD203B41FA5}">
                      <a16:colId xmlns:a16="http://schemas.microsoft.com/office/drawing/2014/main" xmlns="" val="20002"/>
                    </a:ext>
                  </a:extLst>
                </a:gridCol>
                <a:gridCol w="528714">
                  <a:extLst>
                    <a:ext uri="{9D8B030D-6E8A-4147-A177-3AD203B41FA5}">
                      <a16:colId xmlns:a16="http://schemas.microsoft.com/office/drawing/2014/main" xmlns="" val="20003"/>
                    </a:ext>
                  </a:extLst>
                </a:gridCol>
              </a:tblGrid>
              <a:tr h="190500">
                <a:tc>
                  <a:txBody>
                    <a:bodyPr/>
                    <a:lstStyle/>
                    <a:p>
                      <a:pPr>
                        <a:lnSpc>
                          <a:spcPct val="200000"/>
                        </a:lnSpc>
                        <a:spcAft>
                          <a:spcPts val="0"/>
                        </a:spcAft>
                      </a:pPr>
                      <a:r>
                        <a:rPr lang="es-EC" sz="1600" dirty="0">
                          <a:effectLst/>
                        </a:rPr>
                        <a:t>Riesgo</a:t>
                      </a:r>
                      <a:endParaRPr lang="es-EC" sz="16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a:effectLst/>
                        </a:rPr>
                        <a:t>Probabilidad</a:t>
                      </a:r>
                      <a:endParaRPr lang="es-EC" sz="16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a:effectLst/>
                        </a:rPr>
                        <a:t>Impacto</a:t>
                      </a:r>
                      <a:endParaRPr lang="es-EC" sz="16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a:effectLst/>
                        </a:rPr>
                        <a:t>Nivel</a:t>
                      </a:r>
                      <a:endParaRPr lang="es-EC" sz="16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0"/>
                  </a:ext>
                </a:extLst>
              </a:tr>
              <a:tr h="190500">
                <a:tc>
                  <a:txBody>
                    <a:bodyPr/>
                    <a:lstStyle/>
                    <a:p>
                      <a:pPr>
                        <a:lnSpc>
                          <a:spcPct val="200000"/>
                        </a:lnSpc>
                        <a:spcAft>
                          <a:spcPts val="0"/>
                        </a:spcAft>
                      </a:pPr>
                      <a:r>
                        <a:rPr lang="es-EC" sz="1600" dirty="0">
                          <a:effectLst/>
                        </a:rPr>
                        <a:t>Falta de financiamiento para la adquisición de equipos de comunicaciones</a:t>
                      </a:r>
                      <a:endParaRPr lang="es-EC" sz="1600" dirty="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600">
                          <a:effectLst/>
                        </a:rPr>
                        <a:t>H</a:t>
                      </a:r>
                      <a:endParaRPr lang="es-EC" sz="16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a:effectLst/>
                        </a:rPr>
                        <a:t>H</a:t>
                      </a:r>
                      <a:endParaRPr lang="es-EC" sz="16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a:effectLst/>
                        </a:rPr>
                        <a:t>9</a:t>
                      </a:r>
                      <a:endParaRPr lang="es-EC" sz="16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1"/>
                  </a:ext>
                </a:extLst>
              </a:tr>
              <a:tr h="190500">
                <a:tc>
                  <a:txBody>
                    <a:bodyPr/>
                    <a:lstStyle/>
                    <a:p>
                      <a:pPr>
                        <a:lnSpc>
                          <a:spcPct val="200000"/>
                        </a:lnSpc>
                        <a:spcAft>
                          <a:spcPts val="0"/>
                        </a:spcAft>
                      </a:pPr>
                      <a:r>
                        <a:rPr lang="es-EC" sz="1600" dirty="0">
                          <a:effectLst/>
                        </a:rPr>
                        <a:t>Resistencia al cambio personal de TI</a:t>
                      </a:r>
                      <a:endParaRPr lang="es-EC" sz="1600" dirty="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600">
                          <a:effectLst/>
                        </a:rPr>
                        <a:t>M</a:t>
                      </a:r>
                      <a:endParaRPr lang="es-EC" sz="16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a:effectLst/>
                        </a:rPr>
                        <a:t>H</a:t>
                      </a:r>
                      <a:endParaRPr lang="es-EC" sz="16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a:effectLst/>
                        </a:rPr>
                        <a:t>6</a:t>
                      </a:r>
                      <a:endParaRPr lang="es-EC" sz="16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2"/>
                  </a:ext>
                </a:extLst>
              </a:tr>
              <a:tr h="190500">
                <a:tc>
                  <a:txBody>
                    <a:bodyPr/>
                    <a:lstStyle/>
                    <a:p>
                      <a:pPr>
                        <a:lnSpc>
                          <a:spcPct val="200000"/>
                        </a:lnSpc>
                        <a:spcAft>
                          <a:spcPts val="0"/>
                        </a:spcAft>
                      </a:pPr>
                      <a:r>
                        <a:rPr lang="es-EC" sz="1600" dirty="0">
                          <a:effectLst/>
                        </a:rPr>
                        <a:t>Variaciones o cambios de personal de TI</a:t>
                      </a:r>
                      <a:endParaRPr lang="es-EC" sz="1600" dirty="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600" dirty="0">
                          <a:effectLst/>
                        </a:rPr>
                        <a:t>L</a:t>
                      </a:r>
                      <a:endParaRPr lang="es-EC" sz="16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a:effectLst/>
                        </a:rPr>
                        <a:t>M</a:t>
                      </a:r>
                      <a:endParaRPr lang="es-EC" sz="16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a:effectLst/>
                        </a:rPr>
                        <a:t>2</a:t>
                      </a:r>
                      <a:endParaRPr lang="es-EC" sz="16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3"/>
                  </a:ext>
                </a:extLst>
              </a:tr>
              <a:tr h="190500">
                <a:tc>
                  <a:txBody>
                    <a:bodyPr/>
                    <a:lstStyle/>
                    <a:p>
                      <a:pPr>
                        <a:lnSpc>
                          <a:spcPct val="200000"/>
                        </a:lnSpc>
                        <a:spcAft>
                          <a:spcPts val="0"/>
                        </a:spcAft>
                      </a:pPr>
                      <a:r>
                        <a:rPr lang="es-EC" sz="1600">
                          <a:effectLst/>
                        </a:rPr>
                        <a:t>Especificaciones incorrectas</a:t>
                      </a:r>
                      <a:endParaRPr lang="es-EC" sz="160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600" dirty="0">
                          <a:effectLst/>
                        </a:rPr>
                        <a:t>M</a:t>
                      </a:r>
                      <a:endParaRPr lang="es-EC" sz="16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dirty="0">
                          <a:effectLst/>
                        </a:rPr>
                        <a:t>H</a:t>
                      </a:r>
                      <a:endParaRPr lang="es-EC" sz="1600" dirty="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a:effectLst/>
                        </a:rPr>
                        <a:t>6</a:t>
                      </a:r>
                      <a:endParaRPr lang="es-EC" sz="16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4"/>
                  </a:ext>
                </a:extLst>
              </a:tr>
              <a:tr h="190500">
                <a:tc>
                  <a:txBody>
                    <a:bodyPr/>
                    <a:lstStyle/>
                    <a:p>
                      <a:pPr>
                        <a:lnSpc>
                          <a:spcPct val="200000"/>
                        </a:lnSpc>
                        <a:spcAft>
                          <a:spcPts val="0"/>
                        </a:spcAft>
                      </a:pPr>
                      <a:r>
                        <a:rPr lang="es-EC" sz="1600">
                          <a:effectLst/>
                        </a:rPr>
                        <a:t>Falla en infraestructura</a:t>
                      </a:r>
                      <a:endParaRPr lang="es-EC" sz="160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600">
                          <a:effectLst/>
                        </a:rPr>
                        <a:t>M</a:t>
                      </a:r>
                      <a:endParaRPr lang="es-EC" sz="16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dirty="0">
                          <a:effectLst/>
                        </a:rPr>
                        <a:t>H</a:t>
                      </a:r>
                      <a:endParaRPr lang="es-EC" sz="1600" dirty="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a:effectLst/>
                        </a:rPr>
                        <a:t>6</a:t>
                      </a:r>
                      <a:endParaRPr lang="es-EC" sz="16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5"/>
                  </a:ext>
                </a:extLst>
              </a:tr>
              <a:tr h="190500">
                <a:tc>
                  <a:txBody>
                    <a:bodyPr/>
                    <a:lstStyle/>
                    <a:p>
                      <a:pPr>
                        <a:lnSpc>
                          <a:spcPct val="200000"/>
                        </a:lnSpc>
                        <a:spcAft>
                          <a:spcPts val="0"/>
                        </a:spcAft>
                      </a:pPr>
                      <a:r>
                        <a:rPr lang="es-EC" sz="1600">
                          <a:effectLst/>
                        </a:rPr>
                        <a:t>Retrasos en el cronograma del proyecto</a:t>
                      </a:r>
                      <a:endParaRPr lang="es-EC" sz="160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600">
                          <a:effectLst/>
                        </a:rPr>
                        <a:t>M</a:t>
                      </a:r>
                      <a:endParaRPr lang="es-EC" sz="16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a:effectLst/>
                        </a:rPr>
                        <a:t>M</a:t>
                      </a:r>
                      <a:endParaRPr lang="es-EC" sz="16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dirty="0">
                          <a:effectLst/>
                        </a:rPr>
                        <a:t>4</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6"/>
                  </a:ext>
                </a:extLst>
              </a:tr>
              <a:tr h="190500">
                <a:tc>
                  <a:txBody>
                    <a:bodyPr/>
                    <a:lstStyle/>
                    <a:p>
                      <a:pPr>
                        <a:lnSpc>
                          <a:spcPct val="200000"/>
                        </a:lnSpc>
                        <a:spcAft>
                          <a:spcPts val="0"/>
                        </a:spcAft>
                      </a:pPr>
                      <a:r>
                        <a:rPr lang="es-EC" sz="1600">
                          <a:effectLst/>
                        </a:rPr>
                        <a:t>Falta de capacitación del personal involucrado</a:t>
                      </a:r>
                      <a:endParaRPr lang="es-EC" sz="1600">
                        <a:effectLst/>
                        <a:latin typeface="Calibri"/>
                        <a:ea typeface="Times New Roman"/>
                        <a:cs typeface="Times New Roman"/>
                      </a:endParaRPr>
                    </a:p>
                  </a:txBody>
                  <a:tcPr marL="44450" marR="44450" marT="0" marB="0" anchor="ctr"/>
                </a:tc>
                <a:tc>
                  <a:txBody>
                    <a:bodyPr/>
                    <a:lstStyle/>
                    <a:p>
                      <a:pPr>
                        <a:lnSpc>
                          <a:spcPct val="200000"/>
                        </a:lnSpc>
                        <a:spcAft>
                          <a:spcPts val="0"/>
                        </a:spcAft>
                      </a:pPr>
                      <a:r>
                        <a:rPr lang="es-EC" sz="1600">
                          <a:effectLst/>
                        </a:rPr>
                        <a:t>H</a:t>
                      </a:r>
                      <a:endParaRPr lang="es-EC" sz="16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600">
                          <a:effectLst/>
                        </a:rPr>
                        <a:t>M</a:t>
                      </a:r>
                      <a:endParaRPr lang="es-EC" sz="16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dirty="0">
                          <a:effectLst/>
                        </a:rPr>
                        <a:t>6</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7"/>
                  </a:ext>
                </a:extLst>
              </a:tr>
            </a:tbl>
          </a:graphicData>
        </a:graphic>
      </p:graphicFrame>
      <p:sp>
        <p:nvSpPr>
          <p:cNvPr id="4" name="3 CuadroTexto"/>
          <p:cNvSpPr txBox="1"/>
          <p:nvPr/>
        </p:nvSpPr>
        <p:spPr>
          <a:xfrm>
            <a:off x="899592" y="404664"/>
            <a:ext cx="5688632" cy="369332"/>
          </a:xfrm>
          <a:prstGeom prst="rect">
            <a:avLst/>
          </a:prstGeom>
          <a:noFill/>
        </p:spPr>
        <p:txBody>
          <a:bodyPr wrap="square" rtlCol="0">
            <a:spAutoFit/>
          </a:bodyPr>
          <a:lstStyle/>
          <a:p>
            <a:r>
              <a:rPr lang="es-EC" b="1" dirty="0"/>
              <a:t>ANALISIS DEL RIESGO</a:t>
            </a:r>
          </a:p>
        </p:txBody>
      </p:sp>
      <p:pic>
        <p:nvPicPr>
          <p:cNvPr id="5" name="4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6905713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1211560"/>
            <a:ext cx="7344816" cy="3416320"/>
          </a:xfrm>
          <a:prstGeom prst="rect">
            <a:avLst/>
          </a:prstGeom>
          <a:noFill/>
        </p:spPr>
        <p:txBody>
          <a:bodyPr wrap="square" rtlCol="0">
            <a:spAutoFit/>
          </a:bodyPr>
          <a:lstStyle/>
          <a:p>
            <a:pPr algn="just"/>
            <a:r>
              <a:rPr lang="es-EC" sz="2400" dirty="0"/>
              <a:t>Para la realización de este análisis se ha tomado como base el presupuesto total del Instituto Geográfico Militar del año 2018, se considera que los proyectos propuestos a desarrollarse aportarían directamente en beneficio de la organización mejorando la efectividad operativa de los procesos y por consecuencia un mayor control de la gestión administrativa. También se asume la tasa de interés anual que es de un 17.48% y el índice de gastos administrativos es de 2.14%.</a:t>
            </a:r>
          </a:p>
        </p:txBody>
      </p:sp>
      <p:sp>
        <p:nvSpPr>
          <p:cNvPr id="3" name="2 CuadroTexto"/>
          <p:cNvSpPr txBox="1"/>
          <p:nvPr/>
        </p:nvSpPr>
        <p:spPr>
          <a:xfrm>
            <a:off x="397167" y="427496"/>
            <a:ext cx="7704856" cy="461665"/>
          </a:xfrm>
          <a:prstGeom prst="rect">
            <a:avLst/>
          </a:prstGeom>
          <a:noFill/>
        </p:spPr>
        <p:txBody>
          <a:bodyPr wrap="square" rtlCol="0">
            <a:spAutoFit/>
          </a:bodyPr>
          <a:lstStyle/>
          <a:p>
            <a:r>
              <a:rPr lang="es-EC" sz="2400" b="1" dirty="0"/>
              <a:t>RECUPERACION DE LA INVERSION :ANALISIS CUANTITATIVO</a:t>
            </a:r>
          </a:p>
        </p:txBody>
      </p:sp>
      <p:graphicFrame>
        <p:nvGraphicFramePr>
          <p:cNvPr id="5" name="4 Tabla"/>
          <p:cNvGraphicFramePr>
            <a:graphicFrameLocks noGrp="1"/>
          </p:cNvGraphicFramePr>
          <p:nvPr>
            <p:extLst>
              <p:ext uri="{D42A27DB-BD31-4B8C-83A1-F6EECF244321}">
                <p14:modId xmlns:p14="http://schemas.microsoft.com/office/powerpoint/2010/main" val="2876589151"/>
              </p:ext>
            </p:extLst>
          </p:nvPr>
        </p:nvGraphicFramePr>
        <p:xfrm>
          <a:off x="2123728" y="4653136"/>
          <a:ext cx="4251734" cy="1257111"/>
        </p:xfrm>
        <a:graphic>
          <a:graphicData uri="http://schemas.openxmlformats.org/drawingml/2006/table">
            <a:tbl>
              <a:tblPr firstRow="1" firstCol="1" bandRow="1">
                <a:tableStyleId>{5C22544A-7EE6-4342-B048-85BDC9FD1C3A}</a:tableStyleId>
              </a:tblPr>
              <a:tblGrid>
                <a:gridCol w="2547856">
                  <a:extLst>
                    <a:ext uri="{9D8B030D-6E8A-4147-A177-3AD203B41FA5}">
                      <a16:colId xmlns:a16="http://schemas.microsoft.com/office/drawing/2014/main" xmlns="" val="20000"/>
                    </a:ext>
                  </a:extLst>
                </a:gridCol>
                <a:gridCol w="1703878">
                  <a:extLst>
                    <a:ext uri="{9D8B030D-6E8A-4147-A177-3AD203B41FA5}">
                      <a16:colId xmlns:a16="http://schemas.microsoft.com/office/drawing/2014/main" xmlns="" val="20001"/>
                    </a:ext>
                  </a:extLst>
                </a:gridCol>
              </a:tblGrid>
              <a:tr h="238125">
                <a:tc>
                  <a:txBody>
                    <a:bodyPr/>
                    <a:lstStyle/>
                    <a:p>
                      <a:pPr>
                        <a:lnSpc>
                          <a:spcPct val="200000"/>
                        </a:lnSpc>
                        <a:spcAft>
                          <a:spcPts val="0"/>
                        </a:spcAft>
                      </a:pPr>
                      <a:r>
                        <a:rPr lang="es-EC" sz="1600" dirty="0">
                          <a:effectLst/>
                        </a:rPr>
                        <a:t>Vida útil de los proyectos</a:t>
                      </a:r>
                      <a:endParaRPr lang="es-EC" sz="1600" dirty="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a:effectLst/>
                        </a:rPr>
                        <a:t>3</a:t>
                      </a:r>
                      <a:endParaRPr lang="es-EC" sz="16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0"/>
                  </a:ext>
                </a:extLst>
              </a:tr>
              <a:tr h="238125">
                <a:tc>
                  <a:txBody>
                    <a:bodyPr/>
                    <a:lstStyle/>
                    <a:p>
                      <a:pPr>
                        <a:lnSpc>
                          <a:spcPct val="200000"/>
                        </a:lnSpc>
                        <a:spcAft>
                          <a:spcPts val="0"/>
                        </a:spcAft>
                      </a:pPr>
                      <a:r>
                        <a:rPr lang="es-EC" sz="1600" dirty="0">
                          <a:effectLst/>
                        </a:rPr>
                        <a:t>Tasa de interés anual</a:t>
                      </a:r>
                      <a:endParaRPr lang="es-EC" sz="1600" dirty="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dirty="0">
                          <a:effectLst/>
                        </a:rPr>
                        <a:t>17,48%</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1"/>
                  </a:ext>
                </a:extLst>
              </a:tr>
              <a:tr h="238125">
                <a:tc>
                  <a:txBody>
                    <a:bodyPr/>
                    <a:lstStyle/>
                    <a:p>
                      <a:pPr>
                        <a:lnSpc>
                          <a:spcPct val="200000"/>
                        </a:lnSpc>
                        <a:spcAft>
                          <a:spcPts val="0"/>
                        </a:spcAft>
                      </a:pPr>
                      <a:r>
                        <a:rPr lang="es-EC" sz="1600">
                          <a:effectLst/>
                        </a:rPr>
                        <a:t>Cálculo % índice g.admin</a:t>
                      </a:r>
                      <a:endParaRPr lang="es-EC" sz="16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600" dirty="0">
                          <a:effectLst/>
                        </a:rPr>
                        <a:t>2,14%</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2"/>
                  </a:ext>
                </a:extLst>
              </a:tr>
            </a:tbl>
          </a:graphicData>
        </a:graphic>
      </p:graphicFrame>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3678862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577695809"/>
              </p:ext>
            </p:extLst>
          </p:nvPr>
        </p:nvGraphicFramePr>
        <p:xfrm>
          <a:off x="2339752" y="476672"/>
          <a:ext cx="4038972" cy="3718056"/>
        </p:xfrm>
        <a:graphic>
          <a:graphicData uri="http://schemas.openxmlformats.org/drawingml/2006/table">
            <a:tbl>
              <a:tblPr firstRow="1" firstCol="1" bandRow="1">
                <a:tableStyleId>{5C22544A-7EE6-4342-B048-85BDC9FD1C3A}</a:tableStyleId>
              </a:tblPr>
              <a:tblGrid>
                <a:gridCol w="2420358">
                  <a:extLst>
                    <a:ext uri="{9D8B030D-6E8A-4147-A177-3AD203B41FA5}">
                      <a16:colId xmlns:a16="http://schemas.microsoft.com/office/drawing/2014/main" xmlns="" val="20000"/>
                    </a:ext>
                  </a:extLst>
                </a:gridCol>
                <a:gridCol w="1618614">
                  <a:extLst>
                    <a:ext uri="{9D8B030D-6E8A-4147-A177-3AD203B41FA5}">
                      <a16:colId xmlns:a16="http://schemas.microsoft.com/office/drawing/2014/main" xmlns="" val="20001"/>
                    </a:ext>
                  </a:extLst>
                </a:gridCol>
              </a:tblGrid>
              <a:tr h="238125">
                <a:tc>
                  <a:txBody>
                    <a:bodyPr/>
                    <a:lstStyle/>
                    <a:p>
                      <a:pPr>
                        <a:lnSpc>
                          <a:spcPct val="150000"/>
                        </a:lnSpc>
                        <a:spcAft>
                          <a:spcPts val="0"/>
                        </a:spcAft>
                      </a:pPr>
                      <a:r>
                        <a:rPr lang="es-EC" sz="1600" dirty="0">
                          <a:effectLst/>
                        </a:rPr>
                        <a:t> </a:t>
                      </a:r>
                      <a:endParaRPr lang="es-EC" sz="1600" dirty="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a:effectLst/>
                        </a:rPr>
                        <a:t>Inversión</a:t>
                      </a:r>
                      <a:endParaRPr lang="es-EC" sz="16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0"/>
                  </a:ext>
                </a:extLst>
              </a:tr>
              <a:tr h="238125">
                <a:tc>
                  <a:txBody>
                    <a:bodyPr/>
                    <a:lstStyle/>
                    <a:p>
                      <a:pPr>
                        <a:lnSpc>
                          <a:spcPct val="150000"/>
                        </a:lnSpc>
                        <a:spcAft>
                          <a:spcPts val="0"/>
                        </a:spcAft>
                      </a:pPr>
                      <a:r>
                        <a:rPr lang="es-EC" sz="1600" dirty="0">
                          <a:effectLst/>
                        </a:rPr>
                        <a:t>Presupuesto año 1</a:t>
                      </a:r>
                      <a:endParaRPr lang="es-EC" sz="1600" dirty="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   1.659.588,87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1"/>
                  </a:ext>
                </a:extLst>
              </a:tr>
              <a:tr h="238125">
                <a:tc>
                  <a:txBody>
                    <a:bodyPr/>
                    <a:lstStyle/>
                    <a:p>
                      <a:pPr>
                        <a:lnSpc>
                          <a:spcPct val="150000"/>
                        </a:lnSpc>
                        <a:spcAft>
                          <a:spcPts val="0"/>
                        </a:spcAft>
                      </a:pPr>
                      <a:r>
                        <a:rPr lang="es-EC" sz="1600">
                          <a:effectLst/>
                        </a:rPr>
                        <a:t>Presupuesto año 2</a:t>
                      </a:r>
                      <a:endParaRPr lang="es-EC" sz="16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2"/>
                  </a:ext>
                </a:extLst>
              </a:tr>
              <a:tr h="238125">
                <a:tc>
                  <a:txBody>
                    <a:bodyPr/>
                    <a:lstStyle/>
                    <a:p>
                      <a:pPr>
                        <a:lnSpc>
                          <a:spcPct val="150000"/>
                        </a:lnSpc>
                        <a:spcAft>
                          <a:spcPts val="0"/>
                        </a:spcAft>
                      </a:pPr>
                      <a:r>
                        <a:rPr lang="es-EC" sz="1600" dirty="0">
                          <a:effectLst/>
                        </a:rPr>
                        <a:t>Presupuesto año 3</a:t>
                      </a:r>
                      <a:endParaRPr lang="es-EC" sz="1600" dirty="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3"/>
                  </a:ext>
                </a:extLst>
              </a:tr>
              <a:tr h="238125">
                <a:tc>
                  <a:txBody>
                    <a:bodyPr/>
                    <a:lstStyle/>
                    <a:p>
                      <a:pPr>
                        <a:lnSpc>
                          <a:spcPct val="150000"/>
                        </a:lnSpc>
                        <a:spcAft>
                          <a:spcPts val="0"/>
                        </a:spcAft>
                      </a:pPr>
                      <a:r>
                        <a:rPr lang="es-EC" sz="1600">
                          <a:effectLst/>
                        </a:rPr>
                        <a:t> </a:t>
                      </a:r>
                      <a:endParaRPr lang="es-EC" sz="16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Ahorro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4"/>
                  </a:ext>
                </a:extLst>
              </a:tr>
              <a:tr h="238125">
                <a:tc>
                  <a:txBody>
                    <a:bodyPr/>
                    <a:lstStyle/>
                    <a:p>
                      <a:pPr>
                        <a:lnSpc>
                          <a:spcPct val="150000"/>
                        </a:lnSpc>
                        <a:spcAft>
                          <a:spcPts val="0"/>
                        </a:spcAft>
                      </a:pPr>
                      <a:r>
                        <a:rPr lang="es-EC" sz="1600">
                          <a:effectLst/>
                        </a:rPr>
                        <a:t>Ahorro año 1</a:t>
                      </a:r>
                      <a:endParaRPr lang="es-EC" sz="16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                          -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5"/>
                  </a:ext>
                </a:extLst>
              </a:tr>
              <a:tr h="238125">
                <a:tc>
                  <a:txBody>
                    <a:bodyPr/>
                    <a:lstStyle/>
                    <a:p>
                      <a:pPr>
                        <a:lnSpc>
                          <a:spcPct val="150000"/>
                        </a:lnSpc>
                        <a:spcAft>
                          <a:spcPts val="0"/>
                        </a:spcAft>
                      </a:pPr>
                      <a:r>
                        <a:rPr lang="es-EC" sz="1600">
                          <a:effectLst/>
                        </a:rPr>
                        <a:t>Ahorro año 2</a:t>
                      </a:r>
                      <a:endParaRPr lang="es-EC" sz="16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       870.229,46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6"/>
                  </a:ext>
                </a:extLst>
              </a:tr>
              <a:tr h="238125">
                <a:tc>
                  <a:txBody>
                    <a:bodyPr/>
                    <a:lstStyle/>
                    <a:p>
                      <a:pPr>
                        <a:lnSpc>
                          <a:spcPct val="150000"/>
                        </a:lnSpc>
                        <a:spcAft>
                          <a:spcPts val="0"/>
                        </a:spcAft>
                      </a:pPr>
                      <a:r>
                        <a:rPr lang="es-EC" sz="1600">
                          <a:effectLst/>
                        </a:rPr>
                        <a:t>Ahorro año 3</a:t>
                      </a:r>
                      <a:endParaRPr lang="es-EC" sz="16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       870.229,46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7"/>
                  </a:ext>
                </a:extLst>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11608611"/>
              </p:ext>
            </p:extLst>
          </p:nvPr>
        </p:nvGraphicFramePr>
        <p:xfrm>
          <a:off x="1835696" y="4437112"/>
          <a:ext cx="5469890" cy="2148016"/>
        </p:xfrm>
        <a:graphic>
          <a:graphicData uri="http://schemas.openxmlformats.org/drawingml/2006/table">
            <a:tbl>
              <a:tblPr firstRow="1" firstCol="1" bandRow="1">
                <a:tableStyleId>{5C22544A-7EE6-4342-B048-85BDC9FD1C3A}</a:tableStyleId>
              </a:tblPr>
              <a:tblGrid>
                <a:gridCol w="3277870">
                  <a:extLst>
                    <a:ext uri="{9D8B030D-6E8A-4147-A177-3AD203B41FA5}">
                      <a16:colId xmlns:a16="http://schemas.microsoft.com/office/drawing/2014/main" xmlns="" val="20000"/>
                    </a:ext>
                  </a:extLst>
                </a:gridCol>
                <a:gridCol w="2192020">
                  <a:extLst>
                    <a:ext uri="{9D8B030D-6E8A-4147-A177-3AD203B41FA5}">
                      <a16:colId xmlns:a16="http://schemas.microsoft.com/office/drawing/2014/main" xmlns="" val="20001"/>
                    </a:ext>
                  </a:extLst>
                </a:gridCol>
              </a:tblGrid>
              <a:tr h="216535">
                <a:tc>
                  <a:txBody>
                    <a:bodyPr/>
                    <a:lstStyle/>
                    <a:p>
                      <a:pPr>
                        <a:lnSpc>
                          <a:spcPct val="150000"/>
                        </a:lnSpc>
                        <a:spcAft>
                          <a:spcPts val="0"/>
                        </a:spcAft>
                      </a:pPr>
                      <a:r>
                        <a:rPr lang="es-EC" sz="1600" dirty="0">
                          <a:effectLst/>
                        </a:rPr>
                        <a:t>Presupuesto 2018</a:t>
                      </a:r>
                      <a:endParaRPr lang="es-EC" sz="1600" dirty="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$32.794.296,94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0"/>
                  </a:ext>
                </a:extLst>
              </a:tr>
              <a:tr h="433705">
                <a:tc>
                  <a:txBody>
                    <a:bodyPr/>
                    <a:lstStyle/>
                    <a:p>
                      <a:pPr>
                        <a:lnSpc>
                          <a:spcPct val="150000"/>
                        </a:lnSpc>
                        <a:spcAft>
                          <a:spcPts val="0"/>
                        </a:spcAft>
                      </a:pPr>
                      <a:r>
                        <a:rPr lang="es-EC" sz="1600" dirty="0">
                          <a:effectLst/>
                        </a:rPr>
                        <a:t>Costos adicionales operativos por año</a:t>
                      </a:r>
                      <a:endParaRPr lang="es-EC" sz="1600" dirty="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       701.797,95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1"/>
                  </a:ext>
                </a:extLst>
              </a:tr>
              <a:tr h="433705">
                <a:tc>
                  <a:txBody>
                    <a:bodyPr/>
                    <a:lstStyle/>
                    <a:p>
                      <a:pPr>
                        <a:lnSpc>
                          <a:spcPct val="150000"/>
                        </a:lnSpc>
                        <a:spcAft>
                          <a:spcPts val="0"/>
                        </a:spcAft>
                      </a:pPr>
                      <a:r>
                        <a:rPr lang="es-EC" sz="1600" dirty="0">
                          <a:effectLst/>
                        </a:rPr>
                        <a:t>Costos adicionales por mantenimiento</a:t>
                      </a:r>
                      <a:endParaRPr lang="es-EC" sz="1600" dirty="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         91.233,73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2"/>
                  </a:ext>
                </a:extLst>
              </a:tr>
              <a:tr h="433705">
                <a:tc>
                  <a:txBody>
                    <a:bodyPr/>
                    <a:lstStyle/>
                    <a:p>
                      <a:pPr>
                        <a:lnSpc>
                          <a:spcPct val="150000"/>
                        </a:lnSpc>
                        <a:spcAft>
                          <a:spcPts val="0"/>
                        </a:spcAft>
                      </a:pPr>
                      <a:r>
                        <a:rPr lang="es-EC" sz="1600">
                          <a:effectLst/>
                        </a:rPr>
                        <a:t>Gastos para operación sin proyectos</a:t>
                      </a:r>
                      <a:endParaRPr lang="es-EC" sz="160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EC" sz="1600" dirty="0">
                          <a:effectLst/>
                        </a:rPr>
                        <a:t> $         77.197,77 </a:t>
                      </a:r>
                      <a:endParaRPr lang="es-EC" sz="16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3"/>
                  </a:ext>
                </a:extLst>
              </a:tr>
            </a:tbl>
          </a:graphicData>
        </a:graphic>
      </p:graphicFrame>
      <p:pic>
        <p:nvPicPr>
          <p:cNvPr id="6" name="5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03170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332656"/>
            <a:ext cx="5112568" cy="738664"/>
          </a:xfrm>
          <a:prstGeom prst="rect">
            <a:avLst/>
          </a:prstGeom>
          <a:noFill/>
        </p:spPr>
        <p:txBody>
          <a:bodyPr wrap="square" rtlCol="0">
            <a:spAutoFit/>
          </a:bodyPr>
          <a:lstStyle/>
          <a:p>
            <a:r>
              <a:rPr lang="es-EC" sz="2400" b="1" dirty="0"/>
              <a:t>ESTRATEGIAS DE NEGOCIO</a:t>
            </a:r>
          </a:p>
          <a:p>
            <a:endParaRPr lang="es-EC" dirty="0"/>
          </a:p>
        </p:txBody>
      </p:sp>
      <p:sp>
        <p:nvSpPr>
          <p:cNvPr id="3" name="2 CuadroTexto"/>
          <p:cNvSpPr txBox="1"/>
          <p:nvPr/>
        </p:nvSpPr>
        <p:spPr>
          <a:xfrm>
            <a:off x="899592" y="895881"/>
            <a:ext cx="7272808" cy="5909310"/>
          </a:xfrm>
          <a:prstGeom prst="rect">
            <a:avLst/>
          </a:prstGeom>
          <a:noFill/>
        </p:spPr>
        <p:txBody>
          <a:bodyPr wrap="square" rtlCol="0">
            <a:spAutoFit/>
          </a:bodyPr>
          <a:lstStyle/>
          <a:p>
            <a:pPr marL="285750" lvl="0" indent="-285750" algn="just">
              <a:buFont typeface="Arial" pitchFamily="34" charset="0"/>
              <a:buChar char="•"/>
            </a:pPr>
            <a:r>
              <a:rPr lang="es-ES" dirty="0"/>
              <a:t>Generar información y productos cartográficos y geográficos y mantener el archivo de datos cartográfico-geográfico nacional en apoyo a la seguridad, defensa, desarrollo nacional y gestión de riesgos con personal técnico calificado.</a:t>
            </a:r>
          </a:p>
          <a:p>
            <a:pPr marL="285750" lvl="0" indent="-285750" algn="just">
              <a:buFont typeface="Arial" pitchFamily="34" charset="0"/>
              <a:buChar char="•"/>
            </a:pPr>
            <a:endParaRPr lang="es-EC" dirty="0"/>
          </a:p>
          <a:p>
            <a:pPr marL="285750" lvl="0" indent="-285750" algn="just">
              <a:buFont typeface="Arial" pitchFamily="34" charset="0"/>
              <a:buChar char="•"/>
            </a:pPr>
            <a:r>
              <a:rPr lang="es-ES" dirty="0"/>
              <a:t>Implementar de forma permanente la medición y evaluación de la calidad de los servicios y atención que recibe el cliente externo en el ámbito de geo información y su difusión.</a:t>
            </a:r>
          </a:p>
          <a:p>
            <a:pPr marL="285750" lvl="0" indent="-285750" algn="just">
              <a:buFont typeface="Arial" pitchFamily="34" charset="0"/>
              <a:buChar char="•"/>
            </a:pPr>
            <a:endParaRPr lang="es-EC" dirty="0"/>
          </a:p>
          <a:p>
            <a:pPr marL="285750" lvl="0" indent="-285750" algn="just">
              <a:buFont typeface="Arial" pitchFamily="34" charset="0"/>
              <a:buChar char="•"/>
            </a:pPr>
            <a:r>
              <a:rPr lang="es-ES" dirty="0"/>
              <a:t>Generar actividades educativas, científicas y culturales que optimicen los recursos tecnológicos disponibles para llegar a los diferentes tipos de públicos no satisfechos.</a:t>
            </a:r>
          </a:p>
          <a:p>
            <a:pPr marL="285750" lvl="0" indent="-285750" algn="just">
              <a:buFont typeface="Arial" pitchFamily="34" charset="0"/>
              <a:buChar char="•"/>
            </a:pPr>
            <a:endParaRPr lang="es-EC" dirty="0"/>
          </a:p>
          <a:p>
            <a:pPr marL="285750" lvl="0" indent="-285750" algn="just">
              <a:buFont typeface="Arial" pitchFamily="34" charset="0"/>
              <a:buChar char="•"/>
            </a:pPr>
            <a:r>
              <a:rPr lang="es-ES" dirty="0"/>
              <a:t>Implementar mecanismos de mercadeo y comunicación para los productos y servicios del IGM a fin de alcanzar una imagen institucional a niveles políticos y estratégicos en el ámbito de la geo información y su difusión.</a:t>
            </a:r>
          </a:p>
          <a:p>
            <a:pPr marL="285750" lvl="0" indent="-285750" algn="just">
              <a:buFont typeface="Arial" pitchFamily="34" charset="0"/>
              <a:buChar char="•"/>
            </a:pPr>
            <a:endParaRPr lang="es-EC" dirty="0"/>
          </a:p>
          <a:p>
            <a:pPr marL="285750" lvl="0" indent="-285750" algn="just">
              <a:buFont typeface="Arial" pitchFamily="34" charset="0"/>
              <a:buChar char="•"/>
            </a:pPr>
            <a:r>
              <a:rPr lang="es-ES" dirty="0"/>
              <a:t>Generar valor agregado a los productos y servicios existentes y/o nuevos del IGM en el ámbito de la geo información y su difusión.</a:t>
            </a:r>
            <a:endParaRPr lang="es-EC" dirty="0"/>
          </a:p>
          <a:p>
            <a:pPr marL="285750" indent="-285750" algn="just">
              <a:buFont typeface="Arial" pitchFamily="34" charset="0"/>
              <a:buChar char="•"/>
            </a:pPr>
            <a:endParaRPr lang="es-EC" dirty="0"/>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41849693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7272808" cy="2554545"/>
          </a:xfrm>
          <a:prstGeom prst="rect">
            <a:avLst/>
          </a:prstGeom>
          <a:noFill/>
        </p:spPr>
        <p:txBody>
          <a:bodyPr wrap="square" rtlCol="0">
            <a:spAutoFit/>
          </a:bodyPr>
          <a:lstStyle/>
          <a:p>
            <a:pPr algn="just"/>
            <a:r>
              <a:rPr lang="es-EC" sz="2000" dirty="0"/>
              <a:t>Se consideran también los costos adicionales operativos derivados del Presupuesto 2018 multiplicado por el índice de gastos administrativos, también se deben considerar los costos adicionales por mantenimiento obtenidos de la multiplicación entre el valor de los costos adicionales operativos anuales, por el 13%, y paralelamente los gastos para operación sin proyectos se obtiene de los costos adicionales operativos anuales y el 11% que son valores predeterminados.</a:t>
            </a:r>
          </a:p>
        </p:txBody>
      </p:sp>
      <p:graphicFrame>
        <p:nvGraphicFramePr>
          <p:cNvPr id="4" name="3 Tabla"/>
          <p:cNvGraphicFramePr>
            <a:graphicFrameLocks noGrp="1"/>
          </p:cNvGraphicFramePr>
          <p:nvPr>
            <p:extLst>
              <p:ext uri="{D42A27DB-BD31-4B8C-83A1-F6EECF244321}">
                <p14:modId xmlns:p14="http://schemas.microsoft.com/office/powerpoint/2010/main" val="1014155164"/>
              </p:ext>
            </p:extLst>
          </p:nvPr>
        </p:nvGraphicFramePr>
        <p:xfrm>
          <a:off x="1619673" y="3175233"/>
          <a:ext cx="6120679" cy="2933704"/>
        </p:xfrm>
        <a:graphic>
          <a:graphicData uri="http://schemas.openxmlformats.org/drawingml/2006/table">
            <a:tbl>
              <a:tblPr firstRow="1" firstCol="1" bandRow="1">
                <a:tableStyleId>{5C22544A-7EE6-4342-B048-85BDC9FD1C3A}</a:tableStyleId>
              </a:tblPr>
              <a:tblGrid>
                <a:gridCol w="558920">
                  <a:extLst>
                    <a:ext uri="{9D8B030D-6E8A-4147-A177-3AD203B41FA5}">
                      <a16:colId xmlns:a16="http://schemas.microsoft.com/office/drawing/2014/main" xmlns="" val="20000"/>
                    </a:ext>
                  </a:extLst>
                </a:gridCol>
                <a:gridCol w="1829526">
                  <a:extLst>
                    <a:ext uri="{9D8B030D-6E8A-4147-A177-3AD203B41FA5}">
                      <a16:colId xmlns:a16="http://schemas.microsoft.com/office/drawing/2014/main" xmlns="" val="20001"/>
                    </a:ext>
                  </a:extLst>
                </a:gridCol>
                <a:gridCol w="1829526">
                  <a:extLst>
                    <a:ext uri="{9D8B030D-6E8A-4147-A177-3AD203B41FA5}">
                      <a16:colId xmlns:a16="http://schemas.microsoft.com/office/drawing/2014/main" xmlns="" val="20002"/>
                    </a:ext>
                  </a:extLst>
                </a:gridCol>
                <a:gridCol w="1902707">
                  <a:extLst>
                    <a:ext uri="{9D8B030D-6E8A-4147-A177-3AD203B41FA5}">
                      <a16:colId xmlns:a16="http://schemas.microsoft.com/office/drawing/2014/main" xmlns="" val="20003"/>
                    </a:ext>
                  </a:extLst>
                </a:gridCol>
              </a:tblGrid>
              <a:tr h="0">
                <a:tc>
                  <a:txBody>
                    <a:bodyPr/>
                    <a:lstStyle/>
                    <a:p>
                      <a:pPr algn="ctr">
                        <a:lnSpc>
                          <a:spcPct val="200000"/>
                        </a:lnSpc>
                        <a:spcAft>
                          <a:spcPts val="0"/>
                        </a:spcAft>
                      </a:pPr>
                      <a:r>
                        <a:rPr lang="es-EC" sz="1400" dirty="0">
                          <a:effectLst/>
                        </a:rPr>
                        <a:t>Año</a:t>
                      </a:r>
                      <a:endParaRPr lang="es-EC" sz="1400" dirty="0">
                        <a:effectLst/>
                        <a:latin typeface="Calibri"/>
                        <a:ea typeface="Times New Roman"/>
                        <a:cs typeface="Times New Roman"/>
                      </a:endParaRPr>
                    </a:p>
                  </a:txBody>
                  <a:tcPr marL="44450" marR="44450" marT="0" marB="0" anchor="ctr"/>
                </a:tc>
                <a:tc>
                  <a:txBody>
                    <a:bodyPr/>
                    <a:lstStyle/>
                    <a:p>
                      <a:pPr algn="ctr">
                        <a:lnSpc>
                          <a:spcPct val="200000"/>
                        </a:lnSpc>
                        <a:spcAft>
                          <a:spcPts val="0"/>
                        </a:spcAft>
                      </a:pPr>
                      <a:r>
                        <a:rPr lang="es-EC" sz="1400" dirty="0">
                          <a:effectLst/>
                        </a:rPr>
                        <a:t>Inversión</a:t>
                      </a:r>
                      <a:endParaRPr lang="es-EC" sz="1400" dirty="0">
                        <a:effectLst/>
                        <a:latin typeface="Calibri"/>
                        <a:ea typeface="Times New Roman"/>
                        <a:cs typeface="Times New Roman"/>
                      </a:endParaRPr>
                    </a:p>
                  </a:txBody>
                  <a:tcPr marL="44450" marR="44450" marT="0" marB="0" anchor="ctr"/>
                </a:tc>
                <a:tc>
                  <a:txBody>
                    <a:bodyPr/>
                    <a:lstStyle/>
                    <a:p>
                      <a:pPr algn="ctr">
                        <a:lnSpc>
                          <a:spcPct val="200000"/>
                        </a:lnSpc>
                        <a:spcAft>
                          <a:spcPts val="0"/>
                        </a:spcAft>
                      </a:pPr>
                      <a:r>
                        <a:rPr lang="es-EC" sz="1400">
                          <a:effectLst/>
                        </a:rPr>
                        <a:t>Ahorro</a:t>
                      </a:r>
                      <a:endParaRPr lang="es-EC" sz="1400">
                        <a:effectLst/>
                        <a:latin typeface="Calibri"/>
                        <a:ea typeface="Times New Roman"/>
                        <a:cs typeface="Times New Roman"/>
                      </a:endParaRPr>
                    </a:p>
                  </a:txBody>
                  <a:tcPr marL="44450" marR="44450" marT="0" marB="0" anchor="ctr"/>
                </a:tc>
                <a:tc>
                  <a:txBody>
                    <a:bodyPr/>
                    <a:lstStyle/>
                    <a:p>
                      <a:pPr algn="ctr">
                        <a:lnSpc>
                          <a:spcPct val="200000"/>
                        </a:lnSpc>
                        <a:spcAft>
                          <a:spcPts val="0"/>
                        </a:spcAft>
                      </a:pPr>
                      <a:r>
                        <a:rPr lang="es-EC" sz="1400">
                          <a:effectLst/>
                        </a:rPr>
                        <a:t>Flujo</a:t>
                      </a:r>
                      <a:endParaRPr lang="es-EC" sz="1400">
                        <a:effectLst/>
                        <a:latin typeface="Calibri"/>
                        <a:ea typeface="Times New Roman"/>
                        <a:cs typeface="Times New Roman"/>
                      </a:endParaRPr>
                    </a:p>
                  </a:txBody>
                  <a:tcPr marL="44450" marR="44450" marT="0" marB="0" anchor="ctr"/>
                </a:tc>
                <a:extLst>
                  <a:ext uri="{0D108BD9-81ED-4DB2-BD59-A6C34878D82A}">
                    <a16:rowId xmlns:a16="http://schemas.microsoft.com/office/drawing/2014/main" xmlns="" val="10000"/>
                  </a:ext>
                </a:extLst>
              </a:tr>
              <a:tr h="238125">
                <a:tc>
                  <a:txBody>
                    <a:bodyPr/>
                    <a:lstStyle/>
                    <a:p>
                      <a:pPr algn="r">
                        <a:lnSpc>
                          <a:spcPct val="200000"/>
                        </a:lnSpc>
                        <a:spcAft>
                          <a:spcPts val="0"/>
                        </a:spcAft>
                      </a:pPr>
                      <a:r>
                        <a:rPr lang="es-EC" sz="1400">
                          <a:effectLst/>
                        </a:rPr>
                        <a:t>1</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dirty="0">
                          <a:effectLst/>
                        </a:rPr>
                        <a:t> $1.659.588,87 </a:t>
                      </a:r>
                      <a:endParaRPr lang="es-EC" sz="14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$-1.659.588,87 </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1"/>
                  </a:ext>
                </a:extLst>
              </a:tr>
              <a:tr h="238125">
                <a:tc>
                  <a:txBody>
                    <a:bodyPr/>
                    <a:lstStyle/>
                    <a:p>
                      <a:pPr algn="r">
                        <a:lnSpc>
                          <a:spcPct val="200000"/>
                        </a:lnSpc>
                        <a:spcAft>
                          <a:spcPts val="0"/>
                        </a:spcAft>
                      </a:pPr>
                      <a:r>
                        <a:rPr lang="es-EC" sz="1400">
                          <a:effectLst/>
                        </a:rPr>
                        <a:t>2</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dirty="0">
                          <a:effectLst/>
                        </a:rPr>
                        <a:t> $                       -   </a:t>
                      </a:r>
                      <a:endParaRPr lang="es-EC" sz="14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dirty="0">
                          <a:effectLst/>
                        </a:rPr>
                        <a:t> $    870.229,46 </a:t>
                      </a:r>
                      <a:endParaRPr lang="es-EC" sz="14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      870.229,46 </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2"/>
                  </a:ext>
                </a:extLst>
              </a:tr>
              <a:tr h="238125">
                <a:tc>
                  <a:txBody>
                    <a:bodyPr/>
                    <a:lstStyle/>
                    <a:p>
                      <a:pPr algn="r">
                        <a:lnSpc>
                          <a:spcPct val="200000"/>
                        </a:lnSpc>
                        <a:spcAft>
                          <a:spcPts val="0"/>
                        </a:spcAft>
                      </a:pPr>
                      <a:r>
                        <a:rPr lang="es-EC" sz="1400">
                          <a:effectLst/>
                        </a:rPr>
                        <a:t>3</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                       -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dirty="0">
                          <a:effectLst/>
                        </a:rPr>
                        <a:t> $    870.229,46 </a:t>
                      </a:r>
                      <a:endParaRPr lang="es-EC" sz="14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      870.229,46 </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3"/>
                  </a:ext>
                </a:extLst>
              </a:tr>
              <a:tr h="238125">
                <a:tc>
                  <a:txBody>
                    <a:bodyPr/>
                    <a:lstStyle/>
                    <a:p>
                      <a:pPr>
                        <a:lnSpc>
                          <a:spcPct val="200000"/>
                        </a:lnSpc>
                        <a:spcAft>
                          <a:spcPts val="0"/>
                        </a:spcAft>
                      </a:pPr>
                      <a:r>
                        <a:rPr lang="es-EC" sz="1400">
                          <a:effectLst/>
                        </a:rPr>
                        <a:t>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dirty="0">
                          <a:effectLst/>
                        </a:rPr>
                        <a:t> </a:t>
                      </a:r>
                      <a:endParaRPr lang="es-EC" sz="1400" dirty="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a:t>
                      </a:r>
                      <a:endParaRPr lang="es-EC" sz="140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4"/>
                  </a:ext>
                </a:extLst>
              </a:tr>
              <a:tr h="238125">
                <a:tc>
                  <a:txBody>
                    <a:bodyPr/>
                    <a:lstStyle/>
                    <a:p>
                      <a:pPr>
                        <a:lnSpc>
                          <a:spcPct val="200000"/>
                        </a:lnSpc>
                        <a:spcAft>
                          <a:spcPts val="0"/>
                        </a:spcAft>
                      </a:pPr>
                      <a:r>
                        <a:rPr lang="es-EC" sz="1400">
                          <a:effectLst/>
                        </a:rPr>
                        <a:t>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$1.659.588,87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$1.740.458,93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dirty="0">
                          <a:effectLst/>
                        </a:rPr>
                        <a:t> $        80.870,06 </a:t>
                      </a:r>
                      <a:endParaRPr lang="es-EC" sz="14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5"/>
                  </a:ext>
                </a:extLst>
              </a:tr>
              <a:tr h="238125">
                <a:tc>
                  <a:txBody>
                    <a:bodyPr/>
                    <a:lstStyle/>
                    <a:p>
                      <a:pPr>
                        <a:lnSpc>
                          <a:spcPct val="200000"/>
                        </a:lnSpc>
                        <a:spcAft>
                          <a:spcPts val="0"/>
                        </a:spcAft>
                      </a:pPr>
                      <a:r>
                        <a:rPr lang="es-EC" sz="1400">
                          <a:effectLst/>
                        </a:rPr>
                        <a:t>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VAN</a:t>
                      </a:r>
                      <a:endParaRPr lang="es-EC" sz="140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dirty="0">
                          <a:effectLst/>
                        </a:rPr>
                        <a:t>$1.371.277,13</a:t>
                      </a:r>
                      <a:endParaRPr lang="es-EC" sz="14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6"/>
                  </a:ext>
                </a:extLst>
              </a:tr>
              <a:tr h="238125">
                <a:tc>
                  <a:txBody>
                    <a:bodyPr/>
                    <a:lstStyle/>
                    <a:p>
                      <a:pPr>
                        <a:lnSpc>
                          <a:spcPct val="200000"/>
                        </a:lnSpc>
                        <a:spcAft>
                          <a:spcPts val="0"/>
                        </a:spcAft>
                      </a:pPr>
                      <a:r>
                        <a:rPr lang="es-EC" sz="1400">
                          <a:effectLst/>
                        </a:rPr>
                        <a:t>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a:effectLst/>
                        </a:rPr>
                        <a:t> </a:t>
                      </a:r>
                      <a:endParaRPr lang="es-EC" sz="1400">
                        <a:effectLst/>
                        <a:latin typeface="Calibri"/>
                        <a:ea typeface="Times New Roman"/>
                        <a:cs typeface="Times New Roman"/>
                      </a:endParaRPr>
                    </a:p>
                  </a:txBody>
                  <a:tcPr marL="44450" marR="44450" marT="0" marB="0" anchor="b"/>
                </a:tc>
                <a:tc>
                  <a:txBody>
                    <a:bodyPr/>
                    <a:lstStyle/>
                    <a:p>
                      <a:pPr>
                        <a:lnSpc>
                          <a:spcPct val="200000"/>
                        </a:lnSpc>
                        <a:spcAft>
                          <a:spcPts val="0"/>
                        </a:spcAft>
                      </a:pPr>
                      <a:r>
                        <a:rPr lang="es-EC" sz="1400" dirty="0">
                          <a:effectLst/>
                        </a:rPr>
                        <a:t>TIR</a:t>
                      </a:r>
                      <a:endParaRPr lang="es-EC" sz="1400" dirty="0">
                        <a:effectLst/>
                        <a:latin typeface="Calibri"/>
                        <a:ea typeface="Times New Roman"/>
                        <a:cs typeface="Times New Roman"/>
                      </a:endParaRPr>
                    </a:p>
                  </a:txBody>
                  <a:tcPr marL="44450" marR="44450" marT="0" marB="0" anchor="b"/>
                </a:tc>
                <a:tc>
                  <a:txBody>
                    <a:bodyPr/>
                    <a:lstStyle/>
                    <a:p>
                      <a:pPr algn="r">
                        <a:lnSpc>
                          <a:spcPct val="200000"/>
                        </a:lnSpc>
                        <a:spcAft>
                          <a:spcPts val="0"/>
                        </a:spcAft>
                      </a:pPr>
                      <a:r>
                        <a:rPr lang="es-EC" sz="1400" dirty="0">
                          <a:effectLst/>
                        </a:rPr>
                        <a:t>3%</a:t>
                      </a:r>
                      <a:endParaRPr lang="es-EC" sz="1400" dirty="0">
                        <a:effectLst/>
                        <a:latin typeface="Calibri"/>
                        <a:ea typeface="Times New Roman"/>
                        <a:cs typeface="Times New Roman"/>
                      </a:endParaRPr>
                    </a:p>
                  </a:txBody>
                  <a:tcPr marL="44450" marR="44450" marT="0" marB="0" anchor="b"/>
                </a:tc>
                <a:extLst>
                  <a:ext uri="{0D108BD9-81ED-4DB2-BD59-A6C34878D82A}">
                    <a16:rowId xmlns:a16="http://schemas.microsoft.com/office/drawing/2014/main" xmlns="" val="10007"/>
                  </a:ext>
                </a:extLst>
              </a:tr>
            </a:tbl>
          </a:graphicData>
        </a:graphic>
      </p:graphicFrame>
      <p:pic>
        <p:nvPicPr>
          <p:cNvPr id="5" name="4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0765526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538560"/>
            <a:ext cx="4608512" cy="523220"/>
          </a:xfrm>
          <a:prstGeom prst="rect">
            <a:avLst/>
          </a:prstGeom>
          <a:noFill/>
        </p:spPr>
        <p:txBody>
          <a:bodyPr wrap="square" rtlCol="0">
            <a:spAutoFit/>
          </a:bodyPr>
          <a:lstStyle/>
          <a:p>
            <a:r>
              <a:rPr lang="es-EC" sz="2800" b="1" dirty="0"/>
              <a:t>CONCLUSIONES</a:t>
            </a:r>
          </a:p>
        </p:txBody>
      </p:sp>
      <p:sp>
        <p:nvSpPr>
          <p:cNvPr id="3" name="2 CuadroTexto"/>
          <p:cNvSpPr txBox="1"/>
          <p:nvPr/>
        </p:nvSpPr>
        <p:spPr>
          <a:xfrm>
            <a:off x="683568" y="1340768"/>
            <a:ext cx="7632848" cy="4647426"/>
          </a:xfrm>
          <a:prstGeom prst="rect">
            <a:avLst/>
          </a:prstGeom>
          <a:noFill/>
        </p:spPr>
        <p:txBody>
          <a:bodyPr wrap="square" rtlCol="0">
            <a:spAutoFit/>
          </a:bodyPr>
          <a:lstStyle/>
          <a:p>
            <a:pPr marL="285750" indent="-285750" algn="just">
              <a:buFont typeface="Arial" pitchFamily="34" charset="0"/>
              <a:buChar char="•"/>
            </a:pPr>
            <a:r>
              <a:rPr lang="es-EC" sz="2000" dirty="0"/>
              <a:t>Para este trabajo de investigación se utilizó la metodología PETI que luego de analizar las deficiencias, fortalezas  y debilidades de la organización nos ha permitido obtener un portafolio de proyectos para la institución lo que nos permitirá realizar una reestructuración y mejora de algunos procesos , así como el fortalecimiento e implementación del aparato administrativo que permite ofertar y mejorar varios servicios al IGM</a:t>
            </a:r>
          </a:p>
          <a:p>
            <a:pPr marL="285750" indent="-285750" algn="just">
              <a:buFont typeface="Arial" pitchFamily="34" charset="0"/>
              <a:buChar char="•"/>
            </a:pPr>
            <a:endParaRPr lang="es-EC" sz="2000" dirty="0"/>
          </a:p>
          <a:p>
            <a:pPr marL="285750" indent="-285750" algn="just">
              <a:buFont typeface="Arial" pitchFamily="34" charset="0"/>
              <a:buChar char="•"/>
            </a:pPr>
            <a:r>
              <a:rPr lang="es-EC" sz="2000" dirty="0"/>
              <a:t>A través de las cuatro fases se han podido identificar ciertas deficiencias en el manejo de la información y gestión de servicios administrativos por lo que se proponen la implantación de herramientas tecnológicas para ser aplicadas en las áreas generadoras de valor en el IGM.</a:t>
            </a:r>
          </a:p>
          <a:p>
            <a:endParaRPr lang="es-EC" dirty="0"/>
          </a:p>
          <a:p>
            <a:endParaRPr lang="es-EC" dirty="0"/>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893335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95841"/>
            <a:ext cx="8424935" cy="6647974"/>
          </a:xfrm>
          <a:prstGeom prst="rect">
            <a:avLst/>
          </a:prstGeom>
          <a:noFill/>
        </p:spPr>
        <p:txBody>
          <a:bodyPr wrap="square" rtlCol="0">
            <a:spAutoFit/>
          </a:bodyPr>
          <a:lstStyle/>
          <a:p>
            <a:pPr marL="285750" indent="-285750" algn="just">
              <a:buFont typeface="Arial" pitchFamily="34" charset="0"/>
              <a:buChar char="•"/>
            </a:pPr>
            <a:r>
              <a:rPr lang="es-EC" sz="2400" dirty="0"/>
              <a:t>La carencia de una planificación estratégica adecuada ha provocado que existan islas de información y que se haya afectado la administración de las tecnologías de la información y que existan muy pocas plataformas tecnológicas que mejoren los procesos principales del IGM.</a:t>
            </a:r>
          </a:p>
          <a:p>
            <a:pPr marL="285750" indent="-285750" algn="just">
              <a:buFont typeface="Arial" pitchFamily="34" charset="0"/>
              <a:buChar char="•"/>
            </a:pPr>
            <a:endParaRPr lang="es-EC" sz="2400" dirty="0"/>
          </a:p>
          <a:p>
            <a:pPr marL="285750" indent="-285750" algn="just">
              <a:buFont typeface="Arial" pitchFamily="34" charset="0"/>
              <a:buChar char="•"/>
            </a:pPr>
            <a:r>
              <a:rPr lang="es-EC" sz="2400" dirty="0"/>
              <a:t>La implementación de nuevos sistemas tecnológicos contribuiría a la integración, y especialmente automatización de procesos que mejoraría la gestión corporativa y administrativa del IGM eliminando la burocracia de ciertas áreas, la optimización de recursos y la reducción de tiempo.</a:t>
            </a:r>
          </a:p>
          <a:p>
            <a:pPr marL="285750" indent="-285750" algn="just">
              <a:buFont typeface="Arial" pitchFamily="34" charset="0"/>
              <a:buChar char="•"/>
            </a:pPr>
            <a:endParaRPr lang="es-EC" sz="2400" dirty="0"/>
          </a:p>
          <a:p>
            <a:pPr marL="285750" indent="-285750" algn="just">
              <a:buFont typeface="Arial" pitchFamily="34" charset="0"/>
              <a:buChar char="•"/>
            </a:pPr>
            <a:r>
              <a:rPr lang="es-EC" sz="2400" dirty="0"/>
              <a:t>Los proyectos están planificados para un plazo de 3 años 2019-2021 luego de determinar el orden cronológico de la implementación de cada uno se hace necesario dar seguimiento y evaluación de las metas e indicadores de rendimiento que garanticen la eficiencia de los mismos.</a:t>
            </a:r>
          </a:p>
          <a:p>
            <a:endParaRPr lang="es-EC" dirty="0"/>
          </a:p>
        </p:txBody>
      </p:sp>
    </p:spTree>
    <p:extLst>
      <p:ext uri="{BB962C8B-B14F-4D97-AF65-F5344CB8AC3E}">
        <p14:creationId xmlns:p14="http://schemas.microsoft.com/office/powerpoint/2010/main" val="694961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620687"/>
            <a:ext cx="5112568" cy="800219"/>
          </a:xfrm>
          <a:prstGeom prst="rect">
            <a:avLst/>
          </a:prstGeom>
          <a:noFill/>
        </p:spPr>
        <p:txBody>
          <a:bodyPr wrap="square" rtlCol="0">
            <a:spAutoFit/>
          </a:bodyPr>
          <a:lstStyle/>
          <a:p>
            <a:r>
              <a:rPr lang="es-EC" sz="2800" b="1" dirty="0"/>
              <a:t>RECOMENDACIONES</a:t>
            </a:r>
          </a:p>
          <a:p>
            <a:endParaRPr lang="es-EC" dirty="0"/>
          </a:p>
        </p:txBody>
      </p:sp>
      <p:sp>
        <p:nvSpPr>
          <p:cNvPr id="3" name="2 CuadroTexto"/>
          <p:cNvSpPr txBox="1"/>
          <p:nvPr/>
        </p:nvSpPr>
        <p:spPr>
          <a:xfrm>
            <a:off x="827584" y="1556792"/>
            <a:ext cx="7128792" cy="4985980"/>
          </a:xfrm>
          <a:prstGeom prst="rect">
            <a:avLst/>
          </a:prstGeom>
          <a:noFill/>
        </p:spPr>
        <p:txBody>
          <a:bodyPr wrap="square" rtlCol="0">
            <a:spAutoFit/>
          </a:bodyPr>
          <a:lstStyle/>
          <a:p>
            <a:pPr marL="342900" indent="-342900" algn="just">
              <a:buFont typeface="Arial" pitchFamily="34" charset="0"/>
              <a:buChar char="•"/>
            </a:pPr>
            <a:r>
              <a:rPr lang="es-EC" sz="2000" dirty="0"/>
              <a:t>Es necesaria la reestructuración y readecuación de los procesos del departamento de Tecnología del IGM para que se describan detalladamente las actividades a cada una de las unidades que permitan asegurar la estabilidad es decir haya un inicio y un fin de todos los proyectos planteados.</a:t>
            </a:r>
          </a:p>
          <a:p>
            <a:pPr marL="342900" indent="-342900" algn="just">
              <a:buFont typeface="Arial" pitchFamily="34" charset="0"/>
              <a:buChar char="•"/>
            </a:pPr>
            <a:r>
              <a:rPr lang="es-EC" sz="2000" dirty="0"/>
              <a:t> </a:t>
            </a:r>
          </a:p>
          <a:p>
            <a:pPr marL="342900" indent="-342900" algn="just">
              <a:buFont typeface="Arial" pitchFamily="34" charset="0"/>
              <a:buChar char="•"/>
            </a:pPr>
            <a:r>
              <a:rPr lang="es-EC" sz="2000" dirty="0"/>
              <a:t>Se recomienda la implementación de nuevas prácticas de Gobierno de TI como  COBIT y de gestión de servicios como ITIL que permita una administración más adecuada de los recursos disponibles de TI  así como del recurso humano disponible, incorporando también información e infraestructura.</a:t>
            </a:r>
          </a:p>
          <a:p>
            <a:pPr marL="342900" indent="-342900" algn="just">
              <a:buFont typeface="Arial" pitchFamily="34" charset="0"/>
              <a:buChar char="•"/>
            </a:pPr>
            <a:r>
              <a:rPr lang="es-EC" sz="2000" dirty="0"/>
              <a:t> </a:t>
            </a:r>
          </a:p>
          <a:p>
            <a:pPr marL="342900" indent="-342900" algn="just">
              <a:buFont typeface="Arial" pitchFamily="34" charset="0"/>
              <a:buChar char="•"/>
            </a:pPr>
            <a:r>
              <a:rPr lang="es-EC" sz="2000" dirty="0"/>
              <a:t>Se recomienda empezar con la implementación de un sistema de inteligencia de negocios que permita mejorar los procesos </a:t>
            </a:r>
            <a:r>
              <a:rPr lang="es-EC" sz="2000" dirty="0" err="1"/>
              <a:t>agregadores</a:t>
            </a:r>
            <a:r>
              <a:rPr lang="es-EC" sz="2000" dirty="0"/>
              <a:t> de valor de la institución.</a:t>
            </a:r>
          </a:p>
          <a:p>
            <a:endParaRPr lang="es-EC" dirty="0"/>
          </a:p>
        </p:txBody>
      </p:sp>
      <p:pic>
        <p:nvPicPr>
          <p:cNvPr id="4" name="3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37164601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245264"/>
            <a:ext cx="8568952" cy="6278642"/>
          </a:xfrm>
          <a:prstGeom prst="rect">
            <a:avLst/>
          </a:prstGeom>
          <a:noFill/>
        </p:spPr>
        <p:txBody>
          <a:bodyPr wrap="square" rtlCol="0">
            <a:spAutoFit/>
          </a:bodyPr>
          <a:lstStyle/>
          <a:p>
            <a:pPr marL="342900" indent="-342900" algn="just">
              <a:buFont typeface="Arial" pitchFamily="34" charset="0"/>
              <a:buChar char="•"/>
            </a:pPr>
            <a:r>
              <a:rPr lang="es-EC" sz="2400" dirty="0"/>
              <a:t>Se recomienda reforzar la infraestructura informática, comunicaciones y seguridades conforme se necesite luego de la implementación y actualización de herramientas y plataformas tecnológicas.</a:t>
            </a:r>
          </a:p>
          <a:p>
            <a:pPr algn="just"/>
            <a:endParaRPr lang="es-EC" sz="2400" dirty="0"/>
          </a:p>
          <a:p>
            <a:pPr marL="342900" indent="-342900" algn="just">
              <a:buFont typeface="Arial" pitchFamily="34" charset="0"/>
              <a:buChar char="•"/>
            </a:pPr>
            <a:r>
              <a:rPr lang="es-EC" sz="2400" dirty="0"/>
              <a:t>Se recomienda la creación de la vinculación con otras entidades afines a las funciones del IGM que permitan la implementación  mejoramiento  o actualización de diversas tecnologías que ayuden con la gestión de los procesos principales del IGM.</a:t>
            </a:r>
          </a:p>
          <a:p>
            <a:pPr algn="just"/>
            <a:endParaRPr lang="es-EC" sz="2400" dirty="0"/>
          </a:p>
          <a:p>
            <a:pPr marL="342900" indent="-342900" algn="just">
              <a:buFont typeface="Arial" pitchFamily="34" charset="0"/>
              <a:buChar char="•"/>
            </a:pPr>
            <a:r>
              <a:rPr lang="es-EC" sz="2400" dirty="0"/>
              <a:t>Se recomienda implantar en la Planificación Estratégica institucional como parte de las estrategias la adopción de normas de calidad y mejora continua especialmente en los procesos importantes que generan ventaja competitiva a lo largo de la planificación estratégica con estándares o indicadores del desempeño cada determinado tiempo.</a:t>
            </a:r>
          </a:p>
          <a:p>
            <a:endParaRPr lang="es-EC" dirty="0"/>
          </a:p>
        </p:txBody>
      </p:sp>
    </p:spTree>
    <p:extLst>
      <p:ext uri="{BB962C8B-B14F-4D97-AF65-F5344CB8AC3E}">
        <p14:creationId xmlns:p14="http://schemas.microsoft.com/office/powerpoint/2010/main" val="11798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404664"/>
            <a:ext cx="6192688" cy="461665"/>
          </a:xfrm>
          <a:prstGeom prst="rect">
            <a:avLst/>
          </a:prstGeom>
          <a:noFill/>
        </p:spPr>
        <p:txBody>
          <a:bodyPr wrap="square" rtlCol="0">
            <a:spAutoFit/>
          </a:bodyPr>
          <a:lstStyle/>
          <a:p>
            <a:r>
              <a:rPr lang="es-EC" sz="2400" b="1" dirty="0"/>
              <a:t>MODELO OPERATIVO</a:t>
            </a:r>
          </a:p>
        </p:txBody>
      </p:sp>
      <p:sp>
        <p:nvSpPr>
          <p:cNvPr id="3" name="2 CuadroTexto"/>
          <p:cNvSpPr txBox="1"/>
          <p:nvPr/>
        </p:nvSpPr>
        <p:spPr>
          <a:xfrm>
            <a:off x="899592" y="980728"/>
            <a:ext cx="7416824" cy="1846659"/>
          </a:xfrm>
          <a:prstGeom prst="rect">
            <a:avLst/>
          </a:prstGeom>
          <a:noFill/>
        </p:spPr>
        <p:txBody>
          <a:bodyPr wrap="square" rtlCol="0">
            <a:spAutoFit/>
          </a:bodyPr>
          <a:lstStyle/>
          <a:p>
            <a:r>
              <a:rPr lang="es-EC" sz="2400" dirty="0"/>
              <a:t>En este punto se describen las condiciones (operación) en que se encuentran las áreas funcionales, los procesos y actividades asociados con la información requerida por cada área del IGM</a:t>
            </a:r>
            <a:r>
              <a:rPr lang="es-EC" dirty="0"/>
              <a:t>.</a:t>
            </a:r>
          </a:p>
          <a:p>
            <a:endParaRPr lang="es-EC" dirty="0"/>
          </a:p>
        </p:txBody>
      </p:sp>
      <p:sp>
        <p:nvSpPr>
          <p:cNvPr id="5" name="4 CuadroTexto"/>
          <p:cNvSpPr txBox="1"/>
          <p:nvPr/>
        </p:nvSpPr>
        <p:spPr>
          <a:xfrm>
            <a:off x="1187624" y="2181057"/>
            <a:ext cx="6408712" cy="369332"/>
          </a:xfrm>
          <a:prstGeom prst="rect">
            <a:avLst/>
          </a:prstGeom>
          <a:noFill/>
        </p:spPr>
        <p:txBody>
          <a:bodyPr wrap="square" rtlCol="0">
            <a:spAutoFit/>
          </a:bodyPr>
          <a:lstStyle/>
          <a:p>
            <a:endParaRPr lang="es-EC" dirty="0"/>
          </a:p>
        </p:txBody>
      </p:sp>
      <p:pic>
        <p:nvPicPr>
          <p:cNvPr id="6" name="5 Imagen"/>
          <p:cNvPicPr/>
          <p:nvPr/>
        </p:nvPicPr>
        <p:blipFill>
          <a:blip r:embed="rId2" cstate="print">
            <a:extLst>
              <a:ext uri="{28A0092B-C50C-407E-A947-70E740481C1C}">
                <a14:useLocalDpi xmlns:a14="http://schemas.microsoft.com/office/drawing/2010/main" val="0"/>
              </a:ext>
            </a:extLst>
          </a:blip>
          <a:srcRect l="-3" t="-8" r="-3" b="-8"/>
          <a:stretch>
            <a:fillRect/>
          </a:stretch>
        </p:blipFill>
        <p:spPr bwMode="auto">
          <a:xfrm>
            <a:off x="1659575" y="2827387"/>
            <a:ext cx="5464810" cy="2879725"/>
          </a:xfrm>
          <a:prstGeom prst="rect">
            <a:avLst/>
          </a:prstGeom>
          <a:solidFill>
            <a:srgbClr val="FFFFFF"/>
          </a:solidFill>
          <a:ln>
            <a:noFill/>
          </a:ln>
        </p:spPr>
      </p:pic>
      <p:pic>
        <p:nvPicPr>
          <p:cNvPr id="7" name="6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1520691086"/>
      </p:ext>
    </p:extLst>
  </p:cSld>
  <p:clrMapOvr>
    <a:masterClrMapping/>
  </p:clrMapOvr>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15064</TotalTime>
  <Words>6338</Words>
  <Application>Microsoft Office PowerPoint</Application>
  <PresentationFormat>Presentación en pantalla (4:3)</PresentationFormat>
  <Paragraphs>844</Paragraphs>
  <Slides>84</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84</vt:i4>
      </vt:variant>
    </vt:vector>
  </HeadingPairs>
  <TitlesOfParts>
    <vt:vector size="89" baseType="lpstr">
      <vt:lpstr>Arial</vt:lpstr>
      <vt:lpstr>Calibri</vt:lpstr>
      <vt:lpstr>Times New Roman</vt:lpstr>
      <vt:lpstr>Tw Cen MT</vt:lpstr>
      <vt:lpstr>Paja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dc:creator>
  <cp:lastModifiedBy>Víctor Manuel Páliz Osorio</cp:lastModifiedBy>
  <cp:revision>90</cp:revision>
  <dcterms:created xsi:type="dcterms:W3CDTF">2019-06-04T23:29:27Z</dcterms:created>
  <dcterms:modified xsi:type="dcterms:W3CDTF">2019-11-22T15:52:04Z</dcterms:modified>
</cp:coreProperties>
</file>