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29"/>
  </p:notesMasterIdLst>
  <p:sldIdLst>
    <p:sldId id="256" r:id="rId2"/>
    <p:sldId id="286" r:id="rId3"/>
    <p:sldId id="267" r:id="rId4"/>
    <p:sldId id="295" r:id="rId5"/>
    <p:sldId id="287" r:id="rId6"/>
    <p:sldId id="269" r:id="rId7"/>
    <p:sldId id="270" r:id="rId8"/>
    <p:sldId id="271" r:id="rId9"/>
    <p:sldId id="282" r:id="rId10"/>
    <p:sldId id="290" r:id="rId11"/>
    <p:sldId id="288" r:id="rId12"/>
    <p:sldId id="283" r:id="rId13"/>
    <p:sldId id="289" r:id="rId14"/>
    <p:sldId id="291" r:id="rId15"/>
    <p:sldId id="294" r:id="rId16"/>
    <p:sldId id="302" r:id="rId17"/>
    <p:sldId id="303" r:id="rId18"/>
    <p:sldId id="304" r:id="rId19"/>
    <p:sldId id="296" r:id="rId20"/>
    <p:sldId id="284" r:id="rId21"/>
    <p:sldId id="301" r:id="rId22"/>
    <p:sldId id="298" r:id="rId23"/>
    <p:sldId id="299" r:id="rId24"/>
    <p:sldId id="272" r:id="rId25"/>
    <p:sldId id="273" r:id="rId26"/>
    <p:sldId id="276" r:id="rId27"/>
    <p:sldId id="27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8080"/>
    <a:srgbClr val="E4EED9"/>
    <a:srgbClr val="00CC00"/>
    <a:srgbClr val="00FF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snapToGrid="0">
      <p:cViewPr varScale="1">
        <p:scale>
          <a:sx n="90" d="100"/>
          <a:sy n="90"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1" Type="http://schemas.openxmlformats.org/officeDocument/2006/relationships/image" Target="../media/image7.png"/></Relationships>
</file>

<file path=ppt/diagrams/_rels/data4.xml.rels><?xml version="1.0" encoding="UTF-8" standalone="yes"?>
<Relationships xmlns="http://schemas.openxmlformats.org/package/2006/relationships"><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1" Type="http://schemas.openxmlformats.org/officeDocument/2006/relationships/image" Target="../media/image7.png"/></Relationships>
</file>

<file path=ppt/diagrams/_rels/drawing4.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183FB3-D6F5-4507-A536-88F8F96D00BD}" type="doc">
      <dgm:prSet loTypeId="urn:microsoft.com/office/officeart/2008/layout/VerticalCurvedList" loCatId="list" qsTypeId="urn:microsoft.com/office/officeart/2005/8/quickstyle/simple3" qsCatId="simple" csTypeId="urn:microsoft.com/office/officeart/2005/8/colors/accent1_4" csCatId="accent1" phldr="1"/>
      <dgm:spPr/>
      <dgm:t>
        <a:bodyPr/>
        <a:lstStyle/>
        <a:p>
          <a:endParaRPr lang="es-EC"/>
        </a:p>
      </dgm:t>
    </dgm:pt>
    <dgm:pt modelId="{47750FAF-14F3-497C-95D2-83C5244B1987}">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EC" sz="2800" dirty="0">
              <a:latin typeface="Times New Roman" panose="02020603050405020304" pitchFamily="18" charset="0"/>
              <a:cs typeface="Times New Roman" panose="02020603050405020304" pitchFamily="18" charset="0"/>
            </a:rPr>
            <a:t>Problema</a:t>
          </a:r>
        </a:p>
      </dgm:t>
    </dgm:pt>
    <dgm:pt modelId="{B3F429F4-5F45-4CB2-A106-2C7DAEFF3326}" type="parTrans" cxnId="{8EEA059A-D145-4924-88FE-FB1FC3A99B9A}">
      <dgm:prSet/>
      <dgm:spPr/>
      <dgm:t>
        <a:bodyPr/>
        <a:lstStyle/>
        <a:p>
          <a:endParaRPr lang="es-EC" sz="2800">
            <a:latin typeface="Times New Roman" panose="02020603050405020304" pitchFamily="18" charset="0"/>
            <a:cs typeface="Times New Roman" panose="02020603050405020304" pitchFamily="18" charset="0"/>
          </a:endParaRPr>
        </a:p>
      </dgm:t>
    </dgm:pt>
    <dgm:pt modelId="{F08364C2-D5A7-43BE-9CF5-0202BEB5373A}" type="sibTrans" cxnId="{8EEA059A-D145-4924-88FE-FB1FC3A99B9A}">
      <dgm:prSet/>
      <dgm:spPr/>
      <dgm:t>
        <a:bodyPr/>
        <a:lstStyle/>
        <a:p>
          <a:endParaRPr lang="es-EC" sz="2800">
            <a:latin typeface="Times New Roman" panose="02020603050405020304" pitchFamily="18" charset="0"/>
            <a:cs typeface="Times New Roman" panose="02020603050405020304" pitchFamily="18" charset="0"/>
          </a:endParaRPr>
        </a:p>
      </dgm:t>
    </dgm:pt>
    <dgm:pt modelId="{EBA15C63-77E4-45C6-B8FC-3D258AC9902F}">
      <dgm:prSet phldrT="[Texto]" custT="1"/>
      <dgm:spPr/>
      <dgm:t>
        <a:bodyPr/>
        <a:lstStyle/>
        <a:p>
          <a:r>
            <a:rPr lang="es-EC" sz="2800" dirty="0">
              <a:latin typeface="Times New Roman" panose="02020603050405020304" pitchFamily="18" charset="0"/>
              <a:cs typeface="Times New Roman" panose="02020603050405020304" pitchFamily="18" charset="0"/>
            </a:rPr>
            <a:t>Objetivo General</a:t>
          </a:r>
        </a:p>
      </dgm:t>
    </dgm:pt>
    <dgm:pt modelId="{9C891AA8-21D5-4541-A331-DBE002ABEC9A}" type="parTrans" cxnId="{7D2E6662-1FEB-4E19-9C9C-880987A23720}">
      <dgm:prSet/>
      <dgm:spPr/>
      <dgm:t>
        <a:bodyPr/>
        <a:lstStyle/>
        <a:p>
          <a:endParaRPr lang="es-EC" sz="2800">
            <a:latin typeface="Times New Roman" panose="02020603050405020304" pitchFamily="18" charset="0"/>
            <a:cs typeface="Times New Roman" panose="02020603050405020304" pitchFamily="18" charset="0"/>
          </a:endParaRPr>
        </a:p>
      </dgm:t>
    </dgm:pt>
    <dgm:pt modelId="{41C92B04-23A3-455A-A5B6-204AA2CC90FC}" type="sibTrans" cxnId="{7D2E6662-1FEB-4E19-9C9C-880987A23720}">
      <dgm:prSet/>
      <dgm:spPr/>
      <dgm:t>
        <a:bodyPr/>
        <a:lstStyle/>
        <a:p>
          <a:endParaRPr lang="es-EC" sz="2800">
            <a:latin typeface="Times New Roman" panose="02020603050405020304" pitchFamily="18" charset="0"/>
            <a:cs typeface="Times New Roman" panose="02020603050405020304" pitchFamily="18" charset="0"/>
          </a:endParaRPr>
        </a:p>
      </dgm:t>
    </dgm:pt>
    <dgm:pt modelId="{3A5ADEC5-5034-440D-A978-4318E3D0C583}">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EC" sz="2800" dirty="0">
              <a:latin typeface="Times New Roman" panose="02020603050405020304" pitchFamily="18" charset="0"/>
              <a:cs typeface="Times New Roman" panose="02020603050405020304" pitchFamily="18" charset="0"/>
            </a:rPr>
            <a:t>Objetivos específicos</a:t>
          </a:r>
        </a:p>
      </dgm:t>
    </dgm:pt>
    <dgm:pt modelId="{0504FD49-2869-4A06-BCE1-5873FAAB2653}" type="parTrans" cxnId="{B67052E6-A36F-48EE-8B32-742DB337FB89}">
      <dgm:prSet/>
      <dgm:spPr/>
      <dgm:t>
        <a:bodyPr/>
        <a:lstStyle/>
        <a:p>
          <a:endParaRPr lang="es-EC" sz="2800">
            <a:latin typeface="Times New Roman" panose="02020603050405020304" pitchFamily="18" charset="0"/>
            <a:cs typeface="Times New Roman" panose="02020603050405020304" pitchFamily="18" charset="0"/>
          </a:endParaRPr>
        </a:p>
      </dgm:t>
    </dgm:pt>
    <dgm:pt modelId="{A7C92E3F-0F14-40CA-BB62-2CF186862789}" type="sibTrans" cxnId="{B67052E6-A36F-48EE-8B32-742DB337FB89}">
      <dgm:prSet/>
      <dgm:spPr/>
      <dgm:t>
        <a:bodyPr/>
        <a:lstStyle/>
        <a:p>
          <a:endParaRPr lang="es-EC" sz="2800">
            <a:latin typeface="Times New Roman" panose="02020603050405020304" pitchFamily="18" charset="0"/>
            <a:cs typeface="Times New Roman" panose="02020603050405020304" pitchFamily="18" charset="0"/>
          </a:endParaRPr>
        </a:p>
      </dgm:t>
    </dgm:pt>
    <dgm:pt modelId="{31C6F04E-24D8-4FFE-9540-B46EC0C1DDE4}" type="pres">
      <dgm:prSet presAssocID="{2B183FB3-D6F5-4507-A536-88F8F96D00BD}" presName="Name0" presStyleCnt="0">
        <dgm:presLayoutVars>
          <dgm:chMax val="7"/>
          <dgm:chPref val="7"/>
          <dgm:dir/>
        </dgm:presLayoutVars>
      </dgm:prSet>
      <dgm:spPr/>
    </dgm:pt>
    <dgm:pt modelId="{B696CD6A-0CD8-48C2-89A7-43DCE3E47626}" type="pres">
      <dgm:prSet presAssocID="{2B183FB3-D6F5-4507-A536-88F8F96D00BD}" presName="Name1" presStyleCnt="0"/>
      <dgm:spPr/>
    </dgm:pt>
    <dgm:pt modelId="{F1DEA3EC-9755-4797-998F-E5FE776371E5}" type="pres">
      <dgm:prSet presAssocID="{2B183FB3-D6F5-4507-A536-88F8F96D00BD}" presName="cycle" presStyleCnt="0"/>
      <dgm:spPr/>
    </dgm:pt>
    <dgm:pt modelId="{6A9776FD-0313-41ED-9FFF-40629D4CD5DE}" type="pres">
      <dgm:prSet presAssocID="{2B183FB3-D6F5-4507-A536-88F8F96D00BD}" presName="srcNode" presStyleLbl="node1" presStyleIdx="0" presStyleCnt="3"/>
      <dgm:spPr/>
    </dgm:pt>
    <dgm:pt modelId="{56670878-ACFF-416E-8264-36DF2BB0DD1A}" type="pres">
      <dgm:prSet presAssocID="{2B183FB3-D6F5-4507-A536-88F8F96D00BD}" presName="conn" presStyleLbl="parChTrans1D2" presStyleIdx="0" presStyleCnt="1"/>
      <dgm:spPr/>
    </dgm:pt>
    <dgm:pt modelId="{4F870DC4-BAA0-4DD2-AEF3-13AE4EF67B33}" type="pres">
      <dgm:prSet presAssocID="{2B183FB3-D6F5-4507-A536-88F8F96D00BD}" presName="extraNode" presStyleLbl="node1" presStyleIdx="0" presStyleCnt="3"/>
      <dgm:spPr/>
    </dgm:pt>
    <dgm:pt modelId="{F24898AA-B3A4-47B7-BCCD-58AB1E9931C6}" type="pres">
      <dgm:prSet presAssocID="{2B183FB3-D6F5-4507-A536-88F8F96D00BD}" presName="dstNode" presStyleLbl="node1" presStyleIdx="0" presStyleCnt="3"/>
      <dgm:spPr/>
    </dgm:pt>
    <dgm:pt modelId="{A1B67484-3CFF-4D2D-BF49-F965140AFF32}" type="pres">
      <dgm:prSet presAssocID="{47750FAF-14F3-497C-95D2-83C5244B1987}" presName="text_1" presStyleLbl="node1" presStyleIdx="0" presStyleCnt="3">
        <dgm:presLayoutVars>
          <dgm:bulletEnabled val="1"/>
        </dgm:presLayoutVars>
      </dgm:prSet>
      <dgm:spPr/>
    </dgm:pt>
    <dgm:pt modelId="{787E9E5B-27D3-4086-AEAF-82A77498B3A1}" type="pres">
      <dgm:prSet presAssocID="{47750FAF-14F3-497C-95D2-83C5244B1987}" presName="accent_1" presStyleCnt="0"/>
      <dgm:spPr/>
    </dgm:pt>
    <dgm:pt modelId="{FFA1E1D5-CDBB-43DE-972A-EF14C890E340}" type="pres">
      <dgm:prSet presAssocID="{47750FAF-14F3-497C-95D2-83C5244B1987}" presName="accentRepeatNode" presStyleLbl="solidFgAcc1" presStyleIdx="0" presStyleCnt="3">
        <dgm:style>
          <a:lnRef idx="1">
            <a:schemeClr val="accent1"/>
          </a:lnRef>
          <a:fillRef idx="2">
            <a:schemeClr val="accent1"/>
          </a:fillRef>
          <a:effectRef idx="1">
            <a:schemeClr val="accent1"/>
          </a:effectRef>
          <a:fontRef idx="minor">
            <a:schemeClr val="dk1"/>
          </a:fontRef>
        </dgm:style>
      </dgm:prSet>
      <dgm:spPr/>
    </dgm:pt>
    <dgm:pt modelId="{4E4CA7A3-6233-4EBD-9D8E-48D11788A562}" type="pres">
      <dgm:prSet presAssocID="{EBA15C63-77E4-45C6-B8FC-3D258AC9902F}" presName="text_2" presStyleLbl="node1" presStyleIdx="1" presStyleCnt="3">
        <dgm:presLayoutVars>
          <dgm:bulletEnabled val="1"/>
        </dgm:presLayoutVars>
      </dgm:prSet>
      <dgm:spPr/>
    </dgm:pt>
    <dgm:pt modelId="{E764CA97-259E-40C5-AA76-FE9F36364173}" type="pres">
      <dgm:prSet presAssocID="{EBA15C63-77E4-45C6-B8FC-3D258AC9902F}" presName="accent_2" presStyleCnt="0"/>
      <dgm:spPr/>
    </dgm:pt>
    <dgm:pt modelId="{97BBDDFA-7915-413B-AECA-4CAE6493D721}" type="pres">
      <dgm:prSet presAssocID="{EBA15C63-77E4-45C6-B8FC-3D258AC9902F}" presName="accentRepeatNode" presStyleLbl="solidFgAcc1" presStyleIdx="1" presStyleCnt="3">
        <dgm:style>
          <a:lnRef idx="1">
            <a:schemeClr val="accent1"/>
          </a:lnRef>
          <a:fillRef idx="2">
            <a:schemeClr val="accent1"/>
          </a:fillRef>
          <a:effectRef idx="1">
            <a:schemeClr val="accent1"/>
          </a:effectRef>
          <a:fontRef idx="minor">
            <a:schemeClr val="dk1"/>
          </a:fontRef>
        </dgm:style>
      </dgm:prSet>
      <dgm:spPr/>
    </dgm:pt>
    <dgm:pt modelId="{91F38F79-3CC3-47E8-A252-8C17F4C6A4A9}" type="pres">
      <dgm:prSet presAssocID="{3A5ADEC5-5034-440D-A978-4318E3D0C583}" presName="text_3" presStyleLbl="node1" presStyleIdx="2" presStyleCnt="3">
        <dgm:presLayoutVars>
          <dgm:bulletEnabled val="1"/>
        </dgm:presLayoutVars>
      </dgm:prSet>
      <dgm:spPr/>
    </dgm:pt>
    <dgm:pt modelId="{803E08C2-00A3-45F3-947B-EC9BE15C3FE7}" type="pres">
      <dgm:prSet presAssocID="{3A5ADEC5-5034-440D-A978-4318E3D0C583}" presName="accent_3" presStyleCnt="0"/>
      <dgm:spPr/>
    </dgm:pt>
    <dgm:pt modelId="{2967EB35-EF34-42F1-A7B0-297A8398EB87}" type="pres">
      <dgm:prSet presAssocID="{3A5ADEC5-5034-440D-A978-4318E3D0C583}" presName="accentRepeatNode" presStyleLbl="solidFgAcc1" presStyleIdx="2" presStyleCnt="3">
        <dgm:style>
          <a:lnRef idx="1">
            <a:schemeClr val="accent1"/>
          </a:lnRef>
          <a:fillRef idx="2">
            <a:schemeClr val="accent1"/>
          </a:fillRef>
          <a:effectRef idx="1">
            <a:schemeClr val="accent1"/>
          </a:effectRef>
          <a:fontRef idx="minor">
            <a:schemeClr val="dk1"/>
          </a:fontRef>
        </dgm:style>
      </dgm:prSet>
      <dgm:spPr/>
    </dgm:pt>
  </dgm:ptLst>
  <dgm:cxnLst>
    <dgm:cxn modelId="{F141DB1E-69FD-4686-B04C-EBA78BD63A72}" type="presOf" srcId="{2B183FB3-D6F5-4507-A536-88F8F96D00BD}" destId="{31C6F04E-24D8-4FFE-9540-B46EC0C1DDE4}" srcOrd="0" destOrd="0" presId="urn:microsoft.com/office/officeart/2008/layout/VerticalCurvedList"/>
    <dgm:cxn modelId="{4FC42B3A-9471-478F-995C-F02394B9D3E2}" type="presOf" srcId="{3A5ADEC5-5034-440D-A978-4318E3D0C583}" destId="{91F38F79-3CC3-47E8-A252-8C17F4C6A4A9}" srcOrd="0" destOrd="0" presId="urn:microsoft.com/office/officeart/2008/layout/VerticalCurvedList"/>
    <dgm:cxn modelId="{CE886260-70B1-4C97-AEF7-084912C8BEFE}" type="presOf" srcId="{F08364C2-D5A7-43BE-9CF5-0202BEB5373A}" destId="{56670878-ACFF-416E-8264-36DF2BB0DD1A}" srcOrd="0" destOrd="0" presId="urn:microsoft.com/office/officeart/2008/layout/VerticalCurvedList"/>
    <dgm:cxn modelId="{7D2E6662-1FEB-4E19-9C9C-880987A23720}" srcId="{2B183FB3-D6F5-4507-A536-88F8F96D00BD}" destId="{EBA15C63-77E4-45C6-B8FC-3D258AC9902F}" srcOrd="1" destOrd="0" parTransId="{9C891AA8-21D5-4541-A331-DBE002ABEC9A}" sibTransId="{41C92B04-23A3-455A-A5B6-204AA2CC90FC}"/>
    <dgm:cxn modelId="{7CCF2197-9A63-4C56-BF86-2EA2000601BE}" type="presOf" srcId="{47750FAF-14F3-497C-95D2-83C5244B1987}" destId="{A1B67484-3CFF-4D2D-BF49-F965140AFF32}" srcOrd="0" destOrd="0" presId="urn:microsoft.com/office/officeart/2008/layout/VerticalCurvedList"/>
    <dgm:cxn modelId="{8EEA059A-D145-4924-88FE-FB1FC3A99B9A}" srcId="{2B183FB3-D6F5-4507-A536-88F8F96D00BD}" destId="{47750FAF-14F3-497C-95D2-83C5244B1987}" srcOrd="0" destOrd="0" parTransId="{B3F429F4-5F45-4CB2-A106-2C7DAEFF3326}" sibTransId="{F08364C2-D5A7-43BE-9CF5-0202BEB5373A}"/>
    <dgm:cxn modelId="{F33628E2-C8A8-420C-829E-4A06FB842CE9}" type="presOf" srcId="{EBA15C63-77E4-45C6-B8FC-3D258AC9902F}" destId="{4E4CA7A3-6233-4EBD-9D8E-48D11788A562}" srcOrd="0" destOrd="0" presId="urn:microsoft.com/office/officeart/2008/layout/VerticalCurvedList"/>
    <dgm:cxn modelId="{B67052E6-A36F-48EE-8B32-742DB337FB89}" srcId="{2B183FB3-D6F5-4507-A536-88F8F96D00BD}" destId="{3A5ADEC5-5034-440D-A978-4318E3D0C583}" srcOrd="2" destOrd="0" parTransId="{0504FD49-2869-4A06-BCE1-5873FAAB2653}" sibTransId="{A7C92E3F-0F14-40CA-BB62-2CF186862789}"/>
    <dgm:cxn modelId="{81CF94BC-7A38-48CF-9115-09C1AE29ADDB}" type="presParOf" srcId="{31C6F04E-24D8-4FFE-9540-B46EC0C1DDE4}" destId="{B696CD6A-0CD8-48C2-89A7-43DCE3E47626}" srcOrd="0" destOrd="0" presId="urn:microsoft.com/office/officeart/2008/layout/VerticalCurvedList"/>
    <dgm:cxn modelId="{954B5BBF-9D60-477C-AC98-849412D00496}" type="presParOf" srcId="{B696CD6A-0CD8-48C2-89A7-43DCE3E47626}" destId="{F1DEA3EC-9755-4797-998F-E5FE776371E5}" srcOrd="0" destOrd="0" presId="urn:microsoft.com/office/officeart/2008/layout/VerticalCurvedList"/>
    <dgm:cxn modelId="{4EEBDFEF-27C4-4492-867F-AC8DBDB4DDCD}" type="presParOf" srcId="{F1DEA3EC-9755-4797-998F-E5FE776371E5}" destId="{6A9776FD-0313-41ED-9FFF-40629D4CD5DE}" srcOrd="0" destOrd="0" presId="urn:microsoft.com/office/officeart/2008/layout/VerticalCurvedList"/>
    <dgm:cxn modelId="{9D5E1AD9-31CF-4EB1-82EA-2C7F7966A942}" type="presParOf" srcId="{F1DEA3EC-9755-4797-998F-E5FE776371E5}" destId="{56670878-ACFF-416E-8264-36DF2BB0DD1A}" srcOrd="1" destOrd="0" presId="urn:microsoft.com/office/officeart/2008/layout/VerticalCurvedList"/>
    <dgm:cxn modelId="{ADCEA593-B4E5-4510-997D-C60293752E9F}" type="presParOf" srcId="{F1DEA3EC-9755-4797-998F-E5FE776371E5}" destId="{4F870DC4-BAA0-4DD2-AEF3-13AE4EF67B33}" srcOrd="2" destOrd="0" presId="urn:microsoft.com/office/officeart/2008/layout/VerticalCurvedList"/>
    <dgm:cxn modelId="{FD206FDE-AC76-451E-8680-52F733B701B5}" type="presParOf" srcId="{F1DEA3EC-9755-4797-998F-E5FE776371E5}" destId="{F24898AA-B3A4-47B7-BCCD-58AB1E9931C6}" srcOrd="3" destOrd="0" presId="urn:microsoft.com/office/officeart/2008/layout/VerticalCurvedList"/>
    <dgm:cxn modelId="{4D275FF3-72EA-4949-9C34-C6B1C1642333}" type="presParOf" srcId="{B696CD6A-0CD8-48C2-89A7-43DCE3E47626}" destId="{A1B67484-3CFF-4D2D-BF49-F965140AFF32}" srcOrd="1" destOrd="0" presId="urn:microsoft.com/office/officeart/2008/layout/VerticalCurvedList"/>
    <dgm:cxn modelId="{5E6DC43F-7639-466E-A630-4458A72F57A7}" type="presParOf" srcId="{B696CD6A-0CD8-48C2-89A7-43DCE3E47626}" destId="{787E9E5B-27D3-4086-AEAF-82A77498B3A1}" srcOrd="2" destOrd="0" presId="urn:microsoft.com/office/officeart/2008/layout/VerticalCurvedList"/>
    <dgm:cxn modelId="{D7779CA1-2BDA-41F9-B3FD-2CED28947146}" type="presParOf" srcId="{787E9E5B-27D3-4086-AEAF-82A77498B3A1}" destId="{FFA1E1D5-CDBB-43DE-972A-EF14C890E340}" srcOrd="0" destOrd="0" presId="urn:microsoft.com/office/officeart/2008/layout/VerticalCurvedList"/>
    <dgm:cxn modelId="{CE4B7BB0-6927-4922-8FC5-5603E36AF3C6}" type="presParOf" srcId="{B696CD6A-0CD8-48C2-89A7-43DCE3E47626}" destId="{4E4CA7A3-6233-4EBD-9D8E-48D11788A562}" srcOrd="3" destOrd="0" presId="urn:microsoft.com/office/officeart/2008/layout/VerticalCurvedList"/>
    <dgm:cxn modelId="{7D6759AA-C173-420D-A99A-86882C58C859}" type="presParOf" srcId="{B696CD6A-0CD8-48C2-89A7-43DCE3E47626}" destId="{E764CA97-259E-40C5-AA76-FE9F36364173}" srcOrd="4" destOrd="0" presId="urn:microsoft.com/office/officeart/2008/layout/VerticalCurvedList"/>
    <dgm:cxn modelId="{A1F1A429-697F-4E5C-A94F-E9066E5E117E}" type="presParOf" srcId="{E764CA97-259E-40C5-AA76-FE9F36364173}" destId="{97BBDDFA-7915-413B-AECA-4CAE6493D721}" srcOrd="0" destOrd="0" presId="urn:microsoft.com/office/officeart/2008/layout/VerticalCurvedList"/>
    <dgm:cxn modelId="{65296AB5-ACB7-4C09-87C3-0ABF5A4A4276}" type="presParOf" srcId="{B696CD6A-0CD8-48C2-89A7-43DCE3E47626}" destId="{91F38F79-3CC3-47E8-A252-8C17F4C6A4A9}" srcOrd="5" destOrd="0" presId="urn:microsoft.com/office/officeart/2008/layout/VerticalCurvedList"/>
    <dgm:cxn modelId="{07245FC9-F3E7-433B-8EEE-2394039B7296}" type="presParOf" srcId="{B696CD6A-0CD8-48C2-89A7-43DCE3E47626}" destId="{803E08C2-00A3-45F3-947B-EC9BE15C3FE7}" srcOrd="6" destOrd="0" presId="urn:microsoft.com/office/officeart/2008/layout/VerticalCurvedList"/>
    <dgm:cxn modelId="{8747F0F6-2693-4A93-B549-EB4DE1C36610}" type="presParOf" srcId="{803E08C2-00A3-45F3-947B-EC9BE15C3FE7}" destId="{2967EB35-EF34-42F1-A7B0-297A8398EB8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183FB3-D6F5-4507-A536-88F8F96D00BD}"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s-EC"/>
        </a:p>
      </dgm:t>
    </dgm:pt>
    <dgm:pt modelId="{47750FAF-14F3-497C-95D2-83C5244B1987}">
      <dgm:prSet phldrT="[Texto]" custT="1"/>
      <dgm:spPr/>
      <dgm:t>
        <a:bodyPr/>
        <a:lstStyle/>
        <a:p>
          <a:r>
            <a:rPr lang="es-EC" sz="2800" dirty="0">
              <a:latin typeface="Times New Roman" panose="02020603050405020304" pitchFamily="18" charset="0"/>
              <a:cs typeface="Times New Roman" panose="02020603050405020304" pitchFamily="18" charset="0"/>
            </a:rPr>
            <a:t>Marco teórico</a:t>
          </a:r>
        </a:p>
      </dgm:t>
    </dgm:pt>
    <dgm:pt modelId="{B3F429F4-5F45-4CB2-A106-2C7DAEFF3326}" type="parTrans" cxnId="{8EEA059A-D145-4924-88FE-FB1FC3A99B9A}">
      <dgm:prSet/>
      <dgm:spPr/>
      <dgm:t>
        <a:bodyPr/>
        <a:lstStyle/>
        <a:p>
          <a:endParaRPr lang="es-EC" sz="2800">
            <a:latin typeface="Times New Roman" panose="02020603050405020304" pitchFamily="18" charset="0"/>
            <a:cs typeface="Times New Roman" panose="02020603050405020304" pitchFamily="18" charset="0"/>
          </a:endParaRPr>
        </a:p>
      </dgm:t>
    </dgm:pt>
    <dgm:pt modelId="{F08364C2-D5A7-43BE-9CF5-0202BEB5373A}" type="sibTrans" cxnId="{8EEA059A-D145-4924-88FE-FB1FC3A99B9A}">
      <dgm:prSet/>
      <dgm:spPr/>
      <dgm:t>
        <a:bodyPr/>
        <a:lstStyle/>
        <a:p>
          <a:endParaRPr lang="es-EC" sz="2800">
            <a:latin typeface="Times New Roman" panose="02020603050405020304" pitchFamily="18" charset="0"/>
            <a:cs typeface="Times New Roman" panose="02020603050405020304" pitchFamily="18" charset="0"/>
          </a:endParaRPr>
        </a:p>
      </dgm:t>
    </dgm:pt>
    <dgm:pt modelId="{EBA15C63-77E4-45C6-B8FC-3D258AC9902F}">
      <dgm:prSet phldrT="[Texto]" custT="1"/>
      <dgm:spPr/>
      <dgm:t>
        <a:bodyPr/>
        <a:lstStyle/>
        <a:p>
          <a:r>
            <a:rPr lang="es-EC" sz="2800" dirty="0">
              <a:latin typeface="Times New Roman" panose="02020603050405020304" pitchFamily="18" charset="0"/>
              <a:cs typeface="Times New Roman" panose="02020603050405020304" pitchFamily="18" charset="0"/>
            </a:rPr>
            <a:t>Metodología</a:t>
          </a:r>
        </a:p>
      </dgm:t>
    </dgm:pt>
    <dgm:pt modelId="{9C891AA8-21D5-4541-A331-DBE002ABEC9A}" type="parTrans" cxnId="{7D2E6662-1FEB-4E19-9C9C-880987A23720}">
      <dgm:prSet/>
      <dgm:spPr/>
      <dgm:t>
        <a:bodyPr/>
        <a:lstStyle/>
        <a:p>
          <a:endParaRPr lang="es-EC" sz="2800">
            <a:latin typeface="Times New Roman" panose="02020603050405020304" pitchFamily="18" charset="0"/>
            <a:cs typeface="Times New Roman" panose="02020603050405020304" pitchFamily="18" charset="0"/>
          </a:endParaRPr>
        </a:p>
      </dgm:t>
    </dgm:pt>
    <dgm:pt modelId="{41C92B04-23A3-455A-A5B6-204AA2CC90FC}" type="sibTrans" cxnId="{7D2E6662-1FEB-4E19-9C9C-880987A23720}">
      <dgm:prSet/>
      <dgm:spPr/>
      <dgm:t>
        <a:bodyPr/>
        <a:lstStyle/>
        <a:p>
          <a:endParaRPr lang="es-EC" sz="2800">
            <a:latin typeface="Times New Roman" panose="02020603050405020304" pitchFamily="18" charset="0"/>
            <a:cs typeface="Times New Roman" panose="02020603050405020304" pitchFamily="18" charset="0"/>
          </a:endParaRPr>
        </a:p>
      </dgm:t>
    </dgm:pt>
    <dgm:pt modelId="{3A5ADEC5-5034-440D-A978-4318E3D0C583}">
      <dgm:prSet phldrT="[Texto]" custT="1"/>
      <dgm:spPr/>
      <dgm:t>
        <a:bodyPr/>
        <a:lstStyle/>
        <a:p>
          <a:r>
            <a:rPr lang="es-EC" sz="2800" dirty="0">
              <a:latin typeface="Times New Roman" panose="02020603050405020304" pitchFamily="18" charset="0"/>
              <a:cs typeface="Times New Roman" panose="02020603050405020304" pitchFamily="18" charset="0"/>
            </a:rPr>
            <a:t>Resultados</a:t>
          </a:r>
        </a:p>
      </dgm:t>
    </dgm:pt>
    <dgm:pt modelId="{0504FD49-2869-4A06-BCE1-5873FAAB2653}" type="parTrans" cxnId="{B67052E6-A36F-48EE-8B32-742DB337FB89}">
      <dgm:prSet/>
      <dgm:spPr/>
      <dgm:t>
        <a:bodyPr/>
        <a:lstStyle/>
        <a:p>
          <a:endParaRPr lang="es-EC" sz="2800">
            <a:latin typeface="Times New Roman" panose="02020603050405020304" pitchFamily="18" charset="0"/>
            <a:cs typeface="Times New Roman" panose="02020603050405020304" pitchFamily="18" charset="0"/>
          </a:endParaRPr>
        </a:p>
      </dgm:t>
    </dgm:pt>
    <dgm:pt modelId="{A7C92E3F-0F14-40CA-BB62-2CF186862789}" type="sibTrans" cxnId="{B67052E6-A36F-48EE-8B32-742DB337FB89}">
      <dgm:prSet/>
      <dgm:spPr/>
      <dgm:t>
        <a:bodyPr/>
        <a:lstStyle/>
        <a:p>
          <a:endParaRPr lang="es-EC" sz="2800">
            <a:latin typeface="Times New Roman" panose="02020603050405020304" pitchFamily="18" charset="0"/>
            <a:cs typeface="Times New Roman" panose="02020603050405020304" pitchFamily="18" charset="0"/>
          </a:endParaRPr>
        </a:p>
      </dgm:t>
    </dgm:pt>
    <dgm:pt modelId="{22FC716E-A526-450B-80D0-1BE5312AC47B}">
      <dgm:prSet custT="1"/>
      <dgm:spPr/>
      <dgm:t>
        <a:bodyPr/>
        <a:lstStyle/>
        <a:p>
          <a:r>
            <a:rPr lang="es-EC" sz="2800" dirty="0">
              <a:latin typeface="Times New Roman" panose="02020603050405020304" pitchFamily="18" charset="0"/>
              <a:cs typeface="Times New Roman" panose="02020603050405020304" pitchFamily="18" charset="0"/>
            </a:rPr>
            <a:t>Conclusiones y Recomendaciones</a:t>
          </a:r>
        </a:p>
      </dgm:t>
    </dgm:pt>
    <dgm:pt modelId="{96278A3A-BE01-4232-BA58-21830C79399D}" type="parTrans" cxnId="{233545D3-FCC8-41D8-A396-5D0B8CC0CD2F}">
      <dgm:prSet/>
      <dgm:spPr/>
      <dgm:t>
        <a:bodyPr/>
        <a:lstStyle/>
        <a:p>
          <a:endParaRPr lang="es-EC" sz="2800">
            <a:latin typeface="Times New Roman" panose="02020603050405020304" pitchFamily="18" charset="0"/>
            <a:cs typeface="Times New Roman" panose="02020603050405020304" pitchFamily="18" charset="0"/>
          </a:endParaRPr>
        </a:p>
      </dgm:t>
    </dgm:pt>
    <dgm:pt modelId="{F205D6D5-0F53-4393-82A5-6AD25BF7835E}" type="sibTrans" cxnId="{233545D3-FCC8-41D8-A396-5D0B8CC0CD2F}">
      <dgm:prSet/>
      <dgm:spPr/>
      <dgm:t>
        <a:bodyPr/>
        <a:lstStyle/>
        <a:p>
          <a:endParaRPr lang="es-EC" sz="2800">
            <a:latin typeface="Times New Roman" panose="02020603050405020304" pitchFamily="18" charset="0"/>
            <a:cs typeface="Times New Roman" panose="02020603050405020304" pitchFamily="18" charset="0"/>
          </a:endParaRPr>
        </a:p>
      </dgm:t>
    </dgm:pt>
    <dgm:pt modelId="{31C6F04E-24D8-4FFE-9540-B46EC0C1DDE4}" type="pres">
      <dgm:prSet presAssocID="{2B183FB3-D6F5-4507-A536-88F8F96D00BD}" presName="Name0" presStyleCnt="0">
        <dgm:presLayoutVars>
          <dgm:chMax val="7"/>
          <dgm:chPref val="7"/>
          <dgm:dir/>
        </dgm:presLayoutVars>
      </dgm:prSet>
      <dgm:spPr/>
    </dgm:pt>
    <dgm:pt modelId="{B696CD6A-0CD8-48C2-89A7-43DCE3E47626}" type="pres">
      <dgm:prSet presAssocID="{2B183FB3-D6F5-4507-A536-88F8F96D00BD}" presName="Name1" presStyleCnt="0"/>
      <dgm:spPr/>
    </dgm:pt>
    <dgm:pt modelId="{F1DEA3EC-9755-4797-998F-E5FE776371E5}" type="pres">
      <dgm:prSet presAssocID="{2B183FB3-D6F5-4507-A536-88F8F96D00BD}" presName="cycle" presStyleCnt="0"/>
      <dgm:spPr/>
    </dgm:pt>
    <dgm:pt modelId="{6A9776FD-0313-41ED-9FFF-40629D4CD5DE}" type="pres">
      <dgm:prSet presAssocID="{2B183FB3-D6F5-4507-A536-88F8F96D00BD}" presName="srcNode" presStyleLbl="node1" presStyleIdx="0" presStyleCnt="4"/>
      <dgm:spPr/>
    </dgm:pt>
    <dgm:pt modelId="{56670878-ACFF-416E-8264-36DF2BB0DD1A}" type="pres">
      <dgm:prSet presAssocID="{2B183FB3-D6F5-4507-A536-88F8F96D00BD}" presName="conn" presStyleLbl="parChTrans1D2" presStyleIdx="0" presStyleCnt="1"/>
      <dgm:spPr/>
    </dgm:pt>
    <dgm:pt modelId="{4F870DC4-BAA0-4DD2-AEF3-13AE4EF67B33}" type="pres">
      <dgm:prSet presAssocID="{2B183FB3-D6F5-4507-A536-88F8F96D00BD}" presName="extraNode" presStyleLbl="node1" presStyleIdx="0" presStyleCnt="4"/>
      <dgm:spPr/>
    </dgm:pt>
    <dgm:pt modelId="{F24898AA-B3A4-47B7-BCCD-58AB1E9931C6}" type="pres">
      <dgm:prSet presAssocID="{2B183FB3-D6F5-4507-A536-88F8F96D00BD}" presName="dstNode" presStyleLbl="node1" presStyleIdx="0" presStyleCnt="4"/>
      <dgm:spPr/>
    </dgm:pt>
    <dgm:pt modelId="{A1B67484-3CFF-4D2D-BF49-F965140AFF32}" type="pres">
      <dgm:prSet presAssocID="{47750FAF-14F3-497C-95D2-83C5244B1987}" presName="text_1" presStyleLbl="node1" presStyleIdx="0" presStyleCnt="4">
        <dgm:presLayoutVars>
          <dgm:bulletEnabled val="1"/>
        </dgm:presLayoutVars>
      </dgm:prSet>
      <dgm:spPr/>
    </dgm:pt>
    <dgm:pt modelId="{787E9E5B-27D3-4086-AEAF-82A77498B3A1}" type="pres">
      <dgm:prSet presAssocID="{47750FAF-14F3-497C-95D2-83C5244B1987}" presName="accent_1" presStyleCnt="0"/>
      <dgm:spPr/>
    </dgm:pt>
    <dgm:pt modelId="{FFA1E1D5-CDBB-43DE-972A-EF14C890E340}" type="pres">
      <dgm:prSet presAssocID="{47750FAF-14F3-497C-95D2-83C5244B1987}" presName="accentRepeatNode" presStyleLbl="solidFgAcc1" presStyleIdx="0" presStyleCnt="4">
        <dgm:style>
          <a:lnRef idx="1">
            <a:schemeClr val="accent1"/>
          </a:lnRef>
          <a:fillRef idx="2">
            <a:schemeClr val="accent1"/>
          </a:fillRef>
          <a:effectRef idx="1">
            <a:schemeClr val="accent1"/>
          </a:effectRef>
          <a:fontRef idx="minor">
            <a:schemeClr val="dk1"/>
          </a:fontRef>
        </dgm:style>
      </dgm:prSet>
      <dgm:spPr/>
    </dgm:pt>
    <dgm:pt modelId="{4E4CA7A3-6233-4EBD-9D8E-48D11788A562}" type="pres">
      <dgm:prSet presAssocID="{EBA15C63-77E4-45C6-B8FC-3D258AC9902F}" presName="text_2" presStyleLbl="node1" presStyleIdx="1" presStyleCnt="4">
        <dgm:presLayoutVars>
          <dgm:bulletEnabled val="1"/>
        </dgm:presLayoutVars>
      </dgm:prSet>
      <dgm:spPr/>
    </dgm:pt>
    <dgm:pt modelId="{E764CA97-259E-40C5-AA76-FE9F36364173}" type="pres">
      <dgm:prSet presAssocID="{EBA15C63-77E4-45C6-B8FC-3D258AC9902F}" presName="accent_2" presStyleCnt="0"/>
      <dgm:spPr/>
    </dgm:pt>
    <dgm:pt modelId="{97BBDDFA-7915-413B-AECA-4CAE6493D721}" type="pres">
      <dgm:prSet presAssocID="{EBA15C63-77E4-45C6-B8FC-3D258AC9902F}" presName="accentRepeatNode" presStyleLbl="solidFgAcc1" presStyleIdx="1" presStyleCnt="4">
        <dgm:style>
          <a:lnRef idx="1">
            <a:schemeClr val="accent1"/>
          </a:lnRef>
          <a:fillRef idx="2">
            <a:schemeClr val="accent1"/>
          </a:fillRef>
          <a:effectRef idx="1">
            <a:schemeClr val="accent1"/>
          </a:effectRef>
          <a:fontRef idx="minor">
            <a:schemeClr val="dk1"/>
          </a:fontRef>
        </dgm:style>
      </dgm:prSet>
      <dgm:spPr/>
    </dgm:pt>
    <dgm:pt modelId="{91F38F79-3CC3-47E8-A252-8C17F4C6A4A9}" type="pres">
      <dgm:prSet presAssocID="{3A5ADEC5-5034-440D-A978-4318E3D0C583}" presName="text_3" presStyleLbl="node1" presStyleIdx="2" presStyleCnt="4">
        <dgm:presLayoutVars>
          <dgm:bulletEnabled val="1"/>
        </dgm:presLayoutVars>
      </dgm:prSet>
      <dgm:spPr/>
    </dgm:pt>
    <dgm:pt modelId="{803E08C2-00A3-45F3-947B-EC9BE15C3FE7}" type="pres">
      <dgm:prSet presAssocID="{3A5ADEC5-5034-440D-A978-4318E3D0C583}" presName="accent_3" presStyleCnt="0"/>
      <dgm:spPr/>
    </dgm:pt>
    <dgm:pt modelId="{2967EB35-EF34-42F1-A7B0-297A8398EB87}" type="pres">
      <dgm:prSet presAssocID="{3A5ADEC5-5034-440D-A978-4318E3D0C583}" presName="accentRepeatNode" presStyleLbl="solidFgAcc1" presStyleIdx="2" presStyleCnt="4">
        <dgm:style>
          <a:lnRef idx="1">
            <a:schemeClr val="accent1"/>
          </a:lnRef>
          <a:fillRef idx="2">
            <a:schemeClr val="accent1"/>
          </a:fillRef>
          <a:effectRef idx="1">
            <a:schemeClr val="accent1"/>
          </a:effectRef>
          <a:fontRef idx="minor">
            <a:schemeClr val="dk1"/>
          </a:fontRef>
        </dgm:style>
      </dgm:prSet>
      <dgm:spPr/>
    </dgm:pt>
    <dgm:pt modelId="{ECF05947-096A-43AB-8018-8F17B2B36F78}" type="pres">
      <dgm:prSet presAssocID="{22FC716E-A526-450B-80D0-1BE5312AC47B}" presName="text_4" presStyleLbl="node1" presStyleIdx="3" presStyleCnt="4">
        <dgm:presLayoutVars>
          <dgm:bulletEnabled val="1"/>
        </dgm:presLayoutVars>
      </dgm:prSet>
      <dgm:spPr/>
    </dgm:pt>
    <dgm:pt modelId="{25975348-618D-4E2F-B7C9-53E8C5B499CC}" type="pres">
      <dgm:prSet presAssocID="{22FC716E-A526-450B-80D0-1BE5312AC47B}" presName="accent_4" presStyleCnt="0"/>
      <dgm:spPr/>
    </dgm:pt>
    <dgm:pt modelId="{218F5C0E-E4AD-4652-AC46-D9F43852D5D9}" type="pres">
      <dgm:prSet presAssocID="{22FC716E-A526-450B-80D0-1BE5312AC47B}" presName="accentRepeatNode" presStyleLbl="solidFgAcc1" presStyleIdx="3" presStyleCnt="4">
        <dgm:style>
          <a:lnRef idx="1">
            <a:schemeClr val="accent1"/>
          </a:lnRef>
          <a:fillRef idx="2">
            <a:schemeClr val="accent1"/>
          </a:fillRef>
          <a:effectRef idx="1">
            <a:schemeClr val="accent1"/>
          </a:effectRef>
          <a:fontRef idx="minor">
            <a:schemeClr val="dk1"/>
          </a:fontRef>
        </dgm:style>
      </dgm:prSet>
      <dgm:spPr/>
    </dgm:pt>
  </dgm:ptLst>
  <dgm:cxnLst>
    <dgm:cxn modelId="{2A41CD37-A4FC-4318-8FF9-83FE40093302}" type="presOf" srcId="{2B183FB3-D6F5-4507-A536-88F8F96D00BD}" destId="{31C6F04E-24D8-4FFE-9540-B46EC0C1DDE4}" srcOrd="0" destOrd="0" presId="urn:microsoft.com/office/officeart/2008/layout/VerticalCurvedList"/>
    <dgm:cxn modelId="{8EF2F840-290D-4835-99B7-379CC598DF39}" type="presOf" srcId="{22FC716E-A526-450B-80D0-1BE5312AC47B}" destId="{ECF05947-096A-43AB-8018-8F17B2B36F78}" srcOrd="0" destOrd="0" presId="urn:microsoft.com/office/officeart/2008/layout/VerticalCurvedList"/>
    <dgm:cxn modelId="{7D2E6662-1FEB-4E19-9C9C-880987A23720}" srcId="{2B183FB3-D6F5-4507-A536-88F8F96D00BD}" destId="{EBA15C63-77E4-45C6-B8FC-3D258AC9902F}" srcOrd="1" destOrd="0" parTransId="{9C891AA8-21D5-4541-A331-DBE002ABEC9A}" sibTransId="{41C92B04-23A3-455A-A5B6-204AA2CC90FC}"/>
    <dgm:cxn modelId="{59767159-79C2-4033-A308-9EABB2C52771}" type="presOf" srcId="{3A5ADEC5-5034-440D-A978-4318E3D0C583}" destId="{91F38F79-3CC3-47E8-A252-8C17F4C6A4A9}" srcOrd="0" destOrd="0" presId="urn:microsoft.com/office/officeart/2008/layout/VerticalCurvedList"/>
    <dgm:cxn modelId="{8EEA059A-D145-4924-88FE-FB1FC3A99B9A}" srcId="{2B183FB3-D6F5-4507-A536-88F8F96D00BD}" destId="{47750FAF-14F3-497C-95D2-83C5244B1987}" srcOrd="0" destOrd="0" parTransId="{B3F429F4-5F45-4CB2-A106-2C7DAEFF3326}" sibTransId="{F08364C2-D5A7-43BE-9CF5-0202BEB5373A}"/>
    <dgm:cxn modelId="{6CB1A6B5-86FA-4C76-ADFF-CF7A6984A960}" type="presOf" srcId="{47750FAF-14F3-497C-95D2-83C5244B1987}" destId="{A1B67484-3CFF-4D2D-BF49-F965140AFF32}" srcOrd="0" destOrd="0" presId="urn:microsoft.com/office/officeart/2008/layout/VerticalCurvedList"/>
    <dgm:cxn modelId="{233545D3-FCC8-41D8-A396-5D0B8CC0CD2F}" srcId="{2B183FB3-D6F5-4507-A536-88F8F96D00BD}" destId="{22FC716E-A526-450B-80D0-1BE5312AC47B}" srcOrd="3" destOrd="0" parTransId="{96278A3A-BE01-4232-BA58-21830C79399D}" sibTransId="{F205D6D5-0F53-4393-82A5-6AD25BF7835E}"/>
    <dgm:cxn modelId="{B67052E6-A36F-48EE-8B32-742DB337FB89}" srcId="{2B183FB3-D6F5-4507-A536-88F8F96D00BD}" destId="{3A5ADEC5-5034-440D-A978-4318E3D0C583}" srcOrd="2" destOrd="0" parTransId="{0504FD49-2869-4A06-BCE1-5873FAAB2653}" sibTransId="{A7C92E3F-0F14-40CA-BB62-2CF186862789}"/>
    <dgm:cxn modelId="{2BEEE0E7-4581-4E29-A77A-39EA6D3E5A57}" type="presOf" srcId="{F08364C2-D5A7-43BE-9CF5-0202BEB5373A}" destId="{56670878-ACFF-416E-8264-36DF2BB0DD1A}" srcOrd="0" destOrd="0" presId="urn:microsoft.com/office/officeart/2008/layout/VerticalCurvedList"/>
    <dgm:cxn modelId="{8B322DF5-DFEA-4687-9551-0CFCEEE6A791}" type="presOf" srcId="{EBA15C63-77E4-45C6-B8FC-3D258AC9902F}" destId="{4E4CA7A3-6233-4EBD-9D8E-48D11788A562}" srcOrd="0" destOrd="0" presId="urn:microsoft.com/office/officeart/2008/layout/VerticalCurvedList"/>
    <dgm:cxn modelId="{C2F0ACFB-A1EC-453F-9647-EC2F207DC845}" type="presParOf" srcId="{31C6F04E-24D8-4FFE-9540-B46EC0C1DDE4}" destId="{B696CD6A-0CD8-48C2-89A7-43DCE3E47626}" srcOrd="0" destOrd="0" presId="urn:microsoft.com/office/officeart/2008/layout/VerticalCurvedList"/>
    <dgm:cxn modelId="{7F03D664-0BFA-4B9A-ABA4-5A6D392403FC}" type="presParOf" srcId="{B696CD6A-0CD8-48C2-89A7-43DCE3E47626}" destId="{F1DEA3EC-9755-4797-998F-E5FE776371E5}" srcOrd="0" destOrd="0" presId="urn:microsoft.com/office/officeart/2008/layout/VerticalCurvedList"/>
    <dgm:cxn modelId="{6A2860EA-1C88-4F9F-8429-E07EADEB9ABC}" type="presParOf" srcId="{F1DEA3EC-9755-4797-998F-E5FE776371E5}" destId="{6A9776FD-0313-41ED-9FFF-40629D4CD5DE}" srcOrd="0" destOrd="0" presId="urn:microsoft.com/office/officeart/2008/layout/VerticalCurvedList"/>
    <dgm:cxn modelId="{7B28311D-E136-4509-B48C-E225905A1652}" type="presParOf" srcId="{F1DEA3EC-9755-4797-998F-E5FE776371E5}" destId="{56670878-ACFF-416E-8264-36DF2BB0DD1A}" srcOrd="1" destOrd="0" presId="urn:microsoft.com/office/officeart/2008/layout/VerticalCurvedList"/>
    <dgm:cxn modelId="{BB7D5E5E-0937-46FC-95C5-10B7B94DBAC9}" type="presParOf" srcId="{F1DEA3EC-9755-4797-998F-E5FE776371E5}" destId="{4F870DC4-BAA0-4DD2-AEF3-13AE4EF67B33}" srcOrd="2" destOrd="0" presId="urn:microsoft.com/office/officeart/2008/layout/VerticalCurvedList"/>
    <dgm:cxn modelId="{227081B2-A2D7-43B3-BFAC-3FBF9D10EBD4}" type="presParOf" srcId="{F1DEA3EC-9755-4797-998F-E5FE776371E5}" destId="{F24898AA-B3A4-47B7-BCCD-58AB1E9931C6}" srcOrd="3" destOrd="0" presId="urn:microsoft.com/office/officeart/2008/layout/VerticalCurvedList"/>
    <dgm:cxn modelId="{6E0CCAEE-7A4E-4A35-97E8-54C7FD8E7AED}" type="presParOf" srcId="{B696CD6A-0CD8-48C2-89A7-43DCE3E47626}" destId="{A1B67484-3CFF-4D2D-BF49-F965140AFF32}" srcOrd="1" destOrd="0" presId="urn:microsoft.com/office/officeart/2008/layout/VerticalCurvedList"/>
    <dgm:cxn modelId="{ED85C5F5-862A-47E1-A1F5-9DB78BDCE535}" type="presParOf" srcId="{B696CD6A-0CD8-48C2-89A7-43DCE3E47626}" destId="{787E9E5B-27D3-4086-AEAF-82A77498B3A1}" srcOrd="2" destOrd="0" presId="urn:microsoft.com/office/officeart/2008/layout/VerticalCurvedList"/>
    <dgm:cxn modelId="{118DD971-5352-4587-AF20-3006FECBFD4D}" type="presParOf" srcId="{787E9E5B-27D3-4086-AEAF-82A77498B3A1}" destId="{FFA1E1D5-CDBB-43DE-972A-EF14C890E340}" srcOrd="0" destOrd="0" presId="urn:microsoft.com/office/officeart/2008/layout/VerticalCurvedList"/>
    <dgm:cxn modelId="{6F3F5A2B-AB6F-425E-A3FC-E5C573D2146E}" type="presParOf" srcId="{B696CD6A-0CD8-48C2-89A7-43DCE3E47626}" destId="{4E4CA7A3-6233-4EBD-9D8E-48D11788A562}" srcOrd="3" destOrd="0" presId="urn:microsoft.com/office/officeart/2008/layout/VerticalCurvedList"/>
    <dgm:cxn modelId="{C5E95720-9618-4C39-8D93-27E12CACD12F}" type="presParOf" srcId="{B696CD6A-0CD8-48C2-89A7-43DCE3E47626}" destId="{E764CA97-259E-40C5-AA76-FE9F36364173}" srcOrd="4" destOrd="0" presId="urn:microsoft.com/office/officeart/2008/layout/VerticalCurvedList"/>
    <dgm:cxn modelId="{7DA8D0B2-A20C-4183-96FF-C4FE14BE64D3}" type="presParOf" srcId="{E764CA97-259E-40C5-AA76-FE9F36364173}" destId="{97BBDDFA-7915-413B-AECA-4CAE6493D721}" srcOrd="0" destOrd="0" presId="urn:microsoft.com/office/officeart/2008/layout/VerticalCurvedList"/>
    <dgm:cxn modelId="{F42B7A65-772E-4DAF-AFD3-231D02C6FCC3}" type="presParOf" srcId="{B696CD6A-0CD8-48C2-89A7-43DCE3E47626}" destId="{91F38F79-3CC3-47E8-A252-8C17F4C6A4A9}" srcOrd="5" destOrd="0" presId="urn:microsoft.com/office/officeart/2008/layout/VerticalCurvedList"/>
    <dgm:cxn modelId="{8C006FBD-DEF8-428E-AB92-51E00DE0F349}" type="presParOf" srcId="{B696CD6A-0CD8-48C2-89A7-43DCE3E47626}" destId="{803E08C2-00A3-45F3-947B-EC9BE15C3FE7}" srcOrd="6" destOrd="0" presId="urn:microsoft.com/office/officeart/2008/layout/VerticalCurvedList"/>
    <dgm:cxn modelId="{E21F2136-8377-4C71-9B17-CA88F8F44FA1}" type="presParOf" srcId="{803E08C2-00A3-45F3-947B-EC9BE15C3FE7}" destId="{2967EB35-EF34-42F1-A7B0-297A8398EB87}" srcOrd="0" destOrd="0" presId="urn:microsoft.com/office/officeart/2008/layout/VerticalCurvedList"/>
    <dgm:cxn modelId="{89A6D0DB-9CB5-45B9-BD78-53267F4D9D86}" type="presParOf" srcId="{B696CD6A-0CD8-48C2-89A7-43DCE3E47626}" destId="{ECF05947-096A-43AB-8018-8F17B2B36F78}" srcOrd="7" destOrd="0" presId="urn:microsoft.com/office/officeart/2008/layout/VerticalCurvedList"/>
    <dgm:cxn modelId="{EC2E1A69-E39C-4AA2-9640-A5AB18E74090}" type="presParOf" srcId="{B696CD6A-0CD8-48C2-89A7-43DCE3E47626}" destId="{25975348-618D-4E2F-B7C9-53E8C5B499CC}" srcOrd="8" destOrd="0" presId="urn:microsoft.com/office/officeart/2008/layout/VerticalCurvedList"/>
    <dgm:cxn modelId="{8F03D81D-1095-45B3-B48B-F94C685E801E}" type="presParOf" srcId="{25975348-618D-4E2F-B7C9-53E8C5B499CC}" destId="{218F5C0E-E4AD-4652-AC46-D9F43852D5D9}"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1778AA-E17F-4AE2-BECF-FBA0A6B18AC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ES"/>
        </a:p>
      </dgm:t>
    </dgm:pt>
    <dgm:pt modelId="{23151645-DF7D-4355-8FB2-2C021017653A}">
      <dgm:prSet/>
      <dgm:spPr/>
      <dgm:t>
        <a:bodyPr/>
        <a:lstStyle/>
        <a:p>
          <a:r>
            <a:rPr lang="es-EC" dirty="0">
              <a:solidFill>
                <a:schemeClr val="tx1"/>
              </a:solidFill>
              <a:latin typeface="Times New Roman" panose="02020603050405020304" pitchFamily="18" charset="0"/>
              <a:cs typeface="Times New Roman" panose="02020603050405020304" pitchFamily="18" charset="0"/>
            </a:rPr>
            <a:t>Seguridad Vial</a:t>
          </a:r>
        </a:p>
      </dgm:t>
    </dgm:pt>
    <dgm:pt modelId="{6F74EC9D-D730-4477-ADAD-B9493F82CB2C}" type="parTrans" cxnId="{C11054AF-459A-4DBB-885C-D78EE91F9C1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53760B7F-FC1A-4C08-9F57-9BF22ED82533}" type="sibTrans" cxnId="{C11054AF-459A-4DBB-885C-D78EE91F9C1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C36D4830-9514-4545-940A-8CDFACF9697C}">
      <dgm:prSet/>
      <dgm:spPr>
        <a:blipFill rotWithShape="0">
          <a:blip xmlns:r="http://schemas.openxmlformats.org/officeDocument/2006/relationships" r:embed="rId1"/>
          <a:stretch>
            <a:fillRect/>
          </a:stretch>
        </a:blipFill>
      </dgm:spPr>
      <dgm:t>
        <a:bodyPr/>
        <a:lstStyle/>
        <a:p>
          <a:endParaRPr lang="es-EC" dirty="0">
            <a:solidFill>
              <a:schemeClr val="tx1"/>
            </a:solidFill>
            <a:latin typeface="Times New Roman" panose="02020603050405020304" pitchFamily="18" charset="0"/>
            <a:cs typeface="Times New Roman" panose="02020603050405020304" pitchFamily="18" charset="0"/>
          </a:endParaRPr>
        </a:p>
      </dgm:t>
    </dgm:pt>
    <dgm:pt modelId="{97FB630A-D8EE-4625-93AF-45BA33543D98}" type="sibTrans" cxnId="{5B78D1C1-9338-4BB3-B461-559D46A4A2E9}">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38EC7C1B-6CF2-41E2-9B8E-7762FA4F6D9A}" type="parTrans" cxnId="{5B78D1C1-9338-4BB3-B461-559D46A4A2E9}">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F5CFB077-946F-4473-A3F4-E5BE774DE8B0}">
      <dgm:prSet/>
      <dgm:spPr/>
      <dgm:t>
        <a:bodyPr/>
        <a:lstStyle/>
        <a:p>
          <a:r>
            <a:rPr lang="es-EC" dirty="0">
              <a:solidFill>
                <a:schemeClr val="tx1"/>
              </a:solidFill>
              <a:latin typeface="Times New Roman" panose="02020603050405020304" pitchFamily="18" charset="0"/>
              <a:cs typeface="Times New Roman" panose="02020603050405020304" pitchFamily="18" charset="0"/>
            </a:rPr>
            <a:t>Siniestros Viales</a:t>
          </a:r>
        </a:p>
      </dgm:t>
    </dgm:pt>
    <dgm:pt modelId="{855B43B3-AFCB-410E-AAD3-5F4287294518}" type="parTrans" cxnId="{E9F4714D-17B3-4ED7-997D-6869DF2734C2}">
      <dgm:prSet/>
      <dgm:spPr/>
      <dgm:t>
        <a:bodyPr/>
        <a:lstStyle/>
        <a:p>
          <a:endParaRPr lang="es-EC"/>
        </a:p>
      </dgm:t>
    </dgm:pt>
    <dgm:pt modelId="{9D8CBC52-5701-4181-89F9-75A773068779}" type="sibTrans" cxnId="{E9F4714D-17B3-4ED7-997D-6869DF2734C2}">
      <dgm:prSet/>
      <dgm:spPr/>
      <dgm:t>
        <a:bodyPr/>
        <a:lstStyle/>
        <a:p>
          <a:endParaRPr lang="es-EC"/>
        </a:p>
      </dgm:t>
    </dgm:pt>
    <dgm:pt modelId="{98A87FAC-2665-460A-9E97-987A9028D24E}">
      <dgm:prSet/>
      <dgm:spPr/>
      <dgm:t>
        <a:bodyPr/>
        <a:lstStyle/>
        <a:p>
          <a:r>
            <a:rPr lang="es-EC">
              <a:solidFill>
                <a:schemeClr val="tx1"/>
              </a:solidFill>
              <a:latin typeface="Times New Roman" panose="02020603050405020304" pitchFamily="18" charset="0"/>
              <a:cs typeface="Times New Roman" panose="02020603050405020304" pitchFamily="18" charset="0"/>
            </a:rPr>
            <a:t>Accidentes de Transito</a:t>
          </a:r>
          <a:endParaRPr lang="es-EC" dirty="0">
            <a:solidFill>
              <a:schemeClr val="tx1"/>
            </a:solidFill>
            <a:latin typeface="Times New Roman" panose="02020603050405020304" pitchFamily="18" charset="0"/>
            <a:cs typeface="Times New Roman" panose="02020603050405020304" pitchFamily="18" charset="0"/>
          </a:endParaRPr>
        </a:p>
      </dgm:t>
    </dgm:pt>
    <dgm:pt modelId="{B2EB2E4E-F5E7-4CC4-91D8-3818DE375330}" type="parTrans" cxnId="{9239D372-3C03-4723-8484-89618FA1B3EA}">
      <dgm:prSet/>
      <dgm:spPr/>
      <dgm:t>
        <a:bodyPr/>
        <a:lstStyle/>
        <a:p>
          <a:endParaRPr lang="es-EC"/>
        </a:p>
      </dgm:t>
    </dgm:pt>
    <dgm:pt modelId="{3C091117-F77D-4262-B820-0690B9364DF7}" type="sibTrans" cxnId="{9239D372-3C03-4723-8484-89618FA1B3EA}">
      <dgm:prSet/>
      <dgm:spPr/>
      <dgm:t>
        <a:bodyPr/>
        <a:lstStyle/>
        <a:p>
          <a:endParaRPr lang="es-EC"/>
        </a:p>
      </dgm:t>
    </dgm:pt>
    <dgm:pt modelId="{5D20DA68-103B-412F-8EA5-6679FA100326}">
      <dgm:prSet/>
      <dgm:spPr/>
      <dgm:t>
        <a:bodyPr/>
        <a:lstStyle/>
        <a:p>
          <a:r>
            <a:rPr lang="es-EC">
              <a:solidFill>
                <a:schemeClr val="tx1"/>
              </a:solidFill>
              <a:latin typeface="Times New Roman" panose="02020603050405020304" pitchFamily="18" charset="0"/>
              <a:cs typeface="Times New Roman" panose="02020603050405020304" pitchFamily="18" charset="0"/>
            </a:rPr>
            <a:t>Educación Vial</a:t>
          </a:r>
          <a:endParaRPr lang="es-EC"/>
        </a:p>
      </dgm:t>
    </dgm:pt>
    <dgm:pt modelId="{5C634CAC-3C35-4425-A49B-06955DE3B8CE}" type="parTrans" cxnId="{E6AA18B3-97F5-4653-9297-C95C8BA76037}">
      <dgm:prSet/>
      <dgm:spPr/>
      <dgm:t>
        <a:bodyPr/>
        <a:lstStyle/>
        <a:p>
          <a:endParaRPr lang="es-EC"/>
        </a:p>
      </dgm:t>
    </dgm:pt>
    <dgm:pt modelId="{F7DD773E-23A0-4279-8F7E-58AC9DA841E0}" type="sibTrans" cxnId="{E6AA18B3-97F5-4653-9297-C95C8BA76037}">
      <dgm:prSet/>
      <dgm:spPr/>
      <dgm:t>
        <a:bodyPr/>
        <a:lstStyle/>
        <a:p>
          <a:endParaRPr lang="es-EC"/>
        </a:p>
      </dgm:t>
    </dgm:pt>
    <dgm:pt modelId="{391258F4-20DD-4C9F-8A94-0801A63E1BA6}" type="pres">
      <dgm:prSet presAssocID="{DB1778AA-E17F-4AE2-BECF-FBA0A6B18AC8}" presName="cycle" presStyleCnt="0">
        <dgm:presLayoutVars>
          <dgm:chMax val="1"/>
          <dgm:dir/>
          <dgm:animLvl val="ctr"/>
          <dgm:resizeHandles val="exact"/>
        </dgm:presLayoutVars>
      </dgm:prSet>
      <dgm:spPr/>
    </dgm:pt>
    <dgm:pt modelId="{50069B46-5B10-43B3-8EFE-0EB5246AF9F5}" type="pres">
      <dgm:prSet presAssocID="{C36D4830-9514-4545-940A-8CDFACF9697C}" presName="centerShape" presStyleLbl="node0" presStyleIdx="0" presStyleCnt="1" custScaleX="121103" custScaleY="134433"/>
      <dgm:spPr/>
    </dgm:pt>
    <dgm:pt modelId="{D79D54A7-AA39-4750-B7C6-3A0E98F5EAD2}" type="pres">
      <dgm:prSet presAssocID="{6F74EC9D-D730-4477-ADAD-B9493F82CB2C}" presName="parTrans" presStyleLbl="bgSibTrans2D1" presStyleIdx="0" presStyleCnt="4"/>
      <dgm:spPr/>
    </dgm:pt>
    <dgm:pt modelId="{F4807C6D-1F9A-4F79-97A9-E27BFBAB5D34}" type="pres">
      <dgm:prSet presAssocID="{23151645-DF7D-4355-8FB2-2C021017653A}" presName="node" presStyleLbl="node1" presStyleIdx="0" presStyleCnt="4">
        <dgm:presLayoutVars>
          <dgm:bulletEnabled val="1"/>
        </dgm:presLayoutVars>
      </dgm:prSet>
      <dgm:spPr/>
    </dgm:pt>
    <dgm:pt modelId="{36F4ED4F-139B-48C5-A0DE-9186F8CA61D6}" type="pres">
      <dgm:prSet presAssocID="{5C634CAC-3C35-4425-A49B-06955DE3B8CE}" presName="parTrans" presStyleLbl="bgSibTrans2D1" presStyleIdx="1" presStyleCnt="4"/>
      <dgm:spPr/>
    </dgm:pt>
    <dgm:pt modelId="{BADE8788-27C5-4DBC-A715-2D288189A849}" type="pres">
      <dgm:prSet presAssocID="{5D20DA68-103B-412F-8EA5-6679FA100326}" presName="node" presStyleLbl="node1" presStyleIdx="1" presStyleCnt="4">
        <dgm:presLayoutVars>
          <dgm:bulletEnabled val="1"/>
        </dgm:presLayoutVars>
      </dgm:prSet>
      <dgm:spPr/>
    </dgm:pt>
    <dgm:pt modelId="{7E21F7C4-A1DA-4B30-85D9-A6051D8F1465}" type="pres">
      <dgm:prSet presAssocID="{B2EB2E4E-F5E7-4CC4-91D8-3818DE375330}" presName="parTrans" presStyleLbl="bgSibTrans2D1" presStyleIdx="2" presStyleCnt="4"/>
      <dgm:spPr/>
    </dgm:pt>
    <dgm:pt modelId="{99765933-95A0-4CFE-80BE-4E6294F48D9F}" type="pres">
      <dgm:prSet presAssocID="{98A87FAC-2665-460A-9E97-987A9028D24E}" presName="node" presStyleLbl="node1" presStyleIdx="2" presStyleCnt="4">
        <dgm:presLayoutVars>
          <dgm:bulletEnabled val="1"/>
        </dgm:presLayoutVars>
      </dgm:prSet>
      <dgm:spPr/>
    </dgm:pt>
    <dgm:pt modelId="{922983CB-9728-40A6-8CCC-F3F3017AF672}" type="pres">
      <dgm:prSet presAssocID="{855B43B3-AFCB-410E-AAD3-5F4287294518}" presName="parTrans" presStyleLbl="bgSibTrans2D1" presStyleIdx="3" presStyleCnt="4"/>
      <dgm:spPr/>
    </dgm:pt>
    <dgm:pt modelId="{4AE12D70-FBDE-437D-9886-EBDF64738EDA}" type="pres">
      <dgm:prSet presAssocID="{F5CFB077-946F-4473-A3F4-E5BE774DE8B0}" presName="node" presStyleLbl="node1" presStyleIdx="3" presStyleCnt="4">
        <dgm:presLayoutVars>
          <dgm:bulletEnabled val="1"/>
        </dgm:presLayoutVars>
      </dgm:prSet>
      <dgm:spPr/>
    </dgm:pt>
  </dgm:ptLst>
  <dgm:cxnLst>
    <dgm:cxn modelId="{C2B6060B-13D8-4500-9E86-FE86E97EE046}" type="presOf" srcId="{855B43B3-AFCB-410E-AAD3-5F4287294518}" destId="{922983CB-9728-40A6-8CCC-F3F3017AF672}" srcOrd="0" destOrd="0" presId="urn:microsoft.com/office/officeart/2005/8/layout/radial4"/>
    <dgm:cxn modelId="{7797C213-A52A-4C1F-8B2F-061633C2E620}" type="presOf" srcId="{F5CFB077-946F-4473-A3F4-E5BE774DE8B0}" destId="{4AE12D70-FBDE-437D-9886-EBDF64738EDA}" srcOrd="0" destOrd="0" presId="urn:microsoft.com/office/officeart/2005/8/layout/radial4"/>
    <dgm:cxn modelId="{4BDECB16-3513-4328-8DBD-3292C9E33F8A}" type="presOf" srcId="{B2EB2E4E-F5E7-4CC4-91D8-3818DE375330}" destId="{7E21F7C4-A1DA-4B30-85D9-A6051D8F1465}" srcOrd="0" destOrd="0" presId="urn:microsoft.com/office/officeart/2005/8/layout/radial4"/>
    <dgm:cxn modelId="{22DBB81C-32AC-41F1-B891-8B17BAA01B70}" type="presOf" srcId="{C36D4830-9514-4545-940A-8CDFACF9697C}" destId="{50069B46-5B10-43B3-8EFE-0EB5246AF9F5}" srcOrd="0" destOrd="0" presId="urn:microsoft.com/office/officeart/2005/8/layout/radial4"/>
    <dgm:cxn modelId="{E9F4714D-17B3-4ED7-997D-6869DF2734C2}" srcId="{C36D4830-9514-4545-940A-8CDFACF9697C}" destId="{F5CFB077-946F-4473-A3F4-E5BE774DE8B0}" srcOrd="3" destOrd="0" parTransId="{855B43B3-AFCB-410E-AAD3-5F4287294518}" sibTransId="{9D8CBC52-5701-4181-89F9-75A773068779}"/>
    <dgm:cxn modelId="{9239D372-3C03-4723-8484-89618FA1B3EA}" srcId="{C36D4830-9514-4545-940A-8CDFACF9697C}" destId="{98A87FAC-2665-460A-9E97-987A9028D24E}" srcOrd="2" destOrd="0" parTransId="{B2EB2E4E-F5E7-4CC4-91D8-3818DE375330}" sibTransId="{3C091117-F77D-4262-B820-0690B9364DF7}"/>
    <dgm:cxn modelId="{64E6EB72-74B6-486C-B8CA-C68EC7A3075B}" type="presOf" srcId="{5D20DA68-103B-412F-8EA5-6679FA100326}" destId="{BADE8788-27C5-4DBC-A715-2D288189A849}" srcOrd="0" destOrd="0" presId="urn:microsoft.com/office/officeart/2005/8/layout/radial4"/>
    <dgm:cxn modelId="{7E14C058-DBA0-43D2-8D23-C7906469873B}" type="presOf" srcId="{6F74EC9D-D730-4477-ADAD-B9493F82CB2C}" destId="{D79D54A7-AA39-4750-B7C6-3A0E98F5EAD2}" srcOrd="0" destOrd="0" presId="urn:microsoft.com/office/officeart/2005/8/layout/radial4"/>
    <dgm:cxn modelId="{C11054AF-459A-4DBB-885C-D78EE91F9C16}" srcId="{C36D4830-9514-4545-940A-8CDFACF9697C}" destId="{23151645-DF7D-4355-8FB2-2C021017653A}" srcOrd="0" destOrd="0" parTransId="{6F74EC9D-D730-4477-ADAD-B9493F82CB2C}" sibTransId="{53760B7F-FC1A-4C08-9F57-9BF22ED82533}"/>
    <dgm:cxn modelId="{E6AA18B3-97F5-4653-9297-C95C8BA76037}" srcId="{C36D4830-9514-4545-940A-8CDFACF9697C}" destId="{5D20DA68-103B-412F-8EA5-6679FA100326}" srcOrd="1" destOrd="0" parTransId="{5C634CAC-3C35-4425-A49B-06955DE3B8CE}" sibTransId="{F7DD773E-23A0-4279-8F7E-58AC9DA841E0}"/>
    <dgm:cxn modelId="{6888F6BA-C339-4A5B-AA4B-31D5CFA4E575}" type="presOf" srcId="{98A87FAC-2665-460A-9E97-987A9028D24E}" destId="{99765933-95A0-4CFE-80BE-4E6294F48D9F}" srcOrd="0" destOrd="0" presId="urn:microsoft.com/office/officeart/2005/8/layout/radial4"/>
    <dgm:cxn modelId="{5B78D1C1-9338-4BB3-B461-559D46A4A2E9}" srcId="{DB1778AA-E17F-4AE2-BECF-FBA0A6B18AC8}" destId="{C36D4830-9514-4545-940A-8CDFACF9697C}" srcOrd="0" destOrd="0" parTransId="{38EC7C1B-6CF2-41E2-9B8E-7762FA4F6D9A}" sibTransId="{97FB630A-D8EE-4625-93AF-45BA33543D98}"/>
    <dgm:cxn modelId="{F6C266C4-40DC-41FE-98A4-F81212A8CF3A}" type="presOf" srcId="{5C634CAC-3C35-4425-A49B-06955DE3B8CE}" destId="{36F4ED4F-139B-48C5-A0DE-9186F8CA61D6}" srcOrd="0" destOrd="0" presId="urn:microsoft.com/office/officeart/2005/8/layout/radial4"/>
    <dgm:cxn modelId="{B8F235D5-6F71-4694-8DCB-080BF6B51B2C}" type="presOf" srcId="{DB1778AA-E17F-4AE2-BECF-FBA0A6B18AC8}" destId="{391258F4-20DD-4C9F-8A94-0801A63E1BA6}" srcOrd="0" destOrd="0" presId="urn:microsoft.com/office/officeart/2005/8/layout/radial4"/>
    <dgm:cxn modelId="{5E6B62E0-81B9-48A3-9E33-7988C7226824}" type="presOf" srcId="{23151645-DF7D-4355-8FB2-2C021017653A}" destId="{F4807C6D-1F9A-4F79-97A9-E27BFBAB5D34}" srcOrd="0" destOrd="0" presId="urn:microsoft.com/office/officeart/2005/8/layout/radial4"/>
    <dgm:cxn modelId="{F9CB14C6-6A92-4F43-9A3A-6E70E9829B62}" type="presParOf" srcId="{391258F4-20DD-4C9F-8A94-0801A63E1BA6}" destId="{50069B46-5B10-43B3-8EFE-0EB5246AF9F5}" srcOrd="0" destOrd="0" presId="urn:microsoft.com/office/officeart/2005/8/layout/radial4"/>
    <dgm:cxn modelId="{5D3E55C9-18E7-4820-9C95-77EBC72B73CA}" type="presParOf" srcId="{391258F4-20DD-4C9F-8A94-0801A63E1BA6}" destId="{D79D54A7-AA39-4750-B7C6-3A0E98F5EAD2}" srcOrd="1" destOrd="0" presId="urn:microsoft.com/office/officeart/2005/8/layout/radial4"/>
    <dgm:cxn modelId="{2964672B-1A8A-4BB0-B038-F12C2D4A1F30}" type="presParOf" srcId="{391258F4-20DD-4C9F-8A94-0801A63E1BA6}" destId="{F4807C6D-1F9A-4F79-97A9-E27BFBAB5D34}" srcOrd="2" destOrd="0" presId="urn:microsoft.com/office/officeart/2005/8/layout/radial4"/>
    <dgm:cxn modelId="{1E4DDD76-9A1B-4EB1-AB04-54B9927F93D5}" type="presParOf" srcId="{391258F4-20DD-4C9F-8A94-0801A63E1BA6}" destId="{36F4ED4F-139B-48C5-A0DE-9186F8CA61D6}" srcOrd="3" destOrd="0" presId="urn:microsoft.com/office/officeart/2005/8/layout/radial4"/>
    <dgm:cxn modelId="{4F63F5BC-80BF-4A90-A513-5EE876FB2C18}" type="presParOf" srcId="{391258F4-20DD-4C9F-8A94-0801A63E1BA6}" destId="{BADE8788-27C5-4DBC-A715-2D288189A849}" srcOrd="4" destOrd="0" presId="urn:microsoft.com/office/officeart/2005/8/layout/radial4"/>
    <dgm:cxn modelId="{1D81B763-5106-4011-BCF4-69B20AA8225C}" type="presParOf" srcId="{391258F4-20DD-4C9F-8A94-0801A63E1BA6}" destId="{7E21F7C4-A1DA-4B30-85D9-A6051D8F1465}" srcOrd="5" destOrd="0" presId="urn:microsoft.com/office/officeart/2005/8/layout/radial4"/>
    <dgm:cxn modelId="{0DF4BB2B-BA6F-4928-8DEF-F392F87916B9}" type="presParOf" srcId="{391258F4-20DD-4C9F-8A94-0801A63E1BA6}" destId="{99765933-95A0-4CFE-80BE-4E6294F48D9F}" srcOrd="6" destOrd="0" presId="urn:microsoft.com/office/officeart/2005/8/layout/radial4"/>
    <dgm:cxn modelId="{A078531E-694E-4315-B4D8-5BCC4E1FCE61}" type="presParOf" srcId="{391258F4-20DD-4C9F-8A94-0801A63E1BA6}" destId="{922983CB-9728-40A6-8CCC-F3F3017AF672}" srcOrd="7" destOrd="0" presId="urn:microsoft.com/office/officeart/2005/8/layout/radial4"/>
    <dgm:cxn modelId="{FB916882-9B67-4196-A4F6-4DC7BD21DA80}" type="presParOf" srcId="{391258F4-20DD-4C9F-8A94-0801A63E1BA6}" destId="{4AE12D70-FBDE-437D-9886-EBDF64738EDA}"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1778AA-E17F-4AE2-BECF-FBA0A6B18AC8}" type="doc">
      <dgm:prSet loTypeId="urn:microsoft.com/office/officeart/2005/8/layout/radial4" loCatId="relationship" qsTypeId="urn:microsoft.com/office/officeart/2005/8/quickstyle/simple1" qsCatId="simple" csTypeId="urn:microsoft.com/office/officeart/2005/8/colors/accent3_2" csCatId="accent3" phldr="1"/>
      <dgm:spPr/>
      <dgm:t>
        <a:bodyPr/>
        <a:lstStyle/>
        <a:p>
          <a:endParaRPr lang="es-ES"/>
        </a:p>
      </dgm:t>
    </dgm:pt>
    <dgm:pt modelId="{C36D4830-9514-4545-940A-8CDFACF9697C}">
      <dgm:prSet/>
      <dgm:spPr>
        <a:blipFill rotWithShape="0">
          <a:blip xmlns:r="http://schemas.openxmlformats.org/officeDocument/2006/relationships" r:embed="rId1"/>
          <a:stretch>
            <a:fillRect/>
          </a:stretch>
        </a:blipFill>
      </dgm:spPr>
      <dgm:t>
        <a:bodyPr/>
        <a:lstStyle/>
        <a:p>
          <a:endParaRPr lang="es-EC" b="0" dirty="0">
            <a:solidFill>
              <a:schemeClr val="tx1"/>
            </a:solidFill>
            <a:latin typeface="Times New Roman" panose="02020603050405020304" pitchFamily="18" charset="0"/>
            <a:cs typeface="Times New Roman" panose="02020603050405020304" pitchFamily="18" charset="0"/>
          </a:endParaRPr>
        </a:p>
      </dgm:t>
    </dgm:pt>
    <dgm:pt modelId="{38EC7C1B-6CF2-41E2-9B8E-7762FA4F6D9A}" type="parTrans" cxnId="{5B78D1C1-9338-4BB3-B461-559D46A4A2E9}">
      <dgm:prSet/>
      <dgm:spPr/>
      <dgm:t>
        <a:bodyPr/>
        <a:lstStyle/>
        <a:p>
          <a:endParaRPr lang="es-ES" b="0">
            <a:solidFill>
              <a:schemeClr val="tx1"/>
            </a:solidFill>
            <a:latin typeface="Times New Roman" panose="02020603050405020304" pitchFamily="18" charset="0"/>
            <a:cs typeface="Times New Roman" panose="02020603050405020304" pitchFamily="18" charset="0"/>
          </a:endParaRPr>
        </a:p>
      </dgm:t>
    </dgm:pt>
    <dgm:pt modelId="{97FB630A-D8EE-4625-93AF-45BA33543D98}" type="sibTrans" cxnId="{5B78D1C1-9338-4BB3-B461-559D46A4A2E9}">
      <dgm:prSet/>
      <dgm:spPr/>
      <dgm:t>
        <a:bodyPr/>
        <a:lstStyle/>
        <a:p>
          <a:endParaRPr lang="es-ES" b="0">
            <a:solidFill>
              <a:schemeClr val="tx1"/>
            </a:solidFill>
            <a:latin typeface="Times New Roman" panose="02020603050405020304" pitchFamily="18" charset="0"/>
            <a:cs typeface="Times New Roman" panose="02020603050405020304" pitchFamily="18" charset="0"/>
          </a:endParaRPr>
        </a:p>
      </dgm:t>
    </dgm:pt>
    <dgm:pt modelId="{0C250206-8626-4E90-A9EB-DD2FE52EA888}">
      <dgm:prSet/>
      <dgm:spPr/>
      <dgm:t>
        <a:bodyPr/>
        <a:lstStyle/>
        <a:p>
          <a:r>
            <a:rPr lang="es-EC" b="0" dirty="0">
              <a:solidFill>
                <a:schemeClr val="tx1"/>
              </a:solidFill>
              <a:latin typeface="Times New Roman" panose="02020603050405020304" pitchFamily="18" charset="0"/>
              <a:cs typeface="Times New Roman" panose="02020603050405020304" pitchFamily="18" charset="0"/>
            </a:rPr>
            <a:t>Factor Humano  el 75%</a:t>
          </a:r>
        </a:p>
      </dgm:t>
    </dgm:pt>
    <dgm:pt modelId="{F6D66BBE-F9B2-4612-8282-C40BDDBDE667}" type="parTrans" cxnId="{BD1F2448-536F-47AB-BE4E-E47E027F87FD}">
      <dgm:prSet/>
      <dgm:spPr/>
      <dgm:t>
        <a:bodyPr/>
        <a:lstStyle/>
        <a:p>
          <a:endParaRPr lang="es-ES" b="0">
            <a:solidFill>
              <a:schemeClr val="tx1"/>
            </a:solidFill>
            <a:latin typeface="Times New Roman" panose="02020603050405020304" pitchFamily="18" charset="0"/>
            <a:cs typeface="Times New Roman" panose="02020603050405020304" pitchFamily="18" charset="0"/>
          </a:endParaRPr>
        </a:p>
      </dgm:t>
    </dgm:pt>
    <dgm:pt modelId="{EF604955-4048-49B1-9974-D0F8CC52D1EE}" type="sibTrans" cxnId="{BD1F2448-536F-47AB-BE4E-E47E027F87FD}">
      <dgm:prSet/>
      <dgm:spPr/>
      <dgm:t>
        <a:bodyPr/>
        <a:lstStyle/>
        <a:p>
          <a:endParaRPr lang="es-ES" b="0">
            <a:solidFill>
              <a:schemeClr val="tx1"/>
            </a:solidFill>
            <a:latin typeface="Times New Roman" panose="02020603050405020304" pitchFamily="18" charset="0"/>
            <a:cs typeface="Times New Roman" panose="02020603050405020304" pitchFamily="18" charset="0"/>
          </a:endParaRPr>
        </a:p>
      </dgm:t>
    </dgm:pt>
    <dgm:pt modelId="{41B0A882-5F03-487D-82CF-81F8B7EE959B}">
      <dgm:prSet/>
      <dgm:spPr/>
      <dgm:t>
        <a:bodyPr/>
        <a:lstStyle/>
        <a:p>
          <a:r>
            <a:rPr lang="es-EC" b="0" dirty="0">
              <a:solidFill>
                <a:schemeClr val="tx1"/>
              </a:solidFill>
              <a:latin typeface="Times New Roman" panose="02020603050405020304" pitchFamily="18" charset="0"/>
              <a:cs typeface="Times New Roman" panose="02020603050405020304" pitchFamily="18" charset="0"/>
            </a:rPr>
            <a:t>Factor Ambiente  5%</a:t>
          </a:r>
        </a:p>
      </dgm:t>
    </dgm:pt>
    <dgm:pt modelId="{E8A5A004-2549-4924-9A4D-16F2A7E74E3F}" type="parTrans" cxnId="{E746390A-3E16-4CBA-BCA9-C3351A957F31}">
      <dgm:prSet/>
      <dgm:spPr/>
      <dgm:t>
        <a:bodyPr/>
        <a:lstStyle/>
        <a:p>
          <a:endParaRPr lang="es-ES" b="0">
            <a:solidFill>
              <a:schemeClr val="tx1"/>
            </a:solidFill>
            <a:latin typeface="Times New Roman" panose="02020603050405020304" pitchFamily="18" charset="0"/>
            <a:cs typeface="Times New Roman" panose="02020603050405020304" pitchFamily="18" charset="0"/>
          </a:endParaRPr>
        </a:p>
      </dgm:t>
    </dgm:pt>
    <dgm:pt modelId="{ADD6EC37-D014-485A-B558-F62948079FF1}" type="sibTrans" cxnId="{E746390A-3E16-4CBA-BCA9-C3351A957F31}">
      <dgm:prSet/>
      <dgm:spPr/>
      <dgm:t>
        <a:bodyPr/>
        <a:lstStyle/>
        <a:p>
          <a:endParaRPr lang="es-ES" b="0">
            <a:solidFill>
              <a:schemeClr val="tx1"/>
            </a:solidFill>
            <a:latin typeface="Times New Roman" panose="02020603050405020304" pitchFamily="18" charset="0"/>
            <a:cs typeface="Times New Roman" panose="02020603050405020304" pitchFamily="18" charset="0"/>
          </a:endParaRPr>
        </a:p>
      </dgm:t>
    </dgm:pt>
    <dgm:pt modelId="{23151645-DF7D-4355-8FB2-2C021017653A}">
      <dgm:prSet custT="1"/>
      <dgm:spPr/>
      <dgm:t>
        <a:bodyPr/>
        <a:lstStyle/>
        <a:p>
          <a:r>
            <a:rPr lang="es-EC" sz="1800" b="0" dirty="0">
              <a:solidFill>
                <a:schemeClr val="tx1"/>
              </a:solidFill>
              <a:latin typeface="Times New Roman" panose="02020603050405020304" pitchFamily="18" charset="0"/>
              <a:cs typeface="Times New Roman" panose="02020603050405020304" pitchFamily="18" charset="0"/>
            </a:rPr>
            <a:t>Triangulo de Accidento- logia</a:t>
          </a:r>
        </a:p>
      </dgm:t>
    </dgm:pt>
    <dgm:pt modelId="{6F74EC9D-D730-4477-ADAD-B9493F82CB2C}" type="parTrans" cxnId="{C11054AF-459A-4DBB-885C-D78EE91F9C16}">
      <dgm:prSet/>
      <dgm:spPr/>
      <dgm:t>
        <a:bodyPr/>
        <a:lstStyle/>
        <a:p>
          <a:endParaRPr lang="es-ES" b="0">
            <a:solidFill>
              <a:schemeClr val="tx1"/>
            </a:solidFill>
            <a:latin typeface="Times New Roman" panose="02020603050405020304" pitchFamily="18" charset="0"/>
            <a:cs typeface="Times New Roman" panose="02020603050405020304" pitchFamily="18" charset="0"/>
          </a:endParaRPr>
        </a:p>
      </dgm:t>
    </dgm:pt>
    <dgm:pt modelId="{53760B7F-FC1A-4C08-9F57-9BF22ED82533}" type="sibTrans" cxnId="{C11054AF-459A-4DBB-885C-D78EE91F9C16}">
      <dgm:prSet/>
      <dgm:spPr/>
      <dgm:t>
        <a:bodyPr/>
        <a:lstStyle/>
        <a:p>
          <a:endParaRPr lang="es-ES" b="0">
            <a:solidFill>
              <a:schemeClr val="tx1"/>
            </a:solidFill>
            <a:latin typeface="Times New Roman" panose="02020603050405020304" pitchFamily="18" charset="0"/>
            <a:cs typeface="Times New Roman" panose="02020603050405020304" pitchFamily="18" charset="0"/>
          </a:endParaRPr>
        </a:p>
      </dgm:t>
    </dgm:pt>
    <dgm:pt modelId="{C726D9E4-C5BB-444C-B9EE-AE1160BB1491}">
      <dgm:prSet custT="1"/>
      <dgm:spPr/>
      <dgm:t>
        <a:bodyPr/>
        <a:lstStyle/>
        <a:p>
          <a:r>
            <a:rPr lang="es-EC" sz="1800" b="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Factor Vehículo  20%</a:t>
          </a:r>
        </a:p>
      </dgm:t>
    </dgm:pt>
    <dgm:pt modelId="{05E2E78A-9D70-4170-9408-BC9C4767D1C1}" type="parTrans" cxnId="{0D307805-D2A0-4A2C-8667-7581CED1632A}">
      <dgm:prSet/>
      <dgm:spPr/>
      <dgm:t>
        <a:bodyPr/>
        <a:lstStyle/>
        <a:p>
          <a:endParaRPr lang="es-EC" b="0"/>
        </a:p>
      </dgm:t>
    </dgm:pt>
    <dgm:pt modelId="{20BA5164-9717-4555-B9B8-20815F662CD2}" type="sibTrans" cxnId="{0D307805-D2A0-4A2C-8667-7581CED1632A}">
      <dgm:prSet/>
      <dgm:spPr/>
      <dgm:t>
        <a:bodyPr/>
        <a:lstStyle/>
        <a:p>
          <a:endParaRPr lang="es-EC" b="0"/>
        </a:p>
      </dgm:t>
    </dgm:pt>
    <dgm:pt modelId="{391258F4-20DD-4C9F-8A94-0801A63E1BA6}" type="pres">
      <dgm:prSet presAssocID="{DB1778AA-E17F-4AE2-BECF-FBA0A6B18AC8}" presName="cycle" presStyleCnt="0">
        <dgm:presLayoutVars>
          <dgm:chMax val="1"/>
          <dgm:dir/>
          <dgm:animLvl val="ctr"/>
          <dgm:resizeHandles val="exact"/>
        </dgm:presLayoutVars>
      </dgm:prSet>
      <dgm:spPr/>
    </dgm:pt>
    <dgm:pt modelId="{50069B46-5B10-43B3-8EFE-0EB5246AF9F5}" type="pres">
      <dgm:prSet presAssocID="{C36D4830-9514-4545-940A-8CDFACF9697C}" presName="centerShape" presStyleLbl="node0" presStyleIdx="0" presStyleCnt="1" custScaleX="143417" custScaleY="127915"/>
      <dgm:spPr/>
    </dgm:pt>
    <dgm:pt modelId="{D79D54A7-AA39-4750-B7C6-3A0E98F5EAD2}" type="pres">
      <dgm:prSet presAssocID="{6F74EC9D-D730-4477-ADAD-B9493F82CB2C}" presName="parTrans" presStyleLbl="bgSibTrans2D1" presStyleIdx="0" presStyleCnt="4"/>
      <dgm:spPr/>
    </dgm:pt>
    <dgm:pt modelId="{F4807C6D-1F9A-4F79-97A9-E27BFBAB5D34}" type="pres">
      <dgm:prSet presAssocID="{23151645-DF7D-4355-8FB2-2C021017653A}" presName="node" presStyleLbl="node1" presStyleIdx="0" presStyleCnt="4">
        <dgm:presLayoutVars>
          <dgm:bulletEnabled val="1"/>
        </dgm:presLayoutVars>
      </dgm:prSet>
      <dgm:spPr/>
    </dgm:pt>
    <dgm:pt modelId="{9F5531D0-D8E9-4B9B-ABA6-D334C91A130C}" type="pres">
      <dgm:prSet presAssocID="{F6D66BBE-F9B2-4612-8282-C40BDDBDE667}" presName="parTrans" presStyleLbl="bgSibTrans2D1" presStyleIdx="1" presStyleCnt="4"/>
      <dgm:spPr/>
    </dgm:pt>
    <dgm:pt modelId="{03240BA3-5E3D-40F7-A7AC-C9CA6123BAA0}" type="pres">
      <dgm:prSet presAssocID="{0C250206-8626-4E90-A9EB-DD2FE52EA888}" presName="node" presStyleLbl="node1" presStyleIdx="1" presStyleCnt="4">
        <dgm:presLayoutVars>
          <dgm:bulletEnabled val="1"/>
        </dgm:presLayoutVars>
      </dgm:prSet>
      <dgm:spPr/>
    </dgm:pt>
    <dgm:pt modelId="{5F3AE19A-CAE5-4F0D-BE82-DD56F667B441}" type="pres">
      <dgm:prSet presAssocID="{E8A5A004-2549-4924-9A4D-16F2A7E74E3F}" presName="parTrans" presStyleLbl="bgSibTrans2D1" presStyleIdx="2" presStyleCnt="4"/>
      <dgm:spPr/>
    </dgm:pt>
    <dgm:pt modelId="{A3E8494D-1A0A-4DB3-B09F-370BA7CD85EE}" type="pres">
      <dgm:prSet presAssocID="{41B0A882-5F03-487D-82CF-81F8B7EE959B}" presName="node" presStyleLbl="node1" presStyleIdx="2" presStyleCnt="4">
        <dgm:presLayoutVars>
          <dgm:bulletEnabled val="1"/>
        </dgm:presLayoutVars>
      </dgm:prSet>
      <dgm:spPr/>
    </dgm:pt>
    <dgm:pt modelId="{C16C336A-AF76-4EAA-AB69-B506D34867F2}" type="pres">
      <dgm:prSet presAssocID="{05E2E78A-9D70-4170-9408-BC9C4767D1C1}" presName="parTrans" presStyleLbl="bgSibTrans2D1" presStyleIdx="3" presStyleCnt="4"/>
      <dgm:spPr/>
    </dgm:pt>
    <dgm:pt modelId="{2E825427-8557-4D6C-A4FE-A9AF6DCF7CE1}" type="pres">
      <dgm:prSet presAssocID="{C726D9E4-C5BB-444C-B9EE-AE1160BB1491}" presName="node" presStyleLbl="node1" presStyleIdx="3" presStyleCnt="4">
        <dgm:presLayoutVars>
          <dgm:bulletEnabled val="1"/>
        </dgm:presLayoutVars>
      </dgm:prSet>
      <dgm:spPr/>
    </dgm:pt>
  </dgm:ptLst>
  <dgm:cxnLst>
    <dgm:cxn modelId="{C0E79102-8B0D-4F80-BF2B-6D3811865D7A}" type="presOf" srcId="{DB1778AA-E17F-4AE2-BECF-FBA0A6B18AC8}" destId="{391258F4-20DD-4C9F-8A94-0801A63E1BA6}" srcOrd="0" destOrd="0" presId="urn:microsoft.com/office/officeart/2005/8/layout/radial4"/>
    <dgm:cxn modelId="{0D307805-D2A0-4A2C-8667-7581CED1632A}" srcId="{C36D4830-9514-4545-940A-8CDFACF9697C}" destId="{C726D9E4-C5BB-444C-B9EE-AE1160BB1491}" srcOrd="3" destOrd="0" parTransId="{05E2E78A-9D70-4170-9408-BC9C4767D1C1}" sibTransId="{20BA5164-9717-4555-B9B8-20815F662CD2}"/>
    <dgm:cxn modelId="{E746390A-3E16-4CBA-BCA9-C3351A957F31}" srcId="{C36D4830-9514-4545-940A-8CDFACF9697C}" destId="{41B0A882-5F03-487D-82CF-81F8B7EE959B}" srcOrd="2" destOrd="0" parTransId="{E8A5A004-2549-4924-9A4D-16F2A7E74E3F}" sibTransId="{ADD6EC37-D014-485A-B558-F62948079FF1}"/>
    <dgm:cxn modelId="{1EC4C60D-56DD-4879-89AF-8ECFB6FBCEA2}" type="presOf" srcId="{05E2E78A-9D70-4170-9408-BC9C4767D1C1}" destId="{C16C336A-AF76-4EAA-AB69-B506D34867F2}" srcOrd="0" destOrd="0" presId="urn:microsoft.com/office/officeart/2005/8/layout/radial4"/>
    <dgm:cxn modelId="{1CB4D25B-9E20-447C-950F-525DF3A0C21A}" type="presOf" srcId="{6F74EC9D-D730-4477-ADAD-B9493F82CB2C}" destId="{D79D54A7-AA39-4750-B7C6-3A0E98F5EAD2}" srcOrd="0" destOrd="0" presId="urn:microsoft.com/office/officeart/2005/8/layout/radial4"/>
    <dgm:cxn modelId="{BD1F2448-536F-47AB-BE4E-E47E027F87FD}" srcId="{C36D4830-9514-4545-940A-8CDFACF9697C}" destId="{0C250206-8626-4E90-A9EB-DD2FE52EA888}" srcOrd="1" destOrd="0" parTransId="{F6D66BBE-F9B2-4612-8282-C40BDDBDE667}" sibTransId="{EF604955-4048-49B1-9974-D0F8CC52D1EE}"/>
    <dgm:cxn modelId="{6DFEEB7E-2EEE-46F2-A0CE-297706BAF5F1}" type="presOf" srcId="{C726D9E4-C5BB-444C-B9EE-AE1160BB1491}" destId="{2E825427-8557-4D6C-A4FE-A9AF6DCF7CE1}" srcOrd="0" destOrd="0" presId="urn:microsoft.com/office/officeart/2005/8/layout/radial4"/>
    <dgm:cxn modelId="{75237E90-8EE3-4230-ABF5-3DAB02487A46}" type="presOf" srcId="{C36D4830-9514-4545-940A-8CDFACF9697C}" destId="{50069B46-5B10-43B3-8EFE-0EB5246AF9F5}" srcOrd="0" destOrd="0" presId="urn:microsoft.com/office/officeart/2005/8/layout/radial4"/>
    <dgm:cxn modelId="{C11054AF-459A-4DBB-885C-D78EE91F9C16}" srcId="{C36D4830-9514-4545-940A-8CDFACF9697C}" destId="{23151645-DF7D-4355-8FB2-2C021017653A}" srcOrd="0" destOrd="0" parTransId="{6F74EC9D-D730-4477-ADAD-B9493F82CB2C}" sibTransId="{53760B7F-FC1A-4C08-9F57-9BF22ED82533}"/>
    <dgm:cxn modelId="{3539AEB5-21CD-4585-94CE-049F58EFE9A4}" type="presOf" srcId="{F6D66BBE-F9B2-4612-8282-C40BDDBDE667}" destId="{9F5531D0-D8E9-4B9B-ABA6-D334C91A130C}" srcOrd="0" destOrd="0" presId="urn:microsoft.com/office/officeart/2005/8/layout/radial4"/>
    <dgm:cxn modelId="{9B1D50C1-BF81-41AB-8D5F-FF1A2C89CDD5}" type="presOf" srcId="{0C250206-8626-4E90-A9EB-DD2FE52EA888}" destId="{03240BA3-5E3D-40F7-A7AC-C9CA6123BAA0}" srcOrd="0" destOrd="0" presId="urn:microsoft.com/office/officeart/2005/8/layout/radial4"/>
    <dgm:cxn modelId="{5B78D1C1-9338-4BB3-B461-559D46A4A2E9}" srcId="{DB1778AA-E17F-4AE2-BECF-FBA0A6B18AC8}" destId="{C36D4830-9514-4545-940A-8CDFACF9697C}" srcOrd="0" destOrd="0" parTransId="{38EC7C1B-6CF2-41E2-9B8E-7762FA4F6D9A}" sibTransId="{97FB630A-D8EE-4625-93AF-45BA33543D98}"/>
    <dgm:cxn modelId="{F61EFAD5-B5EF-4864-888E-621E9A5FC916}" type="presOf" srcId="{23151645-DF7D-4355-8FB2-2C021017653A}" destId="{F4807C6D-1F9A-4F79-97A9-E27BFBAB5D34}" srcOrd="0" destOrd="0" presId="urn:microsoft.com/office/officeart/2005/8/layout/radial4"/>
    <dgm:cxn modelId="{F0B8D8E2-03FA-4075-BC0A-9CDF1F5FC09B}" type="presOf" srcId="{E8A5A004-2549-4924-9A4D-16F2A7E74E3F}" destId="{5F3AE19A-CAE5-4F0D-BE82-DD56F667B441}" srcOrd="0" destOrd="0" presId="urn:microsoft.com/office/officeart/2005/8/layout/radial4"/>
    <dgm:cxn modelId="{13E0E2EC-88C8-43D2-8B97-E7A0BF9F321B}" type="presOf" srcId="{41B0A882-5F03-487D-82CF-81F8B7EE959B}" destId="{A3E8494D-1A0A-4DB3-B09F-370BA7CD85EE}" srcOrd="0" destOrd="0" presId="urn:microsoft.com/office/officeart/2005/8/layout/radial4"/>
    <dgm:cxn modelId="{453C4234-95BA-4265-B612-89D4B1B25C2A}" type="presParOf" srcId="{391258F4-20DD-4C9F-8A94-0801A63E1BA6}" destId="{50069B46-5B10-43B3-8EFE-0EB5246AF9F5}" srcOrd="0" destOrd="0" presId="urn:microsoft.com/office/officeart/2005/8/layout/radial4"/>
    <dgm:cxn modelId="{5A1542AF-AA46-4D32-83B4-102647060576}" type="presParOf" srcId="{391258F4-20DD-4C9F-8A94-0801A63E1BA6}" destId="{D79D54A7-AA39-4750-B7C6-3A0E98F5EAD2}" srcOrd="1" destOrd="0" presId="urn:microsoft.com/office/officeart/2005/8/layout/radial4"/>
    <dgm:cxn modelId="{13881365-AD26-462B-963F-49C0BC0893A8}" type="presParOf" srcId="{391258F4-20DD-4C9F-8A94-0801A63E1BA6}" destId="{F4807C6D-1F9A-4F79-97A9-E27BFBAB5D34}" srcOrd="2" destOrd="0" presId="urn:microsoft.com/office/officeart/2005/8/layout/radial4"/>
    <dgm:cxn modelId="{B02142D4-3496-487F-8A0A-B572DB857425}" type="presParOf" srcId="{391258F4-20DD-4C9F-8A94-0801A63E1BA6}" destId="{9F5531D0-D8E9-4B9B-ABA6-D334C91A130C}" srcOrd="3" destOrd="0" presId="urn:microsoft.com/office/officeart/2005/8/layout/radial4"/>
    <dgm:cxn modelId="{D84C8A9B-4738-4B5B-9540-3E6DBACB6263}" type="presParOf" srcId="{391258F4-20DD-4C9F-8A94-0801A63E1BA6}" destId="{03240BA3-5E3D-40F7-A7AC-C9CA6123BAA0}" srcOrd="4" destOrd="0" presId="urn:microsoft.com/office/officeart/2005/8/layout/radial4"/>
    <dgm:cxn modelId="{3EE31ADD-7D19-450E-BA54-D9C4DB7D428C}" type="presParOf" srcId="{391258F4-20DD-4C9F-8A94-0801A63E1BA6}" destId="{5F3AE19A-CAE5-4F0D-BE82-DD56F667B441}" srcOrd="5" destOrd="0" presId="urn:microsoft.com/office/officeart/2005/8/layout/radial4"/>
    <dgm:cxn modelId="{2051C7DF-2B3B-4464-90D7-E393E1CAA7E5}" type="presParOf" srcId="{391258F4-20DD-4C9F-8A94-0801A63E1BA6}" destId="{A3E8494D-1A0A-4DB3-B09F-370BA7CD85EE}" srcOrd="6" destOrd="0" presId="urn:microsoft.com/office/officeart/2005/8/layout/radial4"/>
    <dgm:cxn modelId="{4B7ACDD2-5D1F-4F39-A1B1-221D0FBAD629}" type="presParOf" srcId="{391258F4-20DD-4C9F-8A94-0801A63E1BA6}" destId="{C16C336A-AF76-4EAA-AB69-B506D34867F2}" srcOrd="7" destOrd="0" presId="urn:microsoft.com/office/officeart/2005/8/layout/radial4"/>
    <dgm:cxn modelId="{3636510F-3C2D-4DB5-AA88-CC33B059CB89}" type="presParOf" srcId="{391258F4-20DD-4C9F-8A94-0801A63E1BA6}" destId="{2E825427-8557-4D6C-A4FE-A9AF6DCF7CE1}" srcOrd="8"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062FF2-0AEF-4C17-94B3-BABBB58BB490}" type="doc">
      <dgm:prSet loTypeId="urn:microsoft.com/office/officeart/2009/layout/CircleArrowProcess" loCatId="cycle" qsTypeId="urn:microsoft.com/office/officeart/2005/8/quickstyle/simple3" qsCatId="simple" csTypeId="urn:microsoft.com/office/officeart/2005/8/colors/colorful5" csCatId="colorful" phldr="1"/>
      <dgm:spPr/>
      <dgm:t>
        <a:bodyPr/>
        <a:lstStyle/>
        <a:p>
          <a:endParaRPr lang="es-ES"/>
        </a:p>
      </dgm:t>
    </dgm:pt>
    <dgm:pt modelId="{5AF143AD-187E-4D33-8E0A-5530A585452A}">
      <dgm:prSet phldrT="[Texto]" custT="1"/>
      <dgm:spPr/>
      <dgm:t>
        <a:bodyPr/>
        <a:lstStyle/>
        <a:p>
          <a:r>
            <a:rPr lang="es-ES" sz="1400" b="1" dirty="0"/>
            <a:t>Tipo de Investigación:</a:t>
          </a:r>
          <a:endParaRPr lang="es-ES" sz="1400" dirty="0"/>
        </a:p>
      </dgm:t>
    </dgm:pt>
    <dgm:pt modelId="{4DEDFD0C-1223-4BF3-8E64-F06F83468FA4}" type="parTrans" cxnId="{7A7AD977-ADD7-4AB0-BF30-0177058A4A95}">
      <dgm:prSet/>
      <dgm:spPr/>
      <dgm:t>
        <a:bodyPr/>
        <a:lstStyle/>
        <a:p>
          <a:endParaRPr lang="es-ES"/>
        </a:p>
      </dgm:t>
    </dgm:pt>
    <dgm:pt modelId="{4874B896-FB01-4D42-92E1-AD386BB6E7C8}" type="sibTrans" cxnId="{7A7AD977-ADD7-4AB0-BF30-0177058A4A95}">
      <dgm:prSet/>
      <dgm:spPr/>
      <dgm:t>
        <a:bodyPr/>
        <a:lstStyle/>
        <a:p>
          <a:endParaRPr lang="es-ES"/>
        </a:p>
      </dgm:t>
    </dgm:pt>
    <dgm:pt modelId="{C36D8D80-F493-456F-AE9E-4F14FCEC4988}">
      <dgm:prSet phldrT="[Texto]" custT="1"/>
      <dgm:spPr/>
      <dgm:t>
        <a:bodyPr/>
        <a:lstStyle/>
        <a:p>
          <a:r>
            <a:rPr lang="es-ES" sz="1400" b="1" dirty="0"/>
            <a:t>Enfoque de Investigación: Cuantitativo</a:t>
          </a:r>
        </a:p>
      </dgm:t>
    </dgm:pt>
    <dgm:pt modelId="{BE26B51D-5117-46F5-9CCC-99FBFF5D98D1}" type="parTrans" cxnId="{795B195A-0AAC-4916-8C3D-2D728A40F4DF}">
      <dgm:prSet/>
      <dgm:spPr/>
      <dgm:t>
        <a:bodyPr/>
        <a:lstStyle/>
        <a:p>
          <a:endParaRPr lang="es-ES"/>
        </a:p>
      </dgm:t>
    </dgm:pt>
    <dgm:pt modelId="{8D9566B5-7C94-48FF-A262-8FF5A1882A8A}" type="sibTrans" cxnId="{795B195A-0AAC-4916-8C3D-2D728A40F4DF}">
      <dgm:prSet/>
      <dgm:spPr/>
      <dgm:t>
        <a:bodyPr/>
        <a:lstStyle/>
        <a:p>
          <a:endParaRPr lang="es-ES"/>
        </a:p>
      </dgm:t>
    </dgm:pt>
    <dgm:pt modelId="{23B1A040-34BB-494D-AFB3-7AD9B8CF7DD9}">
      <dgm:prSet phldrT="[Texto]" custT="1"/>
      <dgm:spPr/>
      <dgm:t>
        <a:bodyPr/>
        <a:lstStyle/>
        <a:p>
          <a:r>
            <a:rPr lang="es-ES" sz="1400" dirty="0"/>
            <a:t>Encuestas</a:t>
          </a:r>
        </a:p>
      </dgm:t>
    </dgm:pt>
    <dgm:pt modelId="{95F28E09-515F-4BE4-A1A8-46F8AE954A4B}" type="parTrans" cxnId="{D94180B5-94D3-4B82-9BC4-A79996B9940A}">
      <dgm:prSet/>
      <dgm:spPr/>
      <dgm:t>
        <a:bodyPr/>
        <a:lstStyle/>
        <a:p>
          <a:endParaRPr lang="es-ES"/>
        </a:p>
      </dgm:t>
    </dgm:pt>
    <dgm:pt modelId="{3D080390-DD00-4968-8C75-8E5498D8E35A}" type="sibTrans" cxnId="{D94180B5-94D3-4B82-9BC4-A79996B9940A}">
      <dgm:prSet/>
      <dgm:spPr/>
      <dgm:t>
        <a:bodyPr/>
        <a:lstStyle/>
        <a:p>
          <a:endParaRPr lang="es-ES"/>
        </a:p>
      </dgm:t>
    </dgm:pt>
    <dgm:pt modelId="{BC70D7E0-6390-4244-9164-423EC322616D}">
      <dgm:prSet phldrT="[Texto]" custT="1"/>
      <dgm:spPr/>
      <dgm:t>
        <a:bodyPr/>
        <a:lstStyle/>
        <a:p>
          <a:r>
            <a:rPr lang="es-ES" sz="1400" dirty="0"/>
            <a:t>Descriptiva</a:t>
          </a:r>
        </a:p>
      </dgm:t>
    </dgm:pt>
    <dgm:pt modelId="{D16C94B0-37DE-46A1-B2C8-8784C20EA2F9}" type="parTrans" cxnId="{DC1B33E7-C684-4870-9A7B-57901E472EFC}">
      <dgm:prSet/>
      <dgm:spPr/>
      <dgm:t>
        <a:bodyPr/>
        <a:lstStyle/>
        <a:p>
          <a:endParaRPr lang="es-ES"/>
        </a:p>
      </dgm:t>
    </dgm:pt>
    <dgm:pt modelId="{7406D15C-A449-4175-B193-D557C3DA2C17}" type="sibTrans" cxnId="{DC1B33E7-C684-4870-9A7B-57901E472EFC}">
      <dgm:prSet/>
      <dgm:spPr/>
      <dgm:t>
        <a:bodyPr/>
        <a:lstStyle/>
        <a:p>
          <a:endParaRPr lang="es-ES"/>
        </a:p>
      </dgm:t>
    </dgm:pt>
    <dgm:pt modelId="{704FC679-F4AA-465B-A063-69546AF05F0A}">
      <dgm:prSet phldrT="[Texto]" custT="1"/>
      <dgm:spPr/>
      <dgm:t>
        <a:bodyPr/>
        <a:lstStyle/>
        <a:p>
          <a:r>
            <a:rPr lang="es-ES" sz="1400" b="1" dirty="0"/>
            <a:t>Enfoque de Investigación: Cualitativa</a:t>
          </a:r>
          <a:endParaRPr lang="es-ES" sz="1400" dirty="0"/>
        </a:p>
      </dgm:t>
    </dgm:pt>
    <dgm:pt modelId="{CB5A62F6-AF9F-484A-B369-A4BB788A2926}" type="parTrans" cxnId="{59398FA0-2905-4829-B7D8-1B6280185B5D}">
      <dgm:prSet/>
      <dgm:spPr/>
      <dgm:t>
        <a:bodyPr/>
        <a:lstStyle/>
        <a:p>
          <a:endParaRPr lang="es-ES"/>
        </a:p>
      </dgm:t>
    </dgm:pt>
    <dgm:pt modelId="{62F67847-9E1A-4DC0-9149-7A4AA071402C}" type="sibTrans" cxnId="{59398FA0-2905-4829-B7D8-1B6280185B5D}">
      <dgm:prSet/>
      <dgm:spPr/>
      <dgm:t>
        <a:bodyPr/>
        <a:lstStyle/>
        <a:p>
          <a:endParaRPr lang="es-ES"/>
        </a:p>
      </dgm:t>
    </dgm:pt>
    <dgm:pt modelId="{C5F56270-9FBB-4B6B-9ED7-3E5046CC7CB2}">
      <dgm:prSet phldrT="[Texto]" custT="1"/>
      <dgm:spPr/>
      <dgm:t>
        <a:bodyPr/>
        <a:lstStyle/>
        <a:p>
          <a:r>
            <a:rPr lang="es-ES" sz="1400" dirty="0"/>
            <a:t>Observación</a:t>
          </a:r>
        </a:p>
      </dgm:t>
    </dgm:pt>
    <dgm:pt modelId="{1E2244F7-1DC8-469A-9200-1AD97B94AD76}" type="parTrans" cxnId="{A745093F-170B-4D8C-9B3F-8FA2996BC94E}">
      <dgm:prSet/>
      <dgm:spPr/>
      <dgm:t>
        <a:bodyPr/>
        <a:lstStyle/>
        <a:p>
          <a:endParaRPr lang="es-ES"/>
        </a:p>
      </dgm:t>
    </dgm:pt>
    <dgm:pt modelId="{1698351C-B86D-426A-9F7C-3B5C04EE6927}" type="sibTrans" cxnId="{A745093F-170B-4D8C-9B3F-8FA2996BC94E}">
      <dgm:prSet/>
      <dgm:spPr/>
      <dgm:t>
        <a:bodyPr/>
        <a:lstStyle/>
        <a:p>
          <a:endParaRPr lang="es-ES"/>
        </a:p>
      </dgm:t>
    </dgm:pt>
    <dgm:pt modelId="{BEA7A932-CBD0-4A1D-9C9F-F02E987F7E76}">
      <dgm:prSet phldrT="[Texto]" custT="1"/>
      <dgm:spPr/>
      <dgm:t>
        <a:bodyPr/>
        <a:lstStyle/>
        <a:p>
          <a:r>
            <a:rPr lang="es-ES" sz="1400" dirty="0"/>
            <a:t>Entrevistas</a:t>
          </a:r>
        </a:p>
      </dgm:t>
    </dgm:pt>
    <dgm:pt modelId="{53C4C006-2EC8-46CA-AA4A-24C417822B4D}" type="parTrans" cxnId="{EEF5BCED-A55F-470D-BCF8-E716381CBBD4}">
      <dgm:prSet/>
      <dgm:spPr/>
      <dgm:t>
        <a:bodyPr/>
        <a:lstStyle/>
        <a:p>
          <a:endParaRPr lang="es-ES"/>
        </a:p>
      </dgm:t>
    </dgm:pt>
    <dgm:pt modelId="{F5AE1D0C-D02D-440D-91CE-E83F4B67AAF5}" type="sibTrans" cxnId="{EEF5BCED-A55F-470D-BCF8-E716381CBBD4}">
      <dgm:prSet/>
      <dgm:spPr/>
      <dgm:t>
        <a:bodyPr/>
        <a:lstStyle/>
        <a:p>
          <a:endParaRPr lang="es-ES"/>
        </a:p>
      </dgm:t>
    </dgm:pt>
    <dgm:pt modelId="{C6F4060F-0C77-4374-87B3-EB2E85604D59}">
      <dgm:prSet phldrT="[Texto]" custT="1"/>
      <dgm:spPr/>
      <dgm:t>
        <a:bodyPr/>
        <a:lstStyle/>
        <a:p>
          <a:r>
            <a:rPr lang="es-ES" sz="1400" dirty="0"/>
            <a:t>Revisión documental</a:t>
          </a:r>
        </a:p>
      </dgm:t>
    </dgm:pt>
    <dgm:pt modelId="{EE34584B-4912-4086-B2B9-A2415A8C2AD4}" type="parTrans" cxnId="{7E074CF9-0379-4905-A3B7-3DD56EA0C3B2}">
      <dgm:prSet/>
      <dgm:spPr/>
      <dgm:t>
        <a:bodyPr/>
        <a:lstStyle/>
        <a:p>
          <a:endParaRPr lang="es-ES"/>
        </a:p>
      </dgm:t>
    </dgm:pt>
    <dgm:pt modelId="{CD1EFA2B-9FB4-42EE-B506-09C5B3EA726E}" type="sibTrans" cxnId="{7E074CF9-0379-4905-A3B7-3DD56EA0C3B2}">
      <dgm:prSet/>
      <dgm:spPr/>
      <dgm:t>
        <a:bodyPr/>
        <a:lstStyle/>
        <a:p>
          <a:endParaRPr lang="es-ES"/>
        </a:p>
      </dgm:t>
    </dgm:pt>
    <dgm:pt modelId="{38C89EA0-3481-4E50-8585-6E67D3B5A4ED}" type="pres">
      <dgm:prSet presAssocID="{5E062FF2-0AEF-4C17-94B3-BABBB58BB490}" presName="Name0" presStyleCnt="0">
        <dgm:presLayoutVars>
          <dgm:chMax val="7"/>
          <dgm:chPref val="7"/>
          <dgm:dir/>
          <dgm:animLvl val="lvl"/>
        </dgm:presLayoutVars>
      </dgm:prSet>
      <dgm:spPr/>
    </dgm:pt>
    <dgm:pt modelId="{9AC83AD2-E3BA-4A34-8293-939581C6AFA2}" type="pres">
      <dgm:prSet presAssocID="{5AF143AD-187E-4D33-8E0A-5530A585452A}" presName="Accent1" presStyleCnt="0"/>
      <dgm:spPr/>
    </dgm:pt>
    <dgm:pt modelId="{F2153A2A-F1EF-4D08-8624-D7894E6D184D}" type="pres">
      <dgm:prSet presAssocID="{5AF143AD-187E-4D33-8E0A-5530A585452A}" presName="Accent" presStyleLbl="node1" presStyleIdx="0" presStyleCnt="3"/>
      <dgm:spPr/>
    </dgm:pt>
    <dgm:pt modelId="{71F77264-9308-4C1B-88D2-EEFE27C8CF36}" type="pres">
      <dgm:prSet presAssocID="{5AF143AD-187E-4D33-8E0A-5530A585452A}" presName="Child1" presStyleLbl="revTx" presStyleIdx="0" presStyleCnt="6" custLinFactNeighborX="-4651" custLinFactNeighborY="3487">
        <dgm:presLayoutVars>
          <dgm:chMax val="0"/>
          <dgm:chPref val="0"/>
          <dgm:bulletEnabled val="1"/>
        </dgm:presLayoutVars>
      </dgm:prSet>
      <dgm:spPr/>
    </dgm:pt>
    <dgm:pt modelId="{956F910D-90AB-4A4C-88C4-3341C5B2F994}" type="pres">
      <dgm:prSet presAssocID="{5AF143AD-187E-4D33-8E0A-5530A585452A}" presName="Parent1" presStyleLbl="revTx" presStyleIdx="1" presStyleCnt="6">
        <dgm:presLayoutVars>
          <dgm:chMax val="1"/>
          <dgm:chPref val="1"/>
          <dgm:bulletEnabled val="1"/>
        </dgm:presLayoutVars>
      </dgm:prSet>
      <dgm:spPr/>
    </dgm:pt>
    <dgm:pt modelId="{F2B369DE-92A2-4287-B6C6-D2E9F90606A7}" type="pres">
      <dgm:prSet presAssocID="{C36D8D80-F493-456F-AE9E-4F14FCEC4988}" presName="Accent2" presStyleCnt="0"/>
      <dgm:spPr/>
    </dgm:pt>
    <dgm:pt modelId="{6C2751CA-5366-46BA-86FC-C69ADBAF78AA}" type="pres">
      <dgm:prSet presAssocID="{C36D8D80-F493-456F-AE9E-4F14FCEC4988}" presName="Accent" presStyleLbl="node1" presStyleIdx="1" presStyleCnt="3"/>
      <dgm:spPr/>
    </dgm:pt>
    <dgm:pt modelId="{66F1E4FE-A053-482A-8C7E-6DF1B4A6F1BB}" type="pres">
      <dgm:prSet presAssocID="{C36D8D80-F493-456F-AE9E-4F14FCEC4988}" presName="Child2" presStyleLbl="revTx" presStyleIdx="2" presStyleCnt="6">
        <dgm:presLayoutVars>
          <dgm:chMax val="0"/>
          <dgm:chPref val="0"/>
          <dgm:bulletEnabled val="1"/>
        </dgm:presLayoutVars>
      </dgm:prSet>
      <dgm:spPr/>
    </dgm:pt>
    <dgm:pt modelId="{72EEA30F-3A64-4B2E-A492-0950EC581D79}" type="pres">
      <dgm:prSet presAssocID="{C36D8D80-F493-456F-AE9E-4F14FCEC4988}" presName="Parent2" presStyleLbl="revTx" presStyleIdx="3" presStyleCnt="6">
        <dgm:presLayoutVars>
          <dgm:chMax val="1"/>
          <dgm:chPref val="1"/>
          <dgm:bulletEnabled val="1"/>
        </dgm:presLayoutVars>
      </dgm:prSet>
      <dgm:spPr/>
    </dgm:pt>
    <dgm:pt modelId="{1FE2C927-087C-41C5-9AC9-1F18CBF1B7E4}" type="pres">
      <dgm:prSet presAssocID="{704FC679-F4AA-465B-A063-69546AF05F0A}" presName="Accent3" presStyleCnt="0"/>
      <dgm:spPr/>
    </dgm:pt>
    <dgm:pt modelId="{95C74307-701A-4292-A2FC-84B413396D3F}" type="pres">
      <dgm:prSet presAssocID="{704FC679-F4AA-465B-A063-69546AF05F0A}" presName="Accent" presStyleLbl="node1" presStyleIdx="2" presStyleCnt="3"/>
      <dgm:spPr/>
    </dgm:pt>
    <dgm:pt modelId="{6D77AFB3-B732-42DE-8E0B-1BD7389A43C6}" type="pres">
      <dgm:prSet presAssocID="{704FC679-F4AA-465B-A063-69546AF05F0A}" presName="Child3" presStyleLbl="revTx" presStyleIdx="4" presStyleCnt="6">
        <dgm:presLayoutVars>
          <dgm:chMax val="0"/>
          <dgm:chPref val="0"/>
          <dgm:bulletEnabled val="1"/>
        </dgm:presLayoutVars>
      </dgm:prSet>
      <dgm:spPr/>
    </dgm:pt>
    <dgm:pt modelId="{D9014720-6468-45D5-8722-1C20C73B4CA3}" type="pres">
      <dgm:prSet presAssocID="{704FC679-F4AA-465B-A063-69546AF05F0A}" presName="Parent3" presStyleLbl="revTx" presStyleIdx="5" presStyleCnt="6">
        <dgm:presLayoutVars>
          <dgm:chMax val="1"/>
          <dgm:chPref val="1"/>
          <dgm:bulletEnabled val="1"/>
        </dgm:presLayoutVars>
      </dgm:prSet>
      <dgm:spPr/>
    </dgm:pt>
  </dgm:ptLst>
  <dgm:cxnLst>
    <dgm:cxn modelId="{390D340B-B0EF-492B-9009-9FD083E8B2A7}" type="presOf" srcId="{BEA7A932-CBD0-4A1D-9C9F-F02E987F7E76}" destId="{6D77AFB3-B732-42DE-8E0B-1BD7389A43C6}" srcOrd="0" destOrd="1" presId="urn:microsoft.com/office/officeart/2009/layout/CircleArrowProcess"/>
    <dgm:cxn modelId="{4D77A239-7B66-48F3-85A8-290B5E6A6182}" type="presOf" srcId="{5E062FF2-0AEF-4C17-94B3-BABBB58BB490}" destId="{38C89EA0-3481-4E50-8585-6E67D3B5A4ED}" srcOrd="0" destOrd="0" presId="urn:microsoft.com/office/officeart/2009/layout/CircleArrowProcess"/>
    <dgm:cxn modelId="{032DCF3B-562D-4F27-8646-894C39C561F7}" type="presOf" srcId="{C36D8D80-F493-456F-AE9E-4F14FCEC4988}" destId="{72EEA30F-3A64-4B2E-A492-0950EC581D79}" srcOrd="0" destOrd="0" presId="urn:microsoft.com/office/officeart/2009/layout/CircleArrowProcess"/>
    <dgm:cxn modelId="{A745093F-170B-4D8C-9B3F-8FA2996BC94E}" srcId="{704FC679-F4AA-465B-A063-69546AF05F0A}" destId="{C5F56270-9FBB-4B6B-9ED7-3E5046CC7CB2}" srcOrd="0" destOrd="0" parTransId="{1E2244F7-1DC8-469A-9200-1AD97B94AD76}" sibTransId="{1698351C-B86D-426A-9F7C-3B5C04EE6927}"/>
    <dgm:cxn modelId="{65CC2573-5421-418A-B67B-847053CB5342}" type="presOf" srcId="{C5F56270-9FBB-4B6B-9ED7-3E5046CC7CB2}" destId="{6D77AFB3-B732-42DE-8E0B-1BD7389A43C6}" srcOrd="0" destOrd="0" presId="urn:microsoft.com/office/officeart/2009/layout/CircleArrowProcess"/>
    <dgm:cxn modelId="{7A7AD977-ADD7-4AB0-BF30-0177058A4A95}" srcId="{5E062FF2-0AEF-4C17-94B3-BABBB58BB490}" destId="{5AF143AD-187E-4D33-8E0A-5530A585452A}" srcOrd="0" destOrd="0" parTransId="{4DEDFD0C-1223-4BF3-8E64-F06F83468FA4}" sibTransId="{4874B896-FB01-4D42-92E1-AD386BB6E7C8}"/>
    <dgm:cxn modelId="{795B195A-0AAC-4916-8C3D-2D728A40F4DF}" srcId="{5E062FF2-0AEF-4C17-94B3-BABBB58BB490}" destId="{C36D8D80-F493-456F-AE9E-4F14FCEC4988}" srcOrd="1" destOrd="0" parTransId="{BE26B51D-5117-46F5-9CCC-99FBFF5D98D1}" sibTransId="{8D9566B5-7C94-48FF-A262-8FF5A1882A8A}"/>
    <dgm:cxn modelId="{0A21CC95-39A1-4F85-AACA-062DAF8E0C01}" type="presOf" srcId="{C6F4060F-0C77-4374-87B3-EB2E85604D59}" destId="{6D77AFB3-B732-42DE-8E0B-1BD7389A43C6}" srcOrd="0" destOrd="2" presId="urn:microsoft.com/office/officeart/2009/layout/CircleArrowProcess"/>
    <dgm:cxn modelId="{59398FA0-2905-4829-B7D8-1B6280185B5D}" srcId="{5E062FF2-0AEF-4C17-94B3-BABBB58BB490}" destId="{704FC679-F4AA-465B-A063-69546AF05F0A}" srcOrd="2" destOrd="0" parTransId="{CB5A62F6-AF9F-484A-B369-A4BB788A2926}" sibTransId="{62F67847-9E1A-4DC0-9149-7A4AA071402C}"/>
    <dgm:cxn modelId="{D94180B5-94D3-4B82-9BC4-A79996B9940A}" srcId="{C36D8D80-F493-456F-AE9E-4F14FCEC4988}" destId="{23B1A040-34BB-494D-AFB3-7AD9B8CF7DD9}" srcOrd="0" destOrd="0" parTransId="{95F28E09-515F-4BE4-A1A8-46F8AE954A4B}" sibTransId="{3D080390-DD00-4968-8C75-8E5498D8E35A}"/>
    <dgm:cxn modelId="{1F7AA8BF-BA11-4F5A-83F5-BFFD84BF5531}" type="presOf" srcId="{5AF143AD-187E-4D33-8E0A-5530A585452A}" destId="{956F910D-90AB-4A4C-88C4-3341C5B2F994}" srcOrd="0" destOrd="0" presId="urn:microsoft.com/office/officeart/2009/layout/CircleArrowProcess"/>
    <dgm:cxn modelId="{4C56B3DA-16A7-41AE-AC7D-FF0390B17957}" type="presOf" srcId="{704FC679-F4AA-465B-A063-69546AF05F0A}" destId="{D9014720-6468-45D5-8722-1C20C73B4CA3}" srcOrd="0" destOrd="0" presId="urn:microsoft.com/office/officeart/2009/layout/CircleArrowProcess"/>
    <dgm:cxn modelId="{DC1B33E7-C684-4870-9A7B-57901E472EFC}" srcId="{5AF143AD-187E-4D33-8E0A-5530A585452A}" destId="{BC70D7E0-6390-4244-9164-423EC322616D}" srcOrd="0" destOrd="0" parTransId="{D16C94B0-37DE-46A1-B2C8-8784C20EA2F9}" sibTransId="{7406D15C-A449-4175-B193-D557C3DA2C17}"/>
    <dgm:cxn modelId="{0A9C5BE7-6BC0-420D-AAAD-E25FB4CF98C8}" type="presOf" srcId="{BC70D7E0-6390-4244-9164-423EC322616D}" destId="{71F77264-9308-4C1B-88D2-EEFE27C8CF36}" srcOrd="0" destOrd="0" presId="urn:microsoft.com/office/officeart/2009/layout/CircleArrowProcess"/>
    <dgm:cxn modelId="{EEF5BCED-A55F-470D-BCF8-E716381CBBD4}" srcId="{704FC679-F4AA-465B-A063-69546AF05F0A}" destId="{BEA7A932-CBD0-4A1D-9C9F-F02E987F7E76}" srcOrd="1" destOrd="0" parTransId="{53C4C006-2EC8-46CA-AA4A-24C417822B4D}" sibTransId="{F5AE1D0C-D02D-440D-91CE-E83F4B67AAF5}"/>
    <dgm:cxn modelId="{780D28F4-471F-43E7-B7B7-AEF7D958B4B4}" type="presOf" srcId="{23B1A040-34BB-494D-AFB3-7AD9B8CF7DD9}" destId="{66F1E4FE-A053-482A-8C7E-6DF1B4A6F1BB}" srcOrd="0" destOrd="0" presId="urn:microsoft.com/office/officeart/2009/layout/CircleArrowProcess"/>
    <dgm:cxn modelId="{7E074CF9-0379-4905-A3B7-3DD56EA0C3B2}" srcId="{704FC679-F4AA-465B-A063-69546AF05F0A}" destId="{C6F4060F-0C77-4374-87B3-EB2E85604D59}" srcOrd="2" destOrd="0" parTransId="{EE34584B-4912-4086-B2B9-A2415A8C2AD4}" sibTransId="{CD1EFA2B-9FB4-42EE-B506-09C5B3EA726E}"/>
    <dgm:cxn modelId="{2BEB0F1A-B89A-4211-99DF-94D3272001AD}" type="presParOf" srcId="{38C89EA0-3481-4E50-8585-6E67D3B5A4ED}" destId="{9AC83AD2-E3BA-4A34-8293-939581C6AFA2}" srcOrd="0" destOrd="0" presId="urn:microsoft.com/office/officeart/2009/layout/CircleArrowProcess"/>
    <dgm:cxn modelId="{880602E6-B90D-4D38-ADB6-AD8AD32755A0}" type="presParOf" srcId="{9AC83AD2-E3BA-4A34-8293-939581C6AFA2}" destId="{F2153A2A-F1EF-4D08-8624-D7894E6D184D}" srcOrd="0" destOrd="0" presId="urn:microsoft.com/office/officeart/2009/layout/CircleArrowProcess"/>
    <dgm:cxn modelId="{110D3FBC-887A-40FA-A50F-9013DA8A1DB9}" type="presParOf" srcId="{38C89EA0-3481-4E50-8585-6E67D3B5A4ED}" destId="{71F77264-9308-4C1B-88D2-EEFE27C8CF36}" srcOrd="1" destOrd="0" presId="urn:microsoft.com/office/officeart/2009/layout/CircleArrowProcess"/>
    <dgm:cxn modelId="{02058609-17DD-474A-8446-80BA2328C932}" type="presParOf" srcId="{38C89EA0-3481-4E50-8585-6E67D3B5A4ED}" destId="{956F910D-90AB-4A4C-88C4-3341C5B2F994}" srcOrd="2" destOrd="0" presId="urn:microsoft.com/office/officeart/2009/layout/CircleArrowProcess"/>
    <dgm:cxn modelId="{0F156A7C-84DB-4581-9606-694C0ABC2FFA}" type="presParOf" srcId="{38C89EA0-3481-4E50-8585-6E67D3B5A4ED}" destId="{F2B369DE-92A2-4287-B6C6-D2E9F90606A7}" srcOrd="3" destOrd="0" presId="urn:microsoft.com/office/officeart/2009/layout/CircleArrowProcess"/>
    <dgm:cxn modelId="{66AE46A7-734D-4C18-8926-16858A809CD4}" type="presParOf" srcId="{F2B369DE-92A2-4287-B6C6-D2E9F90606A7}" destId="{6C2751CA-5366-46BA-86FC-C69ADBAF78AA}" srcOrd="0" destOrd="0" presId="urn:microsoft.com/office/officeart/2009/layout/CircleArrowProcess"/>
    <dgm:cxn modelId="{503546D2-3F3B-4888-9A53-11CCC361030C}" type="presParOf" srcId="{38C89EA0-3481-4E50-8585-6E67D3B5A4ED}" destId="{66F1E4FE-A053-482A-8C7E-6DF1B4A6F1BB}" srcOrd="4" destOrd="0" presId="urn:microsoft.com/office/officeart/2009/layout/CircleArrowProcess"/>
    <dgm:cxn modelId="{C44E1CC6-5141-4280-A2A7-96681B7BC6A5}" type="presParOf" srcId="{38C89EA0-3481-4E50-8585-6E67D3B5A4ED}" destId="{72EEA30F-3A64-4B2E-A492-0950EC581D79}" srcOrd="5" destOrd="0" presId="urn:microsoft.com/office/officeart/2009/layout/CircleArrowProcess"/>
    <dgm:cxn modelId="{84C01AA8-51F9-4F2E-AB47-8E54DC570410}" type="presParOf" srcId="{38C89EA0-3481-4E50-8585-6E67D3B5A4ED}" destId="{1FE2C927-087C-41C5-9AC9-1F18CBF1B7E4}" srcOrd="6" destOrd="0" presId="urn:microsoft.com/office/officeart/2009/layout/CircleArrowProcess"/>
    <dgm:cxn modelId="{A04234BF-A396-4B0A-BB86-32E0D7579537}" type="presParOf" srcId="{1FE2C927-087C-41C5-9AC9-1F18CBF1B7E4}" destId="{95C74307-701A-4292-A2FC-84B413396D3F}" srcOrd="0" destOrd="0" presId="urn:microsoft.com/office/officeart/2009/layout/CircleArrowProcess"/>
    <dgm:cxn modelId="{613FF460-3D52-40FB-BADB-1C4F83B36627}" type="presParOf" srcId="{38C89EA0-3481-4E50-8585-6E67D3B5A4ED}" destId="{6D77AFB3-B732-42DE-8E0B-1BD7389A43C6}" srcOrd="7" destOrd="0" presId="urn:microsoft.com/office/officeart/2009/layout/CircleArrowProcess"/>
    <dgm:cxn modelId="{DC915081-9E93-4450-9A77-64621AA01C50}" type="presParOf" srcId="{38C89EA0-3481-4E50-8585-6E67D3B5A4ED}" destId="{D9014720-6468-45D5-8722-1C20C73B4CA3}" srcOrd="8"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70878-ACFF-416E-8264-36DF2BB0DD1A}">
      <dsp:nvSpPr>
        <dsp:cNvPr id="0" name=""/>
        <dsp:cNvSpPr/>
      </dsp:nvSpPr>
      <dsp:spPr>
        <a:xfrm>
          <a:off x="-4624421" y="-708981"/>
          <a:ext cx="5508555" cy="5508555"/>
        </a:xfrm>
        <a:prstGeom prst="blockArc">
          <a:avLst>
            <a:gd name="adj1" fmla="val 18900000"/>
            <a:gd name="adj2" fmla="val 2700000"/>
            <a:gd name="adj3" fmla="val 392"/>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B67484-3CFF-4D2D-BF49-F965140AFF32}">
      <dsp:nvSpPr>
        <dsp:cNvPr id="0" name=""/>
        <dsp:cNvSpPr/>
      </dsp:nvSpPr>
      <dsp:spPr>
        <a:xfrm>
          <a:off x="568617" y="409059"/>
          <a:ext cx="3959223" cy="818118"/>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649381" tIns="71120" rIns="71120" bIns="71120" numCol="1" spcCol="1270" anchor="ctr" anchorCtr="0">
          <a:noAutofit/>
        </a:bodyPr>
        <a:lstStyle/>
        <a:p>
          <a:pPr marL="0" lvl="0" indent="0" algn="l" defTabSz="1244600">
            <a:lnSpc>
              <a:spcPct val="90000"/>
            </a:lnSpc>
            <a:spcBef>
              <a:spcPct val="0"/>
            </a:spcBef>
            <a:spcAft>
              <a:spcPct val="35000"/>
            </a:spcAft>
            <a:buNone/>
          </a:pPr>
          <a:r>
            <a:rPr lang="es-EC" sz="2800" kern="1200" dirty="0">
              <a:latin typeface="Times New Roman" panose="02020603050405020304" pitchFamily="18" charset="0"/>
              <a:cs typeface="Times New Roman" panose="02020603050405020304" pitchFamily="18" charset="0"/>
            </a:rPr>
            <a:t>Problema</a:t>
          </a:r>
        </a:p>
      </dsp:txBody>
      <dsp:txXfrm>
        <a:off x="568617" y="409059"/>
        <a:ext cx="3959223" cy="818118"/>
      </dsp:txXfrm>
    </dsp:sp>
    <dsp:sp modelId="{FFA1E1D5-CDBB-43DE-972A-EF14C890E340}">
      <dsp:nvSpPr>
        <dsp:cNvPr id="0" name=""/>
        <dsp:cNvSpPr/>
      </dsp:nvSpPr>
      <dsp:spPr>
        <a:xfrm>
          <a:off x="57293" y="306794"/>
          <a:ext cx="1022648" cy="1022648"/>
        </a:xfrm>
        <a:prstGeom prst="ellipse">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sp>
    <dsp:sp modelId="{4E4CA7A3-6233-4EBD-9D8E-48D11788A562}">
      <dsp:nvSpPr>
        <dsp:cNvPr id="0" name=""/>
        <dsp:cNvSpPr/>
      </dsp:nvSpPr>
      <dsp:spPr>
        <a:xfrm>
          <a:off x="866003" y="1636236"/>
          <a:ext cx="3661837" cy="818118"/>
        </a:xfrm>
        <a:prstGeom prst="rect">
          <a:avLst/>
        </a:prstGeom>
        <a:gradFill rotWithShape="0">
          <a:gsLst>
            <a:gs pos="0">
              <a:schemeClr val="accent1">
                <a:shade val="50000"/>
                <a:hueOff val="570675"/>
                <a:satOff val="-32717"/>
                <a:lumOff val="33666"/>
                <a:alphaOff val="0"/>
                <a:lumMod val="110000"/>
                <a:satMod val="105000"/>
                <a:tint val="67000"/>
              </a:schemeClr>
            </a:gs>
            <a:gs pos="50000">
              <a:schemeClr val="accent1">
                <a:shade val="50000"/>
                <a:hueOff val="570675"/>
                <a:satOff val="-32717"/>
                <a:lumOff val="33666"/>
                <a:alphaOff val="0"/>
                <a:lumMod val="105000"/>
                <a:satMod val="103000"/>
                <a:tint val="73000"/>
              </a:schemeClr>
            </a:gs>
            <a:gs pos="100000">
              <a:schemeClr val="accent1">
                <a:shade val="50000"/>
                <a:hueOff val="570675"/>
                <a:satOff val="-32717"/>
                <a:lumOff val="3366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9381" tIns="71120" rIns="71120" bIns="71120" numCol="1" spcCol="1270" anchor="ctr" anchorCtr="0">
          <a:noAutofit/>
        </a:bodyPr>
        <a:lstStyle/>
        <a:p>
          <a:pPr marL="0" lvl="0" indent="0" algn="l" defTabSz="1244600">
            <a:lnSpc>
              <a:spcPct val="90000"/>
            </a:lnSpc>
            <a:spcBef>
              <a:spcPct val="0"/>
            </a:spcBef>
            <a:spcAft>
              <a:spcPct val="35000"/>
            </a:spcAft>
            <a:buNone/>
          </a:pPr>
          <a:r>
            <a:rPr lang="es-EC" sz="2800" kern="1200" dirty="0">
              <a:latin typeface="Times New Roman" panose="02020603050405020304" pitchFamily="18" charset="0"/>
              <a:cs typeface="Times New Roman" panose="02020603050405020304" pitchFamily="18" charset="0"/>
            </a:rPr>
            <a:t>Objetivo General</a:t>
          </a:r>
        </a:p>
      </dsp:txBody>
      <dsp:txXfrm>
        <a:off x="866003" y="1636236"/>
        <a:ext cx="3661837" cy="818118"/>
      </dsp:txXfrm>
    </dsp:sp>
    <dsp:sp modelId="{97BBDDFA-7915-413B-AECA-4CAE6493D721}">
      <dsp:nvSpPr>
        <dsp:cNvPr id="0" name=""/>
        <dsp:cNvSpPr/>
      </dsp:nvSpPr>
      <dsp:spPr>
        <a:xfrm>
          <a:off x="354679" y="1533972"/>
          <a:ext cx="1022648" cy="1022648"/>
        </a:xfrm>
        <a:prstGeom prst="ellipse">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sp>
    <dsp:sp modelId="{91F38F79-3CC3-47E8-A252-8C17F4C6A4A9}">
      <dsp:nvSpPr>
        <dsp:cNvPr id="0" name=""/>
        <dsp:cNvSpPr/>
      </dsp:nvSpPr>
      <dsp:spPr>
        <a:xfrm>
          <a:off x="568617" y="2863414"/>
          <a:ext cx="3959223" cy="818118"/>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649381" tIns="71120" rIns="71120" bIns="71120" numCol="1" spcCol="1270" anchor="ctr" anchorCtr="0">
          <a:noAutofit/>
        </a:bodyPr>
        <a:lstStyle/>
        <a:p>
          <a:pPr marL="0" lvl="0" indent="0" algn="l" defTabSz="1244600">
            <a:lnSpc>
              <a:spcPct val="90000"/>
            </a:lnSpc>
            <a:spcBef>
              <a:spcPct val="0"/>
            </a:spcBef>
            <a:spcAft>
              <a:spcPct val="35000"/>
            </a:spcAft>
            <a:buNone/>
          </a:pPr>
          <a:r>
            <a:rPr lang="es-EC" sz="2800" kern="1200" dirty="0">
              <a:latin typeface="Times New Roman" panose="02020603050405020304" pitchFamily="18" charset="0"/>
              <a:cs typeface="Times New Roman" panose="02020603050405020304" pitchFamily="18" charset="0"/>
            </a:rPr>
            <a:t>Objetivos específicos</a:t>
          </a:r>
        </a:p>
      </dsp:txBody>
      <dsp:txXfrm>
        <a:off x="568617" y="2863414"/>
        <a:ext cx="3959223" cy="818118"/>
      </dsp:txXfrm>
    </dsp:sp>
    <dsp:sp modelId="{2967EB35-EF34-42F1-A7B0-297A8398EB87}">
      <dsp:nvSpPr>
        <dsp:cNvPr id="0" name=""/>
        <dsp:cNvSpPr/>
      </dsp:nvSpPr>
      <dsp:spPr>
        <a:xfrm>
          <a:off x="57293" y="2761149"/>
          <a:ext cx="1022648" cy="1022648"/>
        </a:xfrm>
        <a:prstGeom prst="ellipse">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70878-ACFF-416E-8264-36DF2BB0DD1A}">
      <dsp:nvSpPr>
        <dsp:cNvPr id="0" name=""/>
        <dsp:cNvSpPr/>
      </dsp:nvSpPr>
      <dsp:spPr>
        <a:xfrm>
          <a:off x="-4624421" y="-708981"/>
          <a:ext cx="5508555" cy="5508555"/>
        </a:xfrm>
        <a:prstGeom prst="blockArc">
          <a:avLst>
            <a:gd name="adj1" fmla="val 18900000"/>
            <a:gd name="adj2" fmla="val 2700000"/>
            <a:gd name="adj3" fmla="val 39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B67484-3CFF-4D2D-BF49-F965140AFF32}">
      <dsp:nvSpPr>
        <dsp:cNvPr id="0" name=""/>
        <dsp:cNvSpPr/>
      </dsp:nvSpPr>
      <dsp:spPr>
        <a:xfrm>
          <a:off x="463080" y="314484"/>
          <a:ext cx="4064760" cy="62929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9504" tIns="71120" rIns="71120" bIns="71120" numCol="1" spcCol="1270" anchor="ctr" anchorCtr="0">
          <a:noAutofit/>
        </a:bodyPr>
        <a:lstStyle/>
        <a:p>
          <a:pPr marL="0" lvl="0" indent="0" algn="l" defTabSz="1244600">
            <a:lnSpc>
              <a:spcPct val="90000"/>
            </a:lnSpc>
            <a:spcBef>
              <a:spcPct val="0"/>
            </a:spcBef>
            <a:spcAft>
              <a:spcPct val="35000"/>
            </a:spcAft>
            <a:buNone/>
          </a:pPr>
          <a:r>
            <a:rPr lang="es-EC" sz="2800" kern="1200" dirty="0">
              <a:latin typeface="Times New Roman" panose="02020603050405020304" pitchFamily="18" charset="0"/>
              <a:cs typeface="Times New Roman" panose="02020603050405020304" pitchFamily="18" charset="0"/>
            </a:rPr>
            <a:t>Marco teórico</a:t>
          </a:r>
        </a:p>
      </dsp:txBody>
      <dsp:txXfrm>
        <a:off x="463080" y="314484"/>
        <a:ext cx="4064760" cy="629296"/>
      </dsp:txXfrm>
    </dsp:sp>
    <dsp:sp modelId="{FFA1E1D5-CDBB-43DE-972A-EF14C890E340}">
      <dsp:nvSpPr>
        <dsp:cNvPr id="0" name=""/>
        <dsp:cNvSpPr/>
      </dsp:nvSpPr>
      <dsp:spPr>
        <a:xfrm>
          <a:off x="69770" y="235822"/>
          <a:ext cx="786620" cy="786620"/>
        </a:xfrm>
        <a:prstGeom prst="ellipse">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sp>
    <dsp:sp modelId="{4E4CA7A3-6233-4EBD-9D8E-48D11788A562}">
      <dsp:nvSpPr>
        <dsp:cNvPr id="0" name=""/>
        <dsp:cNvSpPr/>
      </dsp:nvSpPr>
      <dsp:spPr>
        <a:xfrm>
          <a:off x="823870" y="1258593"/>
          <a:ext cx="3703970" cy="62929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9504" tIns="71120" rIns="71120" bIns="71120" numCol="1" spcCol="1270" anchor="ctr" anchorCtr="0">
          <a:noAutofit/>
        </a:bodyPr>
        <a:lstStyle/>
        <a:p>
          <a:pPr marL="0" lvl="0" indent="0" algn="l" defTabSz="1244600">
            <a:lnSpc>
              <a:spcPct val="90000"/>
            </a:lnSpc>
            <a:spcBef>
              <a:spcPct val="0"/>
            </a:spcBef>
            <a:spcAft>
              <a:spcPct val="35000"/>
            </a:spcAft>
            <a:buNone/>
          </a:pPr>
          <a:r>
            <a:rPr lang="es-EC" sz="2800" kern="1200" dirty="0">
              <a:latin typeface="Times New Roman" panose="02020603050405020304" pitchFamily="18" charset="0"/>
              <a:cs typeface="Times New Roman" panose="02020603050405020304" pitchFamily="18" charset="0"/>
            </a:rPr>
            <a:t>Metodología</a:t>
          </a:r>
        </a:p>
      </dsp:txBody>
      <dsp:txXfrm>
        <a:off x="823870" y="1258593"/>
        <a:ext cx="3703970" cy="629296"/>
      </dsp:txXfrm>
    </dsp:sp>
    <dsp:sp modelId="{97BBDDFA-7915-413B-AECA-4CAE6493D721}">
      <dsp:nvSpPr>
        <dsp:cNvPr id="0" name=""/>
        <dsp:cNvSpPr/>
      </dsp:nvSpPr>
      <dsp:spPr>
        <a:xfrm>
          <a:off x="430560" y="1179931"/>
          <a:ext cx="786620" cy="786620"/>
        </a:xfrm>
        <a:prstGeom prst="ellipse">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sp>
    <dsp:sp modelId="{91F38F79-3CC3-47E8-A252-8C17F4C6A4A9}">
      <dsp:nvSpPr>
        <dsp:cNvPr id="0" name=""/>
        <dsp:cNvSpPr/>
      </dsp:nvSpPr>
      <dsp:spPr>
        <a:xfrm>
          <a:off x="823870" y="2202701"/>
          <a:ext cx="3703970" cy="62929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9504" tIns="71120" rIns="71120" bIns="71120" numCol="1" spcCol="1270" anchor="ctr" anchorCtr="0">
          <a:noAutofit/>
        </a:bodyPr>
        <a:lstStyle/>
        <a:p>
          <a:pPr marL="0" lvl="0" indent="0" algn="l" defTabSz="1244600">
            <a:lnSpc>
              <a:spcPct val="90000"/>
            </a:lnSpc>
            <a:spcBef>
              <a:spcPct val="0"/>
            </a:spcBef>
            <a:spcAft>
              <a:spcPct val="35000"/>
            </a:spcAft>
            <a:buNone/>
          </a:pPr>
          <a:r>
            <a:rPr lang="es-EC" sz="2800" kern="1200" dirty="0">
              <a:latin typeface="Times New Roman" panose="02020603050405020304" pitchFamily="18" charset="0"/>
              <a:cs typeface="Times New Roman" panose="02020603050405020304" pitchFamily="18" charset="0"/>
            </a:rPr>
            <a:t>Resultados</a:t>
          </a:r>
        </a:p>
      </dsp:txBody>
      <dsp:txXfrm>
        <a:off x="823870" y="2202701"/>
        <a:ext cx="3703970" cy="629296"/>
      </dsp:txXfrm>
    </dsp:sp>
    <dsp:sp modelId="{2967EB35-EF34-42F1-A7B0-297A8398EB87}">
      <dsp:nvSpPr>
        <dsp:cNvPr id="0" name=""/>
        <dsp:cNvSpPr/>
      </dsp:nvSpPr>
      <dsp:spPr>
        <a:xfrm>
          <a:off x="430560" y="2124039"/>
          <a:ext cx="786620" cy="786620"/>
        </a:xfrm>
        <a:prstGeom prst="ellipse">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sp>
    <dsp:sp modelId="{ECF05947-096A-43AB-8018-8F17B2B36F78}">
      <dsp:nvSpPr>
        <dsp:cNvPr id="0" name=""/>
        <dsp:cNvSpPr/>
      </dsp:nvSpPr>
      <dsp:spPr>
        <a:xfrm>
          <a:off x="463080" y="3146810"/>
          <a:ext cx="4064760" cy="62929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9504" tIns="71120" rIns="71120" bIns="71120" numCol="1" spcCol="1270" anchor="ctr" anchorCtr="0">
          <a:noAutofit/>
        </a:bodyPr>
        <a:lstStyle/>
        <a:p>
          <a:pPr marL="0" lvl="0" indent="0" algn="l" defTabSz="1244600">
            <a:lnSpc>
              <a:spcPct val="90000"/>
            </a:lnSpc>
            <a:spcBef>
              <a:spcPct val="0"/>
            </a:spcBef>
            <a:spcAft>
              <a:spcPct val="35000"/>
            </a:spcAft>
            <a:buNone/>
          </a:pPr>
          <a:r>
            <a:rPr lang="es-EC" sz="2800" kern="1200" dirty="0">
              <a:latin typeface="Times New Roman" panose="02020603050405020304" pitchFamily="18" charset="0"/>
              <a:cs typeface="Times New Roman" panose="02020603050405020304" pitchFamily="18" charset="0"/>
            </a:rPr>
            <a:t>Conclusiones y Recomendaciones</a:t>
          </a:r>
        </a:p>
      </dsp:txBody>
      <dsp:txXfrm>
        <a:off x="463080" y="3146810"/>
        <a:ext cx="4064760" cy="629296"/>
      </dsp:txXfrm>
    </dsp:sp>
    <dsp:sp modelId="{218F5C0E-E4AD-4652-AC46-D9F43852D5D9}">
      <dsp:nvSpPr>
        <dsp:cNvPr id="0" name=""/>
        <dsp:cNvSpPr/>
      </dsp:nvSpPr>
      <dsp:spPr>
        <a:xfrm>
          <a:off x="69770" y="3068148"/>
          <a:ext cx="786620" cy="786620"/>
        </a:xfrm>
        <a:prstGeom prst="ellipse">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69B46-5B10-43B3-8EFE-0EB5246AF9F5}">
      <dsp:nvSpPr>
        <dsp:cNvPr id="0" name=""/>
        <dsp:cNvSpPr/>
      </dsp:nvSpPr>
      <dsp:spPr>
        <a:xfrm>
          <a:off x="1937990" y="1723228"/>
          <a:ext cx="1883089" cy="2090364"/>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s-EC" sz="6500" kern="1200" dirty="0">
            <a:solidFill>
              <a:schemeClr val="tx1"/>
            </a:solidFill>
            <a:latin typeface="Times New Roman" panose="02020603050405020304" pitchFamily="18" charset="0"/>
            <a:cs typeface="Times New Roman" panose="02020603050405020304" pitchFamily="18" charset="0"/>
          </a:endParaRPr>
        </a:p>
      </dsp:txBody>
      <dsp:txXfrm>
        <a:off x="2213762" y="2029355"/>
        <a:ext cx="1331545" cy="1478110"/>
      </dsp:txXfrm>
    </dsp:sp>
    <dsp:sp modelId="{D79D54A7-AA39-4750-B7C6-3A0E98F5EAD2}">
      <dsp:nvSpPr>
        <dsp:cNvPr id="0" name=""/>
        <dsp:cNvSpPr/>
      </dsp:nvSpPr>
      <dsp:spPr>
        <a:xfrm rot="11700000">
          <a:off x="719154" y="2128483"/>
          <a:ext cx="1198175" cy="44316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807C6D-1F9A-4F79-97A9-E27BFBAB5D34}">
      <dsp:nvSpPr>
        <dsp:cNvPr id="0" name=""/>
        <dsp:cNvSpPr/>
      </dsp:nvSpPr>
      <dsp:spPr>
        <a:xfrm>
          <a:off x="967" y="1604128"/>
          <a:ext cx="1477201" cy="11817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s-EC" sz="2300" kern="1200" dirty="0">
              <a:solidFill>
                <a:schemeClr val="tx1"/>
              </a:solidFill>
              <a:latin typeface="Times New Roman" panose="02020603050405020304" pitchFamily="18" charset="0"/>
              <a:cs typeface="Times New Roman" panose="02020603050405020304" pitchFamily="18" charset="0"/>
            </a:rPr>
            <a:t>Seguridad Vial</a:t>
          </a:r>
        </a:p>
      </dsp:txBody>
      <dsp:txXfrm>
        <a:off x="35580" y="1638741"/>
        <a:ext cx="1407975" cy="1112535"/>
      </dsp:txXfrm>
    </dsp:sp>
    <dsp:sp modelId="{36F4ED4F-139B-48C5-A0DE-9186F8CA61D6}">
      <dsp:nvSpPr>
        <dsp:cNvPr id="0" name=""/>
        <dsp:cNvSpPr/>
      </dsp:nvSpPr>
      <dsp:spPr>
        <a:xfrm rot="14700000">
          <a:off x="1618240" y="1049096"/>
          <a:ext cx="1125779" cy="44316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DE8788-27C5-4DBC-A715-2D288189A849}">
      <dsp:nvSpPr>
        <dsp:cNvPr id="0" name=""/>
        <dsp:cNvSpPr/>
      </dsp:nvSpPr>
      <dsp:spPr>
        <a:xfrm>
          <a:off x="1204641" y="169644"/>
          <a:ext cx="1477201" cy="11817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s-EC" sz="2300" kern="1200">
              <a:solidFill>
                <a:schemeClr val="tx1"/>
              </a:solidFill>
              <a:latin typeface="Times New Roman" panose="02020603050405020304" pitchFamily="18" charset="0"/>
              <a:cs typeface="Times New Roman" panose="02020603050405020304" pitchFamily="18" charset="0"/>
            </a:rPr>
            <a:t>Educación Vial</a:t>
          </a:r>
          <a:endParaRPr lang="es-EC" sz="2300" kern="1200"/>
        </a:p>
      </dsp:txBody>
      <dsp:txXfrm>
        <a:off x="1239254" y="204257"/>
        <a:ext cx="1407975" cy="1112535"/>
      </dsp:txXfrm>
    </dsp:sp>
    <dsp:sp modelId="{7E21F7C4-A1DA-4B30-85D9-A6051D8F1465}">
      <dsp:nvSpPr>
        <dsp:cNvPr id="0" name=""/>
        <dsp:cNvSpPr/>
      </dsp:nvSpPr>
      <dsp:spPr>
        <a:xfrm rot="17700000">
          <a:off x="3015050" y="1049096"/>
          <a:ext cx="1125779" cy="44316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765933-95A0-4CFE-80BE-4E6294F48D9F}">
      <dsp:nvSpPr>
        <dsp:cNvPr id="0" name=""/>
        <dsp:cNvSpPr/>
      </dsp:nvSpPr>
      <dsp:spPr>
        <a:xfrm>
          <a:off x="3077226" y="169644"/>
          <a:ext cx="1477201" cy="11817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s-EC" sz="2300" kern="1200">
              <a:solidFill>
                <a:schemeClr val="tx1"/>
              </a:solidFill>
              <a:latin typeface="Times New Roman" panose="02020603050405020304" pitchFamily="18" charset="0"/>
              <a:cs typeface="Times New Roman" panose="02020603050405020304" pitchFamily="18" charset="0"/>
            </a:rPr>
            <a:t>Accidentes de Transito</a:t>
          </a:r>
          <a:endParaRPr lang="es-EC" sz="2300" kern="1200" dirty="0">
            <a:solidFill>
              <a:schemeClr val="tx1"/>
            </a:solidFill>
            <a:latin typeface="Times New Roman" panose="02020603050405020304" pitchFamily="18" charset="0"/>
            <a:cs typeface="Times New Roman" panose="02020603050405020304" pitchFamily="18" charset="0"/>
          </a:endParaRPr>
        </a:p>
      </dsp:txBody>
      <dsp:txXfrm>
        <a:off x="3111839" y="204257"/>
        <a:ext cx="1407975" cy="1112535"/>
      </dsp:txXfrm>
    </dsp:sp>
    <dsp:sp modelId="{922983CB-9728-40A6-8CCC-F3F3017AF672}">
      <dsp:nvSpPr>
        <dsp:cNvPr id="0" name=""/>
        <dsp:cNvSpPr/>
      </dsp:nvSpPr>
      <dsp:spPr>
        <a:xfrm rot="20700000">
          <a:off x="3841739" y="2128483"/>
          <a:ext cx="1198175" cy="44316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E12D70-FBDE-437D-9886-EBDF64738EDA}">
      <dsp:nvSpPr>
        <dsp:cNvPr id="0" name=""/>
        <dsp:cNvSpPr/>
      </dsp:nvSpPr>
      <dsp:spPr>
        <a:xfrm>
          <a:off x="4280901" y="1604128"/>
          <a:ext cx="1477201" cy="11817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s-EC" sz="2300" kern="1200" dirty="0">
              <a:solidFill>
                <a:schemeClr val="tx1"/>
              </a:solidFill>
              <a:latin typeface="Times New Roman" panose="02020603050405020304" pitchFamily="18" charset="0"/>
              <a:cs typeface="Times New Roman" panose="02020603050405020304" pitchFamily="18" charset="0"/>
            </a:rPr>
            <a:t>Siniestros Viales</a:t>
          </a:r>
        </a:p>
      </dsp:txBody>
      <dsp:txXfrm>
        <a:off x="4315514" y="1638741"/>
        <a:ext cx="1407975" cy="11125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69B46-5B10-43B3-8EFE-0EB5246AF9F5}">
      <dsp:nvSpPr>
        <dsp:cNvPr id="0" name=""/>
        <dsp:cNvSpPr/>
      </dsp:nvSpPr>
      <dsp:spPr>
        <a:xfrm>
          <a:off x="1768565" y="1660445"/>
          <a:ext cx="2235192" cy="1993590"/>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s-EC" sz="6500" b="0" kern="1200" dirty="0">
            <a:solidFill>
              <a:schemeClr val="tx1"/>
            </a:solidFill>
            <a:latin typeface="Times New Roman" panose="02020603050405020304" pitchFamily="18" charset="0"/>
            <a:cs typeface="Times New Roman" panose="02020603050405020304" pitchFamily="18" charset="0"/>
          </a:endParaRPr>
        </a:p>
      </dsp:txBody>
      <dsp:txXfrm>
        <a:off x="2095901" y="1952399"/>
        <a:ext cx="1580520" cy="1409682"/>
      </dsp:txXfrm>
    </dsp:sp>
    <dsp:sp modelId="{D79D54A7-AA39-4750-B7C6-3A0E98F5EAD2}">
      <dsp:nvSpPr>
        <dsp:cNvPr id="0" name=""/>
        <dsp:cNvSpPr/>
      </dsp:nvSpPr>
      <dsp:spPr>
        <a:xfrm rot="11700000">
          <a:off x="723359" y="1996473"/>
          <a:ext cx="1051273" cy="444180"/>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807C6D-1F9A-4F79-97A9-E27BFBAB5D34}">
      <dsp:nvSpPr>
        <dsp:cNvPr id="0" name=""/>
        <dsp:cNvSpPr/>
      </dsp:nvSpPr>
      <dsp:spPr>
        <a:xfrm>
          <a:off x="969" y="1490278"/>
          <a:ext cx="1480600" cy="118448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EC" sz="1800" b="0" kern="1200" dirty="0">
              <a:solidFill>
                <a:schemeClr val="tx1"/>
              </a:solidFill>
              <a:latin typeface="Times New Roman" panose="02020603050405020304" pitchFamily="18" charset="0"/>
              <a:cs typeface="Times New Roman" panose="02020603050405020304" pitchFamily="18" charset="0"/>
            </a:rPr>
            <a:t>Triangulo de Accidento- logia</a:t>
          </a:r>
        </a:p>
      </dsp:txBody>
      <dsp:txXfrm>
        <a:off x="35661" y="1524970"/>
        <a:ext cx="1411216" cy="1115096"/>
      </dsp:txXfrm>
    </dsp:sp>
    <dsp:sp modelId="{9F5531D0-D8E9-4B9B-ABA6-D334C91A130C}">
      <dsp:nvSpPr>
        <dsp:cNvPr id="0" name=""/>
        <dsp:cNvSpPr/>
      </dsp:nvSpPr>
      <dsp:spPr>
        <a:xfrm rot="14700000">
          <a:off x="1618963" y="938679"/>
          <a:ext cx="1138764" cy="444180"/>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240BA3-5E3D-40F7-A7AC-C9CA6123BAA0}">
      <dsp:nvSpPr>
        <dsp:cNvPr id="0" name=""/>
        <dsp:cNvSpPr/>
      </dsp:nvSpPr>
      <dsp:spPr>
        <a:xfrm>
          <a:off x="1207413" y="52493"/>
          <a:ext cx="1480600" cy="118448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s-EC" sz="2500" b="0" kern="1200" dirty="0">
              <a:solidFill>
                <a:schemeClr val="tx1"/>
              </a:solidFill>
              <a:latin typeface="Times New Roman" panose="02020603050405020304" pitchFamily="18" charset="0"/>
              <a:cs typeface="Times New Roman" panose="02020603050405020304" pitchFamily="18" charset="0"/>
            </a:rPr>
            <a:t>Factor Humano  el 75%</a:t>
          </a:r>
        </a:p>
      </dsp:txBody>
      <dsp:txXfrm>
        <a:off x="1242105" y="87185"/>
        <a:ext cx="1411216" cy="1115096"/>
      </dsp:txXfrm>
    </dsp:sp>
    <dsp:sp modelId="{5F3AE19A-CAE5-4F0D-BE82-DD56F667B441}">
      <dsp:nvSpPr>
        <dsp:cNvPr id="0" name=""/>
        <dsp:cNvSpPr/>
      </dsp:nvSpPr>
      <dsp:spPr>
        <a:xfrm rot="17700000">
          <a:off x="3014594" y="938679"/>
          <a:ext cx="1138764" cy="444180"/>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E8494D-1A0A-4DB3-B09F-370BA7CD85EE}">
      <dsp:nvSpPr>
        <dsp:cNvPr id="0" name=""/>
        <dsp:cNvSpPr/>
      </dsp:nvSpPr>
      <dsp:spPr>
        <a:xfrm>
          <a:off x="3084308" y="52493"/>
          <a:ext cx="1480600" cy="118448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s-EC" sz="2500" b="0" kern="1200" dirty="0">
              <a:solidFill>
                <a:schemeClr val="tx1"/>
              </a:solidFill>
              <a:latin typeface="Times New Roman" panose="02020603050405020304" pitchFamily="18" charset="0"/>
              <a:cs typeface="Times New Roman" panose="02020603050405020304" pitchFamily="18" charset="0"/>
            </a:rPr>
            <a:t>Factor Ambiente  5%</a:t>
          </a:r>
        </a:p>
      </dsp:txBody>
      <dsp:txXfrm>
        <a:off x="3119000" y="87185"/>
        <a:ext cx="1411216" cy="1115096"/>
      </dsp:txXfrm>
    </dsp:sp>
    <dsp:sp modelId="{C16C336A-AF76-4EAA-AB69-B506D34867F2}">
      <dsp:nvSpPr>
        <dsp:cNvPr id="0" name=""/>
        <dsp:cNvSpPr/>
      </dsp:nvSpPr>
      <dsp:spPr>
        <a:xfrm rot="20700000">
          <a:off x="3997690" y="1996473"/>
          <a:ext cx="1051273" cy="444180"/>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825427-8557-4D6C-A4FE-A9AF6DCF7CE1}">
      <dsp:nvSpPr>
        <dsp:cNvPr id="0" name=""/>
        <dsp:cNvSpPr/>
      </dsp:nvSpPr>
      <dsp:spPr>
        <a:xfrm>
          <a:off x="4290752" y="1490278"/>
          <a:ext cx="1480600" cy="118448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EC" sz="1800" b="0"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Factor Vehículo  20%</a:t>
          </a:r>
        </a:p>
      </dsp:txBody>
      <dsp:txXfrm>
        <a:off x="4325444" y="1524970"/>
        <a:ext cx="1411216" cy="11150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53A2A-F1EF-4D08-8624-D7894E6D184D}">
      <dsp:nvSpPr>
        <dsp:cNvPr id="0" name=""/>
        <dsp:cNvSpPr/>
      </dsp:nvSpPr>
      <dsp:spPr>
        <a:xfrm>
          <a:off x="1336757" y="0"/>
          <a:ext cx="2148681" cy="2149008"/>
        </a:xfrm>
        <a:prstGeom prst="circularArrow">
          <a:avLst>
            <a:gd name="adj1" fmla="val 10980"/>
            <a:gd name="adj2" fmla="val 1142322"/>
            <a:gd name="adj3" fmla="val 4500000"/>
            <a:gd name="adj4" fmla="val 10800000"/>
            <a:gd name="adj5" fmla="val 125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1F77264-9308-4C1B-88D2-EEFE27C8CF36}">
      <dsp:nvSpPr>
        <dsp:cNvPr id="0" name=""/>
        <dsp:cNvSpPr/>
      </dsp:nvSpPr>
      <dsp:spPr>
        <a:xfrm>
          <a:off x="3425881" y="670576"/>
          <a:ext cx="1289208" cy="859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t>Descriptiva</a:t>
          </a:r>
        </a:p>
      </dsp:txBody>
      <dsp:txXfrm>
        <a:off x="3425881" y="670576"/>
        <a:ext cx="1289208" cy="859782"/>
      </dsp:txXfrm>
    </dsp:sp>
    <dsp:sp modelId="{956F910D-90AB-4A4C-88C4-3341C5B2F994}">
      <dsp:nvSpPr>
        <dsp:cNvPr id="0" name=""/>
        <dsp:cNvSpPr/>
      </dsp:nvSpPr>
      <dsp:spPr>
        <a:xfrm>
          <a:off x="1811687" y="775857"/>
          <a:ext cx="1193981" cy="596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dirty="0"/>
            <a:t>Tipo de Investigación:</a:t>
          </a:r>
          <a:endParaRPr lang="es-ES" sz="1400" kern="1200" dirty="0"/>
        </a:p>
      </dsp:txBody>
      <dsp:txXfrm>
        <a:off x="1811687" y="775857"/>
        <a:ext cx="1193981" cy="596847"/>
      </dsp:txXfrm>
    </dsp:sp>
    <dsp:sp modelId="{6C2751CA-5366-46BA-86FC-C69ADBAF78AA}">
      <dsp:nvSpPr>
        <dsp:cNvPr id="0" name=""/>
        <dsp:cNvSpPr/>
      </dsp:nvSpPr>
      <dsp:spPr>
        <a:xfrm>
          <a:off x="739969" y="1234764"/>
          <a:ext cx="2148681" cy="2149008"/>
        </a:xfrm>
        <a:prstGeom prst="leftCircularArrow">
          <a:avLst>
            <a:gd name="adj1" fmla="val 10980"/>
            <a:gd name="adj2" fmla="val 1142322"/>
            <a:gd name="adj3" fmla="val 6300000"/>
            <a:gd name="adj4" fmla="val 18900000"/>
            <a:gd name="adj5" fmla="val 12500"/>
          </a:avLst>
        </a:prstGeom>
        <a:gradFill rotWithShape="0">
          <a:gsLst>
            <a:gs pos="0">
              <a:schemeClr val="accent5">
                <a:hueOff val="2619961"/>
                <a:satOff val="-21420"/>
                <a:lumOff val="-6568"/>
                <a:alphaOff val="0"/>
                <a:lumMod val="110000"/>
                <a:satMod val="105000"/>
                <a:tint val="67000"/>
              </a:schemeClr>
            </a:gs>
            <a:gs pos="50000">
              <a:schemeClr val="accent5">
                <a:hueOff val="2619961"/>
                <a:satOff val="-21420"/>
                <a:lumOff val="-6568"/>
                <a:alphaOff val="0"/>
                <a:lumMod val="105000"/>
                <a:satMod val="103000"/>
                <a:tint val="73000"/>
              </a:schemeClr>
            </a:gs>
            <a:gs pos="100000">
              <a:schemeClr val="accent5">
                <a:hueOff val="2619961"/>
                <a:satOff val="-21420"/>
                <a:lumOff val="-656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6F1E4FE-A053-482A-8C7E-6DF1B4A6F1BB}">
      <dsp:nvSpPr>
        <dsp:cNvPr id="0" name=""/>
        <dsp:cNvSpPr/>
      </dsp:nvSpPr>
      <dsp:spPr>
        <a:xfrm>
          <a:off x="2888650" y="1882502"/>
          <a:ext cx="1289208" cy="859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t>Encuestas</a:t>
          </a:r>
        </a:p>
      </dsp:txBody>
      <dsp:txXfrm>
        <a:off x="2888650" y="1882502"/>
        <a:ext cx="1289208" cy="859782"/>
      </dsp:txXfrm>
    </dsp:sp>
    <dsp:sp modelId="{72EEA30F-3A64-4B2E-A492-0950EC581D79}">
      <dsp:nvSpPr>
        <dsp:cNvPr id="0" name=""/>
        <dsp:cNvSpPr/>
      </dsp:nvSpPr>
      <dsp:spPr>
        <a:xfrm>
          <a:off x="1217319" y="2017764"/>
          <a:ext cx="1193981" cy="596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dirty="0"/>
            <a:t>Enfoque de Investigación: Cuantitativo</a:t>
          </a:r>
        </a:p>
      </dsp:txBody>
      <dsp:txXfrm>
        <a:off x="1217319" y="2017764"/>
        <a:ext cx="1193981" cy="596847"/>
      </dsp:txXfrm>
    </dsp:sp>
    <dsp:sp modelId="{95C74307-701A-4292-A2FC-84B413396D3F}">
      <dsp:nvSpPr>
        <dsp:cNvPr id="0" name=""/>
        <dsp:cNvSpPr/>
      </dsp:nvSpPr>
      <dsp:spPr>
        <a:xfrm>
          <a:off x="1489687" y="2617290"/>
          <a:ext cx="1846050" cy="1846790"/>
        </a:xfrm>
        <a:prstGeom prst="blockArc">
          <a:avLst>
            <a:gd name="adj1" fmla="val 13500000"/>
            <a:gd name="adj2" fmla="val 10800000"/>
            <a:gd name="adj3" fmla="val 12740"/>
          </a:avLst>
        </a:prstGeom>
        <a:gradFill rotWithShape="0">
          <a:gsLst>
            <a:gs pos="0">
              <a:schemeClr val="accent5">
                <a:hueOff val="5239922"/>
                <a:satOff val="-42839"/>
                <a:lumOff val="-13136"/>
                <a:alphaOff val="0"/>
                <a:lumMod val="110000"/>
                <a:satMod val="105000"/>
                <a:tint val="67000"/>
              </a:schemeClr>
            </a:gs>
            <a:gs pos="50000">
              <a:schemeClr val="accent5">
                <a:hueOff val="5239922"/>
                <a:satOff val="-42839"/>
                <a:lumOff val="-13136"/>
                <a:alphaOff val="0"/>
                <a:lumMod val="105000"/>
                <a:satMod val="103000"/>
                <a:tint val="73000"/>
              </a:schemeClr>
            </a:gs>
            <a:gs pos="100000">
              <a:schemeClr val="accent5">
                <a:hueOff val="5239922"/>
                <a:satOff val="-42839"/>
                <a:lumOff val="-1313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D77AFB3-B732-42DE-8E0B-1BD7389A43C6}">
      <dsp:nvSpPr>
        <dsp:cNvPr id="0" name=""/>
        <dsp:cNvSpPr/>
      </dsp:nvSpPr>
      <dsp:spPr>
        <a:xfrm>
          <a:off x="3485842" y="3123963"/>
          <a:ext cx="1289208" cy="859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t>Observación</a:t>
          </a:r>
        </a:p>
        <a:p>
          <a:pPr marL="114300" lvl="1" indent="-114300" algn="l" defTabSz="622300">
            <a:lnSpc>
              <a:spcPct val="90000"/>
            </a:lnSpc>
            <a:spcBef>
              <a:spcPct val="0"/>
            </a:spcBef>
            <a:spcAft>
              <a:spcPct val="15000"/>
            </a:spcAft>
            <a:buChar char="•"/>
          </a:pPr>
          <a:r>
            <a:rPr lang="es-ES" sz="1400" kern="1200" dirty="0"/>
            <a:t>Entrevistas</a:t>
          </a:r>
        </a:p>
        <a:p>
          <a:pPr marL="114300" lvl="1" indent="-114300" algn="l" defTabSz="622300">
            <a:lnSpc>
              <a:spcPct val="90000"/>
            </a:lnSpc>
            <a:spcBef>
              <a:spcPct val="0"/>
            </a:spcBef>
            <a:spcAft>
              <a:spcPct val="15000"/>
            </a:spcAft>
            <a:buChar char="•"/>
          </a:pPr>
          <a:r>
            <a:rPr lang="es-ES" sz="1400" kern="1200" dirty="0"/>
            <a:t>Revisión documental</a:t>
          </a:r>
        </a:p>
      </dsp:txBody>
      <dsp:txXfrm>
        <a:off x="3485842" y="3123963"/>
        <a:ext cx="1289208" cy="859782"/>
      </dsp:txXfrm>
    </dsp:sp>
    <dsp:sp modelId="{D9014720-6468-45D5-8722-1C20C73B4CA3}">
      <dsp:nvSpPr>
        <dsp:cNvPr id="0" name=""/>
        <dsp:cNvSpPr/>
      </dsp:nvSpPr>
      <dsp:spPr>
        <a:xfrm>
          <a:off x="1814511" y="3261457"/>
          <a:ext cx="1193981" cy="596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dirty="0"/>
            <a:t>Enfoque de Investigación: Cualitativa</a:t>
          </a:r>
          <a:endParaRPr lang="es-ES" sz="1400" kern="1200" dirty="0"/>
        </a:p>
      </dsp:txBody>
      <dsp:txXfrm>
        <a:off x="1814511" y="3261457"/>
        <a:ext cx="1193981" cy="59684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EDB978-EDFE-4B77-B8A1-50C342AF9C6E}" type="datetimeFigureOut">
              <a:rPr lang="en-US" smtClean="0"/>
              <a:pPr/>
              <a:t>11/27/2019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E79D0-5262-4330-B56E-7DCAFEE740B1}" type="slidenum">
              <a:rPr lang="en-US" smtClean="0"/>
              <a:pPr/>
              <a:t>‹Nº›</a:t>
            </a:fld>
            <a:endParaRPr lang="en-US"/>
          </a:p>
        </p:txBody>
      </p:sp>
    </p:spTree>
    <p:extLst>
      <p:ext uri="{BB962C8B-B14F-4D97-AF65-F5344CB8AC3E}">
        <p14:creationId xmlns:p14="http://schemas.microsoft.com/office/powerpoint/2010/main" val="1389964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B1A5DA-6CC5-4AF5-B2B2-F09C11C76C1E}" type="datetimeFigureOut">
              <a:rPr lang="en-US" smtClean="0"/>
              <a:pPr/>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B1C66-FA8D-4808-9D8E-AE1AD44AB243}" type="slidenum">
              <a:rPr lang="en-US" smtClean="0"/>
              <a:pPr/>
              <a:t>‹Nº›</a:t>
            </a:fld>
            <a:endParaRPr lang="en-US"/>
          </a:p>
        </p:txBody>
      </p:sp>
    </p:spTree>
    <p:extLst>
      <p:ext uri="{BB962C8B-B14F-4D97-AF65-F5344CB8AC3E}">
        <p14:creationId xmlns:p14="http://schemas.microsoft.com/office/powerpoint/2010/main" val="122993945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B1A5DA-6CC5-4AF5-B2B2-F09C11C76C1E}" type="datetimeFigureOut">
              <a:rPr lang="en-US" smtClean="0"/>
              <a:pPr/>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B1C66-FA8D-4808-9D8E-AE1AD44AB243}" type="slidenum">
              <a:rPr lang="en-US" smtClean="0"/>
              <a:pPr/>
              <a:t>‹Nº›</a:t>
            </a:fld>
            <a:endParaRPr lang="en-US"/>
          </a:p>
        </p:txBody>
      </p:sp>
    </p:spTree>
    <p:extLst>
      <p:ext uri="{BB962C8B-B14F-4D97-AF65-F5344CB8AC3E}">
        <p14:creationId xmlns:p14="http://schemas.microsoft.com/office/powerpoint/2010/main" val="187793561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B1A5DA-6CC5-4AF5-B2B2-F09C11C76C1E}" type="datetimeFigureOut">
              <a:rPr lang="en-US" smtClean="0"/>
              <a:pPr/>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B1C66-FA8D-4808-9D8E-AE1AD44AB243}" type="slidenum">
              <a:rPr lang="en-US" smtClean="0"/>
              <a:pPr/>
              <a:t>‹Nº›</a:t>
            </a:fld>
            <a:endParaRPr lang="en-US"/>
          </a:p>
        </p:txBody>
      </p:sp>
    </p:spTree>
    <p:extLst>
      <p:ext uri="{BB962C8B-B14F-4D97-AF65-F5344CB8AC3E}">
        <p14:creationId xmlns:p14="http://schemas.microsoft.com/office/powerpoint/2010/main" val="143638551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B1A5DA-6CC5-4AF5-B2B2-F09C11C76C1E}" type="datetimeFigureOut">
              <a:rPr lang="en-US" smtClean="0"/>
              <a:pPr/>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B1C66-FA8D-4808-9D8E-AE1AD44AB243}" type="slidenum">
              <a:rPr lang="en-US" smtClean="0"/>
              <a:pPr/>
              <a:t>‹Nº›</a:t>
            </a:fld>
            <a:endParaRPr lang="en-US"/>
          </a:p>
        </p:txBody>
      </p:sp>
    </p:spTree>
    <p:extLst>
      <p:ext uri="{BB962C8B-B14F-4D97-AF65-F5344CB8AC3E}">
        <p14:creationId xmlns:p14="http://schemas.microsoft.com/office/powerpoint/2010/main" val="369615349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B1A5DA-6CC5-4AF5-B2B2-F09C11C76C1E}" type="datetimeFigureOut">
              <a:rPr lang="en-US" smtClean="0"/>
              <a:pPr/>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B1C66-FA8D-4808-9D8E-AE1AD44AB243}" type="slidenum">
              <a:rPr lang="en-US" smtClean="0"/>
              <a:pPr/>
              <a:t>‹Nº›</a:t>
            </a:fld>
            <a:endParaRPr lang="en-US"/>
          </a:p>
        </p:txBody>
      </p:sp>
    </p:spTree>
    <p:extLst>
      <p:ext uri="{BB962C8B-B14F-4D97-AF65-F5344CB8AC3E}">
        <p14:creationId xmlns:p14="http://schemas.microsoft.com/office/powerpoint/2010/main" val="374442637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B1A5DA-6CC5-4AF5-B2B2-F09C11C76C1E}" type="datetimeFigureOut">
              <a:rPr lang="en-US" smtClean="0"/>
              <a:pPr/>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B1C66-FA8D-4808-9D8E-AE1AD44AB243}" type="slidenum">
              <a:rPr lang="en-US" smtClean="0"/>
              <a:pPr/>
              <a:t>‹Nº›</a:t>
            </a:fld>
            <a:endParaRPr lang="en-US"/>
          </a:p>
        </p:txBody>
      </p:sp>
    </p:spTree>
    <p:extLst>
      <p:ext uri="{BB962C8B-B14F-4D97-AF65-F5344CB8AC3E}">
        <p14:creationId xmlns:p14="http://schemas.microsoft.com/office/powerpoint/2010/main" val="377812360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B1A5DA-6CC5-4AF5-B2B2-F09C11C76C1E}" type="datetimeFigureOut">
              <a:rPr lang="en-US" smtClean="0"/>
              <a:pPr/>
              <a:t>11/27/2019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BB1C66-FA8D-4808-9D8E-AE1AD44AB243}" type="slidenum">
              <a:rPr lang="en-US" smtClean="0"/>
              <a:pPr/>
              <a:t>‹Nº›</a:t>
            </a:fld>
            <a:endParaRPr lang="en-US"/>
          </a:p>
        </p:txBody>
      </p:sp>
    </p:spTree>
    <p:extLst>
      <p:ext uri="{BB962C8B-B14F-4D97-AF65-F5344CB8AC3E}">
        <p14:creationId xmlns:p14="http://schemas.microsoft.com/office/powerpoint/2010/main" val="422695087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B1A5DA-6CC5-4AF5-B2B2-F09C11C76C1E}" type="datetimeFigureOut">
              <a:rPr lang="en-US" smtClean="0"/>
              <a:pPr/>
              <a:t>11/27/2019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BB1C66-FA8D-4808-9D8E-AE1AD44AB243}" type="slidenum">
              <a:rPr lang="en-US" smtClean="0"/>
              <a:pPr/>
              <a:t>‹Nº›</a:t>
            </a:fld>
            <a:endParaRPr lang="en-US"/>
          </a:p>
        </p:txBody>
      </p:sp>
    </p:spTree>
    <p:extLst>
      <p:ext uri="{BB962C8B-B14F-4D97-AF65-F5344CB8AC3E}">
        <p14:creationId xmlns:p14="http://schemas.microsoft.com/office/powerpoint/2010/main" val="124333084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1A5DA-6CC5-4AF5-B2B2-F09C11C76C1E}" type="datetimeFigureOut">
              <a:rPr lang="en-US" smtClean="0"/>
              <a:pPr/>
              <a:t>11/27/2019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BB1C66-FA8D-4808-9D8E-AE1AD44AB243}" type="slidenum">
              <a:rPr lang="en-US" smtClean="0"/>
              <a:pPr/>
              <a:t>‹Nº›</a:t>
            </a:fld>
            <a:endParaRPr lang="en-US"/>
          </a:p>
        </p:txBody>
      </p:sp>
    </p:spTree>
    <p:extLst>
      <p:ext uri="{BB962C8B-B14F-4D97-AF65-F5344CB8AC3E}">
        <p14:creationId xmlns:p14="http://schemas.microsoft.com/office/powerpoint/2010/main" val="187812407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B1A5DA-6CC5-4AF5-B2B2-F09C11C76C1E}" type="datetimeFigureOut">
              <a:rPr lang="en-US" smtClean="0"/>
              <a:pPr/>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B1C66-FA8D-4808-9D8E-AE1AD44AB243}" type="slidenum">
              <a:rPr lang="en-US" smtClean="0"/>
              <a:pPr/>
              <a:t>‹Nº›</a:t>
            </a:fld>
            <a:endParaRPr lang="en-US"/>
          </a:p>
        </p:txBody>
      </p:sp>
    </p:spTree>
    <p:extLst>
      <p:ext uri="{BB962C8B-B14F-4D97-AF65-F5344CB8AC3E}">
        <p14:creationId xmlns:p14="http://schemas.microsoft.com/office/powerpoint/2010/main" val="10438165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B1A5DA-6CC5-4AF5-B2B2-F09C11C76C1E}" type="datetimeFigureOut">
              <a:rPr lang="en-US" smtClean="0"/>
              <a:pPr/>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B1C66-FA8D-4808-9D8E-AE1AD44AB243}" type="slidenum">
              <a:rPr lang="en-US" smtClean="0"/>
              <a:pPr/>
              <a:t>‹Nº›</a:t>
            </a:fld>
            <a:endParaRPr lang="en-US"/>
          </a:p>
        </p:txBody>
      </p:sp>
    </p:spTree>
    <p:extLst>
      <p:ext uri="{BB962C8B-B14F-4D97-AF65-F5344CB8AC3E}">
        <p14:creationId xmlns:p14="http://schemas.microsoft.com/office/powerpoint/2010/main" val="199181795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1A5DA-6CC5-4AF5-B2B2-F09C11C76C1E}" type="datetimeFigureOut">
              <a:rPr lang="en-US" smtClean="0"/>
              <a:pPr/>
              <a:t>11/27/2019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BB1C66-FA8D-4808-9D8E-AE1AD44AB243}" type="slidenum">
              <a:rPr lang="en-US" smtClean="0"/>
              <a:pPr/>
              <a:t>‹Nº›</a:t>
            </a:fld>
            <a:endParaRPr lang="en-US"/>
          </a:p>
        </p:txBody>
      </p:sp>
    </p:spTree>
    <p:extLst>
      <p:ext uri="{BB962C8B-B14F-4D97-AF65-F5344CB8AC3E}">
        <p14:creationId xmlns:p14="http://schemas.microsoft.com/office/powerpoint/2010/main" val="3087069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hyperlink" Target="https://www.elcomercio.com/actualidad/geologo-muerte-construccion-metro-quito.html" TargetMode="External"/><Relationship Id="rId4" Type="http://schemas.openxmlformats.org/officeDocument/2006/relationships/hyperlink" Target="https://www.elcomercio.com/actualidad/grua-estacion-24demayo-metro-quito.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NUL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https://www.gruasarlin.com/wp-content/uploads/2016/03/partes-camion-grua-articulada-600x437.jpg" TargetMode="External"/><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package" Target="../embeddings/Microsoft_Word_Document.docx"/><Relationship Id="rId13" Type="http://schemas.openxmlformats.org/officeDocument/2006/relationships/package" Target="../embeddings/Microsoft_Word_Document2.docx"/><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10.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diagramColors" Target="../diagrams/colors5.xml"/><Relationship Id="rId11" Type="http://schemas.openxmlformats.org/officeDocument/2006/relationships/package" Target="../embeddings/Microsoft_Word_Document1.docx"/><Relationship Id="rId5" Type="http://schemas.openxmlformats.org/officeDocument/2006/relationships/diagramQuickStyle" Target="../diagrams/quickStyle5.xml"/><Relationship Id="rId15" Type="http://schemas.openxmlformats.org/officeDocument/2006/relationships/image" Target="../media/image2.png"/><Relationship Id="rId10" Type="http://schemas.openxmlformats.org/officeDocument/2006/relationships/image" Target="../media/image12.png"/><Relationship Id="rId4" Type="http://schemas.openxmlformats.org/officeDocument/2006/relationships/diagramLayout" Target="../diagrams/layout5.xml"/><Relationship Id="rId9" Type="http://schemas.openxmlformats.org/officeDocument/2006/relationships/image" Target="../media/image9.emf"/><Relationship Id="rId1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53000">
              <a:srgbClr val="D4DEFF"/>
            </a:gs>
            <a:gs pos="83000">
              <a:srgbClr val="D4DEFF"/>
            </a:gs>
            <a:gs pos="100000">
              <a:srgbClr val="96AB94"/>
            </a:gs>
          </a:gsLst>
          <a:lin ang="2700000" scaled="1"/>
          <a:tileRect/>
        </a:gradFill>
        <a:effectLst/>
      </p:bgPr>
    </p:bg>
    <p:spTree>
      <p:nvGrpSpPr>
        <p:cNvPr id="1" name=""/>
        <p:cNvGrpSpPr/>
        <p:nvPr/>
      </p:nvGrpSpPr>
      <p:grpSpPr>
        <a:xfrm>
          <a:off x="0" y="0"/>
          <a:ext cx="0" cy="0"/>
          <a:chOff x="0" y="0"/>
          <a:chExt cx="0" cy="0"/>
        </a:xfrm>
      </p:grpSpPr>
      <p:sp>
        <p:nvSpPr>
          <p:cNvPr id="5" name="TextBox 4"/>
          <p:cNvSpPr txBox="1"/>
          <p:nvPr/>
        </p:nvSpPr>
        <p:spPr>
          <a:xfrm>
            <a:off x="2637923" y="1271101"/>
            <a:ext cx="6745793" cy="1323439"/>
          </a:xfrm>
          <a:prstGeom prst="rect">
            <a:avLst/>
          </a:prstGeom>
          <a:noFill/>
        </p:spPr>
        <p:txBody>
          <a:bodyPr wrap="square" rtlCol="0" anchor="ctr">
            <a:spAutoFit/>
          </a:bodyPr>
          <a:lstStyle/>
          <a:p>
            <a:pPr algn="ctr"/>
            <a:endParaRPr lang="es-ES" sz="2000" b="1" dirty="0">
              <a:latin typeface="Times New Roman" panose="02020603050405020304" pitchFamily="18" charset="0"/>
              <a:cs typeface="Times New Roman" panose="02020603050405020304" pitchFamily="18" charset="0"/>
            </a:endParaRPr>
          </a:p>
          <a:p>
            <a:pPr algn="ctr"/>
            <a:r>
              <a:rPr lang="es-ES" sz="2000" b="1" dirty="0">
                <a:latin typeface="Times New Roman" panose="02020603050405020304" pitchFamily="18" charset="0"/>
                <a:cs typeface="Times New Roman" panose="02020603050405020304" pitchFamily="18" charset="0"/>
              </a:rPr>
              <a:t>CARRERA DE TECNOLOGÍA EN ADMINISTRACIÓN MICROEMPRESARIAL</a:t>
            </a:r>
          </a:p>
          <a:p>
            <a:endParaRPr lang="en-US" sz="2000" spc="-150" dirty="0">
              <a:solidFill>
                <a:schemeClr val="bg1">
                  <a:lumMod val="95000"/>
                </a:schemeClr>
              </a:solidFill>
            </a:endParaRPr>
          </a:p>
        </p:txBody>
      </p:sp>
      <p:sp>
        <p:nvSpPr>
          <p:cNvPr id="6" name="TextBox 5"/>
          <p:cNvSpPr txBox="1"/>
          <p:nvPr/>
        </p:nvSpPr>
        <p:spPr>
          <a:xfrm>
            <a:off x="2297394" y="2443351"/>
            <a:ext cx="7195028" cy="954107"/>
          </a:xfrm>
          <a:prstGeom prst="rect">
            <a:avLst/>
          </a:prstGeom>
          <a:noFill/>
        </p:spPr>
        <p:txBody>
          <a:bodyPr wrap="square" rtlCol="0" anchor="ctr">
            <a:spAutoFit/>
          </a:bodyPr>
          <a:lstStyle/>
          <a:p>
            <a:pPr algn="ctr"/>
            <a:r>
              <a:rPr lang="en-US" sz="1600" spc="-150" dirty="0"/>
              <a:t> </a:t>
            </a:r>
            <a:r>
              <a:rPr lang="es-ES" sz="1600" b="1" dirty="0">
                <a:latin typeface="Times New Roman" panose="02020603050405020304" pitchFamily="18" charset="0"/>
                <a:cs typeface="Times New Roman" panose="02020603050405020304" pitchFamily="18" charset="0"/>
              </a:rPr>
              <a:t>TRABAJO DE TITULACIÓN, PREVIO A LA OBTENCIÓN DEL TÍTULO DE TRECNOLOGO EN ADMINISTRACIÓN MICROEMPRESARIAL </a:t>
            </a:r>
          </a:p>
          <a:p>
            <a:pPr algn="ctr"/>
            <a:endParaRPr lang="en-US" sz="2400" spc="-150" dirty="0"/>
          </a:p>
        </p:txBody>
      </p:sp>
      <p:cxnSp>
        <p:nvCxnSpPr>
          <p:cNvPr id="12" name="Straight Connector 11"/>
          <p:cNvCxnSpPr/>
          <p:nvPr/>
        </p:nvCxnSpPr>
        <p:spPr>
          <a:xfrm>
            <a:off x="2439751" y="4301544"/>
            <a:ext cx="6446672" cy="12879"/>
          </a:xfrm>
          <a:prstGeom prst="line">
            <a:avLst/>
          </a:prstGeom>
        </p:spPr>
        <p:style>
          <a:lnRef idx="1">
            <a:schemeClr val="accent1"/>
          </a:lnRef>
          <a:fillRef idx="0">
            <a:schemeClr val="accent1"/>
          </a:fillRef>
          <a:effectRef idx="0">
            <a:schemeClr val="accent1"/>
          </a:effectRef>
          <a:fontRef idx="minor">
            <a:schemeClr val="tx1"/>
          </a:fontRef>
        </p:style>
      </p:cxnSp>
      <p:sp>
        <p:nvSpPr>
          <p:cNvPr id="20" name="Right Triangle 19"/>
          <p:cNvSpPr/>
          <p:nvPr/>
        </p:nvSpPr>
        <p:spPr>
          <a:xfrm flipH="1">
            <a:off x="0" y="6147413"/>
            <a:ext cx="12192000" cy="71058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Resultado de imagen para logo universidad de las fuerzas armadas espe">
            <a:extLst>
              <a:ext uri="{FF2B5EF4-FFF2-40B4-BE49-F238E27FC236}">
                <a16:creationId xmlns:a16="http://schemas.microsoft.com/office/drawing/2014/main" id="{D09D6157-7169-4E0D-A969-1F105FC382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9268" y="200766"/>
            <a:ext cx="4479419" cy="1017264"/>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858850" y="2070396"/>
            <a:ext cx="8165206" cy="4524315"/>
          </a:xfrm>
          <a:prstGeom prst="rect">
            <a:avLst/>
          </a:prstGeom>
        </p:spPr>
        <p:txBody>
          <a:bodyPr wrap="square">
            <a:spAutoFit/>
          </a:bodyPr>
          <a:lstStyle/>
          <a:p>
            <a:pPr algn="ctr"/>
            <a:endParaRPr lang="es-ES" sz="1600" b="1" dirty="0">
              <a:latin typeface="Times New Roman" panose="02020603050405020304" pitchFamily="18" charset="0"/>
              <a:cs typeface="Times New Roman" panose="02020603050405020304" pitchFamily="18" charset="0"/>
            </a:endParaRPr>
          </a:p>
          <a:p>
            <a:pPr algn="ctr"/>
            <a:endParaRPr lang="es-ES" sz="1600" b="1" dirty="0">
              <a:latin typeface="Times New Roman" panose="02020603050405020304" pitchFamily="18" charset="0"/>
              <a:cs typeface="Times New Roman" panose="02020603050405020304" pitchFamily="18" charset="0"/>
            </a:endParaRPr>
          </a:p>
          <a:p>
            <a:pPr algn="ctr"/>
            <a:endParaRPr lang="es-ES" sz="1600" b="1" dirty="0">
              <a:latin typeface="Times New Roman" panose="02020603050405020304" pitchFamily="18" charset="0"/>
              <a:cs typeface="Times New Roman" panose="02020603050405020304" pitchFamily="18" charset="0"/>
            </a:endParaRPr>
          </a:p>
          <a:p>
            <a:pPr algn="ctr"/>
            <a:endParaRPr lang="es-ES" sz="2000" b="1" dirty="0">
              <a:solidFill>
                <a:srgbClr val="92D050"/>
              </a:solidFill>
              <a:latin typeface="Times New Roman" panose="02020603050405020304" pitchFamily="18" charset="0"/>
              <a:cs typeface="Times New Roman" panose="02020603050405020304" pitchFamily="18" charset="0"/>
            </a:endParaRPr>
          </a:p>
          <a:p>
            <a:pPr algn="ctr"/>
            <a:r>
              <a:rPr lang="es-ES" sz="2000" b="1" dirty="0">
                <a:solidFill>
                  <a:srgbClr val="009900"/>
                </a:solidFill>
                <a:latin typeface="Times New Roman" panose="02020603050405020304" pitchFamily="18" charset="0"/>
                <a:cs typeface="Times New Roman" panose="02020603050405020304" pitchFamily="18" charset="0"/>
              </a:rPr>
              <a:t>TEMA: </a:t>
            </a:r>
            <a:r>
              <a:rPr lang="es-EC" sz="2000" b="1" dirty="0">
                <a:solidFill>
                  <a:srgbClr val="009900"/>
                </a:solidFill>
                <a:latin typeface="Times New Roman" panose="02020603050405020304" pitchFamily="18" charset="0"/>
                <a:cs typeface="Times New Roman" panose="02020603050405020304" pitchFamily="18" charset="0"/>
              </a:rPr>
              <a:t>PROPUESTA DE SEGURIDAD OPERACIONAL PARA EL PERSONAL DE TRANSPORTE PESADO EN EL DISTRITO METROPOLITANO DE QUITO </a:t>
            </a:r>
            <a:endParaRPr lang="es-ES" sz="2000" b="1" dirty="0">
              <a:solidFill>
                <a:srgbClr val="009900"/>
              </a:solidFill>
              <a:latin typeface="Times New Roman" panose="02020603050405020304" pitchFamily="18" charset="0"/>
              <a:cs typeface="Times New Roman" panose="02020603050405020304" pitchFamily="18" charset="0"/>
            </a:endParaRPr>
          </a:p>
          <a:p>
            <a:pPr algn="ctr"/>
            <a:endParaRPr lang="es-ES" sz="1600" b="1" dirty="0">
              <a:latin typeface="Times New Roman" panose="02020603050405020304" pitchFamily="18" charset="0"/>
              <a:cs typeface="Times New Roman" panose="02020603050405020304" pitchFamily="18" charset="0"/>
            </a:endParaRPr>
          </a:p>
          <a:p>
            <a:pPr algn="ctr"/>
            <a:r>
              <a:rPr lang="es-ES" sz="1600" b="1" dirty="0">
                <a:latin typeface="Times New Roman" panose="02020603050405020304" pitchFamily="18" charset="0"/>
                <a:cs typeface="Times New Roman" panose="02020603050405020304" pitchFamily="18" charset="0"/>
              </a:rPr>
              <a:t> </a:t>
            </a:r>
          </a:p>
          <a:p>
            <a:pPr algn="ctr"/>
            <a:r>
              <a:rPr lang="es-ES" sz="1600" b="1" dirty="0">
                <a:latin typeface="Times New Roman" panose="02020603050405020304" pitchFamily="18" charset="0"/>
                <a:cs typeface="Times New Roman" panose="02020603050405020304" pitchFamily="18" charset="0"/>
              </a:rPr>
              <a:t>AUTOR: VITERI MIRANDA ELBA VERÓNICA </a:t>
            </a:r>
          </a:p>
          <a:p>
            <a:pPr algn="ctr"/>
            <a:endParaRPr lang="es-ES" sz="1600" b="1" dirty="0">
              <a:latin typeface="Times New Roman" panose="02020603050405020304" pitchFamily="18" charset="0"/>
              <a:cs typeface="Times New Roman" panose="02020603050405020304" pitchFamily="18" charset="0"/>
            </a:endParaRPr>
          </a:p>
          <a:p>
            <a:pPr algn="ctr"/>
            <a:r>
              <a:rPr lang="es-ES" sz="1600" b="1" dirty="0">
                <a:latin typeface="Times New Roman" panose="02020603050405020304" pitchFamily="18" charset="0"/>
                <a:cs typeface="Times New Roman" panose="02020603050405020304" pitchFamily="18" charset="0"/>
              </a:rPr>
              <a:t> </a:t>
            </a:r>
          </a:p>
          <a:p>
            <a:pPr algn="ctr"/>
            <a:r>
              <a:rPr lang="es-ES" sz="1600" b="1" dirty="0">
                <a:latin typeface="Times New Roman" panose="02020603050405020304" pitchFamily="18" charset="0"/>
                <a:cs typeface="Times New Roman" panose="02020603050405020304" pitchFamily="18" charset="0"/>
              </a:rPr>
              <a:t>DIRECTOR: ING. YACELGA CUSIN JULIO CESAR </a:t>
            </a:r>
          </a:p>
          <a:p>
            <a:pPr algn="ctr"/>
            <a:endParaRPr lang="es-ES" sz="1600" b="1" dirty="0">
              <a:latin typeface="Times New Roman" panose="02020603050405020304" pitchFamily="18" charset="0"/>
              <a:cs typeface="Times New Roman" panose="02020603050405020304" pitchFamily="18" charset="0"/>
            </a:endParaRPr>
          </a:p>
          <a:p>
            <a:pPr algn="ctr"/>
            <a:r>
              <a:rPr lang="es-ES" sz="1600" b="1" dirty="0">
                <a:latin typeface="Times New Roman" panose="02020603050405020304" pitchFamily="18" charset="0"/>
                <a:cs typeface="Times New Roman" panose="02020603050405020304" pitchFamily="18" charset="0"/>
              </a:rPr>
              <a:t>SANGOLQUÍ</a:t>
            </a:r>
          </a:p>
          <a:p>
            <a:pPr algn="ctr"/>
            <a:endParaRPr lang="es-ES" sz="1600" dirty="0">
              <a:latin typeface="Times New Roman" panose="02020603050405020304" pitchFamily="18" charset="0"/>
              <a:cs typeface="Times New Roman" panose="02020603050405020304" pitchFamily="18" charset="0"/>
            </a:endParaRPr>
          </a:p>
          <a:p>
            <a:pPr algn="ctr"/>
            <a:r>
              <a:rPr lang="es-ES" sz="1600" b="1" dirty="0">
                <a:latin typeface="Times New Roman" panose="02020603050405020304" pitchFamily="18" charset="0"/>
                <a:cs typeface="Times New Roman" panose="02020603050405020304" pitchFamily="18" charset="0"/>
              </a:rPr>
              <a:t>2019</a:t>
            </a:r>
            <a:endParaRPr lang="es-ES" sz="2400" b="1" dirty="0">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6478990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2000"/>
                                        <p:tgtEl>
                                          <p:spTgt spid="16"/>
                                        </p:tgtEl>
                                      </p:cBhvr>
                                    </p:animEffect>
                                  </p:childTnLst>
                                </p:cTn>
                              </p:par>
                              <p:par>
                                <p:cTn id="8" presetID="8" presetClass="entr" presetSubtype="16"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par>
                                <p:cTn id="11" presetID="8" presetClass="entr" presetSubtype="16" fill="hold" grpId="1"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par>
                                <p:cTn id="14" presetID="8" presetClass="entr" presetSubtype="16" fill="hold" grpId="1"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amond(in)">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1"/>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2"/>
          <p:cNvSpPr/>
          <p:nvPr/>
        </p:nvSpPr>
        <p:spPr>
          <a:xfrm flipH="1" flipV="1">
            <a:off x="8754742" y="-1"/>
            <a:ext cx="3437258" cy="2699133"/>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19"/>
          <p:cNvSpPr/>
          <p:nvPr/>
        </p:nvSpPr>
        <p:spPr>
          <a:xfrm flipH="1">
            <a:off x="0" y="6147413"/>
            <a:ext cx="12192000" cy="71058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2"/>
          <p:cNvSpPr/>
          <p:nvPr/>
        </p:nvSpPr>
        <p:spPr>
          <a:xfrm flipH="1" flipV="1">
            <a:off x="5338220" y="0"/>
            <a:ext cx="6853780" cy="715824"/>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1"/>
          <p:cNvSpPr/>
          <p:nvPr/>
        </p:nvSpPr>
        <p:spPr>
          <a:xfrm>
            <a:off x="0" y="0"/>
            <a:ext cx="2368627" cy="1740665"/>
          </a:xfrm>
          <a:prstGeom prst="homePlate">
            <a:avLst>
              <a:gd name="adj" fmla="val 993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Resultado de imagen para logo universidad de las fuerzas armadas espe">
            <a:extLst>
              <a:ext uri="{FF2B5EF4-FFF2-40B4-BE49-F238E27FC236}">
                <a16:creationId xmlns:a16="http://schemas.microsoft.com/office/drawing/2014/main" id="{D09D6157-7169-4E0D-A969-1F105FC382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3106" y="116884"/>
            <a:ext cx="3461988" cy="786208"/>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32"/>
          <p:cNvSpPr/>
          <p:nvPr/>
        </p:nvSpPr>
        <p:spPr>
          <a:xfrm flipV="1">
            <a:off x="657154" y="4521541"/>
            <a:ext cx="2253686" cy="2336459"/>
          </a:xfrm>
          <a:custGeom>
            <a:avLst/>
            <a:gdLst>
              <a:gd name="connsiteX0" fmla="*/ 0 w 4649118"/>
              <a:gd name="connsiteY0" fmla="*/ 3602516 h 3602516"/>
              <a:gd name="connsiteX1" fmla="*/ 2324559 w 4649118"/>
              <a:gd name="connsiteY1" fmla="*/ 2702688 h 3602516"/>
              <a:gd name="connsiteX2" fmla="*/ 4649118 w 4649118"/>
              <a:gd name="connsiteY2" fmla="*/ 3602516 h 3602516"/>
              <a:gd name="connsiteX3" fmla="*/ 2324559 w 4649118"/>
              <a:gd name="connsiteY3" fmla="*/ 0 h 3602516"/>
            </a:gdLst>
            <a:ahLst/>
            <a:cxnLst>
              <a:cxn ang="0">
                <a:pos x="connsiteX0" y="connsiteY0"/>
              </a:cxn>
              <a:cxn ang="0">
                <a:pos x="connsiteX1" y="connsiteY1"/>
              </a:cxn>
              <a:cxn ang="0">
                <a:pos x="connsiteX2" y="connsiteY2"/>
              </a:cxn>
              <a:cxn ang="0">
                <a:pos x="connsiteX3" y="connsiteY3"/>
              </a:cxn>
            </a:cxnLst>
            <a:rect l="l" t="t" r="r" b="b"/>
            <a:pathLst>
              <a:path w="4649118" h="3602516">
                <a:moveTo>
                  <a:pt x="0" y="3602516"/>
                </a:moveTo>
                <a:lnTo>
                  <a:pt x="2324559" y="2702688"/>
                </a:lnTo>
                <a:lnTo>
                  <a:pt x="4649118" y="3602516"/>
                </a:lnTo>
                <a:lnTo>
                  <a:pt x="2324559"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42"/>
          <p:cNvSpPr/>
          <p:nvPr/>
        </p:nvSpPr>
        <p:spPr>
          <a:xfrm rot="166109">
            <a:off x="0" y="4585212"/>
            <a:ext cx="1223515" cy="227278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9 Rectángulo"/>
          <p:cNvSpPr/>
          <p:nvPr/>
        </p:nvSpPr>
        <p:spPr>
          <a:xfrm>
            <a:off x="1852086" y="2831464"/>
            <a:ext cx="7817268" cy="1548116"/>
          </a:xfrm>
          <a:prstGeom prst="rect">
            <a:avLst/>
          </a:prstGeom>
          <a:gradFill flip="none" rotWithShape="1">
            <a:gsLst>
              <a:gs pos="0">
                <a:schemeClr val="accent1">
                  <a:lumMod val="40000"/>
                  <a:lumOff val="60000"/>
                </a:schemeClr>
              </a:gs>
              <a:gs pos="39999">
                <a:srgbClr val="85C2FF"/>
              </a:gs>
              <a:gs pos="70000">
                <a:srgbClr val="C4D6EB"/>
              </a:gs>
              <a:gs pos="100000">
                <a:srgbClr val="FFEBFA"/>
              </a:gs>
            </a:gsLst>
            <a:lin ang="18900000" scaled="1"/>
            <a:tileRect/>
          </a:gradFill>
        </p:spPr>
        <p:style>
          <a:lnRef idx="1">
            <a:schemeClr val="accent3"/>
          </a:lnRef>
          <a:fillRef idx="2">
            <a:schemeClr val="accent3"/>
          </a:fillRef>
          <a:effectRef idx="1">
            <a:schemeClr val="accent3"/>
          </a:effectRef>
          <a:fontRef idx="minor">
            <a:schemeClr val="dk1"/>
          </a:fontRef>
        </p:style>
        <p:txBody>
          <a:bodyPr wrap="none">
            <a:spAutoFit/>
          </a:bodyPr>
          <a:lstStyle/>
          <a:p>
            <a:pPr lvl="0" algn="ctr" defTabSz="1422400">
              <a:lnSpc>
                <a:spcPct val="90000"/>
              </a:lnSpc>
              <a:spcBef>
                <a:spcPct val="0"/>
              </a:spcBef>
              <a:spcAft>
                <a:spcPct val="35000"/>
              </a:spcAft>
            </a:pPr>
            <a:r>
              <a:rPr lang="es-EC" sz="4400" b="1" dirty="0"/>
              <a:t>PROPUESTA DE ESTRATEGIAS DE </a:t>
            </a:r>
          </a:p>
          <a:p>
            <a:pPr lvl="0" algn="ctr" defTabSz="1422400">
              <a:lnSpc>
                <a:spcPct val="90000"/>
              </a:lnSpc>
              <a:spcBef>
                <a:spcPct val="0"/>
              </a:spcBef>
              <a:spcAft>
                <a:spcPct val="35000"/>
              </a:spcAft>
            </a:pPr>
            <a:r>
              <a:rPr lang="es-EC" sz="4400" b="1" dirty="0"/>
              <a:t>SEGURIDAD EN EL D.M.Q</a:t>
            </a:r>
            <a:endParaRPr lang="es-EC" sz="4400" dirty="0"/>
          </a:p>
        </p:txBody>
      </p:sp>
      <p:sp>
        <p:nvSpPr>
          <p:cNvPr id="11" name="10 Elipse"/>
          <p:cNvSpPr/>
          <p:nvPr/>
        </p:nvSpPr>
        <p:spPr>
          <a:xfrm>
            <a:off x="3413760" y="502920"/>
            <a:ext cx="4221480" cy="1767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a:t>CAPITULO IV</a:t>
            </a:r>
          </a:p>
        </p:txBody>
      </p:sp>
      <p:sp>
        <p:nvSpPr>
          <p:cNvPr id="12" name="11 Flecha abajo"/>
          <p:cNvSpPr/>
          <p:nvPr/>
        </p:nvSpPr>
        <p:spPr>
          <a:xfrm>
            <a:off x="5334000" y="2362200"/>
            <a:ext cx="579120" cy="44196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1"/>
          <p:cNvSpPr/>
          <p:nvPr/>
        </p:nvSpPr>
        <p:spPr>
          <a:xfrm>
            <a:off x="-2020" y="5080"/>
            <a:ext cx="2368627" cy="1740665"/>
          </a:xfrm>
          <a:prstGeom prst="homePlate">
            <a:avLst>
              <a:gd name="adj" fmla="val 993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2"/>
          <p:cNvSpPr/>
          <p:nvPr/>
        </p:nvSpPr>
        <p:spPr>
          <a:xfrm flipH="1" flipV="1">
            <a:off x="5338220" y="0"/>
            <a:ext cx="6853780" cy="715824"/>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6"/>
          <p:cNvSpPr/>
          <p:nvPr/>
        </p:nvSpPr>
        <p:spPr>
          <a:xfrm>
            <a:off x="20011" y="1798320"/>
            <a:ext cx="2281229" cy="231648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Resultado de imagen para logo universidad de las fuerzas armadas espe">
            <a:extLst>
              <a:ext uri="{FF2B5EF4-FFF2-40B4-BE49-F238E27FC236}">
                <a16:creationId xmlns:a16="http://schemas.microsoft.com/office/drawing/2014/main" id="{D09D6157-7169-4E0D-A969-1F105FC382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5986" y="10204"/>
            <a:ext cx="3461988" cy="78620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7"/>
          <p:cNvSpPr txBox="1"/>
          <p:nvPr/>
        </p:nvSpPr>
        <p:spPr>
          <a:xfrm>
            <a:off x="-5147" y="2593285"/>
            <a:ext cx="2260667" cy="707886"/>
          </a:xfrm>
          <a:prstGeom prst="rect">
            <a:avLst/>
          </a:prstGeom>
          <a:noFill/>
        </p:spPr>
        <p:txBody>
          <a:bodyPr wrap="square" rtlCol="0" anchor="ctr">
            <a:spAutoFit/>
          </a:bodyPr>
          <a:lstStyle/>
          <a:p>
            <a:pPr algn="ctr"/>
            <a:r>
              <a:rPr lang="en-US" sz="4000" b="1" spc="-300" dirty="0">
                <a:solidFill>
                  <a:schemeClr val="accent2"/>
                </a:solidFill>
              </a:rPr>
              <a:t>Accidentes</a:t>
            </a:r>
          </a:p>
        </p:txBody>
      </p:sp>
      <p:pic>
        <p:nvPicPr>
          <p:cNvPr id="37893" name="Picture 5" descr="Imagen relacionada"/>
          <p:cNvPicPr>
            <a:picLocks noChangeAspect="1" noChangeArrowheads="1"/>
          </p:cNvPicPr>
          <p:nvPr/>
        </p:nvPicPr>
        <p:blipFill>
          <a:blip r:embed="rId3" cstate="print"/>
          <a:srcRect/>
          <a:stretch>
            <a:fillRect/>
          </a:stretch>
        </p:blipFill>
        <p:spPr bwMode="auto">
          <a:xfrm>
            <a:off x="2319654" y="929957"/>
            <a:ext cx="9841865" cy="5641573"/>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amond(in)">
                                      <p:cBhvr>
                                        <p:cTn id="10" dur="2000"/>
                                        <p:tgtEl>
                                          <p:spTgt spid="10"/>
                                        </p:tgtEl>
                                      </p:cBhvr>
                                    </p:animEffect>
                                  </p:childTnLst>
                                </p:cTn>
                              </p:par>
                              <p:par>
                                <p:cTn id="11" presetID="8" presetClass="entr" presetSubtype="16" fill="hold" nodeType="withEffect">
                                  <p:stCondLst>
                                    <p:cond delay="0"/>
                                  </p:stCondLst>
                                  <p:childTnLst>
                                    <p:set>
                                      <p:cBhvr>
                                        <p:cTn id="12" dur="1" fill="hold">
                                          <p:stCondLst>
                                            <p:cond delay="0"/>
                                          </p:stCondLst>
                                        </p:cTn>
                                        <p:tgtEl>
                                          <p:spTgt spid="37893"/>
                                        </p:tgtEl>
                                        <p:attrNameLst>
                                          <p:attrName>style.visibility</p:attrName>
                                        </p:attrNameLst>
                                      </p:cBhvr>
                                      <p:to>
                                        <p:strVal val="visible"/>
                                      </p:to>
                                    </p:set>
                                    <p:animEffect transition="in" filter="diamond(in)">
                                      <p:cBhvr>
                                        <p:cTn id="13" dur="20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2020" y="5080"/>
            <a:ext cx="2368627" cy="1740665"/>
          </a:xfrm>
          <a:prstGeom prst="homePlate">
            <a:avLst>
              <a:gd name="adj" fmla="val 993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p:nvSpPr>
        <p:spPr>
          <a:xfrm flipH="1" flipV="1">
            <a:off x="5338220" y="0"/>
            <a:ext cx="6853780" cy="715824"/>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771" y="1874520"/>
            <a:ext cx="2743200" cy="2743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6773" y="2884183"/>
            <a:ext cx="2489267" cy="784830"/>
          </a:xfrm>
          <a:prstGeom prst="rect">
            <a:avLst/>
          </a:prstGeom>
          <a:noFill/>
        </p:spPr>
        <p:txBody>
          <a:bodyPr wrap="square" rtlCol="0" anchor="ctr">
            <a:spAutoFit/>
          </a:bodyPr>
          <a:lstStyle/>
          <a:p>
            <a:pPr algn="ctr"/>
            <a:r>
              <a:rPr lang="en-US" sz="4500" b="1" spc="-300" dirty="0">
                <a:solidFill>
                  <a:schemeClr val="accent2"/>
                </a:solidFill>
              </a:rPr>
              <a:t>Accidentes</a:t>
            </a:r>
          </a:p>
        </p:txBody>
      </p:sp>
      <p:pic>
        <p:nvPicPr>
          <p:cNvPr id="42" name="Picture 2" descr="Resultado de imagen para logo universidad de las fuerzas armadas espe">
            <a:extLst>
              <a:ext uri="{FF2B5EF4-FFF2-40B4-BE49-F238E27FC236}">
                <a16:creationId xmlns:a16="http://schemas.microsoft.com/office/drawing/2014/main" id="{D09D6157-7169-4E0D-A969-1F105FC382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0706" y="116884"/>
            <a:ext cx="3461988" cy="786208"/>
          </a:xfrm>
          <a:prstGeom prst="rect">
            <a:avLst/>
          </a:prstGeom>
          <a:noFill/>
          <a:extLst>
            <a:ext uri="{909E8E84-426E-40DD-AFC4-6F175D3DCCD1}">
              <a14:hiddenFill xmlns:a14="http://schemas.microsoft.com/office/drawing/2010/main">
                <a:solidFill>
                  <a:srgbClr val="FFFFFF"/>
                </a:solidFill>
              </a14:hiddenFill>
            </a:ext>
          </a:extLst>
        </p:spPr>
      </p:pic>
      <p:sp>
        <p:nvSpPr>
          <p:cNvPr id="37" name="Pentágono 4"/>
          <p:cNvSpPr/>
          <p:nvPr/>
        </p:nvSpPr>
        <p:spPr>
          <a:xfrm>
            <a:off x="714636" y="988177"/>
            <a:ext cx="6667298" cy="6349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85344" rIns="42672" bIns="85344" numCol="1" spcCol="1270" anchor="ctr" anchorCtr="0">
            <a:noAutofit/>
          </a:bodyPr>
          <a:lstStyle/>
          <a:p>
            <a:pPr lvl="0" algn="ctr" defTabSz="1422400">
              <a:lnSpc>
                <a:spcPct val="90000"/>
              </a:lnSpc>
              <a:spcBef>
                <a:spcPct val="0"/>
              </a:spcBef>
              <a:spcAft>
                <a:spcPct val="35000"/>
              </a:spcAft>
            </a:pPr>
            <a:endParaRPr lang="es-EC" sz="3200" kern="1200" dirty="0">
              <a:solidFill>
                <a:schemeClr val="tx1"/>
              </a:solidFill>
            </a:endParaRPr>
          </a:p>
        </p:txBody>
      </p:sp>
      <p:pic>
        <p:nvPicPr>
          <p:cNvPr id="36874" name="Picture 10" descr="Resultado de imagen para accidentes en la construccion del metro Quito"/>
          <p:cNvPicPr>
            <a:picLocks noChangeAspect="1" noChangeArrowheads="1"/>
          </p:cNvPicPr>
          <p:nvPr/>
        </p:nvPicPr>
        <p:blipFill>
          <a:blip r:embed="rId3" cstate="print"/>
          <a:srcRect/>
          <a:stretch>
            <a:fillRect/>
          </a:stretch>
        </p:blipFill>
        <p:spPr bwMode="auto">
          <a:xfrm>
            <a:off x="2738912" y="304800"/>
            <a:ext cx="5075245" cy="2956561"/>
          </a:xfrm>
          <a:prstGeom prst="rect">
            <a:avLst/>
          </a:prstGeom>
          <a:noFill/>
        </p:spPr>
      </p:pic>
      <p:sp>
        <p:nvSpPr>
          <p:cNvPr id="36875" name="Rectangle 11"/>
          <p:cNvSpPr>
            <a:spLocks noChangeArrowheads="1"/>
          </p:cNvSpPr>
          <p:nvPr/>
        </p:nvSpPr>
        <p:spPr bwMode="auto">
          <a:xfrm>
            <a:off x="-1190613888"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a:ln>
                  <a:noFill/>
                </a:ln>
                <a:solidFill>
                  <a:schemeClr val="tx1"/>
                </a:solidFill>
                <a:effectLst/>
                <a:latin typeface="Arial" charset="0"/>
                <a:cs typeface="Arial" charset="0"/>
              </a:rPr>
              <a:t>Una grúa se volcó en construcción de la estación 24 de Mayo del Metro de Quito</a:t>
            </a:r>
            <a:br>
              <a:rPr kumimoji="0" lang="es-EC" sz="1800" b="0" i="0" u="none" strike="noStrike" cap="none" normalizeH="0" baseline="0">
                <a:ln>
                  <a:noFill/>
                </a:ln>
                <a:solidFill>
                  <a:schemeClr val="tx1"/>
                </a:solidFill>
                <a:effectLst/>
                <a:latin typeface="Arial" charset="0"/>
                <a:cs typeface="Arial" charset="0"/>
              </a:rPr>
            </a:br>
            <a:br>
              <a:rPr kumimoji="0" lang="es-EC" sz="1800" b="0" i="0" u="none" strike="noStrike" cap="none" normalizeH="0" baseline="0">
                <a:ln>
                  <a:noFill/>
                </a:ln>
                <a:solidFill>
                  <a:schemeClr val="tx1"/>
                </a:solidFill>
                <a:effectLst/>
                <a:latin typeface="Arial" charset="0"/>
                <a:cs typeface="Arial" charset="0"/>
              </a:rPr>
            </a:br>
            <a:r>
              <a:rPr kumimoji="0" lang="es-EC" sz="1700" b="0" i="0" u="none" strike="noStrike" cap="none" normalizeH="0" baseline="0">
                <a:ln>
                  <a:noFill/>
                </a:ln>
                <a:solidFill>
                  <a:schemeClr val="tx1"/>
                </a:solidFill>
                <a:effectLst/>
                <a:latin typeface="Arial" charset="0"/>
                <a:cs typeface="Arial" charset="0"/>
              </a:rPr>
              <a:t>Este contenido ha sido publicado originalmente por </a:t>
            </a:r>
            <a:r>
              <a:rPr kumimoji="0" lang="es-EC" sz="1700" b="1" i="0" u="none" strike="noStrike" cap="none" normalizeH="0" baseline="0">
                <a:ln>
                  <a:noFill/>
                </a:ln>
                <a:solidFill>
                  <a:schemeClr val="tx1"/>
                </a:solidFill>
                <a:effectLst/>
                <a:latin typeface="Arial" charset="0"/>
                <a:cs typeface="Arial" charset="0"/>
              </a:rPr>
              <a:t>Diario EL COMERCIO en la siguiente dirección: </a:t>
            </a:r>
            <a:r>
              <a:rPr kumimoji="0" lang="es-EC" sz="1700" b="1" i="0" u="none" strike="noStrike" cap="none" normalizeH="0" baseline="0">
                <a:ln>
                  <a:noFill/>
                </a:ln>
                <a:solidFill>
                  <a:schemeClr val="tx1"/>
                </a:solidFill>
                <a:effectLst/>
                <a:latin typeface="Arial" charset="0"/>
                <a:cs typeface="Arial" charset="0"/>
                <a:hlinkClick r:id="rId4"/>
              </a:rPr>
              <a:t>https://www.elcomercio.com/actualidad/grua-estacion-24demayo-metro-quito.html. Si está pensando en hacer uso del mismo, por favor, cite la fuente y haga un enlace hacia la nota original de donde usted ha tomado este contenido. ElComercio.com</a:t>
            </a:r>
            <a:endParaRPr kumimoji="0" lang="es-EC" sz="1800" b="0" i="0" u="none" strike="noStrike" cap="none" normalizeH="0" baseline="0">
              <a:ln>
                <a:noFill/>
              </a:ln>
              <a:solidFill>
                <a:schemeClr val="tx1"/>
              </a:solidFill>
              <a:effectLst/>
              <a:latin typeface="Arial" charset="0"/>
              <a:cs typeface="Arial" charset="0"/>
            </a:endParaRPr>
          </a:p>
        </p:txBody>
      </p:sp>
      <p:sp>
        <p:nvSpPr>
          <p:cNvPr id="36876" name="Rectangle 12"/>
          <p:cNvSpPr>
            <a:spLocks noChangeArrowheads="1"/>
          </p:cNvSpPr>
          <p:nvPr/>
        </p:nvSpPr>
        <p:spPr bwMode="auto">
          <a:xfrm>
            <a:off x="-1190613888"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dirty="0">
                <a:ln>
                  <a:noFill/>
                </a:ln>
                <a:solidFill>
                  <a:schemeClr val="tx1"/>
                </a:solidFill>
                <a:effectLst/>
                <a:latin typeface="Arial" charset="0"/>
                <a:cs typeface="Arial" charset="0"/>
              </a:rPr>
              <a:t>operación de la tuneladora La Carolina</a:t>
            </a:r>
            <a:br>
              <a:rPr kumimoji="0" lang="es-EC" sz="1800" b="0" i="0" u="none" strike="noStrike" cap="none" normalizeH="0" baseline="0" dirty="0">
                <a:ln>
                  <a:noFill/>
                </a:ln>
                <a:solidFill>
                  <a:schemeClr val="tx1"/>
                </a:solidFill>
                <a:effectLst/>
                <a:latin typeface="Arial" charset="0"/>
                <a:cs typeface="Arial" charset="0"/>
              </a:rPr>
            </a:br>
            <a:br>
              <a:rPr kumimoji="0" lang="es-EC" sz="1800" b="0" i="0" u="none" strike="noStrike" cap="none" normalizeH="0" baseline="0" dirty="0">
                <a:ln>
                  <a:noFill/>
                </a:ln>
                <a:solidFill>
                  <a:schemeClr val="tx1"/>
                </a:solidFill>
                <a:effectLst/>
                <a:latin typeface="Arial" charset="0"/>
                <a:cs typeface="Arial" charset="0"/>
              </a:rPr>
            </a:br>
            <a:r>
              <a:rPr kumimoji="0" lang="es-EC" sz="1700" b="0" i="0" u="none" strike="noStrike" cap="none" normalizeH="0" baseline="0" dirty="0">
                <a:ln>
                  <a:noFill/>
                </a:ln>
                <a:solidFill>
                  <a:schemeClr val="tx1"/>
                </a:solidFill>
                <a:effectLst/>
                <a:latin typeface="Arial" charset="0"/>
                <a:cs typeface="Arial" charset="0"/>
              </a:rPr>
              <a:t>Este contenido ha sido publicado originalmente por </a:t>
            </a:r>
            <a:r>
              <a:rPr kumimoji="0" lang="es-EC" sz="1700" b="1" i="0" u="none" strike="noStrike" cap="none" normalizeH="0" baseline="0" dirty="0">
                <a:ln>
                  <a:noFill/>
                </a:ln>
                <a:solidFill>
                  <a:schemeClr val="tx1"/>
                </a:solidFill>
                <a:effectLst/>
                <a:latin typeface="Arial" charset="0"/>
                <a:cs typeface="Arial" charset="0"/>
              </a:rPr>
              <a:t>Diario EL COMERCIO en la siguiente dirección: </a:t>
            </a:r>
            <a:r>
              <a:rPr kumimoji="0" lang="es-EC" sz="1700" b="1" i="0" u="none" strike="noStrike" cap="none" normalizeH="0" baseline="0" dirty="0">
                <a:ln>
                  <a:noFill/>
                </a:ln>
                <a:solidFill>
                  <a:schemeClr val="tx1"/>
                </a:solidFill>
                <a:effectLst/>
                <a:latin typeface="Arial" charset="0"/>
                <a:cs typeface="Arial" charset="0"/>
                <a:hlinkClick r:id="rId5"/>
              </a:rPr>
              <a:t>https://www.elcomercio.com/actualidad/geologo-muerte-construccion-metro-quito.html. Si está pensando en hacer uso del mismo, por favor, cite la fuente y haga un enlace hacia la nota original de donde usted ha tomado este contenido. ElComercio.com</a:t>
            </a:r>
            <a:endParaRPr kumimoji="0" lang="es-EC" sz="1800" b="0" i="0" u="none" strike="noStrike" cap="none" normalizeH="0" baseline="0" dirty="0">
              <a:ln>
                <a:noFill/>
              </a:ln>
              <a:solidFill>
                <a:schemeClr val="tx1"/>
              </a:solidFill>
              <a:effectLst/>
              <a:latin typeface="Arial" charset="0"/>
              <a:cs typeface="Arial" charset="0"/>
            </a:endParaRPr>
          </a:p>
        </p:txBody>
      </p:sp>
      <p:sp>
        <p:nvSpPr>
          <p:cNvPr id="30" name="Freeform 32"/>
          <p:cNvSpPr/>
          <p:nvPr/>
        </p:nvSpPr>
        <p:spPr>
          <a:xfrm flipV="1">
            <a:off x="1834" y="4521541"/>
            <a:ext cx="2253686" cy="2336459"/>
          </a:xfrm>
          <a:custGeom>
            <a:avLst/>
            <a:gdLst>
              <a:gd name="connsiteX0" fmla="*/ 0 w 4649118"/>
              <a:gd name="connsiteY0" fmla="*/ 3602516 h 3602516"/>
              <a:gd name="connsiteX1" fmla="*/ 2324559 w 4649118"/>
              <a:gd name="connsiteY1" fmla="*/ 2702688 h 3602516"/>
              <a:gd name="connsiteX2" fmla="*/ 4649118 w 4649118"/>
              <a:gd name="connsiteY2" fmla="*/ 3602516 h 3602516"/>
              <a:gd name="connsiteX3" fmla="*/ 2324559 w 4649118"/>
              <a:gd name="connsiteY3" fmla="*/ 0 h 3602516"/>
            </a:gdLst>
            <a:ahLst/>
            <a:cxnLst>
              <a:cxn ang="0">
                <a:pos x="connsiteX0" y="connsiteY0"/>
              </a:cxn>
              <a:cxn ang="0">
                <a:pos x="connsiteX1" y="connsiteY1"/>
              </a:cxn>
              <a:cxn ang="0">
                <a:pos x="connsiteX2" y="connsiteY2"/>
              </a:cxn>
              <a:cxn ang="0">
                <a:pos x="connsiteX3" y="connsiteY3"/>
              </a:cxn>
            </a:cxnLst>
            <a:rect l="l" t="t" r="r" b="b"/>
            <a:pathLst>
              <a:path w="4649118" h="3602516">
                <a:moveTo>
                  <a:pt x="0" y="3602516"/>
                </a:moveTo>
                <a:lnTo>
                  <a:pt x="2324559" y="2702688"/>
                </a:lnTo>
                <a:lnTo>
                  <a:pt x="4649118" y="3602516"/>
                </a:lnTo>
                <a:lnTo>
                  <a:pt x="2324559"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30 CuadroTexto"/>
          <p:cNvSpPr txBox="1"/>
          <p:nvPr/>
        </p:nvSpPr>
        <p:spPr>
          <a:xfrm>
            <a:off x="5364480" y="4434840"/>
            <a:ext cx="2636520" cy="600015"/>
          </a:xfrm>
          <a:prstGeom prst="rect">
            <a:avLst/>
          </a:prstGeom>
          <a:noFill/>
        </p:spPr>
        <p:txBody>
          <a:bodyPr wrap="square" rtlCol="0">
            <a:spAutoFit/>
          </a:bodyPr>
          <a:lstStyle/>
          <a:p>
            <a:r>
              <a:rPr lang="es-EC" sz="3200" dirty="0"/>
              <a:t> </a:t>
            </a:r>
          </a:p>
        </p:txBody>
      </p:sp>
      <p:sp>
        <p:nvSpPr>
          <p:cNvPr id="44" name="43 Flecha abajo"/>
          <p:cNvSpPr/>
          <p:nvPr/>
        </p:nvSpPr>
        <p:spPr>
          <a:xfrm>
            <a:off x="8503920" y="1005840"/>
            <a:ext cx="2788920" cy="2194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400" b="1" dirty="0">
              <a:solidFill>
                <a:schemeClr val="accent4">
                  <a:lumMod val="20000"/>
                  <a:lumOff val="80000"/>
                </a:schemeClr>
              </a:solidFill>
            </a:endParaRPr>
          </a:p>
          <a:p>
            <a:pPr algn="ctr"/>
            <a:endParaRPr lang="es-EC" sz="1400" b="1" dirty="0">
              <a:solidFill>
                <a:schemeClr val="accent4">
                  <a:lumMod val="20000"/>
                  <a:lumOff val="80000"/>
                </a:schemeClr>
              </a:solidFill>
            </a:endParaRPr>
          </a:p>
          <a:p>
            <a:pPr algn="ctr"/>
            <a:r>
              <a:rPr lang="es-EC" sz="1700" b="1" dirty="0">
                <a:solidFill>
                  <a:schemeClr val="accent4">
                    <a:lumMod val="20000"/>
                    <a:lumOff val="80000"/>
                  </a:schemeClr>
                </a:solidFill>
              </a:rPr>
              <a:t>Geólogo español  murió en operación de la tuneladora La Carolina</a:t>
            </a:r>
          </a:p>
          <a:p>
            <a:pPr algn="ctr"/>
            <a:endParaRPr lang="es-EC" sz="1400" dirty="0"/>
          </a:p>
        </p:txBody>
      </p:sp>
      <p:sp>
        <p:nvSpPr>
          <p:cNvPr id="45" name="Right Triangle 19"/>
          <p:cNvSpPr/>
          <p:nvPr/>
        </p:nvSpPr>
        <p:spPr>
          <a:xfrm flipH="1">
            <a:off x="0" y="6147413"/>
            <a:ext cx="12192000" cy="71058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37 Grupo"/>
          <p:cNvGrpSpPr/>
          <p:nvPr/>
        </p:nvGrpSpPr>
        <p:grpSpPr>
          <a:xfrm>
            <a:off x="6842760" y="3261361"/>
            <a:ext cx="5135880" cy="3154680"/>
            <a:chOff x="6937375" y="3994785"/>
            <a:chExt cx="4568825" cy="2543175"/>
          </a:xfrm>
        </p:grpSpPr>
        <p:pic>
          <p:nvPicPr>
            <p:cNvPr id="39" name="Picture 8" descr="Imagen relacionada"/>
            <p:cNvPicPr>
              <a:picLocks noChangeAspect="1" noChangeArrowheads="1"/>
            </p:cNvPicPr>
            <p:nvPr/>
          </p:nvPicPr>
          <p:blipFill>
            <a:blip r:embed="rId6" cstate="print"/>
            <a:srcRect/>
            <a:stretch>
              <a:fillRect/>
            </a:stretch>
          </p:blipFill>
          <p:spPr bwMode="auto">
            <a:xfrm>
              <a:off x="6937375" y="3994785"/>
              <a:ext cx="4552950" cy="2543175"/>
            </a:xfrm>
            <a:prstGeom prst="rect">
              <a:avLst/>
            </a:prstGeom>
            <a:noFill/>
          </p:spPr>
        </p:pic>
        <p:sp>
          <p:nvSpPr>
            <p:cNvPr id="40" name="39 CuadroTexto"/>
            <p:cNvSpPr txBox="1"/>
            <p:nvPr/>
          </p:nvSpPr>
          <p:spPr>
            <a:xfrm>
              <a:off x="9906000" y="4008120"/>
              <a:ext cx="1600200" cy="297740"/>
            </a:xfrm>
            <a:prstGeom prst="rect">
              <a:avLst/>
            </a:prstGeom>
            <a:noFill/>
          </p:spPr>
          <p:txBody>
            <a:bodyPr wrap="square" rtlCol="0">
              <a:spAutoFit/>
            </a:bodyPr>
            <a:lstStyle/>
            <a:p>
              <a:endParaRPr lang="es-EC" b="1" dirty="0">
                <a:solidFill>
                  <a:schemeClr val="accent4">
                    <a:lumMod val="20000"/>
                    <a:lumOff val="80000"/>
                  </a:schemeClr>
                </a:solidFill>
              </a:endParaRPr>
            </a:p>
          </p:txBody>
        </p:sp>
      </p:grpSp>
      <p:sp>
        <p:nvSpPr>
          <p:cNvPr id="46" name="45 Flecha arriba"/>
          <p:cNvSpPr/>
          <p:nvPr/>
        </p:nvSpPr>
        <p:spPr>
          <a:xfrm>
            <a:off x="3794760" y="3276600"/>
            <a:ext cx="2926080" cy="17373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b="1" dirty="0"/>
              <a:t>Pozo ventilación 24 de mayo</a:t>
            </a:r>
          </a:p>
          <a:p>
            <a:pPr algn="ctr"/>
            <a:endParaRPr lang="es-EC" dirty="0"/>
          </a:p>
        </p:txBody>
      </p:sp>
    </p:spTree>
    <p:extLst>
      <p:ext uri="{BB962C8B-B14F-4D97-AF65-F5344CB8AC3E}">
        <p14:creationId xmlns:p14="http://schemas.microsoft.com/office/powerpoint/2010/main" val="4112813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6874"/>
                                        </p:tgtEl>
                                        <p:attrNameLst>
                                          <p:attrName>style.visibility</p:attrName>
                                        </p:attrNameLst>
                                      </p:cBhvr>
                                      <p:to>
                                        <p:strVal val="visible"/>
                                      </p:to>
                                    </p:set>
                                    <p:animEffect transition="in" filter="checkerboard(across)">
                                      <p:cBhvr>
                                        <p:cTn id="7" dur="500"/>
                                        <p:tgtEl>
                                          <p:spTgt spid="3687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checkerboard(across)">
                                      <p:cBhvr>
                                        <p:cTn id="16" dur="500"/>
                                        <p:tgtEl>
                                          <p:spTgt spid="46"/>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checkerboard(across)">
                                      <p:cBhvr>
                                        <p:cTn id="19" dur="500"/>
                                        <p:tgtEl>
                                          <p:spTgt spid="44"/>
                                        </p:tgtEl>
                                      </p:cBhvr>
                                    </p:animEffect>
                                  </p:childTnLst>
                                </p:cTn>
                              </p:par>
                              <p:par>
                                <p:cTn id="20" presetID="5" presetClass="entr" presetSubtype="1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checkerboard(across)">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44" grpId="0" animBg="1"/>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l="7656" t="22500" r="7344" b="16250"/>
          <a:stretch>
            <a:fillRect/>
          </a:stretch>
        </p:blipFill>
        <p:spPr bwMode="auto">
          <a:xfrm>
            <a:off x="1005840" y="1004214"/>
            <a:ext cx="4796868" cy="2592425"/>
          </a:xfrm>
          <a:prstGeom prst="rect">
            <a:avLst/>
          </a:prstGeom>
          <a:noFill/>
          <a:ln w="9525">
            <a:noFill/>
            <a:miter lim="800000"/>
            <a:headEnd/>
            <a:tailEnd/>
          </a:ln>
        </p:spPr>
      </p:pic>
      <p:pic>
        <p:nvPicPr>
          <p:cNvPr id="9" name="Picture 14" descr="Resultado de imagen para accidentes con aplastamiento de dedos dela"/>
          <p:cNvPicPr>
            <a:picLocks noChangeAspect="1" noChangeArrowheads="1"/>
          </p:cNvPicPr>
          <p:nvPr/>
        </p:nvPicPr>
        <p:blipFill>
          <a:blip r:embed="rId3" cstate="print"/>
          <a:srcRect/>
          <a:stretch>
            <a:fillRect/>
          </a:stretch>
        </p:blipFill>
        <p:spPr bwMode="auto">
          <a:xfrm>
            <a:off x="8446546" y="3690620"/>
            <a:ext cx="1962374" cy="2527300"/>
          </a:xfrm>
          <a:prstGeom prst="rect">
            <a:avLst/>
          </a:prstGeom>
          <a:noFill/>
        </p:spPr>
      </p:pic>
      <p:sp>
        <p:nvSpPr>
          <p:cNvPr id="10" name="9 Flecha derecha"/>
          <p:cNvSpPr/>
          <p:nvPr/>
        </p:nvSpPr>
        <p:spPr>
          <a:xfrm rot="20686626">
            <a:off x="5394960" y="4772659"/>
            <a:ext cx="2941320" cy="1325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a:t>Aplastamiento</a:t>
            </a:r>
          </a:p>
        </p:txBody>
      </p:sp>
      <p:sp>
        <p:nvSpPr>
          <p:cNvPr id="11" name="10 Flecha arriba"/>
          <p:cNvSpPr/>
          <p:nvPr/>
        </p:nvSpPr>
        <p:spPr>
          <a:xfrm>
            <a:off x="2453640" y="3611880"/>
            <a:ext cx="3002280" cy="2514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Dos heridos y un fallecido en accidente laboral en el sector de </a:t>
            </a:r>
            <a:r>
              <a:rPr lang="es-EC" b="1" dirty="0" err="1"/>
              <a:t>Carapungo</a:t>
            </a:r>
            <a:endParaRPr lang="es-EC" dirty="0"/>
          </a:p>
        </p:txBody>
      </p:sp>
      <p:sp>
        <p:nvSpPr>
          <p:cNvPr id="12" name="Right Triangle 2"/>
          <p:cNvSpPr/>
          <p:nvPr/>
        </p:nvSpPr>
        <p:spPr>
          <a:xfrm flipH="1" flipV="1">
            <a:off x="8754742" y="-1"/>
            <a:ext cx="3437258" cy="2699133"/>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9"/>
          <p:cNvSpPr/>
          <p:nvPr/>
        </p:nvSpPr>
        <p:spPr>
          <a:xfrm flipH="1">
            <a:off x="0" y="6147413"/>
            <a:ext cx="12192000" cy="71058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2"/>
          <p:cNvSpPr/>
          <p:nvPr/>
        </p:nvSpPr>
        <p:spPr>
          <a:xfrm flipH="1" flipV="1">
            <a:off x="5338220" y="0"/>
            <a:ext cx="6853780" cy="715824"/>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entagon 1"/>
          <p:cNvSpPr/>
          <p:nvPr/>
        </p:nvSpPr>
        <p:spPr>
          <a:xfrm>
            <a:off x="1" y="1"/>
            <a:ext cx="1783079" cy="1234439"/>
          </a:xfrm>
          <a:prstGeom prst="homePlate">
            <a:avLst>
              <a:gd name="adj" fmla="val 993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Resultado de imagen para logo universidad de las fuerzas armadas espe">
            <a:extLst>
              <a:ext uri="{FF2B5EF4-FFF2-40B4-BE49-F238E27FC236}">
                <a16:creationId xmlns:a16="http://schemas.microsoft.com/office/drawing/2014/main" id="{D09D6157-7169-4E0D-A969-1F105FC382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3106" y="116884"/>
            <a:ext cx="3461988" cy="786208"/>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32"/>
          <p:cNvSpPr/>
          <p:nvPr/>
        </p:nvSpPr>
        <p:spPr>
          <a:xfrm flipV="1">
            <a:off x="641914" y="4556759"/>
            <a:ext cx="2040326" cy="2240280"/>
          </a:xfrm>
          <a:custGeom>
            <a:avLst/>
            <a:gdLst>
              <a:gd name="connsiteX0" fmla="*/ 0 w 4649118"/>
              <a:gd name="connsiteY0" fmla="*/ 3602516 h 3602516"/>
              <a:gd name="connsiteX1" fmla="*/ 2324559 w 4649118"/>
              <a:gd name="connsiteY1" fmla="*/ 2702688 h 3602516"/>
              <a:gd name="connsiteX2" fmla="*/ 4649118 w 4649118"/>
              <a:gd name="connsiteY2" fmla="*/ 3602516 h 3602516"/>
              <a:gd name="connsiteX3" fmla="*/ 2324559 w 4649118"/>
              <a:gd name="connsiteY3" fmla="*/ 0 h 3602516"/>
            </a:gdLst>
            <a:ahLst/>
            <a:cxnLst>
              <a:cxn ang="0">
                <a:pos x="connsiteX0" y="connsiteY0"/>
              </a:cxn>
              <a:cxn ang="0">
                <a:pos x="connsiteX1" y="connsiteY1"/>
              </a:cxn>
              <a:cxn ang="0">
                <a:pos x="connsiteX2" y="connsiteY2"/>
              </a:cxn>
              <a:cxn ang="0">
                <a:pos x="connsiteX3" y="connsiteY3"/>
              </a:cxn>
            </a:cxnLst>
            <a:rect l="l" t="t" r="r" b="b"/>
            <a:pathLst>
              <a:path w="4649118" h="3602516">
                <a:moveTo>
                  <a:pt x="0" y="3602516"/>
                </a:moveTo>
                <a:lnTo>
                  <a:pt x="2324559" y="2702688"/>
                </a:lnTo>
                <a:lnTo>
                  <a:pt x="4649118" y="3602516"/>
                </a:lnTo>
                <a:lnTo>
                  <a:pt x="2324559"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42"/>
          <p:cNvSpPr/>
          <p:nvPr/>
        </p:nvSpPr>
        <p:spPr>
          <a:xfrm rot="166109">
            <a:off x="0" y="4585212"/>
            <a:ext cx="1223515" cy="227278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descr="Resultado de imagen para accidentes en la construccion del metro"/>
          <p:cNvPicPr>
            <a:picLocks noChangeAspect="1" noChangeArrowheads="1"/>
          </p:cNvPicPr>
          <p:nvPr/>
        </p:nvPicPr>
        <p:blipFill>
          <a:blip r:embed="rId5" cstate="print"/>
          <a:srcRect l="7294"/>
          <a:stretch>
            <a:fillRect/>
          </a:stretch>
        </p:blipFill>
        <p:spPr bwMode="auto">
          <a:xfrm>
            <a:off x="5832401" y="991642"/>
            <a:ext cx="4744159" cy="2644367"/>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2"/>
          <p:cNvSpPr/>
          <p:nvPr/>
        </p:nvSpPr>
        <p:spPr>
          <a:xfrm flipH="1" flipV="1">
            <a:off x="8754742" y="-1"/>
            <a:ext cx="3437258" cy="2699133"/>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19"/>
          <p:cNvSpPr/>
          <p:nvPr/>
        </p:nvSpPr>
        <p:spPr>
          <a:xfrm flipH="1">
            <a:off x="0" y="6147413"/>
            <a:ext cx="12192000" cy="71058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2"/>
          <p:cNvSpPr/>
          <p:nvPr/>
        </p:nvSpPr>
        <p:spPr>
          <a:xfrm flipH="1" flipV="1">
            <a:off x="5338220" y="0"/>
            <a:ext cx="6853780" cy="715824"/>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1"/>
          <p:cNvSpPr/>
          <p:nvPr/>
        </p:nvSpPr>
        <p:spPr>
          <a:xfrm>
            <a:off x="0" y="0"/>
            <a:ext cx="2368627" cy="1740665"/>
          </a:xfrm>
          <a:prstGeom prst="homePlate">
            <a:avLst>
              <a:gd name="adj" fmla="val 993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Resultado de imagen para logo universidad de las fuerzas armadas espe">
            <a:extLst>
              <a:ext uri="{FF2B5EF4-FFF2-40B4-BE49-F238E27FC236}">
                <a16:creationId xmlns:a16="http://schemas.microsoft.com/office/drawing/2014/main" id="{D09D6157-7169-4E0D-A969-1F105FC382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3106" y="116884"/>
            <a:ext cx="3461988" cy="786208"/>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2464230" y="324880"/>
            <a:ext cx="5982344" cy="757130"/>
          </a:xfrm>
          <a:prstGeom prst="rect">
            <a:avLst/>
          </a:prstGeom>
          <a:gradFill flip="none" rotWithShape="1">
            <a:gsLst>
              <a:gs pos="0">
                <a:schemeClr val="accent1">
                  <a:lumMod val="40000"/>
                  <a:lumOff val="60000"/>
                </a:schemeClr>
              </a:gs>
              <a:gs pos="39999">
                <a:srgbClr val="85C2FF"/>
              </a:gs>
              <a:gs pos="70000">
                <a:srgbClr val="C4D6EB"/>
              </a:gs>
              <a:gs pos="100000">
                <a:srgbClr val="FFEBFA"/>
              </a:gs>
            </a:gsLst>
            <a:lin ang="18900000" scaled="1"/>
            <a:tileRect/>
          </a:gradFill>
        </p:spPr>
        <p:style>
          <a:lnRef idx="1">
            <a:schemeClr val="accent3"/>
          </a:lnRef>
          <a:fillRef idx="2">
            <a:schemeClr val="accent3"/>
          </a:fillRef>
          <a:effectRef idx="1">
            <a:schemeClr val="accent3"/>
          </a:effectRef>
          <a:fontRef idx="minor">
            <a:schemeClr val="dk1"/>
          </a:fontRef>
        </p:style>
        <p:txBody>
          <a:bodyPr wrap="square">
            <a:spAutoFit/>
          </a:bodyPr>
          <a:lstStyle/>
          <a:p>
            <a:pPr lvl="0" algn="ctr" defTabSz="1422400">
              <a:lnSpc>
                <a:spcPct val="90000"/>
              </a:lnSpc>
              <a:spcBef>
                <a:spcPct val="0"/>
              </a:spcBef>
              <a:spcAft>
                <a:spcPct val="35000"/>
              </a:spcAft>
            </a:pPr>
            <a:r>
              <a:rPr lang="es-EC" sz="2400" b="1" dirty="0"/>
              <a:t>PROPUESTA DE ESTRATEGIAS DE SEGURIDAD EN EL D.M.Q</a:t>
            </a:r>
            <a:endParaRPr lang="es-EC" sz="2400" dirty="0"/>
          </a:p>
        </p:txBody>
      </p:sp>
      <p:sp>
        <p:nvSpPr>
          <p:cNvPr id="10" name="9 Flecha abajo"/>
          <p:cNvSpPr/>
          <p:nvPr/>
        </p:nvSpPr>
        <p:spPr>
          <a:xfrm>
            <a:off x="5257800" y="1639212"/>
            <a:ext cx="709047" cy="5925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CuadroTexto"/>
          <p:cNvSpPr txBox="1"/>
          <p:nvPr/>
        </p:nvSpPr>
        <p:spPr>
          <a:xfrm>
            <a:off x="1463040" y="1116943"/>
            <a:ext cx="8702040" cy="646331"/>
          </a:xfrm>
          <a:prstGeom prst="rect">
            <a:avLst/>
          </a:prstGeom>
          <a:noFill/>
        </p:spPr>
        <p:txBody>
          <a:bodyPr wrap="square" rtlCol="0">
            <a:spAutoFit/>
          </a:bodyPr>
          <a:lstStyle/>
          <a:p>
            <a:r>
              <a:rPr lang="es-EC" sz="3600" dirty="0"/>
              <a:t>Manual de Seguridad de maquinaria pesada</a:t>
            </a:r>
          </a:p>
        </p:txBody>
      </p:sp>
      <p:sp>
        <p:nvSpPr>
          <p:cNvPr id="30" name="29 CuadroTexto"/>
          <p:cNvSpPr txBox="1"/>
          <p:nvPr/>
        </p:nvSpPr>
        <p:spPr>
          <a:xfrm>
            <a:off x="2724340" y="2116811"/>
            <a:ext cx="6355080" cy="584775"/>
          </a:xfrm>
          <a:prstGeom prst="rect">
            <a:avLst/>
          </a:prstGeom>
          <a:noFill/>
        </p:spPr>
        <p:txBody>
          <a:bodyPr wrap="square" rtlCol="0">
            <a:spAutoFit/>
          </a:bodyPr>
          <a:lstStyle/>
          <a:p>
            <a:pPr>
              <a:buFontTx/>
              <a:buChar char="-"/>
            </a:pPr>
            <a:r>
              <a:rPr lang="es-EC" sz="3200" dirty="0"/>
              <a:t>Propuesta de solución del problema </a:t>
            </a:r>
          </a:p>
        </p:txBody>
      </p:sp>
      <p:pic>
        <p:nvPicPr>
          <p:cNvPr id="31" name="30 Imagen"/>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603823" y="2667000"/>
            <a:ext cx="6259654" cy="41910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amond(in)">
                                      <p:cBhvr>
                                        <p:cTn id="10" dur="2000"/>
                                        <p:tgtEl>
                                          <p:spTgt spid="11"/>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diamond(in)">
                                      <p:cBhvr>
                                        <p:cTn id="13" dur="2000"/>
                                        <p:tgtEl>
                                          <p:spTgt spid="30"/>
                                        </p:tgtEl>
                                      </p:cBhvr>
                                    </p:animEffect>
                                  </p:childTnLst>
                                </p:cTn>
                              </p:par>
                              <p:par>
                                <p:cTn id="14" presetID="8"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diamond(in)">
                                      <p:cBhvr>
                                        <p:cTn id="16"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2"/>
          <p:cNvSpPr/>
          <p:nvPr/>
        </p:nvSpPr>
        <p:spPr>
          <a:xfrm flipH="1" flipV="1">
            <a:off x="8754742" y="-1"/>
            <a:ext cx="3437258" cy="2699133"/>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19"/>
          <p:cNvSpPr/>
          <p:nvPr/>
        </p:nvSpPr>
        <p:spPr>
          <a:xfrm flipH="1">
            <a:off x="0" y="6147413"/>
            <a:ext cx="12192000" cy="71058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2"/>
          <p:cNvSpPr/>
          <p:nvPr/>
        </p:nvSpPr>
        <p:spPr>
          <a:xfrm flipH="1" flipV="1">
            <a:off x="5338220" y="0"/>
            <a:ext cx="6853780" cy="715824"/>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1"/>
          <p:cNvSpPr/>
          <p:nvPr/>
        </p:nvSpPr>
        <p:spPr>
          <a:xfrm>
            <a:off x="0" y="0"/>
            <a:ext cx="2368627" cy="1740665"/>
          </a:xfrm>
          <a:prstGeom prst="homePlate">
            <a:avLst>
              <a:gd name="adj" fmla="val 993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Resultado de imagen para logo universidad de las fuerzas armadas espe">
            <a:extLst>
              <a:ext uri="{FF2B5EF4-FFF2-40B4-BE49-F238E27FC236}">
                <a16:creationId xmlns:a16="http://schemas.microsoft.com/office/drawing/2014/main" id="{D09D6157-7169-4E0D-A969-1F105FC382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3106" y="116884"/>
            <a:ext cx="3461988" cy="786208"/>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3254648" y="324880"/>
            <a:ext cx="4633994" cy="535531"/>
          </a:xfrm>
          <a:prstGeom prst="rect">
            <a:avLst/>
          </a:prstGeom>
          <a:gradFill flip="none" rotWithShape="1">
            <a:gsLst>
              <a:gs pos="0">
                <a:schemeClr val="accent1">
                  <a:lumMod val="40000"/>
                  <a:lumOff val="60000"/>
                </a:schemeClr>
              </a:gs>
              <a:gs pos="39999">
                <a:srgbClr val="85C2FF"/>
              </a:gs>
              <a:gs pos="70000">
                <a:srgbClr val="C4D6EB"/>
              </a:gs>
              <a:gs pos="100000">
                <a:srgbClr val="FFEBFA"/>
              </a:gs>
            </a:gsLst>
            <a:lin ang="18900000" scaled="1"/>
            <a:tileRect/>
          </a:gradFill>
        </p:spPr>
        <p:style>
          <a:lnRef idx="1">
            <a:schemeClr val="accent3"/>
          </a:lnRef>
          <a:fillRef idx="2">
            <a:schemeClr val="accent3"/>
          </a:fillRef>
          <a:effectRef idx="1">
            <a:schemeClr val="accent3"/>
          </a:effectRef>
          <a:fontRef idx="minor">
            <a:schemeClr val="dk1"/>
          </a:fontRef>
        </p:style>
        <p:txBody>
          <a:bodyPr wrap="square">
            <a:spAutoFit/>
          </a:bodyPr>
          <a:lstStyle/>
          <a:p>
            <a:pPr lvl="0" algn="ctr" defTabSz="1422400">
              <a:lnSpc>
                <a:spcPct val="90000"/>
              </a:lnSpc>
              <a:spcBef>
                <a:spcPct val="0"/>
              </a:spcBef>
              <a:spcAft>
                <a:spcPct val="35000"/>
              </a:spcAft>
            </a:pPr>
            <a:r>
              <a:rPr lang="es-EC" sz="3200" b="1" dirty="0"/>
              <a:t>MANUAL DE SEGURIDAD</a:t>
            </a:r>
            <a:endParaRPr lang="es-EC" sz="3200" dirty="0"/>
          </a:p>
        </p:txBody>
      </p:sp>
      <p:grpSp>
        <p:nvGrpSpPr>
          <p:cNvPr id="23" name="22 Grupo"/>
          <p:cNvGrpSpPr/>
          <p:nvPr/>
        </p:nvGrpSpPr>
        <p:grpSpPr>
          <a:xfrm>
            <a:off x="3788075" y="1151460"/>
            <a:ext cx="7587659" cy="4524315"/>
            <a:chOff x="2673162" y="889844"/>
            <a:chExt cx="6470838" cy="4524315"/>
          </a:xfrm>
        </p:grpSpPr>
        <p:sp>
          <p:nvSpPr>
            <p:cNvPr id="9" name="8 Flecha derecha"/>
            <p:cNvSpPr/>
            <p:nvPr/>
          </p:nvSpPr>
          <p:spPr>
            <a:xfrm>
              <a:off x="2681207" y="1022888"/>
              <a:ext cx="278969" cy="263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Rectángulo"/>
            <p:cNvSpPr/>
            <p:nvPr/>
          </p:nvSpPr>
          <p:spPr>
            <a:xfrm>
              <a:off x="3048000" y="889844"/>
              <a:ext cx="6096000" cy="4524315"/>
            </a:xfrm>
            <a:prstGeom prst="rect">
              <a:avLst/>
            </a:prstGeom>
          </p:spPr>
          <p:txBody>
            <a:bodyPr>
              <a:spAutoFit/>
            </a:bodyPr>
            <a:lstStyle/>
            <a:p>
              <a:pPr algn="just"/>
              <a:r>
                <a:rPr lang="es-EC" sz="2400" dirty="0"/>
                <a:t>Alcance del manual</a:t>
              </a:r>
            </a:p>
            <a:p>
              <a:pPr algn="just"/>
              <a:r>
                <a:rPr lang="es-EC" sz="2400" dirty="0"/>
                <a:t>Responsabilidad y transferencia de Riesgo</a:t>
              </a:r>
            </a:p>
            <a:p>
              <a:pPr algn="just"/>
              <a:r>
                <a:rPr lang="es-EC" sz="2400" dirty="0"/>
                <a:t>Normativas Legales de la gestión de riesgo en ecuador</a:t>
              </a:r>
            </a:p>
            <a:p>
              <a:pPr algn="just"/>
              <a:r>
                <a:rPr lang="es-EC" sz="2400" dirty="0"/>
                <a:t>Alcance a la gestión de riesgo  </a:t>
              </a:r>
            </a:p>
            <a:p>
              <a:pPr algn="just"/>
              <a:r>
                <a:rPr lang="es-EC" sz="2400" dirty="0"/>
                <a:t>Lineamientos Operativos (uso celular, equipo de protección.)</a:t>
              </a:r>
            </a:p>
            <a:p>
              <a:pPr algn="just"/>
              <a:r>
                <a:rPr lang="es-EC" sz="2400" dirty="0"/>
                <a:t>Sistema de Gestión de Riesgo </a:t>
              </a:r>
            </a:p>
            <a:p>
              <a:pPr algn="just"/>
              <a:r>
                <a:rPr lang="es-EC" sz="2400" dirty="0"/>
                <a:t>Procedimientos para Emergencias especificadas </a:t>
              </a:r>
            </a:p>
            <a:p>
              <a:pPr algn="just"/>
              <a:r>
                <a:rPr lang="es-EC" sz="2400" dirty="0"/>
                <a:t>Procedimientos para Desastres Naturales </a:t>
              </a:r>
            </a:p>
            <a:p>
              <a:pPr algn="just"/>
              <a:r>
                <a:rPr lang="es-EC" sz="2400" dirty="0"/>
                <a:t>Funciones de Brigadas de Rescate </a:t>
              </a:r>
            </a:p>
            <a:p>
              <a:pPr algn="just"/>
              <a:r>
                <a:rPr lang="es-EC" sz="2400" dirty="0"/>
                <a:t>Procedimientos de Evacuación</a:t>
              </a:r>
            </a:p>
            <a:p>
              <a:pPr algn="just"/>
              <a:r>
                <a:rPr lang="es-EC" sz="2400" dirty="0"/>
                <a:t>Primeros Auxilios  </a:t>
              </a:r>
            </a:p>
          </p:txBody>
        </p:sp>
        <p:sp>
          <p:nvSpPr>
            <p:cNvPr id="12" name="11 Flecha derecha"/>
            <p:cNvSpPr/>
            <p:nvPr/>
          </p:nvSpPr>
          <p:spPr>
            <a:xfrm>
              <a:off x="2678627" y="1407758"/>
              <a:ext cx="278969" cy="263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Flecha derecha"/>
            <p:cNvSpPr/>
            <p:nvPr/>
          </p:nvSpPr>
          <p:spPr>
            <a:xfrm>
              <a:off x="2691545" y="2087090"/>
              <a:ext cx="278969" cy="263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Flecha derecha"/>
            <p:cNvSpPr/>
            <p:nvPr/>
          </p:nvSpPr>
          <p:spPr>
            <a:xfrm>
              <a:off x="2691238" y="1759059"/>
              <a:ext cx="278969" cy="263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Flecha derecha"/>
            <p:cNvSpPr/>
            <p:nvPr/>
          </p:nvSpPr>
          <p:spPr>
            <a:xfrm>
              <a:off x="2686378" y="2484881"/>
              <a:ext cx="278969" cy="263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16 Flecha derecha"/>
            <p:cNvSpPr/>
            <p:nvPr/>
          </p:nvSpPr>
          <p:spPr>
            <a:xfrm>
              <a:off x="2683495" y="3580097"/>
              <a:ext cx="278969" cy="263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Flecha derecha"/>
            <p:cNvSpPr/>
            <p:nvPr/>
          </p:nvSpPr>
          <p:spPr>
            <a:xfrm>
              <a:off x="2680907" y="3190073"/>
              <a:ext cx="278969" cy="263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18 Flecha derecha"/>
            <p:cNvSpPr/>
            <p:nvPr/>
          </p:nvSpPr>
          <p:spPr>
            <a:xfrm>
              <a:off x="2678328" y="3931393"/>
              <a:ext cx="278969" cy="263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19 Flecha derecha"/>
            <p:cNvSpPr/>
            <p:nvPr/>
          </p:nvSpPr>
          <p:spPr>
            <a:xfrm>
              <a:off x="2691238" y="5091203"/>
              <a:ext cx="278969" cy="263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20 Flecha derecha"/>
            <p:cNvSpPr/>
            <p:nvPr/>
          </p:nvSpPr>
          <p:spPr>
            <a:xfrm>
              <a:off x="2673162" y="4344682"/>
              <a:ext cx="278969" cy="263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21 Flecha derecha"/>
            <p:cNvSpPr/>
            <p:nvPr/>
          </p:nvSpPr>
          <p:spPr>
            <a:xfrm>
              <a:off x="2686077" y="4729556"/>
              <a:ext cx="278969" cy="263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31746" name="Picture 2" descr="Resultado de imagen para manual de seguridad"/>
          <p:cNvPicPr>
            <a:picLocks noChangeAspect="1" noChangeArrowheads="1"/>
          </p:cNvPicPr>
          <p:nvPr/>
        </p:nvPicPr>
        <p:blipFill>
          <a:blip r:embed="rId3" cstate="print"/>
          <a:srcRect l="4412" r="6743"/>
          <a:stretch>
            <a:fillRect/>
          </a:stretch>
        </p:blipFill>
        <p:spPr bwMode="auto">
          <a:xfrm>
            <a:off x="309965" y="2554365"/>
            <a:ext cx="3285641" cy="1972879"/>
          </a:xfrm>
          <a:prstGeom prst="rect">
            <a:avLst/>
          </a:prstGeom>
          <a:noFill/>
        </p:spPr>
      </p:pic>
      <p:pic>
        <p:nvPicPr>
          <p:cNvPr id="31748" name="Picture 4" descr="Imagen relacionada"/>
          <p:cNvPicPr>
            <a:picLocks noChangeAspect="1" noChangeArrowheads="1"/>
          </p:cNvPicPr>
          <p:nvPr/>
        </p:nvPicPr>
        <p:blipFill>
          <a:blip r:embed="rId4" cstate="print"/>
          <a:srcRect l="14081" t="11841"/>
          <a:stretch>
            <a:fillRect/>
          </a:stretch>
        </p:blipFill>
        <p:spPr bwMode="auto">
          <a:xfrm>
            <a:off x="10321871" y="4609534"/>
            <a:ext cx="1870129" cy="143915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8" presetClass="entr" presetSubtype="16" fill="hold" nodeType="withEffect">
                                  <p:stCondLst>
                                    <p:cond delay="0"/>
                                  </p:stCondLst>
                                  <p:childTnLst>
                                    <p:set>
                                      <p:cBhvr>
                                        <p:cTn id="9" dur="1" fill="hold">
                                          <p:stCondLst>
                                            <p:cond delay="0"/>
                                          </p:stCondLst>
                                        </p:cTn>
                                        <p:tgtEl>
                                          <p:spTgt spid="31746"/>
                                        </p:tgtEl>
                                        <p:attrNameLst>
                                          <p:attrName>style.visibility</p:attrName>
                                        </p:attrNameLst>
                                      </p:cBhvr>
                                      <p:to>
                                        <p:strVal val="visible"/>
                                      </p:to>
                                    </p:set>
                                    <p:animEffect transition="in" filter="diamond(in)">
                                      <p:cBhvr>
                                        <p:cTn id="10" dur="2000"/>
                                        <p:tgtEl>
                                          <p:spTgt spid="31746"/>
                                        </p:tgtEl>
                                      </p:cBhvr>
                                    </p:animEffect>
                                  </p:childTnLst>
                                </p:cTn>
                              </p:par>
                              <p:par>
                                <p:cTn id="11" presetID="8" presetClass="entr" presetSubtype="16"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amond(in)">
                                      <p:cBhvr>
                                        <p:cTn id="13" dur="2000"/>
                                        <p:tgtEl>
                                          <p:spTgt spid="23"/>
                                        </p:tgtEl>
                                      </p:cBhvr>
                                    </p:animEffect>
                                  </p:childTnLst>
                                </p:cTn>
                              </p:par>
                              <p:par>
                                <p:cTn id="14" presetID="8" presetClass="entr" presetSubtype="16" fill="hold" nodeType="withEffect">
                                  <p:stCondLst>
                                    <p:cond delay="0"/>
                                  </p:stCondLst>
                                  <p:childTnLst>
                                    <p:set>
                                      <p:cBhvr>
                                        <p:cTn id="15" dur="1" fill="hold">
                                          <p:stCondLst>
                                            <p:cond delay="0"/>
                                          </p:stCondLst>
                                        </p:cTn>
                                        <p:tgtEl>
                                          <p:spTgt spid="31748"/>
                                        </p:tgtEl>
                                        <p:attrNameLst>
                                          <p:attrName>style.visibility</p:attrName>
                                        </p:attrNameLst>
                                      </p:cBhvr>
                                      <p:to>
                                        <p:strVal val="visible"/>
                                      </p:to>
                                    </p:set>
                                    <p:animEffect transition="in" filter="diamond(in)">
                                      <p:cBhvr>
                                        <p:cTn id="16" dur="20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433952" y="2169205"/>
            <a:ext cx="3998563"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3525" marR="0" lvl="0" indent="-263525" algn="just" defTabSz="914400" rtl="0" eaLnBrk="1" fontAlgn="base" latinLnBrk="0" hangingPunct="1">
              <a:lnSpc>
                <a:spcPct val="100000"/>
              </a:lnSpc>
              <a:spcBef>
                <a:spcPct val="0"/>
              </a:spcBef>
              <a:spcAft>
                <a:spcPct val="0"/>
              </a:spcAft>
              <a:buClrTx/>
              <a:buSzTx/>
              <a:buFontTx/>
              <a:buChar char="•"/>
              <a:tabLst/>
            </a:pPr>
            <a:r>
              <a:rPr kumimoji="0" lang="es-ES_tradnl" sz="2000" b="0" i="0" u="none" strike="noStrike" cap="none" normalizeH="0" baseline="0" dirty="0">
                <a:ln>
                  <a:noFill/>
                </a:ln>
                <a:solidFill>
                  <a:srgbClr val="000066"/>
                </a:solidFill>
                <a:effectLst/>
                <a:ea typeface="Times New Roman" pitchFamily="18" charset="0"/>
                <a:cs typeface="Arial" pitchFamily="34" charset="0"/>
              </a:rPr>
              <a:t>Inspección diaria del equipo.</a:t>
            </a:r>
            <a:endParaRPr kumimoji="0" lang="es-EC" sz="2000" b="0" i="0" u="none" strike="noStrike" cap="none" normalizeH="0" baseline="0" dirty="0">
              <a:ln>
                <a:noFill/>
              </a:ln>
              <a:solidFill>
                <a:schemeClr val="tx1"/>
              </a:solidFill>
              <a:effectLst/>
              <a:cs typeface="Arial" pitchFamily="34" charset="0"/>
            </a:endParaRPr>
          </a:p>
          <a:p>
            <a:pPr marL="263525" marR="0" lvl="0" indent="-263525" algn="just" defTabSz="914400" rtl="0" eaLnBrk="0" fontAlgn="base" latinLnBrk="0" hangingPunct="0">
              <a:lnSpc>
                <a:spcPct val="100000"/>
              </a:lnSpc>
              <a:spcBef>
                <a:spcPct val="0"/>
              </a:spcBef>
              <a:spcAft>
                <a:spcPct val="0"/>
              </a:spcAft>
              <a:buClrTx/>
              <a:buSzTx/>
              <a:buFontTx/>
              <a:buChar char="•"/>
              <a:tabLst/>
            </a:pPr>
            <a:r>
              <a:rPr kumimoji="0" lang="es-ES_tradnl" sz="2000" b="0" i="0" u="none" strike="noStrike" cap="none" normalizeH="0" baseline="0" dirty="0">
                <a:ln>
                  <a:noFill/>
                </a:ln>
                <a:solidFill>
                  <a:srgbClr val="000066"/>
                </a:solidFill>
                <a:effectLst/>
                <a:ea typeface="Times New Roman" pitchFamily="18" charset="0"/>
                <a:cs typeface="Arial" pitchFamily="34" charset="0"/>
              </a:rPr>
              <a:t>Plan de</a:t>
            </a:r>
            <a:r>
              <a:rPr kumimoji="0" lang="es-ES_tradnl" sz="2000" b="0" i="0" u="none" strike="noStrike" cap="none" normalizeH="0" dirty="0">
                <a:ln>
                  <a:noFill/>
                </a:ln>
                <a:solidFill>
                  <a:srgbClr val="000066"/>
                </a:solidFill>
                <a:effectLst/>
                <a:ea typeface="Times New Roman" pitchFamily="18" charset="0"/>
                <a:cs typeface="Arial" pitchFamily="34" charset="0"/>
              </a:rPr>
              <a:t> IZAJE</a:t>
            </a:r>
            <a:endParaRPr kumimoji="0" lang="es-EC" sz="2000" b="0" i="0" u="none" strike="noStrike" cap="none" normalizeH="0" baseline="0" dirty="0">
              <a:ln>
                <a:noFill/>
              </a:ln>
              <a:solidFill>
                <a:schemeClr val="tx1"/>
              </a:solidFill>
              <a:effectLst/>
              <a:cs typeface="Arial" pitchFamily="34" charset="0"/>
            </a:endParaRPr>
          </a:p>
          <a:p>
            <a:pPr marL="263525" marR="0" lvl="0" indent="-263525" algn="just" defTabSz="914400" rtl="0" eaLnBrk="0" fontAlgn="base" latinLnBrk="0" hangingPunct="0">
              <a:lnSpc>
                <a:spcPct val="100000"/>
              </a:lnSpc>
              <a:spcBef>
                <a:spcPct val="0"/>
              </a:spcBef>
              <a:spcAft>
                <a:spcPct val="0"/>
              </a:spcAft>
              <a:buClrTx/>
              <a:buSzTx/>
              <a:buFontTx/>
              <a:buChar char="•"/>
              <a:tabLst/>
            </a:pPr>
            <a:r>
              <a:rPr kumimoji="0" lang="es-ES_tradnl" sz="2000" b="0" i="0" u="none" strike="noStrike" cap="none" normalizeH="0" baseline="0" dirty="0">
                <a:ln>
                  <a:noFill/>
                </a:ln>
                <a:solidFill>
                  <a:srgbClr val="000066"/>
                </a:solidFill>
                <a:effectLst/>
                <a:ea typeface="Times New Roman" pitchFamily="18" charset="0"/>
                <a:cs typeface="Arial" pitchFamily="34" charset="0"/>
              </a:rPr>
              <a:t>Permiso de trabajo de Riesgo (PTR)</a:t>
            </a:r>
            <a:endParaRPr kumimoji="0" lang="es-EC" sz="2000" b="0" i="0" u="none" strike="noStrike" cap="none" normalizeH="0" baseline="0" dirty="0">
              <a:ln>
                <a:noFill/>
              </a:ln>
              <a:solidFill>
                <a:schemeClr val="tx1"/>
              </a:solidFill>
              <a:effectLst/>
              <a:cs typeface="Arial" pitchFamily="34" charset="0"/>
            </a:endParaRPr>
          </a:p>
          <a:p>
            <a:pPr marL="263525" marR="0" lvl="0" indent="-263525" algn="just" defTabSz="914400" rtl="0" eaLnBrk="0" fontAlgn="base" latinLnBrk="0" hangingPunct="0">
              <a:lnSpc>
                <a:spcPct val="100000"/>
              </a:lnSpc>
              <a:spcBef>
                <a:spcPct val="0"/>
              </a:spcBef>
              <a:spcAft>
                <a:spcPct val="0"/>
              </a:spcAft>
              <a:buClrTx/>
              <a:buSzTx/>
              <a:buFontTx/>
              <a:buChar char="•"/>
              <a:tabLst/>
            </a:pPr>
            <a:r>
              <a:rPr kumimoji="0" lang="es-ES_tradnl" sz="2000" b="0" i="0" u="none" strike="noStrike" cap="none" normalizeH="0" baseline="0" dirty="0">
                <a:ln>
                  <a:noFill/>
                </a:ln>
                <a:solidFill>
                  <a:srgbClr val="000066"/>
                </a:solidFill>
                <a:effectLst/>
                <a:ea typeface="Times New Roman" pitchFamily="18" charset="0"/>
                <a:cs typeface="Arial" pitchFamily="34" charset="0"/>
              </a:rPr>
              <a:t>Análisis preventivo de tarea (APT)</a:t>
            </a:r>
            <a:endParaRPr kumimoji="0" lang="es-EC" sz="2000" b="0" i="0" u="none" strike="noStrike" cap="none" normalizeH="0" baseline="0" dirty="0">
              <a:ln>
                <a:noFill/>
              </a:ln>
              <a:solidFill>
                <a:schemeClr val="tx1"/>
              </a:solidFill>
              <a:effectLst/>
              <a:cs typeface="Arial" pitchFamily="34" charset="0"/>
            </a:endParaRPr>
          </a:p>
          <a:p>
            <a:pPr marL="263525" marR="0" lvl="0" indent="-263525" algn="just" defTabSz="914400" rtl="0" eaLnBrk="0" fontAlgn="base" latinLnBrk="0" hangingPunct="0">
              <a:lnSpc>
                <a:spcPct val="100000"/>
              </a:lnSpc>
              <a:spcBef>
                <a:spcPct val="0"/>
              </a:spcBef>
              <a:spcAft>
                <a:spcPct val="0"/>
              </a:spcAft>
              <a:buClrTx/>
              <a:buSzTx/>
              <a:buFontTx/>
              <a:buChar char="•"/>
              <a:tabLst/>
            </a:pPr>
            <a:r>
              <a:rPr kumimoji="0" lang="es-ES_tradnl" sz="2000" b="0" i="0" u="none" strike="noStrike" cap="none" normalizeH="0" baseline="0" dirty="0">
                <a:ln>
                  <a:noFill/>
                </a:ln>
                <a:solidFill>
                  <a:srgbClr val="000066"/>
                </a:solidFill>
                <a:effectLst/>
                <a:ea typeface="Times New Roman" pitchFamily="18" charset="0"/>
                <a:cs typeface="Arial" pitchFamily="34" charset="0"/>
              </a:rPr>
              <a:t>Informe de Inspección.</a:t>
            </a:r>
            <a:endParaRPr kumimoji="0" lang="es-EC" sz="2000" b="0" i="0" u="none" strike="noStrike" cap="none" normalizeH="0" baseline="0" dirty="0">
              <a:ln>
                <a:noFill/>
              </a:ln>
              <a:solidFill>
                <a:schemeClr val="tx1"/>
              </a:solidFill>
              <a:effectLst/>
              <a:cs typeface="Arial" pitchFamily="34" charset="0"/>
            </a:endParaRPr>
          </a:p>
          <a:p>
            <a:pPr marL="263525" marR="0" lvl="0" indent="-263525" algn="just" defTabSz="914400" rtl="0" eaLnBrk="0" fontAlgn="base" latinLnBrk="0" hangingPunct="0">
              <a:lnSpc>
                <a:spcPct val="100000"/>
              </a:lnSpc>
              <a:spcBef>
                <a:spcPct val="0"/>
              </a:spcBef>
              <a:spcAft>
                <a:spcPct val="0"/>
              </a:spcAft>
              <a:buClrTx/>
              <a:buSzTx/>
              <a:buFontTx/>
              <a:buChar char="•"/>
              <a:tabLst/>
            </a:pPr>
            <a:r>
              <a:rPr kumimoji="0" lang="es-ES_tradnl" sz="2000" b="0" i="0" u="none" strike="noStrike" cap="none" normalizeH="0" baseline="0" dirty="0">
                <a:ln>
                  <a:noFill/>
                </a:ln>
                <a:solidFill>
                  <a:srgbClr val="000066"/>
                </a:solidFill>
                <a:effectLst/>
                <a:ea typeface="Times New Roman" pitchFamily="18" charset="0"/>
                <a:cs typeface="Arial" pitchFamily="34" charset="0"/>
              </a:rPr>
              <a:t>Orden de trabajo.</a:t>
            </a:r>
            <a:endParaRPr kumimoji="0" lang="es-ES_tradnl" sz="2000" b="0" i="0" u="none" strike="noStrike" cap="none" normalizeH="0" baseline="0" dirty="0">
              <a:ln>
                <a:noFill/>
              </a:ln>
              <a:solidFill>
                <a:schemeClr val="tx1"/>
              </a:solidFill>
              <a:effectLst/>
              <a:cs typeface="Arial" pitchFamily="34" charset="0"/>
            </a:endParaRPr>
          </a:p>
        </p:txBody>
      </p:sp>
      <p:pic>
        <p:nvPicPr>
          <p:cNvPr id="30723" name="Picture 3" descr="Resultado de imagen para partes de un camion grua"/>
          <p:cNvPicPr>
            <a:picLocks noChangeAspect="1" noChangeArrowheads="1"/>
          </p:cNvPicPr>
          <p:nvPr/>
        </p:nvPicPr>
        <p:blipFill>
          <a:blip r:embed="rId2" r:link="rId3" cstate="print"/>
          <a:srcRect/>
          <a:stretch>
            <a:fillRect/>
          </a:stretch>
        </p:blipFill>
        <p:spPr bwMode="auto">
          <a:xfrm>
            <a:off x="4587498" y="1317357"/>
            <a:ext cx="6881247" cy="4695986"/>
          </a:xfrm>
          <a:prstGeom prst="rect">
            <a:avLst/>
          </a:prstGeom>
          <a:noFill/>
          <a:ln w="9525">
            <a:noFill/>
            <a:miter lim="800000"/>
            <a:headEnd/>
            <a:tailEnd/>
          </a:ln>
        </p:spPr>
      </p:pic>
      <p:sp>
        <p:nvSpPr>
          <p:cNvPr id="6" name="Right Triangle 2"/>
          <p:cNvSpPr/>
          <p:nvPr/>
        </p:nvSpPr>
        <p:spPr>
          <a:xfrm flipH="1" flipV="1">
            <a:off x="8754742" y="-1"/>
            <a:ext cx="3437258" cy="2699133"/>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19"/>
          <p:cNvSpPr/>
          <p:nvPr/>
        </p:nvSpPr>
        <p:spPr>
          <a:xfrm flipH="1">
            <a:off x="0" y="6147413"/>
            <a:ext cx="12192000" cy="71058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2"/>
          <p:cNvSpPr/>
          <p:nvPr/>
        </p:nvSpPr>
        <p:spPr>
          <a:xfrm flipH="1" flipV="1">
            <a:off x="5338220" y="0"/>
            <a:ext cx="6853780" cy="715824"/>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1"/>
          <p:cNvSpPr/>
          <p:nvPr/>
        </p:nvSpPr>
        <p:spPr>
          <a:xfrm>
            <a:off x="0" y="0"/>
            <a:ext cx="2368627" cy="1740665"/>
          </a:xfrm>
          <a:prstGeom prst="homePlate">
            <a:avLst>
              <a:gd name="adj" fmla="val 993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Resultado de imagen para logo universidad de las fuerzas armadas espe">
            <a:extLst>
              <a:ext uri="{FF2B5EF4-FFF2-40B4-BE49-F238E27FC236}">
                <a16:creationId xmlns:a16="http://schemas.microsoft.com/office/drawing/2014/main" id="{D09D6157-7169-4E0D-A969-1F105FC382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3106" y="116884"/>
            <a:ext cx="3461988" cy="786208"/>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3254648" y="324880"/>
            <a:ext cx="4633994" cy="535531"/>
          </a:xfrm>
          <a:prstGeom prst="rect">
            <a:avLst/>
          </a:prstGeom>
          <a:gradFill flip="none" rotWithShape="1">
            <a:gsLst>
              <a:gs pos="0">
                <a:schemeClr val="accent1">
                  <a:lumMod val="40000"/>
                  <a:lumOff val="60000"/>
                </a:schemeClr>
              </a:gs>
              <a:gs pos="39999">
                <a:srgbClr val="85C2FF"/>
              </a:gs>
              <a:gs pos="70000">
                <a:srgbClr val="C4D6EB"/>
              </a:gs>
              <a:gs pos="100000">
                <a:srgbClr val="FFEBFA"/>
              </a:gs>
            </a:gsLst>
            <a:lin ang="18900000" scaled="1"/>
            <a:tileRect/>
          </a:gradFill>
        </p:spPr>
        <p:style>
          <a:lnRef idx="1">
            <a:schemeClr val="accent3"/>
          </a:lnRef>
          <a:fillRef idx="2">
            <a:schemeClr val="accent3"/>
          </a:fillRef>
          <a:effectRef idx="1">
            <a:schemeClr val="accent3"/>
          </a:effectRef>
          <a:fontRef idx="minor">
            <a:schemeClr val="dk1"/>
          </a:fontRef>
        </p:style>
        <p:txBody>
          <a:bodyPr wrap="square">
            <a:spAutoFit/>
          </a:bodyPr>
          <a:lstStyle/>
          <a:p>
            <a:pPr lvl="0" algn="ctr" defTabSz="1422400">
              <a:lnSpc>
                <a:spcPct val="90000"/>
              </a:lnSpc>
              <a:spcBef>
                <a:spcPct val="0"/>
              </a:spcBef>
              <a:spcAft>
                <a:spcPct val="35000"/>
              </a:spcAft>
            </a:pPr>
            <a:r>
              <a:rPr lang="es-EC" sz="3200" b="1" dirty="0"/>
              <a:t>MANUAL DE SEGURIDAD</a:t>
            </a:r>
            <a:endParaRPr lang="es-EC" sz="32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flipH="1" flipV="1">
            <a:off x="9593450" y="-2"/>
            <a:ext cx="2598549" cy="232474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19"/>
          <p:cNvSpPr/>
          <p:nvPr/>
        </p:nvSpPr>
        <p:spPr>
          <a:xfrm flipH="1">
            <a:off x="0" y="6147413"/>
            <a:ext cx="12192000" cy="71058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1"/>
          <p:cNvSpPr/>
          <p:nvPr/>
        </p:nvSpPr>
        <p:spPr>
          <a:xfrm>
            <a:off x="0" y="0"/>
            <a:ext cx="2368627" cy="1740665"/>
          </a:xfrm>
          <a:prstGeom prst="homePlate">
            <a:avLst>
              <a:gd name="adj" fmla="val 993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Resultado de imagen para logo universidad de las fuerzas armadas espe">
            <a:extLst>
              <a:ext uri="{FF2B5EF4-FFF2-40B4-BE49-F238E27FC236}">
                <a16:creationId xmlns:a16="http://schemas.microsoft.com/office/drawing/2014/main" id="{D09D6157-7169-4E0D-A969-1F105FC382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98679" y="0"/>
            <a:ext cx="2593321" cy="588936"/>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263473" y="2820109"/>
            <a:ext cx="2092269" cy="535531"/>
          </a:xfrm>
          <a:prstGeom prst="rect">
            <a:avLst/>
          </a:prstGeom>
          <a:gradFill flip="none" rotWithShape="1">
            <a:gsLst>
              <a:gs pos="0">
                <a:schemeClr val="accent1">
                  <a:lumMod val="40000"/>
                  <a:lumOff val="60000"/>
                </a:schemeClr>
              </a:gs>
              <a:gs pos="39999">
                <a:srgbClr val="85C2FF"/>
              </a:gs>
              <a:gs pos="70000">
                <a:srgbClr val="C4D6EB"/>
              </a:gs>
              <a:gs pos="100000">
                <a:srgbClr val="FFEBFA"/>
              </a:gs>
            </a:gsLst>
            <a:lin ang="18900000" scaled="1"/>
            <a:tileRect/>
          </a:gradFill>
        </p:spPr>
        <p:style>
          <a:lnRef idx="1">
            <a:schemeClr val="accent3"/>
          </a:lnRef>
          <a:fillRef idx="2">
            <a:schemeClr val="accent3"/>
          </a:fillRef>
          <a:effectRef idx="1">
            <a:schemeClr val="accent3"/>
          </a:effectRef>
          <a:fontRef idx="minor">
            <a:schemeClr val="dk1"/>
          </a:fontRef>
        </p:style>
        <p:txBody>
          <a:bodyPr wrap="square">
            <a:spAutoFit/>
          </a:bodyPr>
          <a:lstStyle/>
          <a:p>
            <a:pPr lvl="0" algn="ctr" defTabSz="1422400">
              <a:lnSpc>
                <a:spcPct val="90000"/>
              </a:lnSpc>
              <a:spcBef>
                <a:spcPct val="0"/>
              </a:spcBef>
              <a:spcAft>
                <a:spcPct val="35000"/>
              </a:spcAft>
            </a:pPr>
            <a:r>
              <a:rPr lang="es-EC" sz="3200" b="1" dirty="0"/>
              <a:t>CHECK LIST</a:t>
            </a:r>
            <a:endParaRPr lang="es-EC" sz="3200" dirty="0"/>
          </a:p>
        </p:txBody>
      </p:sp>
      <p:pic>
        <p:nvPicPr>
          <p:cNvPr id="9" name="8 Imagen"/>
          <p:cNvPicPr/>
          <p:nvPr/>
        </p:nvPicPr>
        <p:blipFill>
          <a:blip r:embed="rId3" cstate="print"/>
          <a:srcRect b="52044"/>
          <a:stretch>
            <a:fillRect/>
          </a:stretch>
        </p:blipFill>
        <p:spPr bwMode="auto">
          <a:xfrm>
            <a:off x="2448733" y="681925"/>
            <a:ext cx="8043620" cy="5866109"/>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2"/>
          <p:cNvSpPr/>
          <p:nvPr/>
        </p:nvSpPr>
        <p:spPr>
          <a:xfrm flipH="1" flipV="1">
            <a:off x="9593450" y="-2"/>
            <a:ext cx="2598549" cy="232474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19"/>
          <p:cNvSpPr/>
          <p:nvPr/>
        </p:nvSpPr>
        <p:spPr>
          <a:xfrm flipH="1">
            <a:off x="0" y="6147413"/>
            <a:ext cx="12192000" cy="71058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1"/>
          <p:cNvSpPr/>
          <p:nvPr/>
        </p:nvSpPr>
        <p:spPr>
          <a:xfrm>
            <a:off x="0" y="0"/>
            <a:ext cx="2368627" cy="1740665"/>
          </a:xfrm>
          <a:prstGeom prst="homePlate">
            <a:avLst>
              <a:gd name="adj" fmla="val 993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Resultado de imagen para logo universidad de las fuerzas armadas espe">
            <a:extLst>
              <a:ext uri="{FF2B5EF4-FFF2-40B4-BE49-F238E27FC236}">
                <a16:creationId xmlns:a16="http://schemas.microsoft.com/office/drawing/2014/main" id="{D09D6157-7169-4E0D-A969-1F105FC382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98679" y="0"/>
            <a:ext cx="2593321" cy="588936"/>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263473" y="2820109"/>
            <a:ext cx="2092269" cy="535531"/>
          </a:xfrm>
          <a:prstGeom prst="rect">
            <a:avLst/>
          </a:prstGeom>
          <a:gradFill flip="none" rotWithShape="1">
            <a:gsLst>
              <a:gs pos="0">
                <a:schemeClr val="accent1">
                  <a:lumMod val="40000"/>
                  <a:lumOff val="60000"/>
                </a:schemeClr>
              </a:gs>
              <a:gs pos="39999">
                <a:srgbClr val="85C2FF"/>
              </a:gs>
              <a:gs pos="70000">
                <a:srgbClr val="C4D6EB"/>
              </a:gs>
              <a:gs pos="100000">
                <a:srgbClr val="FFEBFA"/>
              </a:gs>
            </a:gsLst>
            <a:lin ang="18900000" scaled="1"/>
            <a:tileRect/>
          </a:gradFill>
        </p:spPr>
        <p:style>
          <a:lnRef idx="1">
            <a:schemeClr val="accent3"/>
          </a:lnRef>
          <a:fillRef idx="2">
            <a:schemeClr val="accent3"/>
          </a:fillRef>
          <a:effectRef idx="1">
            <a:schemeClr val="accent3"/>
          </a:effectRef>
          <a:fontRef idx="minor">
            <a:schemeClr val="dk1"/>
          </a:fontRef>
        </p:style>
        <p:txBody>
          <a:bodyPr wrap="square">
            <a:spAutoFit/>
          </a:bodyPr>
          <a:lstStyle/>
          <a:p>
            <a:pPr lvl="0" algn="ctr" defTabSz="1422400">
              <a:lnSpc>
                <a:spcPct val="90000"/>
              </a:lnSpc>
              <a:spcBef>
                <a:spcPct val="0"/>
              </a:spcBef>
              <a:spcAft>
                <a:spcPct val="35000"/>
              </a:spcAft>
            </a:pPr>
            <a:r>
              <a:rPr lang="es-EC" sz="3200" b="1" dirty="0"/>
              <a:t>CHECK LIST</a:t>
            </a:r>
            <a:endParaRPr lang="es-EC" sz="3200" dirty="0"/>
          </a:p>
        </p:txBody>
      </p:sp>
      <p:pic>
        <p:nvPicPr>
          <p:cNvPr id="7" name="6 Imagen"/>
          <p:cNvPicPr/>
          <p:nvPr/>
        </p:nvPicPr>
        <p:blipFill>
          <a:blip r:embed="rId3" cstate="print"/>
          <a:srcRect t="46145"/>
          <a:stretch>
            <a:fillRect/>
          </a:stretch>
        </p:blipFill>
        <p:spPr bwMode="auto">
          <a:xfrm>
            <a:off x="2481262" y="650930"/>
            <a:ext cx="7592636" cy="585836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2"/>
          <p:cNvSpPr/>
          <p:nvPr/>
        </p:nvSpPr>
        <p:spPr>
          <a:xfrm flipH="1" flipV="1">
            <a:off x="8754742" y="-1"/>
            <a:ext cx="3437258" cy="2699133"/>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19"/>
          <p:cNvSpPr/>
          <p:nvPr/>
        </p:nvSpPr>
        <p:spPr>
          <a:xfrm flipH="1">
            <a:off x="0" y="6147413"/>
            <a:ext cx="12192000" cy="71058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2"/>
          <p:cNvSpPr/>
          <p:nvPr/>
        </p:nvSpPr>
        <p:spPr>
          <a:xfrm flipH="1" flipV="1">
            <a:off x="5338220" y="0"/>
            <a:ext cx="6853780" cy="715824"/>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1"/>
          <p:cNvSpPr/>
          <p:nvPr/>
        </p:nvSpPr>
        <p:spPr>
          <a:xfrm>
            <a:off x="0" y="0"/>
            <a:ext cx="2368627" cy="1740665"/>
          </a:xfrm>
          <a:prstGeom prst="homePlate">
            <a:avLst>
              <a:gd name="adj" fmla="val 993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Resultado de imagen para logo universidad de las fuerzas armadas espe">
            <a:extLst>
              <a:ext uri="{FF2B5EF4-FFF2-40B4-BE49-F238E27FC236}">
                <a16:creationId xmlns:a16="http://schemas.microsoft.com/office/drawing/2014/main" id="{D09D6157-7169-4E0D-A969-1F105FC382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3106" y="116884"/>
            <a:ext cx="3461988" cy="786208"/>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4370550" y="324880"/>
            <a:ext cx="2076778" cy="646331"/>
          </a:xfrm>
          <a:prstGeom prst="rect">
            <a:avLst/>
          </a:prstGeom>
          <a:gradFill flip="none" rotWithShape="1">
            <a:gsLst>
              <a:gs pos="0">
                <a:schemeClr val="accent1">
                  <a:lumMod val="40000"/>
                  <a:lumOff val="60000"/>
                </a:schemeClr>
              </a:gs>
              <a:gs pos="39999">
                <a:srgbClr val="85C2FF"/>
              </a:gs>
              <a:gs pos="70000">
                <a:srgbClr val="C4D6EB"/>
              </a:gs>
              <a:gs pos="100000">
                <a:srgbClr val="FFEBFA"/>
              </a:gs>
            </a:gsLst>
            <a:lin ang="18900000" scaled="1"/>
            <a:tileRect/>
          </a:gradFill>
        </p:spPr>
        <p:style>
          <a:lnRef idx="1">
            <a:schemeClr val="accent3"/>
          </a:lnRef>
          <a:fillRef idx="2">
            <a:schemeClr val="accent3"/>
          </a:fillRef>
          <a:effectRef idx="1">
            <a:schemeClr val="accent3"/>
          </a:effectRef>
          <a:fontRef idx="minor">
            <a:schemeClr val="dk1"/>
          </a:fontRef>
        </p:style>
        <p:txBody>
          <a:bodyPr wrap="square">
            <a:spAutoFit/>
          </a:bodyPr>
          <a:lstStyle/>
          <a:p>
            <a:pPr lvl="0" algn="ctr" defTabSz="1422400">
              <a:lnSpc>
                <a:spcPct val="90000"/>
              </a:lnSpc>
              <a:spcBef>
                <a:spcPct val="0"/>
              </a:spcBef>
              <a:spcAft>
                <a:spcPct val="35000"/>
              </a:spcAft>
            </a:pPr>
            <a:r>
              <a:rPr lang="es-EC" sz="4000" b="1" dirty="0"/>
              <a:t>FODA</a:t>
            </a:r>
            <a:endParaRPr lang="es-EC" sz="4000" dirty="0"/>
          </a:p>
        </p:txBody>
      </p:sp>
      <p:sp>
        <p:nvSpPr>
          <p:cNvPr id="19" name="Rectángulo 1">
            <a:extLst>
              <a:ext uri="{FF2B5EF4-FFF2-40B4-BE49-F238E27FC236}">
                <a16:creationId xmlns:a16="http://schemas.microsoft.com/office/drawing/2014/main" id="{CC071143-A04F-4717-BD06-5D378F44315D}"/>
              </a:ext>
            </a:extLst>
          </p:cNvPr>
          <p:cNvSpPr/>
          <p:nvPr/>
        </p:nvSpPr>
        <p:spPr>
          <a:xfrm>
            <a:off x="839466" y="1213414"/>
            <a:ext cx="4569430" cy="1754326"/>
          </a:xfrm>
          <a:prstGeom prst="rect">
            <a:avLst/>
          </a:prstGeom>
        </p:spPr>
        <p:txBody>
          <a:bodyPr wrap="square">
            <a:spAutoFit/>
          </a:bodyPr>
          <a:lstStyle/>
          <a:p>
            <a:pPr algn="ctr"/>
            <a:r>
              <a:rPr lang="es-EC" b="1" dirty="0"/>
              <a:t>FORTALEZAS</a:t>
            </a:r>
          </a:p>
          <a:p>
            <a:pPr lvl="0" algn="just">
              <a:buFont typeface="Wingdings" pitchFamily="2" charset="2"/>
              <a:buChar char="v"/>
            </a:pPr>
            <a:r>
              <a:rPr lang="es-EC" dirty="0"/>
              <a:t>Contrataciones de grandes Proyectos de Construcción (Edificios modernos y de tipos rascacielos, antisísmicos.)</a:t>
            </a:r>
          </a:p>
          <a:p>
            <a:pPr lvl="0" algn="just">
              <a:buFont typeface="Wingdings" pitchFamily="2" charset="2"/>
              <a:buChar char="v"/>
            </a:pPr>
            <a:r>
              <a:rPr lang="es-EC" dirty="0"/>
              <a:t>Compañías que disponen Maquinarias pesadas en Quito.</a:t>
            </a:r>
          </a:p>
        </p:txBody>
      </p:sp>
      <p:sp>
        <p:nvSpPr>
          <p:cNvPr id="20" name="Rectángulo 2">
            <a:extLst>
              <a:ext uri="{FF2B5EF4-FFF2-40B4-BE49-F238E27FC236}">
                <a16:creationId xmlns:a16="http://schemas.microsoft.com/office/drawing/2014/main" id="{F075F9BA-FAF7-4E30-884E-5CE819842F5F}"/>
              </a:ext>
            </a:extLst>
          </p:cNvPr>
          <p:cNvSpPr/>
          <p:nvPr/>
        </p:nvSpPr>
        <p:spPr>
          <a:xfrm>
            <a:off x="5476291" y="1051333"/>
            <a:ext cx="5589495" cy="2308324"/>
          </a:xfrm>
          <a:prstGeom prst="rect">
            <a:avLst/>
          </a:prstGeom>
        </p:spPr>
        <p:txBody>
          <a:bodyPr wrap="square">
            <a:spAutoFit/>
          </a:bodyPr>
          <a:lstStyle/>
          <a:p>
            <a:pPr algn="ctr"/>
            <a:r>
              <a:rPr lang="es-EC" b="1" dirty="0"/>
              <a:t>DEBILIDADES</a:t>
            </a:r>
          </a:p>
          <a:p>
            <a:pPr algn="just">
              <a:buFont typeface="Wingdings" pitchFamily="2" charset="2"/>
              <a:buChar char="v"/>
            </a:pPr>
            <a:r>
              <a:rPr lang="es-EC" dirty="0"/>
              <a:t>La población ecuatoriana desconocen de temas de Seguridad Ocupacional, Primeros Auxilios y desastres Naturales.</a:t>
            </a:r>
          </a:p>
          <a:p>
            <a:pPr lvl="0" algn="just">
              <a:buFont typeface="Wingdings" pitchFamily="2" charset="2"/>
              <a:buChar char="v"/>
            </a:pPr>
            <a:r>
              <a:rPr lang="es-EC" dirty="0"/>
              <a:t>El estado debería invertir en Temas de Seguridad a la Población especialmente en Quito, ya que estamos rodeados de edificaciones antiguas y un desastre natural seria Catastrófico para los Quiteños.</a:t>
            </a:r>
          </a:p>
        </p:txBody>
      </p:sp>
      <p:sp>
        <p:nvSpPr>
          <p:cNvPr id="21" name="Rectángulo 3">
            <a:extLst>
              <a:ext uri="{FF2B5EF4-FFF2-40B4-BE49-F238E27FC236}">
                <a16:creationId xmlns:a16="http://schemas.microsoft.com/office/drawing/2014/main" id="{E7A81A8B-6C6E-4F47-AF92-C817884D7DF8}"/>
              </a:ext>
            </a:extLst>
          </p:cNvPr>
          <p:cNvSpPr/>
          <p:nvPr/>
        </p:nvSpPr>
        <p:spPr>
          <a:xfrm>
            <a:off x="730979" y="4323101"/>
            <a:ext cx="4569430" cy="2308324"/>
          </a:xfrm>
          <a:prstGeom prst="rect">
            <a:avLst/>
          </a:prstGeom>
        </p:spPr>
        <p:txBody>
          <a:bodyPr wrap="square">
            <a:spAutoFit/>
          </a:bodyPr>
          <a:lstStyle/>
          <a:p>
            <a:pPr algn="ctr"/>
            <a:r>
              <a:rPr lang="es-EC" b="1" dirty="0"/>
              <a:t>OPORTUNIDADES</a:t>
            </a:r>
          </a:p>
          <a:p>
            <a:pPr lvl="0" algn="just">
              <a:buFont typeface="Wingdings" pitchFamily="2" charset="2"/>
              <a:buChar char="v"/>
            </a:pPr>
            <a:r>
              <a:rPr lang="es-EC" dirty="0"/>
              <a:t>Oportunidad de trabajo para el personal profesional y capacitado para operar maquinarias pesadas dentro del D.M.Q.</a:t>
            </a:r>
          </a:p>
          <a:p>
            <a:pPr lvl="0" algn="just">
              <a:buFont typeface="Wingdings" pitchFamily="2" charset="2"/>
              <a:buChar char="v"/>
            </a:pPr>
            <a:r>
              <a:rPr lang="es-EC" dirty="0"/>
              <a:t>Oportunidad de Concursar a las Compañías que prestan estos servicios en los proyectos grandes de nuestro País como es la Fase II de La Construcción del Metro.</a:t>
            </a:r>
          </a:p>
        </p:txBody>
      </p:sp>
      <p:sp>
        <p:nvSpPr>
          <p:cNvPr id="22" name="Rectángulo 4">
            <a:extLst>
              <a:ext uri="{FF2B5EF4-FFF2-40B4-BE49-F238E27FC236}">
                <a16:creationId xmlns:a16="http://schemas.microsoft.com/office/drawing/2014/main" id="{C17E78A2-722F-4672-B8EF-25ECAC006D55}"/>
              </a:ext>
            </a:extLst>
          </p:cNvPr>
          <p:cNvSpPr/>
          <p:nvPr/>
        </p:nvSpPr>
        <p:spPr>
          <a:xfrm>
            <a:off x="5470887" y="3302214"/>
            <a:ext cx="5377926" cy="1200329"/>
          </a:xfrm>
          <a:prstGeom prst="rect">
            <a:avLst/>
          </a:prstGeom>
        </p:spPr>
        <p:txBody>
          <a:bodyPr wrap="square">
            <a:spAutoFit/>
          </a:bodyPr>
          <a:lstStyle/>
          <a:p>
            <a:pPr algn="ctr"/>
            <a:r>
              <a:rPr lang="es-EC" b="1" dirty="0"/>
              <a:t>AMENAZAS</a:t>
            </a:r>
          </a:p>
          <a:p>
            <a:pPr algn="just">
              <a:buFont typeface="Wingdings" pitchFamily="2" charset="2"/>
              <a:buChar char="v"/>
            </a:pPr>
            <a:r>
              <a:rPr lang="es-EC" dirty="0"/>
              <a:t>Una constante amenaza que tenemos son los volcanes activos como (Guagua Pichincha, El reventador y el Cotopaxi)</a:t>
            </a:r>
            <a:endParaRPr lang="es-EC" b="1" dirty="0"/>
          </a:p>
        </p:txBody>
      </p:sp>
      <p:pic>
        <p:nvPicPr>
          <p:cNvPr id="45060" name="Picture 4" descr="Imagen relacionada"/>
          <p:cNvPicPr>
            <a:picLocks noChangeAspect="1" noChangeArrowheads="1"/>
          </p:cNvPicPr>
          <p:nvPr/>
        </p:nvPicPr>
        <p:blipFill>
          <a:blip r:embed="rId3" cstate="print"/>
          <a:srcRect/>
          <a:stretch>
            <a:fillRect/>
          </a:stretch>
        </p:blipFill>
        <p:spPr bwMode="auto">
          <a:xfrm>
            <a:off x="2648964" y="2650209"/>
            <a:ext cx="2666950" cy="1673817"/>
          </a:xfrm>
          <a:prstGeom prst="rect">
            <a:avLst/>
          </a:prstGeom>
          <a:noFill/>
        </p:spPr>
      </p:pic>
      <p:pic>
        <p:nvPicPr>
          <p:cNvPr id="45062" name="Picture 6" descr="Imagen relacionada"/>
          <p:cNvPicPr>
            <a:picLocks noChangeAspect="1" noChangeArrowheads="1"/>
          </p:cNvPicPr>
          <p:nvPr/>
        </p:nvPicPr>
        <p:blipFill>
          <a:blip r:embed="rId4" cstate="print"/>
          <a:srcRect l="7418" r="6438"/>
          <a:stretch>
            <a:fillRect/>
          </a:stretch>
        </p:blipFill>
        <p:spPr bwMode="auto">
          <a:xfrm>
            <a:off x="7935127" y="4200052"/>
            <a:ext cx="2634713" cy="2034745"/>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amond(in)">
                                      <p:cBhvr>
                                        <p:cTn id="10" dur="2000"/>
                                        <p:tgtEl>
                                          <p:spTgt spid="19"/>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amond(in)">
                                      <p:cBhvr>
                                        <p:cTn id="13" dur="2000"/>
                                        <p:tgtEl>
                                          <p:spTgt spid="20"/>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diamond(in)">
                                      <p:cBhvr>
                                        <p:cTn id="16" dur="2000"/>
                                        <p:tgtEl>
                                          <p:spTgt spid="22"/>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amond(in)">
                                      <p:cBhvr>
                                        <p:cTn id="19" dur="2000"/>
                                        <p:tgtEl>
                                          <p:spTgt spid="21"/>
                                        </p:tgtEl>
                                      </p:cBhvr>
                                    </p:animEffect>
                                  </p:childTnLst>
                                </p:cTn>
                              </p:par>
                              <p:par>
                                <p:cTn id="20" presetID="8" presetClass="entr" presetSubtype="16" fill="hold" nodeType="withEffect">
                                  <p:stCondLst>
                                    <p:cond delay="0"/>
                                  </p:stCondLst>
                                  <p:childTnLst>
                                    <p:set>
                                      <p:cBhvr>
                                        <p:cTn id="21" dur="1" fill="hold">
                                          <p:stCondLst>
                                            <p:cond delay="0"/>
                                          </p:stCondLst>
                                        </p:cTn>
                                        <p:tgtEl>
                                          <p:spTgt spid="45060"/>
                                        </p:tgtEl>
                                        <p:attrNameLst>
                                          <p:attrName>style.visibility</p:attrName>
                                        </p:attrNameLst>
                                      </p:cBhvr>
                                      <p:to>
                                        <p:strVal val="visible"/>
                                      </p:to>
                                    </p:set>
                                    <p:animEffect transition="in" filter="diamond(in)">
                                      <p:cBhvr>
                                        <p:cTn id="22" dur="2000"/>
                                        <p:tgtEl>
                                          <p:spTgt spid="45060"/>
                                        </p:tgtEl>
                                      </p:cBhvr>
                                    </p:animEffect>
                                  </p:childTnLst>
                                </p:cTn>
                              </p:par>
                              <p:par>
                                <p:cTn id="23" presetID="8" presetClass="entr" presetSubtype="16" fill="hold" nodeType="withEffect">
                                  <p:stCondLst>
                                    <p:cond delay="0"/>
                                  </p:stCondLst>
                                  <p:childTnLst>
                                    <p:set>
                                      <p:cBhvr>
                                        <p:cTn id="24" dur="1" fill="hold">
                                          <p:stCondLst>
                                            <p:cond delay="0"/>
                                          </p:stCondLst>
                                        </p:cTn>
                                        <p:tgtEl>
                                          <p:spTgt spid="45062"/>
                                        </p:tgtEl>
                                        <p:attrNameLst>
                                          <p:attrName>style.visibility</p:attrName>
                                        </p:attrNameLst>
                                      </p:cBhvr>
                                      <p:to>
                                        <p:strVal val="visible"/>
                                      </p:to>
                                    </p:set>
                                    <p:animEffect transition="in" filter="diamond(in)">
                                      <p:cBhvr>
                                        <p:cTn id="25" dur="20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5"/>
          <p:cNvSpPr/>
          <p:nvPr/>
        </p:nvSpPr>
        <p:spPr>
          <a:xfrm>
            <a:off x="911289" y="594360"/>
            <a:ext cx="2239716" cy="830997"/>
          </a:xfrm>
          <a:prstGeom prst="rect">
            <a:avLst/>
          </a:prstGeom>
          <a:noFill/>
        </p:spPr>
        <p:txBody>
          <a:bodyPr wrap="none" lIns="91440" tIns="45720" rIns="91440" bIns="45720">
            <a:spAutoFit/>
          </a:bodyPr>
          <a:lstStyle/>
          <a:p>
            <a:pPr algn="ctr"/>
            <a:r>
              <a:rPr lang="es-ES" sz="4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Agenda</a:t>
            </a:r>
            <a:r>
              <a:rPr lang="es-ES" sz="48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a:t>
            </a:r>
          </a:p>
        </p:txBody>
      </p:sp>
      <p:sp>
        <p:nvSpPr>
          <p:cNvPr id="3" name="Right Triangle 19"/>
          <p:cNvSpPr/>
          <p:nvPr/>
        </p:nvSpPr>
        <p:spPr>
          <a:xfrm flipH="1">
            <a:off x="0" y="6147413"/>
            <a:ext cx="12192000" cy="71058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18 Grupo"/>
          <p:cNvGrpSpPr/>
          <p:nvPr/>
        </p:nvGrpSpPr>
        <p:grpSpPr>
          <a:xfrm>
            <a:off x="719070" y="1524859"/>
            <a:ext cx="4583448" cy="4090592"/>
            <a:chOff x="719070" y="1524859"/>
            <a:chExt cx="4583448" cy="4090592"/>
          </a:xfrm>
        </p:grpSpPr>
        <p:graphicFrame>
          <p:nvGraphicFramePr>
            <p:cNvPr id="4" name="Diagrama 4"/>
            <p:cNvGraphicFramePr/>
            <p:nvPr>
              <p:extLst>
                <p:ext uri="{D42A27DB-BD31-4B8C-83A1-F6EECF244321}">
                  <p14:modId xmlns:p14="http://schemas.microsoft.com/office/powerpoint/2010/main" val="840579474"/>
                </p:ext>
              </p:extLst>
            </p:nvPr>
          </p:nvGraphicFramePr>
          <p:xfrm>
            <a:off x="719070" y="1524859"/>
            <a:ext cx="4583448" cy="4090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883920" y="1767840"/>
              <a:ext cx="609600" cy="769441"/>
            </a:xfrm>
            <a:prstGeom prst="rect">
              <a:avLst/>
            </a:prstGeom>
            <a:noFill/>
          </p:spPr>
          <p:txBody>
            <a:bodyPr wrap="square" rtlCol="0">
              <a:spAutoFit/>
            </a:bodyPr>
            <a:lstStyle/>
            <a:p>
              <a:pPr algn="ctr"/>
              <a:r>
                <a:rPr lang="es-EC" sz="4400" dirty="0"/>
                <a:t>1</a:t>
              </a:r>
            </a:p>
          </p:txBody>
        </p:sp>
        <p:sp>
          <p:nvSpPr>
            <p:cNvPr id="8" name="7 CuadroTexto"/>
            <p:cNvSpPr txBox="1"/>
            <p:nvPr/>
          </p:nvSpPr>
          <p:spPr>
            <a:xfrm>
              <a:off x="1265178" y="3224422"/>
              <a:ext cx="609600" cy="769441"/>
            </a:xfrm>
            <a:prstGeom prst="rect">
              <a:avLst/>
            </a:prstGeom>
            <a:noFill/>
          </p:spPr>
          <p:txBody>
            <a:bodyPr wrap="square" rtlCol="0">
              <a:spAutoFit/>
            </a:bodyPr>
            <a:lstStyle/>
            <a:p>
              <a:pPr algn="ctr"/>
              <a:r>
                <a:rPr lang="es-EC" sz="4400" dirty="0"/>
                <a:t>2</a:t>
              </a:r>
            </a:p>
          </p:txBody>
        </p:sp>
        <p:sp>
          <p:nvSpPr>
            <p:cNvPr id="9" name="8 CuadroTexto"/>
            <p:cNvSpPr txBox="1"/>
            <p:nvPr/>
          </p:nvSpPr>
          <p:spPr>
            <a:xfrm>
              <a:off x="986726" y="4447497"/>
              <a:ext cx="609600" cy="769441"/>
            </a:xfrm>
            <a:prstGeom prst="rect">
              <a:avLst/>
            </a:prstGeom>
            <a:noFill/>
          </p:spPr>
          <p:txBody>
            <a:bodyPr wrap="square" rtlCol="0">
              <a:spAutoFit/>
            </a:bodyPr>
            <a:lstStyle/>
            <a:p>
              <a:pPr algn="ctr"/>
              <a:r>
                <a:rPr lang="es-EC" sz="4400" dirty="0"/>
                <a:t>3</a:t>
              </a:r>
            </a:p>
          </p:txBody>
        </p:sp>
      </p:grpSp>
      <p:grpSp>
        <p:nvGrpSpPr>
          <p:cNvPr id="17" name="16 Grupo"/>
          <p:cNvGrpSpPr/>
          <p:nvPr/>
        </p:nvGrpSpPr>
        <p:grpSpPr>
          <a:xfrm>
            <a:off x="6709893" y="1159099"/>
            <a:ext cx="4583448" cy="4090592"/>
            <a:chOff x="6709893" y="1159099"/>
            <a:chExt cx="4583448" cy="4090592"/>
          </a:xfrm>
        </p:grpSpPr>
        <p:graphicFrame>
          <p:nvGraphicFramePr>
            <p:cNvPr id="6" name="Diagrama 3"/>
            <p:cNvGraphicFramePr/>
            <p:nvPr>
              <p:extLst>
                <p:ext uri="{D42A27DB-BD31-4B8C-83A1-F6EECF244321}">
                  <p14:modId xmlns:p14="http://schemas.microsoft.com/office/powerpoint/2010/main" val="137881694"/>
                </p:ext>
              </p:extLst>
            </p:nvPr>
          </p:nvGraphicFramePr>
          <p:xfrm>
            <a:off x="6709893" y="1159099"/>
            <a:ext cx="4583448" cy="40905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10 CuadroTexto"/>
            <p:cNvSpPr txBox="1"/>
            <p:nvPr/>
          </p:nvSpPr>
          <p:spPr>
            <a:xfrm>
              <a:off x="6873240" y="1417320"/>
              <a:ext cx="609600" cy="769441"/>
            </a:xfrm>
            <a:prstGeom prst="rect">
              <a:avLst/>
            </a:prstGeom>
            <a:noFill/>
          </p:spPr>
          <p:txBody>
            <a:bodyPr wrap="square" rtlCol="0">
              <a:spAutoFit/>
            </a:bodyPr>
            <a:lstStyle/>
            <a:p>
              <a:pPr algn="ctr"/>
              <a:r>
                <a:rPr lang="es-EC" sz="4400" dirty="0"/>
                <a:t>4</a:t>
              </a:r>
            </a:p>
          </p:txBody>
        </p:sp>
        <p:sp>
          <p:nvSpPr>
            <p:cNvPr id="12" name="11 CuadroTexto"/>
            <p:cNvSpPr txBox="1"/>
            <p:nvPr/>
          </p:nvSpPr>
          <p:spPr>
            <a:xfrm>
              <a:off x="7223760" y="2362200"/>
              <a:ext cx="609600" cy="769441"/>
            </a:xfrm>
            <a:prstGeom prst="rect">
              <a:avLst/>
            </a:prstGeom>
            <a:noFill/>
          </p:spPr>
          <p:txBody>
            <a:bodyPr wrap="square" rtlCol="0">
              <a:spAutoFit/>
            </a:bodyPr>
            <a:lstStyle/>
            <a:p>
              <a:pPr algn="ctr"/>
              <a:r>
                <a:rPr lang="es-EC" sz="4400" dirty="0"/>
                <a:t>5</a:t>
              </a:r>
            </a:p>
          </p:txBody>
        </p:sp>
        <p:sp>
          <p:nvSpPr>
            <p:cNvPr id="13" name="12 CuadroTexto"/>
            <p:cNvSpPr txBox="1"/>
            <p:nvPr/>
          </p:nvSpPr>
          <p:spPr>
            <a:xfrm>
              <a:off x="7269480" y="3307080"/>
              <a:ext cx="609600" cy="769441"/>
            </a:xfrm>
            <a:prstGeom prst="rect">
              <a:avLst/>
            </a:prstGeom>
            <a:noFill/>
          </p:spPr>
          <p:txBody>
            <a:bodyPr wrap="square" rtlCol="0">
              <a:spAutoFit/>
            </a:bodyPr>
            <a:lstStyle/>
            <a:p>
              <a:pPr algn="ctr"/>
              <a:r>
                <a:rPr lang="es-EC" sz="4400" dirty="0"/>
                <a:t>6</a:t>
              </a:r>
            </a:p>
          </p:txBody>
        </p:sp>
        <p:sp>
          <p:nvSpPr>
            <p:cNvPr id="14" name="13 CuadroTexto"/>
            <p:cNvSpPr txBox="1"/>
            <p:nvPr/>
          </p:nvSpPr>
          <p:spPr>
            <a:xfrm>
              <a:off x="6888480" y="4236720"/>
              <a:ext cx="609600" cy="769441"/>
            </a:xfrm>
            <a:prstGeom prst="rect">
              <a:avLst/>
            </a:prstGeom>
            <a:noFill/>
          </p:spPr>
          <p:txBody>
            <a:bodyPr wrap="square" rtlCol="0">
              <a:spAutoFit/>
            </a:bodyPr>
            <a:lstStyle/>
            <a:p>
              <a:pPr algn="ctr"/>
              <a:r>
                <a:rPr lang="es-EC" sz="4400" dirty="0"/>
                <a:t>7</a:t>
              </a:r>
            </a:p>
          </p:txBody>
        </p:sp>
      </p:grpSp>
      <p:sp>
        <p:nvSpPr>
          <p:cNvPr id="16" name="Right Triangle 2"/>
          <p:cNvSpPr/>
          <p:nvPr/>
        </p:nvSpPr>
        <p:spPr>
          <a:xfrm flipH="1" flipV="1">
            <a:off x="5338220" y="0"/>
            <a:ext cx="6853780" cy="715824"/>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Resultado de imagen para logo universidad de las fuerzas armadas espe">
            <a:extLst>
              <a:ext uri="{FF2B5EF4-FFF2-40B4-BE49-F238E27FC236}">
                <a16:creationId xmlns:a16="http://schemas.microsoft.com/office/drawing/2014/main" id="{D09D6157-7169-4E0D-A969-1F105FC3820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58954" y="116884"/>
            <a:ext cx="3461988" cy="7862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strVal val="#ppt_w*0.70"/>
                                          </p:val>
                                        </p:tav>
                                        <p:tav tm="100000">
                                          <p:val>
                                            <p:strVal val="#ppt_w"/>
                                          </p:val>
                                        </p:tav>
                                      </p:tavLst>
                                    </p:anim>
                                    <p:anim calcmode="lin" valueType="num">
                                      <p:cBhvr>
                                        <p:cTn id="13" dur="1000" fill="hold"/>
                                        <p:tgtEl>
                                          <p:spTgt spid="19"/>
                                        </p:tgtEl>
                                        <p:attrNameLst>
                                          <p:attrName>ppt_h</p:attrName>
                                        </p:attrNameLst>
                                      </p:cBhvr>
                                      <p:tavLst>
                                        <p:tav tm="0">
                                          <p:val>
                                            <p:strVal val="#ppt_h"/>
                                          </p:val>
                                        </p:tav>
                                        <p:tav tm="100000">
                                          <p:val>
                                            <p:strVal val="#ppt_h"/>
                                          </p:val>
                                        </p:tav>
                                      </p:tavLst>
                                    </p:anim>
                                    <p:animEffect transition="in" filter="fade">
                                      <p:cBhvr>
                                        <p:cTn id="14" dur="1000"/>
                                        <p:tgtEl>
                                          <p:spTgt spid="19"/>
                                        </p:tgtEl>
                                      </p:cBhvr>
                                    </p:animEffect>
                                  </p:childTnLst>
                                </p:cTn>
                              </p:par>
                              <p:par>
                                <p:cTn id="15" presetID="55"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strVal val="#ppt_w*0.70"/>
                                          </p:val>
                                        </p:tav>
                                        <p:tav tm="100000">
                                          <p:val>
                                            <p:strVal val="#ppt_w"/>
                                          </p:val>
                                        </p:tav>
                                      </p:tavLst>
                                    </p:anim>
                                    <p:anim calcmode="lin" valueType="num">
                                      <p:cBhvr>
                                        <p:cTn id="18" dur="1000" fill="hold"/>
                                        <p:tgtEl>
                                          <p:spTgt spid="17"/>
                                        </p:tgtEl>
                                        <p:attrNameLst>
                                          <p:attrName>ppt_h</p:attrName>
                                        </p:attrNameLst>
                                      </p:cBhvr>
                                      <p:tavLst>
                                        <p:tav tm="0">
                                          <p:val>
                                            <p:strVal val="#ppt_h"/>
                                          </p:val>
                                        </p:tav>
                                        <p:tav tm="100000">
                                          <p:val>
                                            <p:strVal val="#ppt_h"/>
                                          </p:val>
                                        </p:tav>
                                      </p:tavLst>
                                    </p:anim>
                                    <p:animEffect transition="in" filter="fade">
                                      <p:cBhvr>
                                        <p:cTn id="1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Triangle 19"/>
          <p:cNvSpPr/>
          <p:nvPr/>
        </p:nvSpPr>
        <p:spPr>
          <a:xfrm flipH="1">
            <a:off x="0" y="6147413"/>
            <a:ext cx="12192000" cy="71058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p:nvSpPr>
        <p:spPr>
          <a:xfrm flipH="1" flipV="1">
            <a:off x="8754742" y="-1"/>
            <a:ext cx="3437258" cy="2699133"/>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464232" y="345920"/>
            <a:ext cx="6168324" cy="923330"/>
          </a:xfrm>
          <a:prstGeom prst="rect">
            <a:avLst/>
          </a:prstGeom>
          <a:noFill/>
        </p:spPr>
        <p:txBody>
          <a:bodyPr wrap="square" rtlCol="0" anchor="ctr">
            <a:spAutoFit/>
          </a:bodyPr>
          <a:lstStyle/>
          <a:p>
            <a:pPr algn="ctr"/>
            <a:r>
              <a:rPr lang="en-US" sz="5400" b="1" spc="-300" dirty="0">
                <a:solidFill>
                  <a:schemeClr val="accent2"/>
                </a:solidFill>
              </a:rPr>
              <a:t>Análisis de Resultados</a:t>
            </a:r>
          </a:p>
        </p:txBody>
      </p:sp>
      <p:sp>
        <p:nvSpPr>
          <p:cNvPr id="13" name="Rectángulo 12"/>
          <p:cNvSpPr/>
          <p:nvPr/>
        </p:nvSpPr>
        <p:spPr>
          <a:xfrm>
            <a:off x="1809732" y="1280656"/>
            <a:ext cx="8419151" cy="1569660"/>
          </a:xfrm>
          <a:prstGeom prst="rect">
            <a:avLst/>
          </a:prstGeom>
        </p:spPr>
        <p:txBody>
          <a:bodyPr wrap="square">
            <a:spAutoFit/>
          </a:bodyPr>
          <a:lstStyle/>
          <a:p>
            <a:pPr algn="ctr"/>
            <a:r>
              <a:rPr lang="es-EC" sz="2400" dirty="0"/>
              <a:t>Pregunta 1. </a:t>
            </a:r>
          </a:p>
          <a:p>
            <a:pPr algn="just"/>
            <a:r>
              <a:rPr lang="es-EC" sz="2400" dirty="0"/>
              <a:t>¿En qué departamento de la empresa en la que trabaja, usted pertenece actualmente?</a:t>
            </a:r>
          </a:p>
          <a:p>
            <a:pPr algn="just">
              <a:spcAft>
                <a:spcPts val="0"/>
              </a:spcAft>
            </a:pP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ight Triangle 2"/>
          <p:cNvSpPr/>
          <p:nvPr/>
        </p:nvSpPr>
        <p:spPr>
          <a:xfrm flipH="1" flipV="1">
            <a:off x="5338220" y="0"/>
            <a:ext cx="6853780" cy="715824"/>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entagon 1"/>
          <p:cNvSpPr/>
          <p:nvPr/>
        </p:nvSpPr>
        <p:spPr>
          <a:xfrm>
            <a:off x="0" y="0"/>
            <a:ext cx="2368627" cy="1740665"/>
          </a:xfrm>
          <a:prstGeom prst="homePlate">
            <a:avLst>
              <a:gd name="adj" fmla="val 993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2" descr="Resultado de imagen para logo universidad de las fuerzas armadas espe">
            <a:extLst>
              <a:ext uri="{FF2B5EF4-FFF2-40B4-BE49-F238E27FC236}">
                <a16:creationId xmlns:a16="http://schemas.microsoft.com/office/drawing/2014/main" id="{D09D6157-7169-4E0D-A969-1F105FC382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5026" y="25444"/>
            <a:ext cx="3461988" cy="7862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15 Tabla"/>
          <p:cNvGraphicFramePr>
            <a:graphicFrameLocks noGrp="1"/>
          </p:cNvGraphicFramePr>
          <p:nvPr/>
        </p:nvGraphicFramePr>
        <p:xfrm>
          <a:off x="357754" y="2779792"/>
          <a:ext cx="5485446" cy="2314501"/>
        </p:xfrm>
        <a:graphic>
          <a:graphicData uri="http://schemas.openxmlformats.org/drawingml/2006/table">
            <a:tbl>
              <a:tblPr/>
              <a:tblGrid>
                <a:gridCol w="868679">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889870">
                  <a:extLst>
                    <a:ext uri="{9D8B030D-6E8A-4147-A177-3AD203B41FA5}">
                      <a16:colId xmlns:a16="http://schemas.microsoft.com/office/drawing/2014/main" val="20002"/>
                    </a:ext>
                  </a:extLst>
                </a:gridCol>
                <a:gridCol w="835899">
                  <a:extLst>
                    <a:ext uri="{9D8B030D-6E8A-4147-A177-3AD203B41FA5}">
                      <a16:colId xmlns:a16="http://schemas.microsoft.com/office/drawing/2014/main" val="20003"/>
                    </a:ext>
                  </a:extLst>
                </a:gridCol>
                <a:gridCol w="835899">
                  <a:extLst>
                    <a:ext uri="{9D8B030D-6E8A-4147-A177-3AD203B41FA5}">
                      <a16:colId xmlns:a16="http://schemas.microsoft.com/office/drawing/2014/main" val="20004"/>
                    </a:ext>
                  </a:extLst>
                </a:gridCol>
                <a:gridCol w="835899">
                  <a:extLst>
                    <a:ext uri="{9D8B030D-6E8A-4147-A177-3AD203B41FA5}">
                      <a16:colId xmlns:a16="http://schemas.microsoft.com/office/drawing/2014/main" val="20005"/>
                    </a:ext>
                  </a:extLst>
                </a:gridCol>
              </a:tblGrid>
              <a:tr h="211381">
                <a:tc gridSpan="6">
                  <a:txBody>
                    <a:bodyPr/>
                    <a:lstStyle/>
                    <a:p>
                      <a:pPr marL="38100" marR="38100" indent="450215" algn="ctr">
                        <a:lnSpc>
                          <a:spcPts val="1600"/>
                        </a:lnSpc>
                        <a:spcAft>
                          <a:spcPts val="0"/>
                        </a:spcAft>
                      </a:pPr>
                      <a:r>
                        <a:rPr lang="es-ES" sz="1200" b="1" dirty="0">
                          <a:solidFill>
                            <a:srgbClr val="010205"/>
                          </a:solidFill>
                          <a:latin typeface="Arial"/>
                          <a:ea typeface="Calibri"/>
                          <a:cs typeface="Times New Roman"/>
                        </a:rPr>
                        <a:t>Pregunta1</a:t>
                      </a:r>
                      <a:endParaRPr lang="es-EC" sz="1200" dirty="0">
                        <a:latin typeface="Times New Roman"/>
                        <a:ea typeface="Calibri"/>
                        <a:cs typeface="Times New Roman"/>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0">
                <a:tc gridSpan="2">
                  <a:txBody>
                    <a:bodyPr/>
                    <a:lstStyle/>
                    <a:p>
                      <a:pPr indent="450215" algn="l">
                        <a:lnSpc>
                          <a:spcPct val="150000"/>
                        </a:lnSpc>
                        <a:spcAft>
                          <a:spcPts val="0"/>
                        </a:spcAft>
                      </a:pPr>
                      <a:endParaRPr lang="es-ES" sz="1200" dirty="0">
                        <a:latin typeface="Times New Roman"/>
                        <a:ea typeface="Calibri"/>
                        <a:cs typeface="Times New Roman"/>
                      </a:endParaRP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indent="-38100" algn="ctr">
                        <a:lnSpc>
                          <a:spcPts val="1600"/>
                        </a:lnSpc>
                        <a:spcAft>
                          <a:spcPts val="0"/>
                        </a:spcAft>
                      </a:pPr>
                      <a:r>
                        <a:rPr lang="es-ES" sz="1200" dirty="0">
                          <a:solidFill>
                            <a:srgbClr val="264A60"/>
                          </a:solidFill>
                          <a:latin typeface="Arial"/>
                          <a:ea typeface="Calibri"/>
                          <a:cs typeface="Times New Roman"/>
                        </a:rPr>
                        <a:t>Frecuencia</a:t>
                      </a:r>
                      <a:endParaRPr lang="es-EC" sz="1200" dirty="0">
                        <a:latin typeface="Times New Roman"/>
                        <a:ea typeface="Calibri"/>
                        <a:cs typeface="Times New Roman"/>
                      </a:endParaRPr>
                    </a:p>
                  </a:txBody>
                  <a:tcPr marL="0" marR="0" marT="0" marB="0" anchor="b">
                    <a:lnL w="19050" cap="flat" cmpd="sng" algn="ctr">
                      <a:solidFill>
                        <a:srgbClr val="000000"/>
                      </a:solidFill>
                      <a:prstDash val="solid"/>
                      <a:round/>
                      <a:headEnd type="none" w="med" len="med"/>
                      <a:tailEnd type="none" w="med" len="med"/>
                    </a:lnL>
                    <a:lnR w="12700" cap="flat" cmpd="sng" algn="ctr">
                      <a:solidFill>
                        <a:srgbClr val="E0E0E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264A60"/>
                          </a:solidFill>
                          <a:latin typeface="Arial"/>
                          <a:ea typeface="Calibri"/>
                          <a:cs typeface="Times New Roman"/>
                        </a:rPr>
                        <a:t>Porcentaje</a:t>
                      </a:r>
                      <a:endParaRPr lang="es-EC" sz="1200" dirty="0">
                        <a:latin typeface="Times New Roman"/>
                        <a:ea typeface="Calibri"/>
                        <a:cs typeface="Times New Roman"/>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264A60"/>
                          </a:solidFill>
                          <a:latin typeface="Arial"/>
                          <a:ea typeface="Calibri"/>
                          <a:cs typeface="Times New Roman"/>
                        </a:rPr>
                        <a:t>Porcentaje válido</a:t>
                      </a:r>
                      <a:endParaRPr lang="es-EC" sz="1200" dirty="0">
                        <a:latin typeface="Times New Roman"/>
                        <a:ea typeface="Calibri"/>
                        <a:cs typeface="Times New Roman"/>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264A60"/>
                          </a:solidFill>
                          <a:latin typeface="Arial"/>
                          <a:ea typeface="Calibri"/>
                          <a:cs typeface="Times New Roman"/>
                        </a:rPr>
                        <a:t>Porcentaje acumulado</a:t>
                      </a:r>
                      <a:endParaRPr lang="es-EC" sz="1200" dirty="0">
                        <a:latin typeface="Times New Roman"/>
                        <a:ea typeface="Calibri"/>
                        <a:cs typeface="Times New Roman"/>
                      </a:endParaRPr>
                    </a:p>
                  </a:txBody>
                  <a:tcPr marL="0" marR="0" marT="0" marB="0" anchor="b">
                    <a:lnL w="12700" cap="flat" cmpd="sng" algn="ctr">
                      <a:solidFill>
                        <a:srgbClr val="E0E0E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rowSpan="7">
                  <a:txBody>
                    <a:bodyPr/>
                    <a:lstStyle/>
                    <a:p>
                      <a:pPr marL="38100" marR="38100" indent="-38100" algn="ctr">
                        <a:lnSpc>
                          <a:spcPts val="1600"/>
                        </a:lnSpc>
                        <a:spcAft>
                          <a:spcPts val="0"/>
                        </a:spcAft>
                      </a:pPr>
                      <a:endParaRPr lang="es-ES" sz="900" dirty="0">
                        <a:solidFill>
                          <a:srgbClr val="264A60"/>
                        </a:solidFill>
                        <a:latin typeface="Arial"/>
                        <a:ea typeface="Calibri"/>
                        <a:cs typeface="Times New Roman"/>
                      </a:endParaRPr>
                    </a:p>
                    <a:p>
                      <a:pPr marL="38100" marR="38100" indent="-38100" algn="ctr">
                        <a:lnSpc>
                          <a:spcPts val="1600"/>
                        </a:lnSpc>
                        <a:spcAft>
                          <a:spcPts val="0"/>
                        </a:spcAft>
                      </a:pPr>
                      <a:endParaRPr lang="es-ES" sz="900" dirty="0">
                        <a:solidFill>
                          <a:srgbClr val="264A60"/>
                        </a:solidFill>
                        <a:latin typeface="Arial"/>
                        <a:ea typeface="Calibri"/>
                        <a:cs typeface="Times New Roman"/>
                      </a:endParaRPr>
                    </a:p>
                    <a:p>
                      <a:pPr marL="38100" marR="38100" indent="-38100" algn="ctr">
                        <a:lnSpc>
                          <a:spcPts val="1600"/>
                        </a:lnSpc>
                        <a:spcAft>
                          <a:spcPts val="0"/>
                        </a:spcAft>
                      </a:pPr>
                      <a:endParaRPr lang="es-ES" sz="900" dirty="0">
                        <a:solidFill>
                          <a:srgbClr val="264A60"/>
                        </a:solidFill>
                        <a:latin typeface="Arial"/>
                        <a:ea typeface="Calibri"/>
                        <a:cs typeface="Times New Roman"/>
                      </a:endParaRPr>
                    </a:p>
                    <a:p>
                      <a:pPr marL="38100" marR="38100" indent="-38100" algn="ctr">
                        <a:lnSpc>
                          <a:spcPts val="1600"/>
                        </a:lnSpc>
                        <a:spcAft>
                          <a:spcPts val="0"/>
                        </a:spcAft>
                      </a:pPr>
                      <a:r>
                        <a:rPr lang="es-ES" sz="1200" dirty="0">
                          <a:solidFill>
                            <a:srgbClr val="264A60"/>
                          </a:solidFill>
                          <a:latin typeface="Arial"/>
                          <a:ea typeface="Calibri"/>
                          <a:cs typeface="Times New Roman"/>
                        </a:rPr>
                        <a:t>Válido</a:t>
                      </a:r>
                      <a:endParaRPr lang="es-EC" sz="1200" dirty="0">
                        <a:latin typeface="Times New Roman"/>
                        <a:ea typeface="Calibri"/>
                        <a:cs typeface="Times New Roman"/>
                      </a:endParaRPr>
                    </a:p>
                  </a:txBody>
                  <a:tcPr marL="0" marR="0" marT="0"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tc>
                  <a:txBody>
                    <a:bodyPr/>
                    <a:lstStyle/>
                    <a:p>
                      <a:pPr marL="38100" marR="38100" indent="-38100" algn="l">
                        <a:lnSpc>
                          <a:spcPts val="1600"/>
                        </a:lnSpc>
                        <a:spcAft>
                          <a:spcPts val="0"/>
                        </a:spcAft>
                      </a:pPr>
                      <a:r>
                        <a:rPr lang="es-ES" sz="1200" dirty="0">
                          <a:solidFill>
                            <a:srgbClr val="264A60"/>
                          </a:solidFill>
                          <a:latin typeface="Arial"/>
                          <a:ea typeface="Calibri"/>
                          <a:cs typeface="Times New Roman"/>
                        </a:rPr>
                        <a:t>Administrativo</a:t>
                      </a:r>
                      <a:endParaRPr lang="es-EC" sz="1200" dirty="0">
                        <a:latin typeface="Times New Roman"/>
                        <a:ea typeface="Calibri"/>
                        <a:cs typeface="Times New Roman"/>
                      </a:endParaRPr>
                    </a:p>
                  </a:txBody>
                  <a:tcPr marL="0" marR="0"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indent="450215" algn="r">
                        <a:lnSpc>
                          <a:spcPts val="1600"/>
                        </a:lnSpc>
                        <a:spcAft>
                          <a:spcPts val="0"/>
                        </a:spcAft>
                      </a:pPr>
                      <a:r>
                        <a:rPr lang="es-ES" sz="1200">
                          <a:solidFill>
                            <a:srgbClr val="010205"/>
                          </a:solidFill>
                          <a:latin typeface="Arial"/>
                          <a:ea typeface="Calibri"/>
                          <a:cs typeface="Times New Roman"/>
                        </a:rPr>
                        <a:t>16</a:t>
                      </a:r>
                      <a:endParaRPr lang="es-EC" sz="1200">
                        <a:latin typeface="Times New Roman"/>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E0E0E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0215" algn="r">
                        <a:lnSpc>
                          <a:spcPts val="1600"/>
                        </a:lnSpc>
                        <a:spcAft>
                          <a:spcPts val="0"/>
                        </a:spcAft>
                      </a:pPr>
                      <a:r>
                        <a:rPr lang="es-ES" sz="1200" dirty="0">
                          <a:solidFill>
                            <a:srgbClr val="010205"/>
                          </a:solidFill>
                          <a:latin typeface="Arial"/>
                          <a:ea typeface="Calibri"/>
                          <a:cs typeface="Times New Roman"/>
                        </a:rPr>
                        <a:t>16,0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0215" algn="r">
                        <a:lnSpc>
                          <a:spcPts val="1600"/>
                        </a:lnSpc>
                        <a:spcAft>
                          <a:spcPts val="0"/>
                        </a:spcAft>
                      </a:pPr>
                      <a:r>
                        <a:rPr lang="es-ES" sz="1200">
                          <a:solidFill>
                            <a:srgbClr val="010205"/>
                          </a:solidFill>
                          <a:latin typeface="Arial"/>
                          <a:ea typeface="Calibri"/>
                          <a:cs typeface="Times New Roman"/>
                        </a:rPr>
                        <a:t>16,0</a:t>
                      </a:r>
                      <a:endParaRPr lang="es-EC" sz="120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0215" algn="r">
                        <a:lnSpc>
                          <a:spcPts val="1600"/>
                        </a:lnSpc>
                        <a:spcAft>
                          <a:spcPts val="0"/>
                        </a:spcAft>
                      </a:pPr>
                      <a:r>
                        <a:rPr lang="es-ES" sz="1200">
                          <a:solidFill>
                            <a:srgbClr val="010205"/>
                          </a:solidFill>
                          <a:latin typeface="Arial"/>
                          <a:ea typeface="Calibri"/>
                          <a:cs typeface="Times New Roman"/>
                        </a:rPr>
                        <a:t>16,0</a:t>
                      </a:r>
                      <a:endParaRPr lang="es-EC" sz="120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vMerge="1">
                  <a:txBody>
                    <a:bodyPr/>
                    <a:lstStyle/>
                    <a:p>
                      <a:endParaRPr lang="es-EC"/>
                    </a:p>
                  </a:txBody>
                  <a:tcPr/>
                </a:tc>
                <a:tc>
                  <a:txBody>
                    <a:bodyPr/>
                    <a:lstStyle/>
                    <a:p>
                      <a:pPr marL="38100" marR="38100" indent="-38100" algn="l">
                        <a:lnSpc>
                          <a:spcPts val="1600"/>
                        </a:lnSpc>
                        <a:spcAft>
                          <a:spcPts val="0"/>
                        </a:spcAft>
                      </a:pPr>
                      <a:r>
                        <a:rPr lang="es-ES" sz="1200" dirty="0">
                          <a:solidFill>
                            <a:srgbClr val="264A60"/>
                          </a:solidFill>
                          <a:latin typeface="Arial"/>
                          <a:ea typeface="Calibri"/>
                          <a:cs typeface="Times New Roman"/>
                        </a:rPr>
                        <a:t>Comercial</a:t>
                      </a:r>
                      <a:endParaRPr lang="es-EC" sz="1200" dirty="0">
                        <a:latin typeface="Times New Roman"/>
                        <a:ea typeface="Calibri"/>
                        <a:cs typeface="Times New Roman"/>
                      </a:endParaRPr>
                    </a:p>
                  </a:txBody>
                  <a:tcPr marL="0" marR="0" marT="0" marB="0">
                    <a:lnL>
                      <a:noFill/>
                    </a:lnL>
                    <a:lnR w="19050" cap="flat" cmpd="sng" algn="ctr">
                      <a:solidFill>
                        <a:srgbClr val="00000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indent="450215" algn="r">
                        <a:lnSpc>
                          <a:spcPts val="1600"/>
                        </a:lnSpc>
                        <a:spcAft>
                          <a:spcPts val="0"/>
                        </a:spcAft>
                      </a:pPr>
                      <a:r>
                        <a:rPr lang="es-ES" sz="1200" dirty="0">
                          <a:solidFill>
                            <a:srgbClr val="010205"/>
                          </a:solidFill>
                          <a:latin typeface="Arial"/>
                          <a:ea typeface="Calibri"/>
                          <a:cs typeface="Times New Roman"/>
                        </a:rPr>
                        <a:t>17</a:t>
                      </a:r>
                      <a:endParaRPr lang="es-EC" sz="1200" dirty="0">
                        <a:latin typeface="Times New Roman"/>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0215" algn="r">
                        <a:lnSpc>
                          <a:spcPts val="1600"/>
                        </a:lnSpc>
                        <a:spcAft>
                          <a:spcPts val="0"/>
                        </a:spcAft>
                      </a:pPr>
                      <a:r>
                        <a:rPr lang="es-ES" sz="1200" dirty="0">
                          <a:solidFill>
                            <a:srgbClr val="010205"/>
                          </a:solidFill>
                          <a:latin typeface="Arial"/>
                          <a:ea typeface="Calibri"/>
                          <a:cs typeface="Times New Roman"/>
                        </a:rPr>
                        <a:t>17,0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0215" algn="r">
                        <a:lnSpc>
                          <a:spcPts val="1600"/>
                        </a:lnSpc>
                        <a:spcAft>
                          <a:spcPts val="0"/>
                        </a:spcAft>
                      </a:pPr>
                      <a:r>
                        <a:rPr lang="es-ES" sz="1200">
                          <a:solidFill>
                            <a:srgbClr val="010205"/>
                          </a:solidFill>
                          <a:latin typeface="Arial"/>
                          <a:ea typeface="Calibri"/>
                          <a:cs typeface="Times New Roman"/>
                        </a:rPr>
                        <a:t>17,0</a:t>
                      </a:r>
                      <a:endParaRPr lang="es-EC" sz="120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0215" algn="r">
                        <a:lnSpc>
                          <a:spcPts val="1600"/>
                        </a:lnSpc>
                        <a:spcAft>
                          <a:spcPts val="0"/>
                        </a:spcAft>
                      </a:pPr>
                      <a:r>
                        <a:rPr lang="es-ES" sz="1200">
                          <a:solidFill>
                            <a:srgbClr val="010205"/>
                          </a:solidFill>
                          <a:latin typeface="Arial"/>
                          <a:ea typeface="Calibri"/>
                          <a:cs typeface="Times New Roman"/>
                        </a:rPr>
                        <a:t>33,0</a:t>
                      </a:r>
                      <a:endParaRPr lang="es-EC" sz="120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0">
                <a:tc vMerge="1">
                  <a:txBody>
                    <a:bodyPr/>
                    <a:lstStyle/>
                    <a:p>
                      <a:endParaRPr lang="es-EC"/>
                    </a:p>
                  </a:txBody>
                  <a:tcPr/>
                </a:tc>
                <a:tc>
                  <a:txBody>
                    <a:bodyPr/>
                    <a:lstStyle/>
                    <a:p>
                      <a:pPr marL="38100" marR="38100" indent="-38100" algn="l">
                        <a:lnSpc>
                          <a:spcPts val="1600"/>
                        </a:lnSpc>
                        <a:spcAft>
                          <a:spcPts val="0"/>
                        </a:spcAft>
                      </a:pPr>
                      <a:r>
                        <a:rPr lang="es-ES" sz="1200" dirty="0">
                          <a:solidFill>
                            <a:srgbClr val="264A60"/>
                          </a:solidFill>
                          <a:latin typeface="Arial"/>
                          <a:ea typeface="Calibri"/>
                          <a:cs typeface="Times New Roman"/>
                        </a:rPr>
                        <a:t>Contable</a:t>
                      </a:r>
                      <a:endParaRPr lang="es-EC" sz="1200" dirty="0">
                        <a:latin typeface="Times New Roman"/>
                        <a:ea typeface="Calibri"/>
                        <a:cs typeface="Times New Roman"/>
                      </a:endParaRPr>
                    </a:p>
                  </a:txBody>
                  <a:tcPr marL="0" marR="0" marT="0" marB="0">
                    <a:lnL>
                      <a:noFill/>
                    </a:lnL>
                    <a:lnR w="19050" cap="flat" cmpd="sng" algn="ctr">
                      <a:solidFill>
                        <a:srgbClr val="00000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indent="450215" algn="r">
                        <a:lnSpc>
                          <a:spcPts val="1600"/>
                        </a:lnSpc>
                        <a:spcAft>
                          <a:spcPts val="0"/>
                        </a:spcAft>
                      </a:pPr>
                      <a:r>
                        <a:rPr lang="es-ES" sz="1200">
                          <a:solidFill>
                            <a:srgbClr val="010205"/>
                          </a:solidFill>
                          <a:latin typeface="Arial"/>
                          <a:ea typeface="Calibri"/>
                          <a:cs typeface="Times New Roman"/>
                        </a:rPr>
                        <a:t>9</a:t>
                      </a:r>
                      <a:endParaRPr lang="es-EC" sz="1200">
                        <a:latin typeface="Times New Roman"/>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0215" algn="r">
                        <a:lnSpc>
                          <a:spcPts val="1600"/>
                        </a:lnSpc>
                        <a:spcAft>
                          <a:spcPts val="0"/>
                        </a:spcAft>
                      </a:pPr>
                      <a:r>
                        <a:rPr lang="es-ES" sz="1200" dirty="0">
                          <a:solidFill>
                            <a:srgbClr val="010205"/>
                          </a:solidFill>
                          <a:latin typeface="Arial"/>
                          <a:ea typeface="Calibri"/>
                          <a:cs typeface="Times New Roman"/>
                        </a:rPr>
                        <a:t>9,0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0215" algn="r">
                        <a:lnSpc>
                          <a:spcPts val="1600"/>
                        </a:lnSpc>
                        <a:spcAft>
                          <a:spcPts val="0"/>
                        </a:spcAft>
                      </a:pPr>
                      <a:r>
                        <a:rPr lang="es-ES" sz="1200">
                          <a:solidFill>
                            <a:srgbClr val="010205"/>
                          </a:solidFill>
                          <a:latin typeface="Arial"/>
                          <a:ea typeface="Calibri"/>
                          <a:cs typeface="Times New Roman"/>
                        </a:rPr>
                        <a:t>9,0</a:t>
                      </a:r>
                      <a:endParaRPr lang="es-EC" sz="120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0215" algn="r">
                        <a:lnSpc>
                          <a:spcPts val="1600"/>
                        </a:lnSpc>
                        <a:spcAft>
                          <a:spcPts val="0"/>
                        </a:spcAft>
                      </a:pPr>
                      <a:r>
                        <a:rPr lang="es-ES" sz="1200">
                          <a:solidFill>
                            <a:srgbClr val="010205"/>
                          </a:solidFill>
                          <a:latin typeface="Arial"/>
                          <a:ea typeface="Calibri"/>
                          <a:cs typeface="Times New Roman"/>
                        </a:rPr>
                        <a:t>42,0</a:t>
                      </a:r>
                      <a:endParaRPr lang="es-EC" sz="120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0">
                <a:tc vMerge="1">
                  <a:txBody>
                    <a:bodyPr/>
                    <a:lstStyle/>
                    <a:p>
                      <a:endParaRPr lang="es-EC"/>
                    </a:p>
                  </a:txBody>
                  <a:tcPr/>
                </a:tc>
                <a:tc>
                  <a:txBody>
                    <a:bodyPr/>
                    <a:lstStyle/>
                    <a:p>
                      <a:pPr marL="38100" marR="38100" indent="-38100" algn="l">
                        <a:lnSpc>
                          <a:spcPts val="1600"/>
                        </a:lnSpc>
                        <a:spcAft>
                          <a:spcPts val="0"/>
                        </a:spcAft>
                      </a:pPr>
                      <a:r>
                        <a:rPr lang="es-ES" sz="1200" dirty="0">
                          <a:solidFill>
                            <a:srgbClr val="264A60"/>
                          </a:solidFill>
                          <a:latin typeface="Arial"/>
                          <a:ea typeface="Calibri"/>
                          <a:cs typeface="Times New Roman"/>
                        </a:rPr>
                        <a:t>Mantenimiento</a:t>
                      </a:r>
                      <a:endParaRPr lang="es-EC" sz="1200" dirty="0">
                        <a:latin typeface="Times New Roman"/>
                        <a:ea typeface="Calibri"/>
                        <a:cs typeface="Times New Roman"/>
                      </a:endParaRPr>
                    </a:p>
                  </a:txBody>
                  <a:tcPr marL="0" marR="0" marT="0" marB="0">
                    <a:lnL>
                      <a:noFill/>
                    </a:lnL>
                    <a:lnR w="19050" cap="flat" cmpd="sng" algn="ctr">
                      <a:solidFill>
                        <a:srgbClr val="00000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indent="450215" algn="r">
                        <a:lnSpc>
                          <a:spcPts val="1600"/>
                        </a:lnSpc>
                        <a:spcAft>
                          <a:spcPts val="0"/>
                        </a:spcAft>
                      </a:pPr>
                      <a:r>
                        <a:rPr lang="es-ES" sz="1200" dirty="0">
                          <a:solidFill>
                            <a:srgbClr val="010205"/>
                          </a:solidFill>
                          <a:latin typeface="Arial"/>
                          <a:ea typeface="Calibri"/>
                          <a:cs typeface="Times New Roman"/>
                        </a:rPr>
                        <a:t>8</a:t>
                      </a:r>
                      <a:endParaRPr lang="es-EC" sz="1200" dirty="0">
                        <a:latin typeface="Times New Roman"/>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0215" algn="r">
                        <a:lnSpc>
                          <a:spcPts val="1600"/>
                        </a:lnSpc>
                        <a:spcAft>
                          <a:spcPts val="0"/>
                        </a:spcAft>
                      </a:pPr>
                      <a:r>
                        <a:rPr lang="es-ES" sz="1200" dirty="0">
                          <a:solidFill>
                            <a:srgbClr val="010205"/>
                          </a:solidFill>
                          <a:latin typeface="Arial"/>
                          <a:ea typeface="Calibri"/>
                          <a:cs typeface="Times New Roman"/>
                        </a:rPr>
                        <a:t>8,0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0215" algn="r">
                        <a:lnSpc>
                          <a:spcPts val="1600"/>
                        </a:lnSpc>
                        <a:spcAft>
                          <a:spcPts val="0"/>
                        </a:spcAft>
                      </a:pPr>
                      <a:r>
                        <a:rPr lang="es-ES" sz="1200" dirty="0">
                          <a:solidFill>
                            <a:srgbClr val="010205"/>
                          </a:solidFill>
                          <a:latin typeface="Arial"/>
                          <a:ea typeface="Calibri"/>
                          <a:cs typeface="Times New Roman"/>
                        </a:rPr>
                        <a:t>8,0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0215" algn="r">
                        <a:lnSpc>
                          <a:spcPts val="1600"/>
                        </a:lnSpc>
                        <a:spcAft>
                          <a:spcPts val="0"/>
                        </a:spcAft>
                      </a:pPr>
                      <a:r>
                        <a:rPr lang="es-ES" sz="1200">
                          <a:solidFill>
                            <a:srgbClr val="010205"/>
                          </a:solidFill>
                          <a:latin typeface="Arial"/>
                          <a:ea typeface="Calibri"/>
                          <a:cs typeface="Times New Roman"/>
                        </a:rPr>
                        <a:t>50,0</a:t>
                      </a:r>
                      <a:endParaRPr lang="es-EC" sz="120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0">
                <a:tc vMerge="1">
                  <a:txBody>
                    <a:bodyPr/>
                    <a:lstStyle/>
                    <a:p>
                      <a:endParaRPr lang="es-EC"/>
                    </a:p>
                  </a:txBody>
                  <a:tcPr/>
                </a:tc>
                <a:tc>
                  <a:txBody>
                    <a:bodyPr/>
                    <a:lstStyle/>
                    <a:p>
                      <a:pPr marL="38100" marR="38100" indent="-38100" algn="l">
                        <a:lnSpc>
                          <a:spcPts val="1600"/>
                        </a:lnSpc>
                        <a:spcAft>
                          <a:spcPts val="0"/>
                        </a:spcAft>
                      </a:pPr>
                      <a:r>
                        <a:rPr lang="es-ES" sz="1200" dirty="0">
                          <a:solidFill>
                            <a:srgbClr val="264A60"/>
                          </a:solidFill>
                          <a:latin typeface="Arial"/>
                          <a:ea typeface="Calibri"/>
                          <a:cs typeface="Times New Roman"/>
                        </a:rPr>
                        <a:t>Operaciones</a:t>
                      </a:r>
                      <a:endParaRPr lang="es-EC" sz="1200" dirty="0">
                        <a:latin typeface="Times New Roman"/>
                        <a:ea typeface="Calibri"/>
                        <a:cs typeface="Times New Roman"/>
                      </a:endParaRPr>
                    </a:p>
                  </a:txBody>
                  <a:tcPr marL="0" marR="0" marT="0" marB="0">
                    <a:lnL>
                      <a:noFill/>
                    </a:lnL>
                    <a:lnR w="19050" cap="flat" cmpd="sng" algn="ctr">
                      <a:solidFill>
                        <a:srgbClr val="00000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indent="450215" algn="r">
                        <a:lnSpc>
                          <a:spcPts val="1600"/>
                        </a:lnSpc>
                        <a:spcAft>
                          <a:spcPts val="0"/>
                        </a:spcAft>
                      </a:pPr>
                      <a:r>
                        <a:rPr lang="es-ES" sz="1200">
                          <a:solidFill>
                            <a:srgbClr val="010205"/>
                          </a:solidFill>
                          <a:latin typeface="Arial"/>
                          <a:ea typeface="Calibri"/>
                          <a:cs typeface="Times New Roman"/>
                        </a:rPr>
                        <a:t>43</a:t>
                      </a:r>
                      <a:endParaRPr lang="es-EC" sz="1200">
                        <a:latin typeface="Times New Roman"/>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0215" algn="r">
                        <a:lnSpc>
                          <a:spcPts val="1600"/>
                        </a:lnSpc>
                        <a:spcAft>
                          <a:spcPts val="0"/>
                        </a:spcAft>
                      </a:pPr>
                      <a:r>
                        <a:rPr lang="es-ES" sz="1200">
                          <a:solidFill>
                            <a:srgbClr val="010205"/>
                          </a:solidFill>
                          <a:latin typeface="Arial"/>
                          <a:ea typeface="Calibri"/>
                          <a:cs typeface="Times New Roman"/>
                        </a:rPr>
                        <a:t>43,0</a:t>
                      </a:r>
                      <a:endParaRPr lang="es-EC" sz="120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0215" algn="r">
                        <a:lnSpc>
                          <a:spcPts val="1600"/>
                        </a:lnSpc>
                        <a:spcAft>
                          <a:spcPts val="0"/>
                        </a:spcAft>
                      </a:pPr>
                      <a:r>
                        <a:rPr lang="es-ES" sz="1200" dirty="0">
                          <a:solidFill>
                            <a:srgbClr val="010205"/>
                          </a:solidFill>
                          <a:latin typeface="Arial"/>
                          <a:ea typeface="Calibri"/>
                          <a:cs typeface="Times New Roman"/>
                        </a:rPr>
                        <a:t>43,0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0215" algn="r">
                        <a:lnSpc>
                          <a:spcPts val="1600"/>
                        </a:lnSpc>
                        <a:spcAft>
                          <a:spcPts val="0"/>
                        </a:spcAft>
                      </a:pPr>
                      <a:r>
                        <a:rPr lang="es-ES" sz="1200">
                          <a:solidFill>
                            <a:srgbClr val="010205"/>
                          </a:solidFill>
                          <a:latin typeface="Arial"/>
                          <a:ea typeface="Calibri"/>
                          <a:cs typeface="Times New Roman"/>
                        </a:rPr>
                        <a:t>93,0</a:t>
                      </a:r>
                      <a:endParaRPr lang="es-EC" sz="120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0">
                <a:tc vMerge="1">
                  <a:txBody>
                    <a:bodyPr/>
                    <a:lstStyle/>
                    <a:p>
                      <a:endParaRPr lang="es-EC"/>
                    </a:p>
                  </a:txBody>
                  <a:tcPr/>
                </a:tc>
                <a:tc>
                  <a:txBody>
                    <a:bodyPr/>
                    <a:lstStyle/>
                    <a:p>
                      <a:pPr marL="38100" marR="38100" indent="-38100" algn="l">
                        <a:lnSpc>
                          <a:spcPts val="1600"/>
                        </a:lnSpc>
                        <a:spcAft>
                          <a:spcPts val="0"/>
                        </a:spcAft>
                      </a:pPr>
                      <a:r>
                        <a:rPr lang="es-ES" sz="1200" dirty="0">
                          <a:solidFill>
                            <a:srgbClr val="264A60"/>
                          </a:solidFill>
                          <a:latin typeface="Arial"/>
                          <a:ea typeface="Calibri"/>
                          <a:cs typeface="Times New Roman"/>
                        </a:rPr>
                        <a:t>Recursos Humanos</a:t>
                      </a:r>
                      <a:endParaRPr lang="es-EC" sz="1200" dirty="0">
                        <a:latin typeface="Times New Roman"/>
                        <a:ea typeface="Calibri"/>
                        <a:cs typeface="Times New Roman"/>
                      </a:endParaRPr>
                    </a:p>
                  </a:txBody>
                  <a:tcPr marL="0" marR="0" marT="0" marB="0">
                    <a:lnL>
                      <a:noFill/>
                    </a:lnL>
                    <a:lnR w="19050" cap="flat" cmpd="sng" algn="ctr">
                      <a:solidFill>
                        <a:srgbClr val="00000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indent="450215" algn="r">
                        <a:lnSpc>
                          <a:spcPts val="1600"/>
                        </a:lnSpc>
                        <a:spcAft>
                          <a:spcPts val="0"/>
                        </a:spcAft>
                      </a:pPr>
                      <a:r>
                        <a:rPr lang="es-ES" sz="1200">
                          <a:solidFill>
                            <a:srgbClr val="010205"/>
                          </a:solidFill>
                          <a:latin typeface="Arial"/>
                          <a:ea typeface="Calibri"/>
                          <a:cs typeface="Times New Roman"/>
                        </a:rPr>
                        <a:t>7</a:t>
                      </a:r>
                      <a:endParaRPr lang="es-EC" sz="1200">
                        <a:latin typeface="Times New Roman"/>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0215" algn="r">
                        <a:lnSpc>
                          <a:spcPts val="1600"/>
                        </a:lnSpc>
                        <a:spcAft>
                          <a:spcPts val="0"/>
                        </a:spcAft>
                      </a:pPr>
                      <a:r>
                        <a:rPr lang="es-ES" sz="1200">
                          <a:solidFill>
                            <a:srgbClr val="010205"/>
                          </a:solidFill>
                          <a:latin typeface="Arial"/>
                          <a:ea typeface="Calibri"/>
                          <a:cs typeface="Times New Roman"/>
                        </a:rPr>
                        <a:t>7,0</a:t>
                      </a:r>
                      <a:endParaRPr lang="es-EC" sz="120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0215" algn="r">
                        <a:lnSpc>
                          <a:spcPts val="1600"/>
                        </a:lnSpc>
                        <a:spcAft>
                          <a:spcPts val="0"/>
                        </a:spcAft>
                      </a:pPr>
                      <a:r>
                        <a:rPr lang="es-ES" sz="1200" dirty="0">
                          <a:solidFill>
                            <a:srgbClr val="010205"/>
                          </a:solidFill>
                          <a:latin typeface="Arial"/>
                          <a:ea typeface="Calibri"/>
                          <a:cs typeface="Times New Roman"/>
                        </a:rPr>
                        <a:t>7,0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0215" algn="r">
                        <a:lnSpc>
                          <a:spcPts val="1600"/>
                        </a:lnSpc>
                        <a:spcAft>
                          <a:spcPts val="0"/>
                        </a:spcAft>
                      </a:pPr>
                      <a:r>
                        <a:rPr lang="es-ES" sz="1200">
                          <a:solidFill>
                            <a:srgbClr val="010205"/>
                          </a:solidFill>
                          <a:latin typeface="Arial"/>
                          <a:ea typeface="Calibri"/>
                          <a:cs typeface="Times New Roman"/>
                        </a:rPr>
                        <a:t>100,0</a:t>
                      </a:r>
                      <a:endParaRPr lang="es-EC" sz="120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0">
                <a:tc vMerge="1">
                  <a:txBody>
                    <a:bodyPr/>
                    <a:lstStyle/>
                    <a:p>
                      <a:endParaRPr lang="es-EC"/>
                    </a:p>
                  </a:txBody>
                  <a:tcPr/>
                </a:tc>
                <a:tc>
                  <a:txBody>
                    <a:bodyPr/>
                    <a:lstStyle/>
                    <a:p>
                      <a:pPr marL="38100" marR="38100" indent="-38100" algn="l">
                        <a:lnSpc>
                          <a:spcPts val="1600"/>
                        </a:lnSpc>
                        <a:spcAft>
                          <a:spcPts val="0"/>
                        </a:spcAft>
                      </a:pPr>
                      <a:r>
                        <a:rPr lang="es-ES" sz="1200" dirty="0">
                          <a:solidFill>
                            <a:srgbClr val="264A60"/>
                          </a:solidFill>
                          <a:latin typeface="Arial"/>
                          <a:ea typeface="Calibri"/>
                          <a:cs typeface="Times New Roman"/>
                        </a:rPr>
                        <a:t>Total</a:t>
                      </a:r>
                      <a:endParaRPr lang="es-EC" sz="1200" dirty="0">
                        <a:latin typeface="Times New Roman"/>
                        <a:ea typeface="Calibri"/>
                        <a:cs typeface="Times New Roman"/>
                      </a:endParaRPr>
                    </a:p>
                  </a:txBody>
                  <a:tcPr marL="0" marR="0" marT="0" marB="0">
                    <a:lnL>
                      <a:noFill/>
                    </a:lnL>
                    <a:lnR w="19050" cap="flat" cmpd="sng" algn="ctr">
                      <a:solidFill>
                        <a:srgbClr val="000000"/>
                      </a:solidFill>
                      <a:prstDash val="solid"/>
                      <a:round/>
                      <a:headEnd type="none" w="med" len="med"/>
                      <a:tailEnd type="none" w="med" len="med"/>
                    </a:lnR>
                    <a:lnT w="12700" cap="flat" cmpd="sng" algn="ctr">
                      <a:solidFill>
                        <a:srgbClr val="AEAEAE"/>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tc>
                  <a:txBody>
                    <a:bodyPr/>
                    <a:lstStyle/>
                    <a:p>
                      <a:pPr marL="38100" marR="38100" indent="-38100" algn="r">
                        <a:lnSpc>
                          <a:spcPts val="1600"/>
                        </a:lnSpc>
                        <a:spcAft>
                          <a:spcPts val="0"/>
                        </a:spcAft>
                      </a:pPr>
                      <a:r>
                        <a:rPr lang="es-ES" sz="1200" dirty="0">
                          <a:solidFill>
                            <a:srgbClr val="010205"/>
                          </a:solidFill>
                          <a:latin typeface="Arial"/>
                          <a:ea typeface="Calibri"/>
                          <a:cs typeface="Times New Roman"/>
                        </a:rPr>
                        <a:t>100</a:t>
                      </a:r>
                      <a:endParaRPr lang="es-EC" sz="1200" dirty="0">
                        <a:latin typeface="Times New Roman"/>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38100" marR="38100" indent="-38100" algn="r">
                        <a:lnSpc>
                          <a:spcPts val="1600"/>
                        </a:lnSpc>
                        <a:spcAft>
                          <a:spcPts val="0"/>
                        </a:spcAft>
                      </a:pPr>
                      <a:r>
                        <a:rPr lang="es-ES" sz="1200" dirty="0">
                          <a:solidFill>
                            <a:srgbClr val="010205"/>
                          </a:solidFill>
                          <a:latin typeface="Arial"/>
                          <a:ea typeface="Calibri"/>
                          <a:cs typeface="Times New Roman"/>
                        </a:rPr>
                        <a:t>100,0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38100" marR="38100" indent="-38100" algn="r">
                        <a:lnSpc>
                          <a:spcPts val="1600"/>
                        </a:lnSpc>
                        <a:spcAft>
                          <a:spcPts val="0"/>
                        </a:spcAft>
                      </a:pPr>
                      <a:r>
                        <a:rPr lang="es-ES" sz="1200" dirty="0">
                          <a:solidFill>
                            <a:srgbClr val="010205"/>
                          </a:solidFill>
                          <a:latin typeface="Arial"/>
                          <a:ea typeface="Calibri"/>
                          <a:cs typeface="Times New Roman"/>
                        </a:rPr>
                        <a:t>100,0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indent="450215" algn="l">
                        <a:lnSpc>
                          <a:spcPct val="150000"/>
                        </a:lnSpc>
                        <a:spcAft>
                          <a:spcPts val="0"/>
                        </a:spcAft>
                      </a:pPr>
                      <a:endParaRPr lang="es-ES" sz="1200" dirty="0">
                        <a:latin typeface="Times New Roman"/>
                        <a:ea typeface="Calibri"/>
                        <a:cs typeface="Times New Roman"/>
                      </a:endParaRPr>
                    </a:p>
                  </a:txBody>
                  <a:tcPr marL="0" marR="0" marT="0" marB="0" anchor="ctr">
                    <a:lnL w="12700" cap="flat" cmpd="sng" algn="ctr">
                      <a:solidFill>
                        <a:srgbClr val="E0E0E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AEAEAE"/>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pic>
        <p:nvPicPr>
          <p:cNvPr id="17410" name="Picture 2"/>
          <p:cNvPicPr>
            <a:picLocks noChangeAspect="1" noChangeArrowheads="1"/>
          </p:cNvPicPr>
          <p:nvPr/>
        </p:nvPicPr>
        <p:blipFill>
          <a:blip r:embed="rId3" cstate="print"/>
          <a:srcRect l="26271" t="35328" r="20816" b="21663"/>
          <a:stretch>
            <a:fillRect/>
          </a:stretch>
        </p:blipFill>
        <p:spPr bwMode="auto">
          <a:xfrm>
            <a:off x="6018229" y="2572718"/>
            <a:ext cx="5775980" cy="3521093"/>
          </a:xfrm>
          <a:prstGeom prst="rect">
            <a:avLst/>
          </a:prstGeom>
          <a:noFill/>
          <a:ln w="9525">
            <a:noFill/>
            <a:miter lim="800000"/>
            <a:headEnd/>
            <a:tailEnd/>
          </a:ln>
        </p:spPr>
      </p:pic>
    </p:spTree>
    <p:extLst>
      <p:ext uri="{BB962C8B-B14F-4D97-AF65-F5344CB8AC3E}">
        <p14:creationId xmlns:p14="http://schemas.microsoft.com/office/powerpoint/2010/main" val="581064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amond(in)">
                                      <p:cBhvr>
                                        <p:cTn id="7" dur="2000"/>
                                        <p:tgtEl>
                                          <p:spTgt spid="2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in)">
                                      <p:cBhvr>
                                        <p:cTn id="10" dur="2000"/>
                                        <p:tgtEl>
                                          <p:spTgt spid="13"/>
                                        </p:tgtEl>
                                      </p:cBhvr>
                                    </p:animEffect>
                                  </p:childTnLst>
                                </p:cTn>
                              </p:par>
                              <p:par>
                                <p:cTn id="11" presetID="8" presetClass="entr" presetSubtype="16"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amond(in)">
                                      <p:cBhvr>
                                        <p:cTn id="13" dur="2000"/>
                                        <p:tgtEl>
                                          <p:spTgt spid="16"/>
                                        </p:tgtEl>
                                      </p:cBhvr>
                                    </p:animEffect>
                                  </p:childTnLst>
                                </p:cTn>
                              </p:par>
                              <p:par>
                                <p:cTn id="14" presetID="8" presetClass="entr" presetSubtype="16" fill="hold" nodeType="withEffect">
                                  <p:stCondLst>
                                    <p:cond delay="0"/>
                                  </p:stCondLst>
                                  <p:childTnLst>
                                    <p:set>
                                      <p:cBhvr>
                                        <p:cTn id="15" dur="1" fill="hold">
                                          <p:stCondLst>
                                            <p:cond delay="0"/>
                                          </p:stCondLst>
                                        </p:cTn>
                                        <p:tgtEl>
                                          <p:spTgt spid="17410"/>
                                        </p:tgtEl>
                                        <p:attrNameLst>
                                          <p:attrName>style.visibility</p:attrName>
                                        </p:attrNameLst>
                                      </p:cBhvr>
                                      <p:to>
                                        <p:strVal val="visible"/>
                                      </p:to>
                                    </p:set>
                                    <p:animEffect transition="in" filter="diamond(in)">
                                      <p:cBhvr>
                                        <p:cTn id="16"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9"/>
          <p:cNvSpPr/>
          <p:nvPr/>
        </p:nvSpPr>
        <p:spPr>
          <a:xfrm flipH="1">
            <a:off x="0" y="6147413"/>
            <a:ext cx="12192000" cy="71058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p:nvSpPr>
        <p:spPr>
          <a:xfrm flipH="1" flipV="1">
            <a:off x="8754742" y="-1"/>
            <a:ext cx="3437258" cy="2699133"/>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2"/>
          <p:cNvSpPr/>
          <p:nvPr/>
        </p:nvSpPr>
        <p:spPr>
          <a:xfrm flipH="1" flipV="1">
            <a:off x="5338220" y="0"/>
            <a:ext cx="6853780" cy="715824"/>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1"/>
          <p:cNvSpPr/>
          <p:nvPr/>
        </p:nvSpPr>
        <p:spPr>
          <a:xfrm>
            <a:off x="0" y="0"/>
            <a:ext cx="2368627" cy="1740665"/>
          </a:xfrm>
          <a:prstGeom prst="homePlate">
            <a:avLst>
              <a:gd name="adj" fmla="val 993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Resultado de imagen para logo universidad de las fuerzas armadas espe">
            <a:extLst>
              <a:ext uri="{FF2B5EF4-FFF2-40B4-BE49-F238E27FC236}">
                <a16:creationId xmlns:a16="http://schemas.microsoft.com/office/drawing/2014/main" id="{D09D6157-7169-4E0D-A969-1F105FC382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5026" y="25444"/>
            <a:ext cx="3461988" cy="786208"/>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12"/>
          <p:cNvSpPr/>
          <p:nvPr/>
        </p:nvSpPr>
        <p:spPr>
          <a:xfrm>
            <a:off x="1639250" y="707217"/>
            <a:ext cx="8155679" cy="1200329"/>
          </a:xfrm>
          <a:prstGeom prst="rect">
            <a:avLst/>
          </a:prstGeom>
        </p:spPr>
        <p:txBody>
          <a:bodyPr wrap="square">
            <a:spAutoFit/>
          </a:bodyPr>
          <a:lstStyle/>
          <a:p>
            <a:pPr algn="ctr"/>
            <a:r>
              <a:rPr lang="es-EC" sz="2400" dirty="0"/>
              <a:t>Pregunta 7. </a:t>
            </a:r>
          </a:p>
          <a:p>
            <a:r>
              <a:rPr lang="es-US" sz="2400" dirty="0"/>
              <a:t>¿Considera necesario la implementación de un sistema de gestión de riesgos? </a:t>
            </a:r>
            <a:endParaRPr lang="es-EC" sz="2400" dirty="0"/>
          </a:p>
        </p:txBody>
      </p:sp>
      <p:graphicFrame>
        <p:nvGraphicFramePr>
          <p:cNvPr id="8" name="7 Tabla"/>
          <p:cNvGraphicFramePr>
            <a:graphicFrameLocks noGrp="1"/>
          </p:cNvGraphicFramePr>
          <p:nvPr/>
        </p:nvGraphicFramePr>
        <p:xfrm>
          <a:off x="653108" y="3327387"/>
          <a:ext cx="4562475" cy="1696720"/>
        </p:xfrm>
        <a:graphic>
          <a:graphicData uri="http://schemas.openxmlformats.org/drawingml/2006/table">
            <a:tbl>
              <a:tblPr/>
              <a:tblGrid>
                <a:gridCol w="570309">
                  <a:extLst>
                    <a:ext uri="{9D8B030D-6E8A-4147-A177-3AD203B41FA5}">
                      <a16:colId xmlns:a16="http://schemas.microsoft.com/office/drawing/2014/main" val="20000"/>
                    </a:ext>
                  </a:extLst>
                </a:gridCol>
                <a:gridCol w="712887">
                  <a:extLst>
                    <a:ext uri="{9D8B030D-6E8A-4147-A177-3AD203B41FA5}">
                      <a16:colId xmlns:a16="http://schemas.microsoft.com/office/drawing/2014/main" val="20001"/>
                    </a:ext>
                  </a:extLst>
                </a:gridCol>
                <a:gridCol w="868889">
                  <a:extLst>
                    <a:ext uri="{9D8B030D-6E8A-4147-A177-3AD203B41FA5}">
                      <a16:colId xmlns:a16="http://schemas.microsoft.com/office/drawing/2014/main" val="20002"/>
                    </a:ext>
                  </a:extLst>
                </a:gridCol>
                <a:gridCol w="790414">
                  <a:extLst>
                    <a:ext uri="{9D8B030D-6E8A-4147-A177-3AD203B41FA5}">
                      <a16:colId xmlns:a16="http://schemas.microsoft.com/office/drawing/2014/main" val="20003"/>
                    </a:ext>
                  </a:extLst>
                </a:gridCol>
                <a:gridCol w="764512">
                  <a:extLst>
                    <a:ext uri="{9D8B030D-6E8A-4147-A177-3AD203B41FA5}">
                      <a16:colId xmlns:a16="http://schemas.microsoft.com/office/drawing/2014/main" val="20004"/>
                    </a:ext>
                  </a:extLst>
                </a:gridCol>
                <a:gridCol w="855464">
                  <a:extLst>
                    <a:ext uri="{9D8B030D-6E8A-4147-A177-3AD203B41FA5}">
                      <a16:colId xmlns:a16="http://schemas.microsoft.com/office/drawing/2014/main" val="20005"/>
                    </a:ext>
                  </a:extLst>
                </a:gridCol>
              </a:tblGrid>
              <a:tr h="0">
                <a:tc gridSpan="6">
                  <a:txBody>
                    <a:bodyPr/>
                    <a:lstStyle/>
                    <a:p>
                      <a:pPr marL="38100" marR="38100" indent="450215" algn="ctr">
                        <a:lnSpc>
                          <a:spcPts val="1600"/>
                        </a:lnSpc>
                        <a:spcAft>
                          <a:spcPts val="0"/>
                        </a:spcAft>
                      </a:pPr>
                      <a:r>
                        <a:rPr lang="es-ES" sz="1800" b="1" kern="1200" dirty="0">
                          <a:solidFill>
                            <a:schemeClr val="tx1"/>
                          </a:solidFill>
                          <a:latin typeface="+mn-lt"/>
                          <a:ea typeface="+mn-ea"/>
                          <a:cs typeface="+mn-cs"/>
                        </a:rPr>
                        <a:t>Pregunta7</a:t>
                      </a:r>
                      <a:endParaRPr lang="es-EC" sz="1200" dirty="0">
                        <a:latin typeface="Times New Roman"/>
                        <a:ea typeface="Calibri"/>
                        <a:cs typeface="Times New Roman"/>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0">
                <a:tc gridSpan="2">
                  <a:txBody>
                    <a:bodyPr/>
                    <a:lstStyle/>
                    <a:p>
                      <a:pPr indent="450215" algn="l">
                        <a:lnSpc>
                          <a:spcPct val="150000"/>
                        </a:lnSpc>
                        <a:spcAft>
                          <a:spcPts val="0"/>
                        </a:spcAft>
                      </a:pPr>
                      <a:endParaRPr lang="es-ES" sz="1200">
                        <a:latin typeface="Times New Roman"/>
                        <a:ea typeface="Calibri"/>
                        <a:cs typeface="Times New Roman"/>
                      </a:endParaRP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indent="-38100" algn="ctr">
                        <a:lnSpc>
                          <a:spcPts val="1600"/>
                        </a:lnSpc>
                        <a:spcAft>
                          <a:spcPts val="0"/>
                        </a:spcAft>
                      </a:pPr>
                      <a:r>
                        <a:rPr lang="es-ES" sz="1200" dirty="0">
                          <a:solidFill>
                            <a:srgbClr val="264A60"/>
                          </a:solidFill>
                          <a:latin typeface="Arial"/>
                          <a:ea typeface="Calibri"/>
                          <a:cs typeface="Times New Roman"/>
                        </a:rPr>
                        <a:t>Frecuencia</a:t>
                      </a:r>
                      <a:endParaRPr lang="es-EC" sz="1200" dirty="0">
                        <a:latin typeface="Times New Roman"/>
                        <a:ea typeface="Calibri"/>
                        <a:cs typeface="Times New Roman"/>
                      </a:endParaRPr>
                    </a:p>
                  </a:txBody>
                  <a:tcPr marL="0" marR="0" marT="0" marB="0" anchor="b">
                    <a:lnL w="19050" cap="flat" cmpd="sng" algn="ctr">
                      <a:solidFill>
                        <a:srgbClr val="000000"/>
                      </a:solidFill>
                      <a:prstDash val="solid"/>
                      <a:round/>
                      <a:headEnd type="none" w="med" len="med"/>
                      <a:tailEnd type="none" w="med" len="med"/>
                    </a:lnL>
                    <a:lnR w="12700" cap="flat" cmpd="sng" algn="ctr">
                      <a:solidFill>
                        <a:srgbClr val="E0E0E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264A60"/>
                          </a:solidFill>
                          <a:latin typeface="Arial"/>
                          <a:ea typeface="Calibri"/>
                          <a:cs typeface="Times New Roman"/>
                        </a:rPr>
                        <a:t>Porcentaje</a:t>
                      </a:r>
                      <a:endParaRPr lang="es-EC" sz="1200" dirty="0">
                        <a:latin typeface="Times New Roman"/>
                        <a:ea typeface="Calibri"/>
                        <a:cs typeface="Times New Roman"/>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264A60"/>
                          </a:solidFill>
                          <a:latin typeface="Arial"/>
                          <a:ea typeface="Calibri"/>
                          <a:cs typeface="Times New Roman"/>
                        </a:rPr>
                        <a:t>Porcentaje válido</a:t>
                      </a:r>
                      <a:endParaRPr lang="es-EC" sz="1200" dirty="0">
                        <a:latin typeface="Times New Roman"/>
                        <a:ea typeface="Calibri"/>
                        <a:cs typeface="Times New Roman"/>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264A60"/>
                          </a:solidFill>
                          <a:latin typeface="Arial"/>
                          <a:ea typeface="Calibri"/>
                          <a:cs typeface="Times New Roman"/>
                        </a:rPr>
                        <a:t>Porcentaje acumulado</a:t>
                      </a:r>
                      <a:endParaRPr lang="es-EC" sz="1200" dirty="0">
                        <a:latin typeface="Times New Roman"/>
                        <a:ea typeface="Calibri"/>
                        <a:cs typeface="Times New Roman"/>
                      </a:endParaRPr>
                    </a:p>
                  </a:txBody>
                  <a:tcPr marL="0" marR="0" marT="0" marB="0" anchor="b">
                    <a:lnL w="12700" cap="flat" cmpd="sng" algn="ctr">
                      <a:solidFill>
                        <a:srgbClr val="E0E0E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rowSpan="3">
                  <a:txBody>
                    <a:bodyPr/>
                    <a:lstStyle/>
                    <a:p>
                      <a:pPr marL="38100" marR="38100" indent="-38100" algn="l">
                        <a:lnSpc>
                          <a:spcPts val="1600"/>
                        </a:lnSpc>
                        <a:spcAft>
                          <a:spcPts val="0"/>
                        </a:spcAft>
                      </a:pPr>
                      <a:r>
                        <a:rPr lang="es-ES" sz="1200" dirty="0">
                          <a:solidFill>
                            <a:srgbClr val="264A60"/>
                          </a:solidFill>
                          <a:latin typeface="Arial"/>
                          <a:ea typeface="Calibri"/>
                          <a:cs typeface="Times New Roman"/>
                        </a:rPr>
                        <a:t>Válido</a:t>
                      </a:r>
                      <a:endParaRPr lang="es-EC" sz="1200" dirty="0">
                        <a:latin typeface="Times New Roman"/>
                        <a:ea typeface="Calibri"/>
                        <a:cs typeface="Times New Roman"/>
                      </a:endParaRPr>
                    </a:p>
                  </a:txBody>
                  <a:tcPr marL="0" marR="0" marT="0"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tc>
                  <a:txBody>
                    <a:bodyPr/>
                    <a:lstStyle/>
                    <a:p>
                      <a:pPr marL="38100" marR="38100" indent="-38100" algn="ctr">
                        <a:lnSpc>
                          <a:spcPts val="1600"/>
                        </a:lnSpc>
                        <a:spcAft>
                          <a:spcPts val="0"/>
                        </a:spcAft>
                      </a:pPr>
                      <a:r>
                        <a:rPr lang="es-ES" sz="1200" dirty="0">
                          <a:solidFill>
                            <a:srgbClr val="264A60"/>
                          </a:solidFill>
                          <a:latin typeface="Arial"/>
                          <a:ea typeface="Calibri"/>
                          <a:cs typeface="Times New Roman"/>
                        </a:rPr>
                        <a:t>no sabe</a:t>
                      </a:r>
                      <a:endParaRPr lang="es-EC" sz="1200" dirty="0">
                        <a:latin typeface="Times New Roman"/>
                        <a:ea typeface="Calibri"/>
                        <a:cs typeface="Times New Roman"/>
                      </a:endParaRPr>
                    </a:p>
                  </a:txBody>
                  <a:tcPr marL="0" marR="0"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7</a:t>
                      </a:r>
                      <a:endParaRPr lang="es-EC" sz="1200" dirty="0">
                        <a:latin typeface="Times New Roman"/>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E0E0E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7,0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7,0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7,0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vMerge="1">
                  <a:txBody>
                    <a:bodyPr/>
                    <a:lstStyle/>
                    <a:p>
                      <a:endParaRPr lang="es-EC"/>
                    </a:p>
                  </a:txBody>
                  <a:tcPr/>
                </a:tc>
                <a:tc>
                  <a:txBody>
                    <a:bodyPr/>
                    <a:lstStyle/>
                    <a:p>
                      <a:pPr marL="38100" marR="38100" indent="-38100" algn="ctr">
                        <a:lnSpc>
                          <a:spcPts val="1600"/>
                        </a:lnSpc>
                        <a:spcAft>
                          <a:spcPts val="0"/>
                        </a:spcAft>
                      </a:pPr>
                      <a:r>
                        <a:rPr lang="es-ES" sz="1200" dirty="0">
                          <a:solidFill>
                            <a:srgbClr val="264A60"/>
                          </a:solidFill>
                          <a:latin typeface="Arial"/>
                          <a:ea typeface="Calibri"/>
                          <a:cs typeface="Times New Roman"/>
                        </a:rPr>
                        <a:t>si</a:t>
                      </a:r>
                      <a:endParaRPr lang="es-EC" sz="1200" dirty="0">
                        <a:latin typeface="Times New Roman"/>
                        <a:ea typeface="Calibri"/>
                        <a:cs typeface="Times New Roman"/>
                      </a:endParaRPr>
                    </a:p>
                  </a:txBody>
                  <a:tcPr marL="0" marR="0" marT="0" marB="0">
                    <a:lnL>
                      <a:noFill/>
                    </a:lnL>
                    <a:lnR w="19050" cap="flat" cmpd="sng" algn="ctr">
                      <a:solidFill>
                        <a:srgbClr val="00000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93</a:t>
                      </a:r>
                      <a:endParaRPr lang="es-EC" sz="1200" dirty="0">
                        <a:latin typeface="Times New Roman"/>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93,0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93,0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100,0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0">
                <a:tc vMerge="1">
                  <a:txBody>
                    <a:bodyPr/>
                    <a:lstStyle/>
                    <a:p>
                      <a:endParaRPr lang="es-EC"/>
                    </a:p>
                  </a:txBody>
                  <a:tcPr/>
                </a:tc>
                <a:tc>
                  <a:txBody>
                    <a:bodyPr/>
                    <a:lstStyle/>
                    <a:p>
                      <a:pPr marL="38100" marR="38100" indent="-38100" algn="ctr">
                        <a:lnSpc>
                          <a:spcPts val="1600"/>
                        </a:lnSpc>
                        <a:spcAft>
                          <a:spcPts val="0"/>
                        </a:spcAft>
                      </a:pPr>
                      <a:r>
                        <a:rPr lang="es-ES" sz="1200" dirty="0">
                          <a:solidFill>
                            <a:srgbClr val="264A60"/>
                          </a:solidFill>
                          <a:latin typeface="Arial"/>
                          <a:ea typeface="Calibri"/>
                          <a:cs typeface="Times New Roman"/>
                        </a:rPr>
                        <a:t>Total</a:t>
                      </a:r>
                      <a:endParaRPr lang="es-EC" sz="1200" dirty="0">
                        <a:latin typeface="Times New Roman"/>
                        <a:ea typeface="Calibri"/>
                        <a:cs typeface="Times New Roman"/>
                      </a:endParaRPr>
                    </a:p>
                  </a:txBody>
                  <a:tcPr marL="0" marR="0" marT="0" marB="0">
                    <a:lnL>
                      <a:noFill/>
                    </a:lnL>
                    <a:lnR w="19050" cap="flat" cmpd="sng" algn="ctr">
                      <a:solidFill>
                        <a:srgbClr val="00000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100</a:t>
                      </a:r>
                      <a:endParaRPr lang="es-EC" sz="1200" dirty="0">
                        <a:latin typeface="Times New Roman"/>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100,0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100,0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0" indent="0" algn="ctr">
                        <a:lnSpc>
                          <a:spcPct val="150000"/>
                        </a:lnSpc>
                        <a:spcAft>
                          <a:spcPts val="0"/>
                        </a:spcAft>
                      </a:pPr>
                      <a:endParaRPr lang="es-ES" sz="1200" dirty="0">
                        <a:latin typeface="Times New Roman"/>
                        <a:ea typeface="Calibri"/>
                        <a:cs typeface="Times New Roman"/>
                      </a:endParaRPr>
                    </a:p>
                  </a:txBody>
                  <a:tcPr marL="0" marR="0" marT="0" marB="0" anchor="ctr">
                    <a:lnL w="12700" cap="flat" cmpd="sng" algn="ctr">
                      <a:solidFill>
                        <a:srgbClr val="E0E0E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0">
                <a:tc gridSpan="2">
                  <a:txBody>
                    <a:bodyPr/>
                    <a:lstStyle/>
                    <a:p>
                      <a:pPr indent="450215" algn="l">
                        <a:lnSpc>
                          <a:spcPct val="150000"/>
                        </a:lnSpc>
                        <a:spcAft>
                          <a:spcPts val="0"/>
                        </a:spcAft>
                      </a:pPr>
                      <a:endParaRPr lang="es-ES" sz="1200">
                        <a:latin typeface="Times New Roman"/>
                        <a:ea typeface="Calibri"/>
                        <a:cs typeface="Times New Roman"/>
                      </a:endParaRPr>
                    </a:p>
                  </a:txBody>
                  <a:tcPr marL="0" marR="0" marT="0" marB="0" anchor="b">
                    <a:lnT w="19050" cap="flat" cmpd="sng" algn="ctr">
                      <a:solidFill>
                        <a:srgbClr val="000000"/>
                      </a:solidFill>
                      <a:prstDash val="solid"/>
                      <a:round/>
                      <a:headEnd type="none" w="med" len="med"/>
                      <a:tailEnd type="none" w="med" len="med"/>
                    </a:lnT>
                  </a:tcPr>
                </a:tc>
                <a:tc hMerge="1">
                  <a:txBody>
                    <a:bodyPr/>
                    <a:lstStyle/>
                    <a:p>
                      <a:endParaRPr lang="es-EC"/>
                    </a:p>
                  </a:txBody>
                  <a:tcPr>
                    <a:lnL>
                      <a:noFill/>
                    </a:lnL>
                    <a:lnR w="19050" cap="flat" cmpd="sng" algn="ctr">
                      <a:solidFill>
                        <a:srgbClr val="000000"/>
                      </a:solidFill>
                      <a:prstDash val="solid"/>
                      <a:round/>
                      <a:headEnd type="none" w="med" len="med"/>
                      <a:tailEnd type="none" w="med" len="med"/>
                    </a:lnR>
                    <a:lnT w="12700" cap="flat" cmpd="sng" algn="ctr">
                      <a:solidFill>
                        <a:srgbClr val="AEAEAE"/>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tc>
                  <a:txBody>
                    <a:bodyPr/>
                    <a:lstStyle/>
                    <a:p>
                      <a:pPr marL="38100" marR="38100" indent="-38100" algn="ctr">
                        <a:lnSpc>
                          <a:spcPts val="1600"/>
                        </a:lnSpc>
                        <a:spcAft>
                          <a:spcPts val="0"/>
                        </a:spcAft>
                      </a:pPr>
                      <a:r>
                        <a:rPr lang="es-ES" sz="1200" dirty="0">
                          <a:solidFill>
                            <a:srgbClr val="264A60"/>
                          </a:solidFill>
                          <a:latin typeface="Arial"/>
                          <a:ea typeface="Calibri"/>
                          <a:cs typeface="Times New Roman"/>
                        </a:rPr>
                        <a:t>Frecuencia</a:t>
                      </a:r>
                      <a:endParaRPr lang="es-EC" sz="1200" dirty="0">
                        <a:latin typeface="Times New Roman"/>
                        <a:ea typeface="Calibri"/>
                        <a:cs typeface="Times New Roman"/>
                      </a:endParaRPr>
                    </a:p>
                  </a:txBody>
                  <a:tcPr marL="0" marR="0" marT="0" marB="0" anchor="b">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264A60"/>
                          </a:solidFill>
                          <a:latin typeface="Arial"/>
                          <a:ea typeface="Calibri"/>
                          <a:cs typeface="Times New Roman"/>
                        </a:rPr>
                        <a:t>Porcentaje</a:t>
                      </a:r>
                      <a:endParaRPr lang="es-EC" sz="1200" dirty="0">
                        <a:latin typeface="Times New Roman"/>
                        <a:ea typeface="Calibri"/>
                        <a:cs typeface="Times New Roman"/>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264A60"/>
                          </a:solidFill>
                          <a:latin typeface="Arial"/>
                          <a:ea typeface="Calibri"/>
                          <a:cs typeface="Times New Roman"/>
                        </a:rPr>
                        <a:t>Porcentaje válido</a:t>
                      </a:r>
                      <a:endParaRPr lang="es-EC" sz="1200" dirty="0">
                        <a:latin typeface="Times New Roman"/>
                        <a:ea typeface="Calibri"/>
                        <a:cs typeface="Times New Roman"/>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264A60"/>
                          </a:solidFill>
                          <a:latin typeface="Arial"/>
                          <a:ea typeface="Calibri"/>
                          <a:cs typeface="Times New Roman"/>
                        </a:rPr>
                        <a:t>Porcentaje acumulado</a:t>
                      </a:r>
                      <a:endParaRPr lang="es-EC" sz="1200" dirty="0">
                        <a:latin typeface="Times New Roman"/>
                        <a:ea typeface="Calibri"/>
                        <a:cs typeface="Times New Roman"/>
                      </a:endParaRPr>
                    </a:p>
                  </a:txBody>
                  <a:tcPr marL="0" marR="0" marT="0" marB="0" anchor="b">
                    <a:lnL w="12700" cap="flat" cmpd="sng" algn="ctr">
                      <a:solidFill>
                        <a:srgbClr val="E0E0E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AEAEAE"/>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pic>
        <p:nvPicPr>
          <p:cNvPr id="10" name="9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638" y="2355741"/>
            <a:ext cx="5953589" cy="3657593"/>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8"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2000"/>
                                        <p:tgtEl>
                                          <p:spTgt spid="8"/>
                                        </p:tgtEl>
                                      </p:cBhvr>
                                    </p:animEffect>
                                  </p:childTnLst>
                                </p:cTn>
                              </p:par>
                              <p:par>
                                <p:cTn id="11" presetID="8"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in)">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9"/>
          <p:cNvSpPr/>
          <p:nvPr/>
        </p:nvSpPr>
        <p:spPr>
          <a:xfrm flipH="1">
            <a:off x="0" y="6147413"/>
            <a:ext cx="12192000" cy="71058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p:nvSpPr>
        <p:spPr>
          <a:xfrm flipH="1" flipV="1">
            <a:off x="8754742" y="-1"/>
            <a:ext cx="3437258" cy="2699133"/>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2"/>
          <p:cNvSpPr/>
          <p:nvPr/>
        </p:nvSpPr>
        <p:spPr>
          <a:xfrm flipH="1" flipV="1">
            <a:off x="5338220" y="0"/>
            <a:ext cx="6853780" cy="715824"/>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1"/>
          <p:cNvSpPr/>
          <p:nvPr/>
        </p:nvSpPr>
        <p:spPr>
          <a:xfrm>
            <a:off x="0" y="0"/>
            <a:ext cx="2368627" cy="1740665"/>
          </a:xfrm>
          <a:prstGeom prst="homePlate">
            <a:avLst>
              <a:gd name="adj" fmla="val 993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Resultado de imagen para logo universidad de las fuerzas armadas espe">
            <a:extLst>
              <a:ext uri="{FF2B5EF4-FFF2-40B4-BE49-F238E27FC236}">
                <a16:creationId xmlns:a16="http://schemas.microsoft.com/office/drawing/2014/main" id="{D09D6157-7169-4E0D-A969-1F105FC382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5026" y="25444"/>
            <a:ext cx="3461988" cy="786208"/>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12"/>
          <p:cNvSpPr/>
          <p:nvPr/>
        </p:nvSpPr>
        <p:spPr>
          <a:xfrm>
            <a:off x="1639250" y="707217"/>
            <a:ext cx="8155679" cy="1569660"/>
          </a:xfrm>
          <a:prstGeom prst="rect">
            <a:avLst/>
          </a:prstGeom>
        </p:spPr>
        <p:txBody>
          <a:bodyPr wrap="square">
            <a:spAutoFit/>
          </a:bodyPr>
          <a:lstStyle/>
          <a:p>
            <a:pPr algn="ctr"/>
            <a:r>
              <a:rPr lang="es-EC" sz="2400" dirty="0"/>
              <a:t>Pregunta 8. </a:t>
            </a:r>
          </a:p>
          <a:p>
            <a:pPr algn="just"/>
            <a:r>
              <a:rPr lang="es-ES" sz="2400" dirty="0"/>
              <a:t>¿Ha tenido afecciones (ansiedad, depresión, estrés o trastornos conductuales accidentes o lesiones) mientras se encontraba realizando sus actividades laborales?</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7 Tabla"/>
          <p:cNvGraphicFramePr>
            <a:graphicFrameLocks noGrp="1"/>
          </p:cNvGraphicFramePr>
          <p:nvPr/>
        </p:nvGraphicFramePr>
        <p:xfrm>
          <a:off x="653108" y="3327387"/>
          <a:ext cx="4562475" cy="1493520"/>
        </p:xfrm>
        <a:graphic>
          <a:graphicData uri="http://schemas.openxmlformats.org/drawingml/2006/table">
            <a:tbl>
              <a:tblPr/>
              <a:tblGrid>
                <a:gridCol w="570309">
                  <a:extLst>
                    <a:ext uri="{9D8B030D-6E8A-4147-A177-3AD203B41FA5}">
                      <a16:colId xmlns:a16="http://schemas.microsoft.com/office/drawing/2014/main" val="20000"/>
                    </a:ext>
                  </a:extLst>
                </a:gridCol>
                <a:gridCol w="712887">
                  <a:extLst>
                    <a:ext uri="{9D8B030D-6E8A-4147-A177-3AD203B41FA5}">
                      <a16:colId xmlns:a16="http://schemas.microsoft.com/office/drawing/2014/main" val="20001"/>
                    </a:ext>
                  </a:extLst>
                </a:gridCol>
                <a:gridCol w="868889">
                  <a:extLst>
                    <a:ext uri="{9D8B030D-6E8A-4147-A177-3AD203B41FA5}">
                      <a16:colId xmlns:a16="http://schemas.microsoft.com/office/drawing/2014/main" val="20002"/>
                    </a:ext>
                  </a:extLst>
                </a:gridCol>
                <a:gridCol w="790414">
                  <a:extLst>
                    <a:ext uri="{9D8B030D-6E8A-4147-A177-3AD203B41FA5}">
                      <a16:colId xmlns:a16="http://schemas.microsoft.com/office/drawing/2014/main" val="20003"/>
                    </a:ext>
                  </a:extLst>
                </a:gridCol>
                <a:gridCol w="764512">
                  <a:extLst>
                    <a:ext uri="{9D8B030D-6E8A-4147-A177-3AD203B41FA5}">
                      <a16:colId xmlns:a16="http://schemas.microsoft.com/office/drawing/2014/main" val="20004"/>
                    </a:ext>
                  </a:extLst>
                </a:gridCol>
                <a:gridCol w="855464">
                  <a:extLst>
                    <a:ext uri="{9D8B030D-6E8A-4147-A177-3AD203B41FA5}">
                      <a16:colId xmlns:a16="http://schemas.microsoft.com/office/drawing/2014/main" val="20005"/>
                    </a:ext>
                  </a:extLst>
                </a:gridCol>
              </a:tblGrid>
              <a:tr h="0">
                <a:tc gridSpan="6">
                  <a:txBody>
                    <a:bodyPr/>
                    <a:lstStyle/>
                    <a:p>
                      <a:pPr marL="38100" marR="38100" indent="450215" algn="ctr">
                        <a:lnSpc>
                          <a:spcPts val="1600"/>
                        </a:lnSpc>
                        <a:spcAft>
                          <a:spcPts val="0"/>
                        </a:spcAft>
                      </a:pPr>
                      <a:r>
                        <a:rPr lang="es-ES" sz="1200" b="1" dirty="0">
                          <a:solidFill>
                            <a:srgbClr val="010205"/>
                          </a:solidFill>
                          <a:latin typeface="Arial"/>
                          <a:ea typeface="Calibri"/>
                          <a:cs typeface="Times New Roman"/>
                        </a:rPr>
                        <a:t>Pregunta8</a:t>
                      </a:r>
                      <a:endParaRPr lang="es-EC" sz="1200" dirty="0">
                        <a:latin typeface="Times New Roman"/>
                        <a:ea typeface="Calibri"/>
                        <a:cs typeface="Times New Roman"/>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0">
                <a:tc gridSpan="2">
                  <a:txBody>
                    <a:bodyPr/>
                    <a:lstStyle/>
                    <a:p>
                      <a:pPr indent="450215" algn="l">
                        <a:lnSpc>
                          <a:spcPct val="150000"/>
                        </a:lnSpc>
                        <a:spcAft>
                          <a:spcPts val="0"/>
                        </a:spcAft>
                      </a:pPr>
                      <a:endParaRPr lang="es-ES" sz="1200" dirty="0">
                        <a:latin typeface="Times New Roman"/>
                        <a:ea typeface="Calibri"/>
                        <a:cs typeface="Times New Roman"/>
                      </a:endParaRP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indent="-38100" algn="ctr">
                        <a:lnSpc>
                          <a:spcPts val="1600"/>
                        </a:lnSpc>
                        <a:spcAft>
                          <a:spcPts val="0"/>
                        </a:spcAft>
                      </a:pPr>
                      <a:r>
                        <a:rPr lang="es-ES" sz="1200" dirty="0">
                          <a:solidFill>
                            <a:srgbClr val="264A60"/>
                          </a:solidFill>
                          <a:latin typeface="Arial"/>
                          <a:ea typeface="Calibri"/>
                          <a:cs typeface="Times New Roman"/>
                        </a:rPr>
                        <a:t>Frecuencia</a:t>
                      </a:r>
                      <a:endParaRPr lang="es-EC" sz="1200" dirty="0">
                        <a:latin typeface="Times New Roman"/>
                        <a:ea typeface="Calibri"/>
                        <a:cs typeface="Times New Roman"/>
                      </a:endParaRPr>
                    </a:p>
                  </a:txBody>
                  <a:tcPr marL="0" marR="0" marT="0" marB="0" anchor="b">
                    <a:lnL w="19050" cap="flat" cmpd="sng" algn="ctr">
                      <a:solidFill>
                        <a:srgbClr val="000000"/>
                      </a:solidFill>
                      <a:prstDash val="solid"/>
                      <a:round/>
                      <a:headEnd type="none" w="med" len="med"/>
                      <a:tailEnd type="none" w="med" len="med"/>
                    </a:lnL>
                    <a:lnR w="12700" cap="flat" cmpd="sng" algn="ctr">
                      <a:solidFill>
                        <a:srgbClr val="E0E0E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264A60"/>
                          </a:solidFill>
                          <a:latin typeface="Arial"/>
                          <a:ea typeface="Calibri"/>
                          <a:cs typeface="Times New Roman"/>
                        </a:rPr>
                        <a:t>Porcentaje</a:t>
                      </a:r>
                      <a:endParaRPr lang="es-EC" sz="1200" dirty="0">
                        <a:latin typeface="Times New Roman"/>
                        <a:ea typeface="Calibri"/>
                        <a:cs typeface="Times New Roman"/>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264A60"/>
                          </a:solidFill>
                          <a:latin typeface="Arial"/>
                          <a:ea typeface="Calibri"/>
                          <a:cs typeface="Times New Roman"/>
                        </a:rPr>
                        <a:t>Porcentaje válido</a:t>
                      </a:r>
                      <a:endParaRPr lang="es-EC" sz="1200" dirty="0">
                        <a:latin typeface="Times New Roman"/>
                        <a:ea typeface="Calibri"/>
                        <a:cs typeface="Times New Roman"/>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264A60"/>
                          </a:solidFill>
                          <a:latin typeface="Arial"/>
                          <a:ea typeface="Calibri"/>
                          <a:cs typeface="Times New Roman"/>
                        </a:rPr>
                        <a:t>Porcentaje acumulado</a:t>
                      </a:r>
                      <a:endParaRPr lang="es-EC" sz="1200" dirty="0">
                        <a:latin typeface="Times New Roman"/>
                        <a:ea typeface="Calibri"/>
                        <a:cs typeface="Times New Roman"/>
                      </a:endParaRPr>
                    </a:p>
                  </a:txBody>
                  <a:tcPr marL="0" marR="0" marT="0" marB="0" anchor="b">
                    <a:lnL w="12700" cap="flat" cmpd="sng" algn="ctr">
                      <a:solidFill>
                        <a:srgbClr val="E0E0E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rowSpan="4">
                  <a:txBody>
                    <a:bodyPr/>
                    <a:lstStyle/>
                    <a:p>
                      <a:pPr marL="38100" marR="38100" indent="-38100" algn="ctr">
                        <a:lnSpc>
                          <a:spcPts val="1600"/>
                        </a:lnSpc>
                        <a:spcAft>
                          <a:spcPts val="0"/>
                        </a:spcAft>
                      </a:pPr>
                      <a:endParaRPr lang="es-ES" sz="1200" dirty="0">
                        <a:solidFill>
                          <a:srgbClr val="264A60"/>
                        </a:solidFill>
                        <a:latin typeface="Arial"/>
                        <a:ea typeface="Calibri"/>
                        <a:cs typeface="Times New Roman"/>
                      </a:endParaRPr>
                    </a:p>
                    <a:p>
                      <a:pPr marL="38100" marR="38100" indent="-38100" algn="ctr">
                        <a:lnSpc>
                          <a:spcPts val="1600"/>
                        </a:lnSpc>
                        <a:spcAft>
                          <a:spcPts val="0"/>
                        </a:spcAft>
                      </a:pPr>
                      <a:endParaRPr lang="es-ES" sz="1200" dirty="0">
                        <a:solidFill>
                          <a:srgbClr val="264A60"/>
                        </a:solidFill>
                        <a:latin typeface="Arial"/>
                        <a:ea typeface="Calibri"/>
                        <a:cs typeface="Times New Roman"/>
                      </a:endParaRPr>
                    </a:p>
                    <a:p>
                      <a:pPr marL="38100" marR="38100" indent="-38100" algn="ctr">
                        <a:lnSpc>
                          <a:spcPts val="1600"/>
                        </a:lnSpc>
                        <a:spcAft>
                          <a:spcPts val="0"/>
                        </a:spcAft>
                      </a:pPr>
                      <a:r>
                        <a:rPr lang="es-ES" sz="1200" dirty="0">
                          <a:solidFill>
                            <a:srgbClr val="264A60"/>
                          </a:solidFill>
                          <a:latin typeface="Arial"/>
                          <a:ea typeface="Calibri"/>
                          <a:cs typeface="Times New Roman"/>
                        </a:rPr>
                        <a:t>Válido</a:t>
                      </a:r>
                      <a:endParaRPr lang="es-EC" sz="1200" dirty="0">
                        <a:latin typeface="Times New Roman"/>
                        <a:ea typeface="Calibri"/>
                        <a:cs typeface="Times New Roman"/>
                      </a:endParaRPr>
                    </a:p>
                  </a:txBody>
                  <a:tcPr marL="0" marR="0" marT="0"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tc>
                  <a:txBody>
                    <a:bodyPr/>
                    <a:lstStyle/>
                    <a:p>
                      <a:pPr marL="38100" marR="38100" indent="-38100" algn="ctr">
                        <a:lnSpc>
                          <a:spcPts val="1600"/>
                        </a:lnSpc>
                        <a:spcAft>
                          <a:spcPts val="0"/>
                        </a:spcAft>
                      </a:pPr>
                      <a:r>
                        <a:rPr lang="es-ES" sz="1200" dirty="0">
                          <a:solidFill>
                            <a:srgbClr val="264A60"/>
                          </a:solidFill>
                          <a:latin typeface="Arial"/>
                          <a:ea typeface="Calibri"/>
                          <a:cs typeface="Times New Roman"/>
                        </a:rPr>
                        <a:t>no</a:t>
                      </a:r>
                      <a:endParaRPr lang="es-EC" sz="1200" dirty="0">
                        <a:latin typeface="Times New Roman"/>
                        <a:ea typeface="Calibri"/>
                        <a:cs typeface="Times New Roman"/>
                      </a:endParaRPr>
                    </a:p>
                  </a:txBody>
                  <a:tcPr marL="0" marR="0"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14</a:t>
                      </a:r>
                      <a:endParaRPr lang="es-EC" sz="1200" dirty="0">
                        <a:latin typeface="Times New Roman"/>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E0E0E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14,0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14,0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14,0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vMerge="1">
                  <a:txBody>
                    <a:bodyPr/>
                    <a:lstStyle/>
                    <a:p>
                      <a:endParaRPr lang="es-EC"/>
                    </a:p>
                  </a:txBody>
                  <a:tcPr/>
                </a:tc>
                <a:tc>
                  <a:txBody>
                    <a:bodyPr/>
                    <a:lstStyle/>
                    <a:p>
                      <a:pPr marL="38100" marR="38100" indent="-38100" algn="ctr">
                        <a:lnSpc>
                          <a:spcPts val="1600"/>
                        </a:lnSpc>
                        <a:spcAft>
                          <a:spcPts val="0"/>
                        </a:spcAft>
                      </a:pPr>
                      <a:r>
                        <a:rPr lang="es-ES" sz="1200" dirty="0">
                          <a:solidFill>
                            <a:srgbClr val="264A60"/>
                          </a:solidFill>
                          <a:latin typeface="Arial"/>
                          <a:ea typeface="Calibri"/>
                          <a:cs typeface="Times New Roman"/>
                        </a:rPr>
                        <a:t>no sabe</a:t>
                      </a:r>
                      <a:endParaRPr lang="es-EC" sz="1200" dirty="0">
                        <a:latin typeface="Times New Roman"/>
                        <a:ea typeface="Calibri"/>
                        <a:cs typeface="Times New Roman"/>
                      </a:endParaRPr>
                    </a:p>
                  </a:txBody>
                  <a:tcPr marL="0" marR="0" marT="0" marB="0">
                    <a:lnL>
                      <a:noFill/>
                    </a:lnL>
                    <a:lnR w="19050" cap="flat" cmpd="sng" algn="ctr">
                      <a:solidFill>
                        <a:srgbClr val="00000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14</a:t>
                      </a:r>
                      <a:endParaRPr lang="es-EC" sz="1200" dirty="0">
                        <a:latin typeface="Times New Roman"/>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14,0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14,0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28,0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0">
                <a:tc vMerge="1">
                  <a:txBody>
                    <a:bodyPr/>
                    <a:lstStyle/>
                    <a:p>
                      <a:endParaRPr lang="es-EC"/>
                    </a:p>
                  </a:txBody>
                  <a:tcPr/>
                </a:tc>
                <a:tc>
                  <a:txBody>
                    <a:bodyPr/>
                    <a:lstStyle/>
                    <a:p>
                      <a:pPr marL="38100" marR="38100" indent="-38100" algn="ctr">
                        <a:lnSpc>
                          <a:spcPts val="1600"/>
                        </a:lnSpc>
                        <a:spcAft>
                          <a:spcPts val="0"/>
                        </a:spcAft>
                      </a:pPr>
                      <a:r>
                        <a:rPr lang="es-ES" sz="1200" dirty="0">
                          <a:solidFill>
                            <a:srgbClr val="264A60"/>
                          </a:solidFill>
                          <a:latin typeface="Arial"/>
                          <a:ea typeface="Calibri"/>
                          <a:cs typeface="Times New Roman"/>
                        </a:rPr>
                        <a:t>si</a:t>
                      </a:r>
                      <a:endParaRPr lang="es-EC" sz="1200" dirty="0">
                        <a:latin typeface="Times New Roman"/>
                        <a:ea typeface="Calibri"/>
                        <a:cs typeface="Times New Roman"/>
                      </a:endParaRPr>
                    </a:p>
                  </a:txBody>
                  <a:tcPr marL="0" marR="0" marT="0" marB="0">
                    <a:lnL>
                      <a:noFill/>
                    </a:lnL>
                    <a:lnR w="19050" cap="flat" cmpd="sng" algn="ctr">
                      <a:solidFill>
                        <a:srgbClr val="00000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72</a:t>
                      </a:r>
                      <a:endParaRPr lang="es-EC" sz="1200" dirty="0">
                        <a:latin typeface="Times New Roman"/>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72,0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72,0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100,0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0">
                <a:tc vMerge="1">
                  <a:txBody>
                    <a:bodyPr/>
                    <a:lstStyle/>
                    <a:p>
                      <a:endParaRPr lang="es-EC"/>
                    </a:p>
                  </a:txBody>
                  <a:tcPr/>
                </a:tc>
                <a:tc>
                  <a:txBody>
                    <a:bodyPr/>
                    <a:lstStyle/>
                    <a:p>
                      <a:pPr marL="38100" marR="38100" indent="-38100" algn="ctr">
                        <a:lnSpc>
                          <a:spcPts val="1600"/>
                        </a:lnSpc>
                        <a:spcAft>
                          <a:spcPts val="0"/>
                        </a:spcAft>
                      </a:pPr>
                      <a:r>
                        <a:rPr lang="es-ES" sz="1200" dirty="0">
                          <a:solidFill>
                            <a:srgbClr val="264A60"/>
                          </a:solidFill>
                          <a:latin typeface="Arial"/>
                          <a:ea typeface="Calibri"/>
                          <a:cs typeface="Times New Roman"/>
                        </a:rPr>
                        <a:t>Total</a:t>
                      </a:r>
                      <a:endParaRPr lang="es-EC" sz="1200" dirty="0">
                        <a:latin typeface="Times New Roman"/>
                        <a:ea typeface="Calibri"/>
                        <a:cs typeface="Times New Roman"/>
                      </a:endParaRPr>
                    </a:p>
                  </a:txBody>
                  <a:tcPr marL="0" marR="0" marT="0" marB="0">
                    <a:lnL>
                      <a:noFill/>
                    </a:lnL>
                    <a:lnR w="19050" cap="flat" cmpd="sng" algn="ctr">
                      <a:solidFill>
                        <a:srgbClr val="000000"/>
                      </a:solidFill>
                      <a:prstDash val="solid"/>
                      <a:round/>
                      <a:headEnd type="none" w="med" len="med"/>
                      <a:tailEnd type="none" w="med" len="med"/>
                    </a:lnR>
                    <a:lnT w="12700" cap="flat" cmpd="sng" algn="ctr">
                      <a:solidFill>
                        <a:srgbClr val="AEAEAE"/>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100</a:t>
                      </a:r>
                      <a:endParaRPr lang="es-EC" sz="1200" dirty="0">
                        <a:latin typeface="Times New Roman"/>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100,0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100,0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indent="450215" algn="ctr">
                        <a:lnSpc>
                          <a:spcPct val="150000"/>
                        </a:lnSpc>
                        <a:spcAft>
                          <a:spcPts val="0"/>
                        </a:spcAft>
                      </a:pPr>
                      <a:endParaRPr lang="es-ES" sz="1200" dirty="0">
                        <a:latin typeface="Times New Roman"/>
                        <a:ea typeface="Calibri"/>
                        <a:cs typeface="Times New Roman"/>
                      </a:endParaRPr>
                    </a:p>
                  </a:txBody>
                  <a:tcPr marL="0" marR="0" marT="0" marB="0" anchor="ctr">
                    <a:lnL w="12700" cap="flat" cmpd="sng" algn="ctr">
                      <a:solidFill>
                        <a:srgbClr val="E0E0E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AEAEAE"/>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pic>
        <p:nvPicPr>
          <p:cNvPr id="9" name="8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7912" y="2278248"/>
            <a:ext cx="5811863" cy="3611108"/>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8"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2000"/>
                                        <p:tgtEl>
                                          <p:spTgt spid="8"/>
                                        </p:tgtEl>
                                      </p:cBhvr>
                                    </p:animEffect>
                                  </p:childTnLst>
                                </p:cTn>
                              </p:par>
                              <p:par>
                                <p:cTn id="11" presetID="8"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amond(in)">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9"/>
          <p:cNvSpPr/>
          <p:nvPr/>
        </p:nvSpPr>
        <p:spPr>
          <a:xfrm flipH="1">
            <a:off x="0" y="6147413"/>
            <a:ext cx="12192000" cy="71058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p:nvSpPr>
        <p:spPr>
          <a:xfrm flipH="1" flipV="1">
            <a:off x="8754742" y="-1"/>
            <a:ext cx="3437258" cy="2699133"/>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2"/>
          <p:cNvSpPr/>
          <p:nvPr/>
        </p:nvSpPr>
        <p:spPr>
          <a:xfrm flipH="1" flipV="1">
            <a:off x="5338220" y="0"/>
            <a:ext cx="6853780" cy="715824"/>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1"/>
          <p:cNvSpPr/>
          <p:nvPr/>
        </p:nvSpPr>
        <p:spPr>
          <a:xfrm>
            <a:off x="0" y="0"/>
            <a:ext cx="2368627" cy="1740665"/>
          </a:xfrm>
          <a:prstGeom prst="homePlate">
            <a:avLst>
              <a:gd name="adj" fmla="val 993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12"/>
          <p:cNvSpPr/>
          <p:nvPr/>
        </p:nvSpPr>
        <p:spPr>
          <a:xfrm>
            <a:off x="1639250" y="660723"/>
            <a:ext cx="8729116" cy="1200329"/>
          </a:xfrm>
          <a:prstGeom prst="rect">
            <a:avLst/>
          </a:prstGeom>
        </p:spPr>
        <p:txBody>
          <a:bodyPr wrap="square">
            <a:spAutoFit/>
          </a:bodyPr>
          <a:lstStyle/>
          <a:p>
            <a:pPr algn="ctr"/>
            <a:r>
              <a:rPr lang="es-EC" sz="2400" dirty="0"/>
              <a:t>Pregunta 9. </a:t>
            </a:r>
          </a:p>
          <a:p>
            <a:r>
              <a:rPr lang="es-US" sz="2400" dirty="0"/>
              <a:t>¿Cuál ha sido la escala de gravedad de sus afecciones, accidentes o lesiones?</a:t>
            </a:r>
            <a:endParaRPr lang="es-EC" sz="2400" dirty="0"/>
          </a:p>
        </p:txBody>
      </p:sp>
      <p:graphicFrame>
        <p:nvGraphicFramePr>
          <p:cNvPr id="7" name="6 Tabla"/>
          <p:cNvGraphicFramePr>
            <a:graphicFrameLocks noGrp="1"/>
          </p:cNvGraphicFramePr>
          <p:nvPr/>
        </p:nvGraphicFramePr>
        <p:xfrm>
          <a:off x="387454" y="2793367"/>
          <a:ext cx="5492050" cy="2150391"/>
        </p:xfrm>
        <a:graphic>
          <a:graphicData uri="http://schemas.openxmlformats.org/drawingml/2006/table">
            <a:tbl>
              <a:tblPr/>
              <a:tblGrid>
                <a:gridCol w="670321">
                  <a:extLst>
                    <a:ext uri="{9D8B030D-6E8A-4147-A177-3AD203B41FA5}">
                      <a16:colId xmlns:a16="http://schemas.microsoft.com/office/drawing/2014/main" val="20000"/>
                    </a:ext>
                  </a:extLst>
                </a:gridCol>
                <a:gridCol w="887299">
                  <a:extLst>
                    <a:ext uri="{9D8B030D-6E8A-4147-A177-3AD203B41FA5}">
                      <a16:colId xmlns:a16="http://schemas.microsoft.com/office/drawing/2014/main" val="20001"/>
                    </a:ext>
                  </a:extLst>
                </a:gridCol>
                <a:gridCol w="855311">
                  <a:extLst>
                    <a:ext uri="{9D8B030D-6E8A-4147-A177-3AD203B41FA5}">
                      <a16:colId xmlns:a16="http://schemas.microsoft.com/office/drawing/2014/main" val="20002"/>
                    </a:ext>
                  </a:extLst>
                </a:gridCol>
                <a:gridCol w="1026373">
                  <a:extLst>
                    <a:ext uri="{9D8B030D-6E8A-4147-A177-3AD203B41FA5}">
                      <a16:colId xmlns:a16="http://schemas.microsoft.com/office/drawing/2014/main" val="20003"/>
                    </a:ext>
                  </a:extLst>
                </a:gridCol>
                <a:gridCol w="1026373">
                  <a:extLst>
                    <a:ext uri="{9D8B030D-6E8A-4147-A177-3AD203B41FA5}">
                      <a16:colId xmlns:a16="http://schemas.microsoft.com/office/drawing/2014/main" val="20004"/>
                    </a:ext>
                  </a:extLst>
                </a:gridCol>
                <a:gridCol w="1026373">
                  <a:extLst>
                    <a:ext uri="{9D8B030D-6E8A-4147-A177-3AD203B41FA5}">
                      <a16:colId xmlns:a16="http://schemas.microsoft.com/office/drawing/2014/main" val="20005"/>
                    </a:ext>
                  </a:extLst>
                </a:gridCol>
              </a:tblGrid>
              <a:tr h="263438">
                <a:tc gridSpan="6">
                  <a:txBody>
                    <a:bodyPr/>
                    <a:lstStyle/>
                    <a:p>
                      <a:pPr marL="38100" marR="38100" indent="450215" algn="ctr">
                        <a:lnSpc>
                          <a:spcPts val="1600"/>
                        </a:lnSpc>
                        <a:spcAft>
                          <a:spcPts val="0"/>
                        </a:spcAft>
                      </a:pPr>
                      <a:r>
                        <a:rPr lang="es-ES" sz="1100" b="1">
                          <a:solidFill>
                            <a:srgbClr val="010205"/>
                          </a:solidFill>
                          <a:latin typeface="Arial"/>
                          <a:ea typeface="Calibri"/>
                          <a:cs typeface="Times New Roman"/>
                        </a:rPr>
                        <a:t>Pregunta9</a:t>
                      </a:r>
                      <a:endParaRPr lang="es-EC" sz="1200">
                        <a:latin typeface="Times New Roman"/>
                        <a:ea typeface="Calibri"/>
                        <a:cs typeface="Times New Roman"/>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464553">
                <a:tc gridSpan="2">
                  <a:txBody>
                    <a:bodyPr/>
                    <a:lstStyle/>
                    <a:p>
                      <a:pPr indent="450215" algn="l">
                        <a:lnSpc>
                          <a:spcPct val="150000"/>
                        </a:lnSpc>
                        <a:spcAft>
                          <a:spcPts val="0"/>
                        </a:spcAft>
                      </a:pPr>
                      <a:endParaRPr lang="es-ES" sz="1200">
                        <a:latin typeface="Times New Roman"/>
                        <a:ea typeface="Calibri"/>
                        <a:cs typeface="Times New Roman"/>
                      </a:endParaRP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indent="-38100" algn="ctr">
                        <a:lnSpc>
                          <a:spcPts val="1600"/>
                        </a:lnSpc>
                        <a:spcAft>
                          <a:spcPts val="0"/>
                        </a:spcAft>
                      </a:pPr>
                      <a:r>
                        <a:rPr lang="es-ES" sz="1200" dirty="0">
                          <a:solidFill>
                            <a:srgbClr val="264A60"/>
                          </a:solidFill>
                          <a:latin typeface="Arial"/>
                          <a:ea typeface="Calibri"/>
                          <a:cs typeface="Times New Roman"/>
                        </a:rPr>
                        <a:t>Frecuencia</a:t>
                      </a:r>
                      <a:endParaRPr lang="es-EC" sz="1200" dirty="0">
                        <a:latin typeface="Times New Roman"/>
                        <a:ea typeface="Calibri"/>
                        <a:cs typeface="Times New Roman"/>
                      </a:endParaRPr>
                    </a:p>
                  </a:txBody>
                  <a:tcPr marL="0" marR="0" marT="0" marB="0" anchor="b">
                    <a:lnL w="19050" cap="flat" cmpd="sng" algn="ctr">
                      <a:solidFill>
                        <a:srgbClr val="000000"/>
                      </a:solidFill>
                      <a:prstDash val="solid"/>
                      <a:round/>
                      <a:headEnd type="none" w="med" len="med"/>
                      <a:tailEnd type="none" w="med" len="med"/>
                    </a:lnL>
                    <a:lnR w="12700" cap="flat" cmpd="sng" algn="ctr">
                      <a:solidFill>
                        <a:srgbClr val="E0E0E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264A60"/>
                          </a:solidFill>
                          <a:latin typeface="Arial"/>
                          <a:ea typeface="Calibri"/>
                          <a:cs typeface="Times New Roman"/>
                        </a:rPr>
                        <a:t>Porcentaje</a:t>
                      </a:r>
                      <a:endParaRPr lang="es-EC" sz="1200" dirty="0">
                        <a:latin typeface="Times New Roman"/>
                        <a:ea typeface="Calibri"/>
                        <a:cs typeface="Times New Roman"/>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264A60"/>
                          </a:solidFill>
                          <a:latin typeface="Arial"/>
                          <a:ea typeface="Calibri"/>
                          <a:cs typeface="Times New Roman"/>
                        </a:rPr>
                        <a:t>Porcentaje válido</a:t>
                      </a:r>
                      <a:endParaRPr lang="es-EC" sz="1200" dirty="0">
                        <a:latin typeface="Times New Roman"/>
                        <a:ea typeface="Calibri"/>
                        <a:cs typeface="Times New Roman"/>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264A60"/>
                          </a:solidFill>
                          <a:latin typeface="Arial"/>
                          <a:ea typeface="Calibri"/>
                          <a:cs typeface="Times New Roman"/>
                        </a:rPr>
                        <a:t>Porcentaje acumulado</a:t>
                      </a:r>
                      <a:endParaRPr lang="es-EC" sz="1200" dirty="0">
                        <a:latin typeface="Times New Roman"/>
                        <a:ea typeface="Calibri"/>
                        <a:cs typeface="Times New Roman"/>
                      </a:endParaRPr>
                    </a:p>
                  </a:txBody>
                  <a:tcPr marL="0" marR="0" marT="0" marB="0" anchor="b">
                    <a:lnL w="12700" cap="flat" cmpd="sng" algn="ctr">
                      <a:solidFill>
                        <a:srgbClr val="E0E0E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78969">
                <a:tc rowSpan="5">
                  <a:txBody>
                    <a:bodyPr/>
                    <a:lstStyle/>
                    <a:p>
                      <a:pPr marL="38100" marR="38100" indent="-38100" algn="ctr">
                        <a:lnSpc>
                          <a:spcPts val="1600"/>
                        </a:lnSpc>
                        <a:spcAft>
                          <a:spcPts val="0"/>
                        </a:spcAft>
                      </a:pPr>
                      <a:endParaRPr lang="es-ES" sz="1200" dirty="0">
                        <a:solidFill>
                          <a:srgbClr val="264A60"/>
                        </a:solidFill>
                        <a:latin typeface="Arial"/>
                        <a:ea typeface="Calibri"/>
                        <a:cs typeface="Times New Roman"/>
                      </a:endParaRPr>
                    </a:p>
                    <a:p>
                      <a:pPr marL="38100" marR="38100" indent="-38100" algn="ctr">
                        <a:lnSpc>
                          <a:spcPts val="1600"/>
                        </a:lnSpc>
                        <a:spcAft>
                          <a:spcPts val="0"/>
                        </a:spcAft>
                      </a:pPr>
                      <a:endParaRPr lang="es-ES" sz="1200" dirty="0">
                        <a:solidFill>
                          <a:srgbClr val="264A60"/>
                        </a:solidFill>
                        <a:latin typeface="Arial"/>
                        <a:ea typeface="Calibri"/>
                        <a:cs typeface="Times New Roman"/>
                      </a:endParaRPr>
                    </a:p>
                    <a:p>
                      <a:pPr marL="38100" marR="38100" indent="-38100" algn="ctr">
                        <a:lnSpc>
                          <a:spcPts val="1600"/>
                        </a:lnSpc>
                        <a:spcAft>
                          <a:spcPts val="0"/>
                        </a:spcAft>
                      </a:pPr>
                      <a:endParaRPr lang="es-ES" sz="1200" dirty="0">
                        <a:solidFill>
                          <a:srgbClr val="264A60"/>
                        </a:solidFill>
                        <a:latin typeface="Arial"/>
                        <a:ea typeface="Calibri"/>
                        <a:cs typeface="Times New Roman"/>
                      </a:endParaRPr>
                    </a:p>
                    <a:p>
                      <a:pPr marL="38100" marR="38100" indent="-38100" algn="ctr">
                        <a:lnSpc>
                          <a:spcPts val="1600"/>
                        </a:lnSpc>
                        <a:spcAft>
                          <a:spcPts val="0"/>
                        </a:spcAft>
                      </a:pPr>
                      <a:endParaRPr lang="es-ES" sz="1200" dirty="0">
                        <a:solidFill>
                          <a:srgbClr val="264A60"/>
                        </a:solidFill>
                        <a:latin typeface="Arial"/>
                        <a:ea typeface="Calibri"/>
                        <a:cs typeface="Times New Roman"/>
                      </a:endParaRPr>
                    </a:p>
                    <a:p>
                      <a:pPr marL="38100" marR="38100" indent="-38100" algn="ctr">
                        <a:lnSpc>
                          <a:spcPts val="1600"/>
                        </a:lnSpc>
                        <a:spcAft>
                          <a:spcPts val="0"/>
                        </a:spcAft>
                      </a:pPr>
                      <a:endParaRPr lang="es-ES" sz="1200" dirty="0">
                        <a:solidFill>
                          <a:srgbClr val="264A60"/>
                        </a:solidFill>
                        <a:latin typeface="Arial"/>
                        <a:ea typeface="Calibri"/>
                        <a:cs typeface="Times New Roman"/>
                      </a:endParaRPr>
                    </a:p>
                    <a:p>
                      <a:pPr marL="38100" marR="38100" indent="-38100" algn="ctr">
                        <a:lnSpc>
                          <a:spcPts val="1600"/>
                        </a:lnSpc>
                        <a:spcAft>
                          <a:spcPts val="0"/>
                        </a:spcAft>
                      </a:pPr>
                      <a:endParaRPr lang="es-ES" sz="1200" dirty="0">
                        <a:solidFill>
                          <a:srgbClr val="264A60"/>
                        </a:solidFill>
                        <a:latin typeface="Arial"/>
                        <a:ea typeface="Calibri"/>
                        <a:cs typeface="Times New Roman"/>
                      </a:endParaRPr>
                    </a:p>
                    <a:p>
                      <a:pPr marL="38100" marR="38100" indent="-38100" algn="ctr">
                        <a:lnSpc>
                          <a:spcPts val="1600"/>
                        </a:lnSpc>
                        <a:spcAft>
                          <a:spcPts val="0"/>
                        </a:spcAft>
                      </a:pPr>
                      <a:r>
                        <a:rPr lang="es-ES" sz="1200" dirty="0">
                          <a:solidFill>
                            <a:srgbClr val="264A60"/>
                          </a:solidFill>
                          <a:latin typeface="Arial"/>
                          <a:ea typeface="Calibri"/>
                          <a:cs typeface="Times New Roman"/>
                        </a:rPr>
                        <a:t>Válido</a:t>
                      </a:r>
                      <a:endParaRPr lang="es-EC" sz="1200" dirty="0">
                        <a:latin typeface="Times New Roman"/>
                        <a:ea typeface="Calibri"/>
                        <a:cs typeface="Times New Roman"/>
                      </a:endParaRPr>
                    </a:p>
                  </a:txBody>
                  <a:tcPr marL="0" marR="0" marT="0"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tc>
                  <a:txBody>
                    <a:bodyPr/>
                    <a:lstStyle/>
                    <a:p>
                      <a:pPr marL="38100" marR="38100" indent="-38100" algn="ctr">
                        <a:lnSpc>
                          <a:spcPts val="1600"/>
                        </a:lnSpc>
                        <a:spcAft>
                          <a:spcPts val="0"/>
                        </a:spcAft>
                      </a:pPr>
                      <a:r>
                        <a:rPr lang="es-ES" sz="1200" dirty="0">
                          <a:solidFill>
                            <a:srgbClr val="264A60"/>
                          </a:solidFill>
                          <a:latin typeface="Arial"/>
                          <a:ea typeface="Calibri"/>
                          <a:cs typeface="Times New Roman"/>
                        </a:rPr>
                        <a:t>Grave</a:t>
                      </a:r>
                      <a:endParaRPr lang="es-EC" sz="1200" dirty="0">
                        <a:latin typeface="Times New Roman"/>
                        <a:ea typeface="Calibri"/>
                        <a:cs typeface="Times New Roman"/>
                      </a:endParaRPr>
                    </a:p>
                  </a:txBody>
                  <a:tcPr marL="0" marR="0"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8</a:t>
                      </a:r>
                      <a:endParaRPr lang="es-EC" sz="1200" dirty="0">
                        <a:latin typeface="Times New Roman"/>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E0E0E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8,0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8,0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8,0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63438">
                <a:tc vMerge="1">
                  <a:txBody>
                    <a:bodyPr/>
                    <a:lstStyle/>
                    <a:p>
                      <a:endParaRPr lang="es-EC"/>
                    </a:p>
                  </a:txBody>
                  <a:tcPr/>
                </a:tc>
                <a:tc>
                  <a:txBody>
                    <a:bodyPr/>
                    <a:lstStyle/>
                    <a:p>
                      <a:pPr marL="38100" marR="38100" indent="-38100" algn="ctr">
                        <a:lnSpc>
                          <a:spcPts val="1600"/>
                        </a:lnSpc>
                        <a:spcAft>
                          <a:spcPts val="0"/>
                        </a:spcAft>
                      </a:pPr>
                      <a:r>
                        <a:rPr lang="es-ES" sz="1200" dirty="0">
                          <a:solidFill>
                            <a:srgbClr val="264A60"/>
                          </a:solidFill>
                          <a:latin typeface="Arial"/>
                          <a:ea typeface="Calibri"/>
                          <a:cs typeface="Times New Roman"/>
                        </a:rPr>
                        <a:t>Leve</a:t>
                      </a:r>
                      <a:endParaRPr lang="es-EC" sz="1200" dirty="0">
                        <a:latin typeface="Times New Roman"/>
                        <a:ea typeface="Calibri"/>
                        <a:cs typeface="Times New Roman"/>
                      </a:endParaRPr>
                    </a:p>
                  </a:txBody>
                  <a:tcPr marL="0" marR="0" marT="0" marB="0">
                    <a:lnL>
                      <a:noFill/>
                    </a:lnL>
                    <a:lnR w="19050" cap="flat" cmpd="sng" algn="ctr">
                      <a:solidFill>
                        <a:srgbClr val="00000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32</a:t>
                      </a:r>
                      <a:endParaRPr lang="es-EC" sz="1200" dirty="0">
                        <a:latin typeface="Times New Roman"/>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32,0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32,0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40,0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79003">
                <a:tc vMerge="1">
                  <a:txBody>
                    <a:bodyPr/>
                    <a:lstStyle/>
                    <a:p>
                      <a:endParaRPr lang="es-EC"/>
                    </a:p>
                  </a:txBody>
                  <a:tcPr/>
                </a:tc>
                <a:tc>
                  <a:txBody>
                    <a:bodyPr/>
                    <a:lstStyle/>
                    <a:p>
                      <a:pPr marL="38100" marR="38100" indent="-38100" algn="ctr">
                        <a:lnSpc>
                          <a:spcPts val="1600"/>
                        </a:lnSpc>
                        <a:spcAft>
                          <a:spcPts val="0"/>
                        </a:spcAft>
                      </a:pPr>
                      <a:r>
                        <a:rPr lang="es-ES" sz="1200" dirty="0">
                          <a:solidFill>
                            <a:srgbClr val="264A60"/>
                          </a:solidFill>
                          <a:latin typeface="Arial"/>
                          <a:ea typeface="Calibri"/>
                          <a:cs typeface="Times New Roman"/>
                        </a:rPr>
                        <a:t>Media</a:t>
                      </a:r>
                      <a:endParaRPr lang="es-EC" sz="1200" dirty="0">
                        <a:latin typeface="Times New Roman"/>
                        <a:ea typeface="Calibri"/>
                        <a:cs typeface="Times New Roman"/>
                      </a:endParaRPr>
                    </a:p>
                  </a:txBody>
                  <a:tcPr marL="0" marR="0" marT="0" marB="0">
                    <a:lnL>
                      <a:noFill/>
                    </a:lnL>
                    <a:lnR w="19050" cap="flat" cmpd="sng" algn="ctr">
                      <a:solidFill>
                        <a:srgbClr val="00000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32</a:t>
                      </a:r>
                      <a:endParaRPr lang="es-EC" sz="1200" dirty="0">
                        <a:latin typeface="Times New Roman"/>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32,0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32,0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72,0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94468">
                <a:tc vMerge="1">
                  <a:txBody>
                    <a:bodyPr/>
                    <a:lstStyle/>
                    <a:p>
                      <a:endParaRPr lang="es-EC"/>
                    </a:p>
                  </a:txBody>
                  <a:tcPr/>
                </a:tc>
                <a:tc>
                  <a:txBody>
                    <a:bodyPr/>
                    <a:lstStyle/>
                    <a:p>
                      <a:pPr marL="38100" marR="38100" indent="-38100" algn="ctr">
                        <a:lnSpc>
                          <a:spcPts val="1600"/>
                        </a:lnSpc>
                        <a:spcAft>
                          <a:spcPts val="0"/>
                        </a:spcAft>
                      </a:pPr>
                      <a:r>
                        <a:rPr lang="es-ES" sz="1200" dirty="0">
                          <a:solidFill>
                            <a:srgbClr val="264A60"/>
                          </a:solidFill>
                          <a:latin typeface="Arial"/>
                          <a:ea typeface="Calibri"/>
                          <a:cs typeface="Times New Roman"/>
                        </a:rPr>
                        <a:t>No contesta</a:t>
                      </a:r>
                      <a:endParaRPr lang="es-EC" sz="1200" dirty="0">
                        <a:latin typeface="Times New Roman"/>
                        <a:ea typeface="Calibri"/>
                        <a:cs typeface="Times New Roman"/>
                      </a:endParaRPr>
                    </a:p>
                  </a:txBody>
                  <a:tcPr marL="0" marR="0" marT="0" marB="0">
                    <a:lnL>
                      <a:noFill/>
                    </a:lnL>
                    <a:lnR w="19050" cap="flat" cmpd="sng" algn="ctr">
                      <a:solidFill>
                        <a:srgbClr val="00000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28</a:t>
                      </a:r>
                      <a:endParaRPr lang="es-EC" sz="1200" dirty="0">
                        <a:latin typeface="Times New Roman"/>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28,0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28,0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100,0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78969">
                <a:tc vMerge="1">
                  <a:txBody>
                    <a:bodyPr/>
                    <a:lstStyle/>
                    <a:p>
                      <a:endParaRPr lang="es-EC"/>
                    </a:p>
                  </a:txBody>
                  <a:tcPr/>
                </a:tc>
                <a:tc>
                  <a:txBody>
                    <a:bodyPr/>
                    <a:lstStyle/>
                    <a:p>
                      <a:pPr marL="38100" marR="38100" indent="-38100" algn="ctr">
                        <a:lnSpc>
                          <a:spcPts val="1600"/>
                        </a:lnSpc>
                        <a:spcAft>
                          <a:spcPts val="0"/>
                        </a:spcAft>
                      </a:pPr>
                      <a:r>
                        <a:rPr lang="es-ES" sz="1200" dirty="0">
                          <a:solidFill>
                            <a:srgbClr val="264A60"/>
                          </a:solidFill>
                          <a:latin typeface="Arial"/>
                          <a:ea typeface="Calibri"/>
                          <a:cs typeface="Times New Roman"/>
                        </a:rPr>
                        <a:t>Total</a:t>
                      </a:r>
                      <a:endParaRPr lang="es-EC" sz="1200" dirty="0">
                        <a:latin typeface="Times New Roman"/>
                        <a:ea typeface="Calibri"/>
                        <a:cs typeface="Times New Roman"/>
                      </a:endParaRPr>
                    </a:p>
                  </a:txBody>
                  <a:tcPr marL="0" marR="0" marT="0" marB="0">
                    <a:lnL>
                      <a:noFill/>
                    </a:lnL>
                    <a:lnR w="19050" cap="flat" cmpd="sng" algn="ctr">
                      <a:solidFill>
                        <a:srgbClr val="000000"/>
                      </a:solidFill>
                      <a:prstDash val="solid"/>
                      <a:round/>
                      <a:headEnd type="none" w="med" len="med"/>
                      <a:tailEnd type="none" w="med" len="med"/>
                    </a:lnR>
                    <a:lnT w="12700" cap="flat" cmpd="sng" algn="ctr">
                      <a:solidFill>
                        <a:srgbClr val="AEAEAE"/>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0E0E0"/>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100</a:t>
                      </a:r>
                      <a:endParaRPr lang="es-EC" sz="1200" dirty="0">
                        <a:latin typeface="Times New Roman"/>
                        <a:ea typeface="Calibri"/>
                        <a:cs typeface="Times New Roman"/>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100,0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38100" marR="38100" indent="-38100" algn="ctr">
                        <a:lnSpc>
                          <a:spcPts val="1600"/>
                        </a:lnSpc>
                        <a:spcAft>
                          <a:spcPts val="0"/>
                        </a:spcAft>
                      </a:pPr>
                      <a:r>
                        <a:rPr lang="es-ES" sz="1200" dirty="0">
                          <a:solidFill>
                            <a:srgbClr val="010205"/>
                          </a:solidFill>
                          <a:latin typeface="Arial"/>
                          <a:ea typeface="Calibri"/>
                          <a:cs typeface="Times New Roman"/>
                        </a:rPr>
                        <a:t>100,0</a:t>
                      </a:r>
                      <a:endParaRPr lang="es-EC" sz="1200" dirty="0">
                        <a:latin typeface="Times New Roman"/>
                        <a:ea typeface="Calibri"/>
                        <a:cs typeface="Times New Roman"/>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indent="450215" algn="ctr">
                        <a:lnSpc>
                          <a:spcPct val="150000"/>
                        </a:lnSpc>
                        <a:spcAft>
                          <a:spcPts val="0"/>
                        </a:spcAft>
                      </a:pPr>
                      <a:endParaRPr lang="es-ES" sz="1200" dirty="0">
                        <a:latin typeface="Times New Roman"/>
                        <a:ea typeface="Calibri"/>
                        <a:cs typeface="Times New Roman"/>
                      </a:endParaRPr>
                    </a:p>
                  </a:txBody>
                  <a:tcPr marL="0" marR="0" marT="0" marB="0" anchor="ctr">
                    <a:lnL w="12700" cap="flat" cmpd="sng" algn="ctr">
                      <a:solidFill>
                        <a:srgbClr val="E0E0E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AEAEAE"/>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pic>
        <p:nvPicPr>
          <p:cNvPr id="8" name="7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0834" y="2309247"/>
            <a:ext cx="5579390" cy="3456122"/>
          </a:xfrm>
          <a:prstGeom prst="rect">
            <a:avLst/>
          </a:prstGeom>
          <a:noFill/>
          <a:ln>
            <a:noFill/>
          </a:ln>
        </p:spPr>
      </p:pic>
      <p:pic>
        <p:nvPicPr>
          <p:cNvPr id="9" name="Picture 2" descr="Resultado de imagen para logo universidad de las fuerzas armadas espe">
            <a:extLst>
              <a:ext uri="{FF2B5EF4-FFF2-40B4-BE49-F238E27FC236}">
                <a16:creationId xmlns:a16="http://schemas.microsoft.com/office/drawing/2014/main" id="{D09D6157-7169-4E0D-A969-1F105FC382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5026" y="25444"/>
            <a:ext cx="3461988" cy="7862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8"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2000"/>
                                        <p:tgtEl>
                                          <p:spTgt spid="7"/>
                                        </p:tgtEl>
                                      </p:cBhvr>
                                    </p:animEffect>
                                  </p:childTnLst>
                                </p:cTn>
                              </p:par>
                              <p:par>
                                <p:cTn id="11" presetID="8"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amond(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Oval 297"/>
          <p:cNvSpPr/>
          <p:nvPr/>
        </p:nvSpPr>
        <p:spPr>
          <a:xfrm>
            <a:off x="5109139" y="1673917"/>
            <a:ext cx="1463040" cy="1463040"/>
          </a:xfrm>
          <a:prstGeom prst="ellipse">
            <a:avLst/>
          </a:prstGeom>
          <a:solidFill>
            <a:schemeClr val="accent3">
              <a:alpha val="10000"/>
            </a:schemeClr>
          </a:solidFill>
          <a:ln>
            <a:solidFill>
              <a:schemeClr val="accent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8392747" y="1235375"/>
            <a:ext cx="1463040" cy="1463040"/>
          </a:xfrm>
          <a:prstGeom prst="ellipse">
            <a:avLst/>
          </a:prstGeom>
          <a:solidFill>
            <a:schemeClr val="accent3">
              <a:alpha val="10000"/>
            </a:schemeClr>
          </a:solidFill>
          <a:ln>
            <a:solidFill>
              <a:schemeClr val="accent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7709567" y="3006745"/>
            <a:ext cx="731520" cy="731520"/>
          </a:xfrm>
          <a:prstGeom prst="ellipse">
            <a:avLst/>
          </a:prstGeom>
          <a:solidFill>
            <a:schemeClr val="accent4">
              <a:alpha val="10000"/>
            </a:schemeClr>
          </a:solidFill>
          <a:ln>
            <a:solidFill>
              <a:schemeClr val="accent4">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5431428" y="3547755"/>
            <a:ext cx="1463040" cy="1463040"/>
          </a:xfrm>
          <a:prstGeom prst="ellipse">
            <a:avLst/>
          </a:prstGeom>
          <a:solidFill>
            <a:schemeClr val="accent4">
              <a:alpha val="10000"/>
            </a:schemeClr>
          </a:solidFill>
          <a:ln>
            <a:solidFill>
              <a:schemeClr val="accent4">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8682284" y="3561166"/>
            <a:ext cx="1828800" cy="1828800"/>
          </a:xfrm>
          <a:prstGeom prst="ellipse">
            <a:avLst/>
          </a:prstGeom>
          <a:solidFill>
            <a:schemeClr val="accent1">
              <a:alpha val="10000"/>
            </a:schemeClr>
          </a:solidFill>
          <a:ln>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6664257" y="1420691"/>
            <a:ext cx="548640" cy="548640"/>
          </a:xfrm>
          <a:prstGeom prst="ellipse">
            <a:avLst/>
          </a:prstGeom>
          <a:solidFill>
            <a:schemeClr val="accent1">
              <a:alpha val="10000"/>
            </a:schemeClr>
          </a:solidFill>
          <a:ln>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p:cNvSpPr/>
          <p:nvPr/>
        </p:nvSpPr>
        <p:spPr>
          <a:xfrm>
            <a:off x="0" y="0"/>
            <a:ext cx="3906670" cy="6858000"/>
          </a:xfrm>
          <a:prstGeom prst="rect">
            <a:avLst/>
          </a:prstGeom>
          <a:solidFill>
            <a:schemeClr val="tx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6" name="Group 305"/>
          <p:cNvGrpSpPr/>
          <p:nvPr/>
        </p:nvGrpSpPr>
        <p:grpSpPr>
          <a:xfrm>
            <a:off x="347949" y="120977"/>
            <a:ext cx="3261749" cy="2743200"/>
            <a:chOff x="302810" y="2057400"/>
            <a:chExt cx="3261749" cy="2743200"/>
          </a:xfrm>
          <a:noFill/>
        </p:grpSpPr>
        <p:sp>
          <p:nvSpPr>
            <p:cNvPr id="307" name="Oval 306"/>
            <p:cNvSpPr/>
            <p:nvPr/>
          </p:nvSpPr>
          <p:spPr>
            <a:xfrm>
              <a:off x="583891" y="2057400"/>
              <a:ext cx="2743200" cy="274320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extBox 307"/>
            <p:cNvSpPr txBox="1"/>
            <p:nvPr/>
          </p:nvSpPr>
          <p:spPr>
            <a:xfrm>
              <a:off x="302810" y="3072710"/>
              <a:ext cx="3261749" cy="815608"/>
            </a:xfrm>
            <a:prstGeom prst="rect">
              <a:avLst/>
            </a:prstGeom>
            <a:grpFill/>
          </p:spPr>
          <p:txBody>
            <a:bodyPr wrap="square" rtlCol="0" anchor="ctr">
              <a:spAutoFit/>
            </a:bodyPr>
            <a:lstStyle/>
            <a:p>
              <a:pPr algn="ctr"/>
              <a:r>
                <a:rPr lang="en-US" sz="4500" b="1" spc="-300" dirty="0">
                  <a:solidFill>
                    <a:schemeClr val="accent3"/>
                  </a:solidFill>
                </a:rPr>
                <a:t>Conclusiones</a:t>
              </a:r>
            </a:p>
          </p:txBody>
        </p:sp>
      </p:grpSp>
      <p:sp>
        <p:nvSpPr>
          <p:cNvPr id="5" name="CuadroTexto 4"/>
          <p:cNvSpPr txBox="1"/>
          <p:nvPr/>
        </p:nvSpPr>
        <p:spPr>
          <a:xfrm>
            <a:off x="3906670" y="1420691"/>
            <a:ext cx="8114272" cy="1015663"/>
          </a:xfrm>
          <a:prstGeom prst="rect">
            <a:avLst/>
          </a:prstGeom>
          <a:noFill/>
        </p:spPr>
        <p:txBody>
          <a:bodyPr wrap="square" rtlCol="0">
            <a:spAutoFit/>
          </a:bodyPr>
          <a:lstStyle/>
          <a:p>
            <a:pPr marL="285750" lvl="0" indent="-285750" algn="just">
              <a:buFont typeface="Wingdings" panose="05000000000000000000" pitchFamily="2" charset="2"/>
              <a:buChar char="ü"/>
            </a:pPr>
            <a:endParaRPr lang="es-EC" sz="2000" dirty="0"/>
          </a:p>
          <a:p>
            <a:pPr marL="457200" indent="-457200" algn="just">
              <a:buFont typeface="Wingdings" panose="05000000000000000000" pitchFamily="2" charset="2"/>
              <a:buChar char="ü"/>
            </a:pPr>
            <a:endParaRPr lang="es-EC" sz="2000" dirty="0"/>
          </a:p>
          <a:p>
            <a:pPr marL="457200" indent="-457200" algn="just">
              <a:buFont typeface="Wingdings" panose="05000000000000000000" pitchFamily="2" charset="2"/>
              <a:buChar char="ü"/>
            </a:pPr>
            <a:endParaRPr lang="es-EC" sz="2000" dirty="0"/>
          </a:p>
        </p:txBody>
      </p:sp>
      <p:sp>
        <p:nvSpPr>
          <p:cNvPr id="325" name="Rectángulo redondeado 324"/>
          <p:cNvSpPr/>
          <p:nvPr/>
        </p:nvSpPr>
        <p:spPr>
          <a:xfrm>
            <a:off x="4171277" y="1108094"/>
            <a:ext cx="7700424" cy="46882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463" lvl="1" indent="-271463" algn="just">
              <a:buFont typeface="Wingdings" pitchFamily="2" charset="2"/>
              <a:buChar char="v"/>
            </a:pPr>
            <a:r>
              <a:rPr lang="es-US" dirty="0">
                <a:solidFill>
                  <a:schemeClr val="tx1"/>
                </a:solidFill>
              </a:rPr>
              <a:t>Hay una falta total de capacitación a los trabajadores de las empresas, siendo este uno de los principales puntos en común que tienen el personal que ha manifestado que en algún momento ha sufrido algún tipo de lesión, son los menos capacitados en temas relacionados con la Seguridad Ocupacional.</a:t>
            </a:r>
          </a:p>
          <a:p>
            <a:pPr marL="271463" lvl="1" indent="-271463" algn="just"/>
            <a:endParaRPr lang="es-US" dirty="0">
              <a:solidFill>
                <a:schemeClr val="tx1"/>
              </a:solidFill>
            </a:endParaRPr>
          </a:p>
          <a:p>
            <a:pPr marL="271463" lvl="1" indent="-271463" algn="just">
              <a:buFont typeface="Wingdings" pitchFamily="2" charset="2"/>
              <a:buChar char="v"/>
            </a:pPr>
            <a:r>
              <a:rPr lang="es-US" dirty="0">
                <a:solidFill>
                  <a:schemeClr val="tx1"/>
                </a:solidFill>
              </a:rPr>
              <a:t> Finalmente, el otro punto importante es la falta de compromiso de las empresas en generar sistemas de seguridad a la altura de las exigencias, en la mayoría de los casos solo se cubre lo mínimo posible, por controlar costos internos, pero muy pocas veces se dan cuenta que los costos por indemnizaciones o por tener empleados que no se encuentren al máximo de sus condiciones, repercute mucho más en las finanzas de la empresa.</a:t>
            </a:r>
            <a:endParaRPr lang="es-EC" dirty="0">
              <a:solidFill>
                <a:schemeClr val="tx1"/>
              </a:solidFill>
            </a:endParaRPr>
          </a:p>
        </p:txBody>
      </p:sp>
      <p:pic>
        <p:nvPicPr>
          <p:cNvPr id="36866" name="Picture 2" descr="Resultado de imagen para GRUA"/>
          <p:cNvPicPr>
            <a:picLocks noChangeAspect="1" noChangeArrowheads="1"/>
          </p:cNvPicPr>
          <p:nvPr/>
        </p:nvPicPr>
        <p:blipFill>
          <a:blip r:embed="rId2" cstate="print"/>
          <a:srcRect/>
          <a:stretch>
            <a:fillRect/>
          </a:stretch>
        </p:blipFill>
        <p:spPr bwMode="auto">
          <a:xfrm rot="20614676">
            <a:off x="232706" y="3068114"/>
            <a:ext cx="1746152" cy="1746152"/>
          </a:xfrm>
          <a:prstGeom prst="rect">
            <a:avLst/>
          </a:prstGeom>
          <a:noFill/>
        </p:spPr>
      </p:pic>
      <p:pic>
        <p:nvPicPr>
          <p:cNvPr id="36868" name="Picture 4" descr="Imagen relacionada"/>
          <p:cNvPicPr>
            <a:picLocks noChangeAspect="1" noChangeArrowheads="1"/>
          </p:cNvPicPr>
          <p:nvPr/>
        </p:nvPicPr>
        <p:blipFill>
          <a:blip r:embed="rId3" cstate="print"/>
          <a:srcRect/>
          <a:stretch>
            <a:fillRect/>
          </a:stretch>
        </p:blipFill>
        <p:spPr bwMode="auto">
          <a:xfrm rot="20538963">
            <a:off x="1270861" y="4575764"/>
            <a:ext cx="2022798" cy="2022799"/>
          </a:xfrm>
          <a:prstGeom prst="rect">
            <a:avLst/>
          </a:prstGeom>
          <a:noFill/>
        </p:spPr>
      </p:pic>
      <p:sp>
        <p:nvSpPr>
          <p:cNvPr id="21" name="Right Triangle 19"/>
          <p:cNvSpPr/>
          <p:nvPr/>
        </p:nvSpPr>
        <p:spPr>
          <a:xfrm flipH="1">
            <a:off x="0" y="6147413"/>
            <a:ext cx="12192000" cy="71058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
          <p:cNvSpPr/>
          <p:nvPr/>
        </p:nvSpPr>
        <p:spPr>
          <a:xfrm flipH="1" flipV="1">
            <a:off x="5338220" y="0"/>
            <a:ext cx="6853780" cy="715824"/>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descr="Resultado de imagen para logo universidad de las fuerzas armadas espe">
            <a:extLst>
              <a:ext uri="{FF2B5EF4-FFF2-40B4-BE49-F238E27FC236}">
                <a16:creationId xmlns:a16="http://schemas.microsoft.com/office/drawing/2014/main" id="{D09D6157-7169-4E0D-A969-1F105FC382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5026" y="25444"/>
            <a:ext cx="3461988" cy="786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4439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diamond(in)">
                                      <p:cBhvr>
                                        <p:cTn id="7" dur="2000"/>
                                        <p:tgtEl>
                                          <p:spTgt spid="305"/>
                                        </p:tgtEl>
                                      </p:cBhvr>
                                    </p:animEffect>
                                  </p:childTnLst>
                                </p:cTn>
                              </p:par>
                              <p:par>
                                <p:cTn id="8" presetID="8" presetClass="entr" presetSubtype="16" fill="hold" nodeType="withEffect">
                                  <p:stCondLst>
                                    <p:cond delay="0"/>
                                  </p:stCondLst>
                                  <p:childTnLst>
                                    <p:set>
                                      <p:cBhvr>
                                        <p:cTn id="9" dur="1" fill="hold">
                                          <p:stCondLst>
                                            <p:cond delay="0"/>
                                          </p:stCondLst>
                                        </p:cTn>
                                        <p:tgtEl>
                                          <p:spTgt spid="306"/>
                                        </p:tgtEl>
                                        <p:attrNameLst>
                                          <p:attrName>style.visibility</p:attrName>
                                        </p:attrNameLst>
                                      </p:cBhvr>
                                      <p:to>
                                        <p:strVal val="visible"/>
                                      </p:to>
                                    </p:set>
                                    <p:animEffect transition="in" filter="diamond(in)">
                                      <p:cBhvr>
                                        <p:cTn id="10" dur="2000"/>
                                        <p:tgtEl>
                                          <p:spTgt spid="306"/>
                                        </p:tgtEl>
                                      </p:cBhvr>
                                    </p:animEffect>
                                  </p:childTnLst>
                                </p:cTn>
                              </p:par>
                              <p:par>
                                <p:cTn id="11" presetID="8" presetClass="entr" presetSubtype="16" fill="hold" nodeType="withEffect">
                                  <p:stCondLst>
                                    <p:cond delay="0"/>
                                  </p:stCondLst>
                                  <p:childTnLst>
                                    <p:set>
                                      <p:cBhvr>
                                        <p:cTn id="12" dur="1" fill="hold">
                                          <p:stCondLst>
                                            <p:cond delay="0"/>
                                          </p:stCondLst>
                                        </p:cTn>
                                        <p:tgtEl>
                                          <p:spTgt spid="36866"/>
                                        </p:tgtEl>
                                        <p:attrNameLst>
                                          <p:attrName>style.visibility</p:attrName>
                                        </p:attrNameLst>
                                      </p:cBhvr>
                                      <p:to>
                                        <p:strVal val="visible"/>
                                      </p:to>
                                    </p:set>
                                    <p:animEffect transition="in" filter="diamond(in)">
                                      <p:cBhvr>
                                        <p:cTn id="13" dur="2000"/>
                                        <p:tgtEl>
                                          <p:spTgt spid="36866"/>
                                        </p:tgtEl>
                                      </p:cBhvr>
                                    </p:animEffect>
                                  </p:childTnLst>
                                </p:cTn>
                              </p:par>
                              <p:par>
                                <p:cTn id="14" presetID="8" presetClass="entr" presetSubtype="16" fill="hold" nodeType="withEffect">
                                  <p:stCondLst>
                                    <p:cond delay="0"/>
                                  </p:stCondLst>
                                  <p:childTnLst>
                                    <p:set>
                                      <p:cBhvr>
                                        <p:cTn id="15" dur="1" fill="hold">
                                          <p:stCondLst>
                                            <p:cond delay="0"/>
                                          </p:stCondLst>
                                        </p:cTn>
                                        <p:tgtEl>
                                          <p:spTgt spid="36868"/>
                                        </p:tgtEl>
                                        <p:attrNameLst>
                                          <p:attrName>style.visibility</p:attrName>
                                        </p:attrNameLst>
                                      </p:cBhvr>
                                      <p:to>
                                        <p:strVal val="visible"/>
                                      </p:to>
                                    </p:set>
                                    <p:animEffect transition="in" filter="diamond(in)">
                                      <p:cBhvr>
                                        <p:cTn id="16" dur="2000"/>
                                        <p:tgtEl>
                                          <p:spTgt spid="36868"/>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325"/>
                                        </p:tgtEl>
                                        <p:attrNameLst>
                                          <p:attrName>style.visibility</p:attrName>
                                        </p:attrNameLst>
                                      </p:cBhvr>
                                      <p:to>
                                        <p:strVal val="visible"/>
                                      </p:to>
                                    </p:set>
                                    <p:animEffect transition="in" filter="diamond(in)">
                                      <p:cBhvr>
                                        <p:cTn id="19" dur="20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Oval 297"/>
          <p:cNvSpPr/>
          <p:nvPr/>
        </p:nvSpPr>
        <p:spPr>
          <a:xfrm>
            <a:off x="5109139" y="1673917"/>
            <a:ext cx="1463040" cy="1463040"/>
          </a:xfrm>
          <a:prstGeom prst="ellipse">
            <a:avLst/>
          </a:prstGeom>
          <a:solidFill>
            <a:schemeClr val="accent3">
              <a:alpha val="10000"/>
            </a:schemeClr>
          </a:solidFill>
          <a:ln>
            <a:solidFill>
              <a:schemeClr val="accent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8392747" y="1235375"/>
            <a:ext cx="1463040" cy="1463040"/>
          </a:xfrm>
          <a:prstGeom prst="ellipse">
            <a:avLst/>
          </a:prstGeom>
          <a:solidFill>
            <a:schemeClr val="accent3">
              <a:alpha val="10000"/>
            </a:schemeClr>
          </a:solidFill>
          <a:ln>
            <a:solidFill>
              <a:schemeClr val="accent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7709567" y="3006745"/>
            <a:ext cx="731520" cy="731520"/>
          </a:xfrm>
          <a:prstGeom prst="ellipse">
            <a:avLst/>
          </a:prstGeom>
          <a:solidFill>
            <a:schemeClr val="accent4">
              <a:alpha val="10000"/>
            </a:schemeClr>
          </a:solidFill>
          <a:ln>
            <a:solidFill>
              <a:schemeClr val="accent4">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5431428" y="3547755"/>
            <a:ext cx="1463040" cy="1463040"/>
          </a:xfrm>
          <a:prstGeom prst="ellipse">
            <a:avLst/>
          </a:prstGeom>
          <a:solidFill>
            <a:schemeClr val="accent4">
              <a:alpha val="10000"/>
            </a:schemeClr>
          </a:solidFill>
          <a:ln>
            <a:solidFill>
              <a:schemeClr val="accent4">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8682284" y="3561166"/>
            <a:ext cx="1828800" cy="1828800"/>
          </a:xfrm>
          <a:prstGeom prst="ellipse">
            <a:avLst/>
          </a:prstGeom>
          <a:solidFill>
            <a:schemeClr val="accent1">
              <a:alpha val="10000"/>
            </a:schemeClr>
          </a:solidFill>
          <a:ln>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6664257" y="1420691"/>
            <a:ext cx="548640" cy="548640"/>
          </a:xfrm>
          <a:prstGeom prst="ellipse">
            <a:avLst/>
          </a:prstGeom>
          <a:solidFill>
            <a:schemeClr val="accent1">
              <a:alpha val="10000"/>
            </a:schemeClr>
          </a:solidFill>
          <a:ln>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p:cNvSpPr/>
          <p:nvPr/>
        </p:nvSpPr>
        <p:spPr>
          <a:xfrm>
            <a:off x="0" y="0"/>
            <a:ext cx="3906670" cy="6858000"/>
          </a:xfrm>
          <a:prstGeom prst="rect">
            <a:avLst/>
          </a:prstGeom>
          <a:solidFill>
            <a:schemeClr val="tx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6" name="Group 305"/>
          <p:cNvGrpSpPr/>
          <p:nvPr/>
        </p:nvGrpSpPr>
        <p:grpSpPr>
          <a:xfrm>
            <a:off x="270459" y="632411"/>
            <a:ext cx="3261749" cy="2743200"/>
            <a:chOff x="302810" y="2057400"/>
            <a:chExt cx="3261749" cy="2743200"/>
          </a:xfrm>
          <a:noFill/>
        </p:grpSpPr>
        <p:sp>
          <p:nvSpPr>
            <p:cNvPr id="307" name="Oval 306"/>
            <p:cNvSpPr/>
            <p:nvPr/>
          </p:nvSpPr>
          <p:spPr>
            <a:xfrm>
              <a:off x="583891" y="2057400"/>
              <a:ext cx="2743200" cy="274320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extBox 307"/>
            <p:cNvSpPr txBox="1"/>
            <p:nvPr/>
          </p:nvSpPr>
          <p:spPr>
            <a:xfrm>
              <a:off x="302810" y="3188126"/>
              <a:ext cx="3261749" cy="584775"/>
            </a:xfrm>
            <a:prstGeom prst="rect">
              <a:avLst/>
            </a:prstGeom>
            <a:grpFill/>
          </p:spPr>
          <p:txBody>
            <a:bodyPr wrap="square" rtlCol="0" anchor="ctr">
              <a:spAutoFit/>
            </a:bodyPr>
            <a:lstStyle/>
            <a:p>
              <a:pPr algn="ctr"/>
              <a:r>
                <a:rPr lang="en-US" sz="3200" b="1" spc="-300" dirty="0">
                  <a:solidFill>
                    <a:schemeClr val="accent3"/>
                  </a:solidFill>
                </a:rPr>
                <a:t>Recomendaciones</a:t>
              </a:r>
            </a:p>
          </p:txBody>
        </p:sp>
      </p:grpSp>
      <p:sp>
        <p:nvSpPr>
          <p:cNvPr id="18" name="Rectángulo redondeado 17"/>
          <p:cNvSpPr/>
          <p:nvPr/>
        </p:nvSpPr>
        <p:spPr>
          <a:xfrm>
            <a:off x="3992359" y="1271011"/>
            <a:ext cx="7925837" cy="4261881"/>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marL="357188" indent="-357188" algn="just">
              <a:buFont typeface="Wingdings" pitchFamily="2" charset="2"/>
              <a:buChar char="v"/>
            </a:pPr>
            <a:r>
              <a:rPr lang="es-US" sz="2400" dirty="0"/>
              <a:t>Toda la información recogida y entregada en este trabajo puede servir para la reducción de accidentes ocupacionales.</a:t>
            </a:r>
          </a:p>
          <a:p>
            <a:pPr marL="357188" indent="-357188" algn="just">
              <a:buFont typeface="Wingdings" pitchFamily="2" charset="2"/>
              <a:buChar char="v"/>
            </a:pPr>
            <a:endParaRPr lang="es-US" sz="2400" dirty="0">
              <a:solidFill>
                <a:srgbClr val="00B0F0"/>
              </a:solidFill>
            </a:endParaRPr>
          </a:p>
          <a:p>
            <a:pPr marL="357188" indent="-357188" algn="just">
              <a:buFont typeface="Wingdings" pitchFamily="2" charset="2"/>
              <a:buChar char="v"/>
            </a:pPr>
            <a:r>
              <a:rPr lang="es-US" sz="2400" dirty="0"/>
              <a:t>Se recomienda ejecutar el código de trabajo ecuatoriano en el cual se encuentran muchos artículos que enuncian exclusivamente temas relacionados con la seguridad ocupacional.</a:t>
            </a:r>
            <a:endParaRPr lang="es-EC" sz="2400" dirty="0">
              <a:solidFill>
                <a:srgbClr val="00B0F0"/>
              </a:solidFill>
            </a:endParaRPr>
          </a:p>
        </p:txBody>
      </p:sp>
      <p:sp>
        <p:nvSpPr>
          <p:cNvPr id="20" name="Right Triangle 19"/>
          <p:cNvSpPr/>
          <p:nvPr/>
        </p:nvSpPr>
        <p:spPr>
          <a:xfrm flipH="1">
            <a:off x="0" y="6147413"/>
            <a:ext cx="12192000" cy="71058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
          <p:cNvSpPr/>
          <p:nvPr/>
        </p:nvSpPr>
        <p:spPr>
          <a:xfrm flipH="1" flipV="1">
            <a:off x="5338220" y="0"/>
            <a:ext cx="6853780" cy="715824"/>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descr="Resultado de imagen para logo universidad de las fuerzas armadas espe">
            <a:extLst>
              <a:ext uri="{FF2B5EF4-FFF2-40B4-BE49-F238E27FC236}">
                <a16:creationId xmlns:a16="http://schemas.microsoft.com/office/drawing/2014/main" id="{D09D6157-7169-4E0D-A969-1F105FC382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5026" y="25444"/>
            <a:ext cx="3461988" cy="78620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n relacionada"/>
          <p:cNvPicPr>
            <a:picLocks noChangeAspect="1" noChangeArrowheads="1"/>
          </p:cNvPicPr>
          <p:nvPr/>
        </p:nvPicPr>
        <p:blipFill>
          <a:blip r:embed="rId3" cstate="print"/>
          <a:srcRect/>
          <a:stretch>
            <a:fillRect/>
          </a:stretch>
        </p:blipFill>
        <p:spPr bwMode="auto">
          <a:xfrm>
            <a:off x="123988" y="3933794"/>
            <a:ext cx="3595607" cy="2023470"/>
          </a:xfrm>
          <a:prstGeom prst="rect">
            <a:avLst/>
          </a:prstGeom>
          <a:noFill/>
        </p:spPr>
      </p:pic>
    </p:spTree>
    <p:extLst>
      <p:ext uri="{BB962C8B-B14F-4D97-AF65-F5344CB8AC3E}">
        <p14:creationId xmlns:p14="http://schemas.microsoft.com/office/powerpoint/2010/main" val="37428304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diamond(in)">
                                      <p:cBhvr>
                                        <p:cTn id="7" dur="2000"/>
                                        <p:tgtEl>
                                          <p:spTgt spid="306"/>
                                        </p:tgtEl>
                                      </p:cBhvr>
                                    </p:animEffect>
                                  </p:childTnLst>
                                </p:cTn>
                              </p:par>
                              <p:par>
                                <p:cTn id="8" presetID="8"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diamond(in)">
                                      <p:cBhvr>
                                        <p:cTn id="10" dur="2000"/>
                                        <p:tgtEl>
                                          <p:spTgt spid="2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amond(in)">
                                      <p:cBhvr>
                                        <p:cTn id="1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Oval 297"/>
          <p:cNvSpPr/>
          <p:nvPr/>
        </p:nvSpPr>
        <p:spPr>
          <a:xfrm>
            <a:off x="5109139" y="1673917"/>
            <a:ext cx="1463040" cy="1463040"/>
          </a:xfrm>
          <a:prstGeom prst="ellipse">
            <a:avLst/>
          </a:prstGeom>
          <a:solidFill>
            <a:schemeClr val="accent3">
              <a:alpha val="10000"/>
            </a:schemeClr>
          </a:solidFill>
          <a:ln>
            <a:solidFill>
              <a:schemeClr val="accent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8392747" y="1235375"/>
            <a:ext cx="1463040" cy="1463040"/>
          </a:xfrm>
          <a:prstGeom prst="ellipse">
            <a:avLst/>
          </a:prstGeom>
          <a:solidFill>
            <a:schemeClr val="accent3">
              <a:alpha val="10000"/>
            </a:schemeClr>
          </a:solidFill>
          <a:ln>
            <a:solidFill>
              <a:schemeClr val="accent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7709567" y="3006745"/>
            <a:ext cx="731520" cy="731520"/>
          </a:xfrm>
          <a:prstGeom prst="ellipse">
            <a:avLst/>
          </a:prstGeom>
          <a:solidFill>
            <a:schemeClr val="accent4">
              <a:alpha val="10000"/>
            </a:schemeClr>
          </a:solidFill>
          <a:ln>
            <a:solidFill>
              <a:schemeClr val="accent4">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5431428" y="3547755"/>
            <a:ext cx="1463040" cy="1463040"/>
          </a:xfrm>
          <a:prstGeom prst="ellipse">
            <a:avLst/>
          </a:prstGeom>
          <a:solidFill>
            <a:schemeClr val="accent4">
              <a:alpha val="10000"/>
            </a:schemeClr>
          </a:solidFill>
          <a:ln>
            <a:solidFill>
              <a:schemeClr val="accent4">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8682284" y="3561166"/>
            <a:ext cx="1828800" cy="1828800"/>
          </a:xfrm>
          <a:prstGeom prst="ellipse">
            <a:avLst/>
          </a:prstGeom>
          <a:solidFill>
            <a:schemeClr val="accent1">
              <a:alpha val="10000"/>
            </a:schemeClr>
          </a:solidFill>
          <a:ln>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6664257" y="1420691"/>
            <a:ext cx="548640" cy="548640"/>
          </a:xfrm>
          <a:prstGeom prst="ellipse">
            <a:avLst/>
          </a:prstGeom>
          <a:solidFill>
            <a:schemeClr val="accent1">
              <a:alpha val="10000"/>
            </a:schemeClr>
          </a:solidFill>
          <a:ln>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p:cNvSpPr/>
          <p:nvPr/>
        </p:nvSpPr>
        <p:spPr>
          <a:xfrm>
            <a:off x="0" y="0"/>
            <a:ext cx="3906670" cy="6858000"/>
          </a:xfrm>
          <a:prstGeom prst="rect">
            <a:avLst/>
          </a:prstGeom>
          <a:solidFill>
            <a:schemeClr val="tx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6" name="Group 305"/>
          <p:cNvGrpSpPr/>
          <p:nvPr/>
        </p:nvGrpSpPr>
        <p:grpSpPr>
          <a:xfrm>
            <a:off x="270459" y="632411"/>
            <a:ext cx="3261749" cy="2743200"/>
            <a:chOff x="302810" y="2057400"/>
            <a:chExt cx="3261749" cy="2743200"/>
          </a:xfrm>
          <a:noFill/>
        </p:grpSpPr>
        <p:sp>
          <p:nvSpPr>
            <p:cNvPr id="307" name="Oval 306"/>
            <p:cNvSpPr/>
            <p:nvPr/>
          </p:nvSpPr>
          <p:spPr>
            <a:xfrm>
              <a:off x="583891" y="2057400"/>
              <a:ext cx="2743200" cy="274320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extBox 307"/>
            <p:cNvSpPr txBox="1"/>
            <p:nvPr/>
          </p:nvSpPr>
          <p:spPr>
            <a:xfrm>
              <a:off x="302810" y="3188126"/>
              <a:ext cx="3261749" cy="584775"/>
            </a:xfrm>
            <a:prstGeom prst="rect">
              <a:avLst/>
            </a:prstGeom>
            <a:grpFill/>
          </p:spPr>
          <p:txBody>
            <a:bodyPr wrap="square" rtlCol="0" anchor="ctr">
              <a:spAutoFit/>
            </a:bodyPr>
            <a:lstStyle/>
            <a:p>
              <a:pPr algn="ctr"/>
              <a:r>
                <a:rPr lang="en-US" sz="3200" b="1" spc="-300" dirty="0">
                  <a:solidFill>
                    <a:schemeClr val="accent3"/>
                  </a:solidFill>
                </a:rPr>
                <a:t>Recomendaciones</a:t>
              </a:r>
            </a:p>
          </p:txBody>
        </p:sp>
      </p:grpSp>
      <p:sp>
        <p:nvSpPr>
          <p:cNvPr id="19" name="Rectángulo redondeado 17"/>
          <p:cNvSpPr/>
          <p:nvPr/>
        </p:nvSpPr>
        <p:spPr>
          <a:xfrm>
            <a:off x="3992359" y="1193369"/>
            <a:ext cx="7925837" cy="480447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marL="542925" indent="-542925" algn="just">
              <a:buFont typeface="Wingdings" pitchFamily="2" charset="2"/>
              <a:buChar char="v"/>
            </a:pPr>
            <a:r>
              <a:rPr lang="es-US" sz="2000" dirty="0"/>
              <a:t>Las empresas deben preocuparse por la salud de los operarios tantos físicas como psicológicas, los niveles altos de estrés, ansiedad y similares pueden acarrear consecuencias físicas importantes en un individuo, sin olvidar el hecho de que el someter a un maltrato psicológico a un empleado también se encuentra castigado por la ley, por lo cual es muy importante  que las empresas incluyan en sus manuales internos de gestión de riesgos y seguridad y salud ocupacional lo que se menciona.</a:t>
            </a:r>
          </a:p>
          <a:p>
            <a:pPr marL="542925" indent="-542925" algn="just"/>
            <a:endParaRPr lang="es-US" sz="2000" dirty="0">
              <a:solidFill>
                <a:srgbClr val="00B0F0"/>
              </a:solidFill>
            </a:endParaRPr>
          </a:p>
          <a:p>
            <a:pPr marL="542925" lvl="0" indent="-542925">
              <a:buFont typeface="Wingdings" pitchFamily="2" charset="2"/>
              <a:buChar char="v"/>
            </a:pPr>
            <a:r>
              <a:rPr lang="es-US" sz="2000" dirty="0"/>
              <a:t>Se recomienda Capacitar al personal para que se empape del Manual de Seguridad Ocupacional de maquinarias pesadas. </a:t>
            </a:r>
          </a:p>
          <a:p>
            <a:pPr marL="542925" lvl="0" indent="-542925">
              <a:buFont typeface="Wingdings" pitchFamily="2" charset="2"/>
              <a:buChar char="v"/>
            </a:pPr>
            <a:endParaRPr lang="es-EC" sz="2000" dirty="0"/>
          </a:p>
          <a:p>
            <a:pPr marL="542925" indent="-542925">
              <a:buFont typeface="Wingdings" pitchFamily="2" charset="2"/>
              <a:buChar char="v"/>
            </a:pPr>
            <a:r>
              <a:rPr lang="es-US" sz="2000" dirty="0"/>
              <a:t>Se deberá realizar Campañas de concientización en redes sociales, TV, Radio, y todos los medios de Comunicación.</a:t>
            </a:r>
            <a:endParaRPr lang="es-EC" sz="2000" dirty="0">
              <a:solidFill>
                <a:srgbClr val="00B0F0"/>
              </a:solidFill>
            </a:endParaRPr>
          </a:p>
        </p:txBody>
      </p:sp>
      <p:sp>
        <p:nvSpPr>
          <p:cNvPr id="20" name="Right Triangle 19"/>
          <p:cNvSpPr/>
          <p:nvPr/>
        </p:nvSpPr>
        <p:spPr>
          <a:xfrm flipH="1">
            <a:off x="0" y="6147413"/>
            <a:ext cx="12192000" cy="71058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
          <p:cNvSpPr/>
          <p:nvPr/>
        </p:nvSpPr>
        <p:spPr>
          <a:xfrm flipH="1" flipV="1">
            <a:off x="5338220" y="0"/>
            <a:ext cx="6853780" cy="715824"/>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descr="Resultado de imagen para logo universidad de las fuerzas armadas espe">
            <a:extLst>
              <a:ext uri="{FF2B5EF4-FFF2-40B4-BE49-F238E27FC236}">
                <a16:creationId xmlns:a16="http://schemas.microsoft.com/office/drawing/2014/main" id="{D09D6157-7169-4E0D-A969-1F105FC382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5026" y="25444"/>
            <a:ext cx="3461988" cy="786208"/>
          </a:xfrm>
          <a:prstGeom prst="rect">
            <a:avLst/>
          </a:prstGeom>
          <a:noFill/>
          <a:extLst>
            <a:ext uri="{909E8E84-426E-40DD-AFC4-6F175D3DCCD1}">
              <a14:hiddenFill xmlns:a14="http://schemas.microsoft.com/office/drawing/2010/main">
                <a:solidFill>
                  <a:srgbClr val="FFFFFF"/>
                </a:solidFill>
              </a14:hiddenFill>
            </a:ext>
          </a:extLst>
        </p:spPr>
      </p:pic>
      <p:pic>
        <p:nvPicPr>
          <p:cNvPr id="33794" name="Picture 2" descr="Imagen relacionada"/>
          <p:cNvPicPr>
            <a:picLocks noChangeAspect="1" noChangeArrowheads="1"/>
          </p:cNvPicPr>
          <p:nvPr/>
        </p:nvPicPr>
        <p:blipFill>
          <a:blip r:embed="rId3" cstate="print"/>
          <a:srcRect/>
          <a:stretch>
            <a:fillRect/>
          </a:stretch>
        </p:blipFill>
        <p:spPr bwMode="auto">
          <a:xfrm>
            <a:off x="123988" y="3933794"/>
            <a:ext cx="3595607" cy="2023470"/>
          </a:xfrm>
          <a:prstGeom prst="rect">
            <a:avLst/>
          </a:prstGeom>
          <a:noFill/>
        </p:spPr>
      </p:pic>
    </p:spTree>
    <p:extLst>
      <p:ext uri="{BB962C8B-B14F-4D97-AF65-F5344CB8AC3E}">
        <p14:creationId xmlns:p14="http://schemas.microsoft.com/office/powerpoint/2010/main" val="6956549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diamond(in)">
                                      <p:cBhvr>
                                        <p:cTn id="7" dur="2000"/>
                                        <p:tgtEl>
                                          <p:spTgt spid="305"/>
                                        </p:tgtEl>
                                      </p:cBhvr>
                                    </p:animEffect>
                                  </p:childTnLst>
                                </p:cTn>
                              </p:par>
                              <p:par>
                                <p:cTn id="8" presetID="8" presetClass="entr" presetSubtype="16" fill="hold" nodeType="withEffect">
                                  <p:stCondLst>
                                    <p:cond delay="0"/>
                                  </p:stCondLst>
                                  <p:childTnLst>
                                    <p:set>
                                      <p:cBhvr>
                                        <p:cTn id="9" dur="1" fill="hold">
                                          <p:stCondLst>
                                            <p:cond delay="0"/>
                                          </p:stCondLst>
                                        </p:cTn>
                                        <p:tgtEl>
                                          <p:spTgt spid="306"/>
                                        </p:tgtEl>
                                        <p:attrNameLst>
                                          <p:attrName>style.visibility</p:attrName>
                                        </p:attrNameLst>
                                      </p:cBhvr>
                                      <p:to>
                                        <p:strVal val="visible"/>
                                      </p:to>
                                    </p:set>
                                    <p:animEffect transition="in" filter="diamond(in)">
                                      <p:cBhvr>
                                        <p:cTn id="10" dur="2000"/>
                                        <p:tgtEl>
                                          <p:spTgt spid="306"/>
                                        </p:tgtEl>
                                      </p:cBhvr>
                                    </p:animEffect>
                                  </p:childTnLst>
                                </p:cTn>
                              </p:par>
                              <p:par>
                                <p:cTn id="11" presetID="8" presetClass="entr" presetSubtype="16" fill="hold" nodeType="withEffect">
                                  <p:stCondLst>
                                    <p:cond delay="0"/>
                                  </p:stCondLst>
                                  <p:childTnLst>
                                    <p:set>
                                      <p:cBhvr>
                                        <p:cTn id="12" dur="1" fill="hold">
                                          <p:stCondLst>
                                            <p:cond delay="0"/>
                                          </p:stCondLst>
                                        </p:cTn>
                                        <p:tgtEl>
                                          <p:spTgt spid="33794"/>
                                        </p:tgtEl>
                                        <p:attrNameLst>
                                          <p:attrName>style.visibility</p:attrName>
                                        </p:attrNameLst>
                                      </p:cBhvr>
                                      <p:to>
                                        <p:strVal val="visible"/>
                                      </p:to>
                                    </p:set>
                                    <p:animEffect transition="in" filter="diamond(in)">
                                      <p:cBhvr>
                                        <p:cTn id="13" dur="2000"/>
                                        <p:tgtEl>
                                          <p:spTgt spid="33794"/>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diamond(in)">
                                      <p:cBhvr>
                                        <p:cTn id="1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743930" y="1000829"/>
            <a:ext cx="10058401" cy="5201424"/>
          </a:xfrm>
          <a:prstGeom prst="rect">
            <a:avLst/>
          </a:prstGeom>
          <a:noFill/>
        </p:spPr>
        <p:txBody>
          <a:bodyPr wrap="square" rtlCol="0" anchor="ctr">
            <a:spAutoFit/>
          </a:bodyPr>
          <a:lstStyle/>
          <a:p>
            <a:pPr algn="ctr"/>
            <a:r>
              <a:rPr lang="en-US" sz="16600" b="1" spc="-300" dirty="0">
                <a:solidFill>
                  <a:schemeClr val="accent2"/>
                </a:solidFill>
              </a:rPr>
              <a:t>Agradezco su Atención </a:t>
            </a:r>
          </a:p>
        </p:txBody>
      </p:sp>
      <p:sp>
        <p:nvSpPr>
          <p:cNvPr id="6" name="Right Triangle 19"/>
          <p:cNvSpPr/>
          <p:nvPr/>
        </p:nvSpPr>
        <p:spPr>
          <a:xfrm flipH="1">
            <a:off x="0" y="6147413"/>
            <a:ext cx="12192000" cy="71058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2"/>
          <p:cNvSpPr/>
          <p:nvPr/>
        </p:nvSpPr>
        <p:spPr>
          <a:xfrm flipH="1" flipV="1">
            <a:off x="8754742" y="-1"/>
            <a:ext cx="3437258" cy="2699133"/>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2"/>
          <p:cNvSpPr/>
          <p:nvPr/>
        </p:nvSpPr>
        <p:spPr>
          <a:xfrm flipH="1" flipV="1">
            <a:off x="5338220" y="0"/>
            <a:ext cx="6853780" cy="715824"/>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1"/>
          <p:cNvSpPr/>
          <p:nvPr/>
        </p:nvSpPr>
        <p:spPr>
          <a:xfrm>
            <a:off x="0" y="0"/>
            <a:ext cx="2368627" cy="1740665"/>
          </a:xfrm>
          <a:prstGeom prst="homePlate">
            <a:avLst>
              <a:gd name="adj" fmla="val 993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Resultado de imagen para logo universidad de las fuerzas armadas espe">
            <a:extLst>
              <a:ext uri="{FF2B5EF4-FFF2-40B4-BE49-F238E27FC236}">
                <a16:creationId xmlns:a16="http://schemas.microsoft.com/office/drawing/2014/main" id="{D09D6157-7169-4E0D-A969-1F105FC382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5026" y="25444"/>
            <a:ext cx="3461988" cy="786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2731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edge">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0" y="0"/>
            <a:ext cx="2368627" cy="1740665"/>
          </a:xfrm>
          <a:prstGeom prst="homePlate">
            <a:avLst>
              <a:gd name="adj" fmla="val 993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p:nvSpPr>
        <p:spPr>
          <a:xfrm flipH="1" flipV="1">
            <a:off x="5338220" y="0"/>
            <a:ext cx="6853780" cy="715824"/>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83891" y="2057400"/>
            <a:ext cx="2743200" cy="2743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48293" y="3036583"/>
            <a:ext cx="2214395" cy="784830"/>
          </a:xfrm>
          <a:prstGeom prst="rect">
            <a:avLst/>
          </a:prstGeom>
          <a:noFill/>
        </p:spPr>
        <p:txBody>
          <a:bodyPr wrap="square" rtlCol="0" anchor="ctr">
            <a:spAutoFit/>
          </a:bodyPr>
          <a:lstStyle/>
          <a:p>
            <a:pPr algn="ctr"/>
            <a:r>
              <a:rPr lang="en-US" sz="4500" b="1" spc="-300" dirty="0">
                <a:solidFill>
                  <a:schemeClr val="accent2"/>
                </a:solidFill>
              </a:rPr>
              <a:t>Problema</a:t>
            </a:r>
          </a:p>
        </p:txBody>
      </p:sp>
      <p:grpSp>
        <p:nvGrpSpPr>
          <p:cNvPr id="24" name="Group 23"/>
          <p:cNvGrpSpPr/>
          <p:nvPr/>
        </p:nvGrpSpPr>
        <p:grpSpPr>
          <a:xfrm>
            <a:off x="3615379" y="3985897"/>
            <a:ext cx="1879599" cy="1355300"/>
            <a:chOff x="3889699" y="3101977"/>
            <a:chExt cx="1879599" cy="1355300"/>
          </a:xfrm>
        </p:grpSpPr>
        <p:sp>
          <p:nvSpPr>
            <p:cNvPr id="9" name="TextBox 8"/>
            <p:cNvSpPr txBox="1"/>
            <p:nvPr/>
          </p:nvSpPr>
          <p:spPr>
            <a:xfrm>
              <a:off x="3889699" y="3133838"/>
              <a:ext cx="1879599" cy="1323439"/>
            </a:xfrm>
            <a:prstGeom prst="rect">
              <a:avLst/>
            </a:prstGeom>
            <a:noFill/>
          </p:spPr>
          <p:txBody>
            <a:bodyPr wrap="square" rtlCol="0">
              <a:spAutoFit/>
            </a:bodyPr>
            <a:lstStyle/>
            <a:p>
              <a:pPr algn="ctr"/>
              <a:r>
                <a:rPr lang="es-EC" sz="2000" dirty="0">
                  <a:solidFill>
                    <a:schemeClr val="tx1">
                      <a:lumMod val="65000"/>
                      <a:lumOff val="35000"/>
                    </a:schemeClr>
                  </a:solidFill>
                </a:rPr>
                <a:t>Movilidad transito vehicular</a:t>
              </a:r>
            </a:p>
            <a:p>
              <a:pPr algn="ctr"/>
              <a:endParaRPr lang="en-US" sz="2000" dirty="0">
                <a:solidFill>
                  <a:schemeClr val="tx1">
                    <a:lumMod val="65000"/>
                    <a:lumOff val="35000"/>
                  </a:schemeClr>
                </a:solidFill>
              </a:endParaRPr>
            </a:p>
          </p:txBody>
        </p:sp>
        <p:sp>
          <p:nvSpPr>
            <p:cNvPr id="12" name="TextBox 11"/>
            <p:cNvSpPr txBox="1"/>
            <p:nvPr/>
          </p:nvSpPr>
          <p:spPr>
            <a:xfrm>
              <a:off x="3890896" y="3101977"/>
              <a:ext cx="1869506" cy="646331"/>
            </a:xfrm>
            <a:prstGeom prst="rect">
              <a:avLst/>
            </a:prstGeom>
            <a:noFill/>
          </p:spPr>
          <p:txBody>
            <a:bodyPr wrap="square" rtlCol="0" anchor="ctr">
              <a:spAutoFit/>
            </a:bodyPr>
            <a:lstStyle/>
            <a:p>
              <a:endParaRPr lang="en-US" sz="3600" b="1" spc="-150" dirty="0">
                <a:solidFill>
                  <a:schemeClr val="accent1"/>
                </a:solidFill>
              </a:endParaRPr>
            </a:p>
          </p:txBody>
        </p:sp>
      </p:grpSp>
      <p:grpSp>
        <p:nvGrpSpPr>
          <p:cNvPr id="26" name="Group 25"/>
          <p:cNvGrpSpPr/>
          <p:nvPr/>
        </p:nvGrpSpPr>
        <p:grpSpPr>
          <a:xfrm>
            <a:off x="5962430" y="4527287"/>
            <a:ext cx="2040156" cy="1846308"/>
            <a:chOff x="5672870" y="4527287"/>
            <a:chExt cx="2040156" cy="1846308"/>
          </a:xfrm>
        </p:grpSpPr>
        <p:sp>
          <p:nvSpPr>
            <p:cNvPr id="10" name="TextBox 9"/>
            <p:cNvSpPr txBox="1"/>
            <p:nvPr/>
          </p:nvSpPr>
          <p:spPr>
            <a:xfrm>
              <a:off x="5833427" y="4914603"/>
              <a:ext cx="1879599" cy="1200329"/>
            </a:xfrm>
            <a:prstGeom prst="rect">
              <a:avLst/>
            </a:prstGeom>
            <a:noFill/>
          </p:spPr>
          <p:txBody>
            <a:bodyPr wrap="square" rtlCol="0">
              <a:spAutoFit/>
            </a:bodyPr>
            <a:lstStyle/>
            <a:p>
              <a:pPr algn="ctr"/>
              <a:r>
                <a:rPr lang="en-US" sz="2400" dirty="0">
                  <a:solidFill>
                    <a:schemeClr val="tx1">
                      <a:lumMod val="65000"/>
                      <a:lumOff val="35000"/>
                    </a:schemeClr>
                  </a:solidFill>
                </a:rPr>
                <a:t>Afección en movilidad en horas picos  </a:t>
              </a:r>
            </a:p>
          </p:txBody>
        </p:sp>
        <p:sp>
          <p:nvSpPr>
            <p:cNvPr id="16" name="TextBox 15"/>
            <p:cNvSpPr txBox="1"/>
            <p:nvPr/>
          </p:nvSpPr>
          <p:spPr>
            <a:xfrm>
              <a:off x="5672870" y="4527287"/>
              <a:ext cx="1869506" cy="646331"/>
            </a:xfrm>
            <a:prstGeom prst="rect">
              <a:avLst/>
            </a:prstGeom>
            <a:noFill/>
          </p:spPr>
          <p:txBody>
            <a:bodyPr wrap="square" rtlCol="0" anchor="ctr">
              <a:spAutoFit/>
            </a:bodyPr>
            <a:lstStyle/>
            <a:p>
              <a:endParaRPr lang="en-US" sz="3600" b="1" spc="-150" dirty="0">
                <a:solidFill>
                  <a:schemeClr val="accent3"/>
                </a:solidFill>
              </a:endParaRPr>
            </a:p>
          </p:txBody>
        </p:sp>
        <p:sp>
          <p:nvSpPr>
            <p:cNvPr id="19" name="Flowchart: Process 18"/>
            <p:cNvSpPr/>
            <p:nvPr/>
          </p:nvSpPr>
          <p:spPr>
            <a:xfrm>
              <a:off x="6042925" y="6260672"/>
              <a:ext cx="1402801" cy="112923"/>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8737722" y="3785738"/>
            <a:ext cx="2402718" cy="2327408"/>
            <a:chOff x="8615802" y="3785738"/>
            <a:chExt cx="2402718" cy="2327408"/>
          </a:xfrm>
        </p:grpSpPr>
        <p:sp>
          <p:nvSpPr>
            <p:cNvPr id="11" name="TextBox 10"/>
            <p:cNvSpPr txBox="1"/>
            <p:nvPr/>
          </p:nvSpPr>
          <p:spPr>
            <a:xfrm>
              <a:off x="8615802" y="4112307"/>
              <a:ext cx="2402718" cy="1938992"/>
            </a:xfrm>
            <a:prstGeom prst="rect">
              <a:avLst/>
            </a:prstGeom>
            <a:noFill/>
          </p:spPr>
          <p:txBody>
            <a:bodyPr wrap="square" rtlCol="0">
              <a:spAutoFit/>
            </a:bodyPr>
            <a:lstStyle/>
            <a:p>
              <a:pPr algn="ctr"/>
              <a:r>
                <a:rPr lang="es-EC" sz="2400" dirty="0">
                  <a:solidFill>
                    <a:schemeClr val="tx1">
                      <a:lumMod val="65000"/>
                      <a:lumOff val="35000"/>
                    </a:schemeClr>
                  </a:solidFill>
                </a:rPr>
                <a:t>Proyectos infra estructurales para un eficiente modelo de movilidad.</a:t>
              </a:r>
              <a:endParaRPr lang="en-US" sz="2400" dirty="0">
                <a:solidFill>
                  <a:schemeClr val="tx1">
                    <a:lumMod val="65000"/>
                    <a:lumOff val="35000"/>
                  </a:schemeClr>
                </a:solidFill>
              </a:endParaRPr>
            </a:p>
          </p:txBody>
        </p:sp>
        <p:sp>
          <p:nvSpPr>
            <p:cNvPr id="17" name="TextBox 16"/>
            <p:cNvSpPr txBox="1"/>
            <p:nvPr/>
          </p:nvSpPr>
          <p:spPr>
            <a:xfrm>
              <a:off x="8621803" y="3785738"/>
              <a:ext cx="1869506" cy="646331"/>
            </a:xfrm>
            <a:prstGeom prst="rect">
              <a:avLst/>
            </a:prstGeom>
            <a:noFill/>
          </p:spPr>
          <p:txBody>
            <a:bodyPr wrap="square" rtlCol="0" anchor="ctr">
              <a:spAutoFit/>
            </a:bodyPr>
            <a:lstStyle/>
            <a:p>
              <a:pPr marL="571500" indent="-571500">
                <a:buFont typeface="Wingdings" panose="05000000000000000000" pitchFamily="2" charset="2"/>
                <a:buChar char="§"/>
              </a:pPr>
              <a:endParaRPr lang="en-US" sz="3600" b="1" spc="-150" dirty="0">
                <a:solidFill>
                  <a:schemeClr val="accent4"/>
                </a:solidFill>
              </a:endParaRPr>
            </a:p>
          </p:txBody>
        </p:sp>
        <p:sp>
          <p:nvSpPr>
            <p:cNvPr id="20" name="Flowchart: Process 19"/>
            <p:cNvSpPr/>
            <p:nvPr/>
          </p:nvSpPr>
          <p:spPr>
            <a:xfrm>
              <a:off x="9032652" y="6000223"/>
              <a:ext cx="1402801" cy="112923"/>
            </a:xfrm>
            <a:prstGeom prst="flowChart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Freeform 32"/>
          <p:cNvSpPr/>
          <p:nvPr/>
        </p:nvSpPr>
        <p:spPr>
          <a:xfrm flipV="1">
            <a:off x="657154" y="4521541"/>
            <a:ext cx="2253686" cy="2336459"/>
          </a:xfrm>
          <a:custGeom>
            <a:avLst/>
            <a:gdLst>
              <a:gd name="connsiteX0" fmla="*/ 0 w 4649118"/>
              <a:gd name="connsiteY0" fmla="*/ 3602516 h 3602516"/>
              <a:gd name="connsiteX1" fmla="*/ 2324559 w 4649118"/>
              <a:gd name="connsiteY1" fmla="*/ 2702688 h 3602516"/>
              <a:gd name="connsiteX2" fmla="*/ 4649118 w 4649118"/>
              <a:gd name="connsiteY2" fmla="*/ 3602516 h 3602516"/>
              <a:gd name="connsiteX3" fmla="*/ 2324559 w 4649118"/>
              <a:gd name="connsiteY3" fmla="*/ 0 h 3602516"/>
            </a:gdLst>
            <a:ahLst/>
            <a:cxnLst>
              <a:cxn ang="0">
                <a:pos x="connsiteX0" y="connsiteY0"/>
              </a:cxn>
              <a:cxn ang="0">
                <a:pos x="connsiteX1" y="connsiteY1"/>
              </a:cxn>
              <a:cxn ang="0">
                <a:pos x="connsiteX2" y="connsiteY2"/>
              </a:cxn>
              <a:cxn ang="0">
                <a:pos x="connsiteX3" y="connsiteY3"/>
              </a:cxn>
            </a:cxnLst>
            <a:rect l="l" t="t" r="r" b="b"/>
            <a:pathLst>
              <a:path w="4649118" h="3602516">
                <a:moveTo>
                  <a:pt x="0" y="3602516"/>
                </a:moveTo>
                <a:lnTo>
                  <a:pt x="2324559" y="2702688"/>
                </a:lnTo>
                <a:lnTo>
                  <a:pt x="4649118" y="3602516"/>
                </a:lnTo>
                <a:lnTo>
                  <a:pt x="2324559"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Triangle 40"/>
          <p:cNvSpPr/>
          <p:nvPr/>
        </p:nvSpPr>
        <p:spPr>
          <a:xfrm flipH="1">
            <a:off x="8754742" y="6097775"/>
            <a:ext cx="3437258" cy="760225"/>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rot="166109">
            <a:off x="0" y="4585212"/>
            <a:ext cx="1223515" cy="227278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2" descr="Resultado de imagen para logo universidad de las fuerzas armadas espe">
            <a:extLst>
              <a:ext uri="{FF2B5EF4-FFF2-40B4-BE49-F238E27FC236}">
                <a16:creationId xmlns:a16="http://schemas.microsoft.com/office/drawing/2014/main" id="{D09D6157-7169-4E0D-A969-1F105FC382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586" y="116884"/>
            <a:ext cx="3461988" cy="786208"/>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Resultado de imagen para movilidad en el D.M.Q"/>
          <p:cNvPicPr>
            <a:picLocks noChangeAspect="1" noChangeArrowheads="1"/>
          </p:cNvPicPr>
          <p:nvPr/>
        </p:nvPicPr>
        <p:blipFill>
          <a:blip r:embed="rId3" cstate="print"/>
          <a:srcRect l="18054"/>
          <a:stretch>
            <a:fillRect/>
          </a:stretch>
        </p:blipFill>
        <p:spPr bwMode="auto">
          <a:xfrm>
            <a:off x="5784720" y="3185160"/>
            <a:ext cx="2511884" cy="1705782"/>
          </a:xfrm>
          <a:prstGeom prst="rect">
            <a:avLst/>
          </a:prstGeom>
          <a:noFill/>
        </p:spPr>
      </p:pic>
      <p:sp>
        <p:nvSpPr>
          <p:cNvPr id="36" name="Flowchart: Process 18"/>
          <p:cNvSpPr/>
          <p:nvPr/>
        </p:nvSpPr>
        <p:spPr>
          <a:xfrm>
            <a:off x="3878845" y="5102432"/>
            <a:ext cx="1402801" cy="112923"/>
          </a:xfrm>
          <a:prstGeom prst="flowChartProcess">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8" name="Picture 4" descr="Resultado de imagen para personas movilizandose al trabajo en el D.M.Q"/>
          <p:cNvPicPr>
            <a:picLocks noChangeAspect="1" noChangeArrowheads="1"/>
          </p:cNvPicPr>
          <p:nvPr/>
        </p:nvPicPr>
        <p:blipFill>
          <a:blip r:embed="rId4" cstate="print"/>
          <a:srcRect l="14498" r="23042"/>
          <a:stretch>
            <a:fillRect/>
          </a:stretch>
        </p:blipFill>
        <p:spPr bwMode="auto">
          <a:xfrm>
            <a:off x="3398520" y="2087881"/>
            <a:ext cx="2103120" cy="1584960"/>
          </a:xfrm>
          <a:prstGeom prst="rect">
            <a:avLst/>
          </a:prstGeom>
          <a:noFill/>
        </p:spPr>
      </p:pic>
      <p:pic>
        <p:nvPicPr>
          <p:cNvPr id="16390" name="Picture 6" descr="Resultado de imagen para personas yendo al trabajo en buses  cuando hay congestion en el D.M.Q"/>
          <p:cNvPicPr>
            <a:picLocks noChangeAspect="1" noChangeArrowheads="1"/>
          </p:cNvPicPr>
          <p:nvPr/>
        </p:nvPicPr>
        <p:blipFill>
          <a:blip r:embed="rId5" cstate="print"/>
          <a:srcRect/>
          <a:stretch>
            <a:fillRect/>
          </a:stretch>
        </p:blipFill>
        <p:spPr bwMode="auto">
          <a:xfrm>
            <a:off x="3378335" y="685800"/>
            <a:ext cx="2092825" cy="1396677"/>
          </a:xfrm>
          <a:prstGeom prst="rect">
            <a:avLst/>
          </a:prstGeom>
          <a:noFill/>
        </p:spPr>
      </p:pic>
      <p:pic>
        <p:nvPicPr>
          <p:cNvPr id="16392" name="Picture 8" descr="Resultado de imagen para construccion del metro en el D.M.Q"/>
          <p:cNvPicPr>
            <a:picLocks noChangeAspect="1" noChangeArrowheads="1"/>
          </p:cNvPicPr>
          <p:nvPr/>
        </p:nvPicPr>
        <p:blipFill>
          <a:blip r:embed="rId6" cstate="print"/>
          <a:srcRect/>
          <a:stretch>
            <a:fillRect/>
          </a:stretch>
        </p:blipFill>
        <p:spPr bwMode="auto">
          <a:xfrm>
            <a:off x="8473440" y="2367443"/>
            <a:ext cx="2948283" cy="1640677"/>
          </a:xfrm>
          <a:prstGeom prst="rect">
            <a:avLst/>
          </a:prstGeom>
          <a:noFill/>
        </p:spPr>
      </p:pic>
    </p:spTree>
    <p:extLst>
      <p:ext uri="{BB962C8B-B14F-4D97-AF65-F5344CB8AC3E}">
        <p14:creationId xmlns:p14="http://schemas.microsoft.com/office/powerpoint/2010/main" val="162200876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98186" y="1580826"/>
          <a:ext cx="8741042" cy="4680183"/>
        </p:xfrm>
        <a:graphic>
          <a:graphicData uri="http://schemas.openxmlformats.org/drawingml/2006/table">
            <a:tbl>
              <a:tblPr/>
              <a:tblGrid>
                <a:gridCol w="1889539">
                  <a:extLst>
                    <a:ext uri="{9D8B030D-6E8A-4147-A177-3AD203B41FA5}">
                      <a16:colId xmlns:a16="http://schemas.microsoft.com/office/drawing/2014/main" val="20000"/>
                    </a:ext>
                  </a:extLst>
                </a:gridCol>
                <a:gridCol w="2012437">
                  <a:extLst>
                    <a:ext uri="{9D8B030D-6E8A-4147-A177-3AD203B41FA5}">
                      <a16:colId xmlns:a16="http://schemas.microsoft.com/office/drawing/2014/main" val="20001"/>
                    </a:ext>
                  </a:extLst>
                </a:gridCol>
                <a:gridCol w="3559310">
                  <a:extLst>
                    <a:ext uri="{9D8B030D-6E8A-4147-A177-3AD203B41FA5}">
                      <a16:colId xmlns:a16="http://schemas.microsoft.com/office/drawing/2014/main" val="20002"/>
                    </a:ext>
                  </a:extLst>
                </a:gridCol>
                <a:gridCol w="1279756">
                  <a:extLst>
                    <a:ext uri="{9D8B030D-6E8A-4147-A177-3AD203B41FA5}">
                      <a16:colId xmlns:a16="http://schemas.microsoft.com/office/drawing/2014/main" val="20003"/>
                    </a:ext>
                  </a:extLst>
                </a:gridCol>
              </a:tblGrid>
              <a:tr h="480345">
                <a:tc>
                  <a:txBody>
                    <a:bodyPr/>
                    <a:lstStyle/>
                    <a:p>
                      <a:pPr algn="ctr">
                        <a:spcAft>
                          <a:spcPts val="0"/>
                        </a:spcAft>
                      </a:pPr>
                      <a:r>
                        <a:rPr lang="es-EC" sz="1600" b="1" dirty="0">
                          <a:latin typeface="Times New Roman"/>
                          <a:ea typeface="Calibri"/>
                          <a:cs typeface="Times New Roman"/>
                        </a:rPr>
                        <a:t>Dependientes</a:t>
                      </a:r>
                      <a:endParaRPr lang="es-EC" sz="1600" dirty="0">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s-EC" sz="1600" b="1" dirty="0">
                          <a:latin typeface="Times New Roman"/>
                          <a:ea typeface="Calibri"/>
                          <a:cs typeface="Times New Roman"/>
                        </a:rPr>
                        <a:t>Independientes</a:t>
                      </a:r>
                      <a:endParaRPr lang="es-EC" sz="1600" dirty="0">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s-EC" sz="1600" b="1" dirty="0" err="1">
                          <a:latin typeface="Times New Roman"/>
                          <a:ea typeface="Calibri"/>
                          <a:cs typeface="Times New Roman"/>
                        </a:rPr>
                        <a:t>Covariables</a:t>
                      </a:r>
                      <a:endParaRPr lang="es-EC" sz="1600" dirty="0">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s-EC" sz="1600" b="1" dirty="0">
                          <a:latin typeface="Times New Roman"/>
                          <a:ea typeface="Calibri"/>
                          <a:cs typeface="Times New Roman"/>
                        </a:rPr>
                        <a:t>Categorías Variables</a:t>
                      </a:r>
                      <a:endParaRPr lang="es-EC" sz="1600" dirty="0">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40173">
                <a:tc rowSpan="3">
                  <a:txBody>
                    <a:bodyPr/>
                    <a:lstStyle/>
                    <a:p>
                      <a:pPr algn="ctr">
                        <a:spcAft>
                          <a:spcPts val="0"/>
                        </a:spcAft>
                      </a:pPr>
                      <a:r>
                        <a:rPr lang="es-EC" sz="1600" dirty="0">
                          <a:latin typeface="Times New Roman"/>
                          <a:ea typeface="Calibri"/>
                          <a:cs typeface="Times New Roman"/>
                        </a:rPr>
                        <a:t>Puesto de trabajo</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rowSpan="3">
                  <a:txBody>
                    <a:bodyPr/>
                    <a:lstStyle/>
                    <a:p>
                      <a:pPr algn="ctr">
                        <a:spcAft>
                          <a:spcPts val="0"/>
                        </a:spcAft>
                      </a:pPr>
                      <a:r>
                        <a:rPr lang="es-EC" sz="1600" dirty="0">
                          <a:latin typeface="Times New Roman"/>
                          <a:ea typeface="Calibri"/>
                          <a:cs typeface="Times New Roman"/>
                        </a:rPr>
                        <a:t>Nivel de profesión</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just">
                        <a:spcAft>
                          <a:spcPts val="0"/>
                        </a:spcAft>
                        <a:buFont typeface="Arial" pitchFamily="34" charset="0"/>
                        <a:buChar char="•"/>
                      </a:pPr>
                      <a:r>
                        <a:rPr lang="es-EC" sz="1600" dirty="0">
                          <a:latin typeface="Times New Roman"/>
                          <a:ea typeface="Calibri"/>
                          <a:cs typeface="Times New Roman"/>
                        </a:rPr>
                        <a:t>Cargo responsabilidad</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rowSpan="3">
                  <a:txBody>
                    <a:bodyPr/>
                    <a:lstStyle/>
                    <a:p>
                      <a:pPr algn="ctr">
                        <a:spcAft>
                          <a:spcPts val="0"/>
                        </a:spcAft>
                      </a:pPr>
                      <a:r>
                        <a:rPr lang="es-EC" sz="1600">
                          <a:latin typeface="Times New Roman"/>
                          <a:ea typeface="Calibri"/>
                          <a:cs typeface="Times New Roman"/>
                        </a:rPr>
                        <a:t>Psicológicas</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0001"/>
                  </a:ext>
                </a:extLst>
              </a:tr>
              <a:tr h="243821">
                <a:tc vMerge="1">
                  <a:txBody>
                    <a:bodyPr/>
                    <a:lstStyle/>
                    <a:p>
                      <a:endParaRPr lang="es-EC"/>
                    </a:p>
                  </a:txBody>
                  <a:tcPr/>
                </a:tc>
                <a:tc vMerge="1">
                  <a:txBody>
                    <a:bodyPr/>
                    <a:lstStyle/>
                    <a:p>
                      <a:endParaRPr lang="es-EC"/>
                    </a:p>
                  </a:txBody>
                  <a:tcPr/>
                </a:tc>
                <a:tc>
                  <a:txBody>
                    <a:bodyPr/>
                    <a:lstStyle/>
                    <a:p>
                      <a:pPr algn="just">
                        <a:spcAft>
                          <a:spcPts val="0"/>
                        </a:spcAft>
                        <a:buFont typeface="Arial" pitchFamily="34" charset="0"/>
                        <a:buChar char="•"/>
                      </a:pPr>
                      <a:r>
                        <a:rPr lang="es-EC" sz="1600" dirty="0">
                          <a:latin typeface="Times New Roman"/>
                          <a:ea typeface="Calibri"/>
                          <a:cs typeface="Times New Roman"/>
                        </a:rPr>
                        <a:t>Desconocimiento del puesto</a:t>
                      </a:r>
                    </a:p>
                  </a:txBody>
                  <a:tcPr marL="68580" marR="68580" marT="0" marB="0" anchor="ctr">
                    <a:lnL>
                      <a:noFill/>
                    </a:lnL>
                    <a:lnR>
                      <a:noFill/>
                    </a:lnR>
                    <a:lnT>
                      <a:noFill/>
                    </a:lnT>
                    <a:lnB>
                      <a:noFill/>
                    </a:lnB>
                  </a:tcPr>
                </a:tc>
                <a:tc vMerge="1">
                  <a:txBody>
                    <a:bodyPr/>
                    <a:lstStyle/>
                    <a:p>
                      <a:endParaRPr lang="es-EC"/>
                    </a:p>
                  </a:txBody>
                  <a:tcPr/>
                </a:tc>
                <a:extLst>
                  <a:ext uri="{0D108BD9-81ED-4DB2-BD59-A6C34878D82A}">
                    <a16:rowId xmlns:a16="http://schemas.microsoft.com/office/drawing/2014/main" val="10002"/>
                  </a:ext>
                </a:extLst>
              </a:tr>
              <a:tr h="426409">
                <a:tc vMerge="1">
                  <a:txBody>
                    <a:bodyPr/>
                    <a:lstStyle/>
                    <a:p>
                      <a:endParaRPr lang="es-EC"/>
                    </a:p>
                  </a:txBody>
                  <a:tcPr/>
                </a:tc>
                <a:tc vMerge="1">
                  <a:txBody>
                    <a:bodyPr/>
                    <a:lstStyle/>
                    <a:p>
                      <a:endParaRPr lang="es-EC"/>
                    </a:p>
                  </a:txBody>
                  <a:tcPr/>
                </a:tc>
                <a:tc>
                  <a:txBody>
                    <a:bodyPr/>
                    <a:lstStyle/>
                    <a:p>
                      <a:pPr algn="just">
                        <a:spcAft>
                          <a:spcPts val="0"/>
                        </a:spcAft>
                        <a:buFont typeface="Arial" pitchFamily="34" charset="0"/>
                        <a:buChar char="•"/>
                      </a:pPr>
                      <a:r>
                        <a:rPr lang="es-EC" sz="1600" dirty="0">
                          <a:latin typeface="Times New Roman"/>
                          <a:ea typeface="Calibri"/>
                          <a:cs typeface="Times New Roman"/>
                        </a:rPr>
                        <a:t>Seguridad y estabilidad en el cargo</a:t>
                      </a:r>
                    </a:p>
                  </a:txBody>
                  <a:tcPr marL="68580" marR="68580" marT="0" marB="0" anchor="ctr">
                    <a:lnL>
                      <a:noFill/>
                    </a:lnL>
                    <a:lnR>
                      <a:noFill/>
                    </a:lnR>
                    <a:lnT>
                      <a:noFill/>
                    </a:lnT>
                    <a:lnB>
                      <a:noFill/>
                    </a:lnB>
                    <a:solidFill>
                      <a:srgbClr val="F2F2F2"/>
                    </a:solidFill>
                  </a:tcPr>
                </a:tc>
                <a:tc vMerge="1">
                  <a:txBody>
                    <a:bodyPr/>
                    <a:lstStyle/>
                    <a:p>
                      <a:endParaRPr lang="es-EC"/>
                    </a:p>
                  </a:txBody>
                  <a:tcPr/>
                </a:tc>
                <a:extLst>
                  <a:ext uri="{0D108BD9-81ED-4DB2-BD59-A6C34878D82A}">
                    <a16:rowId xmlns:a16="http://schemas.microsoft.com/office/drawing/2014/main" val="10003"/>
                  </a:ext>
                </a:extLst>
              </a:tr>
              <a:tr h="784772">
                <a:tc>
                  <a:txBody>
                    <a:bodyPr/>
                    <a:lstStyle/>
                    <a:p>
                      <a:pPr algn="ctr">
                        <a:spcAft>
                          <a:spcPts val="0"/>
                        </a:spcAft>
                      </a:pPr>
                      <a:r>
                        <a:rPr lang="es-EC" sz="1600" dirty="0">
                          <a:latin typeface="Times New Roman"/>
                          <a:ea typeface="Calibri"/>
                          <a:cs typeface="Times New Roman"/>
                        </a:rPr>
                        <a:t>Salario</a:t>
                      </a:r>
                    </a:p>
                  </a:txBody>
                  <a:tcPr marL="68580" marR="68580" marT="0" marB="0" anchor="ctr">
                    <a:lnL>
                      <a:noFill/>
                    </a:lnL>
                    <a:lnR>
                      <a:noFill/>
                    </a:lnR>
                    <a:lnT>
                      <a:noFill/>
                    </a:lnT>
                    <a:lnB>
                      <a:noFill/>
                    </a:lnB>
                  </a:tcPr>
                </a:tc>
                <a:tc>
                  <a:txBody>
                    <a:bodyPr/>
                    <a:lstStyle/>
                    <a:p>
                      <a:pPr algn="ctr">
                        <a:spcAft>
                          <a:spcPts val="0"/>
                        </a:spcAft>
                      </a:pPr>
                      <a:r>
                        <a:rPr lang="es-EC" sz="1600" dirty="0">
                          <a:latin typeface="Times New Roman"/>
                          <a:ea typeface="Calibri"/>
                          <a:cs typeface="Times New Roman"/>
                        </a:rPr>
                        <a:t>Ingresos</a:t>
                      </a:r>
                    </a:p>
                  </a:txBody>
                  <a:tcPr marL="68580" marR="68580" marT="0" marB="0" anchor="ctr">
                    <a:lnL>
                      <a:noFill/>
                    </a:lnL>
                    <a:lnR>
                      <a:noFill/>
                    </a:lnR>
                    <a:lnT>
                      <a:noFill/>
                    </a:lnT>
                    <a:lnB>
                      <a:noFill/>
                    </a:lnB>
                  </a:tcPr>
                </a:tc>
                <a:tc>
                  <a:txBody>
                    <a:bodyPr/>
                    <a:lstStyle/>
                    <a:p>
                      <a:pPr algn="just">
                        <a:spcAft>
                          <a:spcPts val="0"/>
                        </a:spcAft>
                        <a:buFont typeface="Arial" pitchFamily="34" charset="0"/>
                        <a:buChar char="•"/>
                      </a:pPr>
                      <a:r>
                        <a:rPr lang="es-EC" sz="1600" dirty="0">
                          <a:latin typeface="Times New Roman"/>
                          <a:ea typeface="Calibri"/>
                          <a:cs typeface="Times New Roman"/>
                        </a:rPr>
                        <a:t>Tipos de remuneración</a:t>
                      </a:r>
                    </a:p>
                    <a:p>
                      <a:pPr algn="just">
                        <a:spcAft>
                          <a:spcPts val="0"/>
                        </a:spcAft>
                        <a:buFont typeface="Arial" pitchFamily="34" charset="0"/>
                        <a:buChar char="•"/>
                      </a:pPr>
                      <a:r>
                        <a:rPr lang="es-EC" sz="1600" dirty="0">
                          <a:latin typeface="Times New Roman"/>
                          <a:ea typeface="Calibri"/>
                          <a:cs typeface="Times New Roman"/>
                        </a:rPr>
                        <a:t>Descuentos en los salarios</a:t>
                      </a:r>
                    </a:p>
                    <a:p>
                      <a:pPr algn="just">
                        <a:spcAft>
                          <a:spcPts val="0"/>
                        </a:spcAft>
                        <a:buFont typeface="Arial" pitchFamily="34" charset="0"/>
                        <a:buChar char="•"/>
                      </a:pPr>
                      <a:r>
                        <a:rPr lang="es-EC" sz="1600" dirty="0">
                          <a:latin typeface="Times New Roman"/>
                          <a:ea typeface="Calibri"/>
                          <a:cs typeface="Times New Roman"/>
                        </a:rPr>
                        <a:t>Anticipos</a:t>
                      </a:r>
                    </a:p>
                  </a:txBody>
                  <a:tcPr marL="68580" marR="68580" marT="0" marB="0" anchor="ctr">
                    <a:lnL>
                      <a:noFill/>
                    </a:lnL>
                    <a:lnR>
                      <a:noFill/>
                    </a:lnR>
                    <a:lnT>
                      <a:noFill/>
                    </a:lnT>
                    <a:lnB>
                      <a:noFill/>
                    </a:lnB>
                  </a:tcPr>
                </a:tc>
                <a:tc>
                  <a:txBody>
                    <a:bodyPr/>
                    <a:lstStyle/>
                    <a:p>
                      <a:pPr algn="ctr">
                        <a:spcAft>
                          <a:spcPts val="0"/>
                        </a:spcAft>
                      </a:pPr>
                      <a:r>
                        <a:rPr lang="es-EC" sz="1600" dirty="0">
                          <a:latin typeface="Times New Roman"/>
                          <a:ea typeface="Calibri"/>
                          <a:cs typeface="Times New Roman"/>
                        </a:rPr>
                        <a:t>Económicas</a:t>
                      </a:r>
                    </a:p>
                  </a:txBody>
                  <a:tcPr marL="68580" marR="68580" marT="0" marB="0" anchor="ctr">
                    <a:lnL>
                      <a:noFill/>
                    </a:lnL>
                    <a:lnR>
                      <a:noFill/>
                    </a:lnR>
                    <a:lnT>
                      <a:noFill/>
                    </a:lnT>
                    <a:lnB>
                      <a:noFill/>
                    </a:lnB>
                  </a:tcPr>
                </a:tc>
                <a:extLst>
                  <a:ext uri="{0D108BD9-81ED-4DB2-BD59-A6C34878D82A}">
                    <a16:rowId xmlns:a16="http://schemas.microsoft.com/office/drawing/2014/main" val="10004"/>
                  </a:ext>
                </a:extLst>
              </a:tr>
              <a:tr h="225185">
                <a:tc rowSpan="3">
                  <a:txBody>
                    <a:bodyPr/>
                    <a:lstStyle/>
                    <a:p>
                      <a:pPr algn="ctr">
                        <a:spcAft>
                          <a:spcPts val="0"/>
                        </a:spcAft>
                      </a:pPr>
                      <a:r>
                        <a:rPr lang="es-EC" sz="1600" dirty="0">
                          <a:latin typeface="Times New Roman"/>
                          <a:ea typeface="Calibri"/>
                          <a:cs typeface="Times New Roman"/>
                        </a:rPr>
                        <a:t>Maquinaria pesada</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rowSpan="3">
                  <a:txBody>
                    <a:bodyPr/>
                    <a:lstStyle/>
                    <a:p>
                      <a:pPr algn="ctr">
                        <a:spcAft>
                          <a:spcPts val="0"/>
                        </a:spcAft>
                      </a:pPr>
                      <a:r>
                        <a:rPr lang="es-EC" sz="1600" dirty="0">
                          <a:latin typeface="Times New Roman"/>
                          <a:ea typeface="Calibri"/>
                          <a:cs typeface="Times New Roman"/>
                        </a:rPr>
                        <a:t>Propuesta de seguridad operacional</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just">
                        <a:spcAft>
                          <a:spcPts val="0"/>
                        </a:spcAft>
                        <a:buFont typeface="Arial" pitchFamily="34" charset="0"/>
                        <a:buNone/>
                      </a:pPr>
                      <a:endParaRPr lang="es-EC" sz="1600" dirty="0">
                        <a:latin typeface="Times New Roman"/>
                        <a:ea typeface="Calibri"/>
                        <a:cs typeface="Times New Roman"/>
                      </a:endParaRPr>
                    </a:p>
                  </a:txBody>
                  <a:tcPr marL="68580" marR="68580" marT="0" marB="0" anchor="ctr">
                    <a:lnL>
                      <a:noFill/>
                    </a:lnL>
                    <a:lnR>
                      <a:noFill/>
                    </a:lnR>
                    <a:lnT>
                      <a:noFill/>
                    </a:lnT>
                    <a:lnB>
                      <a:noFill/>
                    </a:lnB>
                    <a:solidFill>
                      <a:srgbClr val="F2F2F2"/>
                    </a:solidFill>
                  </a:tcPr>
                </a:tc>
                <a:tc rowSpan="3">
                  <a:txBody>
                    <a:bodyPr/>
                    <a:lstStyle/>
                    <a:p>
                      <a:pPr algn="ctr">
                        <a:spcAft>
                          <a:spcPts val="0"/>
                        </a:spcAft>
                      </a:pPr>
                      <a:r>
                        <a:rPr lang="es-EC" sz="1600" dirty="0">
                          <a:latin typeface="Times New Roman"/>
                          <a:ea typeface="Calibri"/>
                          <a:cs typeface="Times New Roman"/>
                        </a:rPr>
                        <a:t>Motivacional</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808766">
                <a:tc vMerge="1">
                  <a:txBody>
                    <a:bodyPr/>
                    <a:lstStyle/>
                    <a:p>
                      <a:endParaRPr lang="es-EC"/>
                    </a:p>
                  </a:txBody>
                  <a:tcPr/>
                </a:tc>
                <a:tc vMerge="1">
                  <a:txBody>
                    <a:bodyPr/>
                    <a:lstStyle/>
                    <a:p>
                      <a:endParaRPr lang="es-EC"/>
                    </a:p>
                  </a:txBody>
                  <a:tcPr/>
                </a:tc>
                <a:tc>
                  <a:txBody>
                    <a:bodyPr/>
                    <a:lstStyle/>
                    <a:p>
                      <a:pPr marL="185738" indent="-185738" algn="just">
                        <a:lnSpc>
                          <a:spcPct val="100000"/>
                        </a:lnSpc>
                        <a:spcAft>
                          <a:spcPts val="0"/>
                        </a:spcAft>
                        <a:buFont typeface="Arial" pitchFamily="34" charset="0"/>
                        <a:buChar char="•"/>
                      </a:pPr>
                      <a:r>
                        <a:rPr lang="es-EC" sz="1600" dirty="0">
                          <a:latin typeface="Times New Roman"/>
                          <a:ea typeface="Calibri"/>
                          <a:cs typeface="Times New Roman"/>
                        </a:rPr>
                        <a:t>Difusión de causas y efectos de accidentes viales.</a:t>
                      </a:r>
                    </a:p>
                    <a:p>
                      <a:pPr marL="185738" marR="0" indent="-185738" algn="just" defTabSz="914400" rtl="0" eaLnBrk="1" fontAlgn="auto" latinLnBrk="0" hangingPunct="1">
                        <a:lnSpc>
                          <a:spcPct val="100000"/>
                        </a:lnSpc>
                        <a:spcBef>
                          <a:spcPts val="0"/>
                        </a:spcBef>
                        <a:spcAft>
                          <a:spcPts val="0"/>
                        </a:spcAft>
                        <a:buClrTx/>
                        <a:buSzTx/>
                        <a:buFont typeface="Arial" pitchFamily="34" charset="0"/>
                        <a:buChar char="•"/>
                        <a:tabLst/>
                        <a:defRPr/>
                      </a:pPr>
                      <a:r>
                        <a:rPr lang="es-EC" sz="1600" dirty="0">
                          <a:latin typeface="Times New Roman"/>
                          <a:ea typeface="Calibri"/>
                          <a:cs typeface="Times New Roman"/>
                        </a:rPr>
                        <a:t>Capacitación en seguridad vial.</a:t>
                      </a:r>
                    </a:p>
                  </a:txBody>
                  <a:tcPr marL="68580" marR="68580" marT="0" marB="0" anchor="ctr">
                    <a:lnL>
                      <a:noFill/>
                    </a:lnL>
                    <a:lnR>
                      <a:noFill/>
                    </a:lnR>
                    <a:lnT>
                      <a:noFill/>
                    </a:lnT>
                    <a:lnB>
                      <a:noFill/>
                    </a:lnB>
                  </a:tcPr>
                </a:tc>
                <a:tc vMerge="1">
                  <a:txBody>
                    <a:bodyPr/>
                    <a:lstStyle/>
                    <a:p>
                      <a:endParaRPr lang="es-EC"/>
                    </a:p>
                  </a:txBody>
                  <a:tcPr/>
                </a:tc>
                <a:extLst>
                  <a:ext uri="{0D108BD9-81ED-4DB2-BD59-A6C34878D82A}">
                    <a16:rowId xmlns:a16="http://schemas.microsoft.com/office/drawing/2014/main" val="10006"/>
                  </a:ext>
                </a:extLst>
              </a:tr>
              <a:tr h="1441036">
                <a:tc vMerge="1">
                  <a:txBody>
                    <a:bodyPr/>
                    <a:lstStyle/>
                    <a:p>
                      <a:endParaRPr lang="es-EC"/>
                    </a:p>
                  </a:txBody>
                  <a:tcPr/>
                </a:tc>
                <a:tc vMerge="1">
                  <a:txBody>
                    <a:bodyPr/>
                    <a:lstStyle/>
                    <a:p>
                      <a:endParaRPr lang="es-EC"/>
                    </a:p>
                  </a:txBody>
                  <a:tcPr/>
                </a:tc>
                <a:tc>
                  <a:txBody>
                    <a:bodyPr/>
                    <a:lstStyle/>
                    <a:p>
                      <a:pPr marL="185738" indent="-185738" algn="just">
                        <a:lnSpc>
                          <a:spcPct val="100000"/>
                        </a:lnSpc>
                        <a:spcAft>
                          <a:spcPts val="0"/>
                        </a:spcAft>
                        <a:buFont typeface="Arial" pitchFamily="34" charset="0"/>
                        <a:buChar char="•"/>
                      </a:pPr>
                      <a:r>
                        <a:rPr lang="es-EC" sz="1600" dirty="0">
                          <a:latin typeface="Times New Roman"/>
                          <a:ea typeface="Calibri"/>
                          <a:cs typeface="Times New Roman"/>
                        </a:rPr>
                        <a:t>Cobertura territorial, Señalización vías</a:t>
                      </a:r>
                    </a:p>
                    <a:p>
                      <a:pPr marL="185738" indent="-185738" algn="just">
                        <a:lnSpc>
                          <a:spcPct val="100000"/>
                        </a:lnSpc>
                        <a:spcAft>
                          <a:spcPts val="0"/>
                        </a:spcAft>
                        <a:buFont typeface="Arial" pitchFamily="34" charset="0"/>
                        <a:buChar char="•"/>
                      </a:pPr>
                      <a:r>
                        <a:rPr lang="es-EC" sz="1600" dirty="0">
                          <a:latin typeface="Times New Roman"/>
                          <a:ea typeface="Calibri"/>
                          <a:cs typeface="Times New Roman"/>
                        </a:rPr>
                        <a:t>Evaluaciones fisiológicas, psicológicas operativas.</a:t>
                      </a:r>
                    </a:p>
                    <a:p>
                      <a:pPr marL="185738" indent="-185738" algn="just">
                        <a:lnSpc>
                          <a:spcPct val="100000"/>
                        </a:lnSpc>
                        <a:spcAft>
                          <a:spcPts val="0"/>
                        </a:spcAft>
                        <a:buFont typeface="Arial" pitchFamily="34" charset="0"/>
                        <a:buChar char="•"/>
                      </a:pPr>
                      <a:r>
                        <a:rPr lang="es-EC" sz="1600" dirty="0">
                          <a:latin typeface="Times New Roman"/>
                          <a:ea typeface="Calibri"/>
                          <a:cs typeface="Times New Roman"/>
                        </a:rPr>
                        <a:t>Seguridad y garantías operativas de la empresa.</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es-EC"/>
                    </a:p>
                  </a:txBody>
                  <a:tcPr/>
                </a:tc>
                <a:extLst>
                  <a:ext uri="{0D108BD9-81ED-4DB2-BD59-A6C34878D82A}">
                    <a16:rowId xmlns:a16="http://schemas.microsoft.com/office/drawing/2014/main" val="10007"/>
                  </a:ext>
                </a:extLst>
              </a:tr>
            </a:tbl>
          </a:graphicData>
        </a:graphic>
      </p:graphicFrame>
      <p:sp>
        <p:nvSpPr>
          <p:cNvPr id="30721" name="Rectangle 1"/>
          <p:cNvSpPr>
            <a:spLocks noChangeArrowheads="1"/>
          </p:cNvSpPr>
          <p:nvPr/>
        </p:nvSpPr>
        <p:spPr bwMode="auto">
          <a:xfrm>
            <a:off x="2402238" y="535852"/>
            <a:ext cx="6803755" cy="856637"/>
          </a:xfrm>
          <a:prstGeom prst="rect">
            <a:avLst/>
          </a:prstGeom>
          <a:noFill/>
          <a:ln w="9525">
            <a:noFill/>
            <a:miter lim="800000"/>
            <a:headEnd/>
            <a:tailEnd/>
          </a:ln>
          <a:effectLst/>
        </p:spPr>
        <p:txBody>
          <a:bodyPr vert="horz" wrap="square" lIns="503079" tIns="25392" rIns="91440" bIns="0" numCol="1" anchor="ctr" anchorCtr="0" compatLnSpc="1">
            <a:prstTxWarp prst="textNoShape">
              <a:avLst/>
            </a:prstTxWarp>
            <a:spAutoFit/>
          </a:bodyPr>
          <a:lstStyle/>
          <a:p>
            <a:pPr marL="0" marR="0" lvl="2" defTabSz="914400" rtl="0" eaLnBrk="0" fontAlgn="base" latinLnBrk="0" hangingPunct="0">
              <a:lnSpc>
                <a:spcPct val="100000"/>
              </a:lnSpc>
              <a:spcBef>
                <a:spcPct val="0"/>
              </a:spcBef>
              <a:spcAft>
                <a:spcPct val="0"/>
              </a:spcAft>
              <a:buClrTx/>
              <a:buSzTx/>
              <a:tabLst/>
            </a:pPr>
            <a:r>
              <a:rPr kumimoji="0" lang="es-EC" b="0" i="0" u="none" strike="noStrike" cap="none" normalizeH="0" baseline="0" dirty="0">
                <a:ln>
                  <a:noFill/>
                </a:ln>
                <a:solidFill>
                  <a:schemeClr val="tx1"/>
                </a:solidFill>
                <a:effectLst/>
                <a:latin typeface="Arial Narrow" pitchFamily="34" charset="0"/>
                <a:ea typeface="Times New Roman" pitchFamily="18" charset="0"/>
                <a:cs typeface="Times New Roman" pitchFamily="18" charset="0"/>
              </a:rPr>
              <a:t>¿Qué factores influye en los accidentes viales de los servicios de transporte de carga pesada de las empresas y clientes del Distrito Metropolitano de Quito?</a:t>
            </a:r>
            <a:endParaRPr kumimoji="0" lang="es-EC" b="0" i="0" u="none" strike="noStrike" cap="none" normalizeH="0" baseline="0" dirty="0">
              <a:ln>
                <a:noFill/>
              </a:ln>
              <a:solidFill>
                <a:schemeClr val="tx1"/>
              </a:solidFill>
              <a:effectLst/>
              <a:latin typeface="Arial Narrow" pitchFamily="34" charset="0"/>
              <a:cs typeface="Arial" pitchFamily="34" charset="0"/>
            </a:endParaRPr>
          </a:p>
        </p:txBody>
      </p:sp>
      <p:sp>
        <p:nvSpPr>
          <p:cNvPr id="4" name="Pentagon 1"/>
          <p:cNvSpPr/>
          <p:nvPr/>
        </p:nvSpPr>
        <p:spPr>
          <a:xfrm>
            <a:off x="0" y="0"/>
            <a:ext cx="2368627" cy="1740665"/>
          </a:xfrm>
          <a:prstGeom prst="homePlate">
            <a:avLst>
              <a:gd name="adj" fmla="val 993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2"/>
          <p:cNvSpPr/>
          <p:nvPr/>
        </p:nvSpPr>
        <p:spPr>
          <a:xfrm flipH="1" flipV="1">
            <a:off x="5338220" y="0"/>
            <a:ext cx="6853780" cy="715824"/>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6"/>
          <p:cNvSpPr/>
          <p:nvPr/>
        </p:nvSpPr>
        <p:spPr>
          <a:xfrm>
            <a:off x="0" y="1731936"/>
            <a:ext cx="2743200" cy="2743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p:cNvSpPr txBox="1"/>
          <p:nvPr/>
        </p:nvSpPr>
        <p:spPr>
          <a:xfrm>
            <a:off x="201479" y="2660209"/>
            <a:ext cx="2433234" cy="784830"/>
          </a:xfrm>
          <a:prstGeom prst="rect">
            <a:avLst/>
          </a:prstGeom>
          <a:noFill/>
        </p:spPr>
        <p:txBody>
          <a:bodyPr wrap="square" rtlCol="0" anchor="ctr">
            <a:spAutoFit/>
          </a:bodyPr>
          <a:lstStyle/>
          <a:p>
            <a:pPr algn="ctr"/>
            <a:r>
              <a:rPr lang="en-US" sz="4500" b="1" spc="-300" dirty="0">
                <a:solidFill>
                  <a:schemeClr val="accent2"/>
                </a:solidFill>
              </a:rPr>
              <a:t>VARIABLES</a:t>
            </a:r>
          </a:p>
        </p:txBody>
      </p:sp>
      <p:pic>
        <p:nvPicPr>
          <p:cNvPr id="11" name="Picture 2" descr="Resultado de imagen para logo universidad de las fuerzas armadas espe">
            <a:extLst>
              <a:ext uri="{FF2B5EF4-FFF2-40B4-BE49-F238E27FC236}">
                <a16:creationId xmlns:a16="http://schemas.microsoft.com/office/drawing/2014/main" id="{D09D6157-7169-4E0D-A969-1F105FC382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0012" y="0"/>
            <a:ext cx="3461988" cy="786208"/>
          </a:xfrm>
          <a:prstGeom prst="rect">
            <a:avLst/>
          </a:prstGeom>
          <a:noFill/>
          <a:extLst>
            <a:ext uri="{909E8E84-426E-40DD-AFC4-6F175D3DCCD1}">
              <a14:hiddenFill xmlns:a14="http://schemas.microsoft.com/office/drawing/2010/main">
                <a:solidFill>
                  <a:srgbClr val="FFFFFF"/>
                </a:solidFill>
              </a14:hiddenFill>
            </a:ext>
          </a:extLst>
        </p:spPr>
      </p:pic>
      <p:sp>
        <p:nvSpPr>
          <p:cNvPr id="12" name="Right Triangle 19"/>
          <p:cNvSpPr/>
          <p:nvPr/>
        </p:nvSpPr>
        <p:spPr>
          <a:xfrm flipH="1">
            <a:off x="0" y="6147413"/>
            <a:ext cx="12192000" cy="71058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721"/>
                                        </p:tgtEl>
                                        <p:attrNameLst>
                                          <p:attrName>style.visibility</p:attrName>
                                        </p:attrNameLst>
                                      </p:cBhvr>
                                      <p:to>
                                        <p:strVal val="visible"/>
                                      </p:to>
                                    </p:set>
                                    <p:animEffect transition="in" filter="diamond(in)">
                                      <p:cBhvr>
                                        <p:cTn id="7" dur="2000"/>
                                        <p:tgtEl>
                                          <p:spTgt spid="30721"/>
                                        </p:tgtEl>
                                      </p:cBhvr>
                                    </p:animEffect>
                                  </p:childTnLst>
                                </p:cTn>
                              </p:par>
                              <p:par>
                                <p:cTn id="8" presetID="8"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amond(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80684" y="481712"/>
            <a:ext cx="2709396" cy="830997"/>
          </a:xfrm>
          <a:prstGeom prst="rect">
            <a:avLst/>
          </a:prstGeom>
          <a:noFill/>
        </p:spPr>
        <p:txBody>
          <a:bodyPr wrap="none" lIns="91440" tIns="45720" rIns="91440" bIns="45720">
            <a:spAutoFit/>
          </a:bodyPr>
          <a:lstStyle/>
          <a:p>
            <a:pPr algn="ctr"/>
            <a:r>
              <a:rPr lang="es-E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Objetivos</a:t>
            </a:r>
            <a:r>
              <a:rPr lang="es-E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a:t>
            </a:r>
          </a:p>
        </p:txBody>
      </p:sp>
      <p:sp>
        <p:nvSpPr>
          <p:cNvPr id="3" name="Rectángulo 2"/>
          <p:cNvSpPr/>
          <p:nvPr/>
        </p:nvSpPr>
        <p:spPr>
          <a:xfrm>
            <a:off x="914401" y="2122867"/>
            <a:ext cx="10586433" cy="2580194"/>
          </a:xfrm>
          <a:prstGeom prst="rect">
            <a:avLst/>
          </a:prstGeom>
        </p:spPr>
        <p:txBody>
          <a:bodyPr wrap="square">
            <a:spAutoFit/>
          </a:bodyPr>
          <a:lstStyle/>
          <a:p>
            <a:pPr marL="342900" indent="-342900">
              <a:lnSpc>
                <a:spcPct val="200000"/>
              </a:lnSpc>
              <a:spcBef>
                <a:spcPts val="200"/>
              </a:spcBef>
              <a:spcAft>
                <a:spcPts val="0"/>
              </a:spcAft>
              <a:buFont typeface="Wingdings" panose="05000000000000000000" pitchFamily="2" charset="2"/>
              <a:buChar char="q"/>
            </a:pPr>
            <a:r>
              <a:rPr lang="es-EC"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Objetivo General:</a:t>
            </a:r>
          </a:p>
          <a:p>
            <a:pPr marL="342900" indent="-342900">
              <a:lnSpc>
                <a:spcPct val="200000"/>
              </a:lnSpc>
              <a:spcBef>
                <a:spcPts val="200"/>
              </a:spcBef>
              <a:spcAft>
                <a:spcPts val="0"/>
              </a:spcAft>
            </a:pPr>
            <a:r>
              <a:rPr lang="es-EC" sz="2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s-EC" sz="2400" dirty="0">
                <a:latin typeface="Times New Roman" panose="02020603050405020304" pitchFamily="18" charset="0"/>
                <a:ea typeface="Calibri" panose="020F0502020204030204" pitchFamily="34" charset="0"/>
                <a:cs typeface="Times New Roman" panose="02020603050405020304" pitchFamily="18" charset="0"/>
              </a:rPr>
              <a:t>E</a:t>
            </a: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stablecer las bases de un modelo que se encargue de gestionar la seguridad operacional para el servicio de transporte en el D</a:t>
            </a:r>
            <a:r>
              <a:rPr lang="es-EC" sz="2400" dirty="0">
                <a:latin typeface="Times New Roman" panose="02020603050405020304" pitchFamily="18" charset="0"/>
                <a:ea typeface="Calibri" panose="020F0502020204030204" pitchFamily="34" charset="0"/>
                <a:cs typeface="Times New Roman" panose="02020603050405020304" pitchFamily="18" charset="0"/>
              </a:rPr>
              <a:t>istrito Metropolitano de Quito</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ight Triangle 19"/>
          <p:cNvSpPr/>
          <p:nvPr/>
        </p:nvSpPr>
        <p:spPr>
          <a:xfrm flipH="1">
            <a:off x="0" y="6147413"/>
            <a:ext cx="12192000" cy="71058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2"/>
          <p:cNvSpPr/>
          <p:nvPr/>
        </p:nvSpPr>
        <p:spPr>
          <a:xfrm flipH="1" flipV="1">
            <a:off x="8754742" y="-1"/>
            <a:ext cx="3437258" cy="2699133"/>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2"/>
          <p:cNvSpPr/>
          <p:nvPr/>
        </p:nvSpPr>
        <p:spPr>
          <a:xfrm flipH="1" flipV="1">
            <a:off x="5338220" y="0"/>
            <a:ext cx="6853780" cy="715824"/>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
          <p:cNvSpPr/>
          <p:nvPr/>
        </p:nvSpPr>
        <p:spPr>
          <a:xfrm>
            <a:off x="0" y="0"/>
            <a:ext cx="2368627" cy="1740665"/>
          </a:xfrm>
          <a:prstGeom prst="homePlate">
            <a:avLst>
              <a:gd name="adj" fmla="val 993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Resultado de imagen para logo universidad de las fuerzas armadas espe">
            <a:extLst>
              <a:ext uri="{FF2B5EF4-FFF2-40B4-BE49-F238E27FC236}">
                <a16:creationId xmlns:a16="http://schemas.microsoft.com/office/drawing/2014/main" id="{D09D6157-7169-4E0D-A969-1F105FC382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8954" y="116884"/>
            <a:ext cx="3461988" cy="786208"/>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32"/>
          <p:cNvSpPr/>
          <p:nvPr/>
        </p:nvSpPr>
        <p:spPr>
          <a:xfrm flipV="1">
            <a:off x="657154" y="4521541"/>
            <a:ext cx="2253686" cy="2336459"/>
          </a:xfrm>
          <a:custGeom>
            <a:avLst/>
            <a:gdLst>
              <a:gd name="connsiteX0" fmla="*/ 0 w 4649118"/>
              <a:gd name="connsiteY0" fmla="*/ 3602516 h 3602516"/>
              <a:gd name="connsiteX1" fmla="*/ 2324559 w 4649118"/>
              <a:gd name="connsiteY1" fmla="*/ 2702688 h 3602516"/>
              <a:gd name="connsiteX2" fmla="*/ 4649118 w 4649118"/>
              <a:gd name="connsiteY2" fmla="*/ 3602516 h 3602516"/>
              <a:gd name="connsiteX3" fmla="*/ 2324559 w 4649118"/>
              <a:gd name="connsiteY3" fmla="*/ 0 h 3602516"/>
            </a:gdLst>
            <a:ahLst/>
            <a:cxnLst>
              <a:cxn ang="0">
                <a:pos x="connsiteX0" y="connsiteY0"/>
              </a:cxn>
              <a:cxn ang="0">
                <a:pos x="connsiteX1" y="connsiteY1"/>
              </a:cxn>
              <a:cxn ang="0">
                <a:pos x="connsiteX2" y="connsiteY2"/>
              </a:cxn>
              <a:cxn ang="0">
                <a:pos x="connsiteX3" y="connsiteY3"/>
              </a:cxn>
            </a:cxnLst>
            <a:rect l="l" t="t" r="r" b="b"/>
            <a:pathLst>
              <a:path w="4649118" h="3602516">
                <a:moveTo>
                  <a:pt x="0" y="3602516"/>
                </a:moveTo>
                <a:lnTo>
                  <a:pt x="2324559" y="2702688"/>
                </a:lnTo>
                <a:lnTo>
                  <a:pt x="4649118" y="3602516"/>
                </a:lnTo>
                <a:lnTo>
                  <a:pt x="2324559"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42"/>
          <p:cNvSpPr/>
          <p:nvPr/>
        </p:nvSpPr>
        <p:spPr>
          <a:xfrm rot="166109">
            <a:off x="0" y="4585212"/>
            <a:ext cx="1223515" cy="227278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p:cNvSpPr/>
          <p:nvPr/>
        </p:nvSpPr>
        <p:spPr>
          <a:xfrm flipH="1" flipV="1">
            <a:off x="8754742" y="-1"/>
            <a:ext cx="3437258" cy="2699133"/>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216048" y="3881778"/>
            <a:ext cx="4374870" cy="2123658"/>
          </a:xfrm>
          <a:prstGeom prst="rect">
            <a:avLst/>
          </a:prstGeom>
          <a:noFill/>
        </p:spPr>
        <p:txBody>
          <a:bodyPr wrap="square" rtlCol="0" anchor="ctr">
            <a:spAutoFit/>
          </a:bodyPr>
          <a:lstStyle/>
          <a:p>
            <a:pPr algn="r"/>
            <a:r>
              <a:rPr lang="en-US" sz="6600" b="1" spc="-300" dirty="0">
                <a:solidFill>
                  <a:schemeClr val="accent2"/>
                </a:solidFill>
              </a:rPr>
              <a:t>Objetivos </a:t>
            </a:r>
          </a:p>
          <a:p>
            <a:pPr algn="r"/>
            <a:r>
              <a:rPr lang="en-US" sz="6600" b="1" spc="-300" dirty="0" err="1">
                <a:solidFill>
                  <a:schemeClr val="accent2"/>
                </a:solidFill>
              </a:rPr>
              <a:t>Específicos</a:t>
            </a:r>
            <a:r>
              <a:rPr lang="en-US" sz="6600" b="1" spc="-300" dirty="0">
                <a:solidFill>
                  <a:schemeClr val="accent2"/>
                </a:solidFill>
              </a:rPr>
              <a:t> </a:t>
            </a:r>
          </a:p>
        </p:txBody>
      </p:sp>
      <p:grpSp>
        <p:nvGrpSpPr>
          <p:cNvPr id="51" name="Group 50"/>
          <p:cNvGrpSpPr/>
          <p:nvPr/>
        </p:nvGrpSpPr>
        <p:grpSpPr>
          <a:xfrm>
            <a:off x="2700840" y="537556"/>
            <a:ext cx="6473640" cy="1047405"/>
            <a:chOff x="2649423" y="1129354"/>
            <a:chExt cx="6084287" cy="1323439"/>
          </a:xfrm>
        </p:grpSpPr>
        <p:sp>
          <p:nvSpPr>
            <p:cNvPr id="9" name="TextBox 8"/>
            <p:cNvSpPr txBox="1"/>
            <p:nvPr/>
          </p:nvSpPr>
          <p:spPr>
            <a:xfrm>
              <a:off x="3665538" y="1129354"/>
              <a:ext cx="5068172" cy="1323439"/>
            </a:xfrm>
            <a:prstGeom prst="rect">
              <a:avLst/>
            </a:prstGeom>
            <a:noFill/>
          </p:spPr>
          <p:txBody>
            <a:bodyPr wrap="square" rtlCol="0">
              <a:spAutoFit/>
            </a:bodyPr>
            <a:lstStyle/>
            <a:p>
              <a:r>
                <a:rPr lang="es-EC" sz="2000" dirty="0">
                  <a:solidFill>
                    <a:schemeClr val="tx1">
                      <a:lumMod val="65000"/>
                      <a:lumOff val="35000"/>
                    </a:schemeClr>
                  </a:solidFill>
                </a:rPr>
                <a:t>Delinear las principales variantes que participan en los factores de riesgos mas importantes del servicio de transporte de carga pesada.</a:t>
              </a:r>
              <a:endParaRPr lang="es-EC" sz="2400" dirty="0"/>
            </a:p>
          </p:txBody>
        </p:sp>
        <p:grpSp>
          <p:nvGrpSpPr>
            <p:cNvPr id="24" name="Group 23"/>
            <p:cNvGrpSpPr/>
            <p:nvPr/>
          </p:nvGrpSpPr>
          <p:grpSpPr>
            <a:xfrm>
              <a:off x="2649423" y="1251160"/>
              <a:ext cx="870332" cy="903383"/>
              <a:chOff x="2649423" y="1251160"/>
              <a:chExt cx="870332" cy="903383"/>
            </a:xfrm>
          </p:grpSpPr>
          <p:sp>
            <p:nvSpPr>
              <p:cNvPr id="5" name="Oval 4"/>
              <p:cNvSpPr/>
              <p:nvPr/>
            </p:nvSpPr>
            <p:spPr>
              <a:xfrm>
                <a:off x="2649423" y="1251160"/>
                <a:ext cx="870332" cy="903383"/>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17" name="Group 4"/>
              <p:cNvGrpSpPr>
                <a:grpSpLocks noChangeAspect="1"/>
              </p:cNvGrpSpPr>
              <p:nvPr/>
            </p:nvGrpSpPr>
            <p:grpSpPr bwMode="auto">
              <a:xfrm>
                <a:off x="3022250" y="1417947"/>
                <a:ext cx="124544" cy="124816"/>
                <a:chOff x="2337" y="963"/>
                <a:chExt cx="915" cy="917"/>
              </a:xfrm>
              <a:solidFill>
                <a:schemeClr val="bg1"/>
              </a:solidFill>
            </p:grpSpPr>
            <p:sp>
              <p:nvSpPr>
                <p:cNvPr id="22" name="Freeform 7"/>
                <p:cNvSpPr>
                  <a:spLocks noEditPoints="1"/>
                </p:cNvSpPr>
                <p:nvPr/>
              </p:nvSpPr>
              <p:spPr bwMode="auto">
                <a:xfrm>
                  <a:off x="2337" y="963"/>
                  <a:ext cx="915" cy="917"/>
                </a:xfrm>
                <a:custGeom>
                  <a:avLst/>
                  <a:gdLst>
                    <a:gd name="T0" fmla="*/ 825 w 1831"/>
                    <a:gd name="T1" fmla="*/ 198 h 1833"/>
                    <a:gd name="T2" fmla="*/ 654 w 1831"/>
                    <a:gd name="T3" fmla="*/ 241 h 1833"/>
                    <a:gd name="T4" fmla="*/ 502 w 1831"/>
                    <a:gd name="T5" fmla="*/ 322 h 1833"/>
                    <a:gd name="T6" fmla="*/ 375 w 1831"/>
                    <a:gd name="T7" fmla="*/ 436 h 1833"/>
                    <a:gd name="T8" fmla="*/ 276 w 1831"/>
                    <a:gd name="T9" fmla="*/ 576 h 1833"/>
                    <a:gd name="T10" fmla="*/ 214 w 1831"/>
                    <a:gd name="T11" fmla="*/ 738 h 1833"/>
                    <a:gd name="T12" fmla="*/ 191 w 1831"/>
                    <a:gd name="T13" fmla="*/ 917 h 1833"/>
                    <a:gd name="T14" fmla="*/ 214 w 1831"/>
                    <a:gd name="T15" fmla="*/ 1095 h 1833"/>
                    <a:gd name="T16" fmla="*/ 276 w 1831"/>
                    <a:gd name="T17" fmla="*/ 1257 h 1833"/>
                    <a:gd name="T18" fmla="*/ 375 w 1831"/>
                    <a:gd name="T19" fmla="*/ 1397 h 1833"/>
                    <a:gd name="T20" fmla="*/ 502 w 1831"/>
                    <a:gd name="T21" fmla="*/ 1511 h 1833"/>
                    <a:gd name="T22" fmla="*/ 654 w 1831"/>
                    <a:gd name="T23" fmla="*/ 1592 h 1833"/>
                    <a:gd name="T24" fmla="*/ 825 w 1831"/>
                    <a:gd name="T25" fmla="*/ 1635 h 1833"/>
                    <a:gd name="T26" fmla="*/ 1006 w 1831"/>
                    <a:gd name="T27" fmla="*/ 1635 h 1833"/>
                    <a:gd name="T28" fmla="*/ 1176 w 1831"/>
                    <a:gd name="T29" fmla="*/ 1592 h 1833"/>
                    <a:gd name="T30" fmla="*/ 1329 w 1831"/>
                    <a:gd name="T31" fmla="*/ 1511 h 1833"/>
                    <a:gd name="T32" fmla="*/ 1456 w 1831"/>
                    <a:gd name="T33" fmla="*/ 1397 h 1833"/>
                    <a:gd name="T34" fmla="*/ 1554 w 1831"/>
                    <a:gd name="T35" fmla="*/ 1257 h 1833"/>
                    <a:gd name="T36" fmla="*/ 1617 w 1831"/>
                    <a:gd name="T37" fmla="*/ 1095 h 1833"/>
                    <a:gd name="T38" fmla="*/ 1638 w 1831"/>
                    <a:gd name="T39" fmla="*/ 917 h 1833"/>
                    <a:gd name="T40" fmla="*/ 1617 w 1831"/>
                    <a:gd name="T41" fmla="*/ 738 h 1833"/>
                    <a:gd name="T42" fmla="*/ 1554 w 1831"/>
                    <a:gd name="T43" fmla="*/ 576 h 1833"/>
                    <a:gd name="T44" fmla="*/ 1456 w 1831"/>
                    <a:gd name="T45" fmla="*/ 436 h 1833"/>
                    <a:gd name="T46" fmla="*/ 1329 w 1831"/>
                    <a:gd name="T47" fmla="*/ 322 h 1833"/>
                    <a:gd name="T48" fmla="*/ 1176 w 1831"/>
                    <a:gd name="T49" fmla="*/ 241 h 1833"/>
                    <a:gd name="T50" fmla="*/ 1006 w 1831"/>
                    <a:gd name="T51" fmla="*/ 198 h 1833"/>
                    <a:gd name="T52" fmla="*/ 915 w 1831"/>
                    <a:gd name="T53" fmla="*/ 0 h 1833"/>
                    <a:gd name="T54" fmla="*/ 1111 w 1831"/>
                    <a:gd name="T55" fmla="*/ 22 h 1833"/>
                    <a:gd name="T56" fmla="*/ 1293 w 1831"/>
                    <a:gd name="T57" fmla="*/ 83 h 1833"/>
                    <a:gd name="T58" fmla="*/ 1456 w 1831"/>
                    <a:gd name="T59" fmla="*/ 178 h 1833"/>
                    <a:gd name="T60" fmla="*/ 1595 w 1831"/>
                    <a:gd name="T61" fmla="*/ 304 h 1833"/>
                    <a:gd name="T62" fmla="*/ 1707 w 1831"/>
                    <a:gd name="T63" fmla="*/ 456 h 1833"/>
                    <a:gd name="T64" fmla="*/ 1784 w 1831"/>
                    <a:gd name="T65" fmla="*/ 628 h 1833"/>
                    <a:gd name="T66" fmla="*/ 1825 w 1831"/>
                    <a:gd name="T67" fmla="*/ 818 h 1833"/>
                    <a:gd name="T68" fmla="*/ 1825 w 1831"/>
                    <a:gd name="T69" fmla="*/ 1017 h 1833"/>
                    <a:gd name="T70" fmla="*/ 1784 w 1831"/>
                    <a:gd name="T71" fmla="*/ 1207 h 1833"/>
                    <a:gd name="T72" fmla="*/ 1707 w 1831"/>
                    <a:gd name="T73" fmla="*/ 1379 h 1833"/>
                    <a:gd name="T74" fmla="*/ 1595 w 1831"/>
                    <a:gd name="T75" fmla="*/ 1531 h 1833"/>
                    <a:gd name="T76" fmla="*/ 1456 w 1831"/>
                    <a:gd name="T77" fmla="*/ 1657 h 1833"/>
                    <a:gd name="T78" fmla="*/ 1293 w 1831"/>
                    <a:gd name="T79" fmla="*/ 1752 h 1833"/>
                    <a:gd name="T80" fmla="*/ 1111 w 1831"/>
                    <a:gd name="T81" fmla="*/ 1812 h 1833"/>
                    <a:gd name="T82" fmla="*/ 915 w 1831"/>
                    <a:gd name="T83" fmla="*/ 1833 h 1833"/>
                    <a:gd name="T84" fmla="*/ 718 w 1831"/>
                    <a:gd name="T85" fmla="*/ 1812 h 1833"/>
                    <a:gd name="T86" fmla="*/ 537 w 1831"/>
                    <a:gd name="T87" fmla="*/ 1752 h 1833"/>
                    <a:gd name="T88" fmla="*/ 375 w 1831"/>
                    <a:gd name="T89" fmla="*/ 1657 h 1833"/>
                    <a:gd name="T90" fmla="*/ 236 w 1831"/>
                    <a:gd name="T91" fmla="*/ 1531 h 1833"/>
                    <a:gd name="T92" fmla="*/ 124 w 1831"/>
                    <a:gd name="T93" fmla="*/ 1379 h 1833"/>
                    <a:gd name="T94" fmla="*/ 47 w 1831"/>
                    <a:gd name="T95" fmla="*/ 1207 h 1833"/>
                    <a:gd name="T96" fmla="*/ 6 w 1831"/>
                    <a:gd name="T97" fmla="*/ 1017 h 1833"/>
                    <a:gd name="T98" fmla="*/ 6 w 1831"/>
                    <a:gd name="T99" fmla="*/ 818 h 1833"/>
                    <a:gd name="T100" fmla="*/ 47 w 1831"/>
                    <a:gd name="T101" fmla="*/ 628 h 1833"/>
                    <a:gd name="T102" fmla="*/ 124 w 1831"/>
                    <a:gd name="T103" fmla="*/ 456 h 1833"/>
                    <a:gd name="T104" fmla="*/ 236 w 1831"/>
                    <a:gd name="T105" fmla="*/ 304 h 1833"/>
                    <a:gd name="T106" fmla="*/ 375 w 1831"/>
                    <a:gd name="T107" fmla="*/ 178 h 1833"/>
                    <a:gd name="T108" fmla="*/ 537 w 1831"/>
                    <a:gd name="T109" fmla="*/ 83 h 1833"/>
                    <a:gd name="T110" fmla="*/ 718 w 1831"/>
                    <a:gd name="T111" fmla="*/ 22 h 1833"/>
                    <a:gd name="T112" fmla="*/ 915 w 1831"/>
                    <a:gd name="T113"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31" h="1833">
                      <a:moveTo>
                        <a:pt x="915" y="193"/>
                      </a:moveTo>
                      <a:lnTo>
                        <a:pt x="825" y="198"/>
                      </a:lnTo>
                      <a:lnTo>
                        <a:pt x="736" y="216"/>
                      </a:lnTo>
                      <a:lnTo>
                        <a:pt x="654" y="241"/>
                      </a:lnTo>
                      <a:lnTo>
                        <a:pt x="574" y="277"/>
                      </a:lnTo>
                      <a:lnTo>
                        <a:pt x="502" y="322"/>
                      </a:lnTo>
                      <a:lnTo>
                        <a:pt x="434" y="376"/>
                      </a:lnTo>
                      <a:lnTo>
                        <a:pt x="375" y="436"/>
                      </a:lnTo>
                      <a:lnTo>
                        <a:pt x="321" y="504"/>
                      </a:lnTo>
                      <a:lnTo>
                        <a:pt x="276" y="576"/>
                      </a:lnTo>
                      <a:lnTo>
                        <a:pt x="240" y="655"/>
                      </a:lnTo>
                      <a:lnTo>
                        <a:pt x="214" y="738"/>
                      </a:lnTo>
                      <a:lnTo>
                        <a:pt x="196" y="827"/>
                      </a:lnTo>
                      <a:lnTo>
                        <a:pt x="191" y="917"/>
                      </a:lnTo>
                      <a:lnTo>
                        <a:pt x="196" y="1008"/>
                      </a:lnTo>
                      <a:lnTo>
                        <a:pt x="214" y="1095"/>
                      </a:lnTo>
                      <a:lnTo>
                        <a:pt x="240" y="1178"/>
                      </a:lnTo>
                      <a:lnTo>
                        <a:pt x="276" y="1257"/>
                      </a:lnTo>
                      <a:lnTo>
                        <a:pt x="321" y="1331"/>
                      </a:lnTo>
                      <a:lnTo>
                        <a:pt x="375" y="1397"/>
                      </a:lnTo>
                      <a:lnTo>
                        <a:pt x="434" y="1459"/>
                      </a:lnTo>
                      <a:lnTo>
                        <a:pt x="502" y="1511"/>
                      </a:lnTo>
                      <a:lnTo>
                        <a:pt x="574" y="1556"/>
                      </a:lnTo>
                      <a:lnTo>
                        <a:pt x="654" y="1592"/>
                      </a:lnTo>
                      <a:lnTo>
                        <a:pt x="736" y="1619"/>
                      </a:lnTo>
                      <a:lnTo>
                        <a:pt x="825" y="1635"/>
                      </a:lnTo>
                      <a:lnTo>
                        <a:pt x="915" y="1641"/>
                      </a:lnTo>
                      <a:lnTo>
                        <a:pt x="1006" y="1635"/>
                      </a:lnTo>
                      <a:lnTo>
                        <a:pt x="1093" y="1619"/>
                      </a:lnTo>
                      <a:lnTo>
                        <a:pt x="1176" y="1592"/>
                      </a:lnTo>
                      <a:lnTo>
                        <a:pt x="1255" y="1556"/>
                      </a:lnTo>
                      <a:lnTo>
                        <a:pt x="1329" y="1511"/>
                      </a:lnTo>
                      <a:lnTo>
                        <a:pt x="1395" y="1459"/>
                      </a:lnTo>
                      <a:lnTo>
                        <a:pt x="1456" y="1397"/>
                      </a:lnTo>
                      <a:lnTo>
                        <a:pt x="1509" y="1331"/>
                      </a:lnTo>
                      <a:lnTo>
                        <a:pt x="1554" y="1257"/>
                      </a:lnTo>
                      <a:lnTo>
                        <a:pt x="1590" y="1178"/>
                      </a:lnTo>
                      <a:lnTo>
                        <a:pt x="1617" y="1095"/>
                      </a:lnTo>
                      <a:lnTo>
                        <a:pt x="1633" y="1008"/>
                      </a:lnTo>
                      <a:lnTo>
                        <a:pt x="1638" y="917"/>
                      </a:lnTo>
                      <a:lnTo>
                        <a:pt x="1633" y="827"/>
                      </a:lnTo>
                      <a:lnTo>
                        <a:pt x="1617" y="738"/>
                      </a:lnTo>
                      <a:lnTo>
                        <a:pt x="1590" y="655"/>
                      </a:lnTo>
                      <a:lnTo>
                        <a:pt x="1554" y="576"/>
                      </a:lnTo>
                      <a:lnTo>
                        <a:pt x="1509" y="504"/>
                      </a:lnTo>
                      <a:lnTo>
                        <a:pt x="1456" y="436"/>
                      </a:lnTo>
                      <a:lnTo>
                        <a:pt x="1395" y="376"/>
                      </a:lnTo>
                      <a:lnTo>
                        <a:pt x="1329" y="322"/>
                      </a:lnTo>
                      <a:lnTo>
                        <a:pt x="1255" y="277"/>
                      </a:lnTo>
                      <a:lnTo>
                        <a:pt x="1176" y="241"/>
                      </a:lnTo>
                      <a:lnTo>
                        <a:pt x="1093" y="216"/>
                      </a:lnTo>
                      <a:lnTo>
                        <a:pt x="1006" y="198"/>
                      </a:lnTo>
                      <a:lnTo>
                        <a:pt x="915" y="193"/>
                      </a:lnTo>
                      <a:close/>
                      <a:moveTo>
                        <a:pt x="915" y="0"/>
                      </a:moveTo>
                      <a:lnTo>
                        <a:pt x="1015" y="5"/>
                      </a:lnTo>
                      <a:lnTo>
                        <a:pt x="1111" y="22"/>
                      </a:lnTo>
                      <a:lnTo>
                        <a:pt x="1204" y="47"/>
                      </a:lnTo>
                      <a:lnTo>
                        <a:pt x="1293" y="83"/>
                      </a:lnTo>
                      <a:lnTo>
                        <a:pt x="1377" y="126"/>
                      </a:lnTo>
                      <a:lnTo>
                        <a:pt x="1456" y="178"/>
                      </a:lnTo>
                      <a:lnTo>
                        <a:pt x="1528" y="238"/>
                      </a:lnTo>
                      <a:lnTo>
                        <a:pt x="1595" y="304"/>
                      </a:lnTo>
                      <a:lnTo>
                        <a:pt x="1654" y="376"/>
                      </a:lnTo>
                      <a:lnTo>
                        <a:pt x="1707" y="456"/>
                      </a:lnTo>
                      <a:lnTo>
                        <a:pt x="1750" y="538"/>
                      </a:lnTo>
                      <a:lnTo>
                        <a:pt x="1784" y="628"/>
                      </a:lnTo>
                      <a:lnTo>
                        <a:pt x="1809" y="720"/>
                      </a:lnTo>
                      <a:lnTo>
                        <a:pt x="1825" y="818"/>
                      </a:lnTo>
                      <a:lnTo>
                        <a:pt x="1831" y="917"/>
                      </a:lnTo>
                      <a:lnTo>
                        <a:pt x="1825" y="1017"/>
                      </a:lnTo>
                      <a:lnTo>
                        <a:pt x="1809" y="1113"/>
                      </a:lnTo>
                      <a:lnTo>
                        <a:pt x="1784" y="1207"/>
                      </a:lnTo>
                      <a:lnTo>
                        <a:pt x="1750" y="1295"/>
                      </a:lnTo>
                      <a:lnTo>
                        <a:pt x="1707" y="1379"/>
                      </a:lnTo>
                      <a:lnTo>
                        <a:pt x="1654" y="1459"/>
                      </a:lnTo>
                      <a:lnTo>
                        <a:pt x="1595" y="1531"/>
                      </a:lnTo>
                      <a:lnTo>
                        <a:pt x="1528" y="1597"/>
                      </a:lnTo>
                      <a:lnTo>
                        <a:pt x="1456" y="1657"/>
                      </a:lnTo>
                      <a:lnTo>
                        <a:pt x="1377" y="1707"/>
                      </a:lnTo>
                      <a:lnTo>
                        <a:pt x="1293" y="1752"/>
                      </a:lnTo>
                      <a:lnTo>
                        <a:pt x="1204" y="1787"/>
                      </a:lnTo>
                      <a:lnTo>
                        <a:pt x="1111" y="1812"/>
                      </a:lnTo>
                      <a:lnTo>
                        <a:pt x="1015" y="1828"/>
                      </a:lnTo>
                      <a:lnTo>
                        <a:pt x="915" y="1833"/>
                      </a:lnTo>
                      <a:lnTo>
                        <a:pt x="816" y="1828"/>
                      </a:lnTo>
                      <a:lnTo>
                        <a:pt x="718" y="1812"/>
                      </a:lnTo>
                      <a:lnTo>
                        <a:pt x="627" y="1787"/>
                      </a:lnTo>
                      <a:lnTo>
                        <a:pt x="537" y="1752"/>
                      </a:lnTo>
                      <a:lnTo>
                        <a:pt x="454" y="1707"/>
                      </a:lnTo>
                      <a:lnTo>
                        <a:pt x="375" y="1657"/>
                      </a:lnTo>
                      <a:lnTo>
                        <a:pt x="303" y="1597"/>
                      </a:lnTo>
                      <a:lnTo>
                        <a:pt x="236" y="1531"/>
                      </a:lnTo>
                      <a:lnTo>
                        <a:pt x="177" y="1459"/>
                      </a:lnTo>
                      <a:lnTo>
                        <a:pt x="124" y="1379"/>
                      </a:lnTo>
                      <a:lnTo>
                        <a:pt x="81" y="1295"/>
                      </a:lnTo>
                      <a:lnTo>
                        <a:pt x="47" y="1207"/>
                      </a:lnTo>
                      <a:lnTo>
                        <a:pt x="20" y="1113"/>
                      </a:lnTo>
                      <a:lnTo>
                        <a:pt x="6" y="1017"/>
                      </a:lnTo>
                      <a:lnTo>
                        <a:pt x="0" y="917"/>
                      </a:lnTo>
                      <a:lnTo>
                        <a:pt x="6" y="818"/>
                      </a:lnTo>
                      <a:lnTo>
                        <a:pt x="20" y="720"/>
                      </a:lnTo>
                      <a:lnTo>
                        <a:pt x="47" y="628"/>
                      </a:lnTo>
                      <a:lnTo>
                        <a:pt x="81" y="538"/>
                      </a:lnTo>
                      <a:lnTo>
                        <a:pt x="124" y="456"/>
                      </a:lnTo>
                      <a:lnTo>
                        <a:pt x="177" y="376"/>
                      </a:lnTo>
                      <a:lnTo>
                        <a:pt x="236" y="304"/>
                      </a:lnTo>
                      <a:lnTo>
                        <a:pt x="303" y="238"/>
                      </a:lnTo>
                      <a:lnTo>
                        <a:pt x="375" y="178"/>
                      </a:lnTo>
                      <a:lnTo>
                        <a:pt x="454" y="126"/>
                      </a:lnTo>
                      <a:lnTo>
                        <a:pt x="537" y="83"/>
                      </a:lnTo>
                      <a:lnTo>
                        <a:pt x="627" y="47"/>
                      </a:lnTo>
                      <a:lnTo>
                        <a:pt x="718" y="22"/>
                      </a:lnTo>
                      <a:lnTo>
                        <a:pt x="816" y="5"/>
                      </a:lnTo>
                      <a:lnTo>
                        <a:pt x="9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8"/>
                <p:cNvSpPr>
                  <a:spLocks noEditPoints="1"/>
                </p:cNvSpPr>
                <p:nvPr/>
              </p:nvSpPr>
              <p:spPr bwMode="auto">
                <a:xfrm>
                  <a:off x="2593" y="1220"/>
                  <a:ext cx="403" cy="404"/>
                </a:xfrm>
                <a:custGeom>
                  <a:avLst/>
                  <a:gdLst>
                    <a:gd name="T0" fmla="*/ 355 w 807"/>
                    <a:gd name="T1" fmla="*/ 198 h 807"/>
                    <a:gd name="T2" fmla="*/ 272 w 807"/>
                    <a:gd name="T3" fmla="*/ 240 h 807"/>
                    <a:gd name="T4" fmla="*/ 215 w 807"/>
                    <a:gd name="T5" fmla="*/ 312 h 807"/>
                    <a:gd name="T6" fmla="*/ 193 w 807"/>
                    <a:gd name="T7" fmla="*/ 404 h 807"/>
                    <a:gd name="T8" fmla="*/ 215 w 807"/>
                    <a:gd name="T9" fmla="*/ 497 h 807"/>
                    <a:gd name="T10" fmla="*/ 272 w 807"/>
                    <a:gd name="T11" fmla="*/ 569 h 807"/>
                    <a:gd name="T12" fmla="*/ 355 w 807"/>
                    <a:gd name="T13" fmla="*/ 611 h 807"/>
                    <a:gd name="T14" fmla="*/ 452 w 807"/>
                    <a:gd name="T15" fmla="*/ 611 h 807"/>
                    <a:gd name="T16" fmla="*/ 537 w 807"/>
                    <a:gd name="T17" fmla="*/ 569 h 807"/>
                    <a:gd name="T18" fmla="*/ 594 w 807"/>
                    <a:gd name="T19" fmla="*/ 497 h 807"/>
                    <a:gd name="T20" fmla="*/ 616 w 807"/>
                    <a:gd name="T21" fmla="*/ 404 h 807"/>
                    <a:gd name="T22" fmla="*/ 594 w 807"/>
                    <a:gd name="T23" fmla="*/ 312 h 807"/>
                    <a:gd name="T24" fmla="*/ 537 w 807"/>
                    <a:gd name="T25" fmla="*/ 240 h 807"/>
                    <a:gd name="T26" fmla="*/ 452 w 807"/>
                    <a:gd name="T27" fmla="*/ 198 h 807"/>
                    <a:gd name="T28" fmla="*/ 404 w 807"/>
                    <a:gd name="T29" fmla="*/ 0 h 807"/>
                    <a:gd name="T30" fmla="*/ 531 w 807"/>
                    <a:gd name="T31" fmla="*/ 22 h 807"/>
                    <a:gd name="T32" fmla="*/ 643 w 807"/>
                    <a:gd name="T33" fmla="*/ 78 h 807"/>
                    <a:gd name="T34" fmla="*/ 729 w 807"/>
                    <a:gd name="T35" fmla="*/ 166 h 807"/>
                    <a:gd name="T36" fmla="*/ 787 w 807"/>
                    <a:gd name="T37" fmla="*/ 276 h 807"/>
                    <a:gd name="T38" fmla="*/ 807 w 807"/>
                    <a:gd name="T39" fmla="*/ 404 h 807"/>
                    <a:gd name="T40" fmla="*/ 787 w 807"/>
                    <a:gd name="T41" fmla="*/ 531 h 807"/>
                    <a:gd name="T42" fmla="*/ 729 w 807"/>
                    <a:gd name="T43" fmla="*/ 643 h 807"/>
                    <a:gd name="T44" fmla="*/ 643 w 807"/>
                    <a:gd name="T45" fmla="*/ 730 h 807"/>
                    <a:gd name="T46" fmla="*/ 531 w 807"/>
                    <a:gd name="T47" fmla="*/ 787 h 807"/>
                    <a:gd name="T48" fmla="*/ 404 w 807"/>
                    <a:gd name="T49" fmla="*/ 807 h 807"/>
                    <a:gd name="T50" fmla="*/ 278 w 807"/>
                    <a:gd name="T51" fmla="*/ 787 h 807"/>
                    <a:gd name="T52" fmla="*/ 166 w 807"/>
                    <a:gd name="T53" fmla="*/ 730 h 807"/>
                    <a:gd name="T54" fmla="*/ 78 w 807"/>
                    <a:gd name="T55" fmla="*/ 643 h 807"/>
                    <a:gd name="T56" fmla="*/ 22 w 807"/>
                    <a:gd name="T57" fmla="*/ 531 h 807"/>
                    <a:gd name="T58" fmla="*/ 0 w 807"/>
                    <a:gd name="T59" fmla="*/ 404 h 807"/>
                    <a:gd name="T60" fmla="*/ 22 w 807"/>
                    <a:gd name="T61" fmla="*/ 276 h 807"/>
                    <a:gd name="T62" fmla="*/ 78 w 807"/>
                    <a:gd name="T63" fmla="*/ 166 h 807"/>
                    <a:gd name="T64" fmla="*/ 166 w 807"/>
                    <a:gd name="T65" fmla="*/ 78 h 807"/>
                    <a:gd name="T66" fmla="*/ 278 w 807"/>
                    <a:gd name="T67" fmla="*/ 22 h 807"/>
                    <a:gd name="T68" fmla="*/ 404 w 807"/>
                    <a:gd name="T69"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7" h="807">
                      <a:moveTo>
                        <a:pt x="404" y="193"/>
                      </a:moveTo>
                      <a:lnTo>
                        <a:pt x="355" y="198"/>
                      </a:lnTo>
                      <a:lnTo>
                        <a:pt x="312" y="215"/>
                      </a:lnTo>
                      <a:lnTo>
                        <a:pt x="272" y="240"/>
                      </a:lnTo>
                      <a:lnTo>
                        <a:pt x="240" y="272"/>
                      </a:lnTo>
                      <a:lnTo>
                        <a:pt x="215" y="312"/>
                      </a:lnTo>
                      <a:lnTo>
                        <a:pt x="198" y="355"/>
                      </a:lnTo>
                      <a:lnTo>
                        <a:pt x="193" y="404"/>
                      </a:lnTo>
                      <a:lnTo>
                        <a:pt x="198" y="452"/>
                      </a:lnTo>
                      <a:lnTo>
                        <a:pt x="215" y="497"/>
                      </a:lnTo>
                      <a:lnTo>
                        <a:pt x="240" y="537"/>
                      </a:lnTo>
                      <a:lnTo>
                        <a:pt x="272" y="569"/>
                      </a:lnTo>
                      <a:lnTo>
                        <a:pt x="312" y="595"/>
                      </a:lnTo>
                      <a:lnTo>
                        <a:pt x="355" y="611"/>
                      </a:lnTo>
                      <a:lnTo>
                        <a:pt x="404" y="616"/>
                      </a:lnTo>
                      <a:lnTo>
                        <a:pt x="452" y="611"/>
                      </a:lnTo>
                      <a:lnTo>
                        <a:pt x="497" y="595"/>
                      </a:lnTo>
                      <a:lnTo>
                        <a:pt x="537" y="569"/>
                      </a:lnTo>
                      <a:lnTo>
                        <a:pt x="569" y="537"/>
                      </a:lnTo>
                      <a:lnTo>
                        <a:pt x="594" y="497"/>
                      </a:lnTo>
                      <a:lnTo>
                        <a:pt x="611" y="452"/>
                      </a:lnTo>
                      <a:lnTo>
                        <a:pt x="616" y="404"/>
                      </a:lnTo>
                      <a:lnTo>
                        <a:pt x="611" y="355"/>
                      </a:lnTo>
                      <a:lnTo>
                        <a:pt x="594" y="312"/>
                      </a:lnTo>
                      <a:lnTo>
                        <a:pt x="569" y="272"/>
                      </a:lnTo>
                      <a:lnTo>
                        <a:pt x="537" y="240"/>
                      </a:lnTo>
                      <a:lnTo>
                        <a:pt x="497" y="215"/>
                      </a:lnTo>
                      <a:lnTo>
                        <a:pt x="452" y="198"/>
                      </a:lnTo>
                      <a:lnTo>
                        <a:pt x="404" y="193"/>
                      </a:lnTo>
                      <a:close/>
                      <a:moveTo>
                        <a:pt x="404" y="0"/>
                      </a:moveTo>
                      <a:lnTo>
                        <a:pt x="470" y="6"/>
                      </a:lnTo>
                      <a:lnTo>
                        <a:pt x="531" y="22"/>
                      </a:lnTo>
                      <a:lnTo>
                        <a:pt x="589" y="45"/>
                      </a:lnTo>
                      <a:lnTo>
                        <a:pt x="643" y="78"/>
                      </a:lnTo>
                      <a:lnTo>
                        <a:pt x="690" y="119"/>
                      </a:lnTo>
                      <a:lnTo>
                        <a:pt x="729" y="166"/>
                      </a:lnTo>
                      <a:lnTo>
                        <a:pt x="762" y="218"/>
                      </a:lnTo>
                      <a:lnTo>
                        <a:pt x="787" y="276"/>
                      </a:lnTo>
                      <a:lnTo>
                        <a:pt x="803" y="339"/>
                      </a:lnTo>
                      <a:lnTo>
                        <a:pt x="807" y="404"/>
                      </a:lnTo>
                      <a:lnTo>
                        <a:pt x="803" y="470"/>
                      </a:lnTo>
                      <a:lnTo>
                        <a:pt x="787" y="531"/>
                      </a:lnTo>
                      <a:lnTo>
                        <a:pt x="762" y="589"/>
                      </a:lnTo>
                      <a:lnTo>
                        <a:pt x="729" y="643"/>
                      </a:lnTo>
                      <a:lnTo>
                        <a:pt x="690" y="690"/>
                      </a:lnTo>
                      <a:lnTo>
                        <a:pt x="643" y="730"/>
                      </a:lnTo>
                      <a:lnTo>
                        <a:pt x="589" y="762"/>
                      </a:lnTo>
                      <a:lnTo>
                        <a:pt x="531" y="787"/>
                      </a:lnTo>
                      <a:lnTo>
                        <a:pt x="470" y="802"/>
                      </a:lnTo>
                      <a:lnTo>
                        <a:pt x="404" y="807"/>
                      </a:lnTo>
                      <a:lnTo>
                        <a:pt x="339" y="802"/>
                      </a:lnTo>
                      <a:lnTo>
                        <a:pt x="278" y="787"/>
                      </a:lnTo>
                      <a:lnTo>
                        <a:pt x="218" y="762"/>
                      </a:lnTo>
                      <a:lnTo>
                        <a:pt x="166" y="730"/>
                      </a:lnTo>
                      <a:lnTo>
                        <a:pt x="119" y="690"/>
                      </a:lnTo>
                      <a:lnTo>
                        <a:pt x="78" y="643"/>
                      </a:lnTo>
                      <a:lnTo>
                        <a:pt x="45" y="589"/>
                      </a:lnTo>
                      <a:lnTo>
                        <a:pt x="22" y="531"/>
                      </a:lnTo>
                      <a:lnTo>
                        <a:pt x="6" y="470"/>
                      </a:lnTo>
                      <a:lnTo>
                        <a:pt x="0" y="404"/>
                      </a:lnTo>
                      <a:lnTo>
                        <a:pt x="6" y="339"/>
                      </a:lnTo>
                      <a:lnTo>
                        <a:pt x="22" y="276"/>
                      </a:lnTo>
                      <a:lnTo>
                        <a:pt x="45" y="218"/>
                      </a:lnTo>
                      <a:lnTo>
                        <a:pt x="78" y="166"/>
                      </a:lnTo>
                      <a:lnTo>
                        <a:pt x="119" y="119"/>
                      </a:lnTo>
                      <a:lnTo>
                        <a:pt x="166" y="78"/>
                      </a:lnTo>
                      <a:lnTo>
                        <a:pt x="218" y="45"/>
                      </a:lnTo>
                      <a:lnTo>
                        <a:pt x="278" y="22"/>
                      </a:lnTo>
                      <a:lnTo>
                        <a:pt x="339" y="6"/>
                      </a:lnTo>
                      <a:lnTo>
                        <a:pt x="4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52" name="Group 51"/>
          <p:cNvGrpSpPr/>
          <p:nvPr/>
        </p:nvGrpSpPr>
        <p:grpSpPr>
          <a:xfrm>
            <a:off x="2023936" y="1701886"/>
            <a:ext cx="6525704" cy="873675"/>
            <a:chOff x="2007278" y="2276812"/>
            <a:chExt cx="5809424" cy="1180382"/>
          </a:xfrm>
        </p:grpSpPr>
        <p:sp>
          <p:nvSpPr>
            <p:cNvPr id="10" name="TextBox 9"/>
            <p:cNvSpPr txBox="1"/>
            <p:nvPr/>
          </p:nvSpPr>
          <p:spPr>
            <a:xfrm>
              <a:off x="2957438" y="2276812"/>
              <a:ext cx="4859264" cy="1015663"/>
            </a:xfrm>
            <a:prstGeom prst="rect">
              <a:avLst/>
            </a:prstGeom>
            <a:noFill/>
          </p:spPr>
          <p:txBody>
            <a:bodyPr wrap="square" rtlCol="0">
              <a:spAutoFit/>
            </a:bodyPr>
            <a:lstStyle/>
            <a:p>
              <a:pPr lvl="0"/>
              <a:r>
                <a:rPr lang="es-EC" sz="2000" dirty="0">
                  <a:solidFill>
                    <a:schemeClr val="tx1">
                      <a:lumMod val="65000"/>
                      <a:lumOff val="35000"/>
                    </a:schemeClr>
                  </a:solidFill>
                </a:rPr>
                <a:t>Identificar las condiciones de salud de los operarios y observar las posibles causas de accidentes laborales </a:t>
              </a:r>
            </a:p>
          </p:txBody>
        </p:sp>
        <p:grpSp>
          <p:nvGrpSpPr>
            <p:cNvPr id="35" name="Group 34"/>
            <p:cNvGrpSpPr/>
            <p:nvPr/>
          </p:nvGrpSpPr>
          <p:grpSpPr>
            <a:xfrm>
              <a:off x="2007278" y="2432859"/>
              <a:ext cx="870332" cy="1024335"/>
              <a:chOff x="2007278" y="2432859"/>
              <a:chExt cx="870332" cy="1024335"/>
            </a:xfrm>
          </p:grpSpPr>
          <p:sp>
            <p:nvSpPr>
              <p:cNvPr id="6" name="Oval 5"/>
              <p:cNvSpPr/>
              <p:nvPr/>
            </p:nvSpPr>
            <p:spPr>
              <a:xfrm>
                <a:off x="2007278" y="2467323"/>
                <a:ext cx="870332" cy="9898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4"/>
              <p:cNvSpPr>
                <a:spLocks/>
              </p:cNvSpPr>
              <p:nvPr/>
            </p:nvSpPr>
            <p:spPr bwMode="auto">
              <a:xfrm>
                <a:off x="2395419" y="2432859"/>
                <a:ext cx="14871" cy="46628"/>
              </a:xfrm>
              <a:custGeom>
                <a:avLst/>
                <a:gdLst>
                  <a:gd name="T0" fmla="*/ 96 w 193"/>
                  <a:gd name="T1" fmla="*/ 0 h 603"/>
                  <a:gd name="T2" fmla="*/ 126 w 193"/>
                  <a:gd name="T3" fmla="*/ 6 h 603"/>
                  <a:gd name="T4" fmla="*/ 153 w 193"/>
                  <a:gd name="T5" fmla="*/ 20 h 603"/>
                  <a:gd name="T6" fmla="*/ 173 w 193"/>
                  <a:gd name="T7" fmla="*/ 40 h 603"/>
                  <a:gd name="T8" fmla="*/ 188 w 193"/>
                  <a:gd name="T9" fmla="*/ 67 h 603"/>
                  <a:gd name="T10" fmla="*/ 193 w 193"/>
                  <a:gd name="T11" fmla="*/ 98 h 603"/>
                  <a:gd name="T12" fmla="*/ 193 w 193"/>
                  <a:gd name="T13" fmla="*/ 507 h 603"/>
                  <a:gd name="T14" fmla="*/ 188 w 193"/>
                  <a:gd name="T15" fmla="*/ 538 h 603"/>
                  <a:gd name="T16" fmla="*/ 173 w 193"/>
                  <a:gd name="T17" fmla="*/ 563 h 603"/>
                  <a:gd name="T18" fmla="*/ 153 w 193"/>
                  <a:gd name="T19" fmla="*/ 585 h 603"/>
                  <a:gd name="T20" fmla="*/ 126 w 193"/>
                  <a:gd name="T21" fmla="*/ 597 h 603"/>
                  <a:gd name="T22" fmla="*/ 96 w 193"/>
                  <a:gd name="T23" fmla="*/ 603 h 603"/>
                  <a:gd name="T24" fmla="*/ 67 w 193"/>
                  <a:gd name="T25" fmla="*/ 597 h 603"/>
                  <a:gd name="T26" fmla="*/ 40 w 193"/>
                  <a:gd name="T27" fmla="*/ 585 h 603"/>
                  <a:gd name="T28" fmla="*/ 18 w 193"/>
                  <a:gd name="T29" fmla="*/ 563 h 603"/>
                  <a:gd name="T30" fmla="*/ 6 w 193"/>
                  <a:gd name="T31" fmla="*/ 538 h 603"/>
                  <a:gd name="T32" fmla="*/ 0 w 193"/>
                  <a:gd name="T33" fmla="*/ 507 h 603"/>
                  <a:gd name="T34" fmla="*/ 0 w 193"/>
                  <a:gd name="T35" fmla="*/ 98 h 603"/>
                  <a:gd name="T36" fmla="*/ 6 w 193"/>
                  <a:gd name="T37" fmla="*/ 67 h 603"/>
                  <a:gd name="T38" fmla="*/ 18 w 193"/>
                  <a:gd name="T39" fmla="*/ 40 h 603"/>
                  <a:gd name="T40" fmla="*/ 40 w 193"/>
                  <a:gd name="T41" fmla="*/ 20 h 603"/>
                  <a:gd name="T42" fmla="*/ 67 w 193"/>
                  <a:gd name="T43" fmla="*/ 6 h 603"/>
                  <a:gd name="T44" fmla="*/ 96 w 193"/>
                  <a:gd name="T4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3" h="603">
                    <a:moveTo>
                      <a:pt x="96" y="0"/>
                    </a:moveTo>
                    <a:lnTo>
                      <a:pt x="126" y="6"/>
                    </a:lnTo>
                    <a:lnTo>
                      <a:pt x="153" y="20"/>
                    </a:lnTo>
                    <a:lnTo>
                      <a:pt x="173" y="40"/>
                    </a:lnTo>
                    <a:lnTo>
                      <a:pt x="188" y="67"/>
                    </a:lnTo>
                    <a:lnTo>
                      <a:pt x="193" y="98"/>
                    </a:lnTo>
                    <a:lnTo>
                      <a:pt x="193" y="507"/>
                    </a:lnTo>
                    <a:lnTo>
                      <a:pt x="188" y="538"/>
                    </a:lnTo>
                    <a:lnTo>
                      <a:pt x="173" y="563"/>
                    </a:lnTo>
                    <a:lnTo>
                      <a:pt x="153" y="585"/>
                    </a:lnTo>
                    <a:lnTo>
                      <a:pt x="126" y="597"/>
                    </a:lnTo>
                    <a:lnTo>
                      <a:pt x="96" y="603"/>
                    </a:lnTo>
                    <a:lnTo>
                      <a:pt x="67" y="597"/>
                    </a:lnTo>
                    <a:lnTo>
                      <a:pt x="40" y="585"/>
                    </a:lnTo>
                    <a:lnTo>
                      <a:pt x="18" y="563"/>
                    </a:lnTo>
                    <a:lnTo>
                      <a:pt x="6" y="538"/>
                    </a:lnTo>
                    <a:lnTo>
                      <a:pt x="0" y="507"/>
                    </a:lnTo>
                    <a:lnTo>
                      <a:pt x="0" y="98"/>
                    </a:lnTo>
                    <a:lnTo>
                      <a:pt x="6" y="67"/>
                    </a:lnTo>
                    <a:lnTo>
                      <a:pt x="18" y="40"/>
                    </a:lnTo>
                    <a:lnTo>
                      <a:pt x="40" y="20"/>
                    </a:lnTo>
                    <a:lnTo>
                      <a:pt x="67" y="6"/>
                    </a:lnTo>
                    <a:lnTo>
                      <a:pt x="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grpSp>
        <p:nvGrpSpPr>
          <p:cNvPr id="53" name="Group 52"/>
          <p:cNvGrpSpPr/>
          <p:nvPr/>
        </p:nvGrpSpPr>
        <p:grpSpPr>
          <a:xfrm>
            <a:off x="1508760" y="2973241"/>
            <a:ext cx="6294120" cy="1015663"/>
            <a:chOff x="1276908" y="3455347"/>
            <a:chExt cx="5613289" cy="1015663"/>
          </a:xfrm>
        </p:grpSpPr>
        <p:sp>
          <p:nvSpPr>
            <p:cNvPr id="11" name="TextBox 10"/>
            <p:cNvSpPr txBox="1"/>
            <p:nvPr/>
          </p:nvSpPr>
          <p:spPr>
            <a:xfrm>
              <a:off x="2297618" y="3455347"/>
              <a:ext cx="4592579" cy="1015663"/>
            </a:xfrm>
            <a:prstGeom prst="rect">
              <a:avLst/>
            </a:prstGeom>
            <a:noFill/>
          </p:spPr>
          <p:txBody>
            <a:bodyPr wrap="square" rtlCol="0">
              <a:spAutoFit/>
            </a:bodyPr>
            <a:lstStyle/>
            <a:p>
              <a:pPr lvl="0"/>
              <a:r>
                <a:rPr lang="es-EC" sz="2000" dirty="0">
                  <a:solidFill>
                    <a:schemeClr val="tx1">
                      <a:lumMod val="65000"/>
                      <a:lumOff val="35000"/>
                    </a:schemeClr>
                  </a:solidFill>
                </a:rPr>
                <a:t>Comparar los principios de un eficiente sistema  de seguridad operacional, con el fin de plantear soluciones apegada a la realidad del sector </a:t>
              </a:r>
            </a:p>
          </p:txBody>
        </p:sp>
        <p:sp>
          <p:nvSpPr>
            <p:cNvPr id="7" name="Oval 6"/>
            <p:cNvSpPr/>
            <p:nvPr/>
          </p:nvSpPr>
          <p:spPr>
            <a:xfrm>
              <a:off x="1276908" y="3570659"/>
              <a:ext cx="917878" cy="782407"/>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a:p>
          </p:txBody>
        </p:sp>
      </p:grpSp>
      <p:grpSp>
        <p:nvGrpSpPr>
          <p:cNvPr id="54" name="Group 53"/>
          <p:cNvGrpSpPr/>
          <p:nvPr/>
        </p:nvGrpSpPr>
        <p:grpSpPr>
          <a:xfrm>
            <a:off x="838201" y="4296391"/>
            <a:ext cx="6446520" cy="1266209"/>
            <a:chOff x="519394" y="4633283"/>
            <a:chExt cx="5572313" cy="1631216"/>
          </a:xfrm>
        </p:grpSpPr>
        <p:sp>
          <p:nvSpPr>
            <p:cNvPr id="12" name="TextBox 11"/>
            <p:cNvSpPr txBox="1"/>
            <p:nvPr/>
          </p:nvSpPr>
          <p:spPr>
            <a:xfrm>
              <a:off x="1707659" y="4633283"/>
              <a:ext cx="4384048" cy="1631216"/>
            </a:xfrm>
            <a:prstGeom prst="rect">
              <a:avLst/>
            </a:prstGeom>
            <a:noFill/>
          </p:spPr>
          <p:txBody>
            <a:bodyPr wrap="square" rtlCol="0">
              <a:spAutoFit/>
            </a:bodyPr>
            <a:lstStyle/>
            <a:p>
              <a:pPr lvl="0"/>
              <a:r>
                <a:rPr lang="es-EC" sz="2000" dirty="0">
                  <a:solidFill>
                    <a:schemeClr val="tx1">
                      <a:lumMod val="65000"/>
                      <a:lumOff val="35000"/>
                    </a:schemeClr>
                  </a:solidFill>
                </a:rPr>
                <a:t>Elaborar una base que sirva para la implementación de programas de capacitación, prevención y control de accidentes a operarios del servicio de transporte de carga pesada </a:t>
              </a:r>
            </a:p>
            <a:p>
              <a:endParaRPr lang="en-US" sz="2000" b="1" spc="-150" dirty="0">
                <a:solidFill>
                  <a:schemeClr val="tx1">
                    <a:lumMod val="65000"/>
                    <a:lumOff val="35000"/>
                  </a:schemeClr>
                </a:solidFill>
              </a:endParaRPr>
            </a:p>
          </p:txBody>
        </p:sp>
        <p:sp>
          <p:nvSpPr>
            <p:cNvPr id="8" name="Oval 7"/>
            <p:cNvSpPr/>
            <p:nvPr/>
          </p:nvSpPr>
          <p:spPr>
            <a:xfrm>
              <a:off x="519394" y="4938501"/>
              <a:ext cx="1073926" cy="10315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33" name="Right Triangle 19"/>
          <p:cNvSpPr/>
          <p:nvPr/>
        </p:nvSpPr>
        <p:spPr>
          <a:xfrm flipH="1">
            <a:off x="0" y="6147413"/>
            <a:ext cx="12192000" cy="71058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2"/>
          <p:cNvSpPr/>
          <p:nvPr/>
        </p:nvSpPr>
        <p:spPr>
          <a:xfrm flipH="1" flipV="1">
            <a:off x="5338220" y="0"/>
            <a:ext cx="6853780" cy="715824"/>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entagon 1"/>
          <p:cNvSpPr/>
          <p:nvPr/>
        </p:nvSpPr>
        <p:spPr>
          <a:xfrm>
            <a:off x="0" y="0"/>
            <a:ext cx="2368627" cy="1740665"/>
          </a:xfrm>
          <a:prstGeom prst="homePlate">
            <a:avLst>
              <a:gd name="adj" fmla="val 993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2" descr="Resultado de imagen para logo universidad de las fuerzas armadas espe">
            <a:extLst>
              <a:ext uri="{FF2B5EF4-FFF2-40B4-BE49-F238E27FC236}">
                <a16:creationId xmlns:a16="http://schemas.microsoft.com/office/drawing/2014/main" id="{D09D6157-7169-4E0D-A969-1F105FC382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5986" y="25444"/>
            <a:ext cx="3461988" cy="786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0858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ppt_x</p:attrName>
                                        </p:attrNameLst>
                                      </p:cBhvr>
                                      <p:tavLst>
                                        <p:tav tm="0">
                                          <p:val>
                                            <p:strVal val="#ppt_x"/>
                                          </p:val>
                                        </p:tav>
                                        <p:tav tm="100000">
                                          <p:val>
                                            <p:strVal val="#ppt_x"/>
                                          </p:val>
                                        </p:tav>
                                      </p:tavLst>
                                    </p:anim>
                                    <p:anim calcmode="lin" valueType="num">
                                      <p:cBhvr>
                                        <p:cTn id="9" dur="500" fill="hold"/>
                                        <p:tgtEl>
                                          <p:spTgt spid="5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anim calcmode="lin" valueType="num">
                                      <p:cBhvr>
                                        <p:cTn id="14" dur="500" fill="hold"/>
                                        <p:tgtEl>
                                          <p:spTgt spid="53"/>
                                        </p:tgtEl>
                                        <p:attrNameLst>
                                          <p:attrName>ppt_x</p:attrName>
                                        </p:attrNameLst>
                                      </p:cBhvr>
                                      <p:tavLst>
                                        <p:tav tm="0">
                                          <p:val>
                                            <p:strVal val="#ppt_x"/>
                                          </p:val>
                                        </p:tav>
                                        <p:tav tm="100000">
                                          <p:val>
                                            <p:strVal val="#ppt_x"/>
                                          </p:val>
                                        </p:tav>
                                      </p:tavLst>
                                    </p:anim>
                                    <p:anim calcmode="lin" valueType="num">
                                      <p:cBhvr>
                                        <p:cTn id="15" dur="500" fill="hold"/>
                                        <p:tgtEl>
                                          <p:spTgt spid="5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anim calcmode="lin" valueType="num">
                                      <p:cBhvr>
                                        <p:cTn id="20" dur="500" fill="hold"/>
                                        <p:tgtEl>
                                          <p:spTgt spid="52"/>
                                        </p:tgtEl>
                                        <p:attrNameLst>
                                          <p:attrName>ppt_x</p:attrName>
                                        </p:attrNameLst>
                                      </p:cBhvr>
                                      <p:tavLst>
                                        <p:tav tm="0">
                                          <p:val>
                                            <p:strVal val="#ppt_x"/>
                                          </p:val>
                                        </p:tav>
                                        <p:tav tm="100000">
                                          <p:val>
                                            <p:strVal val="#ppt_x"/>
                                          </p:val>
                                        </p:tav>
                                      </p:tavLst>
                                    </p:anim>
                                    <p:anim calcmode="lin" valueType="num">
                                      <p:cBhvr>
                                        <p:cTn id="21" dur="500" fill="hold"/>
                                        <p:tgtEl>
                                          <p:spTgt spid="5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anim calcmode="lin" valueType="num">
                                      <p:cBhvr>
                                        <p:cTn id="26" dur="500" fill="hold"/>
                                        <p:tgtEl>
                                          <p:spTgt spid="51"/>
                                        </p:tgtEl>
                                        <p:attrNameLst>
                                          <p:attrName>ppt_x</p:attrName>
                                        </p:attrNameLst>
                                      </p:cBhvr>
                                      <p:tavLst>
                                        <p:tav tm="0">
                                          <p:val>
                                            <p:strVal val="#ppt_x"/>
                                          </p:val>
                                        </p:tav>
                                        <p:tav tm="100000">
                                          <p:val>
                                            <p:strVal val="#ppt_x"/>
                                          </p:val>
                                        </p:tav>
                                      </p:tavLst>
                                    </p:anim>
                                    <p:anim calcmode="lin" valueType="num">
                                      <p:cBhvr>
                                        <p:cTn id="27" dur="5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right)">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55291" y="53877"/>
            <a:ext cx="2626520" cy="219262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pc="-300" dirty="0">
                <a:solidFill>
                  <a:schemeClr val="accent2"/>
                </a:solidFill>
              </a:rPr>
              <a:t>Marco Teórico</a:t>
            </a:r>
            <a:endParaRPr lang="en-US" sz="4800" dirty="0"/>
          </a:p>
        </p:txBody>
      </p:sp>
      <p:sp>
        <p:nvSpPr>
          <p:cNvPr id="40" name="Elipse 39">
            <a:extLst>
              <a:ext uri="{FF2B5EF4-FFF2-40B4-BE49-F238E27FC236}">
                <a16:creationId xmlns:a16="http://schemas.microsoft.com/office/drawing/2014/main" id="{7D4A1E1E-3B3B-4597-8FFF-5BFAD42791B5}"/>
              </a:ext>
            </a:extLst>
          </p:cNvPr>
          <p:cNvSpPr/>
          <p:nvPr/>
        </p:nvSpPr>
        <p:spPr>
          <a:xfrm>
            <a:off x="4636876" y="482189"/>
            <a:ext cx="3035835" cy="1693874"/>
          </a:xfrm>
          <a:prstGeom prst="ellipse">
            <a:avLst/>
          </a:prstGeom>
          <a:solidFill>
            <a:schemeClr val="accent3">
              <a:lumMod val="20000"/>
              <a:lumOff val="80000"/>
            </a:schemeClr>
          </a:solidFill>
          <a:ln>
            <a:solidFill>
              <a:schemeClr val="accent3">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C" b="1" dirty="0">
                <a:solidFill>
                  <a:schemeClr val="tx1"/>
                </a:solidFill>
                <a:latin typeface="Times New Roman" panose="02020603050405020304" pitchFamily="18" charset="0"/>
                <a:cs typeface="Times New Roman" panose="02020603050405020304" pitchFamily="18" charset="0"/>
              </a:rPr>
              <a:t>TEORIAS DE SOPORTE</a:t>
            </a:r>
          </a:p>
        </p:txBody>
      </p:sp>
      <p:graphicFrame>
        <p:nvGraphicFramePr>
          <p:cNvPr id="41" name="Diagrama 40">
            <a:extLst>
              <a:ext uri="{FF2B5EF4-FFF2-40B4-BE49-F238E27FC236}">
                <a16:creationId xmlns:a16="http://schemas.microsoft.com/office/drawing/2014/main" id="{CD317071-197F-4FE0-A972-FA8AF21DB525}"/>
              </a:ext>
            </a:extLst>
          </p:cNvPr>
          <p:cNvGraphicFramePr/>
          <p:nvPr>
            <p:extLst>
              <p:ext uri="{D42A27DB-BD31-4B8C-83A1-F6EECF244321}">
                <p14:modId xmlns:p14="http://schemas.microsoft.com/office/powerpoint/2010/main" val="3069189463"/>
              </p:ext>
            </p:extLst>
          </p:nvPr>
        </p:nvGraphicFramePr>
        <p:xfrm>
          <a:off x="141319" y="2212390"/>
          <a:ext cx="5759070" cy="3983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6" name="Flecha: doblada 8">
            <a:extLst>
              <a:ext uri="{FF2B5EF4-FFF2-40B4-BE49-F238E27FC236}">
                <a16:creationId xmlns:a16="http://schemas.microsoft.com/office/drawing/2014/main" id="{CC096588-C23C-47AB-8E26-F4C8CD1390F1}"/>
              </a:ext>
            </a:extLst>
          </p:cNvPr>
          <p:cNvSpPr/>
          <p:nvPr/>
        </p:nvSpPr>
        <p:spPr>
          <a:xfrm rot="5400000" flipV="1">
            <a:off x="3465987" y="1166086"/>
            <a:ext cx="803030" cy="1590264"/>
          </a:xfrm>
          <a:prstGeom prst="ben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47" name="Flecha: doblada 17">
            <a:extLst>
              <a:ext uri="{FF2B5EF4-FFF2-40B4-BE49-F238E27FC236}">
                <a16:creationId xmlns:a16="http://schemas.microsoft.com/office/drawing/2014/main" id="{734238C9-40F7-4983-A75D-646A1C0334F7}"/>
              </a:ext>
            </a:extLst>
          </p:cNvPr>
          <p:cNvSpPr/>
          <p:nvPr/>
        </p:nvSpPr>
        <p:spPr>
          <a:xfrm rot="5400000">
            <a:off x="8204585" y="1083821"/>
            <a:ext cx="803030" cy="1600246"/>
          </a:xfrm>
          <a:prstGeom prst="ben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aphicFrame>
        <p:nvGraphicFramePr>
          <p:cNvPr id="49" name="Diagrama 48">
            <a:extLst>
              <a:ext uri="{FF2B5EF4-FFF2-40B4-BE49-F238E27FC236}">
                <a16:creationId xmlns:a16="http://schemas.microsoft.com/office/drawing/2014/main" id="{EC9C101B-EFB4-4F83-8695-E53356AA99AD}"/>
              </a:ext>
            </a:extLst>
          </p:cNvPr>
          <p:cNvGraphicFramePr/>
          <p:nvPr>
            <p:extLst>
              <p:ext uri="{D42A27DB-BD31-4B8C-83A1-F6EECF244321}">
                <p14:modId xmlns:p14="http://schemas.microsoft.com/office/powerpoint/2010/main" val="2642473796"/>
              </p:ext>
            </p:extLst>
          </p:nvPr>
        </p:nvGraphicFramePr>
        <p:xfrm>
          <a:off x="6344202" y="2273560"/>
          <a:ext cx="5772323" cy="37065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9" name="Right Triangle 2"/>
          <p:cNvSpPr/>
          <p:nvPr/>
        </p:nvSpPr>
        <p:spPr>
          <a:xfrm flipH="1" flipV="1">
            <a:off x="8754742" y="-1"/>
            <a:ext cx="3437258" cy="2699133"/>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p:cNvSpPr/>
          <p:nvPr/>
        </p:nvSpPr>
        <p:spPr>
          <a:xfrm flipH="1">
            <a:off x="0" y="6147413"/>
            <a:ext cx="12192000" cy="71058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
          <p:cNvSpPr/>
          <p:nvPr/>
        </p:nvSpPr>
        <p:spPr>
          <a:xfrm flipH="1" flipV="1">
            <a:off x="5338220" y="0"/>
            <a:ext cx="6853780" cy="715824"/>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descr="Resultado de imagen para logo universidad de las fuerzas armadas espe">
            <a:extLst>
              <a:ext uri="{FF2B5EF4-FFF2-40B4-BE49-F238E27FC236}">
                <a16:creationId xmlns:a16="http://schemas.microsoft.com/office/drawing/2014/main" id="{D09D6157-7169-4E0D-A969-1F105FC3820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23106" y="116884"/>
            <a:ext cx="3461988" cy="786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373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diamond(in)">
                                      <p:cBhvr>
                                        <p:cTn id="7" dur="2000"/>
                                        <p:tgtEl>
                                          <p:spTgt spid="4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diamond(in)">
                                      <p:cBhvr>
                                        <p:cTn id="13" dur="2000"/>
                                        <p:tgtEl>
                                          <p:spTgt spid="46"/>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diamond(in)">
                                      <p:cBhvr>
                                        <p:cTn id="16" dur="2000"/>
                                        <p:tgtEl>
                                          <p:spTgt spid="47"/>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diamond(in)">
                                      <p:cBhvr>
                                        <p:cTn id="19" dur="2000"/>
                                        <p:tgtEl>
                                          <p:spTgt spid="41"/>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diamond(in)">
                                      <p:cBhvr>
                                        <p:cTn id="22"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 grpId="0" animBg="1"/>
      <p:bldGraphic spid="41" grpId="0">
        <p:bldAsOne/>
      </p:bldGraphic>
      <p:bldP spid="46" grpId="0" animBg="1"/>
      <p:bldP spid="47" grpId="0" animBg="1"/>
      <p:bldGraphic spid="4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59"/>
          <p:cNvSpPr/>
          <p:nvPr/>
        </p:nvSpPr>
        <p:spPr>
          <a:xfrm>
            <a:off x="5102282" y="3274886"/>
            <a:ext cx="4834198" cy="1784794"/>
          </a:xfrm>
          <a:prstGeom prst="round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b="1" dirty="0">
                <a:solidFill>
                  <a:schemeClr val="tx1">
                    <a:lumMod val="65000"/>
                    <a:lumOff val="35000"/>
                  </a:schemeClr>
                </a:solidFill>
                <a:latin typeface="Times New Roman" pitchFamily="18" charset="0"/>
                <a:cs typeface="Times New Roman" pitchFamily="18" charset="0"/>
              </a:rPr>
              <a:t>En el artículo 326, numeral 5 de la constitución de la república del Ecuador establecido por la Asamblea Nacional del 2008, los ecuatorianos tienen derecho de vivir de un ambiente seguro, libre y sano  </a:t>
            </a:r>
            <a:endParaRPr lang="en-US" sz="2000" b="1" baseline="30000" dirty="0">
              <a:solidFill>
                <a:schemeClr val="tx1">
                  <a:lumMod val="65000"/>
                  <a:lumOff val="35000"/>
                </a:schemeClr>
              </a:solidFill>
              <a:latin typeface="Times New Roman" pitchFamily="18" charset="0"/>
              <a:cs typeface="Times New Roman" pitchFamily="18" charset="0"/>
            </a:endParaRPr>
          </a:p>
        </p:txBody>
      </p:sp>
      <p:sp>
        <p:nvSpPr>
          <p:cNvPr id="2" name="Oval 1"/>
          <p:cNvSpPr/>
          <p:nvPr/>
        </p:nvSpPr>
        <p:spPr>
          <a:xfrm>
            <a:off x="583891" y="2057400"/>
            <a:ext cx="2743200" cy="2743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48293" y="2651862"/>
            <a:ext cx="2214395" cy="1554272"/>
          </a:xfrm>
          <a:prstGeom prst="rect">
            <a:avLst/>
          </a:prstGeom>
          <a:noFill/>
        </p:spPr>
        <p:txBody>
          <a:bodyPr wrap="square" rtlCol="0" anchor="ctr">
            <a:spAutoFit/>
          </a:bodyPr>
          <a:lstStyle/>
          <a:p>
            <a:pPr algn="ctr"/>
            <a:r>
              <a:rPr lang="en-US" sz="5400" b="1" spc="-300" dirty="0">
                <a:solidFill>
                  <a:schemeClr val="accent2"/>
                </a:solidFill>
              </a:rPr>
              <a:t>Marco </a:t>
            </a:r>
            <a:r>
              <a:rPr lang="en-US" sz="4100" b="1" spc="-300" dirty="0">
                <a:solidFill>
                  <a:schemeClr val="accent2"/>
                </a:solidFill>
              </a:rPr>
              <a:t>Referencial</a:t>
            </a:r>
          </a:p>
        </p:txBody>
      </p:sp>
      <p:cxnSp>
        <p:nvCxnSpPr>
          <p:cNvPr id="4" name="Straight Connector 3"/>
          <p:cNvCxnSpPr/>
          <p:nvPr/>
        </p:nvCxnSpPr>
        <p:spPr>
          <a:xfrm flipH="1">
            <a:off x="1955490" y="0"/>
            <a:ext cx="1" cy="2057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flipH="1">
            <a:off x="-444811" y="2400300"/>
            <a:ext cx="1" cy="2057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3230880" y="579121"/>
            <a:ext cx="4175760" cy="1691640"/>
          </a:xfrm>
          <a:prstGeom prst="roundRect">
            <a:avLst/>
          </a:prstGeom>
          <a:solidFill>
            <a:schemeClr val="accent1">
              <a:alpha val="10000"/>
            </a:schemeClr>
          </a:solidFill>
          <a:ln>
            <a:solidFill>
              <a:srgbClr val="00808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b="1" dirty="0">
                <a:solidFill>
                  <a:srgbClr val="008080"/>
                </a:solidFill>
                <a:latin typeface="Times New Roman" panose="02020603050405020304" pitchFamily="18" charset="0"/>
                <a:ea typeface="Calibri" panose="020F0502020204030204" pitchFamily="34" charset="0"/>
              </a:rPr>
              <a:t>Se ha podido determinar que no existen trabajos o investigaciones sobre propuestas de seguridad vial operativa dentro del transporte de carga pesada</a:t>
            </a:r>
            <a:endParaRPr lang="en-US" sz="2000" b="1" baseline="30000" dirty="0">
              <a:solidFill>
                <a:schemeClr val="tx1">
                  <a:lumMod val="65000"/>
                  <a:lumOff val="35000"/>
                </a:schemeClr>
              </a:solidFill>
            </a:endParaRPr>
          </a:p>
        </p:txBody>
      </p:sp>
      <p:sp>
        <p:nvSpPr>
          <p:cNvPr id="21" name="Right Triangle 2"/>
          <p:cNvSpPr/>
          <p:nvPr/>
        </p:nvSpPr>
        <p:spPr>
          <a:xfrm flipH="1" flipV="1">
            <a:off x="8754742" y="-1"/>
            <a:ext cx="3437258" cy="2699133"/>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19"/>
          <p:cNvSpPr/>
          <p:nvPr/>
        </p:nvSpPr>
        <p:spPr>
          <a:xfrm flipH="1">
            <a:off x="0" y="6147413"/>
            <a:ext cx="12192000" cy="71058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
          <p:cNvSpPr/>
          <p:nvPr/>
        </p:nvSpPr>
        <p:spPr>
          <a:xfrm flipH="1" flipV="1">
            <a:off x="5338220" y="0"/>
            <a:ext cx="6853780" cy="715824"/>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entagon 1"/>
          <p:cNvSpPr/>
          <p:nvPr/>
        </p:nvSpPr>
        <p:spPr>
          <a:xfrm>
            <a:off x="0" y="0"/>
            <a:ext cx="2368627" cy="1740665"/>
          </a:xfrm>
          <a:prstGeom prst="homePlate">
            <a:avLst>
              <a:gd name="adj" fmla="val 993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descr="Resultado de imagen para logo universidad de las fuerzas armadas espe">
            <a:extLst>
              <a:ext uri="{FF2B5EF4-FFF2-40B4-BE49-F238E27FC236}">
                <a16:creationId xmlns:a16="http://schemas.microsoft.com/office/drawing/2014/main" id="{D09D6157-7169-4E0D-A969-1F105FC382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3106" y="116884"/>
            <a:ext cx="3461988" cy="786208"/>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32"/>
          <p:cNvSpPr/>
          <p:nvPr/>
        </p:nvSpPr>
        <p:spPr>
          <a:xfrm flipV="1">
            <a:off x="657154" y="4521541"/>
            <a:ext cx="2253686" cy="2336459"/>
          </a:xfrm>
          <a:custGeom>
            <a:avLst/>
            <a:gdLst>
              <a:gd name="connsiteX0" fmla="*/ 0 w 4649118"/>
              <a:gd name="connsiteY0" fmla="*/ 3602516 h 3602516"/>
              <a:gd name="connsiteX1" fmla="*/ 2324559 w 4649118"/>
              <a:gd name="connsiteY1" fmla="*/ 2702688 h 3602516"/>
              <a:gd name="connsiteX2" fmla="*/ 4649118 w 4649118"/>
              <a:gd name="connsiteY2" fmla="*/ 3602516 h 3602516"/>
              <a:gd name="connsiteX3" fmla="*/ 2324559 w 4649118"/>
              <a:gd name="connsiteY3" fmla="*/ 0 h 3602516"/>
            </a:gdLst>
            <a:ahLst/>
            <a:cxnLst>
              <a:cxn ang="0">
                <a:pos x="connsiteX0" y="connsiteY0"/>
              </a:cxn>
              <a:cxn ang="0">
                <a:pos x="connsiteX1" y="connsiteY1"/>
              </a:cxn>
              <a:cxn ang="0">
                <a:pos x="connsiteX2" y="connsiteY2"/>
              </a:cxn>
              <a:cxn ang="0">
                <a:pos x="connsiteX3" y="connsiteY3"/>
              </a:cxn>
            </a:cxnLst>
            <a:rect l="l" t="t" r="r" b="b"/>
            <a:pathLst>
              <a:path w="4649118" h="3602516">
                <a:moveTo>
                  <a:pt x="0" y="3602516"/>
                </a:moveTo>
                <a:lnTo>
                  <a:pt x="2324559" y="2702688"/>
                </a:lnTo>
                <a:lnTo>
                  <a:pt x="4649118" y="3602516"/>
                </a:lnTo>
                <a:lnTo>
                  <a:pt x="2324559"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mond 42"/>
          <p:cNvSpPr/>
          <p:nvPr/>
        </p:nvSpPr>
        <p:spPr>
          <a:xfrm rot="166109">
            <a:off x="0" y="4585212"/>
            <a:ext cx="1223515" cy="227278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63627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diamond(in)">
                                      <p:cBhvr>
                                        <p:cTn id="10" dur="2000"/>
                                        <p:tgtEl>
                                          <p:spTgt spid="60"/>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amond(in)">
                                      <p:cBhvr>
                                        <p:cTn id="1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animBg="1"/>
      <p:bldP spid="6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487492"/>
            <a:ext cx="4785359" cy="769441"/>
          </a:xfrm>
          <a:prstGeom prst="rect">
            <a:avLst/>
          </a:prstGeom>
          <a:noFill/>
        </p:spPr>
        <p:txBody>
          <a:bodyPr wrap="square" rtlCol="0" anchor="ctr">
            <a:spAutoFit/>
          </a:bodyPr>
          <a:lstStyle/>
          <a:p>
            <a:pPr algn="ctr"/>
            <a:r>
              <a:rPr lang="en-US" sz="4400" b="1" spc="-300" dirty="0">
                <a:solidFill>
                  <a:schemeClr val="accent2"/>
                </a:solidFill>
              </a:rPr>
              <a:t>Marco Metodológico</a:t>
            </a:r>
          </a:p>
        </p:txBody>
      </p:sp>
      <p:graphicFrame>
        <p:nvGraphicFramePr>
          <p:cNvPr id="11" name="Diagrama 2"/>
          <p:cNvGraphicFramePr/>
          <p:nvPr/>
        </p:nvGraphicFramePr>
        <p:xfrm>
          <a:off x="0" y="1264920"/>
          <a:ext cx="5515021" cy="4464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5" name="Rectangle 3"/>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a:ln>
                <a:noFill/>
              </a:ln>
              <a:solidFill>
                <a:schemeClr val="tx1"/>
              </a:solidFill>
              <a:effectLst/>
              <a:latin typeface="Arial" pitchFamily="34" charset="0"/>
              <a:cs typeface="Arial" pitchFamily="34" charset="0"/>
            </a:endParaRPr>
          </a:p>
        </p:txBody>
      </p:sp>
      <p:sp>
        <p:nvSpPr>
          <p:cNvPr id="8197"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198" name="Rectangle 6"/>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a:ln>
                <a:noFill/>
              </a:ln>
              <a:solidFill>
                <a:schemeClr val="tx1"/>
              </a:solidFill>
              <a:effectLst/>
              <a:latin typeface="Arial" pitchFamily="34" charset="0"/>
              <a:cs typeface="Arial" pitchFamily="34" charset="0"/>
            </a:endParaRPr>
          </a:p>
        </p:txBody>
      </p:sp>
      <p:sp>
        <p:nvSpPr>
          <p:cNvPr id="8203"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206" name="Rectangle 14"/>
          <p:cNvSpPr>
            <a:spLocks noChangeArrowheads="1"/>
          </p:cNvSpPr>
          <p:nvPr/>
        </p:nvSpPr>
        <p:spPr bwMode="auto">
          <a:xfrm>
            <a:off x="0" y="2295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8208" name="Object 16"/>
          <p:cNvGraphicFramePr>
            <a:graphicFrameLocks noChangeAspect="1"/>
          </p:cNvGraphicFramePr>
          <p:nvPr/>
        </p:nvGraphicFramePr>
        <p:xfrm>
          <a:off x="5471795" y="2605405"/>
          <a:ext cx="5881688" cy="1052195"/>
        </p:xfrm>
        <a:graphic>
          <a:graphicData uri="http://schemas.openxmlformats.org/presentationml/2006/ole">
            <mc:AlternateContent xmlns:mc="http://schemas.openxmlformats.org/markup-compatibility/2006">
              <mc:Choice xmlns:v="urn:schemas-microsoft-com:vml" Requires="v">
                <p:oleObj spid="_x0000_s8229" name="Documento" r:id="rId8" imgW="2687097" imgH="709348" progId="Word.Document.12">
                  <p:embed/>
                </p:oleObj>
              </mc:Choice>
              <mc:Fallback>
                <p:oleObj name="Documento" r:id="rId8" imgW="2687097" imgH="709348" progId="Word.Document.12">
                  <p:embed/>
                  <p:pic>
                    <p:nvPicPr>
                      <p:cNvPr id="0"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71795" y="2605405"/>
                        <a:ext cx="5881688" cy="1052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 name="28 Rectángulo"/>
          <p:cNvSpPr/>
          <p:nvPr/>
        </p:nvSpPr>
        <p:spPr>
          <a:xfrm>
            <a:off x="5467043" y="1522214"/>
            <a:ext cx="4915513" cy="369332"/>
          </a:xfrm>
          <a:prstGeom prst="rect">
            <a:avLst/>
          </a:prstGeom>
        </p:spPr>
        <p:txBody>
          <a:bodyPr wrap="none">
            <a:spAutoFit/>
          </a:bodyPr>
          <a:lstStyle/>
          <a:p>
            <a:r>
              <a:rPr lang="es-EC" dirty="0"/>
              <a:t>Cálculo de la muestra desconociendo la población </a:t>
            </a:r>
          </a:p>
        </p:txBody>
      </p:sp>
      <p:sp>
        <p:nvSpPr>
          <p:cNvPr id="8210" name="Rectangle 1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8209" name="Picture 1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882640" y="1920240"/>
            <a:ext cx="1524000" cy="685800"/>
          </a:xfrm>
          <a:prstGeom prst="rect">
            <a:avLst/>
          </a:prstGeom>
          <a:noFill/>
        </p:spPr>
      </p:pic>
      <p:sp>
        <p:nvSpPr>
          <p:cNvPr id="32" name="31 Rectángulo"/>
          <p:cNvSpPr/>
          <p:nvPr/>
        </p:nvSpPr>
        <p:spPr>
          <a:xfrm>
            <a:off x="5516880" y="3242995"/>
            <a:ext cx="6096000" cy="646331"/>
          </a:xfrm>
          <a:prstGeom prst="rect">
            <a:avLst/>
          </a:prstGeom>
        </p:spPr>
        <p:txBody>
          <a:bodyPr>
            <a:spAutoFit/>
          </a:bodyPr>
          <a:lstStyle/>
          <a:p>
            <a:r>
              <a:rPr lang="es-EC" dirty="0"/>
              <a:t>Cálculo de la muestra en la base total de las Empresas de Transporte Pesado en Quito</a:t>
            </a:r>
          </a:p>
        </p:txBody>
      </p:sp>
      <p:graphicFrame>
        <p:nvGraphicFramePr>
          <p:cNvPr id="8211" name="Object 19"/>
          <p:cNvGraphicFramePr>
            <a:graphicFrameLocks noChangeAspect="1"/>
          </p:cNvGraphicFramePr>
          <p:nvPr/>
        </p:nvGraphicFramePr>
        <p:xfrm>
          <a:off x="5121275" y="4022725"/>
          <a:ext cx="4540250" cy="1219200"/>
        </p:xfrm>
        <a:graphic>
          <a:graphicData uri="http://schemas.openxmlformats.org/presentationml/2006/ole">
            <mc:AlternateContent xmlns:mc="http://schemas.openxmlformats.org/markup-compatibility/2006">
              <mc:Choice xmlns:v="urn:schemas-microsoft-com:vml" Requires="v">
                <p:oleObj spid="_x0000_s8230" name="Documento" r:id="rId11" imgW="2064962" imgH="537330" progId="Word.Document.12">
                  <p:embed/>
                </p:oleObj>
              </mc:Choice>
              <mc:Fallback>
                <p:oleObj name="Documento" r:id="rId11" imgW="2064962" imgH="537330" progId="Word.Document.12">
                  <p:embed/>
                  <p:pic>
                    <p:nvPicPr>
                      <p:cNvPr id="0" name="Picture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21275" y="4022725"/>
                        <a:ext cx="45402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14" name="Rectangle 22"/>
          <p:cNvSpPr>
            <a:spLocks noChangeArrowheads="1"/>
          </p:cNvSpPr>
          <p:nvPr/>
        </p:nvSpPr>
        <p:spPr bwMode="auto">
          <a:xfrm>
            <a:off x="0" y="12954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8216" name="Object 24"/>
          <p:cNvGraphicFramePr>
            <a:graphicFrameLocks noChangeAspect="1"/>
          </p:cNvGraphicFramePr>
          <p:nvPr/>
        </p:nvGraphicFramePr>
        <p:xfrm>
          <a:off x="5865969" y="4827087"/>
          <a:ext cx="4540250" cy="1219200"/>
        </p:xfrm>
        <a:graphic>
          <a:graphicData uri="http://schemas.openxmlformats.org/presentationml/2006/ole">
            <mc:AlternateContent xmlns:mc="http://schemas.openxmlformats.org/markup-compatibility/2006">
              <mc:Choice xmlns:v="urn:schemas-microsoft-com:vml" Requires="v">
                <p:oleObj spid="_x0000_s8231" name="Documento" r:id="rId13" imgW="2064962" imgH="537330" progId="Word.Document.12">
                  <p:embed/>
                </p:oleObj>
              </mc:Choice>
              <mc:Fallback>
                <p:oleObj name="Documento" r:id="rId13" imgW="2064962" imgH="537330" progId="Word.Document.12">
                  <p:embed/>
                  <p:pic>
                    <p:nvPicPr>
                      <p:cNvPr id="0" name="Picture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65969" y="4827087"/>
                        <a:ext cx="45402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 name="TextBox 2"/>
          <p:cNvSpPr txBox="1"/>
          <p:nvPr/>
        </p:nvSpPr>
        <p:spPr>
          <a:xfrm>
            <a:off x="5715000" y="732225"/>
            <a:ext cx="2148840" cy="584775"/>
          </a:xfrm>
          <a:prstGeom prst="rect">
            <a:avLst/>
          </a:prstGeom>
          <a:noFill/>
        </p:spPr>
        <p:txBody>
          <a:bodyPr wrap="square" rtlCol="0" anchor="ctr">
            <a:spAutoFit/>
          </a:bodyPr>
          <a:lstStyle/>
          <a:p>
            <a:pPr algn="ctr"/>
            <a:r>
              <a:rPr lang="en-US" sz="3200" b="1" spc="-300" dirty="0">
                <a:solidFill>
                  <a:srgbClr val="00B0F0"/>
                </a:solidFill>
              </a:rPr>
              <a:t>Muestra</a:t>
            </a:r>
          </a:p>
        </p:txBody>
      </p:sp>
      <p:sp>
        <p:nvSpPr>
          <p:cNvPr id="40" name="Right Triangle 2"/>
          <p:cNvSpPr/>
          <p:nvPr/>
        </p:nvSpPr>
        <p:spPr>
          <a:xfrm flipH="1" flipV="1">
            <a:off x="8754742" y="-1"/>
            <a:ext cx="3437258" cy="2699133"/>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Triangle 19"/>
          <p:cNvSpPr/>
          <p:nvPr/>
        </p:nvSpPr>
        <p:spPr>
          <a:xfrm flipH="1">
            <a:off x="0" y="6147413"/>
            <a:ext cx="12192000" cy="71058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Triangle 2"/>
          <p:cNvSpPr/>
          <p:nvPr/>
        </p:nvSpPr>
        <p:spPr>
          <a:xfrm flipH="1" flipV="1">
            <a:off x="5338220" y="0"/>
            <a:ext cx="6853780" cy="715824"/>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2" descr="Resultado de imagen para logo universidad de las fuerzas armadas espe">
            <a:extLst>
              <a:ext uri="{FF2B5EF4-FFF2-40B4-BE49-F238E27FC236}">
                <a16:creationId xmlns:a16="http://schemas.microsoft.com/office/drawing/2014/main" id="{D09D6157-7169-4E0D-A969-1F105FC3820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558954" y="116884"/>
            <a:ext cx="3461988" cy="786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7965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diamond(in)">
                                      <p:cBhvr>
                                        <p:cTn id="10" dur="2000"/>
                                        <p:tgtEl>
                                          <p:spTgt spid="39"/>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diamond(in)">
                                      <p:cBhvr>
                                        <p:cTn id="13" dur="2000"/>
                                        <p:tgtEl>
                                          <p:spTgt spid="29"/>
                                        </p:tgtEl>
                                      </p:cBhvr>
                                    </p:animEffect>
                                  </p:childTnLst>
                                </p:cTn>
                              </p:par>
                              <p:par>
                                <p:cTn id="14" presetID="8" presetClass="entr" presetSubtype="16" fill="hold" nodeType="withEffect">
                                  <p:stCondLst>
                                    <p:cond delay="0"/>
                                  </p:stCondLst>
                                  <p:childTnLst>
                                    <p:set>
                                      <p:cBhvr>
                                        <p:cTn id="15" dur="1" fill="hold">
                                          <p:stCondLst>
                                            <p:cond delay="0"/>
                                          </p:stCondLst>
                                        </p:cTn>
                                        <p:tgtEl>
                                          <p:spTgt spid="8209"/>
                                        </p:tgtEl>
                                        <p:attrNameLst>
                                          <p:attrName>style.visibility</p:attrName>
                                        </p:attrNameLst>
                                      </p:cBhvr>
                                      <p:to>
                                        <p:strVal val="visible"/>
                                      </p:to>
                                    </p:set>
                                    <p:animEffect transition="in" filter="diamond(in)">
                                      <p:cBhvr>
                                        <p:cTn id="16" dur="2000"/>
                                        <p:tgtEl>
                                          <p:spTgt spid="8209"/>
                                        </p:tgtEl>
                                      </p:cBhvr>
                                    </p:animEffect>
                                  </p:childTnLst>
                                </p:cTn>
                              </p:par>
                              <p:par>
                                <p:cTn id="17" presetID="8" presetClass="entr" presetSubtype="16" fill="hold" nodeType="withEffect">
                                  <p:stCondLst>
                                    <p:cond delay="0"/>
                                  </p:stCondLst>
                                  <p:childTnLst>
                                    <p:set>
                                      <p:cBhvr>
                                        <p:cTn id="18" dur="1" fill="hold">
                                          <p:stCondLst>
                                            <p:cond delay="0"/>
                                          </p:stCondLst>
                                        </p:cTn>
                                        <p:tgtEl>
                                          <p:spTgt spid="8211"/>
                                        </p:tgtEl>
                                        <p:attrNameLst>
                                          <p:attrName>style.visibility</p:attrName>
                                        </p:attrNameLst>
                                      </p:cBhvr>
                                      <p:to>
                                        <p:strVal val="visible"/>
                                      </p:to>
                                    </p:set>
                                    <p:animEffect transition="in" filter="diamond(in)">
                                      <p:cBhvr>
                                        <p:cTn id="19" dur="2000"/>
                                        <p:tgtEl>
                                          <p:spTgt spid="8211"/>
                                        </p:tgtEl>
                                      </p:cBhvr>
                                    </p:animEffect>
                                  </p:childTnLst>
                                </p:cTn>
                              </p:par>
                              <p:par>
                                <p:cTn id="20" presetID="8" presetClass="entr" presetSubtype="16" fill="hold" nodeType="withEffect">
                                  <p:stCondLst>
                                    <p:cond delay="0"/>
                                  </p:stCondLst>
                                  <p:childTnLst>
                                    <p:set>
                                      <p:cBhvr>
                                        <p:cTn id="21" dur="1" fill="hold">
                                          <p:stCondLst>
                                            <p:cond delay="0"/>
                                          </p:stCondLst>
                                        </p:cTn>
                                        <p:tgtEl>
                                          <p:spTgt spid="8216"/>
                                        </p:tgtEl>
                                        <p:attrNameLst>
                                          <p:attrName>style.visibility</p:attrName>
                                        </p:attrNameLst>
                                      </p:cBhvr>
                                      <p:to>
                                        <p:strVal val="visible"/>
                                      </p:to>
                                    </p:set>
                                    <p:animEffect transition="in" filter="diamond(in)">
                                      <p:cBhvr>
                                        <p:cTn id="22" dur="2000"/>
                                        <p:tgtEl>
                                          <p:spTgt spid="8216"/>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amond(in)">
                                      <p:cBhvr>
                                        <p:cTn id="25" dur="2000"/>
                                        <p:tgtEl>
                                          <p:spTgt spid="11"/>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diamond(in)">
                                      <p:cBhvr>
                                        <p:cTn id="28" dur="2000"/>
                                        <p:tgtEl>
                                          <p:spTgt spid="32"/>
                                        </p:tgtEl>
                                      </p:cBhvr>
                                    </p:animEffect>
                                  </p:childTnLst>
                                </p:cTn>
                              </p:par>
                              <p:par>
                                <p:cTn id="29" presetID="8" presetClass="entr" presetSubtype="16" fill="hold" nodeType="withEffect">
                                  <p:stCondLst>
                                    <p:cond delay="0"/>
                                  </p:stCondLst>
                                  <p:childTnLst>
                                    <p:set>
                                      <p:cBhvr>
                                        <p:cTn id="30" dur="1" fill="hold">
                                          <p:stCondLst>
                                            <p:cond delay="0"/>
                                          </p:stCondLst>
                                        </p:cTn>
                                        <p:tgtEl>
                                          <p:spTgt spid="8208"/>
                                        </p:tgtEl>
                                        <p:attrNameLst>
                                          <p:attrName>style.visibility</p:attrName>
                                        </p:attrNameLst>
                                      </p:cBhvr>
                                      <p:to>
                                        <p:strVal val="visible"/>
                                      </p:to>
                                    </p:set>
                                    <p:animEffect transition="in" filter="diamond(in)">
                                      <p:cBhvr>
                                        <p:cTn id="31" dur="2000"/>
                                        <p:tgtEl>
                                          <p:spTgt spid="8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11" grpId="0">
        <p:bldAsOne/>
      </p:bldGraphic>
      <p:bldP spid="29" grpId="0"/>
      <p:bldP spid="32" grpId="0"/>
      <p:bldP spid="39" grpId="0"/>
    </p:bldLst>
  </p:timing>
</p:sld>
</file>

<file path=ppt/theme/theme1.xml><?xml version="1.0" encoding="utf-8"?>
<a:theme xmlns:a="http://schemas.openxmlformats.org/drawingml/2006/main" name="Office Theme">
  <a:themeElements>
    <a:clrScheme name="Bright Light">
      <a:dk1>
        <a:sysClr val="windowText" lastClr="000000"/>
      </a:dk1>
      <a:lt1>
        <a:sysClr val="window" lastClr="FFFFFF"/>
      </a:lt1>
      <a:dk2>
        <a:srgbClr val="27303D"/>
      </a:dk2>
      <a:lt2>
        <a:srgbClr val="E7E6E6"/>
      </a:lt2>
      <a:accent1>
        <a:srgbClr val="6DCF00"/>
      </a:accent1>
      <a:accent2>
        <a:srgbClr val="159192"/>
      </a:accent2>
      <a:accent3>
        <a:srgbClr val="09AEF2"/>
      </a:accent3>
      <a:accent4>
        <a:srgbClr val="FCC000"/>
      </a:accent4>
      <a:accent5>
        <a:srgbClr val="FE1101"/>
      </a:accent5>
      <a:accent6>
        <a:srgbClr val="5C9329"/>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1346</TotalTime>
  <Words>1446</Words>
  <Application>Microsoft Office PowerPoint</Application>
  <PresentationFormat>Panorámica</PresentationFormat>
  <Paragraphs>302</Paragraphs>
  <Slides>27</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27</vt:i4>
      </vt:variant>
    </vt:vector>
  </HeadingPairs>
  <TitlesOfParts>
    <vt:vector size="35" baseType="lpstr">
      <vt:lpstr>Arial</vt:lpstr>
      <vt:lpstr>Arial Narrow</vt:lpstr>
      <vt:lpstr>Calibri</vt:lpstr>
      <vt:lpstr>Calibri Light</vt:lpstr>
      <vt:lpstr>Times New Roman</vt:lpstr>
      <vt:lpstr>Wingdings</vt:lpstr>
      <vt:lpstr>Office Theme</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JHON Doe</dc:title>
  <dc:creator>MD Junaed</dc:creator>
  <cp:lastModifiedBy>VERONICA</cp:lastModifiedBy>
  <cp:revision>163</cp:revision>
  <dcterms:created xsi:type="dcterms:W3CDTF">2016-04-01T19:13:22Z</dcterms:created>
  <dcterms:modified xsi:type="dcterms:W3CDTF">2019-11-27T18:33:48Z</dcterms:modified>
</cp:coreProperties>
</file>