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03" r:id="rId2"/>
    <p:sldId id="257" r:id="rId3"/>
    <p:sldId id="259" r:id="rId4"/>
    <p:sldId id="390" r:id="rId5"/>
    <p:sldId id="392" r:id="rId6"/>
    <p:sldId id="391" r:id="rId7"/>
    <p:sldId id="393" r:id="rId8"/>
    <p:sldId id="349" r:id="rId9"/>
    <p:sldId id="394" r:id="rId10"/>
    <p:sldId id="283" r:id="rId11"/>
    <p:sldId id="413" r:id="rId12"/>
    <p:sldId id="418" r:id="rId13"/>
    <p:sldId id="419" r:id="rId14"/>
    <p:sldId id="260" r:id="rId15"/>
    <p:sldId id="423" r:id="rId16"/>
    <p:sldId id="408" r:id="rId17"/>
    <p:sldId id="353" r:id="rId18"/>
    <p:sldId id="287" r:id="rId19"/>
    <p:sldId id="395" r:id="rId20"/>
    <p:sldId id="409" r:id="rId21"/>
    <p:sldId id="421" r:id="rId22"/>
    <p:sldId id="420" r:id="rId23"/>
    <p:sldId id="410" r:id="rId24"/>
    <p:sldId id="411" r:id="rId25"/>
    <p:sldId id="412" r:id="rId26"/>
    <p:sldId id="396" r:id="rId27"/>
    <p:sldId id="371" r:id="rId28"/>
    <p:sldId id="398" r:id="rId29"/>
    <p:sldId id="372" r:id="rId30"/>
    <p:sldId id="397" r:id="rId31"/>
    <p:sldId id="376" r:id="rId32"/>
    <p:sldId id="374" r:id="rId33"/>
    <p:sldId id="373" r:id="rId34"/>
    <p:sldId id="370" r:id="rId35"/>
    <p:sldId id="424" r:id="rId36"/>
    <p:sldId id="425" r:id="rId37"/>
    <p:sldId id="399" r:id="rId38"/>
    <p:sldId id="377" r:id="rId39"/>
    <p:sldId id="414" r:id="rId40"/>
    <p:sldId id="400" r:id="rId41"/>
    <p:sldId id="378" r:id="rId42"/>
    <p:sldId id="379" r:id="rId43"/>
    <p:sldId id="380" r:id="rId44"/>
    <p:sldId id="415" r:id="rId45"/>
    <p:sldId id="416" r:id="rId46"/>
    <p:sldId id="417" r:id="rId47"/>
    <p:sldId id="401" r:id="rId48"/>
    <p:sldId id="382" r:id="rId49"/>
    <p:sldId id="381" r:id="rId50"/>
    <p:sldId id="402" r:id="rId51"/>
    <p:sldId id="383" r:id="rId5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25B2D40-CF02-434F-8643-D2280320698C}">
          <p14:sldIdLst>
            <p14:sldId id="403"/>
            <p14:sldId id="257"/>
            <p14:sldId id="259"/>
            <p14:sldId id="390"/>
            <p14:sldId id="392"/>
            <p14:sldId id="391"/>
            <p14:sldId id="393"/>
            <p14:sldId id="349"/>
            <p14:sldId id="394"/>
            <p14:sldId id="283"/>
            <p14:sldId id="413"/>
            <p14:sldId id="418"/>
            <p14:sldId id="419"/>
            <p14:sldId id="260"/>
            <p14:sldId id="423"/>
            <p14:sldId id="408"/>
            <p14:sldId id="353"/>
            <p14:sldId id="287"/>
            <p14:sldId id="395"/>
          </p14:sldIdLst>
        </p14:section>
        <p14:section name="Sección sin título" id="{D382D356-9FF1-4C05-BABB-6A6A8D9D4A7A}">
          <p14:sldIdLst>
            <p14:sldId id="409"/>
            <p14:sldId id="421"/>
            <p14:sldId id="420"/>
            <p14:sldId id="410"/>
            <p14:sldId id="411"/>
            <p14:sldId id="412"/>
            <p14:sldId id="396"/>
            <p14:sldId id="371"/>
            <p14:sldId id="398"/>
            <p14:sldId id="372"/>
            <p14:sldId id="397"/>
            <p14:sldId id="376"/>
            <p14:sldId id="374"/>
            <p14:sldId id="373"/>
            <p14:sldId id="370"/>
            <p14:sldId id="424"/>
            <p14:sldId id="425"/>
            <p14:sldId id="399"/>
            <p14:sldId id="377"/>
            <p14:sldId id="414"/>
            <p14:sldId id="400"/>
            <p14:sldId id="378"/>
            <p14:sldId id="379"/>
            <p14:sldId id="380"/>
            <p14:sldId id="415"/>
            <p14:sldId id="416"/>
            <p14:sldId id="417"/>
            <p14:sldId id="401"/>
            <p14:sldId id="382"/>
            <p14:sldId id="381"/>
            <p14:sldId id="402"/>
            <p14:sldId id="3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76904" autoAdjust="0"/>
  </p:normalViewPr>
  <p:slideViewPr>
    <p:cSldViewPr snapToGrid="0">
      <p:cViewPr varScale="1">
        <p:scale>
          <a:sx n="91" d="100"/>
          <a:sy n="91"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27586-EA1A-496D-89E1-192582C5F29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C"/>
        </a:p>
      </dgm:t>
    </dgm:pt>
    <dgm:pt modelId="{F8D21606-BE8E-4FE6-858B-E564FC14E5A0}">
      <dgm:prSet phldrT="[Texto]"/>
      <dgm:spPr/>
      <dgm:t>
        <a:bodyPr/>
        <a:lstStyle/>
        <a:p>
          <a:r>
            <a:rPr lang="es-EC" dirty="0"/>
            <a:t>Búsqueda y mejora de fuentes energéticas</a:t>
          </a:r>
        </a:p>
      </dgm:t>
    </dgm:pt>
    <dgm:pt modelId="{D36F2CD2-0F6E-4755-B0CB-BB80FFACE475}" type="parTrans" cxnId="{7151074E-C26D-4BA4-8B53-37171CC29864}">
      <dgm:prSet/>
      <dgm:spPr/>
      <dgm:t>
        <a:bodyPr/>
        <a:lstStyle/>
        <a:p>
          <a:endParaRPr lang="es-EC"/>
        </a:p>
      </dgm:t>
    </dgm:pt>
    <dgm:pt modelId="{E4E5A12E-B026-482B-9172-9354A16A80FC}" type="sibTrans" cxnId="{7151074E-C26D-4BA4-8B53-37171CC29864}">
      <dgm:prSet/>
      <dgm:spPr/>
      <dgm:t>
        <a:bodyPr/>
        <a:lstStyle/>
        <a:p>
          <a:endParaRPr lang="es-EC"/>
        </a:p>
      </dgm:t>
    </dgm:pt>
    <dgm:pt modelId="{22BE2A1D-573B-4A69-ACBE-7CD337D2EAEF}">
      <dgm:prSet phldrT="[Texto]"/>
      <dgm:spPr/>
      <dgm:t>
        <a:bodyPr/>
        <a:lstStyle/>
        <a:p>
          <a:r>
            <a:rPr lang="es-EC" dirty="0"/>
            <a:t>Aumentar la proporción de energía renovable en el conjunto de fuentes energéticas</a:t>
          </a:r>
        </a:p>
      </dgm:t>
    </dgm:pt>
    <dgm:pt modelId="{4FBAA977-DDD7-4933-A2D5-A2E663E419FC}" type="parTrans" cxnId="{EC8135E3-5360-4CAD-9AB7-809F1484A02A}">
      <dgm:prSet/>
      <dgm:spPr/>
      <dgm:t>
        <a:bodyPr/>
        <a:lstStyle/>
        <a:p>
          <a:endParaRPr lang="es-EC"/>
        </a:p>
      </dgm:t>
    </dgm:pt>
    <dgm:pt modelId="{3A3E7CBD-2210-4181-BAC8-70FD4ED31A96}" type="sibTrans" cxnId="{EC8135E3-5360-4CAD-9AB7-809F1484A02A}">
      <dgm:prSet/>
      <dgm:spPr/>
      <dgm:t>
        <a:bodyPr/>
        <a:lstStyle/>
        <a:p>
          <a:endParaRPr lang="es-EC"/>
        </a:p>
      </dgm:t>
    </dgm:pt>
    <dgm:pt modelId="{ECE3D6E6-4AEA-4CC3-939D-45A71F729B7A}">
      <dgm:prSet phldrT="[Texto]"/>
      <dgm:spPr/>
      <dgm:t>
        <a:bodyPr/>
        <a:lstStyle/>
        <a:p>
          <a:r>
            <a:rPr lang="es-EC" dirty="0"/>
            <a:t>trabajando en investigación y desarrollo de nuevas tecnologías</a:t>
          </a:r>
        </a:p>
      </dgm:t>
    </dgm:pt>
    <dgm:pt modelId="{2834EFDB-922A-4CE3-B2BB-9763950DD229}" type="parTrans" cxnId="{8CA9ACFA-F383-4C3A-9188-4730871F2ABE}">
      <dgm:prSet/>
      <dgm:spPr/>
      <dgm:t>
        <a:bodyPr/>
        <a:lstStyle/>
        <a:p>
          <a:endParaRPr lang="es-EC"/>
        </a:p>
      </dgm:t>
    </dgm:pt>
    <dgm:pt modelId="{31CA26C4-E02B-475E-B6ED-304BE8092A7E}" type="sibTrans" cxnId="{8CA9ACFA-F383-4C3A-9188-4730871F2ABE}">
      <dgm:prSet/>
      <dgm:spPr/>
      <dgm:t>
        <a:bodyPr/>
        <a:lstStyle/>
        <a:p>
          <a:endParaRPr lang="es-EC"/>
        </a:p>
      </dgm:t>
    </dgm:pt>
    <dgm:pt modelId="{239F703C-9428-43C8-9579-813A522153AA}" type="pres">
      <dgm:prSet presAssocID="{B6427586-EA1A-496D-89E1-192582C5F296}" presName="Name0" presStyleCnt="0">
        <dgm:presLayoutVars>
          <dgm:dir/>
          <dgm:resizeHandles val="exact"/>
        </dgm:presLayoutVars>
      </dgm:prSet>
      <dgm:spPr/>
    </dgm:pt>
    <dgm:pt modelId="{8B3389AC-F302-41F5-A6CC-95CB795910B7}" type="pres">
      <dgm:prSet presAssocID="{F8D21606-BE8E-4FE6-858B-E564FC14E5A0}" presName="node" presStyleLbl="node1" presStyleIdx="0" presStyleCnt="3">
        <dgm:presLayoutVars>
          <dgm:bulletEnabled val="1"/>
        </dgm:presLayoutVars>
      </dgm:prSet>
      <dgm:spPr/>
    </dgm:pt>
    <dgm:pt modelId="{D4FABA43-8712-49FE-8200-820C406BF116}" type="pres">
      <dgm:prSet presAssocID="{E4E5A12E-B026-482B-9172-9354A16A80FC}" presName="sibTrans" presStyleLbl="sibTrans2D1" presStyleIdx="0" presStyleCnt="2"/>
      <dgm:spPr/>
    </dgm:pt>
    <dgm:pt modelId="{2489C963-29D5-4F91-A05A-80EC60845318}" type="pres">
      <dgm:prSet presAssocID="{E4E5A12E-B026-482B-9172-9354A16A80FC}" presName="connectorText" presStyleLbl="sibTrans2D1" presStyleIdx="0" presStyleCnt="2"/>
      <dgm:spPr/>
    </dgm:pt>
    <dgm:pt modelId="{63750263-17D7-48D1-B211-4B0B2574C238}" type="pres">
      <dgm:prSet presAssocID="{22BE2A1D-573B-4A69-ACBE-7CD337D2EAEF}" presName="node" presStyleLbl="node1" presStyleIdx="1" presStyleCnt="3">
        <dgm:presLayoutVars>
          <dgm:bulletEnabled val="1"/>
        </dgm:presLayoutVars>
      </dgm:prSet>
      <dgm:spPr/>
    </dgm:pt>
    <dgm:pt modelId="{1D7BDEE6-45D0-450F-B59E-E558276F0729}" type="pres">
      <dgm:prSet presAssocID="{3A3E7CBD-2210-4181-BAC8-70FD4ED31A96}" presName="sibTrans" presStyleLbl="sibTrans2D1" presStyleIdx="1" presStyleCnt="2"/>
      <dgm:spPr/>
    </dgm:pt>
    <dgm:pt modelId="{023013FA-BA92-4105-BB36-036A2F7CBD4C}" type="pres">
      <dgm:prSet presAssocID="{3A3E7CBD-2210-4181-BAC8-70FD4ED31A96}" presName="connectorText" presStyleLbl="sibTrans2D1" presStyleIdx="1" presStyleCnt="2"/>
      <dgm:spPr/>
    </dgm:pt>
    <dgm:pt modelId="{CB3B0119-127C-4171-93ED-93D068150B1B}" type="pres">
      <dgm:prSet presAssocID="{ECE3D6E6-4AEA-4CC3-939D-45A71F729B7A}" presName="node" presStyleLbl="node1" presStyleIdx="2" presStyleCnt="3">
        <dgm:presLayoutVars>
          <dgm:bulletEnabled val="1"/>
        </dgm:presLayoutVars>
      </dgm:prSet>
      <dgm:spPr/>
    </dgm:pt>
  </dgm:ptLst>
  <dgm:cxnLst>
    <dgm:cxn modelId="{41E3B321-075E-4A44-86F5-121B3175A3BA}" type="presOf" srcId="{3A3E7CBD-2210-4181-BAC8-70FD4ED31A96}" destId="{023013FA-BA92-4105-BB36-036A2F7CBD4C}" srcOrd="1" destOrd="0" presId="urn:microsoft.com/office/officeart/2005/8/layout/process1"/>
    <dgm:cxn modelId="{493C1C23-37B1-49CB-85CE-140A53614EBA}" type="presOf" srcId="{3A3E7CBD-2210-4181-BAC8-70FD4ED31A96}" destId="{1D7BDEE6-45D0-450F-B59E-E558276F0729}" srcOrd="0" destOrd="0" presId="urn:microsoft.com/office/officeart/2005/8/layout/process1"/>
    <dgm:cxn modelId="{291D044A-047C-42B8-B63C-ACDD19064AEC}" type="presOf" srcId="{E4E5A12E-B026-482B-9172-9354A16A80FC}" destId="{2489C963-29D5-4F91-A05A-80EC60845318}" srcOrd="1" destOrd="0" presId="urn:microsoft.com/office/officeart/2005/8/layout/process1"/>
    <dgm:cxn modelId="{7151074E-C26D-4BA4-8B53-37171CC29864}" srcId="{B6427586-EA1A-496D-89E1-192582C5F296}" destId="{F8D21606-BE8E-4FE6-858B-E564FC14E5A0}" srcOrd="0" destOrd="0" parTransId="{D36F2CD2-0F6E-4755-B0CB-BB80FFACE475}" sibTransId="{E4E5A12E-B026-482B-9172-9354A16A80FC}"/>
    <dgm:cxn modelId="{6E11B851-F4E8-4CCE-8355-C71488CF774B}" type="presOf" srcId="{E4E5A12E-B026-482B-9172-9354A16A80FC}" destId="{D4FABA43-8712-49FE-8200-820C406BF116}" srcOrd="0" destOrd="0" presId="urn:microsoft.com/office/officeart/2005/8/layout/process1"/>
    <dgm:cxn modelId="{12AE22CB-05EA-4A3E-8665-2E76D7734F91}" type="presOf" srcId="{F8D21606-BE8E-4FE6-858B-E564FC14E5A0}" destId="{8B3389AC-F302-41F5-A6CC-95CB795910B7}" srcOrd="0" destOrd="0" presId="urn:microsoft.com/office/officeart/2005/8/layout/process1"/>
    <dgm:cxn modelId="{AE0D7DCC-4662-4C48-A26C-A60B5A717BAD}" type="presOf" srcId="{B6427586-EA1A-496D-89E1-192582C5F296}" destId="{239F703C-9428-43C8-9579-813A522153AA}" srcOrd="0" destOrd="0" presId="urn:microsoft.com/office/officeart/2005/8/layout/process1"/>
    <dgm:cxn modelId="{65E327D4-9B8C-4FC9-934E-8183A337D312}" type="presOf" srcId="{ECE3D6E6-4AEA-4CC3-939D-45A71F729B7A}" destId="{CB3B0119-127C-4171-93ED-93D068150B1B}" srcOrd="0" destOrd="0" presId="urn:microsoft.com/office/officeart/2005/8/layout/process1"/>
    <dgm:cxn modelId="{28255FDA-E809-4F12-B13E-ABFA3558769D}" type="presOf" srcId="{22BE2A1D-573B-4A69-ACBE-7CD337D2EAEF}" destId="{63750263-17D7-48D1-B211-4B0B2574C238}" srcOrd="0" destOrd="0" presId="urn:microsoft.com/office/officeart/2005/8/layout/process1"/>
    <dgm:cxn modelId="{EC8135E3-5360-4CAD-9AB7-809F1484A02A}" srcId="{B6427586-EA1A-496D-89E1-192582C5F296}" destId="{22BE2A1D-573B-4A69-ACBE-7CD337D2EAEF}" srcOrd="1" destOrd="0" parTransId="{4FBAA977-DDD7-4933-A2D5-A2E663E419FC}" sibTransId="{3A3E7CBD-2210-4181-BAC8-70FD4ED31A96}"/>
    <dgm:cxn modelId="{8CA9ACFA-F383-4C3A-9188-4730871F2ABE}" srcId="{B6427586-EA1A-496D-89E1-192582C5F296}" destId="{ECE3D6E6-4AEA-4CC3-939D-45A71F729B7A}" srcOrd="2" destOrd="0" parTransId="{2834EFDB-922A-4CE3-B2BB-9763950DD229}" sibTransId="{31CA26C4-E02B-475E-B6ED-304BE8092A7E}"/>
    <dgm:cxn modelId="{00516184-B7C9-4600-8267-964F9342FC27}" type="presParOf" srcId="{239F703C-9428-43C8-9579-813A522153AA}" destId="{8B3389AC-F302-41F5-A6CC-95CB795910B7}" srcOrd="0" destOrd="0" presId="urn:microsoft.com/office/officeart/2005/8/layout/process1"/>
    <dgm:cxn modelId="{1D582F74-5631-4A6D-953A-96FD67C412CE}" type="presParOf" srcId="{239F703C-9428-43C8-9579-813A522153AA}" destId="{D4FABA43-8712-49FE-8200-820C406BF116}" srcOrd="1" destOrd="0" presId="urn:microsoft.com/office/officeart/2005/8/layout/process1"/>
    <dgm:cxn modelId="{5FD3F5A2-B7A7-490E-B467-5C6FBAB7197A}" type="presParOf" srcId="{D4FABA43-8712-49FE-8200-820C406BF116}" destId="{2489C963-29D5-4F91-A05A-80EC60845318}" srcOrd="0" destOrd="0" presId="urn:microsoft.com/office/officeart/2005/8/layout/process1"/>
    <dgm:cxn modelId="{FD2B7692-E6AA-47AD-AC5B-D8DB05D9F9B1}" type="presParOf" srcId="{239F703C-9428-43C8-9579-813A522153AA}" destId="{63750263-17D7-48D1-B211-4B0B2574C238}" srcOrd="2" destOrd="0" presId="urn:microsoft.com/office/officeart/2005/8/layout/process1"/>
    <dgm:cxn modelId="{F48F00BC-D4FF-40AD-902F-17F8D5F209C1}" type="presParOf" srcId="{239F703C-9428-43C8-9579-813A522153AA}" destId="{1D7BDEE6-45D0-450F-B59E-E558276F0729}" srcOrd="3" destOrd="0" presId="urn:microsoft.com/office/officeart/2005/8/layout/process1"/>
    <dgm:cxn modelId="{750148B7-944B-462B-9A70-9E2972FE12C4}" type="presParOf" srcId="{1D7BDEE6-45D0-450F-B59E-E558276F0729}" destId="{023013FA-BA92-4105-BB36-036A2F7CBD4C}" srcOrd="0" destOrd="0" presId="urn:microsoft.com/office/officeart/2005/8/layout/process1"/>
    <dgm:cxn modelId="{ECB47FD2-2643-4016-816C-0DE531F46F3E}" type="presParOf" srcId="{239F703C-9428-43C8-9579-813A522153AA}" destId="{CB3B0119-127C-4171-93ED-93D068150B1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F65FF-5315-4691-9666-501207BC473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2053707C-E6A0-41D6-B3FA-BEC8B9DD6283}">
      <dgm:prSet phldrT="[Texto]"/>
      <dgm:spPr/>
      <dgm:t>
        <a:bodyPr/>
        <a:lstStyle/>
        <a:p>
          <a:r>
            <a:rPr lang="es-EC" dirty="0"/>
            <a:t>Celdas Inorgánicas</a:t>
          </a:r>
        </a:p>
      </dgm:t>
    </dgm:pt>
    <dgm:pt modelId="{2F463944-2C8E-4C07-994F-07B3D2375CFC}" type="parTrans" cxnId="{B3E87830-36E2-4BE6-A021-D6DBBEEAA236}">
      <dgm:prSet/>
      <dgm:spPr/>
      <dgm:t>
        <a:bodyPr/>
        <a:lstStyle/>
        <a:p>
          <a:endParaRPr lang="es-EC"/>
        </a:p>
      </dgm:t>
    </dgm:pt>
    <dgm:pt modelId="{0A123BDF-A38D-4293-8DD4-7FCD2F81E0A5}" type="sibTrans" cxnId="{B3E87830-36E2-4BE6-A021-D6DBBEEAA236}">
      <dgm:prSet/>
      <dgm:spPr/>
      <dgm:t>
        <a:bodyPr/>
        <a:lstStyle/>
        <a:p>
          <a:endParaRPr lang="es-EC"/>
        </a:p>
      </dgm:t>
    </dgm:pt>
    <dgm:pt modelId="{A6654567-5E11-4888-BFF3-F087F0F9ADC3}">
      <dgm:prSet phldrT="[Texto]" custT="1"/>
      <dgm:spPr/>
      <dgm:t>
        <a:bodyPr/>
        <a:lstStyle/>
        <a:p>
          <a:r>
            <a:rPr lang="es-EC" sz="2800" dirty="0"/>
            <a:t>silicio amorfo hidrogenado a-SI:H</a:t>
          </a:r>
        </a:p>
      </dgm:t>
    </dgm:pt>
    <dgm:pt modelId="{71D4C1B9-451D-4539-A0D3-43B30B26D229}" type="parTrans" cxnId="{972016D9-9A86-459C-8016-23F9F91120A8}">
      <dgm:prSet/>
      <dgm:spPr/>
      <dgm:t>
        <a:bodyPr/>
        <a:lstStyle/>
        <a:p>
          <a:endParaRPr lang="es-EC"/>
        </a:p>
      </dgm:t>
    </dgm:pt>
    <dgm:pt modelId="{F43953F7-7AA7-49DB-BB8C-77DE5500CDF4}" type="sibTrans" cxnId="{972016D9-9A86-459C-8016-23F9F91120A8}">
      <dgm:prSet/>
      <dgm:spPr/>
      <dgm:t>
        <a:bodyPr/>
        <a:lstStyle/>
        <a:p>
          <a:endParaRPr lang="es-EC"/>
        </a:p>
      </dgm:t>
    </dgm:pt>
    <dgm:pt modelId="{1E950A02-0A28-4EC2-91DC-1B97F4F18551}">
      <dgm:prSet phldrT="[Texto]"/>
      <dgm:spPr/>
      <dgm:t>
        <a:bodyPr/>
        <a:lstStyle/>
        <a:p>
          <a:r>
            <a:rPr lang="es-EC" dirty="0"/>
            <a:t>Celdas Orgánicas</a:t>
          </a:r>
        </a:p>
      </dgm:t>
    </dgm:pt>
    <dgm:pt modelId="{1452F9C6-1658-4A29-BECF-0A6396A1BC99}" type="parTrans" cxnId="{88A83A3E-0BC8-4C29-B73A-0C255F3E4799}">
      <dgm:prSet/>
      <dgm:spPr/>
      <dgm:t>
        <a:bodyPr/>
        <a:lstStyle/>
        <a:p>
          <a:endParaRPr lang="es-EC"/>
        </a:p>
      </dgm:t>
    </dgm:pt>
    <dgm:pt modelId="{B401E17E-BC0D-4D40-8982-A55D388025FD}" type="sibTrans" cxnId="{88A83A3E-0BC8-4C29-B73A-0C255F3E4799}">
      <dgm:prSet/>
      <dgm:spPr/>
      <dgm:t>
        <a:bodyPr/>
        <a:lstStyle/>
        <a:p>
          <a:endParaRPr lang="es-EC"/>
        </a:p>
      </dgm:t>
    </dgm:pt>
    <dgm:pt modelId="{9BAF7918-30CB-4295-BFE1-6FEE5C56C7CE}">
      <dgm:prSet phldrT="[Texto]" custT="1"/>
      <dgm:spPr/>
      <dgm:t>
        <a:bodyPr/>
        <a:lstStyle/>
        <a:p>
          <a:r>
            <a:rPr lang="es-EC" sz="2400" dirty="0"/>
            <a:t>Heterojuntura en volumen o BHJ (</a:t>
          </a:r>
          <a:r>
            <a:rPr lang="es-EC" sz="2400" dirty="0" err="1"/>
            <a:t>Bulk</a:t>
          </a:r>
          <a:r>
            <a:rPr lang="es-EC" sz="2400" dirty="0"/>
            <a:t> </a:t>
          </a:r>
          <a:r>
            <a:rPr lang="es-EC" sz="2400" dirty="0" err="1"/>
            <a:t>Heterjunction</a:t>
          </a:r>
          <a:r>
            <a:rPr lang="es-EC" sz="2400" dirty="0"/>
            <a:t>)</a:t>
          </a:r>
        </a:p>
      </dgm:t>
    </dgm:pt>
    <dgm:pt modelId="{1C2FD2A2-692E-40C6-8D20-05213331FD9A}" type="parTrans" cxnId="{D7F4600D-4C1C-4ECD-A4DA-483B9D03DC9E}">
      <dgm:prSet/>
      <dgm:spPr/>
      <dgm:t>
        <a:bodyPr/>
        <a:lstStyle/>
        <a:p>
          <a:endParaRPr lang="es-EC"/>
        </a:p>
      </dgm:t>
    </dgm:pt>
    <dgm:pt modelId="{62C166BD-DD84-49AA-90D8-DAFE801B1155}" type="sibTrans" cxnId="{D7F4600D-4C1C-4ECD-A4DA-483B9D03DC9E}">
      <dgm:prSet/>
      <dgm:spPr/>
      <dgm:t>
        <a:bodyPr/>
        <a:lstStyle/>
        <a:p>
          <a:endParaRPr lang="es-EC"/>
        </a:p>
      </dgm:t>
    </dgm:pt>
    <dgm:pt modelId="{53308779-0F4C-487F-97EF-65BA24591492}" type="pres">
      <dgm:prSet presAssocID="{9FDF65FF-5315-4691-9666-501207BC473A}" presName="diagram" presStyleCnt="0">
        <dgm:presLayoutVars>
          <dgm:chPref val="1"/>
          <dgm:dir/>
          <dgm:animOne val="branch"/>
          <dgm:animLvl val="lvl"/>
          <dgm:resizeHandles/>
        </dgm:presLayoutVars>
      </dgm:prSet>
      <dgm:spPr/>
    </dgm:pt>
    <dgm:pt modelId="{3AFEB07A-5EF2-4920-8C4B-22C7104B5C96}" type="pres">
      <dgm:prSet presAssocID="{2053707C-E6A0-41D6-B3FA-BEC8B9DD6283}" presName="root" presStyleCnt="0"/>
      <dgm:spPr/>
    </dgm:pt>
    <dgm:pt modelId="{61CC57A0-D13D-4FBE-B430-0473E6361AD2}" type="pres">
      <dgm:prSet presAssocID="{2053707C-E6A0-41D6-B3FA-BEC8B9DD6283}" presName="rootComposite" presStyleCnt="0"/>
      <dgm:spPr/>
    </dgm:pt>
    <dgm:pt modelId="{F22D104A-765A-47B0-B6EE-A5F0EB59E4BA}" type="pres">
      <dgm:prSet presAssocID="{2053707C-E6A0-41D6-B3FA-BEC8B9DD6283}" presName="rootText" presStyleLbl="node1" presStyleIdx="0" presStyleCnt="2"/>
      <dgm:spPr/>
    </dgm:pt>
    <dgm:pt modelId="{686C9AD0-2914-4930-BE5C-1C900AEB10B1}" type="pres">
      <dgm:prSet presAssocID="{2053707C-E6A0-41D6-B3FA-BEC8B9DD6283}" presName="rootConnector" presStyleLbl="node1" presStyleIdx="0" presStyleCnt="2"/>
      <dgm:spPr/>
    </dgm:pt>
    <dgm:pt modelId="{73EAE8DF-594C-4A67-B0EF-C6F968682C90}" type="pres">
      <dgm:prSet presAssocID="{2053707C-E6A0-41D6-B3FA-BEC8B9DD6283}" presName="childShape" presStyleCnt="0"/>
      <dgm:spPr/>
    </dgm:pt>
    <dgm:pt modelId="{7EC5EA33-F108-443C-989A-61497C9369C3}" type="pres">
      <dgm:prSet presAssocID="{71D4C1B9-451D-4539-A0D3-43B30B26D229}" presName="Name13" presStyleLbl="parChTrans1D2" presStyleIdx="0" presStyleCnt="2"/>
      <dgm:spPr/>
    </dgm:pt>
    <dgm:pt modelId="{0CE0F5E5-2875-4F73-887D-9B7E69ABEA8D}" type="pres">
      <dgm:prSet presAssocID="{A6654567-5E11-4888-BFF3-F087F0F9ADC3}" presName="childText" presStyleLbl="bgAcc1" presStyleIdx="0" presStyleCnt="2">
        <dgm:presLayoutVars>
          <dgm:bulletEnabled val="1"/>
        </dgm:presLayoutVars>
      </dgm:prSet>
      <dgm:spPr/>
    </dgm:pt>
    <dgm:pt modelId="{E7A36C6A-9785-42EB-8093-68C131899197}" type="pres">
      <dgm:prSet presAssocID="{1E950A02-0A28-4EC2-91DC-1B97F4F18551}" presName="root" presStyleCnt="0"/>
      <dgm:spPr/>
    </dgm:pt>
    <dgm:pt modelId="{AD2A2274-49A1-4BB0-8625-622510FBCBC6}" type="pres">
      <dgm:prSet presAssocID="{1E950A02-0A28-4EC2-91DC-1B97F4F18551}" presName="rootComposite" presStyleCnt="0"/>
      <dgm:spPr/>
    </dgm:pt>
    <dgm:pt modelId="{9865D6D9-AF54-4DBE-9180-701DB3D88553}" type="pres">
      <dgm:prSet presAssocID="{1E950A02-0A28-4EC2-91DC-1B97F4F18551}" presName="rootText" presStyleLbl="node1" presStyleIdx="1" presStyleCnt="2"/>
      <dgm:spPr/>
    </dgm:pt>
    <dgm:pt modelId="{C1A1E06E-14A1-4E3F-BDA7-877955ADCD23}" type="pres">
      <dgm:prSet presAssocID="{1E950A02-0A28-4EC2-91DC-1B97F4F18551}" presName="rootConnector" presStyleLbl="node1" presStyleIdx="1" presStyleCnt="2"/>
      <dgm:spPr/>
    </dgm:pt>
    <dgm:pt modelId="{BE3419FB-01B9-4363-A2ED-D6D2FAF2FC95}" type="pres">
      <dgm:prSet presAssocID="{1E950A02-0A28-4EC2-91DC-1B97F4F18551}" presName="childShape" presStyleCnt="0"/>
      <dgm:spPr/>
    </dgm:pt>
    <dgm:pt modelId="{01F8AE6D-B556-4E2B-86FC-D7D7CDB6E6F5}" type="pres">
      <dgm:prSet presAssocID="{1C2FD2A2-692E-40C6-8D20-05213331FD9A}" presName="Name13" presStyleLbl="parChTrans1D2" presStyleIdx="1" presStyleCnt="2"/>
      <dgm:spPr/>
    </dgm:pt>
    <dgm:pt modelId="{72389C71-8108-4233-938E-40A21818B014}" type="pres">
      <dgm:prSet presAssocID="{9BAF7918-30CB-4295-BFE1-6FEE5C56C7CE}" presName="childText" presStyleLbl="bgAcc1" presStyleIdx="1" presStyleCnt="2">
        <dgm:presLayoutVars>
          <dgm:bulletEnabled val="1"/>
        </dgm:presLayoutVars>
      </dgm:prSet>
      <dgm:spPr/>
    </dgm:pt>
  </dgm:ptLst>
  <dgm:cxnLst>
    <dgm:cxn modelId="{87984905-2893-4F03-8292-C28A51BF4D83}" type="presOf" srcId="{9FDF65FF-5315-4691-9666-501207BC473A}" destId="{53308779-0F4C-487F-97EF-65BA24591492}" srcOrd="0" destOrd="0" presId="urn:microsoft.com/office/officeart/2005/8/layout/hierarchy3"/>
    <dgm:cxn modelId="{D7F4600D-4C1C-4ECD-A4DA-483B9D03DC9E}" srcId="{1E950A02-0A28-4EC2-91DC-1B97F4F18551}" destId="{9BAF7918-30CB-4295-BFE1-6FEE5C56C7CE}" srcOrd="0" destOrd="0" parTransId="{1C2FD2A2-692E-40C6-8D20-05213331FD9A}" sibTransId="{62C166BD-DD84-49AA-90D8-DAFE801B1155}"/>
    <dgm:cxn modelId="{B3E87830-36E2-4BE6-A021-D6DBBEEAA236}" srcId="{9FDF65FF-5315-4691-9666-501207BC473A}" destId="{2053707C-E6A0-41D6-B3FA-BEC8B9DD6283}" srcOrd="0" destOrd="0" parTransId="{2F463944-2C8E-4C07-994F-07B3D2375CFC}" sibTransId="{0A123BDF-A38D-4293-8DD4-7FCD2F81E0A5}"/>
    <dgm:cxn modelId="{709ABA33-71DC-457D-8557-7A4680B7AB29}" type="presOf" srcId="{1E950A02-0A28-4EC2-91DC-1B97F4F18551}" destId="{C1A1E06E-14A1-4E3F-BDA7-877955ADCD23}" srcOrd="1" destOrd="0" presId="urn:microsoft.com/office/officeart/2005/8/layout/hierarchy3"/>
    <dgm:cxn modelId="{88A83A3E-0BC8-4C29-B73A-0C255F3E4799}" srcId="{9FDF65FF-5315-4691-9666-501207BC473A}" destId="{1E950A02-0A28-4EC2-91DC-1B97F4F18551}" srcOrd="1" destOrd="0" parTransId="{1452F9C6-1658-4A29-BECF-0A6396A1BC99}" sibTransId="{B401E17E-BC0D-4D40-8982-A55D388025FD}"/>
    <dgm:cxn modelId="{B2AE844B-22B5-4DA8-9525-C258E9E9FFA0}" type="presOf" srcId="{2053707C-E6A0-41D6-B3FA-BEC8B9DD6283}" destId="{F22D104A-765A-47B0-B6EE-A5F0EB59E4BA}" srcOrd="0" destOrd="0" presId="urn:microsoft.com/office/officeart/2005/8/layout/hierarchy3"/>
    <dgm:cxn modelId="{F9765D6E-2CC2-49C3-863C-CFF912CED719}" type="presOf" srcId="{2053707C-E6A0-41D6-B3FA-BEC8B9DD6283}" destId="{686C9AD0-2914-4930-BE5C-1C900AEB10B1}" srcOrd="1" destOrd="0" presId="urn:microsoft.com/office/officeart/2005/8/layout/hierarchy3"/>
    <dgm:cxn modelId="{0BD26178-FBFF-4F34-92C6-6226AC29597F}" type="presOf" srcId="{1E950A02-0A28-4EC2-91DC-1B97F4F18551}" destId="{9865D6D9-AF54-4DBE-9180-701DB3D88553}" srcOrd="0" destOrd="0" presId="urn:microsoft.com/office/officeart/2005/8/layout/hierarchy3"/>
    <dgm:cxn modelId="{8EBF60B2-34A7-4AAB-9CB3-A229C7B67297}" type="presOf" srcId="{A6654567-5E11-4888-BFF3-F087F0F9ADC3}" destId="{0CE0F5E5-2875-4F73-887D-9B7E69ABEA8D}" srcOrd="0" destOrd="0" presId="urn:microsoft.com/office/officeart/2005/8/layout/hierarchy3"/>
    <dgm:cxn modelId="{C1D020CF-9054-4AA5-9780-DAB838FB2EE7}" type="presOf" srcId="{71D4C1B9-451D-4539-A0D3-43B30B26D229}" destId="{7EC5EA33-F108-443C-989A-61497C9369C3}" srcOrd="0" destOrd="0" presId="urn:microsoft.com/office/officeart/2005/8/layout/hierarchy3"/>
    <dgm:cxn modelId="{972016D9-9A86-459C-8016-23F9F91120A8}" srcId="{2053707C-E6A0-41D6-B3FA-BEC8B9DD6283}" destId="{A6654567-5E11-4888-BFF3-F087F0F9ADC3}" srcOrd="0" destOrd="0" parTransId="{71D4C1B9-451D-4539-A0D3-43B30B26D229}" sibTransId="{F43953F7-7AA7-49DB-BB8C-77DE5500CDF4}"/>
    <dgm:cxn modelId="{FBE5D8D9-18C9-4BA9-B79E-1BC4BB3652A2}" type="presOf" srcId="{1C2FD2A2-692E-40C6-8D20-05213331FD9A}" destId="{01F8AE6D-B556-4E2B-86FC-D7D7CDB6E6F5}" srcOrd="0" destOrd="0" presId="urn:microsoft.com/office/officeart/2005/8/layout/hierarchy3"/>
    <dgm:cxn modelId="{564395F3-0842-4B8A-B2BB-9DC57BA9BF85}" type="presOf" srcId="{9BAF7918-30CB-4295-BFE1-6FEE5C56C7CE}" destId="{72389C71-8108-4233-938E-40A21818B014}" srcOrd="0" destOrd="0" presId="urn:microsoft.com/office/officeart/2005/8/layout/hierarchy3"/>
    <dgm:cxn modelId="{DE91B73E-49A1-4F90-80E7-2080CDDD90AC}" type="presParOf" srcId="{53308779-0F4C-487F-97EF-65BA24591492}" destId="{3AFEB07A-5EF2-4920-8C4B-22C7104B5C96}" srcOrd="0" destOrd="0" presId="urn:microsoft.com/office/officeart/2005/8/layout/hierarchy3"/>
    <dgm:cxn modelId="{B86810B5-8700-4367-A18C-2A46390C065C}" type="presParOf" srcId="{3AFEB07A-5EF2-4920-8C4B-22C7104B5C96}" destId="{61CC57A0-D13D-4FBE-B430-0473E6361AD2}" srcOrd="0" destOrd="0" presId="urn:microsoft.com/office/officeart/2005/8/layout/hierarchy3"/>
    <dgm:cxn modelId="{9F499546-DADA-4DFD-8748-BA5F87E33E30}" type="presParOf" srcId="{61CC57A0-D13D-4FBE-B430-0473E6361AD2}" destId="{F22D104A-765A-47B0-B6EE-A5F0EB59E4BA}" srcOrd="0" destOrd="0" presId="urn:microsoft.com/office/officeart/2005/8/layout/hierarchy3"/>
    <dgm:cxn modelId="{F590E4E1-E629-44BC-8289-707DB8347A0D}" type="presParOf" srcId="{61CC57A0-D13D-4FBE-B430-0473E6361AD2}" destId="{686C9AD0-2914-4930-BE5C-1C900AEB10B1}" srcOrd="1" destOrd="0" presId="urn:microsoft.com/office/officeart/2005/8/layout/hierarchy3"/>
    <dgm:cxn modelId="{12B2C545-756B-49C9-B57B-330B7F8D7267}" type="presParOf" srcId="{3AFEB07A-5EF2-4920-8C4B-22C7104B5C96}" destId="{73EAE8DF-594C-4A67-B0EF-C6F968682C90}" srcOrd="1" destOrd="0" presId="urn:microsoft.com/office/officeart/2005/8/layout/hierarchy3"/>
    <dgm:cxn modelId="{0E9C57E2-EB00-4375-9988-D769D106C87C}" type="presParOf" srcId="{73EAE8DF-594C-4A67-B0EF-C6F968682C90}" destId="{7EC5EA33-F108-443C-989A-61497C9369C3}" srcOrd="0" destOrd="0" presId="urn:microsoft.com/office/officeart/2005/8/layout/hierarchy3"/>
    <dgm:cxn modelId="{B34D2B74-8F85-442C-B614-B7644E285137}" type="presParOf" srcId="{73EAE8DF-594C-4A67-B0EF-C6F968682C90}" destId="{0CE0F5E5-2875-4F73-887D-9B7E69ABEA8D}" srcOrd="1" destOrd="0" presId="urn:microsoft.com/office/officeart/2005/8/layout/hierarchy3"/>
    <dgm:cxn modelId="{E330CEEA-D899-4C21-8E5D-9DF5600AAB41}" type="presParOf" srcId="{53308779-0F4C-487F-97EF-65BA24591492}" destId="{E7A36C6A-9785-42EB-8093-68C131899197}" srcOrd="1" destOrd="0" presId="urn:microsoft.com/office/officeart/2005/8/layout/hierarchy3"/>
    <dgm:cxn modelId="{6591389A-5FFB-4B25-9C7C-A9B2BB572959}" type="presParOf" srcId="{E7A36C6A-9785-42EB-8093-68C131899197}" destId="{AD2A2274-49A1-4BB0-8625-622510FBCBC6}" srcOrd="0" destOrd="0" presId="urn:microsoft.com/office/officeart/2005/8/layout/hierarchy3"/>
    <dgm:cxn modelId="{9460A888-0872-45C0-A21D-25255C7C41BF}" type="presParOf" srcId="{AD2A2274-49A1-4BB0-8625-622510FBCBC6}" destId="{9865D6D9-AF54-4DBE-9180-701DB3D88553}" srcOrd="0" destOrd="0" presId="urn:microsoft.com/office/officeart/2005/8/layout/hierarchy3"/>
    <dgm:cxn modelId="{41A85BB5-702F-41E0-8D09-545C94F3C70E}" type="presParOf" srcId="{AD2A2274-49A1-4BB0-8625-622510FBCBC6}" destId="{C1A1E06E-14A1-4E3F-BDA7-877955ADCD23}" srcOrd="1" destOrd="0" presId="urn:microsoft.com/office/officeart/2005/8/layout/hierarchy3"/>
    <dgm:cxn modelId="{C8625B79-25BE-4156-BB3E-2252F17A677E}" type="presParOf" srcId="{E7A36C6A-9785-42EB-8093-68C131899197}" destId="{BE3419FB-01B9-4363-A2ED-D6D2FAF2FC95}" srcOrd="1" destOrd="0" presId="urn:microsoft.com/office/officeart/2005/8/layout/hierarchy3"/>
    <dgm:cxn modelId="{6093A4EC-4918-4C74-BBA0-6797CAA3E6D6}" type="presParOf" srcId="{BE3419FB-01B9-4363-A2ED-D6D2FAF2FC95}" destId="{01F8AE6D-B556-4E2B-86FC-D7D7CDB6E6F5}" srcOrd="0" destOrd="0" presId="urn:microsoft.com/office/officeart/2005/8/layout/hierarchy3"/>
    <dgm:cxn modelId="{70894C6B-04FE-4CCC-8273-993EDBE068DF}" type="presParOf" srcId="{BE3419FB-01B9-4363-A2ED-D6D2FAF2FC95}" destId="{72389C71-8108-4233-938E-40A21818B01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94DAC5-4C32-4C8C-9672-E114C8C0276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96BD3C75-D6F0-4791-983E-B1BD67B70B95}">
      <dgm:prSet phldrT="[Texto]"/>
      <dgm:spPr/>
      <dgm:t>
        <a:bodyPr/>
        <a:lstStyle/>
        <a:p>
          <a:r>
            <a:rPr lang="es-EC" dirty="0"/>
            <a:t>Caracterización de Celdas Solares</a:t>
          </a:r>
        </a:p>
      </dgm:t>
    </dgm:pt>
    <dgm:pt modelId="{A515830B-ADB1-450D-90DF-1FF3C922C17B}" type="parTrans" cxnId="{25C14D02-C06D-4684-8580-5C82C29F1A15}">
      <dgm:prSet/>
      <dgm:spPr/>
      <dgm:t>
        <a:bodyPr/>
        <a:lstStyle/>
        <a:p>
          <a:endParaRPr lang="es-EC"/>
        </a:p>
      </dgm:t>
    </dgm:pt>
    <dgm:pt modelId="{4FFB61A1-C048-4920-BB91-CC9CEE814D23}" type="sibTrans" cxnId="{25C14D02-C06D-4684-8580-5C82C29F1A15}">
      <dgm:prSet/>
      <dgm:spPr/>
      <dgm:t>
        <a:bodyPr/>
        <a:lstStyle/>
        <a:p>
          <a:endParaRPr lang="es-EC"/>
        </a:p>
      </dgm:t>
    </dgm:pt>
    <dgm:pt modelId="{4630F1CE-FD97-42C5-81B1-C2A39AC15E5C}">
      <dgm:prSet phldrT="[Texto]"/>
      <dgm:spPr/>
      <dgm:t>
        <a:bodyPr/>
        <a:lstStyle/>
        <a:p>
          <a:r>
            <a:rPr lang="es-EC" dirty="0"/>
            <a:t>Curvas características</a:t>
          </a:r>
        </a:p>
      </dgm:t>
    </dgm:pt>
    <dgm:pt modelId="{FE0D5817-0550-489B-ACEB-AABCEA3389B7}" type="parTrans" cxnId="{CEC57BDF-5A4F-4D73-9D0B-2DA45D3853B3}">
      <dgm:prSet/>
      <dgm:spPr/>
      <dgm:t>
        <a:bodyPr/>
        <a:lstStyle/>
        <a:p>
          <a:endParaRPr lang="es-EC"/>
        </a:p>
      </dgm:t>
    </dgm:pt>
    <dgm:pt modelId="{1C088E35-8897-496E-B095-763C26FDFE86}" type="sibTrans" cxnId="{CEC57BDF-5A4F-4D73-9D0B-2DA45D3853B3}">
      <dgm:prSet/>
      <dgm:spPr/>
      <dgm:t>
        <a:bodyPr/>
        <a:lstStyle/>
        <a:p>
          <a:endParaRPr lang="es-EC"/>
        </a:p>
      </dgm:t>
    </dgm:pt>
    <dgm:pt modelId="{ED0D2566-9BFA-41AA-919C-AD6C3A781B04}">
      <dgm:prSet phldrT="[Texto]"/>
      <dgm:spPr/>
      <dgm:t>
        <a:bodyPr/>
        <a:lstStyle/>
        <a:p>
          <a:r>
            <a:rPr lang="es-EC" dirty="0"/>
            <a:t>Movilidad de portadores de carga</a:t>
          </a:r>
        </a:p>
      </dgm:t>
    </dgm:pt>
    <dgm:pt modelId="{1260660A-0839-43B6-AF4A-0B4EB9040EF6}" type="parTrans" cxnId="{934E955E-4C7D-41A9-AC39-A2F2146209B7}">
      <dgm:prSet/>
      <dgm:spPr/>
      <dgm:t>
        <a:bodyPr/>
        <a:lstStyle/>
        <a:p>
          <a:endParaRPr lang="es-EC"/>
        </a:p>
      </dgm:t>
    </dgm:pt>
    <dgm:pt modelId="{AE2216B7-A5CA-44E1-8CE9-245AA45606F4}" type="sibTrans" cxnId="{934E955E-4C7D-41A9-AC39-A2F2146209B7}">
      <dgm:prSet/>
      <dgm:spPr/>
      <dgm:t>
        <a:bodyPr/>
        <a:lstStyle/>
        <a:p>
          <a:endParaRPr lang="es-EC"/>
        </a:p>
      </dgm:t>
    </dgm:pt>
    <dgm:pt modelId="{87287499-3868-485E-8A89-D8B3ED114A1F}" type="pres">
      <dgm:prSet presAssocID="{BA94DAC5-4C32-4C8C-9672-E114C8C02760}" presName="hierChild1" presStyleCnt="0">
        <dgm:presLayoutVars>
          <dgm:orgChart val="1"/>
          <dgm:chPref val="1"/>
          <dgm:dir/>
          <dgm:animOne val="branch"/>
          <dgm:animLvl val="lvl"/>
          <dgm:resizeHandles/>
        </dgm:presLayoutVars>
      </dgm:prSet>
      <dgm:spPr/>
    </dgm:pt>
    <dgm:pt modelId="{462887CD-BC25-4DC9-BF89-0C27A34AEF2A}" type="pres">
      <dgm:prSet presAssocID="{96BD3C75-D6F0-4791-983E-B1BD67B70B95}" presName="hierRoot1" presStyleCnt="0">
        <dgm:presLayoutVars>
          <dgm:hierBranch val="init"/>
        </dgm:presLayoutVars>
      </dgm:prSet>
      <dgm:spPr/>
    </dgm:pt>
    <dgm:pt modelId="{21FE21F4-71D9-4F5A-9E67-47BAF8E1B754}" type="pres">
      <dgm:prSet presAssocID="{96BD3C75-D6F0-4791-983E-B1BD67B70B95}" presName="rootComposite1" presStyleCnt="0"/>
      <dgm:spPr/>
    </dgm:pt>
    <dgm:pt modelId="{F1675CFC-F176-48F5-B399-C5DD5B225B7E}" type="pres">
      <dgm:prSet presAssocID="{96BD3C75-D6F0-4791-983E-B1BD67B70B95}" presName="rootText1" presStyleLbl="node0" presStyleIdx="0" presStyleCnt="1" custScaleY="152404">
        <dgm:presLayoutVars>
          <dgm:chPref val="3"/>
        </dgm:presLayoutVars>
      </dgm:prSet>
      <dgm:spPr/>
    </dgm:pt>
    <dgm:pt modelId="{12C6CEEA-B73A-4A3A-8AA6-71970310725D}" type="pres">
      <dgm:prSet presAssocID="{96BD3C75-D6F0-4791-983E-B1BD67B70B95}" presName="rootConnector1" presStyleLbl="node1" presStyleIdx="0" presStyleCnt="0"/>
      <dgm:spPr/>
    </dgm:pt>
    <dgm:pt modelId="{ABA7661C-2BF4-4E66-ADA9-BD94F183BEC9}" type="pres">
      <dgm:prSet presAssocID="{96BD3C75-D6F0-4791-983E-B1BD67B70B95}" presName="hierChild2" presStyleCnt="0"/>
      <dgm:spPr/>
    </dgm:pt>
    <dgm:pt modelId="{10CD4DB1-FB0D-4ADC-82F8-21A71EB55FE3}" type="pres">
      <dgm:prSet presAssocID="{FE0D5817-0550-489B-ACEB-AABCEA3389B7}" presName="Name64" presStyleLbl="parChTrans1D2" presStyleIdx="0" presStyleCnt="2"/>
      <dgm:spPr/>
    </dgm:pt>
    <dgm:pt modelId="{5635D82B-6F00-40E0-8596-45E3F8F5588F}" type="pres">
      <dgm:prSet presAssocID="{4630F1CE-FD97-42C5-81B1-C2A39AC15E5C}" presName="hierRoot2" presStyleCnt="0">
        <dgm:presLayoutVars>
          <dgm:hierBranch val="init"/>
        </dgm:presLayoutVars>
      </dgm:prSet>
      <dgm:spPr/>
    </dgm:pt>
    <dgm:pt modelId="{1544A677-5446-493B-BB80-E4F338F10D5D}" type="pres">
      <dgm:prSet presAssocID="{4630F1CE-FD97-42C5-81B1-C2A39AC15E5C}" presName="rootComposite" presStyleCnt="0"/>
      <dgm:spPr/>
    </dgm:pt>
    <dgm:pt modelId="{7513F5AC-0EBA-4664-A963-733B09AD2808}" type="pres">
      <dgm:prSet presAssocID="{4630F1CE-FD97-42C5-81B1-C2A39AC15E5C}" presName="rootText" presStyleLbl="node2" presStyleIdx="0" presStyleCnt="2" custScaleY="151871" custLinFactNeighborX="135" custLinFactNeighborY="-1151">
        <dgm:presLayoutVars>
          <dgm:chPref val="3"/>
        </dgm:presLayoutVars>
      </dgm:prSet>
      <dgm:spPr/>
    </dgm:pt>
    <dgm:pt modelId="{020388DB-4C24-4574-8B1A-794F4A2B1F8B}" type="pres">
      <dgm:prSet presAssocID="{4630F1CE-FD97-42C5-81B1-C2A39AC15E5C}" presName="rootConnector" presStyleLbl="node2" presStyleIdx="0" presStyleCnt="2"/>
      <dgm:spPr/>
    </dgm:pt>
    <dgm:pt modelId="{9B7BC3F8-8E2B-49FB-A656-55F03857384B}" type="pres">
      <dgm:prSet presAssocID="{4630F1CE-FD97-42C5-81B1-C2A39AC15E5C}" presName="hierChild4" presStyleCnt="0"/>
      <dgm:spPr/>
    </dgm:pt>
    <dgm:pt modelId="{03A9F68C-849B-45BF-BBEA-A565B71822AE}" type="pres">
      <dgm:prSet presAssocID="{4630F1CE-FD97-42C5-81B1-C2A39AC15E5C}" presName="hierChild5" presStyleCnt="0"/>
      <dgm:spPr/>
    </dgm:pt>
    <dgm:pt modelId="{429B0DE1-4FF8-414D-9B4A-EE100D873C49}" type="pres">
      <dgm:prSet presAssocID="{1260660A-0839-43B6-AF4A-0B4EB9040EF6}" presName="Name64" presStyleLbl="parChTrans1D2" presStyleIdx="1" presStyleCnt="2"/>
      <dgm:spPr/>
    </dgm:pt>
    <dgm:pt modelId="{538E482F-C3FF-48A4-8205-F67AD26552ED}" type="pres">
      <dgm:prSet presAssocID="{ED0D2566-9BFA-41AA-919C-AD6C3A781B04}" presName="hierRoot2" presStyleCnt="0">
        <dgm:presLayoutVars>
          <dgm:hierBranch val="init"/>
        </dgm:presLayoutVars>
      </dgm:prSet>
      <dgm:spPr/>
    </dgm:pt>
    <dgm:pt modelId="{AB053022-0536-403C-8B5A-3A614BC7D875}" type="pres">
      <dgm:prSet presAssocID="{ED0D2566-9BFA-41AA-919C-AD6C3A781B04}" presName="rootComposite" presStyleCnt="0"/>
      <dgm:spPr/>
    </dgm:pt>
    <dgm:pt modelId="{864B79E6-BD6A-4150-9A3A-02EC957E69F2}" type="pres">
      <dgm:prSet presAssocID="{ED0D2566-9BFA-41AA-919C-AD6C3A781B04}" presName="rootText" presStyleLbl="node2" presStyleIdx="1" presStyleCnt="2" custScaleY="150802">
        <dgm:presLayoutVars>
          <dgm:chPref val="3"/>
        </dgm:presLayoutVars>
      </dgm:prSet>
      <dgm:spPr/>
    </dgm:pt>
    <dgm:pt modelId="{00FC30EF-76EA-4AAB-8FCB-74B1773EA168}" type="pres">
      <dgm:prSet presAssocID="{ED0D2566-9BFA-41AA-919C-AD6C3A781B04}" presName="rootConnector" presStyleLbl="node2" presStyleIdx="1" presStyleCnt="2"/>
      <dgm:spPr/>
    </dgm:pt>
    <dgm:pt modelId="{E524EE04-066F-4098-AFA2-BCD29E7ACEF5}" type="pres">
      <dgm:prSet presAssocID="{ED0D2566-9BFA-41AA-919C-AD6C3A781B04}" presName="hierChild4" presStyleCnt="0"/>
      <dgm:spPr/>
    </dgm:pt>
    <dgm:pt modelId="{63272E8E-E26E-461F-B762-62B3F7FE3032}" type="pres">
      <dgm:prSet presAssocID="{ED0D2566-9BFA-41AA-919C-AD6C3A781B04}" presName="hierChild5" presStyleCnt="0"/>
      <dgm:spPr/>
    </dgm:pt>
    <dgm:pt modelId="{B55DAEB9-013E-47E5-9B62-9DBF9F79759E}" type="pres">
      <dgm:prSet presAssocID="{96BD3C75-D6F0-4791-983E-B1BD67B70B95}" presName="hierChild3" presStyleCnt="0"/>
      <dgm:spPr/>
    </dgm:pt>
  </dgm:ptLst>
  <dgm:cxnLst>
    <dgm:cxn modelId="{25C14D02-C06D-4684-8580-5C82C29F1A15}" srcId="{BA94DAC5-4C32-4C8C-9672-E114C8C02760}" destId="{96BD3C75-D6F0-4791-983E-B1BD67B70B95}" srcOrd="0" destOrd="0" parTransId="{A515830B-ADB1-450D-90DF-1FF3C922C17B}" sibTransId="{4FFB61A1-C048-4920-BB91-CC9CEE814D23}"/>
    <dgm:cxn modelId="{7C75FA04-55B7-4210-862E-90720F80B079}" type="presOf" srcId="{FE0D5817-0550-489B-ACEB-AABCEA3389B7}" destId="{10CD4DB1-FB0D-4ADC-82F8-21A71EB55FE3}" srcOrd="0" destOrd="0" presId="urn:microsoft.com/office/officeart/2009/3/layout/HorizontalOrganizationChart"/>
    <dgm:cxn modelId="{4190DA36-9D78-46EF-BA11-3FFFB159A910}" type="presOf" srcId="{96BD3C75-D6F0-4791-983E-B1BD67B70B95}" destId="{12C6CEEA-B73A-4A3A-8AA6-71970310725D}" srcOrd="1" destOrd="0" presId="urn:microsoft.com/office/officeart/2009/3/layout/HorizontalOrganizationChart"/>
    <dgm:cxn modelId="{934E955E-4C7D-41A9-AC39-A2F2146209B7}" srcId="{96BD3C75-D6F0-4791-983E-B1BD67B70B95}" destId="{ED0D2566-9BFA-41AA-919C-AD6C3A781B04}" srcOrd="1" destOrd="0" parTransId="{1260660A-0839-43B6-AF4A-0B4EB9040EF6}" sibTransId="{AE2216B7-A5CA-44E1-8CE9-245AA45606F4}"/>
    <dgm:cxn modelId="{9479166A-B40A-4C3A-A353-EE739D32AFBB}" type="presOf" srcId="{BA94DAC5-4C32-4C8C-9672-E114C8C02760}" destId="{87287499-3868-485E-8A89-D8B3ED114A1F}" srcOrd="0" destOrd="0" presId="urn:microsoft.com/office/officeart/2009/3/layout/HorizontalOrganizationChart"/>
    <dgm:cxn modelId="{A0E2D958-7B1F-4901-BA4F-FB20CCE956DA}" type="presOf" srcId="{ED0D2566-9BFA-41AA-919C-AD6C3A781B04}" destId="{00FC30EF-76EA-4AAB-8FCB-74B1773EA168}" srcOrd="1" destOrd="0" presId="urn:microsoft.com/office/officeart/2009/3/layout/HorizontalOrganizationChart"/>
    <dgm:cxn modelId="{F2807980-591D-4CFE-87D3-72EB8AAA4C5D}" type="presOf" srcId="{4630F1CE-FD97-42C5-81B1-C2A39AC15E5C}" destId="{7513F5AC-0EBA-4664-A963-733B09AD2808}" srcOrd="0" destOrd="0" presId="urn:microsoft.com/office/officeart/2009/3/layout/HorizontalOrganizationChart"/>
    <dgm:cxn modelId="{71DB7D85-9534-4D36-8E10-BC700EF173AB}" type="presOf" srcId="{1260660A-0839-43B6-AF4A-0B4EB9040EF6}" destId="{429B0DE1-4FF8-414D-9B4A-EE100D873C49}" srcOrd="0" destOrd="0" presId="urn:microsoft.com/office/officeart/2009/3/layout/HorizontalOrganizationChart"/>
    <dgm:cxn modelId="{96FB9C9C-13A9-4C94-A945-0159D27D0B26}" type="presOf" srcId="{4630F1CE-FD97-42C5-81B1-C2A39AC15E5C}" destId="{020388DB-4C24-4574-8B1A-794F4A2B1F8B}" srcOrd="1" destOrd="0" presId="urn:microsoft.com/office/officeart/2009/3/layout/HorizontalOrganizationChart"/>
    <dgm:cxn modelId="{CEC57BDF-5A4F-4D73-9D0B-2DA45D3853B3}" srcId="{96BD3C75-D6F0-4791-983E-B1BD67B70B95}" destId="{4630F1CE-FD97-42C5-81B1-C2A39AC15E5C}" srcOrd="0" destOrd="0" parTransId="{FE0D5817-0550-489B-ACEB-AABCEA3389B7}" sibTransId="{1C088E35-8897-496E-B095-763C26FDFE86}"/>
    <dgm:cxn modelId="{3BBB31F4-797D-4A3E-9320-FB850CE6FC1F}" type="presOf" srcId="{96BD3C75-D6F0-4791-983E-B1BD67B70B95}" destId="{F1675CFC-F176-48F5-B399-C5DD5B225B7E}" srcOrd="0" destOrd="0" presId="urn:microsoft.com/office/officeart/2009/3/layout/HorizontalOrganizationChart"/>
    <dgm:cxn modelId="{966CD2FB-A227-4007-8ED4-BDA14650B403}" type="presOf" srcId="{ED0D2566-9BFA-41AA-919C-AD6C3A781B04}" destId="{864B79E6-BD6A-4150-9A3A-02EC957E69F2}" srcOrd="0" destOrd="0" presId="urn:microsoft.com/office/officeart/2009/3/layout/HorizontalOrganizationChart"/>
    <dgm:cxn modelId="{3A5A0802-D602-41B3-9C85-0D22A4918D31}" type="presParOf" srcId="{87287499-3868-485E-8A89-D8B3ED114A1F}" destId="{462887CD-BC25-4DC9-BF89-0C27A34AEF2A}" srcOrd="0" destOrd="0" presId="urn:microsoft.com/office/officeart/2009/3/layout/HorizontalOrganizationChart"/>
    <dgm:cxn modelId="{21414253-1474-4D51-9B32-376C7DFCAACC}" type="presParOf" srcId="{462887CD-BC25-4DC9-BF89-0C27A34AEF2A}" destId="{21FE21F4-71D9-4F5A-9E67-47BAF8E1B754}" srcOrd="0" destOrd="0" presId="urn:microsoft.com/office/officeart/2009/3/layout/HorizontalOrganizationChart"/>
    <dgm:cxn modelId="{B1FF5CBA-234B-4973-84A9-6875FC64B6D4}" type="presParOf" srcId="{21FE21F4-71D9-4F5A-9E67-47BAF8E1B754}" destId="{F1675CFC-F176-48F5-B399-C5DD5B225B7E}" srcOrd="0" destOrd="0" presId="urn:microsoft.com/office/officeart/2009/3/layout/HorizontalOrganizationChart"/>
    <dgm:cxn modelId="{37CF5E68-6521-4668-AB03-519BFBFDAF15}" type="presParOf" srcId="{21FE21F4-71D9-4F5A-9E67-47BAF8E1B754}" destId="{12C6CEEA-B73A-4A3A-8AA6-71970310725D}" srcOrd="1" destOrd="0" presId="urn:microsoft.com/office/officeart/2009/3/layout/HorizontalOrganizationChart"/>
    <dgm:cxn modelId="{1450FDBD-2C25-4572-9B84-AC391BCFED0C}" type="presParOf" srcId="{462887CD-BC25-4DC9-BF89-0C27A34AEF2A}" destId="{ABA7661C-2BF4-4E66-ADA9-BD94F183BEC9}" srcOrd="1" destOrd="0" presId="urn:microsoft.com/office/officeart/2009/3/layout/HorizontalOrganizationChart"/>
    <dgm:cxn modelId="{509A3B9E-8BD9-41A7-8953-62521C2A19F4}" type="presParOf" srcId="{ABA7661C-2BF4-4E66-ADA9-BD94F183BEC9}" destId="{10CD4DB1-FB0D-4ADC-82F8-21A71EB55FE3}" srcOrd="0" destOrd="0" presId="urn:microsoft.com/office/officeart/2009/3/layout/HorizontalOrganizationChart"/>
    <dgm:cxn modelId="{57D68A31-EB15-4F08-AC59-7C5E0E1BBE14}" type="presParOf" srcId="{ABA7661C-2BF4-4E66-ADA9-BD94F183BEC9}" destId="{5635D82B-6F00-40E0-8596-45E3F8F5588F}" srcOrd="1" destOrd="0" presId="urn:microsoft.com/office/officeart/2009/3/layout/HorizontalOrganizationChart"/>
    <dgm:cxn modelId="{F89ED349-9DE8-4F76-8896-8F54955CC43B}" type="presParOf" srcId="{5635D82B-6F00-40E0-8596-45E3F8F5588F}" destId="{1544A677-5446-493B-BB80-E4F338F10D5D}" srcOrd="0" destOrd="0" presId="urn:microsoft.com/office/officeart/2009/3/layout/HorizontalOrganizationChart"/>
    <dgm:cxn modelId="{1012ABA3-AEB1-424D-A962-E42D3C369E7D}" type="presParOf" srcId="{1544A677-5446-493B-BB80-E4F338F10D5D}" destId="{7513F5AC-0EBA-4664-A963-733B09AD2808}" srcOrd="0" destOrd="0" presId="urn:microsoft.com/office/officeart/2009/3/layout/HorizontalOrganizationChart"/>
    <dgm:cxn modelId="{9EFCF76F-937F-4ED0-9FA3-25FB9FDE0C82}" type="presParOf" srcId="{1544A677-5446-493B-BB80-E4F338F10D5D}" destId="{020388DB-4C24-4574-8B1A-794F4A2B1F8B}" srcOrd="1" destOrd="0" presId="urn:microsoft.com/office/officeart/2009/3/layout/HorizontalOrganizationChart"/>
    <dgm:cxn modelId="{BE92B88D-F77A-4205-8BA4-4E9EBAD4DF7E}" type="presParOf" srcId="{5635D82B-6F00-40E0-8596-45E3F8F5588F}" destId="{9B7BC3F8-8E2B-49FB-A656-55F03857384B}" srcOrd="1" destOrd="0" presId="urn:microsoft.com/office/officeart/2009/3/layout/HorizontalOrganizationChart"/>
    <dgm:cxn modelId="{B0AB29EA-2251-4073-B578-8BECBCE3349D}" type="presParOf" srcId="{5635D82B-6F00-40E0-8596-45E3F8F5588F}" destId="{03A9F68C-849B-45BF-BBEA-A565B71822AE}" srcOrd="2" destOrd="0" presId="urn:microsoft.com/office/officeart/2009/3/layout/HorizontalOrganizationChart"/>
    <dgm:cxn modelId="{F0AEC53F-B23E-4662-8821-5866D936052B}" type="presParOf" srcId="{ABA7661C-2BF4-4E66-ADA9-BD94F183BEC9}" destId="{429B0DE1-4FF8-414D-9B4A-EE100D873C49}" srcOrd="2" destOrd="0" presId="urn:microsoft.com/office/officeart/2009/3/layout/HorizontalOrganizationChart"/>
    <dgm:cxn modelId="{F8F38C40-FC2D-402B-93A1-B9455A558944}" type="presParOf" srcId="{ABA7661C-2BF4-4E66-ADA9-BD94F183BEC9}" destId="{538E482F-C3FF-48A4-8205-F67AD26552ED}" srcOrd="3" destOrd="0" presId="urn:microsoft.com/office/officeart/2009/3/layout/HorizontalOrganizationChart"/>
    <dgm:cxn modelId="{0661CE41-BD96-489D-9766-1F58BE6B52A5}" type="presParOf" srcId="{538E482F-C3FF-48A4-8205-F67AD26552ED}" destId="{AB053022-0536-403C-8B5A-3A614BC7D875}" srcOrd="0" destOrd="0" presId="urn:microsoft.com/office/officeart/2009/3/layout/HorizontalOrganizationChart"/>
    <dgm:cxn modelId="{2B980E0F-E3C8-42E5-867F-E1E17E3211F3}" type="presParOf" srcId="{AB053022-0536-403C-8B5A-3A614BC7D875}" destId="{864B79E6-BD6A-4150-9A3A-02EC957E69F2}" srcOrd="0" destOrd="0" presId="urn:microsoft.com/office/officeart/2009/3/layout/HorizontalOrganizationChart"/>
    <dgm:cxn modelId="{02CD0692-B5B6-4B39-AD2F-F64DA763D6C4}" type="presParOf" srcId="{AB053022-0536-403C-8B5A-3A614BC7D875}" destId="{00FC30EF-76EA-4AAB-8FCB-74B1773EA168}" srcOrd="1" destOrd="0" presId="urn:microsoft.com/office/officeart/2009/3/layout/HorizontalOrganizationChart"/>
    <dgm:cxn modelId="{EAD31D42-A984-44EC-BCC6-1B41AB97EED3}" type="presParOf" srcId="{538E482F-C3FF-48A4-8205-F67AD26552ED}" destId="{E524EE04-066F-4098-AFA2-BCD29E7ACEF5}" srcOrd="1" destOrd="0" presId="urn:microsoft.com/office/officeart/2009/3/layout/HorizontalOrganizationChart"/>
    <dgm:cxn modelId="{C8686ACF-9E69-49A6-A885-CF525FCBC7A0}" type="presParOf" srcId="{538E482F-C3FF-48A4-8205-F67AD26552ED}" destId="{63272E8E-E26E-461F-B762-62B3F7FE3032}" srcOrd="2" destOrd="0" presId="urn:microsoft.com/office/officeart/2009/3/layout/HorizontalOrganizationChart"/>
    <dgm:cxn modelId="{43C7AF41-5689-4D24-A48D-45471793716C}" type="presParOf" srcId="{462887CD-BC25-4DC9-BF89-0C27A34AEF2A}" destId="{B55DAEB9-013E-47E5-9B62-9DBF9F79759E}" srcOrd="2" destOrd="0" presId="urn:microsoft.com/office/officeart/2009/3/layout/Horizontal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791969-3E19-48AB-9C1D-3FCEFF0D2B58}" type="doc">
      <dgm:prSet loTypeId="urn:microsoft.com/office/officeart/2005/8/layout/process2" loCatId="process" qsTypeId="urn:microsoft.com/office/officeart/2005/8/quickstyle/simple5" qsCatId="simple" csTypeId="urn:microsoft.com/office/officeart/2005/8/colors/accent0_3" csCatId="mainScheme" phldr="1"/>
      <dgm:spPr/>
      <dgm:t>
        <a:bodyPr/>
        <a:lstStyle/>
        <a:p>
          <a:endParaRPr lang="es-EC"/>
        </a:p>
      </dgm:t>
    </dgm:pt>
    <dgm:pt modelId="{20D06737-CB01-4097-9425-A8779C410384}">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C" sz="1800" b="1" dirty="0"/>
            <a:t>Objetivo General</a:t>
          </a:r>
        </a:p>
      </dgm:t>
    </dgm:pt>
    <dgm:pt modelId="{BB36A0BA-CCF2-454E-959F-19CBCC089FCA}" type="parTrans" cxnId="{DB68EA9D-39B6-4E54-B634-BB26DFF99481}">
      <dgm:prSet/>
      <dgm:spPr/>
      <dgm:t>
        <a:bodyPr/>
        <a:lstStyle/>
        <a:p>
          <a:endParaRPr lang="es-EC"/>
        </a:p>
      </dgm:t>
    </dgm:pt>
    <dgm:pt modelId="{C1D3A7C8-DC7F-40F9-82B8-0BD65170ADFC}" type="sibTrans" cxnId="{DB68EA9D-39B6-4E54-B634-BB26DFF99481}">
      <dgm:prSet>
        <dgm:style>
          <a:lnRef idx="2">
            <a:schemeClr val="accent2"/>
          </a:lnRef>
          <a:fillRef idx="1">
            <a:schemeClr val="lt1"/>
          </a:fillRef>
          <a:effectRef idx="0">
            <a:schemeClr val="accent2"/>
          </a:effectRef>
          <a:fontRef idx="minor">
            <a:schemeClr val="dk1"/>
          </a:fontRef>
        </dgm:style>
      </dgm:prSet>
      <dgm:spPr/>
      <dgm:t>
        <a:bodyPr/>
        <a:lstStyle/>
        <a:p>
          <a:endParaRPr lang="es-EC"/>
        </a:p>
      </dgm:t>
    </dgm:pt>
    <dgm:pt modelId="{8A1F0F48-3385-4DFE-8260-1B522F569BD5}">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C" sz="1800" dirty="0"/>
            <a:t>Caracterizar mediante curvas I-V y movilidad de portadores de carga, celdas solares de película delgada </a:t>
          </a:r>
        </a:p>
      </dgm:t>
    </dgm:pt>
    <dgm:pt modelId="{0D2AF741-4004-4D9E-AE21-4A016B342B34}" type="parTrans" cxnId="{D42472CD-A714-4250-8A5C-32283A9E5F8A}">
      <dgm:prSet/>
      <dgm:spPr/>
      <dgm:t>
        <a:bodyPr/>
        <a:lstStyle/>
        <a:p>
          <a:endParaRPr lang="es-EC"/>
        </a:p>
      </dgm:t>
    </dgm:pt>
    <dgm:pt modelId="{369E9569-E67C-4AF9-A27A-720A5125E9BA}" type="sibTrans" cxnId="{D42472CD-A714-4250-8A5C-32283A9E5F8A}">
      <dgm:prSet/>
      <dgm:spPr/>
      <dgm:t>
        <a:bodyPr/>
        <a:lstStyle/>
        <a:p>
          <a:endParaRPr lang="es-EC"/>
        </a:p>
      </dgm:t>
    </dgm:pt>
    <dgm:pt modelId="{012DE4D3-FB87-4A2B-9D5B-AAFBE50A40F4}">
      <dgm:prSet phldrT="[Texto]" custT="1">
        <dgm:style>
          <a:lnRef idx="2">
            <a:schemeClr val="accent2"/>
          </a:lnRef>
          <a:fillRef idx="1">
            <a:schemeClr val="lt1"/>
          </a:fillRef>
          <a:effectRef idx="0">
            <a:schemeClr val="accent2"/>
          </a:effectRef>
          <a:fontRef idx="minor">
            <a:schemeClr val="dk1"/>
          </a:fontRef>
        </dgm:style>
      </dgm:prSet>
      <dgm:spPr/>
      <dgm:t>
        <a:bodyPr/>
        <a:lstStyle/>
        <a:p>
          <a:pPr>
            <a:buClr>
              <a:srgbClr val="000000"/>
            </a:buClr>
            <a:buFont typeface="Symbol" panose="05050102010706020507" pitchFamily="18" charset="2"/>
            <a:buChar char=""/>
          </a:pPr>
          <a:r>
            <a:rPr lang="es-EC" sz="1800" b="1" kern="1200" dirty="0"/>
            <a:t>Objetivos Específicos</a:t>
          </a:r>
        </a:p>
      </dgm:t>
    </dgm:pt>
    <dgm:pt modelId="{F046C56C-2EB1-4395-BB8B-71110E190FB1}" type="parTrans" cxnId="{C4E88E77-FAF3-440B-A7E3-9E4C2632ED26}">
      <dgm:prSet/>
      <dgm:spPr/>
      <dgm:t>
        <a:bodyPr/>
        <a:lstStyle/>
        <a:p>
          <a:endParaRPr lang="es-EC"/>
        </a:p>
      </dgm:t>
    </dgm:pt>
    <dgm:pt modelId="{B464A8A2-301C-4538-9AAE-79146C6444DB}" type="sibTrans" cxnId="{C4E88E77-FAF3-440B-A7E3-9E4C2632ED26}">
      <dgm:prSet/>
      <dgm:spPr/>
      <dgm:t>
        <a:bodyPr/>
        <a:lstStyle/>
        <a:p>
          <a:endParaRPr lang="es-EC"/>
        </a:p>
      </dgm:t>
    </dgm:pt>
    <dgm:pt modelId="{FF9DC862-4A0F-4A12-A113-36B3C3278894}">
      <dgm:prSet phldrT="[Texto]">
        <dgm:style>
          <a:lnRef idx="2">
            <a:schemeClr val="accent2"/>
          </a:lnRef>
          <a:fillRef idx="1">
            <a:schemeClr val="lt1"/>
          </a:fillRef>
          <a:effectRef idx="0">
            <a:schemeClr val="accent2"/>
          </a:effectRef>
          <a:fontRef idx="minor">
            <a:schemeClr val="dk1"/>
          </a:fontRef>
        </dgm:style>
      </dgm:prSet>
      <dgm:spPr/>
      <dgm:t>
        <a:bodyPr/>
        <a:lstStyle/>
        <a:p>
          <a:pPr algn="l">
            <a:buClr>
              <a:srgbClr val="000000"/>
            </a:buClr>
            <a:buFont typeface="Symbol" panose="05050102010706020507" pitchFamily="18" charset="2"/>
            <a:buChar char=""/>
          </a:pPr>
          <a:endParaRPr lang="es-EC" sz="1200" kern="1200" dirty="0"/>
        </a:p>
      </dgm:t>
    </dgm:pt>
    <dgm:pt modelId="{17D7780A-7070-4CA8-B4DF-B54D8BB1E1C1}" type="parTrans" cxnId="{9CEDA998-F543-442E-BC0E-9B4BC144713F}">
      <dgm:prSet/>
      <dgm:spPr/>
      <dgm:t>
        <a:bodyPr/>
        <a:lstStyle/>
        <a:p>
          <a:endParaRPr lang="es-EC"/>
        </a:p>
      </dgm:t>
    </dgm:pt>
    <dgm:pt modelId="{F1D1C92C-1E90-45B0-99F3-1C3C8ABEFD18}" type="sibTrans" cxnId="{9CEDA998-F543-442E-BC0E-9B4BC144713F}">
      <dgm:prSet/>
      <dgm:spPr/>
      <dgm:t>
        <a:bodyPr/>
        <a:lstStyle/>
        <a:p>
          <a:endParaRPr lang="es-EC"/>
        </a:p>
      </dgm:t>
    </dgm:pt>
    <dgm:pt modelId="{7EA8603F-4FDB-43CB-BECE-9BFF23CA7B46}">
      <dgm:prSet custT="1">
        <dgm:style>
          <a:lnRef idx="2">
            <a:schemeClr val="accent2"/>
          </a:lnRef>
          <a:fillRef idx="1">
            <a:schemeClr val="lt1"/>
          </a:fillRef>
          <a:effectRef idx="0">
            <a:schemeClr val="accent2"/>
          </a:effectRef>
          <a:fontRef idx="minor">
            <a:schemeClr val="dk1"/>
          </a:fontRef>
        </dgm:style>
      </dgm:prSet>
      <dgm:spPr/>
      <dgm:t>
        <a:bodyPr/>
        <a:lstStyle/>
        <a:p>
          <a:pPr algn="just">
            <a:buClr>
              <a:srgbClr val="000000"/>
            </a:buClr>
            <a:buFont typeface="Arial" panose="020B0604020202020204" pitchFamily="34" charset="0"/>
            <a:buChar char="•"/>
          </a:pPr>
          <a:r>
            <a:rPr lang="es-EC" sz="1800" kern="1200" dirty="0"/>
            <a:t>Diseñar e implementar un sistema de adquisición de datos de baja potencia para la recolección de parámetros característicos de celdas solares de película delgada. </a:t>
          </a:r>
        </a:p>
      </dgm:t>
    </dgm:pt>
    <dgm:pt modelId="{6475A591-5B82-45E0-9F48-3F1956DA427B}" type="parTrans" cxnId="{4920982C-A9DF-4A2F-9E09-4114E449C410}">
      <dgm:prSet/>
      <dgm:spPr/>
      <dgm:t>
        <a:bodyPr/>
        <a:lstStyle/>
        <a:p>
          <a:endParaRPr lang="es-EC"/>
        </a:p>
      </dgm:t>
    </dgm:pt>
    <dgm:pt modelId="{A74F6E47-379A-479F-8135-111193CFC080}" type="sibTrans" cxnId="{4920982C-A9DF-4A2F-9E09-4114E449C410}">
      <dgm:prSet/>
      <dgm:spPr/>
      <dgm:t>
        <a:bodyPr/>
        <a:lstStyle/>
        <a:p>
          <a:endParaRPr lang="es-EC"/>
        </a:p>
      </dgm:t>
    </dgm:pt>
    <dgm:pt modelId="{977BE04C-9B9A-4CEA-AFEF-121245CBDA7B}">
      <dgm:prSet custT="1"/>
      <dgm:spPr/>
      <dgm:t>
        <a:bodyPr/>
        <a:lstStyle/>
        <a:p>
          <a:pPr>
            <a:buFont typeface="Symbol" panose="05050102010706020507" pitchFamily="18" charset="2"/>
            <a:buChar char=""/>
          </a:pPr>
          <a:r>
            <a:rPr lang="es-EC" sz="1800" kern="1200" dirty="0">
              <a:solidFill>
                <a:prstClr val="black"/>
              </a:solidFill>
              <a:latin typeface="Calibri" panose="020F0502020204030204"/>
              <a:ea typeface="+mn-ea"/>
              <a:cs typeface="+mn-cs"/>
            </a:rPr>
            <a:t>Diseñar algoritmos para la obtención de características de celdas solares inorgánicas y orgánicas.</a:t>
          </a:r>
        </a:p>
      </dgm:t>
    </dgm:pt>
    <dgm:pt modelId="{09ECD7CF-3B1B-46CF-92D7-74C36A4429C9}" type="parTrans" cxnId="{F56DF01E-782D-489F-93E4-9F49B478996A}">
      <dgm:prSet/>
      <dgm:spPr/>
      <dgm:t>
        <a:bodyPr/>
        <a:lstStyle/>
        <a:p>
          <a:endParaRPr lang="es-EC"/>
        </a:p>
      </dgm:t>
    </dgm:pt>
    <dgm:pt modelId="{AD5BB026-5469-4569-B653-7F1F6FAD9EF0}" type="sibTrans" cxnId="{F56DF01E-782D-489F-93E4-9F49B478996A}">
      <dgm:prSet/>
      <dgm:spPr/>
      <dgm:t>
        <a:bodyPr/>
        <a:lstStyle/>
        <a:p>
          <a:endParaRPr lang="es-EC"/>
        </a:p>
      </dgm:t>
    </dgm:pt>
    <dgm:pt modelId="{5E947FB9-7D86-473D-8B91-368EAAE1E181}">
      <dgm:prSet custT="1"/>
      <dgm:spPr/>
      <dgm:t>
        <a:bodyPr/>
        <a:lstStyle/>
        <a:p>
          <a:pPr>
            <a:buFont typeface="Symbol" panose="05050102010706020507" pitchFamily="18" charset="2"/>
            <a:buChar char=""/>
          </a:pPr>
          <a:r>
            <a:rPr lang="es-EC" sz="1800" kern="1200" dirty="0">
              <a:solidFill>
                <a:prstClr val="black"/>
              </a:solidFill>
              <a:latin typeface="Calibri" panose="020F0502020204030204"/>
              <a:ea typeface="+mn-ea"/>
              <a:cs typeface="+mn-cs"/>
            </a:rPr>
            <a:t>Desarrollar interfaces gráficas para la visualización de datos medidos.</a:t>
          </a:r>
        </a:p>
      </dgm:t>
    </dgm:pt>
    <dgm:pt modelId="{E3FA6860-DE02-4A8A-9E5B-E5DC025B6D97}" type="parTrans" cxnId="{748734FD-9892-4BD2-8BA3-AD6EA5282FB2}">
      <dgm:prSet/>
      <dgm:spPr/>
      <dgm:t>
        <a:bodyPr/>
        <a:lstStyle/>
        <a:p>
          <a:endParaRPr lang="es-EC"/>
        </a:p>
      </dgm:t>
    </dgm:pt>
    <dgm:pt modelId="{C5119B35-C113-42CE-B726-D312F7885496}" type="sibTrans" cxnId="{748734FD-9892-4BD2-8BA3-AD6EA5282FB2}">
      <dgm:prSet/>
      <dgm:spPr/>
      <dgm:t>
        <a:bodyPr/>
        <a:lstStyle/>
        <a:p>
          <a:endParaRPr lang="es-EC"/>
        </a:p>
      </dgm:t>
    </dgm:pt>
    <dgm:pt modelId="{E7E566B2-4674-47A1-BD56-22CC01CDB831}">
      <dgm:prSet custT="1"/>
      <dgm:spPr/>
      <dgm:t>
        <a:bodyPr/>
        <a:lstStyle/>
        <a:p>
          <a:pPr>
            <a:buFont typeface="Symbol" panose="05050102010706020507" pitchFamily="18" charset="2"/>
            <a:buChar char=""/>
          </a:pPr>
          <a:r>
            <a:rPr lang="es-EC" sz="1800" kern="1200">
              <a:solidFill>
                <a:prstClr val="black"/>
              </a:solidFill>
              <a:latin typeface="Calibri" panose="020F0502020204030204"/>
              <a:ea typeface="+mn-ea"/>
              <a:cs typeface="+mn-cs"/>
            </a:rPr>
            <a:t>Calibrar los sistemas de medición en función a trabajos previos.</a:t>
          </a:r>
        </a:p>
      </dgm:t>
    </dgm:pt>
    <dgm:pt modelId="{60F26040-253A-4C7C-887D-EE0BABE55FB3}" type="parTrans" cxnId="{4B95FA26-1D60-401F-8547-7DE337170781}">
      <dgm:prSet/>
      <dgm:spPr/>
      <dgm:t>
        <a:bodyPr/>
        <a:lstStyle/>
        <a:p>
          <a:endParaRPr lang="es-EC"/>
        </a:p>
      </dgm:t>
    </dgm:pt>
    <dgm:pt modelId="{DF769C6C-7E5D-45C2-AE53-F96823B8920E}" type="sibTrans" cxnId="{4B95FA26-1D60-401F-8547-7DE337170781}">
      <dgm:prSet/>
      <dgm:spPr/>
      <dgm:t>
        <a:bodyPr/>
        <a:lstStyle/>
        <a:p>
          <a:endParaRPr lang="es-EC"/>
        </a:p>
      </dgm:t>
    </dgm:pt>
    <dgm:pt modelId="{58F4E1E4-A9CE-49C7-BC65-F1B724F7B857}">
      <dgm:prSet custT="1"/>
      <dgm:spPr/>
      <dgm:t>
        <a:bodyPr/>
        <a:lstStyle/>
        <a:p>
          <a:pPr>
            <a:buFont typeface="Symbol" panose="05050102010706020507" pitchFamily="18" charset="2"/>
            <a:buChar char=""/>
          </a:pPr>
          <a:r>
            <a:rPr lang="es-EC" sz="1800" kern="1200" dirty="0">
              <a:solidFill>
                <a:prstClr val="black"/>
              </a:solidFill>
              <a:latin typeface="Calibri" panose="020F0502020204030204"/>
              <a:ea typeface="+mn-ea"/>
              <a:cs typeface="+mn-cs"/>
            </a:rPr>
            <a:t>Realizar mediciones de las características necesarias para determinar la eficiencia de las celdas solares orgánicas e inorgánicas.</a:t>
          </a:r>
        </a:p>
      </dgm:t>
    </dgm:pt>
    <dgm:pt modelId="{9EB59EA0-DCB6-4800-B2A0-A3978F27D967}" type="parTrans" cxnId="{122EA0F7-7C4D-4045-8399-8D36D7193722}">
      <dgm:prSet/>
      <dgm:spPr/>
      <dgm:t>
        <a:bodyPr/>
        <a:lstStyle/>
        <a:p>
          <a:endParaRPr lang="es-EC"/>
        </a:p>
      </dgm:t>
    </dgm:pt>
    <dgm:pt modelId="{BEF678DB-7F34-448F-BAC4-F246F167190D}" type="sibTrans" cxnId="{122EA0F7-7C4D-4045-8399-8D36D7193722}">
      <dgm:prSet/>
      <dgm:spPr/>
      <dgm:t>
        <a:bodyPr/>
        <a:lstStyle/>
        <a:p>
          <a:endParaRPr lang="es-EC"/>
        </a:p>
      </dgm:t>
    </dgm:pt>
    <dgm:pt modelId="{0402F8F4-9EB6-4775-A987-300F490C12EC}">
      <dgm:prSet custT="1"/>
      <dgm:spPr/>
      <dgm:t>
        <a:bodyPr/>
        <a:lstStyle/>
        <a:p>
          <a:r>
            <a:rPr lang="es-EC" sz="1800" kern="1200" dirty="0">
              <a:solidFill>
                <a:prstClr val="black"/>
              </a:solidFill>
              <a:latin typeface="Calibri" panose="020F0502020204030204"/>
              <a:ea typeface="+mn-ea"/>
              <a:cs typeface="+mn-cs"/>
            </a:rPr>
            <a:t>Comparar los resultados obtenidos para celdas solares orgánicas e inorgánicas con estudios previos para su validación</a:t>
          </a:r>
        </a:p>
      </dgm:t>
    </dgm:pt>
    <dgm:pt modelId="{8C1BE01E-D62B-4610-AEEB-5D79B6A14DE2}" type="parTrans" cxnId="{AAC2CBE9-2900-4AEF-9903-57F5931891D7}">
      <dgm:prSet/>
      <dgm:spPr/>
      <dgm:t>
        <a:bodyPr/>
        <a:lstStyle/>
        <a:p>
          <a:endParaRPr lang="es-EC"/>
        </a:p>
      </dgm:t>
    </dgm:pt>
    <dgm:pt modelId="{388B0F0D-5E51-4991-8E09-FEC23D7BC822}" type="sibTrans" cxnId="{AAC2CBE9-2900-4AEF-9903-57F5931891D7}">
      <dgm:prSet/>
      <dgm:spPr/>
      <dgm:t>
        <a:bodyPr/>
        <a:lstStyle/>
        <a:p>
          <a:endParaRPr lang="es-EC"/>
        </a:p>
      </dgm:t>
    </dgm:pt>
    <dgm:pt modelId="{A3666F92-CA8B-4298-AC01-A0F7EC626CEE}" type="pres">
      <dgm:prSet presAssocID="{EB791969-3E19-48AB-9C1D-3FCEFF0D2B58}" presName="linearFlow" presStyleCnt="0">
        <dgm:presLayoutVars>
          <dgm:resizeHandles val="exact"/>
        </dgm:presLayoutVars>
      </dgm:prSet>
      <dgm:spPr/>
    </dgm:pt>
    <dgm:pt modelId="{25F1C855-E91E-4162-9CBA-C86BE9DBA47D}" type="pres">
      <dgm:prSet presAssocID="{20D06737-CB01-4097-9425-A8779C410384}" presName="node" presStyleLbl="node1" presStyleIdx="0" presStyleCnt="2" custScaleX="144079" custScaleY="45953">
        <dgm:presLayoutVars>
          <dgm:bulletEnabled val="1"/>
        </dgm:presLayoutVars>
      </dgm:prSet>
      <dgm:spPr/>
    </dgm:pt>
    <dgm:pt modelId="{A615D353-8A7A-41C0-ADA7-5D627E2A5E2C}" type="pres">
      <dgm:prSet presAssocID="{C1D3A7C8-DC7F-40F9-82B8-0BD65170ADFC}" presName="sibTrans" presStyleLbl="sibTrans2D1" presStyleIdx="0" presStyleCnt="1"/>
      <dgm:spPr/>
    </dgm:pt>
    <dgm:pt modelId="{8341F27B-D5AF-4CC5-AEF7-9F39FB80D537}" type="pres">
      <dgm:prSet presAssocID="{C1D3A7C8-DC7F-40F9-82B8-0BD65170ADFC}" presName="connectorText" presStyleLbl="sibTrans2D1" presStyleIdx="0" presStyleCnt="1"/>
      <dgm:spPr/>
    </dgm:pt>
    <dgm:pt modelId="{0FAE1CCD-1FB0-4BA9-83AB-699307CFE518}" type="pres">
      <dgm:prSet presAssocID="{012DE4D3-FB87-4A2B-9D5B-AAFBE50A40F4}" presName="node" presStyleLbl="node1" presStyleIdx="1" presStyleCnt="2" custScaleX="140650" custScaleY="168752">
        <dgm:presLayoutVars>
          <dgm:bulletEnabled val="1"/>
        </dgm:presLayoutVars>
      </dgm:prSet>
      <dgm:spPr/>
    </dgm:pt>
  </dgm:ptLst>
  <dgm:cxnLst>
    <dgm:cxn modelId="{23B0C300-B448-4BD3-A81A-5D4018CD1C23}" type="presOf" srcId="{C1D3A7C8-DC7F-40F9-82B8-0BD65170ADFC}" destId="{A615D353-8A7A-41C0-ADA7-5D627E2A5E2C}" srcOrd="0" destOrd="0" presId="urn:microsoft.com/office/officeart/2005/8/layout/process2"/>
    <dgm:cxn modelId="{C9FBB312-DEF4-48AF-B2BB-EE02D430479F}" type="presOf" srcId="{C1D3A7C8-DC7F-40F9-82B8-0BD65170ADFC}" destId="{8341F27B-D5AF-4CC5-AEF7-9F39FB80D537}" srcOrd="1" destOrd="0" presId="urn:microsoft.com/office/officeart/2005/8/layout/process2"/>
    <dgm:cxn modelId="{F56DF01E-782D-489F-93E4-9F49B478996A}" srcId="{012DE4D3-FB87-4A2B-9D5B-AAFBE50A40F4}" destId="{977BE04C-9B9A-4CEA-AFEF-121245CBDA7B}" srcOrd="1" destOrd="0" parTransId="{09ECD7CF-3B1B-46CF-92D7-74C36A4429C9}" sibTransId="{AD5BB026-5469-4569-B653-7F1F6FAD9EF0}"/>
    <dgm:cxn modelId="{4B95FA26-1D60-401F-8547-7DE337170781}" srcId="{012DE4D3-FB87-4A2B-9D5B-AAFBE50A40F4}" destId="{E7E566B2-4674-47A1-BD56-22CC01CDB831}" srcOrd="3" destOrd="0" parTransId="{60F26040-253A-4C7C-887D-EE0BABE55FB3}" sibTransId="{DF769C6C-7E5D-45C2-AE53-F96823B8920E}"/>
    <dgm:cxn modelId="{BE3B132B-4F86-4E34-90A5-1EF7F03CBE1A}" type="presOf" srcId="{012DE4D3-FB87-4A2B-9D5B-AAFBE50A40F4}" destId="{0FAE1CCD-1FB0-4BA9-83AB-699307CFE518}" srcOrd="0" destOrd="0" presId="urn:microsoft.com/office/officeart/2005/8/layout/process2"/>
    <dgm:cxn modelId="{4920982C-A9DF-4A2F-9E09-4114E449C410}" srcId="{012DE4D3-FB87-4A2B-9D5B-AAFBE50A40F4}" destId="{7EA8603F-4FDB-43CB-BECE-9BFF23CA7B46}" srcOrd="0" destOrd="0" parTransId="{6475A591-5B82-45E0-9F48-3F1956DA427B}" sibTransId="{A74F6E47-379A-479F-8135-111193CFC080}"/>
    <dgm:cxn modelId="{59F7942F-6B20-4034-856B-687E163A885B}" type="presOf" srcId="{7EA8603F-4FDB-43CB-BECE-9BFF23CA7B46}" destId="{0FAE1CCD-1FB0-4BA9-83AB-699307CFE518}" srcOrd="0" destOrd="1" presId="urn:microsoft.com/office/officeart/2005/8/layout/process2"/>
    <dgm:cxn modelId="{8B56B230-75B8-4AE9-BF9F-7527CFA98081}" type="presOf" srcId="{EB791969-3E19-48AB-9C1D-3FCEFF0D2B58}" destId="{A3666F92-CA8B-4298-AC01-A0F7EC626CEE}" srcOrd="0" destOrd="0" presId="urn:microsoft.com/office/officeart/2005/8/layout/process2"/>
    <dgm:cxn modelId="{50F2FC31-23F8-4A46-9D3F-FF7881DA5346}" type="presOf" srcId="{8A1F0F48-3385-4DFE-8260-1B522F569BD5}" destId="{25F1C855-E91E-4162-9CBA-C86BE9DBA47D}" srcOrd="0" destOrd="1" presId="urn:microsoft.com/office/officeart/2005/8/layout/process2"/>
    <dgm:cxn modelId="{D77EC145-A507-4B2C-8124-3E4F46284D47}" type="presOf" srcId="{977BE04C-9B9A-4CEA-AFEF-121245CBDA7B}" destId="{0FAE1CCD-1FB0-4BA9-83AB-699307CFE518}" srcOrd="0" destOrd="2" presId="urn:microsoft.com/office/officeart/2005/8/layout/process2"/>
    <dgm:cxn modelId="{19B49067-B77F-4A70-AB9A-0A93C3825EA5}" type="presOf" srcId="{58F4E1E4-A9CE-49C7-BC65-F1B724F7B857}" destId="{0FAE1CCD-1FB0-4BA9-83AB-699307CFE518}" srcOrd="0" destOrd="5" presId="urn:microsoft.com/office/officeart/2005/8/layout/process2"/>
    <dgm:cxn modelId="{A90BB447-D7C9-4CB3-9AAA-377FF096FC62}" type="presOf" srcId="{E7E566B2-4674-47A1-BD56-22CC01CDB831}" destId="{0FAE1CCD-1FB0-4BA9-83AB-699307CFE518}" srcOrd="0" destOrd="4" presId="urn:microsoft.com/office/officeart/2005/8/layout/process2"/>
    <dgm:cxn modelId="{C4E88E77-FAF3-440B-A7E3-9E4C2632ED26}" srcId="{EB791969-3E19-48AB-9C1D-3FCEFF0D2B58}" destId="{012DE4D3-FB87-4A2B-9D5B-AAFBE50A40F4}" srcOrd="1" destOrd="0" parTransId="{F046C56C-2EB1-4395-BB8B-71110E190FB1}" sibTransId="{B464A8A2-301C-4538-9AAE-79146C6444DB}"/>
    <dgm:cxn modelId="{23F58C81-0215-431A-9ED3-51F406C0E4A8}" type="presOf" srcId="{5E947FB9-7D86-473D-8B91-368EAAE1E181}" destId="{0FAE1CCD-1FB0-4BA9-83AB-699307CFE518}" srcOrd="0" destOrd="3" presId="urn:microsoft.com/office/officeart/2005/8/layout/process2"/>
    <dgm:cxn modelId="{11696586-64B6-4D55-9AE2-BCBEFDC1FEA2}" type="presOf" srcId="{FF9DC862-4A0F-4A12-A113-36B3C3278894}" destId="{0FAE1CCD-1FB0-4BA9-83AB-699307CFE518}" srcOrd="0" destOrd="7" presId="urn:microsoft.com/office/officeart/2005/8/layout/process2"/>
    <dgm:cxn modelId="{9CEDA998-F543-442E-BC0E-9B4BC144713F}" srcId="{012DE4D3-FB87-4A2B-9D5B-AAFBE50A40F4}" destId="{FF9DC862-4A0F-4A12-A113-36B3C3278894}" srcOrd="6" destOrd="0" parTransId="{17D7780A-7070-4CA8-B4DF-B54D8BB1E1C1}" sibTransId="{F1D1C92C-1E90-45B0-99F3-1C3C8ABEFD18}"/>
    <dgm:cxn modelId="{DB68EA9D-39B6-4E54-B634-BB26DFF99481}" srcId="{EB791969-3E19-48AB-9C1D-3FCEFF0D2B58}" destId="{20D06737-CB01-4097-9425-A8779C410384}" srcOrd="0" destOrd="0" parTransId="{BB36A0BA-CCF2-454E-959F-19CBCC089FCA}" sibTransId="{C1D3A7C8-DC7F-40F9-82B8-0BD65170ADFC}"/>
    <dgm:cxn modelId="{E60458AB-956D-4EDC-BF1D-65E1713D15B8}" type="presOf" srcId="{20D06737-CB01-4097-9425-A8779C410384}" destId="{25F1C855-E91E-4162-9CBA-C86BE9DBA47D}" srcOrd="0" destOrd="0" presId="urn:microsoft.com/office/officeart/2005/8/layout/process2"/>
    <dgm:cxn modelId="{D42472CD-A714-4250-8A5C-32283A9E5F8A}" srcId="{20D06737-CB01-4097-9425-A8779C410384}" destId="{8A1F0F48-3385-4DFE-8260-1B522F569BD5}" srcOrd="0" destOrd="0" parTransId="{0D2AF741-4004-4D9E-AE21-4A016B342B34}" sibTransId="{369E9569-E67C-4AF9-A27A-720A5125E9BA}"/>
    <dgm:cxn modelId="{EC9411D8-6F8B-4128-90CB-D407E909C9A5}" type="presOf" srcId="{0402F8F4-9EB6-4775-A987-300F490C12EC}" destId="{0FAE1CCD-1FB0-4BA9-83AB-699307CFE518}" srcOrd="0" destOrd="6" presId="urn:microsoft.com/office/officeart/2005/8/layout/process2"/>
    <dgm:cxn modelId="{AAC2CBE9-2900-4AEF-9903-57F5931891D7}" srcId="{012DE4D3-FB87-4A2B-9D5B-AAFBE50A40F4}" destId="{0402F8F4-9EB6-4775-A987-300F490C12EC}" srcOrd="5" destOrd="0" parTransId="{8C1BE01E-D62B-4610-AEEB-5D79B6A14DE2}" sibTransId="{388B0F0D-5E51-4991-8E09-FEC23D7BC822}"/>
    <dgm:cxn modelId="{122EA0F7-7C4D-4045-8399-8D36D7193722}" srcId="{012DE4D3-FB87-4A2B-9D5B-AAFBE50A40F4}" destId="{58F4E1E4-A9CE-49C7-BC65-F1B724F7B857}" srcOrd="4" destOrd="0" parTransId="{9EB59EA0-DCB6-4800-B2A0-A3978F27D967}" sibTransId="{BEF678DB-7F34-448F-BAC4-F246F167190D}"/>
    <dgm:cxn modelId="{748734FD-9892-4BD2-8BA3-AD6EA5282FB2}" srcId="{012DE4D3-FB87-4A2B-9D5B-AAFBE50A40F4}" destId="{5E947FB9-7D86-473D-8B91-368EAAE1E181}" srcOrd="2" destOrd="0" parTransId="{E3FA6860-DE02-4A8A-9E5B-E5DC025B6D97}" sibTransId="{C5119B35-C113-42CE-B726-D312F7885496}"/>
    <dgm:cxn modelId="{30595572-FC97-47CB-8D1E-411CE45BF4E8}" type="presParOf" srcId="{A3666F92-CA8B-4298-AC01-A0F7EC626CEE}" destId="{25F1C855-E91E-4162-9CBA-C86BE9DBA47D}" srcOrd="0" destOrd="0" presId="urn:microsoft.com/office/officeart/2005/8/layout/process2"/>
    <dgm:cxn modelId="{FA8E66DE-EA7D-4C40-BD65-CDE5A4C79836}" type="presParOf" srcId="{A3666F92-CA8B-4298-AC01-A0F7EC626CEE}" destId="{A615D353-8A7A-41C0-ADA7-5D627E2A5E2C}" srcOrd="1" destOrd="0" presId="urn:microsoft.com/office/officeart/2005/8/layout/process2"/>
    <dgm:cxn modelId="{1A57DE0B-78BA-4961-99A8-C3D20F1E47EE}" type="presParOf" srcId="{A615D353-8A7A-41C0-ADA7-5D627E2A5E2C}" destId="{8341F27B-D5AF-4CC5-AEF7-9F39FB80D537}" srcOrd="0" destOrd="0" presId="urn:microsoft.com/office/officeart/2005/8/layout/process2"/>
    <dgm:cxn modelId="{CD0E9E54-BB29-4C75-80D6-E40A527262F0}" type="presParOf" srcId="{A3666F92-CA8B-4298-AC01-A0F7EC626CEE}" destId="{0FAE1CCD-1FB0-4BA9-83AB-699307CFE518}"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18430-75E0-43C9-B9C9-43BFFD47472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86EEFB53-7DE9-4D19-AE8F-8904B98ED844}">
      <dgm:prSet phldrT="[Texto]"/>
      <dgm:spPr/>
      <dgm:t>
        <a:bodyPr/>
        <a:lstStyle/>
        <a:p>
          <a:pPr algn="ctr"/>
          <a:r>
            <a:rPr lang="es-EC" dirty="0"/>
            <a:t>Sistema para medición de Curvas I-V</a:t>
          </a:r>
        </a:p>
      </dgm:t>
    </dgm:pt>
    <dgm:pt modelId="{982826C1-63FA-483E-8D29-123A83D4CF12}" type="parTrans" cxnId="{A63F0D55-B38F-40D9-929D-EDB61011C7A7}">
      <dgm:prSet/>
      <dgm:spPr/>
      <dgm:t>
        <a:bodyPr/>
        <a:lstStyle/>
        <a:p>
          <a:endParaRPr lang="es-EC"/>
        </a:p>
      </dgm:t>
    </dgm:pt>
    <dgm:pt modelId="{E1179CCE-31A2-4232-82A8-2143035A1CD6}" type="sibTrans" cxnId="{A63F0D55-B38F-40D9-929D-EDB61011C7A7}">
      <dgm:prSet/>
      <dgm:spPr/>
      <dgm:t>
        <a:bodyPr/>
        <a:lstStyle/>
        <a:p>
          <a:endParaRPr lang="es-EC"/>
        </a:p>
      </dgm:t>
    </dgm:pt>
    <dgm:pt modelId="{D41E94E7-C1EC-4422-9EDA-06A6AA4C6F5D}">
      <dgm:prSet phldrT="[Texto]"/>
      <dgm:spPr/>
      <dgm:t>
        <a:bodyPr/>
        <a:lstStyle/>
        <a:p>
          <a:pPr algn="ctr"/>
          <a:r>
            <a:rPr lang="es-EC" dirty="0"/>
            <a:t>Sistema para medición de Movilidad de portadores de Carga basado en CELIV</a:t>
          </a:r>
        </a:p>
      </dgm:t>
    </dgm:pt>
    <dgm:pt modelId="{5F9A1B47-B206-4A2D-80AF-CBF9D4E29922}" type="parTrans" cxnId="{7531DE06-D4DC-44C6-AB0B-19187C6C3BBF}">
      <dgm:prSet/>
      <dgm:spPr/>
      <dgm:t>
        <a:bodyPr/>
        <a:lstStyle/>
        <a:p>
          <a:endParaRPr lang="es-EC"/>
        </a:p>
      </dgm:t>
    </dgm:pt>
    <dgm:pt modelId="{194ECE89-CDB3-4E40-9279-8A672EF22046}" type="sibTrans" cxnId="{7531DE06-D4DC-44C6-AB0B-19187C6C3BBF}">
      <dgm:prSet/>
      <dgm:spPr/>
      <dgm:t>
        <a:bodyPr/>
        <a:lstStyle/>
        <a:p>
          <a:endParaRPr lang="es-EC"/>
        </a:p>
      </dgm:t>
    </dgm:pt>
    <dgm:pt modelId="{75C3BBE0-399B-43FC-9A40-053108A261F1}" type="pres">
      <dgm:prSet presAssocID="{D0118430-75E0-43C9-B9C9-43BFFD474729}" presName="Name0" presStyleCnt="0">
        <dgm:presLayoutVars>
          <dgm:chMax val="2"/>
          <dgm:chPref val="2"/>
          <dgm:animLvl val="lvl"/>
        </dgm:presLayoutVars>
      </dgm:prSet>
      <dgm:spPr/>
    </dgm:pt>
    <dgm:pt modelId="{5EAD3B1E-4C89-4CA2-AEE9-196A44613DF1}" type="pres">
      <dgm:prSet presAssocID="{D0118430-75E0-43C9-B9C9-43BFFD474729}" presName="LeftText" presStyleLbl="revTx" presStyleIdx="0" presStyleCnt="0">
        <dgm:presLayoutVars>
          <dgm:bulletEnabled val="1"/>
        </dgm:presLayoutVars>
      </dgm:prSet>
      <dgm:spPr/>
    </dgm:pt>
    <dgm:pt modelId="{85F75C52-DAD2-4569-9BA3-F673FA047B4A}" type="pres">
      <dgm:prSet presAssocID="{D0118430-75E0-43C9-B9C9-43BFFD474729}" presName="LeftNode" presStyleLbl="bgImgPlace1" presStyleIdx="0" presStyleCnt="2" custScaleX="232053" custLinFactNeighborX="-78295" custLinFactNeighborY="-1988">
        <dgm:presLayoutVars>
          <dgm:chMax val="2"/>
          <dgm:chPref val="2"/>
        </dgm:presLayoutVars>
      </dgm:prSet>
      <dgm:spPr/>
    </dgm:pt>
    <dgm:pt modelId="{5ABEA1EB-BF2D-4907-AD2B-BD2A863B9C0F}" type="pres">
      <dgm:prSet presAssocID="{D0118430-75E0-43C9-B9C9-43BFFD474729}" presName="RightText" presStyleLbl="revTx" presStyleIdx="0" presStyleCnt="0">
        <dgm:presLayoutVars>
          <dgm:bulletEnabled val="1"/>
        </dgm:presLayoutVars>
      </dgm:prSet>
      <dgm:spPr/>
    </dgm:pt>
    <dgm:pt modelId="{5C612B09-2629-4161-963D-CEE52E7408EC}" type="pres">
      <dgm:prSet presAssocID="{D0118430-75E0-43C9-B9C9-43BFFD474729}" presName="RightNode" presStyleLbl="bgImgPlace1" presStyleIdx="1" presStyleCnt="2" custScaleX="259692" custLinFactNeighborX="88217" custLinFactNeighborY="-1988">
        <dgm:presLayoutVars>
          <dgm:chMax val="0"/>
          <dgm:chPref val="0"/>
        </dgm:presLayoutVars>
      </dgm:prSet>
      <dgm:spPr/>
    </dgm:pt>
    <dgm:pt modelId="{06470EE5-1227-4EF0-A37F-DCE16B08C993}" type="pres">
      <dgm:prSet presAssocID="{D0118430-75E0-43C9-B9C9-43BFFD474729}" presName="TopArrow" presStyleLbl="node1" presStyleIdx="0" presStyleCnt="2"/>
      <dgm:spPr/>
    </dgm:pt>
    <dgm:pt modelId="{E12B01DD-A8D2-41E1-8D23-5A29D19682C4}" type="pres">
      <dgm:prSet presAssocID="{D0118430-75E0-43C9-B9C9-43BFFD474729}" presName="BottomArrow" presStyleLbl="node1" presStyleIdx="1" presStyleCnt="2"/>
      <dgm:spPr/>
    </dgm:pt>
  </dgm:ptLst>
  <dgm:cxnLst>
    <dgm:cxn modelId="{0BA1F202-A738-4CB6-B10A-9B71012DF4EE}" type="presOf" srcId="{86EEFB53-7DE9-4D19-AE8F-8904B98ED844}" destId="{85F75C52-DAD2-4569-9BA3-F673FA047B4A}" srcOrd="1" destOrd="0" presId="urn:microsoft.com/office/officeart/2009/layout/ReverseList"/>
    <dgm:cxn modelId="{7531DE06-D4DC-44C6-AB0B-19187C6C3BBF}" srcId="{D0118430-75E0-43C9-B9C9-43BFFD474729}" destId="{D41E94E7-C1EC-4422-9EDA-06A6AA4C6F5D}" srcOrd="1" destOrd="0" parTransId="{5F9A1B47-B206-4A2D-80AF-CBF9D4E29922}" sibTransId="{194ECE89-CDB3-4E40-9279-8A672EF22046}"/>
    <dgm:cxn modelId="{60EFB007-6FBC-4E2D-BFB1-4F2844C0F871}" type="presOf" srcId="{D41E94E7-C1EC-4422-9EDA-06A6AA4C6F5D}" destId="{5ABEA1EB-BF2D-4907-AD2B-BD2A863B9C0F}" srcOrd="0" destOrd="0" presId="urn:microsoft.com/office/officeart/2009/layout/ReverseList"/>
    <dgm:cxn modelId="{4C0B1709-7A17-49A7-AD9E-408408FFC017}" type="presOf" srcId="{D41E94E7-C1EC-4422-9EDA-06A6AA4C6F5D}" destId="{5C612B09-2629-4161-963D-CEE52E7408EC}" srcOrd="1" destOrd="0" presId="urn:microsoft.com/office/officeart/2009/layout/ReverseList"/>
    <dgm:cxn modelId="{9E805E1C-EB1C-43E0-852A-4C6BB498F917}" type="presOf" srcId="{D0118430-75E0-43C9-B9C9-43BFFD474729}" destId="{75C3BBE0-399B-43FC-9A40-053108A261F1}" srcOrd="0" destOrd="0" presId="urn:microsoft.com/office/officeart/2009/layout/ReverseList"/>
    <dgm:cxn modelId="{A63F0D55-B38F-40D9-929D-EDB61011C7A7}" srcId="{D0118430-75E0-43C9-B9C9-43BFFD474729}" destId="{86EEFB53-7DE9-4D19-AE8F-8904B98ED844}" srcOrd="0" destOrd="0" parTransId="{982826C1-63FA-483E-8D29-123A83D4CF12}" sibTransId="{E1179CCE-31A2-4232-82A8-2143035A1CD6}"/>
    <dgm:cxn modelId="{5ED158F4-2820-4CA8-8A59-4CC77EB77A33}" type="presOf" srcId="{86EEFB53-7DE9-4D19-AE8F-8904B98ED844}" destId="{5EAD3B1E-4C89-4CA2-AEE9-196A44613DF1}" srcOrd="0" destOrd="0" presId="urn:microsoft.com/office/officeart/2009/layout/ReverseList"/>
    <dgm:cxn modelId="{2BEECF73-5AB3-48D4-9189-A02C266EDFC1}" type="presParOf" srcId="{75C3BBE0-399B-43FC-9A40-053108A261F1}" destId="{5EAD3B1E-4C89-4CA2-AEE9-196A44613DF1}" srcOrd="0" destOrd="0" presId="urn:microsoft.com/office/officeart/2009/layout/ReverseList"/>
    <dgm:cxn modelId="{6B199C33-6E7E-428C-928F-8AEBC4D03251}" type="presParOf" srcId="{75C3BBE0-399B-43FC-9A40-053108A261F1}" destId="{85F75C52-DAD2-4569-9BA3-F673FA047B4A}" srcOrd="1" destOrd="0" presId="urn:microsoft.com/office/officeart/2009/layout/ReverseList"/>
    <dgm:cxn modelId="{3ADF7013-E525-478B-B591-85CD185301CE}" type="presParOf" srcId="{75C3BBE0-399B-43FC-9A40-053108A261F1}" destId="{5ABEA1EB-BF2D-4907-AD2B-BD2A863B9C0F}" srcOrd="2" destOrd="0" presId="urn:microsoft.com/office/officeart/2009/layout/ReverseList"/>
    <dgm:cxn modelId="{CF834B83-7475-4857-8CF6-3D9BB661BA33}" type="presParOf" srcId="{75C3BBE0-399B-43FC-9A40-053108A261F1}" destId="{5C612B09-2629-4161-963D-CEE52E7408EC}" srcOrd="3" destOrd="0" presId="urn:microsoft.com/office/officeart/2009/layout/ReverseList"/>
    <dgm:cxn modelId="{678716CD-E608-4443-BF60-50EA177BF723}" type="presParOf" srcId="{75C3BBE0-399B-43FC-9A40-053108A261F1}" destId="{06470EE5-1227-4EF0-A37F-DCE16B08C993}" srcOrd="4" destOrd="0" presId="urn:microsoft.com/office/officeart/2009/layout/ReverseList"/>
    <dgm:cxn modelId="{290F302E-2B54-43A3-B868-4FB2A8EE639F}" type="presParOf" srcId="{75C3BBE0-399B-43FC-9A40-053108A261F1}" destId="{E12B01DD-A8D2-41E1-8D23-5A29D19682C4}"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E51F90-307D-4670-89BB-F5BC1BE5A9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F1159DA8-08E8-42C9-A7A3-2C994F26177E}">
      <dgm:prSet phldrT="[Texto]"/>
      <dgm:spPr/>
      <dgm:t>
        <a:bodyPr/>
        <a:lstStyle/>
        <a:p>
          <a:r>
            <a:rPr lang="es-EC" dirty="0"/>
            <a:t>Led RGB</a:t>
          </a:r>
        </a:p>
      </dgm:t>
    </dgm:pt>
    <dgm:pt modelId="{BAFD0AD8-547D-4E0D-B4B7-6BDED9DA0EC1}" type="parTrans" cxnId="{6F4920AF-00FF-4484-AFB2-156463B7B926}">
      <dgm:prSet/>
      <dgm:spPr/>
      <dgm:t>
        <a:bodyPr/>
        <a:lstStyle/>
        <a:p>
          <a:endParaRPr lang="es-EC"/>
        </a:p>
      </dgm:t>
    </dgm:pt>
    <dgm:pt modelId="{7386C3FC-1375-44D8-B951-F9D56059B006}" type="sibTrans" cxnId="{6F4920AF-00FF-4484-AFB2-156463B7B926}">
      <dgm:prSet/>
      <dgm:spPr/>
      <dgm:t>
        <a:bodyPr/>
        <a:lstStyle/>
        <a:p>
          <a:endParaRPr lang="es-EC"/>
        </a:p>
      </dgm:t>
    </dgm:pt>
    <dgm:pt modelId="{7B9F1C0E-E79E-4CC9-B444-8D85593B103F}">
      <dgm:prSet phldrT="[Texto]"/>
      <dgm:spPr/>
      <dgm:t>
        <a:bodyPr/>
        <a:lstStyle/>
        <a:p>
          <a:r>
            <a:rPr lang="es-EC" dirty="0"/>
            <a:t>Celdas solares Multiunion</a:t>
          </a:r>
        </a:p>
      </dgm:t>
    </dgm:pt>
    <dgm:pt modelId="{A49918CD-F116-4B33-97B1-3F097CD10601}" type="parTrans" cxnId="{BFB5F7A4-98B6-4CE4-8362-0DC5E81A0D4F}">
      <dgm:prSet/>
      <dgm:spPr/>
      <dgm:t>
        <a:bodyPr/>
        <a:lstStyle/>
        <a:p>
          <a:endParaRPr lang="es-EC"/>
        </a:p>
      </dgm:t>
    </dgm:pt>
    <dgm:pt modelId="{FBAEA4AB-FFF3-4C58-AA3E-78A42A345222}" type="sibTrans" cxnId="{BFB5F7A4-98B6-4CE4-8362-0DC5E81A0D4F}">
      <dgm:prSet/>
      <dgm:spPr/>
      <dgm:t>
        <a:bodyPr/>
        <a:lstStyle/>
        <a:p>
          <a:endParaRPr lang="es-EC"/>
        </a:p>
      </dgm:t>
    </dgm:pt>
    <dgm:pt modelId="{EB8F39CA-69FC-4D2C-B316-2EC007683F18}">
      <dgm:prSet phldrT="[Texto]"/>
      <dgm:spPr/>
      <dgm:t>
        <a:bodyPr/>
        <a:lstStyle/>
        <a:p>
          <a:r>
            <a:rPr lang="es-EC" dirty="0" err="1"/>
            <a:t>Photo</a:t>
          </a:r>
          <a:r>
            <a:rPr lang="es-EC" dirty="0"/>
            <a:t>-CELIV </a:t>
          </a:r>
        </a:p>
      </dgm:t>
    </dgm:pt>
    <dgm:pt modelId="{87CAAEC6-43C6-4FAD-9608-7DCDC75297EF}" type="parTrans" cxnId="{AC05C89A-7773-4A7E-AA99-6D1E9E62E57F}">
      <dgm:prSet/>
      <dgm:spPr/>
      <dgm:t>
        <a:bodyPr/>
        <a:lstStyle/>
        <a:p>
          <a:endParaRPr lang="es-EC"/>
        </a:p>
      </dgm:t>
    </dgm:pt>
    <dgm:pt modelId="{80BDD13E-6158-4ABB-80BF-B831FF7C15F8}" type="sibTrans" cxnId="{AC05C89A-7773-4A7E-AA99-6D1E9E62E57F}">
      <dgm:prSet/>
      <dgm:spPr/>
      <dgm:t>
        <a:bodyPr/>
        <a:lstStyle/>
        <a:p>
          <a:endParaRPr lang="es-EC"/>
        </a:p>
      </dgm:t>
    </dgm:pt>
    <dgm:pt modelId="{9C88EB78-0118-438A-BDE0-5EACD9DA2ED8}">
      <dgm:prSet phldrT="[Texto]"/>
      <dgm:spPr/>
      <dgm:t>
        <a:bodyPr/>
        <a:lstStyle/>
        <a:p>
          <a:r>
            <a:rPr lang="es-EC" dirty="0"/>
            <a:t>Variación de un pulso corto de luz provocado por un láser </a:t>
          </a:r>
        </a:p>
      </dgm:t>
    </dgm:pt>
    <dgm:pt modelId="{7E98F290-56CF-4897-A4A4-F4396E6B5284}" type="parTrans" cxnId="{09B4E300-5F0D-46CC-BFFA-7898D383AFA7}">
      <dgm:prSet/>
      <dgm:spPr/>
      <dgm:t>
        <a:bodyPr/>
        <a:lstStyle/>
        <a:p>
          <a:endParaRPr lang="es-EC"/>
        </a:p>
      </dgm:t>
    </dgm:pt>
    <dgm:pt modelId="{B65B67F7-3367-4CC6-A4F8-D469148376A6}" type="sibTrans" cxnId="{09B4E300-5F0D-46CC-BFFA-7898D383AFA7}">
      <dgm:prSet/>
      <dgm:spPr/>
      <dgm:t>
        <a:bodyPr/>
        <a:lstStyle/>
        <a:p>
          <a:endParaRPr lang="es-EC"/>
        </a:p>
      </dgm:t>
    </dgm:pt>
    <dgm:pt modelId="{34FA97E9-53B7-4ED8-B634-82850E0FCAAC}" type="pres">
      <dgm:prSet presAssocID="{A9E51F90-307D-4670-89BB-F5BC1BE5A987}" presName="Name0" presStyleCnt="0">
        <dgm:presLayoutVars>
          <dgm:dir/>
          <dgm:animLvl val="lvl"/>
          <dgm:resizeHandles val="exact"/>
        </dgm:presLayoutVars>
      </dgm:prSet>
      <dgm:spPr/>
    </dgm:pt>
    <dgm:pt modelId="{E823ABBB-0EEF-4781-9DD5-9BCBFC2260DC}" type="pres">
      <dgm:prSet presAssocID="{F1159DA8-08E8-42C9-A7A3-2C994F26177E}" presName="composite" presStyleCnt="0"/>
      <dgm:spPr/>
    </dgm:pt>
    <dgm:pt modelId="{63B603ED-4278-4EE6-860D-04E30B23A374}" type="pres">
      <dgm:prSet presAssocID="{F1159DA8-08E8-42C9-A7A3-2C994F26177E}" presName="parTx" presStyleLbl="alignNode1" presStyleIdx="0" presStyleCnt="2">
        <dgm:presLayoutVars>
          <dgm:chMax val="0"/>
          <dgm:chPref val="0"/>
          <dgm:bulletEnabled val="1"/>
        </dgm:presLayoutVars>
      </dgm:prSet>
      <dgm:spPr/>
    </dgm:pt>
    <dgm:pt modelId="{302B9D45-FB70-425E-81ED-63DEAB6A1600}" type="pres">
      <dgm:prSet presAssocID="{F1159DA8-08E8-42C9-A7A3-2C994F26177E}" presName="desTx" presStyleLbl="alignAccFollowNode1" presStyleIdx="0" presStyleCnt="2">
        <dgm:presLayoutVars>
          <dgm:bulletEnabled val="1"/>
        </dgm:presLayoutVars>
      </dgm:prSet>
      <dgm:spPr/>
    </dgm:pt>
    <dgm:pt modelId="{2DA2A5FB-5A5B-4E14-AD93-8DDAE080DB3D}" type="pres">
      <dgm:prSet presAssocID="{7386C3FC-1375-44D8-B951-F9D56059B006}" presName="space" presStyleCnt="0"/>
      <dgm:spPr/>
    </dgm:pt>
    <dgm:pt modelId="{E8047BEC-37CB-460C-AD42-C4B45B61E736}" type="pres">
      <dgm:prSet presAssocID="{EB8F39CA-69FC-4D2C-B316-2EC007683F18}" presName="composite" presStyleCnt="0"/>
      <dgm:spPr/>
    </dgm:pt>
    <dgm:pt modelId="{FD1B2D27-16E5-423C-9CF8-25984B52D5DA}" type="pres">
      <dgm:prSet presAssocID="{EB8F39CA-69FC-4D2C-B316-2EC007683F18}" presName="parTx" presStyleLbl="alignNode1" presStyleIdx="1" presStyleCnt="2">
        <dgm:presLayoutVars>
          <dgm:chMax val="0"/>
          <dgm:chPref val="0"/>
          <dgm:bulletEnabled val="1"/>
        </dgm:presLayoutVars>
      </dgm:prSet>
      <dgm:spPr/>
    </dgm:pt>
    <dgm:pt modelId="{101E67E5-E49E-4DBD-B77D-286705234ABC}" type="pres">
      <dgm:prSet presAssocID="{EB8F39CA-69FC-4D2C-B316-2EC007683F18}" presName="desTx" presStyleLbl="alignAccFollowNode1" presStyleIdx="1" presStyleCnt="2">
        <dgm:presLayoutVars>
          <dgm:bulletEnabled val="1"/>
        </dgm:presLayoutVars>
      </dgm:prSet>
      <dgm:spPr/>
    </dgm:pt>
  </dgm:ptLst>
  <dgm:cxnLst>
    <dgm:cxn modelId="{09B4E300-5F0D-46CC-BFFA-7898D383AFA7}" srcId="{EB8F39CA-69FC-4D2C-B316-2EC007683F18}" destId="{9C88EB78-0118-438A-BDE0-5EACD9DA2ED8}" srcOrd="0" destOrd="0" parTransId="{7E98F290-56CF-4897-A4A4-F4396E6B5284}" sibTransId="{B65B67F7-3367-4CC6-A4F8-D469148376A6}"/>
    <dgm:cxn modelId="{41570D1C-E563-444F-B581-9DCBE33B3B0F}" type="presOf" srcId="{7B9F1C0E-E79E-4CC9-B444-8D85593B103F}" destId="{302B9D45-FB70-425E-81ED-63DEAB6A1600}" srcOrd="0" destOrd="0" presId="urn:microsoft.com/office/officeart/2005/8/layout/hList1"/>
    <dgm:cxn modelId="{06A46F1F-194D-4FE2-BDB8-1BE2991010F6}" type="presOf" srcId="{F1159DA8-08E8-42C9-A7A3-2C994F26177E}" destId="{63B603ED-4278-4EE6-860D-04E30B23A374}" srcOrd="0" destOrd="0" presId="urn:microsoft.com/office/officeart/2005/8/layout/hList1"/>
    <dgm:cxn modelId="{6C85EA50-BA83-4D37-A8B7-0108475EAE5D}" type="presOf" srcId="{A9E51F90-307D-4670-89BB-F5BC1BE5A987}" destId="{34FA97E9-53B7-4ED8-B634-82850E0FCAAC}" srcOrd="0" destOrd="0" presId="urn:microsoft.com/office/officeart/2005/8/layout/hList1"/>
    <dgm:cxn modelId="{37A0A899-5029-4017-9DF1-1E6DFD5BEA29}" type="presOf" srcId="{9C88EB78-0118-438A-BDE0-5EACD9DA2ED8}" destId="{101E67E5-E49E-4DBD-B77D-286705234ABC}" srcOrd="0" destOrd="0" presId="urn:microsoft.com/office/officeart/2005/8/layout/hList1"/>
    <dgm:cxn modelId="{AC05C89A-7773-4A7E-AA99-6D1E9E62E57F}" srcId="{A9E51F90-307D-4670-89BB-F5BC1BE5A987}" destId="{EB8F39CA-69FC-4D2C-B316-2EC007683F18}" srcOrd="1" destOrd="0" parTransId="{87CAAEC6-43C6-4FAD-9608-7DCDC75297EF}" sibTransId="{80BDD13E-6158-4ABB-80BF-B831FF7C15F8}"/>
    <dgm:cxn modelId="{BFB5F7A4-98B6-4CE4-8362-0DC5E81A0D4F}" srcId="{F1159DA8-08E8-42C9-A7A3-2C994F26177E}" destId="{7B9F1C0E-E79E-4CC9-B444-8D85593B103F}" srcOrd="0" destOrd="0" parTransId="{A49918CD-F116-4B33-97B1-3F097CD10601}" sibTransId="{FBAEA4AB-FFF3-4C58-AA3E-78A42A345222}"/>
    <dgm:cxn modelId="{6F4920AF-00FF-4484-AFB2-156463B7B926}" srcId="{A9E51F90-307D-4670-89BB-F5BC1BE5A987}" destId="{F1159DA8-08E8-42C9-A7A3-2C994F26177E}" srcOrd="0" destOrd="0" parTransId="{BAFD0AD8-547D-4E0D-B4B7-6BDED9DA0EC1}" sibTransId="{7386C3FC-1375-44D8-B951-F9D56059B006}"/>
    <dgm:cxn modelId="{AA2295C8-6E35-424E-84B1-179751B4F94F}" type="presOf" srcId="{EB8F39CA-69FC-4D2C-B316-2EC007683F18}" destId="{FD1B2D27-16E5-423C-9CF8-25984B52D5DA}" srcOrd="0" destOrd="0" presId="urn:microsoft.com/office/officeart/2005/8/layout/hList1"/>
    <dgm:cxn modelId="{D8AC1364-411E-4500-9A00-749EB3357403}" type="presParOf" srcId="{34FA97E9-53B7-4ED8-B634-82850E0FCAAC}" destId="{E823ABBB-0EEF-4781-9DD5-9BCBFC2260DC}" srcOrd="0" destOrd="0" presId="urn:microsoft.com/office/officeart/2005/8/layout/hList1"/>
    <dgm:cxn modelId="{3CC64974-C4FE-4667-825A-16211FB1437F}" type="presParOf" srcId="{E823ABBB-0EEF-4781-9DD5-9BCBFC2260DC}" destId="{63B603ED-4278-4EE6-860D-04E30B23A374}" srcOrd="0" destOrd="0" presId="urn:microsoft.com/office/officeart/2005/8/layout/hList1"/>
    <dgm:cxn modelId="{AE7F2953-3D6A-44C7-9484-6B47955C4F98}" type="presParOf" srcId="{E823ABBB-0EEF-4781-9DD5-9BCBFC2260DC}" destId="{302B9D45-FB70-425E-81ED-63DEAB6A1600}" srcOrd="1" destOrd="0" presId="urn:microsoft.com/office/officeart/2005/8/layout/hList1"/>
    <dgm:cxn modelId="{88EB7711-702E-4B55-BE41-D9E071116F17}" type="presParOf" srcId="{34FA97E9-53B7-4ED8-B634-82850E0FCAAC}" destId="{2DA2A5FB-5A5B-4E14-AD93-8DDAE080DB3D}" srcOrd="1" destOrd="0" presId="urn:microsoft.com/office/officeart/2005/8/layout/hList1"/>
    <dgm:cxn modelId="{D4E03906-B830-4A82-938C-8BFB5A88DE2D}" type="presParOf" srcId="{34FA97E9-53B7-4ED8-B634-82850E0FCAAC}" destId="{E8047BEC-37CB-460C-AD42-C4B45B61E736}" srcOrd="2" destOrd="0" presId="urn:microsoft.com/office/officeart/2005/8/layout/hList1"/>
    <dgm:cxn modelId="{07CD9BAD-1BBF-4318-A120-3A887E4F1363}" type="presParOf" srcId="{E8047BEC-37CB-460C-AD42-C4B45B61E736}" destId="{FD1B2D27-16E5-423C-9CF8-25984B52D5DA}" srcOrd="0" destOrd="0" presId="urn:microsoft.com/office/officeart/2005/8/layout/hList1"/>
    <dgm:cxn modelId="{A8EA1213-C078-4531-BF6B-C4B1492D9DE6}" type="presParOf" srcId="{E8047BEC-37CB-460C-AD42-C4B45B61E736}" destId="{101E67E5-E49E-4DBD-B77D-286705234A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389AC-F302-41F5-A6CC-95CB795910B7}">
      <dsp:nvSpPr>
        <dsp:cNvPr id="0" name=""/>
        <dsp:cNvSpPr/>
      </dsp:nvSpPr>
      <dsp:spPr>
        <a:xfrm>
          <a:off x="7990" y="2138704"/>
          <a:ext cx="2388373" cy="1500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Búsqueda y mejora de fuentes energéticas</a:t>
          </a:r>
        </a:p>
      </dsp:txBody>
      <dsp:txXfrm>
        <a:off x="51929" y="2182643"/>
        <a:ext cx="2300495" cy="1412319"/>
      </dsp:txXfrm>
    </dsp:sp>
    <dsp:sp modelId="{D4FABA43-8712-49FE-8200-820C406BF116}">
      <dsp:nvSpPr>
        <dsp:cNvPr id="0" name=""/>
        <dsp:cNvSpPr/>
      </dsp:nvSpPr>
      <dsp:spPr>
        <a:xfrm>
          <a:off x="2635201" y="2592644"/>
          <a:ext cx="506335" cy="592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2635201" y="2711107"/>
        <a:ext cx="354435" cy="355390"/>
      </dsp:txXfrm>
    </dsp:sp>
    <dsp:sp modelId="{63750263-17D7-48D1-B211-4B0B2574C238}">
      <dsp:nvSpPr>
        <dsp:cNvPr id="0" name=""/>
        <dsp:cNvSpPr/>
      </dsp:nvSpPr>
      <dsp:spPr>
        <a:xfrm>
          <a:off x="3351714" y="2138704"/>
          <a:ext cx="2388373" cy="1500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Aumentar la proporción de energía renovable en el conjunto de fuentes energéticas</a:t>
          </a:r>
        </a:p>
      </dsp:txBody>
      <dsp:txXfrm>
        <a:off x="3395653" y="2182643"/>
        <a:ext cx="2300495" cy="1412319"/>
      </dsp:txXfrm>
    </dsp:sp>
    <dsp:sp modelId="{1D7BDEE6-45D0-450F-B59E-E558276F0729}">
      <dsp:nvSpPr>
        <dsp:cNvPr id="0" name=""/>
        <dsp:cNvSpPr/>
      </dsp:nvSpPr>
      <dsp:spPr>
        <a:xfrm>
          <a:off x="5978925" y="2592644"/>
          <a:ext cx="506335" cy="592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5978925" y="2711107"/>
        <a:ext cx="354435" cy="355390"/>
      </dsp:txXfrm>
    </dsp:sp>
    <dsp:sp modelId="{CB3B0119-127C-4171-93ED-93D068150B1B}">
      <dsp:nvSpPr>
        <dsp:cNvPr id="0" name=""/>
        <dsp:cNvSpPr/>
      </dsp:nvSpPr>
      <dsp:spPr>
        <a:xfrm>
          <a:off x="6695437" y="2138704"/>
          <a:ext cx="2388373" cy="1500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trabajando en investigación y desarrollo de nuevas tecnologías</a:t>
          </a:r>
        </a:p>
      </dsp:txBody>
      <dsp:txXfrm>
        <a:off x="6739376" y="2182643"/>
        <a:ext cx="2300495" cy="1412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D104A-765A-47B0-B6EE-A5F0EB59E4BA}">
      <dsp:nvSpPr>
        <dsp:cNvPr id="0" name=""/>
        <dsp:cNvSpPr/>
      </dsp:nvSpPr>
      <dsp:spPr>
        <a:xfrm>
          <a:off x="985789" y="1400"/>
          <a:ext cx="3209285" cy="1604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s-EC" sz="4900" kern="1200" dirty="0"/>
            <a:t>Celdas Inorgánicas</a:t>
          </a:r>
        </a:p>
      </dsp:txBody>
      <dsp:txXfrm>
        <a:off x="1032787" y="48398"/>
        <a:ext cx="3115289" cy="1510646"/>
      </dsp:txXfrm>
    </dsp:sp>
    <dsp:sp modelId="{7EC5EA33-F108-443C-989A-61497C9369C3}">
      <dsp:nvSpPr>
        <dsp:cNvPr id="0" name=""/>
        <dsp:cNvSpPr/>
      </dsp:nvSpPr>
      <dsp:spPr>
        <a:xfrm>
          <a:off x="1306717" y="1606043"/>
          <a:ext cx="320928" cy="1203481"/>
        </a:xfrm>
        <a:custGeom>
          <a:avLst/>
          <a:gdLst/>
          <a:ahLst/>
          <a:cxnLst/>
          <a:rect l="0" t="0" r="0" b="0"/>
          <a:pathLst>
            <a:path>
              <a:moveTo>
                <a:pt x="0" y="0"/>
              </a:moveTo>
              <a:lnTo>
                <a:pt x="0" y="1203481"/>
              </a:lnTo>
              <a:lnTo>
                <a:pt x="320928" y="12034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0F5E5-2875-4F73-887D-9B7E69ABEA8D}">
      <dsp:nvSpPr>
        <dsp:cNvPr id="0" name=""/>
        <dsp:cNvSpPr/>
      </dsp:nvSpPr>
      <dsp:spPr>
        <a:xfrm>
          <a:off x="1627646" y="2007203"/>
          <a:ext cx="2567428" cy="16046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kern="1200" dirty="0"/>
            <a:t>silicio amorfo hidrogenado a-SI:H</a:t>
          </a:r>
        </a:p>
      </dsp:txBody>
      <dsp:txXfrm>
        <a:off x="1674644" y="2054201"/>
        <a:ext cx="2473432" cy="1510646"/>
      </dsp:txXfrm>
    </dsp:sp>
    <dsp:sp modelId="{9865D6D9-AF54-4DBE-9180-701DB3D88553}">
      <dsp:nvSpPr>
        <dsp:cNvPr id="0" name=""/>
        <dsp:cNvSpPr/>
      </dsp:nvSpPr>
      <dsp:spPr>
        <a:xfrm>
          <a:off x="4997395" y="1400"/>
          <a:ext cx="3209285" cy="1604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s-EC" sz="4900" kern="1200" dirty="0"/>
            <a:t>Celdas Orgánicas</a:t>
          </a:r>
        </a:p>
      </dsp:txBody>
      <dsp:txXfrm>
        <a:off x="5044393" y="48398"/>
        <a:ext cx="3115289" cy="1510646"/>
      </dsp:txXfrm>
    </dsp:sp>
    <dsp:sp modelId="{01F8AE6D-B556-4E2B-86FC-D7D7CDB6E6F5}">
      <dsp:nvSpPr>
        <dsp:cNvPr id="0" name=""/>
        <dsp:cNvSpPr/>
      </dsp:nvSpPr>
      <dsp:spPr>
        <a:xfrm>
          <a:off x="5318324" y="1606043"/>
          <a:ext cx="320928" cy="1203481"/>
        </a:xfrm>
        <a:custGeom>
          <a:avLst/>
          <a:gdLst/>
          <a:ahLst/>
          <a:cxnLst/>
          <a:rect l="0" t="0" r="0" b="0"/>
          <a:pathLst>
            <a:path>
              <a:moveTo>
                <a:pt x="0" y="0"/>
              </a:moveTo>
              <a:lnTo>
                <a:pt x="0" y="1203481"/>
              </a:lnTo>
              <a:lnTo>
                <a:pt x="320928" y="12034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89C71-8108-4233-938E-40A21818B014}">
      <dsp:nvSpPr>
        <dsp:cNvPr id="0" name=""/>
        <dsp:cNvSpPr/>
      </dsp:nvSpPr>
      <dsp:spPr>
        <a:xfrm>
          <a:off x="5639252" y="2007203"/>
          <a:ext cx="2567428" cy="16046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Heterojuntura en volumen o BHJ (</a:t>
          </a:r>
          <a:r>
            <a:rPr lang="es-EC" sz="2400" kern="1200" dirty="0" err="1"/>
            <a:t>Bulk</a:t>
          </a:r>
          <a:r>
            <a:rPr lang="es-EC" sz="2400" kern="1200" dirty="0"/>
            <a:t> </a:t>
          </a:r>
          <a:r>
            <a:rPr lang="es-EC" sz="2400" kern="1200" dirty="0" err="1"/>
            <a:t>Heterjunction</a:t>
          </a:r>
          <a:r>
            <a:rPr lang="es-EC" sz="2400" kern="1200" dirty="0"/>
            <a:t>)</a:t>
          </a:r>
        </a:p>
      </dsp:txBody>
      <dsp:txXfrm>
        <a:off x="5686250" y="2054201"/>
        <a:ext cx="2473432" cy="1510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B0DE1-4FF8-414D-9B4A-EE100D873C49}">
      <dsp:nvSpPr>
        <dsp:cNvPr id="0" name=""/>
        <dsp:cNvSpPr/>
      </dsp:nvSpPr>
      <dsp:spPr>
        <a:xfrm>
          <a:off x="2603806" y="2687467"/>
          <a:ext cx="520202" cy="764965"/>
        </a:xfrm>
        <a:custGeom>
          <a:avLst/>
          <a:gdLst/>
          <a:ahLst/>
          <a:cxnLst/>
          <a:rect l="0" t="0" r="0" b="0"/>
          <a:pathLst>
            <a:path>
              <a:moveTo>
                <a:pt x="0" y="0"/>
              </a:moveTo>
              <a:lnTo>
                <a:pt x="260101" y="0"/>
              </a:lnTo>
              <a:lnTo>
                <a:pt x="260101" y="764965"/>
              </a:lnTo>
              <a:lnTo>
                <a:pt x="520202" y="7649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CD4DB1-FB0D-4ADC-82F8-21A71EB55FE3}">
      <dsp:nvSpPr>
        <dsp:cNvPr id="0" name=""/>
        <dsp:cNvSpPr/>
      </dsp:nvSpPr>
      <dsp:spPr>
        <a:xfrm>
          <a:off x="2603806" y="1917611"/>
          <a:ext cx="522998" cy="769856"/>
        </a:xfrm>
        <a:custGeom>
          <a:avLst/>
          <a:gdLst/>
          <a:ahLst/>
          <a:cxnLst/>
          <a:rect l="0" t="0" r="0" b="0"/>
          <a:pathLst>
            <a:path>
              <a:moveTo>
                <a:pt x="0" y="769856"/>
              </a:moveTo>
              <a:lnTo>
                <a:pt x="262897" y="769856"/>
              </a:lnTo>
              <a:lnTo>
                <a:pt x="262897" y="0"/>
              </a:lnTo>
              <a:lnTo>
                <a:pt x="5229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675CFC-F176-48F5-B399-C5DD5B225B7E}">
      <dsp:nvSpPr>
        <dsp:cNvPr id="0" name=""/>
        <dsp:cNvSpPr/>
      </dsp:nvSpPr>
      <dsp:spPr>
        <a:xfrm>
          <a:off x="2796" y="2082950"/>
          <a:ext cx="2601010" cy="1209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C" sz="2700" kern="1200" dirty="0"/>
            <a:t>Caracterización de Celdas Solares</a:t>
          </a:r>
        </a:p>
      </dsp:txBody>
      <dsp:txXfrm>
        <a:off x="2796" y="2082950"/>
        <a:ext cx="2601010" cy="1209033"/>
      </dsp:txXfrm>
    </dsp:sp>
    <dsp:sp modelId="{7513F5AC-0EBA-4664-A963-733B09AD2808}">
      <dsp:nvSpPr>
        <dsp:cNvPr id="0" name=""/>
        <dsp:cNvSpPr/>
      </dsp:nvSpPr>
      <dsp:spPr>
        <a:xfrm>
          <a:off x="3126805" y="1315208"/>
          <a:ext cx="2601010" cy="1204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C" sz="2700" kern="1200" dirty="0"/>
            <a:t>Curvas características</a:t>
          </a:r>
        </a:p>
      </dsp:txBody>
      <dsp:txXfrm>
        <a:off x="3126805" y="1315208"/>
        <a:ext cx="2601010" cy="1204804"/>
      </dsp:txXfrm>
    </dsp:sp>
    <dsp:sp modelId="{864B79E6-BD6A-4150-9A3A-02EC957E69F2}">
      <dsp:nvSpPr>
        <dsp:cNvPr id="0" name=""/>
        <dsp:cNvSpPr/>
      </dsp:nvSpPr>
      <dsp:spPr>
        <a:xfrm>
          <a:off x="3124009" y="2854270"/>
          <a:ext cx="2601010" cy="1196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C" sz="2700" kern="1200" dirty="0"/>
            <a:t>Movilidad de portadores de carga</a:t>
          </a:r>
        </a:p>
      </dsp:txBody>
      <dsp:txXfrm>
        <a:off x="3124009" y="2854270"/>
        <a:ext cx="2601010" cy="1196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1C855-E91E-4162-9CBA-C86BE9DBA47D}">
      <dsp:nvSpPr>
        <dsp:cNvPr id="0" name=""/>
        <dsp:cNvSpPr/>
      </dsp:nvSpPr>
      <dsp:spPr>
        <a:xfrm>
          <a:off x="125955" y="4791"/>
          <a:ext cx="11140075" cy="88826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t>Objetivo General</a:t>
          </a:r>
        </a:p>
        <a:p>
          <a:pPr marL="171450" lvl="1" indent="-171450" algn="just" defTabSz="800100">
            <a:lnSpc>
              <a:spcPct val="90000"/>
            </a:lnSpc>
            <a:spcBef>
              <a:spcPct val="0"/>
            </a:spcBef>
            <a:spcAft>
              <a:spcPct val="15000"/>
            </a:spcAft>
            <a:buChar char="•"/>
          </a:pPr>
          <a:r>
            <a:rPr lang="es-EC" sz="1800" kern="1200" dirty="0"/>
            <a:t>Caracterizar mediante curvas I-V y movilidad de portadores de carga, celdas solares de película delgada </a:t>
          </a:r>
        </a:p>
      </dsp:txBody>
      <dsp:txXfrm>
        <a:off x="151971" y="30807"/>
        <a:ext cx="11088043" cy="836230"/>
      </dsp:txXfrm>
    </dsp:sp>
    <dsp:sp modelId="{A615D353-8A7A-41C0-ADA7-5D627E2A5E2C}">
      <dsp:nvSpPr>
        <dsp:cNvPr id="0" name=""/>
        <dsp:cNvSpPr/>
      </dsp:nvSpPr>
      <dsp:spPr>
        <a:xfrm rot="5400000">
          <a:off x="5333559" y="941378"/>
          <a:ext cx="724867" cy="869841"/>
        </a:xfrm>
        <a:prstGeom prst="rightArrow">
          <a:avLst>
            <a:gd name="adj1" fmla="val 60000"/>
            <a:gd name="adj2" fmla="val 5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rot="-5400000">
        <a:off x="5435040" y="1013865"/>
        <a:ext cx="521905" cy="507407"/>
      </dsp:txXfrm>
    </dsp:sp>
    <dsp:sp modelId="{0FAE1CCD-1FB0-4BA9-83AB-699307CFE518}">
      <dsp:nvSpPr>
        <dsp:cNvPr id="0" name=""/>
        <dsp:cNvSpPr/>
      </dsp:nvSpPr>
      <dsp:spPr>
        <a:xfrm>
          <a:off x="258519" y="1859544"/>
          <a:ext cx="10874947" cy="3261943"/>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rgbClr val="000000"/>
            </a:buClr>
            <a:buFont typeface="Symbol" panose="05050102010706020507" pitchFamily="18" charset="2"/>
            <a:buNone/>
          </a:pPr>
          <a:r>
            <a:rPr lang="es-EC" sz="1800" b="1" kern="1200" dirty="0"/>
            <a:t>Objetivos Específicos</a:t>
          </a:r>
        </a:p>
        <a:p>
          <a:pPr marL="171450" lvl="1" indent="-171450" algn="just" defTabSz="800100">
            <a:lnSpc>
              <a:spcPct val="90000"/>
            </a:lnSpc>
            <a:spcBef>
              <a:spcPct val="0"/>
            </a:spcBef>
            <a:spcAft>
              <a:spcPct val="15000"/>
            </a:spcAft>
            <a:buClr>
              <a:srgbClr val="000000"/>
            </a:buClr>
            <a:buFont typeface="Arial" panose="020B0604020202020204" pitchFamily="34" charset="0"/>
            <a:buChar char="•"/>
          </a:pPr>
          <a:r>
            <a:rPr lang="es-EC" sz="1800" kern="1200" dirty="0"/>
            <a:t>Diseñar e implementar un sistema de adquisición de datos de baja potencia para la recolección de parámetros característicos de celdas solares de película delgada. </a:t>
          </a:r>
        </a:p>
        <a:p>
          <a:pPr marL="171450" lvl="1" indent="-171450" algn="l" defTabSz="800100">
            <a:lnSpc>
              <a:spcPct val="90000"/>
            </a:lnSpc>
            <a:spcBef>
              <a:spcPct val="0"/>
            </a:spcBef>
            <a:spcAft>
              <a:spcPct val="15000"/>
            </a:spcAft>
            <a:buFont typeface="Symbol" panose="05050102010706020507" pitchFamily="18" charset="2"/>
            <a:buChar char=""/>
          </a:pPr>
          <a:r>
            <a:rPr lang="es-EC" sz="1800" kern="1200" dirty="0">
              <a:solidFill>
                <a:prstClr val="black"/>
              </a:solidFill>
              <a:latin typeface="Calibri" panose="020F0502020204030204"/>
              <a:ea typeface="+mn-ea"/>
              <a:cs typeface="+mn-cs"/>
            </a:rPr>
            <a:t>Diseñar algoritmos para la obtención de características de celdas solares inorgánicas y orgánicas.</a:t>
          </a:r>
        </a:p>
        <a:p>
          <a:pPr marL="171450" lvl="1" indent="-171450" algn="l" defTabSz="800100">
            <a:lnSpc>
              <a:spcPct val="90000"/>
            </a:lnSpc>
            <a:spcBef>
              <a:spcPct val="0"/>
            </a:spcBef>
            <a:spcAft>
              <a:spcPct val="15000"/>
            </a:spcAft>
            <a:buFont typeface="Symbol" panose="05050102010706020507" pitchFamily="18" charset="2"/>
            <a:buChar char=""/>
          </a:pPr>
          <a:r>
            <a:rPr lang="es-EC" sz="1800" kern="1200" dirty="0">
              <a:solidFill>
                <a:prstClr val="black"/>
              </a:solidFill>
              <a:latin typeface="Calibri" panose="020F0502020204030204"/>
              <a:ea typeface="+mn-ea"/>
              <a:cs typeface="+mn-cs"/>
            </a:rPr>
            <a:t>Desarrollar interfaces gráficas para la visualización de datos medidos.</a:t>
          </a:r>
        </a:p>
        <a:p>
          <a:pPr marL="171450" lvl="1" indent="-171450" algn="l" defTabSz="800100">
            <a:lnSpc>
              <a:spcPct val="90000"/>
            </a:lnSpc>
            <a:spcBef>
              <a:spcPct val="0"/>
            </a:spcBef>
            <a:spcAft>
              <a:spcPct val="15000"/>
            </a:spcAft>
            <a:buFont typeface="Symbol" panose="05050102010706020507" pitchFamily="18" charset="2"/>
            <a:buChar char=""/>
          </a:pPr>
          <a:r>
            <a:rPr lang="es-EC" sz="1800" kern="1200">
              <a:solidFill>
                <a:prstClr val="black"/>
              </a:solidFill>
              <a:latin typeface="Calibri" panose="020F0502020204030204"/>
              <a:ea typeface="+mn-ea"/>
              <a:cs typeface="+mn-cs"/>
            </a:rPr>
            <a:t>Calibrar los sistemas de medición en función a trabajos previos.</a:t>
          </a:r>
        </a:p>
        <a:p>
          <a:pPr marL="171450" lvl="1" indent="-171450" algn="l" defTabSz="800100">
            <a:lnSpc>
              <a:spcPct val="90000"/>
            </a:lnSpc>
            <a:spcBef>
              <a:spcPct val="0"/>
            </a:spcBef>
            <a:spcAft>
              <a:spcPct val="15000"/>
            </a:spcAft>
            <a:buFont typeface="Symbol" panose="05050102010706020507" pitchFamily="18" charset="2"/>
            <a:buChar char=""/>
          </a:pPr>
          <a:r>
            <a:rPr lang="es-EC" sz="1800" kern="1200" dirty="0">
              <a:solidFill>
                <a:prstClr val="black"/>
              </a:solidFill>
              <a:latin typeface="Calibri" panose="020F0502020204030204"/>
              <a:ea typeface="+mn-ea"/>
              <a:cs typeface="+mn-cs"/>
            </a:rPr>
            <a:t>Realizar mediciones de las características necesarias para determinar la eficiencia de las celdas solares orgánicas e inorgánicas.</a:t>
          </a:r>
        </a:p>
        <a:p>
          <a:pPr marL="171450" lvl="1" indent="-171450" algn="l" defTabSz="800100">
            <a:lnSpc>
              <a:spcPct val="90000"/>
            </a:lnSpc>
            <a:spcBef>
              <a:spcPct val="0"/>
            </a:spcBef>
            <a:spcAft>
              <a:spcPct val="15000"/>
            </a:spcAft>
            <a:buChar char="•"/>
          </a:pPr>
          <a:r>
            <a:rPr lang="es-EC" sz="1800" kern="1200" dirty="0">
              <a:solidFill>
                <a:prstClr val="black"/>
              </a:solidFill>
              <a:latin typeface="Calibri" panose="020F0502020204030204"/>
              <a:ea typeface="+mn-ea"/>
              <a:cs typeface="+mn-cs"/>
            </a:rPr>
            <a:t>Comparar los resultados obtenidos para celdas solares orgánicas e inorgánicas con estudios previos para su validación</a:t>
          </a:r>
        </a:p>
        <a:p>
          <a:pPr marL="114300" lvl="1" indent="-114300" algn="l" defTabSz="533400">
            <a:lnSpc>
              <a:spcPct val="90000"/>
            </a:lnSpc>
            <a:spcBef>
              <a:spcPct val="0"/>
            </a:spcBef>
            <a:spcAft>
              <a:spcPct val="15000"/>
            </a:spcAft>
            <a:buClr>
              <a:srgbClr val="000000"/>
            </a:buClr>
            <a:buFont typeface="Symbol" panose="05050102010706020507" pitchFamily="18" charset="2"/>
            <a:buChar char=""/>
          </a:pPr>
          <a:endParaRPr lang="es-EC" sz="1200" kern="1200" dirty="0"/>
        </a:p>
      </dsp:txBody>
      <dsp:txXfrm>
        <a:off x="354058" y="1955083"/>
        <a:ext cx="10683869" cy="3070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75C52-DAD2-4569-9BA3-F673FA047B4A}">
      <dsp:nvSpPr>
        <dsp:cNvPr id="0" name=""/>
        <dsp:cNvSpPr/>
      </dsp:nvSpPr>
      <dsp:spPr>
        <a:xfrm rot="16200000">
          <a:off x="1773486" y="129303"/>
          <a:ext cx="2645387" cy="3751397"/>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96850" rIns="177165" bIns="196850" numCol="1" spcCol="1270" anchor="t" anchorCtr="0">
          <a:noAutofit/>
        </a:bodyPr>
        <a:lstStyle/>
        <a:p>
          <a:pPr marL="0" lvl="0" indent="0" algn="ctr" defTabSz="1377950">
            <a:lnSpc>
              <a:spcPct val="90000"/>
            </a:lnSpc>
            <a:spcBef>
              <a:spcPct val="0"/>
            </a:spcBef>
            <a:spcAft>
              <a:spcPct val="35000"/>
            </a:spcAft>
            <a:buNone/>
          </a:pPr>
          <a:r>
            <a:rPr lang="es-EC" sz="3100" kern="1200" dirty="0"/>
            <a:t>Sistema para medición de Curvas I-V</a:t>
          </a:r>
        </a:p>
      </dsp:txBody>
      <dsp:txXfrm rot="5400000">
        <a:off x="1349641" y="811468"/>
        <a:ext cx="3622237" cy="2387067"/>
      </dsp:txXfrm>
    </dsp:sp>
    <dsp:sp modelId="{5C612B09-2629-4161-963D-CEE52E7408EC}">
      <dsp:nvSpPr>
        <dsp:cNvPr id="0" name=""/>
        <dsp:cNvSpPr/>
      </dsp:nvSpPr>
      <dsp:spPr>
        <a:xfrm rot="5400000">
          <a:off x="6155358" y="-94104"/>
          <a:ext cx="2645387" cy="419821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90500" rIns="114300" bIns="190500" numCol="1" spcCol="1270" anchor="t" anchorCtr="0">
          <a:noAutofit/>
        </a:bodyPr>
        <a:lstStyle/>
        <a:p>
          <a:pPr marL="0" lvl="0" indent="0" algn="ctr" defTabSz="1333500">
            <a:lnSpc>
              <a:spcPct val="90000"/>
            </a:lnSpc>
            <a:spcBef>
              <a:spcPct val="0"/>
            </a:spcBef>
            <a:spcAft>
              <a:spcPct val="35000"/>
            </a:spcAft>
            <a:buNone/>
          </a:pPr>
          <a:r>
            <a:rPr lang="es-EC" sz="3000" kern="1200" dirty="0"/>
            <a:t>Sistema para medición de Movilidad de portadores de Carga basado en CELIV</a:t>
          </a:r>
        </a:p>
      </dsp:txBody>
      <dsp:txXfrm rot="-5400000">
        <a:off x="5378946" y="811468"/>
        <a:ext cx="4069052" cy="2387067"/>
      </dsp:txXfrm>
    </dsp:sp>
    <dsp:sp modelId="{06470EE5-1227-4EF0-A37F-DCE16B08C993}">
      <dsp:nvSpPr>
        <dsp:cNvPr id="0" name=""/>
        <dsp:cNvSpPr/>
      </dsp:nvSpPr>
      <dsp:spPr>
        <a:xfrm>
          <a:off x="4361741" y="0"/>
          <a:ext cx="1690019" cy="168993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B01DD-A8D2-41E1-8D23-5A29D19682C4}">
      <dsp:nvSpPr>
        <dsp:cNvPr id="0" name=""/>
        <dsp:cNvSpPr/>
      </dsp:nvSpPr>
      <dsp:spPr>
        <a:xfrm rot="10800000">
          <a:off x="4361741" y="2424835"/>
          <a:ext cx="1690019" cy="168993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603ED-4278-4EE6-860D-04E30B23A374}">
      <dsp:nvSpPr>
        <dsp:cNvPr id="0" name=""/>
        <dsp:cNvSpPr/>
      </dsp:nvSpPr>
      <dsp:spPr>
        <a:xfrm>
          <a:off x="39" y="227279"/>
          <a:ext cx="379809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s-EC" sz="3800" kern="1200" dirty="0"/>
            <a:t>Led RGB</a:t>
          </a:r>
        </a:p>
      </dsp:txBody>
      <dsp:txXfrm>
        <a:off x="39" y="227279"/>
        <a:ext cx="3798093" cy="1094400"/>
      </dsp:txXfrm>
    </dsp:sp>
    <dsp:sp modelId="{302B9D45-FB70-425E-81ED-63DEAB6A1600}">
      <dsp:nvSpPr>
        <dsp:cNvPr id="0" name=""/>
        <dsp:cNvSpPr/>
      </dsp:nvSpPr>
      <dsp:spPr>
        <a:xfrm>
          <a:off x="39" y="1321679"/>
          <a:ext cx="3798093"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s-EC" sz="3800" kern="1200" dirty="0"/>
            <a:t>Celdas solares Multiunion</a:t>
          </a:r>
        </a:p>
      </dsp:txBody>
      <dsp:txXfrm>
        <a:off x="39" y="1321679"/>
        <a:ext cx="3798093" cy="2659905"/>
      </dsp:txXfrm>
    </dsp:sp>
    <dsp:sp modelId="{FD1B2D27-16E5-423C-9CF8-25984B52D5DA}">
      <dsp:nvSpPr>
        <dsp:cNvPr id="0" name=""/>
        <dsp:cNvSpPr/>
      </dsp:nvSpPr>
      <dsp:spPr>
        <a:xfrm>
          <a:off x="4329866" y="227279"/>
          <a:ext cx="379809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s-EC" sz="3800" kern="1200" dirty="0" err="1"/>
            <a:t>Photo</a:t>
          </a:r>
          <a:r>
            <a:rPr lang="es-EC" sz="3800" kern="1200" dirty="0"/>
            <a:t>-CELIV </a:t>
          </a:r>
        </a:p>
      </dsp:txBody>
      <dsp:txXfrm>
        <a:off x="4329866" y="227279"/>
        <a:ext cx="3798093" cy="1094400"/>
      </dsp:txXfrm>
    </dsp:sp>
    <dsp:sp modelId="{101E67E5-E49E-4DBD-B77D-286705234ABC}">
      <dsp:nvSpPr>
        <dsp:cNvPr id="0" name=""/>
        <dsp:cNvSpPr/>
      </dsp:nvSpPr>
      <dsp:spPr>
        <a:xfrm>
          <a:off x="4329866" y="1321679"/>
          <a:ext cx="3798093"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s-EC" sz="3800" kern="1200" dirty="0"/>
            <a:t>Variación de un pulso corto de luz provocado por un láser </a:t>
          </a:r>
        </a:p>
      </dsp:txBody>
      <dsp:txXfrm>
        <a:off x="4329866" y="1321679"/>
        <a:ext cx="3798093" cy="26599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710ED-4AE4-4C85-BD7C-D7F8DD958F10}" type="datetimeFigureOut">
              <a:rPr lang="es-EC" smtClean="0"/>
              <a:t>28/11/2019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FCB60-0B10-4EEE-91ED-6B18DB0E0144}" type="slidenum">
              <a:rPr lang="es-EC" smtClean="0"/>
              <a:t>‹Nº›</a:t>
            </a:fld>
            <a:endParaRPr lang="es-EC"/>
          </a:p>
        </p:txBody>
      </p:sp>
    </p:spTree>
    <p:extLst>
      <p:ext uri="{BB962C8B-B14F-4D97-AF65-F5344CB8AC3E}">
        <p14:creationId xmlns:p14="http://schemas.microsoft.com/office/powerpoint/2010/main" val="38186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t>1</a:t>
            </a:fld>
            <a:endParaRPr lang="es-EC"/>
          </a:p>
        </p:txBody>
      </p:sp>
    </p:spTree>
    <p:extLst>
      <p:ext uri="{BB962C8B-B14F-4D97-AF65-F5344CB8AC3E}">
        <p14:creationId xmlns:p14="http://schemas.microsoft.com/office/powerpoint/2010/main" val="67284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11</a:t>
            </a:fld>
            <a:endParaRPr lang="es-EC"/>
          </a:p>
        </p:txBody>
      </p:sp>
    </p:spTree>
    <p:extLst>
      <p:ext uri="{BB962C8B-B14F-4D97-AF65-F5344CB8AC3E}">
        <p14:creationId xmlns:p14="http://schemas.microsoft.com/office/powerpoint/2010/main" val="77585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12</a:t>
            </a:fld>
            <a:endParaRPr lang="es-EC"/>
          </a:p>
        </p:txBody>
      </p:sp>
    </p:spTree>
    <p:extLst>
      <p:ext uri="{BB962C8B-B14F-4D97-AF65-F5344CB8AC3E}">
        <p14:creationId xmlns:p14="http://schemas.microsoft.com/office/powerpoint/2010/main" val="237889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13</a:t>
            </a:fld>
            <a:endParaRPr lang="es-EC"/>
          </a:p>
        </p:txBody>
      </p:sp>
    </p:spTree>
    <p:extLst>
      <p:ext uri="{BB962C8B-B14F-4D97-AF65-F5344CB8AC3E}">
        <p14:creationId xmlns:p14="http://schemas.microsoft.com/office/powerpoint/2010/main" val="235073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14</a:t>
            </a:fld>
            <a:endParaRPr lang="es-EC"/>
          </a:p>
        </p:txBody>
      </p:sp>
    </p:spTree>
    <p:extLst>
      <p:ext uri="{BB962C8B-B14F-4D97-AF65-F5344CB8AC3E}">
        <p14:creationId xmlns:p14="http://schemas.microsoft.com/office/powerpoint/2010/main" val="1767434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15</a:t>
            </a:fld>
            <a:endParaRPr lang="es-EC"/>
          </a:p>
        </p:txBody>
      </p:sp>
    </p:spTree>
    <p:extLst>
      <p:ext uri="{BB962C8B-B14F-4D97-AF65-F5344CB8AC3E}">
        <p14:creationId xmlns:p14="http://schemas.microsoft.com/office/powerpoint/2010/main" val="169496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16</a:t>
            </a:fld>
            <a:endParaRPr lang="es-EC"/>
          </a:p>
        </p:txBody>
      </p:sp>
    </p:spTree>
    <p:extLst>
      <p:ext uri="{BB962C8B-B14F-4D97-AF65-F5344CB8AC3E}">
        <p14:creationId xmlns:p14="http://schemas.microsoft.com/office/powerpoint/2010/main" val="408059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17</a:t>
            </a:fld>
            <a:endParaRPr lang="es-EC"/>
          </a:p>
        </p:txBody>
      </p:sp>
    </p:spTree>
    <p:extLst>
      <p:ext uri="{BB962C8B-B14F-4D97-AF65-F5344CB8AC3E}">
        <p14:creationId xmlns:p14="http://schemas.microsoft.com/office/powerpoint/2010/main" val="259204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19</a:t>
            </a:fld>
            <a:endParaRPr lang="es-EC"/>
          </a:p>
        </p:txBody>
      </p:sp>
    </p:spTree>
    <p:extLst>
      <p:ext uri="{BB962C8B-B14F-4D97-AF65-F5344CB8AC3E}">
        <p14:creationId xmlns:p14="http://schemas.microsoft.com/office/powerpoint/2010/main" val="243998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25</a:t>
            </a:fld>
            <a:endParaRPr lang="es-EC"/>
          </a:p>
        </p:txBody>
      </p:sp>
    </p:spTree>
    <p:extLst>
      <p:ext uri="{BB962C8B-B14F-4D97-AF65-F5344CB8AC3E}">
        <p14:creationId xmlns:p14="http://schemas.microsoft.com/office/powerpoint/2010/main" val="2976430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26</a:t>
            </a:fld>
            <a:endParaRPr lang="es-EC"/>
          </a:p>
        </p:txBody>
      </p:sp>
    </p:spTree>
    <p:extLst>
      <p:ext uri="{BB962C8B-B14F-4D97-AF65-F5344CB8AC3E}">
        <p14:creationId xmlns:p14="http://schemas.microsoft.com/office/powerpoint/2010/main" val="370140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a:t>
            </a:fld>
            <a:endParaRPr lang="es-EC"/>
          </a:p>
        </p:txBody>
      </p:sp>
    </p:spTree>
    <p:extLst>
      <p:ext uri="{BB962C8B-B14F-4D97-AF65-F5344CB8AC3E}">
        <p14:creationId xmlns:p14="http://schemas.microsoft.com/office/powerpoint/2010/main" val="428653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28</a:t>
            </a:fld>
            <a:endParaRPr lang="es-EC"/>
          </a:p>
        </p:txBody>
      </p:sp>
    </p:spTree>
    <p:extLst>
      <p:ext uri="{BB962C8B-B14F-4D97-AF65-F5344CB8AC3E}">
        <p14:creationId xmlns:p14="http://schemas.microsoft.com/office/powerpoint/2010/main" val="427926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29</a:t>
            </a:fld>
            <a:endParaRPr lang="es-EC"/>
          </a:p>
        </p:txBody>
      </p:sp>
    </p:spTree>
    <p:extLst>
      <p:ext uri="{BB962C8B-B14F-4D97-AF65-F5344CB8AC3E}">
        <p14:creationId xmlns:p14="http://schemas.microsoft.com/office/powerpoint/2010/main" val="4164692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30</a:t>
            </a:fld>
            <a:endParaRPr lang="es-EC"/>
          </a:p>
        </p:txBody>
      </p:sp>
    </p:spTree>
    <p:extLst>
      <p:ext uri="{BB962C8B-B14F-4D97-AF65-F5344CB8AC3E}">
        <p14:creationId xmlns:p14="http://schemas.microsoft.com/office/powerpoint/2010/main" val="105813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34</a:t>
            </a:fld>
            <a:endParaRPr lang="es-EC"/>
          </a:p>
        </p:txBody>
      </p:sp>
    </p:spTree>
    <p:extLst>
      <p:ext uri="{BB962C8B-B14F-4D97-AF65-F5344CB8AC3E}">
        <p14:creationId xmlns:p14="http://schemas.microsoft.com/office/powerpoint/2010/main" val="250104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35</a:t>
            </a:fld>
            <a:endParaRPr lang="es-EC"/>
          </a:p>
        </p:txBody>
      </p:sp>
    </p:spTree>
    <p:extLst>
      <p:ext uri="{BB962C8B-B14F-4D97-AF65-F5344CB8AC3E}">
        <p14:creationId xmlns:p14="http://schemas.microsoft.com/office/powerpoint/2010/main" val="2567696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36</a:t>
            </a:fld>
            <a:endParaRPr lang="es-EC"/>
          </a:p>
        </p:txBody>
      </p:sp>
    </p:spTree>
    <p:extLst>
      <p:ext uri="{BB962C8B-B14F-4D97-AF65-F5344CB8AC3E}">
        <p14:creationId xmlns:p14="http://schemas.microsoft.com/office/powerpoint/2010/main" val="1740599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40</a:t>
            </a:fld>
            <a:endParaRPr lang="es-EC"/>
          </a:p>
        </p:txBody>
      </p:sp>
    </p:spTree>
    <p:extLst>
      <p:ext uri="{BB962C8B-B14F-4D97-AF65-F5344CB8AC3E}">
        <p14:creationId xmlns:p14="http://schemas.microsoft.com/office/powerpoint/2010/main" val="1185399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47</a:t>
            </a:fld>
            <a:endParaRPr lang="es-EC"/>
          </a:p>
        </p:txBody>
      </p:sp>
    </p:spTree>
    <p:extLst>
      <p:ext uri="{BB962C8B-B14F-4D97-AF65-F5344CB8AC3E}">
        <p14:creationId xmlns:p14="http://schemas.microsoft.com/office/powerpoint/2010/main" val="1809940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50</a:t>
            </a:fld>
            <a:endParaRPr lang="es-EC"/>
          </a:p>
        </p:txBody>
      </p:sp>
    </p:spTree>
    <p:extLst>
      <p:ext uri="{BB962C8B-B14F-4D97-AF65-F5344CB8AC3E}">
        <p14:creationId xmlns:p14="http://schemas.microsoft.com/office/powerpoint/2010/main" val="347707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a:t>
            </a:fld>
            <a:endParaRPr lang="es-EC"/>
          </a:p>
        </p:txBody>
      </p:sp>
    </p:spTree>
    <p:extLst>
      <p:ext uri="{BB962C8B-B14F-4D97-AF65-F5344CB8AC3E}">
        <p14:creationId xmlns:p14="http://schemas.microsoft.com/office/powerpoint/2010/main" val="61666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5</a:t>
            </a:fld>
            <a:endParaRPr lang="es-EC"/>
          </a:p>
        </p:txBody>
      </p:sp>
    </p:spTree>
    <p:extLst>
      <p:ext uri="{BB962C8B-B14F-4D97-AF65-F5344CB8AC3E}">
        <p14:creationId xmlns:p14="http://schemas.microsoft.com/office/powerpoint/2010/main" val="198897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6</a:t>
            </a:fld>
            <a:endParaRPr lang="es-EC"/>
          </a:p>
        </p:txBody>
      </p:sp>
    </p:spTree>
    <p:extLst>
      <p:ext uri="{BB962C8B-B14F-4D97-AF65-F5344CB8AC3E}">
        <p14:creationId xmlns:p14="http://schemas.microsoft.com/office/powerpoint/2010/main" val="252535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7</a:t>
            </a:fld>
            <a:endParaRPr lang="es-EC"/>
          </a:p>
        </p:txBody>
      </p:sp>
    </p:spTree>
    <p:extLst>
      <p:ext uri="{BB962C8B-B14F-4D97-AF65-F5344CB8AC3E}">
        <p14:creationId xmlns:p14="http://schemas.microsoft.com/office/powerpoint/2010/main" val="166992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8</a:t>
            </a:fld>
            <a:endParaRPr lang="es-EC"/>
          </a:p>
        </p:txBody>
      </p:sp>
    </p:spTree>
    <p:extLst>
      <p:ext uri="{BB962C8B-B14F-4D97-AF65-F5344CB8AC3E}">
        <p14:creationId xmlns:p14="http://schemas.microsoft.com/office/powerpoint/2010/main" val="119439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9</a:t>
            </a:fld>
            <a:endParaRPr lang="es-EC"/>
          </a:p>
        </p:txBody>
      </p:sp>
    </p:spTree>
    <p:extLst>
      <p:ext uri="{BB962C8B-B14F-4D97-AF65-F5344CB8AC3E}">
        <p14:creationId xmlns:p14="http://schemas.microsoft.com/office/powerpoint/2010/main" val="299393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10</a:t>
            </a:fld>
            <a:endParaRPr lang="es-EC"/>
          </a:p>
        </p:txBody>
      </p:sp>
    </p:spTree>
    <p:extLst>
      <p:ext uri="{BB962C8B-B14F-4D97-AF65-F5344CB8AC3E}">
        <p14:creationId xmlns:p14="http://schemas.microsoft.com/office/powerpoint/2010/main" val="412530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28/11/2019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28/11/2019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28/11/2019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28/11/2019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28/11/2019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28/11/2019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28/11/2019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28/11/2019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package" Target="../embeddings/Microsoft_Visio_Drawing.vsdx"/></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5.png"/><Relationship Id="rId7" Type="http://schemas.openxmlformats.org/officeDocument/2006/relationships/image" Target="../media/image3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3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7.jpeg"/><Relationship Id="rId4" Type="http://schemas.openxmlformats.org/officeDocument/2006/relationships/diagramData" Target="../diagrams/data2.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png"/><Relationship Id="rId4" Type="http://schemas.openxmlformats.org/officeDocument/2006/relationships/diagramData" Target="../diagrams/data3.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897061" y="3735233"/>
            <a:ext cx="9574696" cy="769441"/>
          </a:xfrm>
          <a:prstGeom prst="rect">
            <a:avLst/>
          </a:prstGeom>
        </p:spPr>
        <p:txBody>
          <a:bodyPr wrap="square">
            <a:spAutoFit/>
          </a:bodyPr>
          <a:lstStyle/>
          <a:p>
            <a:pPr algn="ctr"/>
            <a:r>
              <a:rPr lang="es-EC" sz="2200" b="1" dirty="0">
                <a:ea typeface="Times New Roman" panose="02020603050405020304" pitchFamily="18" charset="0"/>
              </a:rPr>
              <a:t>TEMA: “</a:t>
            </a:r>
            <a:r>
              <a:rPr lang="es-EC" sz="2200" b="1" dirty="0"/>
              <a:t>CARACTERIZACIÓN DE CELDAS SOLARES MEDIANTE EL ESTUDIO DE LA MOVILIDAD DE PORTADORES DE CARGA EN PELICULAS DELGADAS”</a:t>
            </a:r>
            <a:endParaRPr lang="es-CO" sz="2200" b="1" dirty="0"/>
          </a:p>
        </p:txBody>
      </p:sp>
      <p:sp>
        <p:nvSpPr>
          <p:cNvPr id="6" name="Subtítulo 2"/>
          <p:cNvSpPr>
            <a:spLocks noGrp="1"/>
          </p:cNvSpPr>
          <p:nvPr/>
        </p:nvSpPr>
        <p:spPr>
          <a:xfrm>
            <a:off x="2054772" y="1425294"/>
            <a:ext cx="9259274" cy="491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latin typeface="+mn-lt"/>
              </a:rPr>
              <a:t>DEPARTAMENTO DE ELÉCTRICA, ELECTRÓNICA Y TELECOMUNICACIONES</a:t>
            </a:r>
            <a:endParaRPr lang="es-ES" b="1" dirty="0">
              <a:latin typeface="+mn-lt"/>
            </a:endParaRPr>
          </a:p>
        </p:txBody>
      </p:sp>
      <p:sp>
        <p:nvSpPr>
          <p:cNvPr id="7" name="Subtítulo 2">
            <a:extLst>
              <a:ext uri="{FF2B5EF4-FFF2-40B4-BE49-F238E27FC236}">
                <a16:creationId xmlns:a16="http://schemas.microsoft.com/office/drawing/2014/main" id="{255D3533-22E3-400B-B72A-3840F0B8DF4C}"/>
              </a:ext>
            </a:extLst>
          </p:cNvPr>
          <p:cNvSpPr txBox="1">
            <a:spLocks/>
          </p:cNvSpPr>
          <p:nvPr/>
        </p:nvSpPr>
        <p:spPr>
          <a:xfrm>
            <a:off x="1524000" y="2304954"/>
            <a:ext cx="10005394" cy="491493"/>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C" sz="2200" dirty="0">
                <a:effectLst/>
              </a:rPr>
              <a:t>CARRERA DE INGENIERÍA EN ELECTRÓNICA, AUTOMATIZACIÓN Y CONTROL</a:t>
            </a:r>
            <a:endParaRPr lang="es-ES" sz="2200" dirty="0">
              <a:effectLst/>
            </a:endParaRPr>
          </a:p>
        </p:txBody>
      </p:sp>
      <p:sp>
        <p:nvSpPr>
          <p:cNvPr id="8" name="CuadroTexto 9">
            <a:extLst>
              <a:ext uri="{FF2B5EF4-FFF2-40B4-BE49-F238E27FC236}">
                <a16:creationId xmlns:a16="http://schemas.microsoft.com/office/drawing/2014/main" id="{A42F3B2A-A2CC-4EC3-9163-3EB28833DE2B}"/>
              </a:ext>
            </a:extLst>
          </p:cNvPr>
          <p:cNvSpPr txBox="1"/>
          <p:nvPr/>
        </p:nvSpPr>
        <p:spPr>
          <a:xfrm>
            <a:off x="3482502" y="4856133"/>
            <a:ext cx="6423496" cy="1477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dirty="0"/>
              <a:t>AUTOR: MORENO TORRES, GALO FERNANDO</a:t>
            </a:r>
          </a:p>
          <a:p>
            <a:pPr algn="ctr"/>
            <a:r>
              <a:rPr lang="es-ES" dirty="0"/>
              <a:t>DIRECTOR: ING. GUARDERAS BURBANO, GALO FERNANDO, PhD.</a:t>
            </a:r>
          </a:p>
          <a:p>
            <a:pPr algn="ctr"/>
            <a:endParaRPr lang="es-ES" dirty="0"/>
          </a:p>
          <a:p>
            <a:pPr algn="ctr"/>
            <a:r>
              <a:rPr lang="es-ES" dirty="0"/>
              <a:t>SANGOLQUÍ</a:t>
            </a:r>
          </a:p>
          <a:p>
            <a:pPr algn="ctr"/>
            <a:r>
              <a:rPr lang="es-ES" dirty="0"/>
              <a:t>2019</a:t>
            </a:r>
          </a:p>
        </p:txBody>
      </p:sp>
      <p:sp>
        <p:nvSpPr>
          <p:cNvPr id="9" name="Subtítulo 2"/>
          <p:cNvSpPr>
            <a:spLocks noGrp="1"/>
          </p:cNvSpPr>
          <p:nvPr/>
        </p:nvSpPr>
        <p:spPr>
          <a:xfrm>
            <a:off x="2054772" y="2918435"/>
            <a:ext cx="9144000" cy="741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200" dirty="0"/>
              <a:t>TRABAJO DE TITULACIÓN PREVIO A LA OBTENCIÓN DEL TITULO DE INGENIERO EN ELECTRÓNICA, AUTOMATIZACIÓN Y CONTROL</a:t>
            </a:r>
            <a:endParaRPr lang="es-ES" sz="2200"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918385"/>
            <a:ext cx="1140372" cy="114037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7121" y="4720452"/>
            <a:ext cx="1263756" cy="1254979"/>
          </a:xfrm>
          <a:prstGeom prst="rect">
            <a:avLst/>
          </a:prstGeom>
        </p:spPr>
      </p:pic>
    </p:spTree>
    <p:extLst>
      <p:ext uri="{BB962C8B-B14F-4D97-AF65-F5344CB8AC3E}">
        <p14:creationId xmlns:p14="http://schemas.microsoft.com/office/powerpoint/2010/main" val="425619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42">
            <a:extLst>
              <a:ext uri="{FF2B5EF4-FFF2-40B4-BE49-F238E27FC236}">
                <a16:creationId xmlns:a16="http://schemas.microsoft.com/office/drawing/2014/main" id="{4C523119-1DE6-4D7C-812B-DE2632B2A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50">
            <a:extLst>
              <a:ext uri="{FF2B5EF4-FFF2-40B4-BE49-F238E27FC236}">
                <a16:creationId xmlns:a16="http://schemas.microsoft.com/office/drawing/2014/main" id="{00566F2C-7B6A-48C2-A52F-8FFFEC2928C0}"/>
              </a:ext>
            </a:extLst>
          </p:cNvPr>
          <p:cNvSpPr>
            <a:spLocks noChangeArrowheads="1"/>
          </p:cNvSpPr>
          <p:nvPr/>
        </p:nvSpPr>
        <p:spPr bwMode="auto">
          <a:xfrm>
            <a:off x="0" y="446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Diagrama 3">
            <a:extLst>
              <a:ext uri="{FF2B5EF4-FFF2-40B4-BE49-F238E27FC236}">
                <a16:creationId xmlns:a16="http://schemas.microsoft.com/office/drawing/2014/main" id="{EBC07D85-8B43-448C-B308-CF4A82443342}"/>
              </a:ext>
            </a:extLst>
          </p:cNvPr>
          <p:cNvGraphicFramePr/>
          <p:nvPr>
            <p:extLst>
              <p:ext uri="{D42A27DB-BD31-4B8C-83A1-F6EECF244321}">
                <p14:modId xmlns:p14="http://schemas.microsoft.com/office/powerpoint/2010/main" val="3338296935"/>
              </p:ext>
            </p:extLst>
          </p:nvPr>
        </p:nvGraphicFramePr>
        <p:xfrm>
          <a:off x="1098959" y="1069595"/>
          <a:ext cx="10637240" cy="4114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24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4021951" y="2749167"/>
            <a:ext cx="4668216" cy="1107996"/>
          </a:xfrm>
          <a:prstGeom prst="rect">
            <a:avLst/>
          </a:prstGeom>
          <a:noFill/>
        </p:spPr>
        <p:txBody>
          <a:bodyPr wrap="square" rtlCol="0">
            <a:spAutoFit/>
          </a:bodyPr>
          <a:lstStyle/>
          <a:p>
            <a:r>
              <a:rPr lang="es-EC" sz="6600" dirty="0"/>
              <a:t>CURVA I-V</a:t>
            </a:r>
            <a:endParaRPr lang="es-EC" dirty="0"/>
          </a:p>
        </p:txBody>
      </p:sp>
    </p:spTree>
    <p:extLst>
      <p:ext uri="{BB962C8B-B14F-4D97-AF65-F5344CB8AC3E}">
        <p14:creationId xmlns:p14="http://schemas.microsoft.com/office/powerpoint/2010/main" val="91479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8" name="Picture 2" descr="Resultado de imagen para arduino mega">
            <a:extLst>
              <a:ext uri="{FF2B5EF4-FFF2-40B4-BE49-F238E27FC236}">
                <a16:creationId xmlns:a16="http://schemas.microsoft.com/office/drawing/2014/main" id="{085C501A-BFF3-4532-9034-8460AF7425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1153" y="2126260"/>
            <a:ext cx="3259187" cy="161313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78641490-D72A-48CD-B8EC-7AEE8049C93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79962" y="1915389"/>
            <a:ext cx="1750695" cy="1903095"/>
          </a:xfrm>
          <a:prstGeom prst="rect">
            <a:avLst/>
          </a:prstGeom>
          <a:noFill/>
          <a:ln>
            <a:noFill/>
          </a:ln>
        </p:spPr>
      </p:pic>
      <p:graphicFrame>
        <p:nvGraphicFramePr>
          <p:cNvPr id="2" name="Tabla 1">
            <a:extLst>
              <a:ext uri="{FF2B5EF4-FFF2-40B4-BE49-F238E27FC236}">
                <a16:creationId xmlns:a16="http://schemas.microsoft.com/office/drawing/2014/main" id="{7A9E9839-66D4-4D73-9F9E-21555B7EFBD7}"/>
              </a:ext>
            </a:extLst>
          </p:cNvPr>
          <p:cNvGraphicFramePr>
            <a:graphicFrameLocks noGrp="1"/>
          </p:cNvGraphicFramePr>
          <p:nvPr>
            <p:extLst>
              <p:ext uri="{D42A27DB-BD31-4B8C-83A1-F6EECF244321}">
                <p14:modId xmlns:p14="http://schemas.microsoft.com/office/powerpoint/2010/main" val="2304419643"/>
              </p:ext>
            </p:extLst>
          </p:nvPr>
        </p:nvGraphicFramePr>
        <p:xfrm>
          <a:off x="7313874" y="4165401"/>
          <a:ext cx="2882870" cy="919228"/>
        </p:xfrm>
        <a:graphic>
          <a:graphicData uri="http://schemas.openxmlformats.org/drawingml/2006/table">
            <a:tbl>
              <a:tblPr firstRow="1" firstCol="1" bandRow="1">
                <a:tableStyleId>{5C22544A-7EE6-4342-B048-85BDC9FD1C3A}</a:tableStyleId>
              </a:tblPr>
              <a:tblGrid>
                <a:gridCol w="1883538">
                  <a:extLst>
                    <a:ext uri="{9D8B030D-6E8A-4147-A177-3AD203B41FA5}">
                      <a16:colId xmlns:a16="http://schemas.microsoft.com/office/drawing/2014/main" val="3891582752"/>
                    </a:ext>
                  </a:extLst>
                </a:gridCol>
                <a:gridCol w="999332">
                  <a:extLst>
                    <a:ext uri="{9D8B030D-6E8A-4147-A177-3AD203B41FA5}">
                      <a16:colId xmlns:a16="http://schemas.microsoft.com/office/drawing/2014/main" val="410010988"/>
                    </a:ext>
                  </a:extLst>
                </a:gridCol>
              </a:tblGrid>
              <a:tr h="0">
                <a:tc>
                  <a:txBody>
                    <a:bodyPr/>
                    <a:lstStyle/>
                    <a:p>
                      <a:pPr algn="ctr">
                        <a:lnSpc>
                          <a:spcPct val="115000"/>
                        </a:lnSpc>
                        <a:spcAft>
                          <a:spcPts val="0"/>
                        </a:spcAft>
                      </a:pPr>
                      <a:r>
                        <a:rPr lang="es-EC" sz="1400" dirty="0">
                          <a:effectLst/>
                        </a:rPr>
                        <a:t>Potencia (W)</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30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1524425"/>
                  </a:ext>
                </a:extLst>
              </a:tr>
              <a:tr h="0">
                <a:tc>
                  <a:txBody>
                    <a:bodyPr/>
                    <a:lstStyle/>
                    <a:p>
                      <a:pPr algn="ctr">
                        <a:lnSpc>
                          <a:spcPct val="115000"/>
                        </a:lnSpc>
                        <a:spcAft>
                          <a:spcPts val="0"/>
                        </a:spcAft>
                      </a:pPr>
                      <a:r>
                        <a:rPr lang="es-EC" sz="1400" dirty="0">
                          <a:effectLst/>
                        </a:rPr>
                        <a:t>Flujo luminoso (Lm)</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2700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0849471"/>
                  </a:ext>
                </a:extLst>
              </a:tr>
              <a:tr h="0">
                <a:tc>
                  <a:txBody>
                    <a:bodyPr/>
                    <a:lstStyle/>
                    <a:p>
                      <a:pPr algn="ctr">
                        <a:lnSpc>
                          <a:spcPct val="115000"/>
                        </a:lnSpc>
                        <a:spcAft>
                          <a:spcPts val="0"/>
                        </a:spcAft>
                      </a:pPr>
                      <a:r>
                        <a:rPr lang="es-EC" sz="1400" dirty="0">
                          <a:effectLst/>
                        </a:rPr>
                        <a:t>CCT (K)</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6500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3890956"/>
                  </a:ext>
                </a:extLst>
              </a:tr>
              <a:tr h="0">
                <a:tc>
                  <a:txBody>
                    <a:bodyPr/>
                    <a:lstStyle/>
                    <a:p>
                      <a:pPr algn="ctr">
                        <a:lnSpc>
                          <a:spcPct val="115000"/>
                        </a:lnSpc>
                        <a:spcAft>
                          <a:spcPts val="0"/>
                        </a:spcAft>
                      </a:pPr>
                      <a:r>
                        <a:rPr lang="es-EC" sz="1400" dirty="0">
                          <a:effectLst/>
                        </a:rPr>
                        <a:t>Tensión de línea (V)</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100-240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9579725"/>
                  </a:ext>
                </a:extLst>
              </a:tr>
            </a:tbl>
          </a:graphicData>
        </a:graphic>
      </p:graphicFrame>
      <p:sp>
        <p:nvSpPr>
          <p:cNvPr id="10" name="Título 3">
            <a:extLst>
              <a:ext uri="{FF2B5EF4-FFF2-40B4-BE49-F238E27FC236}">
                <a16:creationId xmlns:a16="http://schemas.microsoft.com/office/drawing/2014/main" id="{498E36A1-BC03-4771-B019-FCFBBE5E566D}"/>
              </a:ext>
            </a:extLst>
          </p:cNvPr>
          <p:cNvSpPr>
            <a:spLocks noGrp="1"/>
          </p:cNvSpPr>
          <p:nvPr>
            <p:ph type="title"/>
          </p:nvPr>
        </p:nvSpPr>
        <p:spPr>
          <a:xfrm>
            <a:off x="838200" y="365125"/>
            <a:ext cx="5470003" cy="1325563"/>
          </a:xfrm>
        </p:spPr>
        <p:txBody>
          <a:bodyPr/>
          <a:lstStyle/>
          <a:p>
            <a:r>
              <a:rPr lang="es-EC" dirty="0"/>
              <a:t>Simulador Solar</a:t>
            </a:r>
          </a:p>
        </p:txBody>
      </p:sp>
      <p:graphicFrame>
        <p:nvGraphicFramePr>
          <p:cNvPr id="11" name="Tabla 10">
            <a:extLst>
              <a:ext uri="{FF2B5EF4-FFF2-40B4-BE49-F238E27FC236}">
                <a16:creationId xmlns:a16="http://schemas.microsoft.com/office/drawing/2014/main" id="{B98229CD-E808-401A-B148-E9FB03CDF719}"/>
              </a:ext>
            </a:extLst>
          </p:cNvPr>
          <p:cNvGraphicFramePr>
            <a:graphicFrameLocks noGrp="1"/>
          </p:cNvGraphicFramePr>
          <p:nvPr>
            <p:extLst>
              <p:ext uri="{D42A27DB-BD31-4B8C-83A1-F6EECF244321}">
                <p14:modId xmlns:p14="http://schemas.microsoft.com/office/powerpoint/2010/main" val="721129929"/>
              </p:ext>
            </p:extLst>
          </p:nvPr>
        </p:nvGraphicFramePr>
        <p:xfrm>
          <a:off x="2319311" y="4174965"/>
          <a:ext cx="3259186" cy="1128715"/>
        </p:xfrm>
        <a:graphic>
          <a:graphicData uri="http://schemas.openxmlformats.org/drawingml/2006/table">
            <a:tbl>
              <a:tblPr firstRow="1" firstCol="1" bandRow="1">
                <a:tableStyleId>{5C22544A-7EE6-4342-B048-85BDC9FD1C3A}</a:tableStyleId>
              </a:tblPr>
              <a:tblGrid>
                <a:gridCol w="2129406">
                  <a:extLst>
                    <a:ext uri="{9D8B030D-6E8A-4147-A177-3AD203B41FA5}">
                      <a16:colId xmlns:a16="http://schemas.microsoft.com/office/drawing/2014/main" val="3891582752"/>
                    </a:ext>
                  </a:extLst>
                </a:gridCol>
                <a:gridCol w="1129780">
                  <a:extLst>
                    <a:ext uri="{9D8B030D-6E8A-4147-A177-3AD203B41FA5}">
                      <a16:colId xmlns:a16="http://schemas.microsoft.com/office/drawing/2014/main" val="410010988"/>
                    </a:ext>
                  </a:extLst>
                </a:gridCol>
              </a:tblGrid>
              <a:tr h="0">
                <a:tc>
                  <a:txBody>
                    <a:bodyPr/>
                    <a:lstStyle/>
                    <a:p>
                      <a:pPr algn="ctr">
                        <a:lnSpc>
                          <a:spcPct val="115000"/>
                        </a:lnSpc>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Microcontrolador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Atmega2560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1524425"/>
                  </a:ext>
                </a:extLst>
              </a:tr>
              <a:tr h="71122">
                <a:tc>
                  <a:txBody>
                    <a:bodyPr/>
                    <a:lstStyle/>
                    <a:p>
                      <a:pPr algn="ctr">
                        <a:lnSpc>
                          <a:spcPct val="115000"/>
                        </a:lnSpc>
                        <a:spcAft>
                          <a:spcPts val="0"/>
                        </a:spcAft>
                      </a:pP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Clock</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Speed</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16 MHz</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0849471"/>
                  </a:ext>
                </a:extLst>
              </a:tr>
              <a:tr h="0">
                <a:tc>
                  <a:txBody>
                    <a:bodyPr/>
                    <a:lstStyle/>
                    <a:p>
                      <a:pPr algn="ctr">
                        <a:lnSpc>
                          <a:spcPct val="115000"/>
                        </a:lnSpc>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Pines análogos de entrada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16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3890956"/>
                  </a:ext>
                </a:extLst>
              </a:tr>
              <a:tr h="0">
                <a:tc>
                  <a:txBody>
                    <a:bodyPr/>
                    <a:lstStyle/>
                    <a:p>
                      <a:pPr algn="ctr">
                        <a:lnSpc>
                          <a:spcPct val="115000"/>
                        </a:lnSpc>
                        <a:spcAft>
                          <a:spcPts val="0"/>
                        </a:spcAft>
                      </a:pPr>
                      <a:r>
                        <a:rPr lang="es-EC" sz="1400" dirty="0">
                          <a:effectLst/>
                          <a:latin typeface="Times New Roman" panose="02020603050405020304" pitchFamily="18" charset="0"/>
                          <a:cs typeface="Times New Roman" panose="02020603050405020304" pitchFamily="18" charset="0"/>
                        </a:rPr>
                        <a:t>Voltaje en las entradas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0-5V</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9579725"/>
                  </a:ext>
                </a:extLst>
              </a:tr>
              <a:tr h="0">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Resolución</a:t>
                      </a:r>
                    </a:p>
                  </a:txBody>
                  <a:tcPr marL="68580" marR="68580" marT="0" marB="0"/>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10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btis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5036674"/>
                  </a:ext>
                </a:extLst>
              </a:tr>
            </a:tbl>
          </a:graphicData>
        </a:graphic>
      </p:graphicFrame>
    </p:spTree>
    <p:extLst>
      <p:ext uri="{BB962C8B-B14F-4D97-AF65-F5344CB8AC3E}">
        <p14:creationId xmlns:p14="http://schemas.microsoft.com/office/powerpoint/2010/main" val="409988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ítulo 3">
            <a:extLst>
              <a:ext uri="{FF2B5EF4-FFF2-40B4-BE49-F238E27FC236}">
                <a16:creationId xmlns:a16="http://schemas.microsoft.com/office/drawing/2014/main" id="{498E36A1-BC03-4771-B019-FCFBBE5E566D}"/>
              </a:ext>
            </a:extLst>
          </p:cNvPr>
          <p:cNvSpPr>
            <a:spLocks noGrp="1"/>
          </p:cNvSpPr>
          <p:nvPr>
            <p:ph type="title"/>
          </p:nvPr>
        </p:nvSpPr>
        <p:spPr>
          <a:xfrm>
            <a:off x="838200" y="365125"/>
            <a:ext cx="7240398" cy="1325563"/>
          </a:xfrm>
        </p:spPr>
        <p:txBody>
          <a:bodyPr/>
          <a:lstStyle/>
          <a:p>
            <a:r>
              <a:rPr lang="es-EC" dirty="0"/>
              <a:t>Banco de resistencias variable</a:t>
            </a:r>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20D55CFC-0920-4262-A4D6-1432419B12D6}"/>
                  </a:ext>
                </a:extLst>
              </p:cNvPr>
              <p:cNvGraphicFramePr>
                <a:graphicFrameLocks noGrp="1"/>
              </p:cNvGraphicFramePr>
              <p:nvPr>
                <p:extLst>
                  <p:ext uri="{D42A27DB-BD31-4B8C-83A1-F6EECF244321}">
                    <p14:modId xmlns:p14="http://schemas.microsoft.com/office/powerpoint/2010/main" val="3763286940"/>
                  </p:ext>
                </p:extLst>
              </p:nvPr>
            </p:nvGraphicFramePr>
            <p:xfrm>
              <a:off x="6735756" y="2936556"/>
              <a:ext cx="4572604" cy="1378842"/>
            </p:xfrm>
            <a:graphic>
              <a:graphicData uri="http://schemas.openxmlformats.org/drawingml/2006/table">
                <a:tbl>
                  <a:tblPr firstRow="1" firstCol="1" bandRow="1">
                    <a:tableStyleId>{5C22544A-7EE6-4342-B048-85BDC9FD1C3A}</a:tableStyleId>
                  </a:tblPr>
                  <a:tblGrid>
                    <a:gridCol w="735590">
                      <a:extLst>
                        <a:ext uri="{9D8B030D-6E8A-4147-A177-3AD203B41FA5}">
                          <a16:colId xmlns:a16="http://schemas.microsoft.com/office/drawing/2014/main" val="2088075896"/>
                        </a:ext>
                      </a:extLst>
                    </a:gridCol>
                    <a:gridCol w="2023058">
                      <a:extLst>
                        <a:ext uri="{9D8B030D-6E8A-4147-A177-3AD203B41FA5}">
                          <a16:colId xmlns:a16="http://schemas.microsoft.com/office/drawing/2014/main" val="1087569985"/>
                        </a:ext>
                      </a:extLst>
                    </a:gridCol>
                    <a:gridCol w="1813956">
                      <a:extLst>
                        <a:ext uri="{9D8B030D-6E8A-4147-A177-3AD203B41FA5}">
                          <a16:colId xmlns:a16="http://schemas.microsoft.com/office/drawing/2014/main" val="3244215448"/>
                        </a:ext>
                      </a:extLst>
                    </a:gridCol>
                  </a:tblGrid>
                  <a:tr h="0">
                    <a:tc>
                      <a:txBody>
                        <a:bodyPr/>
                        <a:lstStyle/>
                        <a:p>
                          <a:pPr algn="ctr">
                            <a:lnSpc>
                              <a:spcPct val="115000"/>
                            </a:lnSpc>
                            <a:spcAft>
                              <a:spcPts val="0"/>
                            </a:spcAft>
                          </a:pPr>
                          <a:r>
                            <a:rPr lang="es-EC" sz="1400">
                              <a:effectLst/>
                            </a:rPr>
                            <a:t>Valor</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Número de resistencias</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Resistencia Total</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1743353"/>
                      </a:ext>
                    </a:extLst>
                  </a:tr>
                  <a:tr h="0">
                    <a:tc>
                      <a:txBody>
                        <a:bodyPr/>
                        <a:lstStyle/>
                        <a:p>
                          <a:pPr algn="ctr">
                            <a:lnSpc>
                              <a:spcPct val="115000"/>
                            </a:lnSpc>
                            <a:spcAft>
                              <a:spcPts val="0"/>
                            </a:spcAft>
                          </a:pPr>
                          <a:r>
                            <a:rPr lang="es-EC" sz="1400">
                              <a:effectLst/>
                            </a:rPr>
                            <a:t>47 </a:t>
                          </a:r>
                          <a14:m>
                            <m:oMath xmlns:m="http://schemas.openxmlformats.org/officeDocument/2006/math">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20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1020</a:t>
                          </a:r>
                          <a14:m>
                            <m:oMath xmlns:m="http://schemas.openxmlformats.org/officeDocument/2006/math">
                              <m:r>
                                <a:rPr lang="es-EC" sz="1400">
                                  <a:effectLst/>
                                  <a:latin typeface="Cambria Math" panose="02040503050406030204" pitchFamily="18" charset="0"/>
                                </a:rPr>
                                <m:t> </m:t>
                              </m:r>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3857207"/>
                      </a:ext>
                    </a:extLst>
                  </a:tr>
                  <a:tr h="0">
                    <a:tc>
                      <a:txBody>
                        <a:bodyPr/>
                        <a:lstStyle/>
                        <a:p>
                          <a:pPr algn="ctr">
                            <a:lnSpc>
                              <a:spcPct val="115000"/>
                            </a:lnSpc>
                            <a:spcAft>
                              <a:spcPts val="0"/>
                            </a:spcAft>
                          </a:pPr>
                          <a:r>
                            <a:rPr lang="es-EC" sz="1400">
                              <a:effectLst/>
                            </a:rPr>
                            <a:t>150 </a:t>
                          </a:r>
                          <a14:m>
                            <m:oMath xmlns:m="http://schemas.openxmlformats.org/officeDocument/2006/math">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750</a:t>
                          </a:r>
                          <a14:m>
                            <m:oMath xmlns:m="http://schemas.openxmlformats.org/officeDocument/2006/math">
                              <m:r>
                                <a:rPr lang="es-EC" sz="1400">
                                  <a:effectLst/>
                                  <a:latin typeface="Cambria Math" panose="02040503050406030204" pitchFamily="18" charset="0"/>
                                </a:rPr>
                                <m:t> </m:t>
                              </m:r>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7569857"/>
                      </a:ext>
                    </a:extLst>
                  </a:tr>
                  <a:tr h="0">
                    <a:tc>
                      <a:txBody>
                        <a:bodyPr/>
                        <a:lstStyle/>
                        <a:p>
                          <a:pPr algn="ctr">
                            <a:lnSpc>
                              <a:spcPct val="115000"/>
                            </a:lnSpc>
                            <a:spcAft>
                              <a:spcPts val="0"/>
                            </a:spcAft>
                          </a:pPr>
                          <a:r>
                            <a:rPr lang="es-EC" sz="1400">
                              <a:effectLst/>
                            </a:rPr>
                            <a:t>1 K</a:t>
                          </a:r>
                          <a14:m>
                            <m:oMath xmlns:m="http://schemas.openxmlformats.org/officeDocument/2006/math">
                              <m:r>
                                <a:rPr lang="es-EC" sz="1400">
                                  <a:effectLst/>
                                  <a:latin typeface="Cambria Math" panose="02040503050406030204" pitchFamily="18" charset="0"/>
                                </a:rPr>
                                <m:t> </m:t>
                              </m:r>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3</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3000</a:t>
                          </a:r>
                          <a14:m>
                            <m:oMath xmlns:m="http://schemas.openxmlformats.org/officeDocument/2006/math">
                              <m:r>
                                <a:rPr lang="es-EC" sz="1400">
                                  <a:effectLst/>
                                  <a:latin typeface="Cambria Math" panose="02040503050406030204" pitchFamily="18" charset="0"/>
                                </a:rPr>
                                <m:t> </m:t>
                              </m:r>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4292920"/>
                      </a:ext>
                    </a:extLst>
                  </a:tr>
                  <a:tr h="0">
                    <a:tc>
                      <a:txBody>
                        <a:bodyPr/>
                        <a:lstStyle/>
                        <a:p>
                          <a:pPr algn="ctr">
                            <a:lnSpc>
                              <a:spcPct val="115000"/>
                            </a:lnSpc>
                            <a:spcAft>
                              <a:spcPts val="0"/>
                            </a:spcAft>
                          </a:pPr>
                          <a:r>
                            <a:rPr lang="es-EC" sz="1400">
                              <a:effectLst/>
                            </a:rPr>
                            <a:t>1.2 K</a:t>
                          </a:r>
                          <a14:m>
                            <m:oMath xmlns:m="http://schemas.openxmlformats.org/officeDocument/2006/math">
                              <m:r>
                                <a:rPr lang="es-EC" sz="1400">
                                  <a:effectLst/>
                                  <a:latin typeface="Cambria Math" panose="02040503050406030204" pitchFamily="18" charset="0"/>
                                </a:rPr>
                                <m:t> </m:t>
                              </m:r>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1</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1200</a:t>
                          </a:r>
                          <a14:m>
                            <m:oMath xmlns:m="http://schemas.openxmlformats.org/officeDocument/2006/math">
                              <m:r>
                                <a:rPr lang="es-EC" sz="1400">
                                  <a:effectLst/>
                                  <a:latin typeface="Cambria Math" panose="02040503050406030204" pitchFamily="18" charset="0"/>
                                </a:rPr>
                                <m:t> </m:t>
                              </m:r>
                              <m:r>
                                <m:rPr>
                                  <m:sty m:val="p"/>
                                </m:rPr>
                                <a:rPr lang="es-EC" sz="1400">
                                  <a:effectLst/>
                                  <a:latin typeface="Cambria Math" panose="02040503050406030204" pitchFamily="18" charset="0"/>
                                </a:rPr>
                                <m:t>Ω</m:t>
                              </m:r>
                            </m:oMath>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2930100"/>
                      </a:ext>
                    </a:extLst>
                  </a:tr>
                  <a:tr h="0">
                    <a:tc>
                      <a:txBody>
                        <a:bodyPr/>
                        <a:lstStyle/>
                        <a:p>
                          <a:pPr algn="ctr">
                            <a:lnSpc>
                              <a:spcPct val="115000"/>
                            </a:lnSpc>
                            <a:spcAft>
                              <a:spcPts val="0"/>
                            </a:spcAft>
                          </a:pPr>
                          <a:r>
                            <a:rPr lang="es-EC" sz="1400">
                              <a:effectLst/>
                            </a:rPr>
                            <a:t>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Total</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5970</a:t>
                          </a:r>
                          <a14:m>
                            <m:oMath xmlns:m="http://schemas.openxmlformats.org/officeDocument/2006/math">
                              <m:r>
                                <m:rPr>
                                  <m:sty m:val="p"/>
                                </m:rPr>
                                <a:rPr lang="es-EC" sz="1400">
                                  <a:effectLst/>
                                  <a:latin typeface="Cambria Math" panose="02040503050406030204" pitchFamily="18" charset="0"/>
                                </a:rPr>
                                <m:t>Ω</m:t>
                              </m:r>
                            </m:oMath>
                          </a14:m>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3289289"/>
                      </a:ext>
                    </a:extLst>
                  </a:tr>
                </a:tbl>
              </a:graphicData>
            </a:graphic>
          </p:graphicFrame>
        </mc:Choice>
        <mc:Fallback xmlns="">
          <p:graphicFrame>
            <p:nvGraphicFramePr>
              <p:cNvPr id="7" name="Tabla 6">
                <a:extLst>
                  <a:ext uri="{FF2B5EF4-FFF2-40B4-BE49-F238E27FC236}">
                    <a16:creationId xmlns:a16="http://schemas.microsoft.com/office/drawing/2014/main" id="{20D55CFC-0920-4262-A4D6-1432419B12D6}"/>
                  </a:ext>
                </a:extLst>
              </p:cNvPr>
              <p:cNvGraphicFramePr>
                <a:graphicFrameLocks noGrp="1"/>
              </p:cNvGraphicFramePr>
              <p:nvPr>
                <p:extLst>
                  <p:ext uri="{D42A27DB-BD31-4B8C-83A1-F6EECF244321}">
                    <p14:modId xmlns:p14="http://schemas.microsoft.com/office/powerpoint/2010/main" val="3763286940"/>
                  </p:ext>
                </p:extLst>
              </p:nvPr>
            </p:nvGraphicFramePr>
            <p:xfrm>
              <a:off x="6735756" y="2936556"/>
              <a:ext cx="4572604" cy="1378842"/>
            </p:xfrm>
            <a:graphic>
              <a:graphicData uri="http://schemas.openxmlformats.org/drawingml/2006/table">
                <a:tbl>
                  <a:tblPr firstRow="1" firstCol="1" bandRow="1">
                    <a:tableStyleId>{5C22544A-7EE6-4342-B048-85BDC9FD1C3A}</a:tableStyleId>
                  </a:tblPr>
                  <a:tblGrid>
                    <a:gridCol w="735590">
                      <a:extLst>
                        <a:ext uri="{9D8B030D-6E8A-4147-A177-3AD203B41FA5}">
                          <a16:colId xmlns:a16="http://schemas.microsoft.com/office/drawing/2014/main" val="2088075896"/>
                        </a:ext>
                      </a:extLst>
                    </a:gridCol>
                    <a:gridCol w="2023058">
                      <a:extLst>
                        <a:ext uri="{9D8B030D-6E8A-4147-A177-3AD203B41FA5}">
                          <a16:colId xmlns:a16="http://schemas.microsoft.com/office/drawing/2014/main" val="1087569985"/>
                        </a:ext>
                      </a:extLst>
                    </a:gridCol>
                    <a:gridCol w="1813956">
                      <a:extLst>
                        <a:ext uri="{9D8B030D-6E8A-4147-A177-3AD203B41FA5}">
                          <a16:colId xmlns:a16="http://schemas.microsoft.com/office/drawing/2014/main" val="3244215448"/>
                        </a:ext>
                      </a:extLst>
                    </a:gridCol>
                  </a:tblGrid>
                  <a:tr h="229807">
                    <a:tc>
                      <a:txBody>
                        <a:bodyPr/>
                        <a:lstStyle/>
                        <a:p>
                          <a:pPr algn="ctr">
                            <a:lnSpc>
                              <a:spcPct val="115000"/>
                            </a:lnSpc>
                            <a:spcAft>
                              <a:spcPts val="0"/>
                            </a:spcAft>
                          </a:pPr>
                          <a:r>
                            <a:rPr lang="es-EC" sz="1400">
                              <a:effectLst/>
                            </a:rPr>
                            <a:t>Valor</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Número de resistencias</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Resistencia Total</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1743353"/>
                      </a:ext>
                    </a:extLst>
                  </a:tr>
                  <a:tr h="229807">
                    <a:tc>
                      <a:txBody>
                        <a:bodyPr/>
                        <a:lstStyle/>
                        <a:p>
                          <a:endParaRPr lang="es-EC"/>
                        </a:p>
                      </a:txBody>
                      <a:tcPr marL="68580" marR="68580" marT="0" marB="0">
                        <a:blipFill>
                          <a:blip r:embed="rId4"/>
                          <a:stretch>
                            <a:fillRect l="-826" t="-115789" r="-524793" b="-444737"/>
                          </a:stretch>
                        </a:blipFill>
                      </a:tcPr>
                    </a:tc>
                    <a:tc>
                      <a:txBody>
                        <a:bodyPr/>
                        <a:lstStyle/>
                        <a:p>
                          <a:pPr algn="ctr">
                            <a:lnSpc>
                              <a:spcPct val="115000"/>
                            </a:lnSpc>
                            <a:spcAft>
                              <a:spcPts val="0"/>
                            </a:spcAft>
                          </a:pPr>
                          <a:r>
                            <a:rPr lang="es-EC" sz="1400">
                              <a:effectLst/>
                            </a:rPr>
                            <a:t>20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52685" t="-115789" r="-1342" b="-444737"/>
                          </a:stretch>
                        </a:blipFill>
                      </a:tcPr>
                    </a:tc>
                    <a:extLst>
                      <a:ext uri="{0D108BD9-81ED-4DB2-BD59-A6C34878D82A}">
                        <a16:rowId xmlns:a16="http://schemas.microsoft.com/office/drawing/2014/main" val="853857207"/>
                      </a:ext>
                    </a:extLst>
                  </a:tr>
                  <a:tr h="229807">
                    <a:tc>
                      <a:txBody>
                        <a:bodyPr/>
                        <a:lstStyle/>
                        <a:p>
                          <a:endParaRPr lang="es-EC"/>
                        </a:p>
                      </a:txBody>
                      <a:tcPr marL="68580" marR="68580" marT="0" marB="0">
                        <a:blipFill>
                          <a:blip r:embed="rId4"/>
                          <a:stretch>
                            <a:fillRect l="-826" t="-215789" r="-524793" b="-344737"/>
                          </a:stretch>
                        </a:blipFill>
                      </a:tcPr>
                    </a:tc>
                    <a:tc>
                      <a:txBody>
                        <a:bodyPr/>
                        <a:lstStyle/>
                        <a:p>
                          <a:pPr algn="ctr">
                            <a:lnSpc>
                              <a:spcPct val="115000"/>
                            </a:lnSpc>
                            <a:spcAft>
                              <a:spcPts val="0"/>
                            </a:spcAft>
                          </a:pPr>
                          <a:r>
                            <a:rPr lang="es-EC" sz="1400">
                              <a:effectLst/>
                            </a:rPr>
                            <a:t>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52685" t="-215789" r="-1342" b="-344737"/>
                          </a:stretch>
                        </a:blipFill>
                      </a:tcPr>
                    </a:tc>
                    <a:extLst>
                      <a:ext uri="{0D108BD9-81ED-4DB2-BD59-A6C34878D82A}">
                        <a16:rowId xmlns:a16="http://schemas.microsoft.com/office/drawing/2014/main" val="4077569857"/>
                      </a:ext>
                    </a:extLst>
                  </a:tr>
                  <a:tr h="229807">
                    <a:tc>
                      <a:txBody>
                        <a:bodyPr/>
                        <a:lstStyle/>
                        <a:p>
                          <a:endParaRPr lang="es-EC"/>
                        </a:p>
                      </a:txBody>
                      <a:tcPr marL="68580" marR="68580" marT="0" marB="0">
                        <a:blipFill>
                          <a:blip r:embed="rId4"/>
                          <a:stretch>
                            <a:fillRect l="-826" t="-324324" r="-524793" b="-254054"/>
                          </a:stretch>
                        </a:blipFill>
                      </a:tcPr>
                    </a:tc>
                    <a:tc>
                      <a:txBody>
                        <a:bodyPr/>
                        <a:lstStyle/>
                        <a:p>
                          <a:pPr algn="ctr">
                            <a:lnSpc>
                              <a:spcPct val="115000"/>
                            </a:lnSpc>
                            <a:spcAft>
                              <a:spcPts val="0"/>
                            </a:spcAft>
                          </a:pPr>
                          <a:r>
                            <a:rPr lang="es-EC" sz="1400" dirty="0">
                              <a:effectLst/>
                            </a:rPr>
                            <a:t>3</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52685" t="-324324" r="-1342" b="-254054"/>
                          </a:stretch>
                        </a:blipFill>
                      </a:tcPr>
                    </a:tc>
                    <a:extLst>
                      <a:ext uri="{0D108BD9-81ED-4DB2-BD59-A6C34878D82A}">
                        <a16:rowId xmlns:a16="http://schemas.microsoft.com/office/drawing/2014/main" val="2734292920"/>
                      </a:ext>
                    </a:extLst>
                  </a:tr>
                  <a:tr h="229807">
                    <a:tc>
                      <a:txBody>
                        <a:bodyPr/>
                        <a:lstStyle/>
                        <a:p>
                          <a:endParaRPr lang="es-EC"/>
                        </a:p>
                      </a:txBody>
                      <a:tcPr marL="68580" marR="68580" marT="0" marB="0">
                        <a:blipFill>
                          <a:blip r:embed="rId4"/>
                          <a:stretch>
                            <a:fillRect l="-826" t="-413158" r="-524793" b="-147368"/>
                          </a:stretch>
                        </a:blipFill>
                      </a:tcPr>
                    </a:tc>
                    <a:tc>
                      <a:txBody>
                        <a:bodyPr/>
                        <a:lstStyle/>
                        <a:p>
                          <a:pPr algn="ctr">
                            <a:lnSpc>
                              <a:spcPct val="115000"/>
                            </a:lnSpc>
                            <a:spcAft>
                              <a:spcPts val="0"/>
                            </a:spcAft>
                          </a:pPr>
                          <a:r>
                            <a:rPr lang="es-EC" sz="1400">
                              <a:effectLst/>
                            </a:rPr>
                            <a:t>1</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52685" t="-413158" r="-1342" b="-147368"/>
                          </a:stretch>
                        </a:blipFill>
                      </a:tcPr>
                    </a:tc>
                    <a:extLst>
                      <a:ext uri="{0D108BD9-81ED-4DB2-BD59-A6C34878D82A}">
                        <a16:rowId xmlns:a16="http://schemas.microsoft.com/office/drawing/2014/main" val="852930100"/>
                      </a:ext>
                    </a:extLst>
                  </a:tr>
                  <a:tr h="229807">
                    <a:tc>
                      <a:txBody>
                        <a:bodyPr/>
                        <a:lstStyle/>
                        <a:p>
                          <a:pPr algn="ctr">
                            <a:lnSpc>
                              <a:spcPct val="115000"/>
                            </a:lnSpc>
                            <a:spcAft>
                              <a:spcPts val="0"/>
                            </a:spcAft>
                          </a:pPr>
                          <a:r>
                            <a:rPr lang="es-EC" sz="1400">
                              <a:effectLst/>
                            </a:rPr>
                            <a:t>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Total</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152685" t="-513158" r="-1342" b="-47368"/>
                          </a:stretch>
                        </a:blipFill>
                      </a:tcPr>
                    </a:tc>
                    <a:extLst>
                      <a:ext uri="{0D108BD9-81ED-4DB2-BD59-A6C34878D82A}">
                        <a16:rowId xmlns:a16="http://schemas.microsoft.com/office/drawing/2014/main" val="4293289289"/>
                      </a:ext>
                    </a:extLst>
                  </a:tr>
                </a:tbl>
              </a:graphicData>
            </a:graphic>
          </p:graphicFrame>
        </mc:Fallback>
      </mc:AlternateContent>
      <p:pic>
        <p:nvPicPr>
          <p:cNvPr id="11" name="Imagen 10">
            <a:extLst>
              <a:ext uri="{FF2B5EF4-FFF2-40B4-BE49-F238E27FC236}">
                <a16:creationId xmlns:a16="http://schemas.microsoft.com/office/drawing/2014/main" id="{65F22D5B-8582-4214-8FDE-37A8075C0B00}"/>
              </a:ext>
            </a:extLst>
          </p:cNvPr>
          <p:cNvPicPr/>
          <p:nvPr/>
        </p:nvPicPr>
        <p:blipFill>
          <a:blip r:embed="rId5"/>
          <a:stretch>
            <a:fillRect/>
          </a:stretch>
        </p:blipFill>
        <p:spPr>
          <a:xfrm>
            <a:off x="2180438" y="1690687"/>
            <a:ext cx="2693565" cy="4106105"/>
          </a:xfrm>
          <a:prstGeom prst="rect">
            <a:avLst/>
          </a:prstGeom>
        </p:spPr>
      </p:pic>
    </p:spTree>
    <p:extLst>
      <p:ext uri="{BB962C8B-B14F-4D97-AF65-F5344CB8AC3E}">
        <p14:creationId xmlns:p14="http://schemas.microsoft.com/office/powerpoint/2010/main" val="420836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Marcador de contenido 4">
            <a:extLst>
              <a:ext uri="{FF2B5EF4-FFF2-40B4-BE49-F238E27FC236}">
                <a16:creationId xmlns:a16="http://schemas.microsoft.com/office/drawing/2014/main" id="{BC6021AC-0C3E-48D1-B0CA-B000AFE1D956}"/>
              </a:ext>
            </a:extLst>
          </p:cNvPr>
          <p:cNvSpPr>
            <a:spLocks noGrp="1"/>
          </p:cNvSpPr>
          <p:nvPr>
            <p:ph idx="1"/>
          </p:nvPr>
        </p:nvSpPr>
        <p:spPr>
          <a:xfrm>
            <a:off x="7971169" y="1338299"/>
            <a:ext cx="3768524" cy="3588152"/>
          </a:xfrm>
        </p:spPr>
        <p:txBody>
          <a:bodyPr/>
          <a:lstStyle/>
          <a:p>
            <a:pPr marL="0" indent="0">
              <a:buNone/>
            </a:pPr>
            <a:r>
              <a:rPr lang="es-EC" dirty="0"/>
              <a:t>Estructura</a:t>
            </a:r>
          </a:p>
        </p:txBody>
      </p:sp>
      <p:sp>
        <p:nvSpPr>
          <p:cNvPr id="10" name="Título 3">
            <a:extLst>
              <a:ext uri="{FF2B5EF4-FFF2-40B4-BE49-F238E27FC236}">
                <a16:creationId xmlns:a16="http://schemas.microsoft.com/office/drawing/2014/main" id="{B0681C8C-C68E-49DF-848B-BF6DC6840844}"/>
              </a:ext>
            </a:extLst>
          </p:cNvPr>
          <p:cNvSpPr>
            <a:spLocks noGrp="1"/>
          </p:cNvSpPr>
          <p:nvPr>
            <p:ph type="title"/>
          </p:nvPr>
        </p:nvSpPr>
        <p:spPr>
          <a:xfrm>
            <a:off x="838200" y="365125"/>
            <a:ext cx="5470003" cy="1325563"/>
          </a:xfrm>
        </p:spPr>
        <p:txBody>
          <a:bodyPr/>
          <a:lstStyle/>
          <a:p>
            <a:r>
              <a:rPr lang="es-EC" dirty="0"/>
              <a:t>Simulador Solar</a:t>
            </a:r>
          </a:p>
        </p:txBody>
      </p:sp>
      <p:pic>
        <p:nvPicPr>
          <p:cNvPr id="5" name="Imagen 4">
            <a:extLst>
              <a:ext uri="{FF2B5EF4-FFF2-40B4-BE49-F238E27FC236}">
                <a16:creationId xmlns:a16="http://schemas.microsoft.com/office/drawing/2014/main" id="{DE605186-6F05-4B2F-B2A3-A8F4C834F43A}"/>
              </a:ext>
            </a:extLst>
          </p:cNvPr>
          <p:cNvPicPr/>
          <p:nvPr/>
        </p:nvPicPr>
        <p:blipFill rotWithShape="1">
          <a:blip r:embed="rId4"/>
          <a:srcRect b="49624"/>
          <a:stretch/>
        </p:blipFill>
        <p:spPr bwMode="auto">
          <a:xfrm>
            <a:off x="1945617" y="1508560"/>
            <a:ext cx="4082415" cy="178498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A4CAFE29-D854-44EF-B5F7-DB12AD9AC171}"/>
              </a:ext>
            </a:extLst>
          </p:cNvPr>
          <p:cNvPicPr/>
          <p:nvPr/>
        </p:nvPicPr>
        <p:blipFill>
          <a:blip r:embed="rId5"/>
          <a:stretch>
            <a:fillRect/>
          </a:stretch>
        </p:blipFill>
        <p:spPr>
          <a:xfrm>
            <a:off x="7836041" y="1853686"/>
            <a:ext cx="3538855" cy="3072765"/>
          </a:xfrm>
          <a:prstGeom prst="rect">
            <a:avLst/>
          </a:prstGeom>
        </p:spPr>
      </p:pic>
      <p:pic>
        <p:nvPicPr>
          <p:cNvPr id="9" name="Imagen 8">
            <a:extLst>
              <a:ext uri="{FF2B5EF4-FFF2-40B4-BE49-F238E27FC236}">
                <a16:creationId xmlns:a16="http://schemas.microsoft.com/office/drawing/2014/main" id="{2BFCBFD0-23A1-43B1-A3BD-C16F555CE7E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356" y="3691156"/>
            <a:ext cx="2905431" cy="1934492"/>
          </a:xfrm>
          <a:prstGeom prst="rect">
            <a:avLst/>
          </a:prstGeom>
          <a:noFill/>
          <a:ln>
            <a:noFill/>
          </a:ln>
        </p:spPr>
      </p:pic>
    </p:spTree>
    <p:extLst>
      <p:ext uri="{BB962C8B-B14F-4D97-AF65-F5344CB8AC3E}">
        <p14:creationId xmlns:p14="http://schemas.microsoft.com/office/powerpoint/2010/main" val="27204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Marcador de contenido 4">
            <a:extLst>
              <a:ext uri="{FF2B5EF4-FFF2-40B4-BE49-F238E27FC236}">
                <a16:creationId xmlns:a16="http://schemas.microsoft.com/office/drawing/2014/main" id="{BC6021AC-0C3E-48D1-B0CA-B000AFE1D956}"/>
              </a:ext>
            </a:extLst>
          </p:cNvPr>
          <p:cNvSpPr>
            <a:spLocks noGrp="1"/>
          </p:cNvSpPr>
          <p:nvPr>
            <p:ph idx="1"/>
          </p:nvPr>
        </p:nvSpPr>
        <p:spPr>
          <a:xfrm>
            <a:off x="7971169" y="1338299"/>
            <a:ext cx="3768524" cy="3588152"/>
          </a:xfrm>
        </p:spPr>
        <p:txBody>
          <a:bodyPr/>
          <a:lstStyle/>
          <a:p>
            <a:pPr marL="0" indent="0">
              <a:buNone/>
            </a:pPr>
            <a:r>
              <a:rPr lang="es-EC" dirty="0"/>
              <a:t>Estructura</a:t>
            </a:r>
          </a:p>
        </p:txBody>
      </p:sp>
      <p:sp>
        <p:nvSpPr>
          <p:cNvPr id="10" name="Título 3">
            <a:extLst>
              <a:ext uri="{FF2B5EF4-FFF2-40B4-BE49-F238E27FC236}">
                <a16:creationId xmlns:a16="http://schemas.microsoft.com/office/drawing/2014/main" id="{B0681C8C-C68E-49DF-848B-BF6DC6840844}"/>
              </a:ext>
            </a:extLst>
          </p:cNvPr>
          <p:cNvSpPr>
            <a:spLocks noGrp="1"/>
          </p:cNvSpPr>
          <p:nvPr>
            <p:ph type="title"/>
          </p:nvPr>
        </p:nvSpPr>
        <p:spPr>
          <a:xfrm>
            <a:off x="838200" y="365125"/>
            <a:ext cx="5470003" cy="1325563"/>
          </a:xfrm>
        </p:spPr>
        <p:txBody>
          <a:bodyPr/>
          <a:lstStyle/>
          <a:p>
            <a:r>
              <a:rPr lang="es-EC" dirty="0"/>
              <a:t>Simulador Solar</a:t>
            </a:r>
          </a:p>
        </p:txBody>
      </p:sp>
      <p:pic>
        <p:nvPicPr>
          <p:cNvPr id="6" name="Imagen 5">
            <a:extLst>
              <a:ext uri="{FF2B5EF4-FFF2-40B4-BE49-F238E27FC236}">
                <a16:creationId xmlns:a16="http://schemas.microsoft.com/office/drawing/2014/main" id="{A4CAFE29-D854-44EF-B5F7-DB12AD9AC171}"/>
              </a:ext>
            </a:extLst>
          </p:cNvPr>
          <p:cNvPicPr/>
          <p:nvPr/>
        </p:nvPicPr>
        <p:blipFill>
          <a:blip r:embed="rId4"/>
          <a:stretch>
            <a:fillRect/>
          </a:stretch>
        </p:blipFill>
        <p:spPr>
          <a:xfrm>
            <a:off x="7775855" y="1795627"/>
            <a:ext cx="3538855" cy="3072765"/>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ED01EBA4-87C4-4F01-8D80-54D3D0D53307}"/>
                  </a:ext>
                </a:extLst>
              </p:cNvPr>
              <p:cNvSpPr/>
              <p:nvPr/>
            </p:nvSpPr>
            <p:spPr>
              <a:xfrm>
                <a:off x="3112932" y="3842822"/>
                <a:ext cx="174778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𝑟</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r>
                                <a:rPr lang="es-EC" i="1">
                                  <a:latin typeface="Cambria Math" panose="02040503050406030204" pitchFamily="18" charset="0"/>
                                </a:rPr>
                                <m:t>𝑏</m:t>
                              </m:r>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𝑎</m:t>
                              </m:r>
                            </m:e>
                            <m:sup>
                              <m:r>
                                <a:rPr lang="es-EC" i="0">
                                  <a:latin typeface="Cambria Math" panose="02040503050406030204" pitchFamily="18" charset="0"/>
                                </a:rPr>
                                <m:t>2</m:t>
                              </m:r>
                            </m:sup>
                          </m:sSup>
                        </m:e>
                      </m:rad>
                    </m:oMath>
                  </m:oMathPara>
                </a14:m>
                <a:endParaRPr lang="es-EC" dirty="0"/>
              </a:p>
            </p:txBody>
          </p:sp>
        </mc:Choice>
        <mc:Fallback xmlns="">
          <p:sp>
            <p:nvSpPr>
              <p:cNvPr id="2" name="Rectángulo 1">
                <a:extLst>
                  <a:ext uri="{FF2B5EF4-FFF2-40B4-BE49-F238E27FC236}">
                    <a16:creationId xmlns:a16="http://schemas.microsoft.com/office/drawing/2014/main" id="{ED01EBA4-87C4-4F01-8D80-54D3D0D53307}"/>
                  </a:ext>
                </a:extLst>
              </p:cNvPr>
              <p:cNvSpPr>
                <a:spLocks noRot="1" noChangeAspect="1" noMove="1" noResize="1" noEditPoints="1" noAdjustHandles="1" noChangeArrowheads="1" noChangeShapeType="1" noTextEdit="1"/>
              </p:cNvSpPr>
              <p:nvPr/>
            </p:nvSpPr>
            <p:spPr>
              <a:xfrm>
                <a:off x="3112932" y="3842822"/>
                <a:ext cx="1747786" cy="610936"/>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92549CCB-71BD-4D01-8A95-A2C89CF48925}"/>
                  </a:ext>
                </a:extLst>
              </p:cNvPr>
              <p:cNvSpPr/>
              <p:nvPr/>
            </p:nvSpPr>
            <p:spPr>
              <a:xfrm>
                <a:off x="2277639" y="4777563"/>
                <a:ext cx="341837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Ω</m:t>
                      </m:r>
                      <m:r>
                        <a:rPr lang="es-EC" i="0">
                          <a:latin typeface="Cambria Math" panose="02040503050406030204" pitchFamily="18" charset="0"/>
                        </a:rPr>
                        <m:t>=2</m:t>
                      </m:r>
                      <m:r>
                        <a:rPr lang="es-EC" i="1">
                          <a:latin typeface="Cambria Math" panose="02040503050406030204" pitchFamily="18" charset="0"/>
                        </a:rPr>
                        <m:t>𝜋</m:t>
                      </m:r>
                      <m:r>
                        <a:rPr lang="es-EC" i="0">
                          <a:latin typeface="Cambria Math" panose="02040503050406030204" pitchFamily="18" charset="0"/>
                        </a:rPr>
                        <m:t>−2 </m:t>
                      </m:r>
                      <m:r>
                        <a:rPr lang="es-EC" i="1">
                          <a:latin typeface="Cambria Math" panose="02040503050406030204" pitchFamily="18" charset="0"/>
                        </a:rPr>
                        <m:t>𝑛</m:t>
                      </m:r>
                      <m:func>
                        <m:funcPr>
                          <m:ctrlPr>
                            <a:rPr lang="es-EC" i="1">
                              <a:latin typeface="Cambria Math" panose="02040503050406030204" pitchFamily="18" charset="0"/>
                            </a:rPr>
                          </m:ctrlPr>
                        </m:funcPr>
                        <m:fName>
                          <m:r>
                            <m:rPr>
                              <m:sty m:val="p"/>
                            </m:rPr>
                            <a:rPr lang="es-EC" i="0">
                              <a:latin typeface="Cambria Math" panose="02040503050406030204" pitchFamily="18" charset="0"/>
                            </a:rPr>
                            <m:t>arctan</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func>
                                    <m:funcPr>
                                      <m:ctrlPr>
                                        <a:rPr lang="es-EC" i="1">
                                          <a:latin typeface="Cambria Math" panose="02040503050406030204" pitchFamily="18" charset="0"/>
                                        </a:rPr>
                                      </m:ctrlPr>
                                    </m:funcPr>
                                    <m:fName>
                                      <m:r>
                                        <m:rPr>
                                          <m:sty m:val="p"/>
                                        </m:rPr>
                                        <a:rPr lang="es-EC" i="0">
                                          <a:latin typeface="Cambria Math" panose="02040503050406030204" pitchFamily="18" charset="0"/>
                                        </a:rPr>
                                        <m:t>tan</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num>
                                            <m:den>
                                              <m:r>
                                                <a:rPr lang="es-EC" i="1">
                                                  <a:latin typeface="Cambria Math" panose="02040503050406030204" pitchFamily="18" charset="0"/>
                                                </a:rPr>
                                                <m:t>𝑛</m:t>
                                              </m:r>
                                            </m:den>
                                          </m:f>
                                        </m:e>
                                      </m:d>
                                    </m:e>
                                  </m:func>
                                </m:num>
                                <m:den>
                                  <m:rad>
                                    <m:radPr>
                                      <m:degHide m:val="on"/>
                                      <m:ctrlPr>
                                        <a:rPr lang="es-EC" i="1">
                                          <a:latin typeface="Cambria Math" panose="02040503050406030204" pitchFamily="18" charset="0"/>
                                        </a:rPr>
                                      </m:ctrlPr>
                                    </m:radPr>
                                    <m:deg/>
                                    <m:e>
                                      <m:r>
                                        <a:rPr lang="es-EC" i="0">
                                          <a:latin typeface="Cambria Math" panose="02040503050406030204" pitchFamily="18" charset="0"/>
                                        </a:rPr>
                                        <m:t>1+</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h</m:t>
                                              </m:r>
                                            </m:e>
                                            <m:sup>
                                              <m:r>
                                                <a:rPr lang="es-EC" i="0">
                                                  <a:latin typeface="Cambria Math" panose="02040503050406030204" pitchFamily="18" charset="0"/>
                                                </a:rPr>
                                                <m:t>2</m:t>
                                              </m:r>
                                            </m:sup>
                                          </m:sSup>
                                        </m:den>
                                      </m:f>
                                    </m:e>
                                  </m:rad>
                                </m:den>
                              </m:f>
                            </m:e>
                          </m:d>
                        </m:e>
                      </m:func>
                    </m:oMath>
                  </m:oMathPara>
                </a14:m>
                <a:endParaRPr lang="es-EC" dirty="0"/>
              </a:p>
            </p:txBody>
          </p:sp>
        </mc:Choice>
        <mc:Fallback xmlns="">
          <p:sp>
            <p:nvSpPr>
              <p:cNvPr id="4" name="Rectángulo 3">
                <a:extLst>
                  <a:ext uri="{FF2B5EF4-FFF2-40B4-BE49-F238E27FC236}">
                    <a16:creationId xmlns:a16="http://schemas.microsoft.com/office/drawing/2014/main" id="{92549CCB-71BD-4D01-8A95-A2C89CF48925}"/>
                  </a:ext>
                </a:extLst>
              </p:cNvPr>
              <p:cNvSpPr>
                <a:spLocks noRot="1" noChangeAspect="1" noMove="1" noResize="1" noEditPoints="1" noAdjustHandles="1" noChangeArrowheads="1" noChangeShapeType="1" noTextEdit="1"/>
              </p:cNvSpPr>
              <p:nvPr/>
            </p:nvSpPr>
            <p:spPr>
              <a:xfrm>
                <a:off x="2277639" y="4777563"/>
                <a:ext cx="3418372" cy="1126975"/>
              </a:xfrm>
              <a:prstGeom prst="rect">
                <a:avLst/>
              </a:prstGeom>
              <a:blipFill>
                <a:blip r:embed="rId7"/>
                <a:stretch>
                  <a:fillRect/>
                </a:stretch>
              </a:blipFill>
            </p:spPr>
            <p:txBody>
              <a:bodyPr/>
              <a:lstStyle/>
              <a:p>
                <a:r>
                  <a:rPr lang="es-EC">
                    <a:noFill/>
                  </a:rPr>
                  <a:t> </a:t>
                </a:r>
              </a:p>
            </p:txBody>
          </p:sp>
        </mc:Fallback>
      </mc:AlternateContent>
      <p:pic>
        <p:nvPicPr>
          <p:cNvPr id="9" name="Imagen 8">
            <a:extLst>
              <a:ext uri="{FF2B5EF4-FFF2-40B4-BE49-F238E27FC236}">
                <a16:creationId xmlns:a16="http://schemas.microsoft.com/office/drawing/2014/main" id="{53272D97-EC71-4F76-8350-4F4AF0F34E79}"/>
              </a:ext>
            </a:extLst>
          </p:cNvPr>
          <p:cNvPicPr/>
          <p:nvPr/>
        </p:nvPicPr>
        <p:blipFill>
          <a:blip r:embed="rId8"/>
          <a:stretch>
            <a:fillRect/>
          </a:stretch>
        </p:blipFill>
        <p:spPr>
          <a:xfrm>
            <a:off x="3112932" y="1690688"/>
            <a:ext cx="1943100" cy="1809115"/>
          </a:xfrm>
          <a:prstGeom prst="rect">
            <a:avLst/>
          </a:prstGeom>
        </p:spPr>
      </p:pic>
    </p:spTree>
    <p:extLst>
      <p:ext uri="{BB962C8B-B14F-4D97-AF65-F5344CB8AC3E}">
        <p14:creationId xmlns:p14="http://schemas.microsoft.com/office/powerpoint/2010/main" val="403399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36813C1-024F-4C20-B8FA-54CE221C1B36}"/>
              </a:ext>
            </a:extLst>
          </p:cNvPr>
          <p:cNvSpPr>
            <a:spLocks noGrp="1"/>
          </p:cNvSpPr>
          <p:nvPr>
            <p:ph type="title"/>
          </p:nvPr>
        </p:nvSpPr>
        <p:spPr>
          <a:xfrm>
            <a:off x="838200" y="365125"/>
            <a:ext cx="4488809" cy="1325563"/>
          </a:xfrm>
        </p:spPr>
        <p:txBody>
          <a:bodyPr/>
          <a:lstStyle/>
          <a:p>
            <a:r>
              <a:rPr lang="es-EC" dirty="0"/>
              <a:t>Instrumentación</a:t>
            </a:r>
          </a:p>
        </p:txBody>
      </p:sp>
      <p:sp>
        <p:nvSpPr>
          <p:cNvPr id="13" name="Rectángulo 12">
            <a:extLst>
              <a:ext uri="{FF2B5EF4-FFF2-40B4-BE49-F238E27FC236}">
                <a16:creationId xmlns:a16="http://schemas.microsoft.com/office/drawing/2014/main" id="{3961040C-6AEB-44B9-877B-DB4113C34DFF}"/>
              </a:ext>
            </a:extLst>
          </p:cNvPr>
          <p:cNvSpPr/>
          <p:nvPr/>
        </p:nvSpPr>
        <p:spPr>
          <a:xfrm>
            <a:off x="8055395" y="1851653"/>
            <a:ext cx="1865382" cy="369332"/>
          </a:xfrm>
          <a:prstGeom prst="rect">
            <a:avLst/>
          </a:prstGeom>
        </p:spPr>
        <p:txBody>
          <a:bodyPr wrap="none">
            <a:spAutoFit/>
          </a:bodyPr>
          <a:lstStyle/>
          <a:p>
            <a:r>
              <a:rPr lang="es-EC" dirty="0"/>
              <a:t>Circuito necesario</a:t>
            </a:r>
          </a:p>
        </p:txBody>
      </p:sp>
      <p:pic>
        <p:nvPicPr>
          <p:cNvPr id="14" name="Imagen 13">
            <a:extLst>
              <a:ext uri="{FF2B5EF4-FFF2-40B4-BE49-F238E27FC236}">
                <a16:creationId xmlns:a16="http://schemas.microsoft.com/office/drawing/2014/main" id="{2B60BE72-250B-42EB-811E-406F764EF2E6}"/>
              </a:ext>
            </a:extLst>
          </p:cNvPr>
          <p:cNvPicPr/>
          <p:nvPr/>
        </p:nvPicPr>
        <p:blipFill rotWithShape="1">
          <a:blip r:embed="rId4">
            <a:extLst>
              <a:ext uri="{28A0092B-C50C-407E-A947-70E740481C1C}">
                <a14:useLocalDpi xmlns:a14="http://schemas.microsoft.com/office/drawing/2010/main" val="0"/>
              </a:ext>
            </a:extLst>
          </a:blip>
          <a:srcRect b="7759"/>
          <a:stretch/>
        </p:blipFill>
        <p:spPr bwMode="auto">
          <a:xfrm>
            <a:off x="6836388" y="2423502"/>
            <a:ext cx="4303395" cy="2773680"/>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35A0D0E1-0F32-478F-8724-956AFEEC9496}"/>
              </a:ext>
            </a:extLst>
          </p:cNvPr>
          <p:cNvPicPr/>
          <p:nvPr/>
        </p:nvPicPr>
        <p:blipFill>
          <a:blip r:embed="rId5"/>
          <a:stretch>
            <a:fillRect/>
          </a:stretch>
        </p:blipFill>
        <p:spPr>
          <a:xfrm>
            <a:off x="1236704" y="1690688"/>
            <a:ext cx="4607560" cy="3195320"/>
          </a:xfrm>
          <a:prstGeom prst="rect">
            <a:avLst/>
          </a:prstGeom>
        </p:spPr>
      </p:pic>
    </p:spTree>
    <p:extLst>
      <p:ext uri="{BB962C8B-B14F-4D97-AF65-F5344CB8AC3E}">
        <p14:creationId xmlns:p14="http://schemas.microsoft.com/office/powerpoint/2010/main" val="72921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D659D-6E78-4739-9315-94282B50283E}"/>
              </a:ext>
            </a:extLst>
          </p:cNvPr>
          <p:cNvSpPr>
            <a:spLocks noGrp="1"/>
          </p:cNvSpPr>
          <p:nvPr>
            <p:ph type="title"/>
          </p:nvPr>
        </p:nvSpPr>
        <p:spPr>
          <a:xfrm>
            <a:off x="838200" y="365125"/>
            <a:ext cx="4488809" cy="1325563"/>
          </a:xfrm>
        </p:spPr>
        <p:txBody>
          <a:bodyPr/>
          <a:lstStyle/>
          <a:p>
            <a:r>
              <a:rPr lang="es-EC" dirty="0"/>
              <a:t>Instrumentación</a:t>
            </a:r>
          </a:p>
        </p:txBody>
      </p:sp>
      <p:pic>
        <p:nvPicPr>
          <p:cNvPr id="7" name="Imagen 6">
            <a:extLst>
              <a:ext uri="{FF2B5EF4-FFF2-40B4-BE49-F238E27FC236}">
                <a16:creationId xmlns:a16="http://schemas.microsoft.com/office/drawing/2014/main" id="{E29D7D3C-6494-4FA0-99AF-57E958CB13B6}"/>
              </a:ext>
            </a:extLst>
          </p:cNvPr>
          <p:cNvPicPr/>
          <p:nvPr/>
        </p:nvPicPr>
        <p:blipFill>
          <a:blip r:embed="rId4"/>
          <a:stretch>
            <a:fillRect/>
          </a:stretch>
        </p:blipFill>
        <p:spPr>
          <a:xfrm>
            <a:off x="5693288" y="3288088"/>
            <a:ext cx="5589905" cy="2589530"/>
          </a:xfrm>
          <a:prstGeom prst="rect">
            <a:avLst/>
          </a:prstGeom>
        </p:spPr>
      </p:pic>
      <p:pic>
        <p:nvPicPr>
          <p:cNvPr id="8" name="Imagen 7">
            <a:extLst>
              <a:ext uri="{FF2B5EF4-FFF2-40B4-BE49-F238E27FC236}">
                <a16:creationId xmlns:a16="http://schemas.microsoft.com/office/drawing/2014/main" id="{F658E223-9EC7-464A-8367-609D5105307E}"/>
              </a:ext>
            </a:extLst>
          </p:cNvPr>
          <p:cNvPicPr/>
          <p:nvPr/>
        </p:nvPicPr>
        <p:blipFill>
          <a:blip r:embed="rId5"/>
          <a:stretch>
            <a:fillRect/>
          </a:stretch>
        </p:blipFill>
        <p:spPr>
          <a:xfrm>
            <a:off x="5480787" y="1027906"/>
            <a:ext cx="5701738" cy="2237152"/>
          </a:xfrm>
          <a:prstGeom prst="rect">
            <a:avLst/>
          </a:prstGeom>
        </p:spPr>
      </p:pic>
      <p:sp>
        <p:nvSpPr>
          <p:cNvPr id="6" name="Rectángulo 5">
            <a:extLst>
              <a:ext uri="{FF2B5EF4-FFF2-40B4-BE49-F238E27FC236}">
                <a16:creationId xmlns:a16="http://schemas.microsoft.com/office/drawing/2014/main" id="{2F9972B5-7DA1-46DF-A015-A8A2FB684640}"/>
              </a:ext>
            </a:extLst>
          </p:cNvPr>
          <p:cNvSpPr/>
          <p:nvPr/>
        </p:nvSpPr>
        <p:spPr>
          <a:xfrm>
            <a:off x="1980475" y="2054095"/>
            <a:ext cx="2483821" cy="369332"/>
          </a:xfrm>
          <a:prstGeom prst="rect">
            <a:avLst/>
          </a:prstGeom>
        </p:spPr>
        <p:txBody>
          <a:bodyPr wrap="none">
            <a:spAutoFit/>
          </a:bodyPr>
          <a:lstStyle/>
          <a:p>
            <a:r>
              <a:rPr lang="es-EC" dirty="0"/>
              <a:t>Acoplamiento de Voltaje</a:t>
            </a:r>
          </a:p>
        </p:txBody>
      </p:sp>
      <p:sp>
        <p:nvSpPr>
          <p:cNvPr id="10" name="Rectángulo 9">
            <a:extLst>
              <a:ext uri="{FF2B5EF4-FFF2-40B4-BE49-F238E27FC236}">
                <a16:creationId xmlns:a16="http://schemas.microsoft.com/office/drawing/2014/main" id="{CC516AAC-3C7F-4D01-B7C2-0B1607619CAC}"/>
              </a:ext>
            </a:extLst>
          </p:cNvPr>
          <p:cNvSpPr/>
          <p:nvPr/>
        </p:nvSpPr>
        <p:spPr>
          <a:xfrm>
            <a:off x="1864321" y="3934627"/>
            <a:ext cx="2716128" cy="369332"/>
          </a:xfrm>
          <a:prstGeom prst="rect">
            <a:avLst/>
          </a:prstGeom>
        </p:spPr>
        <p:txBody>
          <a:bodyPr wrap="none">
            <a:spAutoFit/>
          </a:bodyPr>
          <a:lstStyle/>
          <a:p>
            <a:r>
              <a:rPr lang="es-EC" dirty="0"/>
              <a:t>Acoplamiento de Corriente</a:t>
            </a:r>
          </a:p>
        </p:txBody>
      </p:sp>
    </p:spTree>
    <p:extLst>
      <p:ext uri="{BB962C8B-B14F-4D97-AF65-F5344CB8AC3E}">
        <p14:creationId xmlns:p14="http://schemas.microsoft.com/office/powerpoint/2010/main" val="77767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89BEB-1BA9-4D22-B0D7-5FA6815B5C67}"/>
              </a:ext>
            </a:extLst>
          </p:cNvPr>
          <p:cNvSpPr>
            <a:spLocks noGrp="1"/>
          </p:cNvSpPr>
          <p:nvPr>
            <p:ph type="title"/>
          </p:nvPr>
        </p:nvSpPr>
        <p:spPr/>
        <p:txBody>
          <a:bodyPr/>
          <a:lstStyle/>
          <a:p>
            <a:r>
              <a:rPr lang="es-EC" dirty="0"/>
              <a:t>Interfaz</a:t>
            </a:r>
          </a:p>
        </p:txBody>
      </p:sp>
      <p:pic>
        <p:nvPicPr>
          <p:cNvPr id="8" name="Imagen 7">
            <a:extLst>
              <a:ext uri="{FF2B5EF4-FFF2-40B4-BE49-F238E27FC236}">
                <a16:creationId xmlns:a16="http://schemas.microsoft.com/office/drawing/2014/main" id="{C164F50F-E13D-404F-B1AE-312E45825243}"/>
              </a:ext>
            </a:extLst>
          </p:cNvPr>
          <p:cNvPicPr/>
          <p:nvPr/>
        </p:nvPicPr>
        <p:blipFill>
          <a:blip r:embed="rId3"/>
          <a:stretch>
            <a:fillRect/>
          </a:stretch>
        </p:blipFill>
        <p:spPr>
          <a:xfrm>
            <a:off x="1385582" y="1317072"/>
            <a:ext cx="9538282" cy="4697834"/>
          </a:xfrm>
          <a:prstGeom prst="rect">
            <a:avLst/>
          </a:prstGeom>
        </p:spPr>
      </p:pic>
    </p:spTree>
    <p:extLst>
      <p:ext uri="{BB962C8B-B14F-4D97-AF65-F5344CB8AC3E}">
        <p14:creationId xmlns:p14="http://schemas.microsoft.com/office/powerpoint/2010/main" val="199154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1149293" y="1524374"/>
            <a:ext cx="10528182" cy="4431983"/>
          </a:xfrm>
          <a:prstGeom prst="rect">
            <a:avLst/>
          </a:prstGeom>
          <a:noFill/>
        </p:spPr>
        <p:txBody>
          <a:bodyPr wrap="square" rtlCol="0">
            <a:spAutoFit/>
          </a:bodyPr>
          <a:lstStyle/>
          <a:p>
            <a:pPr algn="ctr"/>
            <a:r>
              <a:rPr lang="es-EC" sz="6600" dirty="0"/>
              <a:t>CELIV </a:t>
            </a:r>
          </a:p>
          <a:p>
            <a:pPr algn="ctr"/>
            <a:r>
              <a:rPr lang="es-EC" sz="6600" dirty="0"/>
              <a:t>(CHARGE EXTRACTION BY LINEARLY INCREASING VOLTAGE) </a:t>
            </a:r>
          </a:p>
          <a:p>
            <a:endParaRPr lang="es-EC" dirty="0"/>
          </a:p>
        </p:txBody>
      </p:sp>
    </p:spTree>
    <p:extLst>
      <p:ext uri="{BB962C8B-B14F-4D97-AF65-F5344CB8AC3E}">
        <p14:creationId xmlns:p14="http://schemas.microsoft.com/office/powerpoint/2010/main" val="153865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512425" y="1157466"/>
            <a:ext cx="7168588" cy="3693319"/>
          </a:xfrm>
          <a:prstGeom prst="rect">
            <a:avLst/>
          </a:prstGeom>
          <a:noFill/>
        </p:spPr>
        <p:txBody>
          <a:bodyPr wrap="square" rtlCol="0">
            <a:spAutoFit/>
          </a:bodyPr>
          <a:lstStyle/>
          <a:p>
            <a:r>
              <a:rPr lang="es-EC" sz="2400" dirty="0"/>
              <a:t>Agenda </a:t>
            </a:r>
          </a:p>
          <a:p>
            <a:endParaRPr lang="es-EC" sz="2400" dirty="0"/>
          </a:p>
          <a:p>
            <a:pPr marL="285750" indent="-285750">
              <a:buFont typeface="Arial" panose="020B0604020202020204" pitchFamily="34" charset="0"/>
              <a:buChar char="•"/>
            </a:pPr>
            <a:r>
              <a:rPr lang="es-EC" sz="2400" dirty="0"/>
              <a:t>Introducción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Implementación</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Conclusiones </a:t>
            </a:r>
          </a:p>
          <a:p>
            <a:pPr marL="285750" indent="-285750">
              <a:buFont typeface="Arial" panose="020B0604020202020204" pitchFamily="34" charset="0"/>
              <a:buChar char="•"/>
            </a:pPr>
            <a:r>
              <a:rPr lang="es-EC" sz="2400" dirty="0"/>
              <a:t>Recomendaciones</a:t>
            </a:r>
          </a:p>
          <a:p>
            <a:pPr marL="285750" indent="-285750">
              <a:buFont typeface="Arial" panose="020B0604020202020204" pitchFamily="34" charset="0"/>
              <a:buChar char="•"/>
            </a:pPr>
            <a:r>
              <a:rPr lang="es-EC" sz="2400" dirty="0"/>
              <a:t>Trabajos futuros </a:t>
            </a:r>
          </a:p>
          <a:p>
            <a:endParaRPr lang="es-EC" dirty="0"/>
          </a:p>
        </p:txBody>
      </p:sp>
    </p:spTree>
    <p:extLst>
      <p:ext uri="{BB962C8B-B14F-4D97-AF65-F5344CB8AC3E}">
        <p14:creationId xmlns:p14="http://schemas.microsoft.com/office/powerpoint/2010/main" val="26152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BB9E058-CA42-46BF-9C13-737A8BC49567}"/>
              </a:ext>
            </a:extLst>
          </p:cNvPr>
          <p:cNvSpPr txBox="1">
            <a:spLocks/>
          </p:cNvSpPr>
          <p:nvPr/>
        </p:nvSpPr>
        <p:spPr>
          <a:xfrm>
            <a:off x="838200" y="365125"/>
            <a:ext cx="44888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Módulo PXI</a:t>
            </a:r>
          </a:p>
        </p:txBody>
      </p:sp>
      <p:pic>
        <p:nvPicPr>
          <p:cNvPr id="6" name="Imagen 5" descr="Resultado de imagen para PXIe-1082">
            <a:extLst>
              <a:ext uri="{FF2B5EF4-FFF2-40B4-BE49-F238E27FC236}">
                <a16:creationId xmlns:a16="http://schemas.microsoft.com/office/drawing/2014/main" id="{15EF1618-7CF8-468E-BF95-F22A1776FD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431" y="1895912"/>
            <a:ext cx="3750578" cy="2389930"/>
          </a:xfrm>
          <a:prstGeom prst="rect">
            <a:avLst/>
          </a:prstGeom>
          <a:noFill/>
          <a:ln>
            <a:noFill/>
          </a:ln>
        </p:spPr>
      </p:pic>
      <p:sp>
        <p:nvSpPr>
          <p:cNvPr id="2" name="Rectángulo 1">
            <a:extLst>
              <a:ext uri="{FF2B5EF4-FFF2-40B4-BE49-F238E27FC236}">
                <a16:creationId xmlns:a16="http://schemas.microsoft.com/office/drawing/2014/main" id="{18213062-E4AB-41C7-AC83-D2F318720217}"/>
              </a:ext>
            </a:extLst>
          </p:cNvPr>
          <p:cNvSpPr/>
          <p:nvPr/>
        </p:nvSpPr>
        <p:spPr>
          <a:xfrm>
            <a:off x="1076587" y="4666187"/>
            <a:ext cx="6096000" cy="646331"/>
          </a:xfrm>
          <a:prstGeom prst="rect">
            <a:avLst/>
          </a:prstGeom>
        </p:spPr>
        <p:txBody>
          <a:bodyPr>
            <a:spAutoFit/>
          </a:bodyPr>
          <a:lstStyle/>
          <a:p>
            <a:r>
              <a:rPr lang="es-EC" dirty="0">
                <a:latin typeface="Times New Roman" panose="02020603050405020304" pitchFamily="18" charset="0"/>
                <a:ea typeface="Times New Roman" panose="02020603050405020304" pitchFamily="18" charset="0"/>
              </a:rPr>
              <a:t>Sistema para la adquisición y procesamiento de datos que facilita la integración de módulos a necesidad del usuario</a:t>
            </a:r>
            <a:endParaRPr lang="es-EC" dirty="0"/>
          </a:p>
        </p:txBody>
      </p:sp>
      <p:sp>
        <p:nvSpPr>
          <p:cNvPr id="3" name="Rectángulo 2">
            <a:extLst>
              <a:ext uri="{FF2B5EF4-FFF2-40B4-BE49-F238E27FC236}">
                <a16:creationId xmlns:a16="http://schemas.microsoft.com/office/drawing/2014/main" id="{08B30843-E187-4A08-9145-BCF0213D87DA}"/>
              </a:ext>
            </a:extLst>
          </p:cNvPr>
          <p:cNvSpPr/>
          <p:nvPr/>
        </p:nvSpPr>
        <p:spPr>
          <a:xfrm>
            <a:off x="5216256" y="1385996"/>
            <a:ext cx="3095784" cy="561949"/>
          </a:xfrm>
          <a:prstGeom prst="rect">
            <a:avLst/>
          </a:prstGeom>
        </p:spPr>
        <p:txBody>
          <a:bodyPr wrap="none">
            <a:spAutoFit/>
          </a:bodyPr>
          <a:lstStyle/>
          <a:p>
            <a:pPr lvl="4" algn="just">
              <a:lnSpc>
                <a:spcPct val="200000"/>
              </a:lnSpc>
              <a:spcBef>
                <a:spcPts val="1200"/>
              </a:spcBef>
              <a:spcAft>
                <a:spcPts val="300"/>
              </a:spcAft>
            </a:pPr>
            <a:r>
              <a:rPr lang="es-EC" b="1" i="1" dirty="0">
                <a:solidFill>
                  <a:srgbClr val="000000"/>
                </a:solidFill>
                <a:latin typeface="Times New Roman" panose="02020603050405020304" pitchFamily="18" charset="0"/>
                <a:cs typeface="Times New Roman" panose="02020603050405020304" pitchFamily="18" charset="0"/>
              </a:rPr>
              <a:t>PXIE-8115</a:t>
            </a:r>
            <a:endParaRPr lang="es-EC" b="1" i="1" dirty="0">
              <a:effectLst/>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20D90FBA-2247-49AC-A5CE-25D88B8FA387}"/>
              </a:ext>
            </a:extLst>
          </p:cNvPr>
          <p:cNvSpPr/>
          <p:nvPr/>
        </p:nvSpPr>
        <p:spPr>
          <a:xfrm>
            <a:off x="7000560" y="1961559"/>
            <a:ext cx="4783124" cy="923330"/>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Controlador PXI utilizado para aplicaciones de instrumentación, procesamiento intenso y adquisición de datos</a:t>
            </a:r>
            <a:endParaRPr lang="es-EC" dirty="0"/>
          </a:p>
        </p:txBody>
      </p:sp>
      <p:sp>
        <p:nvSpPr>
          <p:cNvPr id="5" name="Rectángulo 4">
            <a:extLst>
              <a:ext uri="{FF2B5EF4-FFF2-40B4-BE49-F238E27FC236}">
                <a16:creationId xmlns:a16="http://schemas.microsoft.com/office/drawing/2014/main" id="{BF6EAC21-35FB-4154-AE16-8465070A92F8}"/>
              </a:ext>
            </a:extLst>
          </p:cNvPr>
          <p:cNvSpPr/>
          <p:nvPr/>
        </p:nvSpPr>
        <p:spPr>
          <a:xfrm>
            <a:off x="5216256" y="3129165"/>
            <a:ext cx="3108543" cy="561949"/>
          </a:xfrm>
          <a:prstGeom prst="rect">
            <a:avLst/>
          </a:prstGeom>
        </p:spPr>
        <p:txBody>
          <a:bodyPr wrap="square">
            <a:spAutoFit/>
          </a:bodyPr>
          <a:lstStyle/>
          <a:p>
            <a:pPr lvl="4" algn="just">
              <a:lnSpc>
                <a:spcPct val="200000"/>
              </a:lnSpc>
              <a:spcBef>
                <a:spcPts val="1200"/>
              </a:spcBef>
              <a:spcAft>
                <a:spcPts val="300"/>
              </a:spcAft>
            </a:pPr>
            <a:r>
              <a:rPr lang="es-EC" b="1" i="1" dirty="0">
                <a:latin typeface="Times New Roman" panose="02020603050405020304" pitchFamily="18" charset="0"/>
                <a:cs typeface="Times New Roman" panose="02020603050405020304" pitchFamily="18" charset="0"/>
              </a:rPr>
              <a:t>PXIE-5160</a:t>
            </a:r>
            <a:endParaRPr lang="es-EC" b="1" i="1" dirty="0">
              <a:effectLst/>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8FF061D8-C5AD-4D6E-88D7-6D9240415359}"/>
              </a:ext>
            </a:extLst>
          </p:cNvPr>
          <p:cNvSpPr/>
          <p:nvPr/>
        </p:nvSpPr>
        <p:spPr>
          <a:xfrm>
            <a:off x="7089704" y="3676386"/>
            <a:ext cx="3070071"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Osciloscopio de alta velocidad </a:t>
            </a:r>
            <a:endParaRPr lang="es-EC" dirty="0"/>
          </a:p>
        </p:txBody>
      </p:sp>
      <p:sp>
        <p:nvSpPr>
          <p:cNvPr id="8" name="Rectángulo 7">
            <a:extLst>
              <a:ext uri="{FF2B5EF4-FFF2-40B4-BE49-F238E27FC236}">
                <a16:creationId xmlns:a16="http://schemas.microsoft.com/office/drawing/2014/main" id="{FC18288D-568C-4002-9A87-73579947F2C9}"/>
              </a:ext>
            </a:extLst>
          </p:cNvPr>
          <p:cNvSpPr/>
          <p:nvPr/>
        </p:nvSpPr>
        <p:spPr>
          <a:xfrm>
            <a:off x="7089704" y="3961353"/>
            <a:ext cx="6096000" cy="1477328"/>
          </a:xfrm>
          <a:prstGeom prst="rect">
            <a:avLst/>
          </a:prstGeom>
        </p:spPr>
        <p:txBody>
          <a:bodyPr>
            <a:spAutoFit/>
          </a:bodyPr>
          <a:lstStyle/>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Ancho de banda máximo: 500 MHz</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Frecuencia máxima de muestreo: 2.5 GS / s</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Canales de entrada de voltaje: 2</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Resolución de entrada analógica: 10 bits</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Memoria integrada de 2 GB o 64 MB</a:t>
            </a:r>
          </a:p>
        </p:txBody>
      </p:sp>
    </p:spTree>
    <p:extLst>
      <p:ext uri="{BB962C8B-B14F-4D97-AF65-F5344CB8AC3E}">
        <p14:creationId xmlns:p14="http://schemas.microsoft.com/office/powerpoint/2010/main" val="50124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BB9E058-CA42-46BF-9C13-737A8BC49567}"/>
              </a:ext>
            </a:extLst>
          </p:cNvPr>
          <p:cNvSpPr txBox="1">
            <a:spLocks/>
          </p:cNvSpPr>
          <p:nvPr/>
        </p:nvSpPr>
        <p:spPr>
          <a:xfrm>
            <a:off x="838200" y="365125"/>
            <a:ext cx="54332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TEKTRONIX AFG2020. </a:t>
            </a:r>
          </a:p>
        </p:txBody>
      </p:sp>
      <p:pic>
        <p:nvPicPr>
          <p:cNvPr id="7170" name="Picture 2" descr="Resultado de imagen para TEKTRONIX AFG2020">
            <a:extLst>
              <a:ext uri="{FF2B5EF4-FFF2-40B4-BE49-F238E27FC236}">
                <a16:creationId xmlns:a16="http://schemas.microsoft.com/office/drawing/2014/main" id="{882137FA-843F-4549-9662-E87B07083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426" y="222758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668C9477-B5F8-4217-AB93-60811000AEDC}"/>
              </a:ext>
            </a:extLst>
          </p:cNvPr>
          <p:cNvSpPr/>
          <p:nvPr/>
        </p:nvSpPr>
        <p:spPr>
          <a:xfrm>
            <a:off x="5724088" y="1897417"/>
            <a:ext cx="6096000" cy="1477328"/>
          </a:xfrm>
          <a:prstGeom prst="rect">
            <a:avLst/>
          </a:prstGeom>
        </p:spPr>
        <p:txBody>
          <a:bodyPr>
            <a:spAutoFit/>
          </a:bodyPr>
          <a:lstStyle/>
          <a:p>
            <a:pPr algn="just">
              <a:spcAft>
                <a:spcPts val="0"/>
              </a:spcAft>
            </a:pPr>
            <a:r>
              <a:rPr lang="es-EC" dirty="0">
                <a:latin typeface="Times New Roman" panose="02020603050405020304" pitchFamily="18" charset="0"/>
                <a:ea typeface="Times New Roman" panose="02020603050405020304" pitchFamily="18" charset="0"/>
              </a:rPr>
              <a:t>Generador de funciones Arbitrarias es un equipo para pruebas capaz de generar formas de onda eléctricas repetitivas o de simple disparo. El equipo está pensado para análisis durante pruebas, pruebas de fallos y confirmación de funcionamiento adecuado de dispositivos.</a:t>
            </a:r>
          </a:p>
        </p:txBody>
      </p:sp>
      <p:sp>
        <p:nvSpPr>
          <p:cNvPr id="11" name="Rectángulo 10">
            <a:extLst>
              <a:ext uri="{FF2B5EF4-FFF2-40B4-BE49-F238E27FC236}">
                <a16:creationId xmlns:a16="http://schemas.microsoft.com/office/drawing/2014/main" id="{576AF103-D651-42BB-AC63-5D78E6FECADD}"/>
              </a:ext>
            </a:extLst>
          </p:cNvPr>
          <p:cNvSpPr/>
          <p:nvPr/>
        </p:nvSpPr>
        <p:spPr>
          <a:xfrm>
            <a:off x="5551098" y="3810973"/>
            <a:ext cx="6096000" cy="2223942"/>
          </a:xfrm>
          <a:prstGeom prst="rect">
            <a:avLst/>
          </a:prstGeom>
        </p:spPr>
        <p:txBody>
          <a:bodyPr>
            <a:spAutoFit/>
          </a:bodyPr>
          <a:lstStyle/>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Monitor estándar de alta resolución con GUI</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Resolución vertical: 12 bits (1/4096)</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Reloj de resolución: 250 MHz, precisión de 1 ppm, 0.5 Hz (10 dígitos)</a:t>
            </a:r>
          </a:p>
          <a:p>
            <a:pPr marL="342900" indent="-342900" algn="just">
              <a:buFont typeface="Symbol" panose="05050102010706020507" pitchFamily="18" charset="2"/>
              <a:buChar char=""/>
            </a:pPr>
            <a:r>
              <a:rPr lang="es-EC" dirty="0"/>
              <a:t>Formas de onda estándar: onda sinusoidal; Cuadrado; Triángulo; Rampa; Pulso</a:t>
            </a:r>
          </a:p>
          <a:p>
            <a:pPr marL="342900" lvl="0" indent="-342900" algn="just">
              <a:lnSpc>
                <a:spcPct val="200000"/>
              </a:lnSpc>
              <a:spcAft>
                <a:spcPts val="0"/>
              </a:spcAft>
              <a:buFont typeface="Symbol" panose="05050102010706020507" pitchFamily="18" charset="2"/>
              <a:buChar char=""/>
            </a:pPr>
            <a:endParaRPr lang="es-EC"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742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BB9E058-CA42-46BF-9C13-737A8BC49567}"/>
              </a:ext>
            </a:extLst>
          </p:cNvPr>
          <p:cNvSpPr txBox="1">
            <a:spLocks/>
          </p:cNvSpPr>
          <p:nvPr/>
        </p:nvSpPr>
        <p:spPr>
          <a:xfrm>
            <a:off x="838200" y="365125"/>
            <a:ext cx="44888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a:t>Instrumentación</a:t>
            </a:r>
            <a:endParaRPr lang="es-EC" dirty="0"/>
          </a:p>
        </p:txBody>
      </p:sp>
      <p:sp>
        <p:nvSpPr>
          <p:cNvPr id="10" name="Rectángulo 9">
            <a:extLst>
              <a:ext uri="{FF2B5EF4-FFF2-40B4-BE49-F238E27FC236}">
                <a16:creationId xmlns:a16="http://schemas.microsoft.com/office/drawing/2014/main" id="{B4A28530-EA1B-4A96-9052-40264A58FAAF}"/>
              </a:ext>
            </a:extLst>
          </p:cNvPr>
          <p:cNvSpPr/>
          <p:nvPr/>
        </p:nvSpPr>
        <p:spPr>
          <a:xfrm>
            <a:off x="2250276" y="3429000"/>
            <a:ext cx="1865382" cy="369332"/>
          </a:xfrm>
          <a:prstGeom prst="rect">
            <a:avLst/>
          </a:prstGeom>
        </p:spPr>
        <p:txBody>
          <a:bodyPr wrap="none">
            <a:spAutoFit/>
          </a:bodyPr>
          <a:lstStyle/>
          <a:p>
            <a:r>
              <a:rPr lang="es-EC" dirty="0"/>
              <a:t>Circuito necesario</a:t>
            </a:r>
          </a:p>
        </p:txBody>
      </p:sp>
      <p:graphicFrame>
        <p:nvGraphicFramePr>
          <p:cNvPr id="11" name="Objeto 10">
            <a:extLst>
              <a:ext uri="{FF2B5EF4-FFF2-40B4-BE49-F238E27FC236}">
                <a16:creationId xmlns:a16="http://schemas.microsoft.com/office/drawing/2014/main" id="{64DBB68E-CB35-475F-AA11-0EB54D205081}"/>
              </a:ext>
            </a:extLst>
          </p:cNvPr>
          <p:cNvGraphicFramePr>
            <a:graphicFrameLocks noChangeAspect="1"/>
          </p:cNvGraphicFramePr>
          <p:nvPr/>
        </p:nvGraphicFramePr>
        <p:xfrm>
          <a:off x="1812022" y="1791354"/>
          <a:ext cx="7981504" cy="1035733"/>
        </p:xfrm>
        <a:graphic>
          <a:graphicData uri="http://schemas.openxmlformats.org/presentationml/2006/ole">
            <mc:AlternateContent xmlns:mc="http://schemas.openxmlformats.org/markup-compatibility/2006">
              <mc:Choice xmlns:v="urn:schemas-microsoft-com:vml" Requires="v">
                <p:oleObj spid="_x0000_s6150" name="Visio" r:id="rId4" imgW="6877150" imgH="752386" progId="Visio.Drawing.15">
                  <p:embed/>
                </p:oleObj>
              </mc:Choice>
              <mc:Fallback>
                <p:oleObj name="Visio" r:id="rId4" imgW="6877150" imgH="752386" progId="Visio.Drawing.15">
                  <p:embed/>
                  <p:pic>
                    <p:nvPicPr>
                      <p:cNvPr id="11" name="Objeto 10">
                        <a:extLst>
                          <a:ext uri="{FF2B5EF4-FFF2-40B4-BE49-F238E27FC236}">
                            <a16:creationId xmlns:a16="http://schemas.microsoft.com/office/drawing/2014/main" id="{64DBB68E-CB35-475F-AA11-0EB54D205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022" y="1791354"/>
                        <a:ext cx="7981504" cy="1035733"/>
                      </a:xfrm>
                      <a:prstGeom prst="rect">
                        <a:avLst/>
                      </a:prstGeom>
                      <a:noFill/>
                    </p:spPr>
                  </p:pic>
                </p:oleObj>
              </mc:Fallback>
            </mc:AlternateContent>
          </a:graphicData>
        </a:graphic>
      </p:graphicFrame>
      <p:pic>
        <p:nvPicPr>
          <p:cNvPr id="12" name="Imagen 11">
            <a:extLst>
              <a:ext uri="{FF2B5EF4-FFF2-40B4-BE49-F238E27FC236}">
                <a16:creationId xmlns:a16="http://schemas.microsoft.com/office/drawing/2014/main" id="{2CFD88AB-7F31-4218-BD04-5F28E4BE7BA4}"/>
              </a:ext>
            </a:extLst>
          </p:cNvPr>
          <p:cNvPicPr/>
          <p:nvPr/>
        </p:nvPicPr>
        <p:blipFill>
          <a:blip r:embed="rId6"/>
          <a:stretch>
            <a:fillRect/>
          </a:stretch>
        </p:blipFill>
        <p:spPr>
          <a:xfrm>
            <a:off x="3182967" y="3949992"/>
            <a:ext cx="5591175" cy="2095500"/>
          </a:xfrm>
          <a:prstGeom prst="rect">
            <a:avLst/>
          </a:prstGeom>
        </p:spPr>
      </p:pic>
    </p:spTree>
    <p:extLst>
      <p:ext uri="{BB962C8B-B14F-4D97-AF65-F5344CB8AC3E}">
        <p14:creationId xmlns:p14="http://schemas.microsoft.com/office/powerpoint/2010/main" val="282403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1096B9B2-EEC9-4815-BEE8-AC4F0E46E0F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Adquisición de Datos CELIV</a:t>
            </a:r>
            <a:endParaRPr lang="es-EC" dirty="0"/>
          </a:p>
        </p:txBody>
      </p:sp>
      <p:pic>
        <p:nvPicPr>
          <p:cNvPr id="10" name="Imagen 9">
            <a:extLst>
              <a:ext uri="{FF2B5EF4-FFF2-40B4-BE49-F238E27FC236}">
                <a16:creationId xmlns:a16="http://schemas.microsoft.com/office/drawing/2014/main" id="{31F17120-6B83-4763-967C-204F26131E64}"/>
              </a:ext>
            </a:extLst>
          </p:cNvPr>
          <p:cNvPicPr/>
          <p:nvPr/>
        </p:nvPicPr>
        <p:blipFill>
          <a:blip r:embed="rId3"/>
          <a:stretch>
            <a:fillRect/>
          </a:stretch>
        </p:blipFill>
        <p:spPr>
          <a:xfrm>
            <a:off x="2691873" y="1409350"/>
            <a:ext cx="7433639" cy="4681058"/>
          </a:xfrm>
          <a:prstGeom prst="rect">
            <a:avLst/>
          </a:prstGeom>
        </p:spPr>
      </p:pic>
    </p:spTree>
    <p:extLst>
      <p:ext uri="{BB962C8B-B14F-4D97-AF65-F5344CB8AC3E}">
        <p14:creationId xmlns:p14="http://schemas.microsoft.com/office/powerpoint/2010/main" val="2350928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7AB960CF-9BCA-43DD-AC6C-1AC4B59EA7F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Cálculo CELIV</a:t>
            </a:r>
            <a:endParaRPr lang="es-EC" dirty="0"/>
          </a:p>
        </p:txBody>
      </p:sp>
      <p:pic>
        <p:nvPicPr>
          <p:cNvPr id="10" name="Imagen 9">
            <a:extLst>
              <a:ext uri="{FF2B5EF4-FFF2-40B4-BE49-F238E27FC236}">
                <a16:creationId xmlns:a16="http://schemas.microsoft.com/office/drawing/2014/main" id="{1158B1B2-C7E0-4EB4-AB99-1ADF24376532}"/>
              </a:ext>
            </a:extLst>
          </p:cNvPr>
          <p:cNvPicPr/>
          <p:nvPr/>
        </p:nvPicPr>
        <p:blipFill>
          <a:blip r:embed="rId3"/>
          <a:stretch>
            <a:fillRect/>
          </a:stretch>
        </p:blipFill>
        <p:spPr>
          <a:xfrm>
            <a:off x="2430737" y="1516360"/>
            <a:ext cx="7174658" cy="4448212"/>
          </a:xfrm>
          <a:prstGeom prst="rect">
            <a:avLst/>
          </a:prstGeom>
        </p:spPr>
      </p:pic>
    </p:spTree>
    <p:extLst>
      <p:ext uri="{BB962C8B-B14F-4D97-AF65-F5344CB8AC3E}">
        <p14:creationId xmlns:p14="http://schemas.microsoft.com/office/powerpoint/2010/main" val="392305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3761892" y="2875002"/>
            <a:ext cx="4668216" cy="1107996"/>
          </a:xfrm>
          <a:prstGeom prst="rect">
            <a:avLst/>
          </a:prstGeom>
          <a:noFill/>
        </p:spPr>
        <p:txBody>
          <a:bodyPr wrap="square" rtlCol="0">
            <a:spAutoFit/>
          </a:bodyPr>
          <a:lstStyle/>
          <a:p>
            <a:r>
              <a:rPr lang="es-EC" sz="6600" dirty="0"/>
              <a:t>RESULTADOS</a:t>
            </a:r>
            <a:endParaRPr lang="es-EC" dirty="0"/>
          </a:p>
        </p:txBody>
      </p:sp>
    </p:spTree>
    <p:extLst>
      <p:ext uri="{BB962C8B-B14F-4D97-AF65-F5344CB8AC3E}">
        <p14:creationId xmlns:p14="http://schemas.microsoft.com/office/powerpoint/2010/main" val="47835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8850229-4B3B-4EE3-A3FB-14372EC64147}"/>
              </a:ext>
            </a:extLst>
          </p:cNvPr>
          <p:cNvSpPr>
            <a:spLocks noGrp="1"/>
          </p:cNvSpPr>
          <p:nvPr>
            <p:ph type="title"/>
          </p:nvPr>
        </p:nvSpPr>
        <p:spPr>
          <a:xfrm>
            <a:off x="838200" y="365125"/>
            <a:ext cx="10515600" cy="1325563"/>
          </a:xfrm>
        </p:spPr>
        <p:txBody>
          <a:bodyPr/>
          <a:lstStyle/>
          <a:p>
            <a:r>
              <a:rPr lang="es-EC" dirty="0"/>
              <a:t>Paneles solares utilizados</a:t>
            </a:r>
          </a:p>
        </p:txBody>
      </p:sp>
      <p:pic>
        <p:nvPicPr>
          <p:cNvPr id="5" name="Imagen 4">
            <a:extLst>
              <a:ext uri="{FF2B5EF4-FFF2-40B4-BE49-F238E27FC236}">
                <a16:creationId xmlns:a16="http://schemas.microsoft.com/office/drawing/2014/main" id="{88C90C6B-335C-4128-895D-E5B11563F5E2}"/>
              </a:ext>
            </a:extLst>
          </p:cNvPr>
          <p:cNvPicPr/>
          <p:nvPr/>
        </p:nvPicPr>
        <p:blipFill>
          <a:blip r:embed="rId4"/>
          <a:stretch>
            <a:fillRect/>
          </a:stretch>
        </p:blipFill>
        <p:spPr>
          <a:xfrm rot="5400000">
            <a:off x="2195422" y="1843206"/>
            <a:ext cx="3774440" cy="3305810"/>
          </a:xfrm>
          <a:prstGeom prst="rect">
            <a:avLst/>
          </a:prstGeom>
        </p:spPr>
      </p:pic>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07C87600-F69A-447F-B14A-63B4DBB2FE17}"/>
                  </a:ext>
                </a:extLst>
              </p:cNvPr>
              <p:cNvGraphicFramePr>
                <a:graphicFrameLocks noGrp="1"/>
              </p:cNvGraphicFramePr>
              <p:nvPr>
                <p:extLst>
                  <p:ext uri="{D42A27DB-BD31-4B8C-83A1-F6EECF244321}">
                    <p14:modId xmlns:p14="http://schemas.microsoft.com/office/powerpoint/2010/main" val="2716244751"/>
                  </p:ext>
                </p:extLst>
              </p:nvPr>
            </p:nvGraphicFramePr>
            <p:xfrm>
              <a:off x="6346976" y="2667889"/>
              <a:ext cx="4634212" cy="964545"/>
            </p:xfrm>
            <a:graphic>
              <a:graphicData uri="http://schemas.openxmlformats.org/drawingml/2006/table">
                <a:tbl>
                  <a:tblPr firstRow="1" firstCol="1" bandRow="1">
                    <a:tableStyleId>{5C22544A-7EE6-4342-B048-85BDC9FD1C3A}</a:tableStyleId>
                  </a:tblPr>
                  <a:tblGrid>
                    <a:gridCol w="602808">
                      <a:extLst>
                        <a:ext uri="{9D8B030D-6E8A-4147-A177-3AD203B41FA5}">
                          <a16:colId xmlns:a16="http://schemas.microsoft.com/office/drawing/2014/main" val="612711889"/>
                        </a:ext>
                      </a:extLst>
                    </a:gridCol>
                    <a:gridCol w="975382">
                      <a:extLst>
                        <a:ext uri="{9D8B030D-6E8A-4147-A177-3AD203B41FA5}">
                          <a16:colId xmlns:a16="http://schemas.microsoft.com/office/drawing/2014/main" val="2991849197"/>
                        </a:ext>
                      </a:extLst>
                    </a:gridCol>
                    <a:gridCol w="1018674">
                      <a:extLst>
                        <a:ext uri="{9D8B030D-6E8A-4147-A177-3AD203B41FA5}">
                          <a16:colId xmlns:a16="http://schemas.microsoft.com/office/drawing/2014/main" val="479525994"/>
                        </a:ext>
                      </a:extLst>
                    </a:gridCol>
                    <a:gridCol w="1018674">
                      <a:extLst>
                        <a:ext uri="{9D8B030D-6E8A-4147-A177-3AD203B41FA5}">
                          <a16:colId xmlns:a16="http://schemas.microsoft.com/office/drawing/2014/main" val="3148617190"/>
                        </a:ext>
                      </a:extLst>
                    </a:gridCol>
                    <a:gridCol w="1018674">
                      <a:extLst>
                        <a:ext uri="{9D8B030D-6E8A-4147-A177-3AD203B41FA5}">
                          <a16:colId xmlns:a16="http://schemas.microsoft.com/office/drawing/2014/main" val="306731410"/>
                        </a:ext>
                      </a:extLst>
                    </a:gridCol>
                  </a:tblGrid>
                  <a:tr h="229485">
                    <a:tc>
                      <a:txBody>
                        <a:bodyPr/>
                        <a:lstStyle/>
                        <a:p>
                          <a:pPr algn="ctr">
                            <a:lnSpc>
                              <a:spcPct val="115000"/>
                            </a:lnSpc>
                            <a:spcAft>
                              <a:spcPts val="0"/>
                            </a:spcAft>
                          </a:pPr>
                          <a:r>
                            <a:rPr lang="es-EC" sz="10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4885083"/>
                      </a:ext>
                    </a:extLst>
                  </a:tr>
                  <a:tr h="24502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𝑽</m:t>
                                    </m:r>
                                  </m:e>
                                  <m:sub>
                                    <m:r>
                                      <a:rPr lang="es-EC" sz="1000">
                                        <a:effectLst/>
                                        <a:latin typeface="Cambria Math" panose="02040503050406030204" pitchFamily="18" charset="0"/>
                                      </a:rPr>
                                      <m:t>𝑶𝑪</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9.64</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9.159</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9.642</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5.103</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4367391"/>
                      </a:ext>
                    </a:extLst>
                  </a:tr>
                  <a:tr h="24502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𝑰</m:t>
                                    </m:r>
                                  </m:e>
                                  <m:sub>
                                    <m:r>
                                      <a:rPr lang="es-EC" sz="1000">
                                        <a:effectLst/>
                                        <a:latin typeface="Cambria Math" panose="02040503050406030204" pitchFamily="18" charset="0"/>
                                      </a:rPr>
                                      <m:t>𝑺𝑪</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20</m:t>
                                </m:r>
                                <m:r>
                                  <a:rPr lang="es-EC" sz="1000">
                                    <a:effectLst/>
                                    <a:latin typeface="Cambria Math" panose="02040503050406030204" pitchFamily="18" charset="0"/>
                                  </a:rPr>
                                  <m:t>𝑚𝐴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0.185</m:t>
                                </m:r>
                                <m:r>
                                  <a:rPr lang="es-EC" sz="1000">
                                    <a:effectLst/>
                                    <a:latin typeface="Cambria Math" panose="02040503050406030204" pitchFamily="18" charset="0"/>
                                  </a:rPr>
                                  <m:t>𝑚𝐴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20</m:t>
                                </m:r>
                                <m:r>
                                  <a:rPr lang="es-EC" sz="1000">
                                    <a:effectLst/>
                                    <a:latin typeface="Cambria Math" panose="02040503050406030204" pitchFamily="18" charset="0"/>
                                  </a:rPr>
                                  <m:t>𝑚𝐴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5.211</m:t>
                                </m:r>
                                <m:r>
                                  <a:rPr lang="es-EC" sz="1000">
                                    <a:effectLst/>
                                    <a:latin typeface="Cambria Math" panose="02040503050406030204" pitchFamily="18" charset="0"/>
                                  </a:rPr>
                                  <m:t>𝑚𝐴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1474864"/>
                      </a:ext>
                    </a:extLst>
                  </a:tr>
                  <a:tr h="24502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𝑷</m:t>
                                    </m:r>
                                  </m:e>
                                  <m:sub>
                                    <m:r>
                                      <a:rPr lang="es-EC" sz="1000">
                                        <a:effectLst/>
                                        <a:latin typeface="Cambria Math" panose="02040503050406030204" pitchFamily="18" charset="0"/>
                                      </a:rPr>
                                      <m:t>𝒎𝒂𝒙</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0,079</m:t>
                                </m:r>
                                <m:r>
                                  <a:rPr lang="es-EC" sz="1000">
                                    <a:effectLst/>
                                    <a:latin typeface="Cambria Math" panose="02040503050406030204" pitchFamily="18" charset="0"/>
                                  </a:rPr>
                                  <m:t>𝑊</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0,0611</m:t>
                                </m:r>
                                <m:r>
                                  <a:rPr lang="es-EC" sz="1000">
                                    <a:effectLst/>
                                    <a:latin typeface="Cambria Math" panose="02040503050406030204" pitchFamily="18" charset="0"/>
                                  </a:rPr>
                                  <m:t>𝑊</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0,101</m:t>
                                </m:r>
                                <m:r>
                                  <a:rPr lang="es-EC" sz="1000">
                                    <a:effectLst/>
                                    <a:latin typeface="Cambria Math" panose="02040503050406030204" pitchFamily="18" charset="0"/>
                                  </a:rPr>
                                  <m:t>𝑊</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0,0168</m:t>
                                </m:r>
                                <m:r>
                                  <a:rPr lang="es-EC" sz="1000">
                                    <a:effectLst/>
                                    <a:latin typeface="Cambria Math" panose="02040503050406030204" pitchFamily="18" charset="0"/>
                                  </a:rPr>
                                  <m:t>𝑊</m:t>
                                </m:r>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3374136"/>
                      </a:ext>
                    </a:extLst>
                  </a:tr>
                </a:tbl>
              </a:graphicData>
            </a:graphic>
          </p:graphicFrame>
        </mc:Choice>
        <mc:Fallback xmlns="">
          <p:graphicFrame>
            <p:nvGraphicFramePr>
              <p:cNvPr id="2" name="Tabla 1">
                <a:extLst>
                  <a:ext uri="{FF2B5EF4-FFF2-40B4-BE49-F238E27FC236}">
                    <a16:creationId xmlns:a16="http://schemas.microsoft.com/office/drawing/2014/main" id="{07C87600-F69A-447F-B14A-63B4DBB2FE17}"/>
                  </a:ext>
                </a:extLst>
              </p:cNvPr>
              <p:cNvGraphicFramePr>
                <a:graphicFrameLocks noGrp="1"/>
              </p:cNvGraphicFramePr>
              <p:nvPr>
                <p:extLst>
                  <p:ext uri="{D42A27DB-BD31-4B8C-83A1-F6EECF244321}">
                    <p14:modId xmlns:p14="http://schemas.microsoft.com/office/powerpoint/2010/main" val="2716244751"/>
                  </p:ext>
                </p:extLst>
              </p:nvPr>
            </p:nvGraphicFramePr>
            <p:xfrm>
              <a:off x="6346976" y="2667889"/>
              <a:ext cx="4634212" cy="964545"/>
            </p:xfrm>
            <a:graphic>
              <a:graphicData uri="http://schemas.openxmlformats.org/drawingml/2006/table">
                <a:tbl>
                  <a:tblPr firstRow="1" firstCol="1" bandRow="1">
                    <a:tableStyleId>{5C22544A-7EE6-4342-B048-85BDC9FD1C3A}</a:tableStyleId>
                  </a:tblPr>
                  <a:tblGrid>
                    <a:gridCol w="602808">
                      <a:extLst>
                        <a:ext uri="{9D8B030D-6E8A-4147-A177-3AD203B41FA5}">
                          <a16:colId xmlns:a16="http://schemas.microsoft.com/office/drawing/2014/main" val="612711889"/>
                        </a:ext>
                      </a:extLst>
                    </a:gridCol>
                    <a:gridCol w="975382">
                      <a:extLst>
                        <a:ext uri="{9D8B030D-6E8A-4147-A177-3AD203B41FA5}">
                          <a16:colId xmlns:a16="http://schemas.microsoft.com/office/drawing/2014/main" val="2991849197"/>
                        </a:ext>
                      </a:extLst>
                    </a:gridCol>
                    <a:gridCol w="1018674">
                      <a:extLst>
                        <a:ext uri="{9D8B030D-6E8A-4147-A177-3AD203B41FA5}">
                          <a16:colId xmlns:a16="http://schemas.microsoft.com/office/drawing/2014/main" val="479525994"/>
                        </a:ext>
                      </a:extLst>
                    </a:gridCol>
                    <a:gridCol w="1018674">
                      <a:extLst>
                        <a:ext uri="{9D8B030D-6E8A-4147-A177-3AD203B41FA5}">
                          <a16:colId xmlns:a16="http://schemas.microsoft.com/office/drawing/2014/main" val="3148617190"/>
                        </a:ext>
                      </a:extLst>
                    </a:gridCol>
                    <a:gridCol w="1018674">
                      <a:extLst>
                        <a:ext uri="{9D8B030D-6E8A-4147-A177-3AD203B41FA5}">
                          <a16:colId xmlns:a16="http://schemas.microsoft.com/office/drawing/2014/main" val="306731410"/>
                        </a:ext>
                      </a:extLst>
                    </a:gridCol>
                  </a:tblGrid>
                  <a:tr h="229485">
                    <a:tc>
                      <a:txBody>
                        <a:bodyPr/>
                        <a:lstStyle/>
                        <a:p>
                          <a:pPr algn="ctr">
                            <a:lnSpc>
                              <a:spcPct val="115000"/>
                            </a:lnSpc>
                            <a:spcAft>
                              <a:spcPts val="0"/>
                            </a:spcAft>
                          </a:pPr>
                          <a:r>
                            <a:rPr lang="es-EC" sz="10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Panel 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4885083"/>
                      </a:ext>
                    </a:extLst>
                  </a:tr>
                  <a:tr h="245020">
                    <a:tc>
                      <a:txBody>
                        <a:bodyPr/>
                        <a:lstStyle/>
                        <a:p>
                          <a:endParaRPr lang="es-EC"/>
                        </a:p>
                      </a:txBody>
                      <a:tcPr marL="68580" marR="68580" marT="0" marB="0">
                        <a:blipFill>
                          <a:blip r:embed="rId5"/>
                          <a:stretch>
                            <a:fillRect l="-1010" t="-102500" r="-672727" b="-207500"/>
                          </a:stretch>
                        </a:blipFill>
                      </a:tcPr>
                    </a:tc>
                    <a:tc>
                      <a:txBody>
                        <a:bodyPr/>
                        <a:lstStyle/>
                        <a:p>
                          <a:endParaRPr lang="es-EC"/>
                        </a:p>
                      </a:txBody>
                      <a:tcPr marL="68580" marR="68580" marT="0" marB="0">
                        <a:blipFill>
                          <a:blip r:embed="rId5"/>
                          <a:stretch>
                            <a:fillRect l="-62500" t="-102500" r="-316250" b="-207500"/>
                          </a:stretch>
                        </a:blipFill>
                      </a:tcPr>
                    </a:tc>
                    <a:tc>
                      <a:txBody>
                        <a:bodyPr/>
                        <a:lstStyle/>
                        <a:p>
                          <a:endParaRPr lang="es-EC"/>
                        </a:p>
                      </a:txBody>
                      <a:tcPr marL="68580" marR="68580" marT="0" marB="0">
                        <a:blipFill>
                          <a:blip r:embed="rId5"/>
                          <a:stretch>
                            <a:fillRect l="-155689" t="-102500" r="-202994" b="-207500"/>
                          </a:stretch>
                        </a:blipFill>
                      </a:tcPr>
                    </a:tc>
                    <a:tc>
                      <a:txBody>
                        <a:bodyPr/>
                        <a:lstStyle/>
                        <a:p>
                          <a:endParaRPr lang="es-EC"/>
                        </a:p>
                      </a:txBody>
                      <a:tcPr marL="68580" marR="68580" marT="0" marB="0">
                        <a:blipFill>
                          <a:blip r:embed="rId5"/>
                          <a:stretch>
                            <a:fillRect l="-254167" t="-102500" r="-101786" b="-207500"/>
                          </a:stretch>
                        </a:blipFill>
                      </a:tcPr>
                    </a:tc>
                    <a:tc>
                      <a:txBody>
                        <a:bodyPr/>
                        <a:lstStyle/>
                        <a:p>
                          <a:endParaRPr lang="es-EC"/>
                        </a:p>
                      </a:txBody>
                      <a:tcPr marL="68580" marR="68580" marT="0" marB="0">
                        <a:blipFill>
                          <a:blip r:embed="rId5"/>
                          <a:stretch>
                            <a:fillRect l="-356287" t="-102500" r="-2395" b="-207500"/>
                          </a:stretch>
                        </a:blipFill>
                      </a:tcPr>
                    </a:tc>
                    <a:extLst>
                      <a:ext uri="{0D108BD9-81ED-4DB2-BD59-A6C34878D82A}">
                        <a16:rowId xmlns:a16="http://schemas.microsoft.com/office/drawing/2014/main" val="1454367391"/>
                      </a:ext>
                    </a:extLst>
                  </a:tr>
                  <a:tr h="245020">
                    <a:tc>
                      <a:txBody>
                        <a:bodyPr/>
                        <a:lstStyle/>
                        <a:p>
                          <a:endParaRPr lang="es-EC"/>
                        </a:p>
                      </a:txBody>
                      <a:tcPr marL="68580" marR="68580" marT="0" marB="0">
                        <a:blipFill>
                          <a:blip r:embed="rId5"/>
                          <a:stretch>
                            <a:fillRect l="-1010" t="-197561" r="-672727" b="-102439"/>
                          </a:stretch>
                        </a:blipFill>
                      </a:tcPr>
                    </a:tc>
                    <a:tc>
                      <a:txBody>
                        <a:bodyPr/>
                        <a:lstStyle/>
                        <a:p>
                          <a:endParaRPr lang="es-EC"/>
                        </a:p>
                      </a:txBody>
                      <a:tcPr marL="68580" marR="68580" marT="0" marB="0">
                        <a:blipFill>
                          <a:blip r:embed="rId5"/>
                          <a:stretch>
                            <a:fillRect l="-62500" t="-197561" r="-316250" b="-102439"/>
                          </a:stretch>
                        </a:blipFill>
                      </a:tcPr>
                    </a:tc>
                    <a:tc>
                      <a:txBody>
                        <a:bodyPr/>
                        <a:lstStyle/>
                        <a:p>
                          <a:endParaRPr lang="es-EC"/>
                        </a:p>
                      </a:txBody>
                      <a:tcPr marL="68580" marR="68580" marT="0" marB="0">
                        <a:blipFill>
                          <a:blip r:embed="rId5"/>
                          <a:stretch>
                            <a:fillRect l="-155689" t="-197561" r="-202994" b="-102439"/>
                          </a:stretch>
                        </a:blipFill>
                      </a:tcPr>
                    </a:tc>
                    <a:tc>
                      <a:txBody>
                        <a:bodyPr/>
                        <a:lstStyle/>
                        <a:p>
                          <a:endParaRPr lang="es-EC"/>
                        </a:p>
                      </a:txBody>
                      <a:tcPr marL="68580" marR="68580" marT="0" marB="0">
                        <a:blipFill>
                          <a:blip r:embed="rId5"/>
                          <a:stretch>
                            <a:fillRect l="-254167" t="-197561" r="-101786" b="-102439"/>
                          </a:stretch>
                        </a:blipFill>
                      </a:tcPr>
                    </a:tc>
                    <a:tc>
                      <a:txBody>
                        <a:bodyPr/>
                        <a:lstStyle/>
                        <a:p>
                          <a:endParaRPr lang="es-EC"/>
                        </a:p>
                      </a:txBody>
                      <a:tcPr marL="68580" marR="68580" marT="0" marB="0">
                        <a:blipFill>
                          <a:blip r:embed="rId5"/>
                          <a:stretch>
                            <a:fillRect l="-356287" t="-197561" r="-2395" b="-102439"/>
                          </a:stretch>
                        </a:blipFill>
                      </a:tcPr>
                    </a:tc>
                    <a:extLst>
                      <a:ext uri="{0D108BD9-81ED-4DB2-BD59-A6C34878D82A}">
                        <a16:rowId xmlns:a16="http://schemas.microsoft.com/office/drawing/2014/main" val="2021474864"/>
                      </a:ext>
                    </a:extLst>
                  </a:tr>
                  <a:tr h="245020">
                    <a:tc>
                      <a:txBody>
                        <a:bodyPr/>
                        <a:lstStyle/>
                        <a:p>
                          <a:endParaRPr lang="es-EC"/>
                        </a:p>
                      </a:txBody>
                      <a:tcPr marL="68580" marR="68580" marT="0" marB="0">
                        <a:blipFill>
                          <a:blip r:embed="rId5"/>
                          <a:stretch>
                            <a:fillRect l="-1010" t="-305000" r="-672727" b="-5000"/>
                          </a:stretch>
                        </a:blipFill>
                      </a:tcPr>
                    </a:tc>
                    <a:tc>
                      <a:txBody>
                        <a:bodyPr/>
                        <a:lstStyle/>
                        <a:p>
                          <a:endParaRPr lang="es-EC"/>
                        </a:p>
                      </a:txBody>
                      <a:tcPr marL="68580" marR="68580" marT="0" marB="0">
                        <a:blipFill>
                          <a:blip r:embed="rId5"/>
                          <a:stretch>
                            <a:fillRect l="-62500" t="-305000" r="-316250" b="-5000"/>
                          </a:stretch>
                        </a:blipFill>
                      </a:tcPr>
                    </a:tc>
                    <a:tc>
                      <a:txBody>
                        <a:bodyPr/>
                        <a:lstStyle/>
                        <a:p>
                          <a:endParaRPr lang="es-EC"/>
                        </a:p>
                      </a:txBody>
                      <a:tcPr marL="68580" marR="68580" marT="0" marB="0">
                        <a:blipFill>
                          <a:blip r:embed="rId5"/>
                          <a:stretch>
                            <a:fillRect l="-155689" t="-305000" r="-202994" b="-5000"/>
                          </a:stretch>
                        </a:blipFill>
                      </a:tcPr>
                    </a:tc>
                    <a:tc>
                      <a:txBody>
                        <a:bodyPr/>
                        <a:lstStyle/>
                        <a:p>
                          <a:endParaRPr lang="es-EC"/>
                        </a:p>
                      </a:txBody>
                      <a:tcPr marL="68580" marR="68580" marT="0" marB="0">
                        <a:blipFill>
                          <a:blip r:embed="rId5"/>
                          <a:stretch>
                            <a:fillRect l="-254167" t="-305000" r="-101786" b="-5000"/>
                          </a:stretch>
                        </a:blipFill>
                      </a:tcPr>
                    </a:tc>
                    <a:tc>
                      <a:txBody>
                        <a:bodyPr/>
                        <a:lstStyle/>
                        <a:p>
                          <a:endParaRPr lang="es-EC"/>
                        </a:p>
                      </a:txBody>
                      <a:tcPr marL="68580" marR="68580" marT="0" marB="0">
                        <a:blipFill>
                          <a:blip r:embed="rId5"/>
                          <a:stretch>
                            <a:fillRect l="-356287" t="-305000" r="-2395" b="-5000"/>
                          </a:stretch>
                        </a:blipFill>
                      </a:tcPr>
                    </a:tc>
                    <a:extLst>
                      <a:ext uri="{0D108BD9-81ED-4DB2-BD59-A6C34878D82A}">
                        <a16:rowId xmlns:a16="http://schemas.microsoft.com/office/drawing/2014/main" val="1863374136"/>
                      </a:ext>
                    </a:extLst>
                  </a:tr>
                </a:tbl>
              </a:graphicData>
            </a:graphic>
          </p:graphicFrame>
        </mc:Fallback>
      </mc:AlternateContent>
    </p:spTree>
    <p:extLst>
      <p:ext uri="{BB962C8B-B14F-4D97-AF65-F5344CB8AC3E}">
        <p14:creationId xmlns:p14="http://schemas.microsoft.com/office/powerpoint/2010/main" val="264045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1A2DC08-F872-4801-96DA-63330B978BC2}"/>
              </a:ext>
            </a:extLst>
          </p:cNvPr>
          <p:cNvSpPr>
            <a:spLocks noGrp="1"/>
          </p:cNvSpPr>
          <p:nvPr>
            <p:ph type="title"/>
          </p:nvPr>
        </p:nvSpPr>
        <p:spPr>
          <a:xfrm>
            <a:off x="838200" y="365125"/>
            <a:ext cx="10515600" cy="1325563"/>
          </a:xfrm>
        </p:spPr>
        <p:txBody>
          <a:bodyPr>
            <a:normAutofit/>
          </a:bodyPr>
          <a:lstStyle/>
          <a:p>
            <a:r>
              <a:rPr lang="en-US" sz="2800" dirty="0" err="1"/>
              <a:t>Medición</a:t>
            </a:r>
            <a:r>
              <a:rPr lang="en-US" sz="2800" dirty="0"/>
              <a:t> de 3 </a:t>
            </a:r>
            <a:r>
              <a:rPr lang="en-US" sz="2800" dirty="0" err="1"/>
              <a:t>días</a:t>
            </a:r>
            <a:r>
              <a:rPr lang="en-US" sz="2800" dirty="0"/>
              <a:t> no </a:t>
            </a:r>
            <a:r>
              <a:rPr lang="en-US" sz="2800" dirty="0" err="1"/>
              <a:t>consecutivos</a:t>
            </a:r>
            <a:r>
              <a:rPr lang="en-US" sz="2800" dirty="0"/>
              <a:t> de los </a:t>
            </a:r>
            <a:r>
              <a:rPr lang="en-US" sz="2800" dirty="0" err="1"/>
              <a:t>paneles</a:t>
            </a:r>
            <a:r>
              <a:rPr lang="en-US" sz="2800" dirty="0"/>
              <a:t> </a:t>
            </a:r>
            <a:r>
              <a:rPr lang="en-US" sz="2800" dirty="0" err="1"/>
              <a:t>solares</a:t>
            </a:r>
            <a:r>
              <a:rPr lang="en-US" sz="2800" dirty="0"/>
              <a:t> 1,2,3 y 4</a:t>
            </a:r>
            <a:endParaRPr lang="es-EC" sz="2800" dirty="0"/>
          </a:p>
        </p:txBody>
      </p:sp>
      <p:pic>
        <p:nvPicPr>
          <p:cNvPr id="5124" name="Imagen 87">
            <a:extLst>
              <a:ext uri="{FF2B5EF4-FFF2-40B4-BE49-F238E27FC236}">
                <a16:creationId xmlns:a16="http://schemas.microsoft.com/office/drawing/2014/main" id="{693A9D09-AE6A-4412-BA3A-AF742291A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622" y="1547017"/>
            <a:ext cx="2689225" cy="21558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n 85">
            <a:extLst>
              <a:ext uri="{FF2B5EF4-FFF2-40B4-BE49-F238E27FC236}">
                <a16:creationId xmlns:a16="http://schemas.microsoft.com/office/drawing/2014/main" id="{1D5A7892-1D12-420A-9DDE-3FB1A7CB1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48"/>
          <a:stretch>
            <a:fillRect/>
          </a:stretch>
        </p:blipFill>
        <p:spPr bwMode="auto">
          <a:xfrm>
            <a:off x="7378363" y="1539079"/>
            <a:ext cx="2765425" cy="21637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n 86">
            <a:extLst>
              <a:ext uri="{FF2B5EF4-FFF2-40B4-BE49-F238E27FC236}">
                <a16:creationId xmlns:a16="http://schemas.microsoft.com/office/drawing/2014/main" id="{CBCB960A-B86E-40DA-B7F5-5922BD56E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746"/>
          <a:stretch>
            <a:fillRect/>
          </a:stretch>
        </p:blipFill>
        <p:spPr bwMode="auto">
          <a:xfrm>
            <a:off x="2257622" y="3765657"/>
            <a:ext cx="2697163" cy="21558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88">
            <a:extLst>
              <a:ext uri="{FF2B5EF4-FFF2-40B4-BE49-F238E27FC236}">
                <a16:creationId xmlns:a16="http://schemas.microsoft.com/office/drawing/2014/main" id="{2745F616-192A-44B4-B223-F909E16507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8363" y="3765657"/>
            <a:ext cx="2765425" cy="2309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EF8F90F5-BDC0-446F-80CF-5134F4A426E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6">
            <a:extLst>
              <a:ext uri="{FF2B5EF4-FFF2-40B4-BE49-F238E27FC236}">
                <a16:creationId xmlns:a16="http://schemas.microsoft.com/office/drawing/2014/main" id="{608D3726-7768-4947-8007-F3A908F984AF}"/>
              </a:ext>
            </a:extLst>
          </p:cNvPr>
          <p:cNvSpPr>
            <a:spLocks noChangeArrowheads="1"/>
          </p:cNvSpPr>
          <p:nvPr/>
        </p:nvSpPr>
        <p:spPr bwMode="auto">
          <a:xfrm>
            <a:off x="0" y="2613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s-EC" sz="1800" b="0" i="0" u="none" strike="noStrike" cap="none" normalizeH="0" baseline="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2B2CEC0B-767D-4561-ABBE-F148C5CED09B}"/>
              </a:ext>
            </a:extLst>
          </p:cNvPr>
          <p:cNvSpPr>
            <a:spLocks noChangeArrowheads="1"/>
          </p:cNvSpPr>
          <p:nvPr/>
        </p:nvSpPr>
        <p:spPr bwMode="auto">
          <a:xfrm>
            <a:off x="0" y="6932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E1462DAE-6AB1-4EB9-B577-6514948B2648}"/>
              </a:ext>
            </a:extLst>
          </p:cNvPr>
          <p:cNvSpPr>
            <a:spLocks noChangeArrowheads="1"/>
          </p:cNvSpPr>
          <p:nvPr/>
        </p:nvSpPr>
        <p:spPr bwMode="auto">
          <a:xfrm>
            <a:off x="0" y="9096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1pPr>
            <a:lvl2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2pPr>
            <a:lvl3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3pPr>
            <a:lvl4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4pPr>
            <a:lvl5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5pPr>
            <a:lvl6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6pPr>
            <a:lvl7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7pPr>
            <a:lvl8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8pPr>
            <a:lvl9pPr eaLnBrk="0" fontAlgn="base" hangingPunct="0">
              <a:spcBef>
                <a:spcPct val="0"/>
              </a:spcBef>
              <a:spcAft>
                <a:spcPct val="0"/>
              </a:spcAft>
              <a:tabLst>
                <a:tab pos="1665288" algn="l"/>
                <a:tab pos="4584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65288" algn="l"/>
                <a:tab pos="4584700" algn="l"/>
              </a:tabLst>
            </a:pPr>
            <a:r>
              <a:rPr kumimoji="0" lang="es-EC" altLang="es-EC"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c)	d)</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13" name="Rectángulo 12">
            <a:extLst>
              <a:ext uri="{FF2B5EF4-FFF2-40B4-BE49-F238E27FC236}">
                <a16:creationId xmlns:a16="http://schemas.microsoft.com/office/drawing/2014/main" id="{ADC3391D-C2C7-4312-B8EB-38AB0EBCE425}"/>
              </a:ext>
            </a:extLst>
          </p:cNvPr>
          <p:cNvSpPr/>
          <p:nvPr/>
        </p:nvSpPr>
        <p:spPr>
          <a:xfrm>
            <a:off x="1047610" y="2428359"/>
            <a:ext cx="869020" cy="369332"/>
          </a:xfrm>
          <a:prstGeom prst="rect">
            <a:avLst/>
          </a:prstGeom>
        </p:spPr>
        <p:txBody>
          <a:bodyPr wrap="none">
            <a:spAutoFit/>
          </a:bodyPr>
          <a:lstStyle/>
          <a:p>
            <a:r>
              <a:rPr lang="es-EC" dirty="0"/>
              <a:t>Panel 1</a:t>
            </a:r>
          </a:p>
        </p:txBody>
      </p:sp>
      <p:sp>
        <p:nvSpPr>
          <p:cNvPr id="14" name="Rectángulo 13">
            <a:extLst>
              <a:ext uri="{FF2B5EF4-FFF2-40B4-BE49-F238E27FC236}">
                <a16:creationId xmlns:a16="http://schemas.microsoft.com/office/drawing/2014/main" id="{10A8A740-8699-4D40-BDA0-53C8FFEF7596}"/>
              </a:ext>
            </a:extLst>
          </p:cNvPr>
          <p:cNvSpPr/>
          <p:nvPr/>
        </p:nvSpPr>
        <p:spPr>
          <a:xfrm>
            <a:off x="1047610" y="4658903"/>
            <a:ext cx="869020" cy="369332"/>
          </a:xfrm>
          <a:prstGeom prst="rect">
            <a:avLst/>
          </a:prstGeom>
        </p:spPr>
        <p:txBody>
          <a:bodyPr wrap="none">
            <a:spAutoFit/>
          </a:bodyPr>
          <a:lstStyle/>
          <a:p>
            <a:r>
              <a:rPr lang="es-EC" dirty="0"/>
              <a:t>Panel 3</a:t>
            </a:r>
          </a:p>
        </p:txBody>
      </p:sp>
      <p:sp>
        <p:nvSpPr>
          <p:cNvPr id="15" name="Rectángulo 14">
            <a:extLst>
              <a:ext uri="{FF2B5EF4-FFF2-40B4-BE49-F238E27FC236}">
                <a16:creationId xmlns:a16="http://schemas.microsoft.com/office/drawing/2014/main" id="{0210C24B-20DC-49A2-84EB-64F28E9846E3}"/>
              </a:ext>
            </a:extLst>
          </p:cNvPr>
          <p:cNvSpPr/>
          <p:nvPr/>
        </p:nvSpPr>
        <p:spPr>
          <a:xfrm>
            <a:off x="6147124" y="2436294"/>
            <a:ext cx="869020" cy="369332"/>
          </a:xfrm>
          <a:prstGeom prst="rect">
            <a:avLst/>
          </a:prstGeom>
        </p:spPr>
        <p:txBody>
          <a:bodyPr wrap="none">
            <a:spAutoFit/>
          </a:bodyPr>
          <a:lstStyle/>
          <a:p>
            <a:r>
              <a:rPr lang="es-EC" dirty="0"/>
              <a:t>Panel 2</a:t>
            </a:r>
          </a:p>
        </p:txBody>
      </p:sp>
      <p:sp>
        <p:nvSpPr>
          <p:cNvPr id="16" name="Rectángulo 15">
            <a:extLst>
              <a:ext uri="{FF2B5EF4-FFF2-40B4-BE49-F238E27FC236}">
                <a16:creationId xmlns:a16="http://schemas.microsoft.com/office/drawing/2014/main" id="{F09A9617-9589-4DEE-B473-0EAB30323CEE}"/>
              </a:ext>
            </a:extLst>
          </p:cNvPr>
          <p:cNvSpPr/>
          <p:nvPr/>
        </p:nvSpPr>
        <p:spPr>
          <a:xfrm>
            <a:off x="6147124" y="4710004"/>
            <a:ext cx="869020" cy="369332"/>
          </a:xfrm>
          <a:prstGeom prst="rect">
            <a:avLst/>
          </a:prstGeom>
        </p:spPr>
        <p:txBody>
          <a:bodyPr wrap="none">
            <a:spAutoFit/>
          </a:bodyPr>
          <a:lstStyle/>
          <a:p>
            <a:r>
              <a:rPr lang="es-EC" dirty="0"/>
              <a:t>Panel 4</a:t>
            </a:r>
          </a:p>
        </p:txBody>
      </p:sp>
    </p:spTree>
    <p:extLst>
      <p:ext uri="{BB962C8B-B14F-4D97-AF65-F5344CB8AC3E}">
        <p14:creationId xmlns:p14="http://schemas.microsoft.com/office/powerpoint/2010/main" val="327124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8D11C4-D3A4-4140-B9C2-760C2AC6B88A}"/>
              </a:ext>
            </a:extLst>
          </p:cNvPr>
          <p:cNvPicPr/>
          <p:nvPr/>
        </p:nvPicPr>
        <p:blipFill>
          <a:blip r:embed="rId4"/>
          <a:stretch>
            <a:fillRect/>
          </a:stretch>
        </p:blipFill>
        <p:spPr>
          <a:xfrm>
            <a:off x="1585520" y="1359017"/>
            <a:ext cx="9597006" cy="4513277"/>
          </a:xfrm>
          <a:prstGeom prst="rect">
            <a:avLst/>
          </a:prstGeom>
        </p:spPr>
      </p:pic>
      <p:sp>
        <p:nvSpPr>
          <p:cNvPr id="4" name="Título 1">
            <a:extLst>
              <a:ext uri="{FF2B5EF4-FFF2-40B4-BE49-F238E27FC236}">
                <a16:creationId xmlns:a16="http://schemas.microsoft.com/office/drawing/2014/main" id="{AD339995-BEC9-48B0-87AF-45DD8048FCD5}"/>
              </a:ext>
            </a:extLst>
          </p:cNvPr>
          <p:cNvSpPr>
            <a:spLocks noGrp="1"/>
          </p:cNvSpPr>
          <p:nvPr>
            <p:ph type="title"/>
          </p:nvPr>
        </p:nvSpPr>
        <p:spPr>
          <a:xfrm>
            <a:off x="838199" y="365125"/>
            <a:ext cx="10856053" cy="1325563"/>
          </a:xfrm>
        </p:spPr>
        <p:txBody>
          <a:bodyPr>
            <a:normAutofit/>
          </a:bodyPr>
          <a:lstStyle/>
          <a:p>
            <a:r>
              <a:rPr lang="es-EC" sz="3600" dirty="0"/>
              <a:t>Medición de curva i-v en panel 1 con el sistema propuesto</a:t>
            </a:r>
          </a:p>
        </p:txBody>
      </p:sp>
    </p:spTree>
    <p:extLst>
      <p:ext uri="{BB962C8B-B14F-4D97-AF65-F5344CB8AC3E}">
        <p14:creationId xmlns:p14="http://schemas.microsoft.com/office/powerpoint/2010/main" val="2048195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2DE32E-83CD-4E6B-A2DA-3F038A1513A2}"/>
              </a:ext>
            </a:extLst>
          </p:cNvPr>
          <p:cNvPicPr/>
          <p:nvPr/>
        </p:nvPicPr>
        <p:blipFill>
          <a:blip r:embed="rId4"/>
          <a:stretch>
            <a:fillRect/>
          </a:stretch>
        </p:blipFill>
        <p:spPr>
          <a:xfrm>
            <a:off x="2465705" y="2400198"/>
            <a:ext cx="3630295" cy="2879725"/>
          </a:xfrm>
          <a:prstGeom prst="rect">
            <a:avLst/>
          </a:prstGeom>
        </p:spPr>
      </p:pic>
      <p:pic>
        <p:nvPicPr>
          <p:cNvPr id="4" name="Imagen 3">
            <a:extLst>
              <a:ext uri="{FF2B5EF4-FFF2-40B4-BE49-F238E27FC236}">
                <a16:creationId xmlns:a16="http://schemas.microsoft.com/office/drawing/2014/main" id="{690D19CE-609E-41D3-A606-2A1184B63C71}"/>
              </a:ext>
            </a:extLst>
          </p:cNvPr>
          <p:cNvPicPr/>
          <p:nvPr/>
        </p:nvPicPr>
        <p:blipFill rotWithShape="1">
          <a:blip r:embed="rId5"/>
          <a:srcRect b="748"/>
          <a:stretch/>
        </p:blipFill>
        <p:spPr bwMode="auto">
          <a:xfrm>
            <a:off x="6863476" y="2400197"/>
            <a:ext cx="3683000" cy="2879725"/>
          </a:xfrm>
          <a:prstGeom prst="rect">
            <a:avLst/>
          </a:prstGeom>
          <a:ln>
            <a:noFill/>
          </a:ln>
          <a:extLst>
            <a:ext uri="{53640926-AAD7-44D8-BBD7-CCE9431645EC}">
              <a14:shadowObscured xmlns:a14="http://schemas.microsoft.com/office/drawing/2010/main"/>
            </a:ext>
          </a:extLst>
        </p:spPr>
      </p:pic>
      <p:sp>
        <p:nvSpPr>
          <p:cNvPr id="5" name="Título 1">
            <a:extLst>
              <a:ext uri="{FF2B5EF4-FFF2-40B4-BE49-F238E27FC236}">
                <a16:creationId xmlns:a16="http://schemas.microsoft.com/office/drawing/2014/main" id="{BDDFEEDA-F7DF-4F73-A1E4-327E2DB65A05}"/>
              </a:ext>
            </a:extLst>
          </p:cNvPr>
          <p:cNvSpPr>
            <a:spLocks noGrp="1"/>
          </p:cNvSpPr>
          <p:nvPr>
            <p:ph type="title"/>
          </p:nvPr>
        </p:nvSpPr>
        <p:spPr>
          <a:xfrm>
            <a:off x="838199" y="365125"/>
            <a:ext cx="10856053" cy="1325563"/>
          </a:xfrm>
        </p:spPr>
        <p:txBody>
          <a:bodyPr>
            <a:normAutofit/>
          </a:bodyPr>
          <a:lstStyle/>
          <a:p>
            <a:r>
              <a:rPr lang="es-EC" sz="3600" dirty="0"/>
              <a:t>Medición de curva I-V en panel 1</a:t>
            </a:r>
          </a:p>
        </p:txBody>
      </p:sp>
    </p:spTree>
    <p:extLst>
      <p:ext uri="{BB962C8B-B14F-4D97-AF65-F5344CB8AC3E}">
        <p14:creationId xmlns:p14="http://schemas.microsoft.com/office/powerpoint/2010/main" val="31570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960225" y="2875002"/>
            <a:ext cx="6271550" cy="1107996"/>
          </a:xfrm>
          <a:prstGeom prst="rect">
            <a:avLst/>
          </a:prstGeom>
          <a:noFill/>
        </p:spPr>
        <p:txBody>
          <a:bodyPr wrap="square" rtlCol="0">
            <a:spAutoFit/>
          </a:bodyPr>
          <a:lstStyle/>
          <a:p>
            <a:r>
              <a:rPr lang="es-EC" sz="6600" dirty="0"/>
              <a:t>INTRODUCCIÓN</a:t>
            </a:r>
            <a:r>
              <a:rPr lang="es-EC" dirty="0"/>
              <a:t> </a:t>
            </a:r>
          </a:p>
        </p:txBody>
      </p:sp>
    </p:spTree>
    <p:extLst>
      <p:ext uri="{BB962C8B-B14F-4D97-AF65-F5344CB8AC3E}">
        <p14:creationId xmlns:p14="http://schemas.microsoft.com/office/powerpoint/2010/main" val="133279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3A39945-13D6-4DA3-80CB-4BC863EC279B}"/>
              </a:ext>
            </a:extLst>
          </p:cNvPr>
          <p:cNvPicPr/>
          <p:nvPr/>
        </p:nvPicPr>
        <p:blipFill>
          <a:blip r:embed="rId4"/>
          <a:stretch>
            <a:fillRect/>
          </a:stretch>
        </p:blipFill>
        <p:spPr>
          <a:xfrm>
            <a:off x="948158" y="1863724"/>
            <a:ext cx="3684270" cy="2879725"/>
          </a:xfrm>
          <a:prstGeom prst="rect">
            <a:avLst/>
          </a:prstGeom>
        </p:spPr>
      </p:pic>
      <p:pic>
        <p:nvPicPr>
          <p:cNvPr id="4" name="Imagen 3">
            <a:extLst>
              <a:ext uri="{FF2B5EF4-FFF2-40B4-BE49-F238E27FC236}">
                <a16:creationId xmlns:a16="http://schemas.microsoft.com/office/drawing/2014/main" id="{216BEA63-52FB-47C2-896C-EC3C2B41F7B0}"/>
              </a:ext>
            </a:extLst>
          </p:cNvPr>
          <p:cNvPicPr/>
          <p:nvPr/>
        </p:nvPicPr>
        <p:blipFill>
          <a:blip r:embed="rId5"/>
          <a:stretch>
            <a:fillRect/>
          </a:stretch>
        </p:blipFill>
        <p:spPr>
          <a:xfrm>
            <a:off x="4742229" y="1863724"/>
            <a:ext cx="3493270" cy="2879725"/>
          </a:xfrm>
          <a:prstGeom prst="rect">
            <a:avLst/>
          </a:prstGeom>
        </p:spPr>
      </p:pic>
      <p:pic>
        <p:nvPicPr>
          <p:cNvPr id="5" name="Imagen 4">
            <a:extLst>
              <a:ext uri="{FF2B5EF4-FFF2-40B4-BE49-F238E27FC236}">
                <a16:creationId xmlns:a16="http://schemas.microsoft.com/office/drawing/2014/main" id="{5192243C-9737-46A6-AD8F-92A40F781A49}"/>
              </a:ext>
            </a:extLst>
          </p:cNvPr>
          <p:cNvPicPr/>
          <p:nvPr/>
        </p:nvPicPr>
        <p:blipFill>
          <a:blip r:embed="rId6"/>
          <a:stretch>
            <a:fillRect/>
          </a:stretch>
        </p:blipFill>
        <p:spPr>
          <a:xfrm>
            <a:off x="8345300" y="1863724"/>
            <a:ext cx="3493270" cy="2879725"/>
          </a:xfrm>
          <a:prstGeom prst="rect">
            <a:avLst/>
          </a:prstGeom>
        </p:spPr>
      </p:pic>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365125"/>
            <a:ext cx="10856053" cy="1325563"/>
          </a:xfrm>
        </p:spPr>
        <p:txBody>
          <a:bodyPr>
            <a:normAutofit/>
          </a:bodyPr>
          <a:lstStyle/>
          <a:p>
            <a:r>
              <a:rPr lang="es-EC" sz="3600" dirty="0"/>
              <a:t>Aproximaciones de curva I-V en Celda1</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1B5561EE-0272-4174-AF7D-951B788BBEB1}"/>
                  </a:ext>
                </a:extLst>
              </p:cNvPr>
              <p:cNvSpPr/>
              <p:nvPr/>
            </p:nvSpPr>
            <p:spPr>
              <a:xfrm>
                <a:off x="8864900" y="4916485"/>
                <a:ext cx="2454070" cy="504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𝐼</m:t>
                      </m:r>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𝐼</m:t>
                          </m:r>
                        </m:e>
                        <m:sub>
                          <m:r>
                            <a:rPr lang="es-EC" sz="1200" i="1">
                              <a:latin typeface="Cambria Math" panose="02040503050406030204" pitchFamily="18" charset="0"/>
                            </a:rPr>
                            <m:t>𝑆𝐶</m:t>
                          </m:r>
                        </m:sub>
                      </m:sSub>
                      <m:d>
                        <m:dPr>
                          <m:begChr m:val="{"/>
                          <m:endChr m:val="}"/>
                          <m:ctrlPr>
                            <a:rPr lang="es-EC" sz="1200" i="1">
                              <a:latin typeface="Cambria Math" panose="02040503050406030204" pitchFamily="18" charset="0"/>
                            </a:rPr>
                          </m:ctrlPr>
                        </m:dPr>
                        <m:e>
                          <m:r>
                            <a:rPr lang="es-EC" sz="1200" i="0">
                              <a:latin typeface="Cambria Math" panose="02040503050406030204" pitchFamily="18" charset="0"/>
                            </a:rPr>
                            <m:t>1−</m:t>
                          </m:r>
                          <m:func>
                            <m:funcPr>
                              <m:ctrlPr>
                                <a:rPr lang="es-EC" sz="1200" i="1">
                                  <a:latin typeface="Cambria Math" panose="02040503050406030204" pitchFamily="18" charset="0"/>
                                </a:rPr>
                              </m:ctrlPr>
                            </m:funcPr>
                            <m:fName>
                              <m:r>
                                <m:rPr>
                                  <m:sty m:val="p"/>
                                </m:rPr>
                                <a:rPr lang="es-EC" sz="1200" i="0">
                                  <a:latin typeface="Cambria Math" panose="02040503050406030204" pitchFamily="18" charset="0"/>
                                </a:rPr>
                                <m:t>exp</m:t>
                              </m:r>
                            </m:fName>
                            <m:e>
                              <m:d>
                                <m:dPr>
                                  <m:begChr m:val="["/>
                                  <m:endChr m:val="]"/>
                                  <m:ctrlPr>
                                    <a:rPr lang="es-EC" sz="1200" i="1">
                                      <a:latin typeface="Cambria Math" panose="02040503050406030204" pitchFamily="18" charset="0"/>
                                    </a:rPr>
                                  </m:ctrlPr>
                                </m:dPr>
                                <m:e>
                                  <m:f>
                                    <m:fPr>
                                      <m:ctrlPr>
                                        <a:rPr lang="es-EC" sz="1200" i="1">
                                          <a:latin typeface="Cambria Math" panose="02040503050406030204" pitchFamily="18" charset="0"/>
                                        </a:rPr>
                                      </m:ctrlPr>
                                    </m:fPr>
                                    <m:num>
                                      <m:r>
                                        <a:rPr lang="es-EC" sz="1200" i="1">
                                          <a:latin typeface="Cambria Math" panose="02040503050406030204" pitchFamily="18" charset="0"/>
                                        </a:rPr>
                                        <m:t>𝑉</m:t>
                                      </m:r>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𝑂𝐶</m:t>
                                          </m:r>
                                        </m:sub>
                                      </m:sSub>
                                      <m:r>
                                        <a:rPr lang="es-EC" sz="1200" i="0">
                                          <a:latin typeface="Cambria Math" panose="02040503050406030204" pitchFamily="18" charset="0"/>
                                        </a:rPr>
                                        <m:t>+</m:t>
                                      </m:r>
                                      <m:r>
                                        <a:rPr lang="es-EC" sz="1200" i="1">
                                          <a:latin typeface="Cambria Math" panose="02040503050406030204" pitchFamily="18" charset="0"/>
                                        </a:rPr>
                                        <m:t>𝐼</m:t>
                                      </m:r>
                                      <m:r>
                                        <a:rPr lang="es-EC" sz="1200" i="0">
                                          <a:latin typeface="Cambria Math" panose="02040503050406030204" pitchFamily="18" charset="0"/>
                                        </a:rPr>
                                        <m:t> </m:t>
                                      </m:r>
                                      <m:sSub>
                                        <m:sSubPr>
                                          <m:ctrlPr>
                                            <a:rPr lang="es-EC" sz="1200" i="1">
                                              <a:latin typeface="Cambria Math" panose="02040503050406030204" pitchFamily="18" charset="0"/>
                                            </a:rPr>
                                          </m:ctrlPr>
                                        </m:sSubPr>
                                        <m:e>
                                          <m:r>
                                            <a:rPr lang="es-EC" sz="1200" i="1">
                                              <a:latin typeface="Cambria Math" panose="02040503050406030204" pitchFamily="18" charset="0"/>
                                            </a:rPr>
                                            <m:t>𝑅</m:t>
                                          </m:r>
                                        </m:e>
                                        <m:sub>
                                          <m:r>
                                            <a:rPr lang="es-EC" sz="1200" i="1">
                                              <a:latin typeface="Cambria Math" panose="02040503050406030204" pitchFamily="18" charset="0"/>
                                            </a:rPr>
                                            <m:t>𝑆</m:t>
                                          </m:r>
                                        </m:sub>
                                      </m:sSub>
                                    </m:num>
                                    <m:den>
                                      <m:sSub>
                                        <m:sSubPr>
                                          <m:ctrlPr>
                                            <a:rPr lang="es-EC"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𝑡</m:t>
                                          </m:r>
                                        </m:sub>
                                      </m:sSub>
                                    </m:den>
                                  </m:f>
                                </m:e>
                              </m:d>
                            </m:e>
                          </m:func>
                        </m:e>
                      </m:d>
                    </m:oMath>
                  </m:oMathPara>
                </a14:m>
                <a:endParaRPr lang="es-EC" sz="1200" dirty="0"/>
              </a:p>
            </p:txBody>
          </p:sp>
        </mc:Choice>
        <mc:Fallback xmlns="">
          <p:sp>
            <p:nvSpPr>
              <p:cNvPr id="8" name="Rectángulo 7">
                <a:extLst>
                  <a:ext uri="{FF2B5EF4-FFF2-40B4-BE49-F238E27FC236}">
                    <a16:creationId xmlns:a16="http://schemas.microsoft.com/office/drawing/2014/main" id="{1B5561EE-0272-4174-AF7D-951B788BBEB1}"/>
                  </a:ext>
                </a:extLst>
              </p:cNvPr>
              <p:cNvSpPr>
                <a:spLocks noRot="1" noChangeAspect="1" noMove="1" noResize="1" noEditPoints="1" noAdjustHandles="1" noChangeArrowheads="1" noChangeShapeType="1" noTextEdit="1"/>
              </p:cNvSpPr>
              <p:nvPr/>
            </p:nvSpPr>
            <p:spPr>
              <a:xfrm>
                <a:off x="8864900" y="4916485"/>
                <a:ext cx="2454070" cy="504305"/>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826ACC23-40AD-4B21-80E7-DEE1DB2F8610}"/>
                  </a:ext>
                </a:extLst>
              </p:cNvPr>
              <p:cNvSpPr/>
              <p:nvPr/>
            </p:nvSpPr>
            <p:spPr>
              <a:xfrm>
                <a:off x="4828055" y="4990705"/>
                <a:ext cx="351724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200" i="1">
                              <a:latin typeface="Cambria Math" panose="02040503050406030204" pitchFamily="18" charset="0"/>
                            </a:rPr>
                          </m:ctrlPr>
                        </m:dPr>
                        <m:e>
                          <m:sSup>
                            <m:sSupPr>
                              <m:ctrlPr>
                                <a:rPr lang="es-EC" sz="1200" i="1">
                                  <a:latin typeface="Cambria Math" panose="02040503050406030204" pitchFamily="18" charset="0"/>
                                </a:rPr>
                              </m:ctrlPr>
                            </m:sSupPr>
                            <m:e>
                              <m:r>
                                <a:rPr lang="es-EC" sz="1200" i="1">
                                  <a:latin typeface="Cambria Math" panose="02040503050406030204" pitchFamily="18" charset="0"/>
                                </a:rPr>
                                <m:t>𝑖</m:t>
                              </m:r>
                            </m:e>
                            <m:sup>
                              <m:r>
                                <a:rPr lang="es-EC" sz="1200" i="0">
                                  <a:latin typeface="Cambria Math" panose="02040503050406030204" pitchFamily="18" charset="0"/>
                                </a:rPr>
                                <m:t>′</m:t>
                              </m:r>
                            </m:sup>
                          </m:sSup>
                          <m:r>
                            <a:rPr lang="es-EC" sz="1200" i="0">
                              <a:latin typeface="Cambria Math" panose="02040503050406030204" pitchFamily="18" charset="0"/>
                            </a:rPr>
                            <m:t>=1−</m:t>
                          </m:r>
                          <m:func>
                            <m:funcPr>
                              <m:ctrlPr>
                                <a:rPr lang="es-EC" sz="1200" i="1">
                                  <a:latin typeface="Cambria Math" panose="02040503050406030204" pitchFamily="18" charset="0"/>
                                </a:rPr>
                              </m:ctrlPr>
                            </m:funcPr>
                            <m:fName>
                              <m:r>
                                <m:rPr>
                                  <m:sty m:val="p"/>
                                </m:rPr>
                                <a:rPr lang="es-EC" sz="1200" i="0">
                                  <a:latin typeface="Cambria Math" panose="02040503050406030204" pitchFamily="18" charset="0"/>
                                </a:rPr>
                                <m:t>exp</m:t>
                              </m:r>
                            </m:fName>
                            <m:e>
                              <m:d>
                                <m:dPr>
                                  <m:begChr m:val="["/>
                                  <m:endChr m:val="]"/>
                                  <m:ctrlPr>
                                    <a:rPr lang="es-EC" sz="1200" i="1">
                                      <a:latin typeface="Cambria Math" panose="02040503050406030204" pitchFamily="18" charset="0"/>
                                    </a:rPr>
                                  </m:ctrlPr>
                                </m:dPr>
                                <m:e>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𝑣</m:t>
                                      </m:r>
                                    </m:e>
                                    <m:sub>
                                      <m:r>
                                        <a:rPr lang="es-EC" sz="1200" i="1">
                                          <a:latin typeface="Cambria Math" panose="02040503050406030204" pitchFamily="18" charset="0"/>
                                        </a:rPr>
                                        <m:t>𝑂𝐶</m:t>
                                      </m:r>
                                    </m:sub>
                                  </m:sSub>
                                  <m:d>
                                    <m:dPr>
                                      <m:ctrlPr>
                                        <a:rPr lang="es-EC" sz="1200" i="1">
                                          <a:latin typeface="Cambria Math" panose="02040503050406030204" pitchFamily="18" charset="0"/>
                                        </a:rPr>
                                      </m:ctrlPr>
                                    </m:dPr>
                                    <m:e>
                                      <m:r>
                                        <a:rPr lang="es-EC" sz="1200" i="0">
                                          <a:latin typeface="Cambria Math" panose="02040503050406030204" pitchFamily="18" charset="0"/>
                                        </a:rPr>
                                        <m:t>1−</m:t>
                                      </m:r>
                                      <m:sSup>
                                        <m:sSupPr>
                                          <m:ctrlPr>
                                            <a:rPr lang="es-EC" sz="1200" i="1">
                                              <a:latin typeface="Cambria Math" panose="02040503050406030204" pitchFamily="18" charset="0"/>
                                            </a:rPr>
                                          </m:ctrlPr>
                                        </m:sSupPr>
                                        <m:e>
                                          <m:r>
                                            <a:rPr lang="es-EC" sz="1200" i="1">
                                              <a:latin typeface="Cambria Math" panose="02040503050406030204" pitchFamily="18" charset="0"/>
                                            </a:rPr>
                                            <m:t>𝑣</m:t>
                                          </m:r>
                                        </m:e>
                                        <m:sup>
                                          <m:r>
                                            <a:rPr lang="es-EC" sz="1200" i="0">
                                              <a:latin typeface="Cambria Math" panose="02040503050406030204" pitchFamily="18" charset="0"/>
                                            </a:rPr>
                                            <m:t>′</m:t>
                                          </m:r>
                                        </m:sup>
                                      </m:sSup>
                                    </m:e>
                                  </m:d>
                                </m:e>
                              </m:d>
                            </m:e>
                          </m:func>
                          <m:r>
                            <a:rPr lang="es-EC" sz="1200" i="0">
                              <a:latin typeface="Cambria Math" panose="02040503050406030204" pitchFamily="18" charset="0"/>
                            </a:rPr>
                            <m:t>−</m:t>
                          </m:r>
                          <m:r>
                            <m:rPr>
                              <m:sty m:val="p"/>
                            </m:rPr>
                            <a:rPr lang="es-EC" sz="1200" i="0">
                              <a:latin typeface="Cambria Math" panose="02040503050406030204" pitchFamily="18" charset="0"/>
                            </a:rPr>
                            <m:t>ex</m:t>
                          </m:r>
                          <m:func>
                            <m:funcPr>
                              <m:ctrlPr>
                                <a:rPr lang="es-EC" sz="1200" i="1">
                                  <a:latin typeface="Cambria Math" panose="02040503050406030204" pitchFamily="18" charset="0"/>
                                </a:rPr>
                              </m:ctrlPr>
                            </m:funcPr>
                            <m:fName>
                              <m:r>
                                <m:rPr>
                                  <m:sty m:val="p"/>
                                </m:rPr>
                                <a:rPr lang="es-EC" sz="1200" i="0">
                                  <a:latin typeface="Cambria Math" panose="02040503050406030204" pitchFamily="18" charset="0"/>
                                </a:rPr>
                                <m:t>p</m:t>
                              </m:r>
                            </m:fName>
                            <m:e>
                              <m:r>
                                <a:rPr lang="es-EC" sz="1200" i="0">
                                  <a:latin typeface="Cambria Math" panose="02040503050406030204" pitchFamily="18" charset="0"/>
                                </a:rPr>
                                <m:t>[</m:t>
                              </m:r>
                            </m:e>
                          </m:func>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𝑣</m:t>
                              </m:r>
                            </m:e>
                            <m:sub>
                              <m:r>
                                <a:rPr lang="es-EC" sz="1200" i="1">
                                  <a:latin typeface="Cambria Math" panose="02040503050406030204" pitchFamily="18" charset="0"/>
                                </a:rPr>
                                <m:t>𝑂𝐶</m:t>
                              </m:r>
                            </m:sub>
                          </m:sSub>
                          <m:r>
                            <a:rPr lang="es-EC" sz="1200" i="0">
                              <a:latin typeface="Cambria Math" panose="02040503050406030204" pitchFamily="18" charset="0"/>
                            </a:rPr>
                            <m:t>(1−</m:t>
                          </m:r>
                          <m:sSub>
                            <m:sSubPr>
                              <m:ctrlPr>
                                <a:rPr lang="es-EC" sz="1200" i="1">
                                  <a:latin typeface="Cambria Math" panose="02040503050406030204" pitchFamily="18" charset="0"/>
                                </a:rPr>
                              </m:ctrlPr>
                            </m:sSubPr>
                            <m:e>
                              <m:r>
                                <a:rPr lang="es-EC" sz="1200" i="1">
                                  <a:latin typeface="Cambria Math" panose="02040503050406030204" pitchFamily="18" charset="0"/>
                                </a:rPr>
                                <m:t>𝑟</m:t>
                              </m:r>
                            </m:e>
                            <m:sub>
                              <m:r>
                                <a:rPr lang="es-EC" sz="1200" i="1">
                                  <a:latin typeface="Cambria Math" panose="02040503050406030204" pitchFamily="18" charset="0"/>
                                </a:rPr>
                                <m:t>𝑆</m:t>
                              </m:r>
                            </m:sub>
                          </m:sSub>
                          <m:r>
                            <a:rPr lang="es-EC" sz="1200" i="0">
                              <a:latin typeface="Cambria Math" panose="02040503050406030204" pitchFamily="18" charset="0"/>
                            </a:rPr>
                            <m:t>)</m:t>
                          </m:r>
                        </m:e>
                      </m:d>
                    </m:oMath>
                  </m:oMathPara>
                </a14:m>
                <a:endParaRPr lang="es-EC" dirty="0"/>
              </a:p>
            </p:txBody>
          </p:sp>
        </mc:Choice>
        <mc:Fallback xmlns="">
          <p:sp>
            <p:nvSpPr>
              <p:cNvPr id="9" name="Rectángulo 8">
                <a:extLst>
                  <a:ext uri="{FF2B5EF4-FFF2-40B4-BE49-F238E27FC236}">
                    <a16:creationId xmlns:a16="http://schemas.microsoft.com/office/drawing/2014/main" id="{826ACC23-40AD-4B21-80E7-DEE1DB2F8610}"/>
                  </a:ext>
                </a:extLst>
              </p:cNvPr>
              <p:cNvSpPr>
                <a:spLocks noRot="1" noChangeAspect="1" noMove="1" noResize="1" noEditPoints="1" noAdjustHandles="1" noChangeArrowheads="1" noChangeShapeType="1" noTextEdit="1"/>
              </p:cNvSpPr>
              <p:nvPr/>
            </p:nvSpPr>
            <p:spPr>
              <a:xfrm>
                <a:off x="4828055" y="4990705"/>
                <a:ext cx="3517245" cy="276999"/>
              </a:xfrm>
              <a:prstGeom prst="rect">
                <a:avLst/>
              </a:prstGeom>
              <a:blipFill>
                <a:blip r:embed="rId8"/>
                <a:stretch>
                  <a:fillRect t="-108889" r="-7626" b="-166667"/>
                </a:stretch>
              </a:blipFill>
            </p:spPr>
            <p:txBody>
              <a:bodyPr/>
              <a:lstStyle/>
              <a:p>
                <a:r>
                  <a:rPr lang="es-EC">
                    <a:noFill/>
                  </a:rPr>
                  <a:t> </a:t>
                </a:r>
              </a:p>
            </p:txBody>
          </p:sp>
        </mc:Fallback>
      </mc:AlternateContent>
    </p:spTree>
    <p:extLst>
      <p:ext uri="{BB962C8B-B14F-4D97-AF65-F5344CB8AC3E}">
        <p14:creationId xmlns:p14="http://schemas.microsoft.com/office/powerpoint/2010/main" val="126818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BE9FA3-4FC4-4FAD-9807-13BD8B433B59}"/>
              </a:ext>
            </a:extLst>
          </p:cNvPr>
          <p:cNvPicPr/>
          <p:nvPr/>
        </p:nvPicPr>
        <p:blipFill>
          <a:blip r:embed="rId3"/>
          <a:stretch>
            <a:fillRect/>
          </a:stretch>
        </p:blipFill>
        <p:spPr>
          <a:xfrm>
            <a:off x="1708854" y="1485797"/>
            <a:ext cx="3610610" cy="2879725"/>
          </a:xfrm>
          <a:prstGeom prst="rect">
            <a:avLst/>
          </a:prstGeom>
        </p:spPr>
      </p:pic>
      <p:pic>
        <p:nvPicPr>
          <p:cNvPr id="4" name="Imagen 3">
            <a:extLst>
              <a:ext uri="{FF2B5EF4-FFF2-40B4-BE49-F238E27FC236}">
                <a16:creationId xmlns:a16="http://schemas.microsoft.com/office/drawing/2014/main" id="{919C13D9-888B-41AE-A33E-EFF57C4829E0}"/>
              </a:ext>
            </a:extLst>
          </p:cNvPr>
          <p:cNvPicPr/>
          <p:nvPr/>
        </p:nvPicPr>
        <p:blipFill>
          <a:blip r:embed="rId4"/>
          <a:stretch>
            <a:fillRect/>
          </a:stretch>
        </p:blipFill>
        <p:spPr>
          <a:xfrm>
            <a:off x="6872537" y="1485796"/>
            <a:ext cx="3455670" cy="2879725"/>
          </a:xfrm>
          <a:prstGeom prst="rect">
            <a:avLst/>
          </a:prstGeom>
        </p:spPr>
      </p:pic>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67150CB5-4878-43CE-AB49-0B045198ACA8}"/>
                  </a:ext>
                </a:extLst>
              </p:cNvPr>
              <p:cNvGraphicFramePr>
                <a:graphicFrameLocks noGrp="1"/>
              </p:cNvGraphicFramePr>
              <p:nvPr>
                <p:extLst>
                  <p:ext uri="{D42A27DB-BD31-4B8C-83A1-F6EECF244321}">
                    <p14:modId xmlns:p14="http://schemas.microsoft.com/office/powerpoint/2010/main" val="2522318772"/>
                  </p:ext>
                </p:extLst>
              </p:nvPr>
            </p:nvGraphicFramePr>
            <p:xfrm>
              <a:off x="2619443" y="4511545"/>
              <a:ext cx="1944370" cy="1566228"/>
            </p:xfrm>
            <a:graphic>
              <a:graphicData uri="http://schemas.openxmlformats.org/drawingml/2006/table">
                <a:tbl>
                  <a:tblPr firstRow="1" firstCol="1" bandRow="1">
                    <a:tableStyleId>{5C22544A-7EE6-4342-B048-85BDC9FD1C3A}</a:tableStyleId>
                  </a:tblPr>
                  <a:tblGrid>
                    <a:gridCol w="840105">
                      <a:extLst>
                        <a:ext uri="{9D8B030D-6E8A-4147-A177-3AD203B41FA5}">
                          <a16:colId xmlns:a16="http://schemas.microsoft.com/office/drawing/2014/main" val="1030949053"/>
                        </a:ext>
                      </a:extLst>
                    </a:gridCol>
                    <a:gridCol w="1104265">
                      <a:extLst>
                        <a:ext uri="{9D8B030D-6E8A-4147-A177-3AD203B41FA5}">
                          <a16:colId xmlns:a16="http://schemas.microsoft.com/office/drawing/2014/main" val="4247089126"/>
                        </a:ext>
                      </a:extLst>
                    </a:gridCol>
                  </a:tblGrid>
                  <a:tr h="0">
                    <a:tc>
                      <a:txBody>
                        <a:bodyPr/>
                        <a:lstStyle/>
                        <a:p>
                          <a:pPr algn="just">
                            <a:lnSpc>
                              <a:spcPct val="115000"/>
                            </a:lnSpc>
                            <a:spcAft>
                              <a:spcPts val="0"/>
                            </a:spcAft>
                          </a:pPr>
                          <a:r>
                            <a:rPr lang="es-EC" sz="1000">
                              <a:effectLst/>
                            </a:rPr>
                            <a:t>Parámetro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Valor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4436988"/>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𝐼</m:t>
                                    </m:r>
                                  </m:e>
                                  <m:sub>
                                    <m:r>
                                      <a:rPr lang="es-EC" sz="1000">
                                        <a:effectLst/>
                                        <a:latin typeface="Cambria Math" panose="02040503050406030204" pitchFamily="18" charset="0"/>
                                      </a:rPr>
                                      <m:t>𝑆𝐶</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0.0200 </m:t>
                                </m:r>
                                <m:r>
                                  <a:rPr lang="es-EC" sz="10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4892741"/>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𝑉</m:t>
                                    </m:r>
                                  </m:e>
                                  <m:sub>
                                    <m:r>
                                      <a:rPr lang="es-EC" sz="1000">
                                        <a:effectLst/>
                                        <a:latin typeface="Cambria Math" panose="02040503050406030204" pitchFamily="18" charset="0"/>
                                      </a:rPr>
                                      <m:t>𝑂𝐶</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0.1382 </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7036977"/>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𝑃</m:t>
                                    </m:r>
                                  </m:e>
                                  <m:sub>
                                    <m:r>
                                      <a:rPr lang="es-EC" sz="1000">
                                        <a:effectLst/>
                                        <a:latin typeface="Cambria Math" panose="02040503050406030204" pitchFamily="18" charset="0"/>
                                      </a:rPr>
                                      <m:t>𝑀𝑎𝑥</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0.0012 </m:t>
                                </m:r>
                                <m:r>
                                  <a:rPr lang="es-EC" sz="1000">
                                    <a:effectLst/>
                                    <a:latin typeface="Cambria Math" panose="02040503050406030204" pitchFamily="18" charset="0"/>
                                  </a:rPr>
                                  <m:t>𝑊</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3032092"/>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𝐼</m:t>
                                    </m:r>
                                  </m:e>
                                  <m:sub>
                                    <m:r>
                                      <a:rPr lang="es-EC" sz="1000">
                                        <a:effectLst/>
                                        <a:latin typeface="Cambria Math" panose="02040503050406030204" pitchFamily="18" charset="0"/>
                                      </a:rPr>
                                      <m:t>𝑀𝑎𝑥</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0.0135 </m:t>
                                </m:r>
                                <m:r>
                                  <a:rPr lang="es-EC" sz="10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6707992"/>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𝑉</m:t>
                                    </m:r>
                                  </m:e>
                                  <m:sub>
                                    <m:r>
                                      <a:rPr lang="es-EC" sz="1000">
                                        <a:effectLst/>
                                        <a:latin typeface="Cambria Math" panose="02040503050406030204" pitchFamily="18" charset="0"/>
                                      </a:rPr>
                                      <m:t>𝑀𝑎𝑥</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0.0894 </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9654480"/>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𝐹𝐹</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0.4365</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9867994"/>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𝐹</m:t>
                                </m:r>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𝐹</m:t>
                                    </m:r>
                                  </m:e>
                                  <m:sub>
                                    <m:r>
                                      <a:rPr lang="es-EC" sz="1000">
                                        <a:effectLst/>
                                        <a:latin typeface="Cambria Math" panose="02040503050406030204" pitchFamily="18" charset="0"/>
                                      </a:rPr>
                                      <m:t>0</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 xmlns:m="http://schemas.openxmlformats.org/officeDocument/2006/math">
                              <m:r>
                                <a:rPr lang="es-EC" sz="1000">
                                  <a:effectLst/>
                                  <a:latin typeface="Cambria Math" panose="02040503050406030204" pitchFamily="18" charset="0"/>
                                </a:rPr>
                                <m:t>0.554</m:t>
                              </m:r>
                            </m:oMath>
                          </a14:m>
                          <a:r>
                            <a:rPr lang="es-EC" sz="10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4583105"/>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𝑅</m:t>
                                    </m:r>
                                  </m:e>
                                  <m:sub>
                                    <m:r>
                                      <a:rPr lang="es-EC" sz="1000">
                                        <a:effectLst/>
                                        <a:latin typeface="Cambria Math" panose="02040503050406030204" pitchFamily="18" charset="0"/>
                                      </a:rPr>
                                      <m:t>𝑆</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1.4653 Ω</m:t>
                                </m:r>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3710243"/>
                      </a:ext>
                    </a:extLst>
                  </a:tr>
                </a:tbl>
              </a:graphicData>
            </a:graphic>
          </p:graphicFrame>
        </mc:Choice>
        <mc:Fallback xmlns="">
          <p:graphicFrame>
            <p:nvGraphicFramePr>
              <p:cNvPr id="5" name="Tabla 4">
                <a:extLst>
                  <a:ext uri="{FF2B5EF4-FFF2-40B4-BE49-F238E27FC236}">
                    <a16:creationId xmlns:a16="http://schemas.microsoft.com/office/drawing/2014/main" id="{67150CB5-4878-43CE-AB49-0B045198ACA8}"/>
                  </a:ext>
                </a:extLst>
              </p:cNvPr>
              <p:cNvGraphicFramePr>
                <a:graphicFrameLocks noGrp="1"/>
              </p:cNvGraphicFramePr>
              <p:nvPr>
                <p:extLst>
                  <p:ext uri="{D42A27DB-BD31-4B8C-83A1-F6EECF244321}">
                    <p14:modId xmlns:p14="http://schemas.microsoft.com/office/powerpoint/2010/main" val="2522318772"/>
                  </p:ext>
                </p:extLst>
              </p:nvPr>
            </p:nvGraphicFramePr>
            <p:xfrm>
              <a:off x="2619443" y="4511545"/>
              <a:ext cx="1944370" cy="1566228"/>
            </p:xfrm>
            <a:graphic>
              <a:graphicData uri="http://schemas.openxmlformats.org/drawingml/2006/table">
                <a:tbl>
                  <a:tblPr firstRow="1" firstCol="1" bandRow="1">
                    <a:tableStyleId>{5C22544A-7EE6-4342-B048-85BDC9FD1C3A}</a:tableStyleId>
                  </a:tblPr>
                  <a:tblGrid>
                    <a:gridCol w="840105">
                      <a:extLst>
                        <a:ext uri="{9D8B030D-6E8A-4147-A177-3AD203B41FA5}">
                          <a16:colId xmlns:a16="http://schemas.microsoft.com/office/drawing/2014/main" val="1030949053"/>
                        </a:ext>
                      </a:extLst>
                    </a:gridCol>
                    <a:gridCol w="1104265">
                      <a:extLst>
                        <a:ext uri="{9D8B030D-6E8A-4147-A177-3AD203B41FA5}">
                          <a16:colId xmlns:a16="http://schemas.microsoft.com/office/drawing/2014/main" val="4247089126"/>
                        </a:ext>
                      </a:extLst>
                    </a:gridCol>
                  </a:tblGrid>
                  <a:tr h="164148">
                    <a:tc>
                      <a:txBody>
                        <a:bodyPr/>
                        <a:lstStyle/>
                        <a:p>
                          <a:pPr algn="just">
                            <a:lnSpc>
                              <a:spcPct val="115000"/>
                            </a:lnSpc>
                            <a:spcAft>
                              <a:spcPts val="0"/>
                            </a:spcAft>
                          </a:pPr>
                          <a:r>
                            <a:rPr lang="es-EC" sz="1000">
                              <a:effectLst/>
                            </a:rPr>
                            <a:t>Parámetro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Valor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4436988"/>
                      </a:ext>
                    </a:extLst>
                  </a:tr>
                  <a:tr h="175260">
                    <a:tc>
                      <a:txBody>
                        <a:bodyPr/>
                        <a:lstStyle/>
                        <a:p>
                          <a:endParaRPr lang="es-EC"/>
                        </a:p>
                      </a:txBody>
                      <a:tcPr marL="68580" marR="68580" marT="0" marB="0">
                        <a:blipFill>
                          <a:blip r:embed="rId5"/>
                          <a:stretch>
                            <a:fillRect l="-725" t="-106897" r="-134783" b="-703448"/>
                          </a:stretch>
                        </a:blipFill>
                      </a:tcPr>
                    </a:tc>
                    <a:tc>
                      <a:txBody>
                        <a:bodyPr/>
                        <a:lstStyle/>
                        <a:p>
                          <a:endParaRPr lang="es-EC"/>
                        </a:p>
                      </a:txBody>
                      <a:tcPr marL="68580" marR="68580" marT="0" marB="0">
                        <a:blipFill>
                          <a:blip r:embed="rId5"/>
                          <a:stretch>
                            <a:fillRect l="-76374" t="-106897" r="-2198" b="-703448"/>
                          </a:stretch>
                        </a:blipFill>
                      </a:tcPr>
                    </a:tc>
                    <a:extLst>
                      <a:ext uri="{0D108BD9-81ED-4DB2-BD59-A6C34878D82A}">
                        <a16:rowId xmlns:a16="http://schemas.microsoft.com/office/drawing/2014/main" val="3304892741"/>
                      </a:ext>
                    </a:extLst>
                  </a:tr>
                  <a:tr h="175260">
                    <a:tc>
                      <a:txBody>
                        <a:bodyPr/>
                        <a:lstStyle/>
                        <a:p>
                          <a:endParaRPr lang="es-EC"/>
                        </a:p>
                      </a:txBody>
                      <a:tcPr marL="68580" marR="68580" marT="0" marB="0">
                        <a:blipFill>
                          <a:blip r:embed="rId5"/>
                          <a:stretch>
                            <a:fillRect l="-725" t="-206897" r="-134783" b="-603448"/>
                          </a:stretch>
                        </a:blipFill>
                      </a:tcPr>
                    </a:tc>
                    <a:tc>
                      <a:txBody>
                        <a:bodyPr/>
                        <a:lstStyle/>
                        <a:p>
                          <a:endParaRPr lang="es-EC"/>
                        </a:p>
                      </a:txBody>
                      <a:tcPr marL="68580" marR="68580" marT="0" marB="0">
                        <a:blipFill>
                          <a:blip r:embed="rId5"/>
                          <a:stretch>
                            <a:fillRect l="-76374" t="-206897" r="-2198" b="-603448"/>
                          </a:stretch>
                        </a:blipFill>
                      </a:tcPr>
                    </a:tc>
                    <a:extLst>
                      <a:ext uri="{0D108BD9-81ED-4DB2-BD59-A6C34878D82A}">
                        <a16:rowId xmlns:a16="http://schemas.microsoft.com/office/drawing/2014/main" val="1587036977"/>
                      </a:ext>
                    </a:extLst>
                  </a:tr>
                  <a:tr h="175260">
                    <a:tc>
                      <a:txBody>
                        <a:bodyPr/>
                        <a:lstStyle/>
                        <a:p>
                          <a:endParaRPr lang="es-EC"/>
                        </a:p>
                      </a:txBody>
                      <a:tcPr marL="68580" marR="68580" marT="0" marB="0">
                        <a:blipFill>
                          <a:blip r:embed="rId5"/>
                          <a:stretch>
                            <a:fillRect l="-725" t="-306897" r="-134783" b="-503448"/>
                          </a:stretch>
                        </a:blipFill>
                      </a:tcPr>
                    </a:tc>
                    <a:tc>
                      <a:txBody>
                        <a:bodyPr/>
                        <a:lstStyle/>
                        <a:p>
                          <a:endParaRPr lang="es-EC"/>
                        </a:p>
                      </a:txBody>
                      <a:tcPr marL="68580" marR="68580" marT="0" marB="0">
                        <a:blipFill>
                          <a:blip r:embed="rId5"/>
                          <a:stretch>
                            <a:fillRect l="-76374" t="-306897" r="-2198" b="-503448"/>
                          </a:stretch>
                        </a:blipFill>
                      </a:tcPr>
                    </a:tc>
                    <a:extLst>
                      <a:ext uri="{0D108BD9-81ED-4DB2-BD59-A6C34878D82A}">
                        <a16:rowId xmlns:a16="http://schemas.microsoft.com/office/drawing/2014/main" val="4023032092"/>
                      </a:ext>
                    </a:extLst>
                  </a:tr>
                  <a:tr h="175260">
                    <a:tc>
                      <a:txBody>
                        <a:bodyPr/>
                        <a:lstStyle/>
                        <a:p>
                          <a:endParaRPr lang="es-EC"/>
                        </a:p>
                      </a:txBody>
                      <a:tcPr marL="68580" marR="68580" marT="0" marB="0">
                        <a:blipFill>
                          <a:blip r:embed="rId5"/>
                          <a:stretch>
                            <a:fillRect l="-725" t="-406897" r="-134783" b="-403448"/>
                          </a:stretch>
                        </a:blipFill>
                      </a:tcPr>
                    </a:tc>
                    <a:tc>
                      <a:txBody>
                        <a:bodyPr/>
                        <a:lstStyle/>
                        <a:p>
                          <a:endParaRPr lang="es-EC"/>
                        </a:p>
                      </a:txBody>
                      <a:tcPr marL="68580" marR="68580" marT="0" marB="0">
                        <a:blipFill>
                          <a:blip r:embed="rId5"/>
                          <a:stretch>
                            <a:fillRect l="-76374" t="-406897" r="-2198" b="-403448"/>
                          </a:stretch>
                        </a:blipFill>
                      </a:tcPr>
                    </a:tc>
                    <a:extLst>
                      <a:ext uri="{0D108BD9-81ED-4DB2-BD59-A6C34878D82A}">
                        <a16:rowId xmlns:a16="http://schemas.microsoft.com/office/drawing/2014/main" val="2086707992"/>
                      </a:ext>
                    </a:extLst>
                  </a:tr>
                  <a:tr h="175260">
                    <a:tc>
                      <a:txBody>
                        <a:bodyPr/>
                        <a:lstStyle/>
                        <a:p>
                          <a:endParaRPr lang="es-EC"/>
                        </a:p>
                      </a:txBody>
                      <a:tcPr marL="68580" marR="68580" marT="0" marB="0">
                        <a:blipFill>
                          <a:blip r:embed="rId5"/>
                          <a:stretch>
                            <a:fillRect l="-725" t="-525000" r="-134783" b="-317857"/>
                          </a:stretch>
                        </a:blipFill>
                      </a:tcPr>
                    </a:tc>
                    <a:tc>
                      <a:txBody>
                        <a:bodyPr/>
                        <a:lstStyle/>
                        <a:p>
                          <a:endParaRPr lang="es-EC"/>
                        </a:p>
                      </a:txBody>
                      <a:tcPr marL="68580" marR="68580" marT="0" marB="0">
                        <a:blipFill>
                          <a:blip r:embed="rId5"/>
                          <a:stretch>
                            <a:fillRect l="-76374" t="-525000" r="-2198" b="-317857"/>
                          </a:stretch>
                        </a:blipFill>
                      </a:tcPr>
                    </a:tc>
                    <a:extLst>
                      <a:ext uri="{0D108BD9-81ED-4DB2-BD59-A6C34878D82A}">
                        <a16:rowId xmlns:a16="http://schemas.microsoft.com/office/drawing/2014/main" val="3639654480"/>
                      </a:ext>
                    </a:extLst>
                  </a:tr>
                  <a:tr h="175260">
                    <a:tc>
                      <a:txBody>
                        <a:bodyPr/>
                        <a:lstStyle/>
                        <a:p>
                          <a:endParaRPr lang="es-EC"/>
                        </a:p>
                      </a:txBody>
                      <a:tcPr marL="68580" marR="68580" marT="0" marB="0">
                        <a:blipFill>
                          <a:blip r:embed="rId5"/>
                          <a:stretch>
                            <a:fillRect l="-725" t="-603448" r="-134783" b="-206897"/>
                          </a:stretch>
                        </a:blipFill>
                      </a:tcPr>
                    </a:tc>
                    <a:tc>
                      <a:txBody>
                        <a:bodyPr/>
                        <a:lstStyle/>
                        <a:p>
                          <a:endParaRPr lang="es-EC"/>
                        </a:p>
                      </a:txBody>
                      <a:tcPr marL="68580" marR="68580" marT="0" marB="0">
                        <a:blipFill>
                          <a:blip r:embed="rId5"/>
                          <a:stretch>
                            <a:fillRect l="-76374" t="-603448" r="-2198" b="-206897"/>
                          </a:stretch>
                        </a:blipFill>
                      </a:tcPr>
                    </a:tc>
                    <a:extLst>
                      <a:ext uri="{0D108BD9-81ED-4DB2-BD59-A6C34878D82A}">
                        <a16:rowId xmlns:a16="http://schemas.microsoft.com/office/drawing/2014/main" val="1859867994"/>
                      </a:ext>
                    </a:extLst>
                  </a:tr>
                  <a:tr h="175260">
                    <a:tc>
                      <a:txBody>
                        <a:bodyPr/>
                        <a:lstStyle/>
                        <a:p>
                          <a:endParaRPr lang="es-EC"/>
                        </a:p>
                      </a:txBody>
                      <a:tcPr marL="68580" marR="68580" marT="0" marB="0">
                        <a:blipFill>
                          <a:blip r:embed="rId5"/>
                          <a:stretch>
                            <a:fillRect l="-725" t="-703448" r="-134783" b="-106897"/>
                          </a:stretch>
                        </a:blipFill>
                      </a:tcPr>
                    </a:tc>
                    <a:tc>
                      <a:txBody>
                        <a:bodyPr/>
                        <a:lstStyle/>
                        <a:p>
                          <a:endParaRPr lang="es-EC"/>
                        </a:p>
                      </a:txBody>
                      <a:tcPr marL="68580" marR="68580" marT="0" marB="0">
                        <a:blipFill>
                          <a:blip r:embed="rId5"/>
                          <a:stretch>
                            <a:fillRect l="-76374" t="-703448" r="-2198" b="-106897"/>
                          </a:stretch>
                        </a:blipFill>
                      </a:tcPr>
                    </a:tc>
                    <a:extLst>
                      <a:ext uri="{0D108BD9-81ED-4DB2-BD59-A6C34878D82A}">
                        <a16:rowId xmlns:a16="http://schemas.microsoft.com/office/drawing/2014/main" val="3644583105"/>
                      </a:ext>
                    </a:extLst>
                  </a:tr>
                  <a:tr h="175260">
                    <a:tc>
                      <a:txBody>
                        <a:bodyPr/>
                        <a:lstStyle/>
                        <a:p>
                          <a:endParaRPr lang="es-EC"/>
                        </a:p>
                      </a:txBody>
                      <a:tcPr marL="68580" marR="68580" marT="0" marB="0">
                        <a:blipFill>
                          <a:blip r:embed="rId5"/>
                          <a:stretch>
                            <a:fillRect l="-725" t="-803448" r="-134783" b="-6897"/>
                          </a:stretch>
                        </a:blipFill>
                      </a:tcPr>
                    </a:tc>
                    <a:tc>
                      <a:txBody>
                        <a:bodyPr/>
                        <a:lstStyle/>
                        <a:p>
                          <a:endParaRPr lang="es-EC"/>
                        </a:p>
                      </a:txBody>
                      <a:tcPr marL="68580" marR="68580" marT="0" marB="0">
                        <a:blipFill>
                          <a:blip r:embed="rId5"/>
                          <a:stretch>
                            <a:fillRect l="-76374" t="-803448" r="-2198" b="-6897"/>
                          </a:stretch>
                        </a:blipFill>
                      </a:tcPr>
                    </a:tc>
                    <a:extLst>
                      <a:ext uri="{0D108BD9-81ED-4DB2-BD59-A6C34878D82A}">
                        <a16:rowId xmlns:a16="http://schemas.microsoft.com/office/drawing/2014/main" val="350371024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9BFF3D54-9863-4829-84FD-2AC651DCB240}"/>
                  </a:ext>
                </a:extLst>
              </p:cNvPr>
              <p:cNvGraphicFramePr>
                <a:graphicFrameLocks noGrp="1"/>
              </p:cNvGraphicFramePr>
              <p:nvPr>
                <p:extLst>
                  <p:ext uri="{D42A27DB-BD31-4B8C-83A1-F6EECF244321}">
                    <p14:modId xmlns:p14="http://schemas.microsoft.com/office/powerpoint/2010/main" val="1888734909"/>
                  </p:ext>
                </p:extLst>
              </p:nvPr>
            </p:nvGraphicFramePr>
            <p:xfrm>
              <a:off x="7628187" y="4578657"/>
              <a:ext cx="1944370" cy="1566228"/>
            </p:xfrm>
            <a:graphic>
              <a:graphicData uri="http://schemas.openxmlformats.org/drawingml/2006/table">
                <a:tbl>
                  <a:tblPr firstRow="1" firstCol="1" bandRow="1">
                    <a:tableStyleId>{5C22544A-7EE6-4342-B048-85BDC9FD1C3A}</a:tableStyleId>
                  </a:tblPr>
                  <a:tblGrid>
                    <a:gridCol w="840105">
                      <a:extLst>
                        <a:ext uri="{9D8B030D-6E8A-4147-A177-3AD203B41FA5}">
                          <a16:colId xmlns:a16="http://schemas.microsoft.com/office/drawing/2014/main" val="1248646279"/>
                        </a:ext>
                      </a:extLst>
                    </a:gridCol>
                    <a:gridCol w="1104265">
                      <a:extLst>
                        <a:ext uri="{9D8B030D-6E8A-4147-A177-3AD203B41FA5}">
                          <a16:colId xmlns:a16="http://schemas.microsoft.com/office/drawing/2014/main" val="4044577687"/>
                        </a:ext>
                      </a:extLst>
                    </a:gridCol>
                  </a:tblGrid>
                  <a:tr h="0">
                    <a:tc>
                      <a:txBody>
                        <a:bodyPr/>
                        <a:lstStyle/>
                        <a:p>
                          <a:pPr algn="just">
                            <a:lnSpc>
                              <a:spcPct val="115000"/>
                            </a:lnSpc>
                            <a:spcAft>
                              <a:spcPts val="0"/>
                            </a:spcAft>
                          </a:pPr>
                          <a:r>
                            <a:rPr lang="es-EC" sz="1000">
                              <a:effectLst/>
                            </a:rPr>
                            <a:t>Parámetro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Valor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7501782"/>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𝐼</m:t>
                                    </m:r>
                                  </m:e>
                                  <m:sub>
                                    <m:r>
                                      <a:rPr lang="es-EC" sz="1000">
                                        <a:effectLst/>
                                        <a:latin typeface="Cambria Math" panose="02040503050406030204" pitchFamily="18" charset="0"/>
                                      </a:rPr>
                                      <m:t>𝑆𝐶</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  0.0052 </m:t>
                                </m:r>
                                <m:r>
                                  <a:rPr lang="es-EC" sz="10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1104217"/>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𝑉</m:t>
                                    </m:r>
                                  </m:e>
                                  <m:sub>
                                    <m:r>
                                      <a:rPr lang="es-EC" sz="1000">
                                        <a:effectLst/>
                                        <a:latin typeface="Cambria Math" panose="02040503050406030204" pitchFamily="18" charset="0"/>
                                      </a:rPr>
                                      <m:t>𝑂𝐶</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0.1409 </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9734083"/>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𝑃</m:t>
                                    </m:r>
                                  </m:e>
                                  <m:sub>
                                    <m:r>
                                      <a:rPr lang="es-EC" sz="1000">
                                        <a:effectLst/>
                                        <a:latin typeface="Cambria Math" panose="02040503050406030204" pitchFamily="18" charset="0"/>
                                      </a:rPr>
                                      <m:t>𝑀𝑎𝑥</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0.00046518 </m:t>
                                </m:r>
                                <m:r>
                                  <a:rPr lang="es-EC" sz="1000">
                                    <a:effectLst/>
                                    <a:latin typeface="Cambria Math" panose="02040503050406030204" pitchFamily="18" charset="0"/>
                                  </a:rPr>
                                  <m:t>𝑊</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050602"/>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𝐼</m:t>
                                    </m:r>
                                  </m:e>
                                  <m:sub>
                                    <m:r>
                                      <a:rPr lang="es-EC" sz="1000">
                                        <a:effectLst/>
                                        <a:latin typeface="Cambria Math" panose="02040503050406030204" pitchFamily="18" charset="0"/>
                                      </a:rPr>
                                      <m:t>𝑀𝑎𝑥</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0.0044 </m:t>
                                </m:r>
                                <m:r>
                                  <a:rPr lang="es-EC" sz="10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6158163"/>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𝑉</m:t>
                                    </m:r>
                                  </m:e>
                                  <m:sub>
                                    <m:r>
                                      <a:rPr lang="es-EC" sz="1000">
                                        <a:effectLst/>
                                        <a:latin typeface="Cambria Math" panose="02040503050406030204" pitchFamily="18" charset="0"/>
                                      </a:rPr>
                                      <m:t>𝑀𝑎𝑥</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0.1061</m:t>
                                </m:r>
                                <m:r>
                                  <a:rPr lang="es-EC" sz="1000">
                                    <a:effectLst/>
                                    <a:latin typeface="Cambria Math" panose="02040503050406030204" pitchFamily="18" charset="0"/>
                                  </a:rPr>
                                  <m:t>𝑉</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3579691"/>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𝐹𝐹</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0.6347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3540246"/>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𝐹</m:t>
                                </m:r>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𝐹</m:t>
                                    </m:r>
                                  </m:e>
                                  <m:sub>
                                    <m:r>
                                      <a:rPr lang="es-EC" sz="1000">
                                        <a:effectLst/>
                                        <a:latin typeface="Cambria Math" panose="02040503050406030204" pitchFamily="18" charset="0"/>
                                      </a:rPr>
                                      <m:t>0</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0.5719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3841146"/>
                      </a:ext>
                    </a:extLst>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𝑅</m:t>
                                    </m:r>
                                  </m:e>
                                  <m:sub>
                                    <m:r>
                                      <a:rPr lang="es-EC" sz="1000">
                                        <a:effectLst/>
                                        <a:latin typeface="Cambria Math" panose="02040503050406030204" pitchFamily="18" charset="0"/>
                                      </a:rPr>
                                      <m:t>𝑆</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2.9785Ω</m:t>
                                </m:r>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9251916"/>
                      </a:ext>
                    </a:extLst>
                  </a:tr>
                </a:tbl>
              </a:graphicData>
            </a:graphic>
          </p:graphicFrame>
        </mc:Choice>
        <mc:Fallback xmlns="">
          <p:graphicFrame>
            <p:nvGraphicFramePr>
              <p:cNvPr id="6" name="Tabla 5">
                <a:extLst>
                  <a:ext uri="{FF2B5EF4-FFF2-40B4-BE49-F238E27FC236}">
                    <a16:creationId xmlns:a16="http://schemas.microsoft.com/office/drawing/2014/main" id="{9BFF3D54-9863-4829-84FD-2AC651DCB240}"/>
                  </a:ext>
                </a:extLst>
              </p:cNvPr>
              <p:cNvGraphicFramePr>
                <a:graphicFrameLocks noGrp="1"/>
              </p:cNvGraphicFramePr>
              <p:nvPr>
                <p:extLst>
                  <p:ext uri="{D42A27DB-BD31-4B8C-83A1-F6EECF244321}">
                    <p14:modId xmlns:p14="http://schemas.microsoft.com/office/powerpoint/2010/main" val="1888734909"/>
                  </p:ext>
                </p:extLst>
              </p:nvPr>
            </p:nvGraphicFramePr>
            <p:xfrm>
              <a:off x="7628187" y="4578657"/>
              <a:ext cx="1944370" cy="1566228"/>
            </p:xfrm>
            <a:graphic>
              <a:graphicData uri="http://schemas.openxmlformats.org/drawingml/2006/table">
                <a:tbl>
                  <a:tblPr firstRow="1" firstCol="1" bandRow="1">
                    <a:tableStyleId>{5C22544A-7EE6-4342-B048-85BDC9FD1C3A}</a:tableStyleId>
                  </a:tblPr>
                  <a:tblGrid>
                    <a:gridCol w="840105">
                      <a:extLst>
                        <a:ext uri="{9D8B030D-6E8A-4147-A177-3AD203B41FA5}">
                          <a16:colId xmlns:a16="http://schemas.microsoft.com/office/drawing/2014/main" val="1248646279"/>
                        </a:ext>
                      </a:extLst>
                    </a:gridCol>
                    <a:gridCol w="1104265">
                      <a:extLst>
                        <a:ext uri="{9D8B030D-6E8A-4147-A177-3AD203B41FA5}">
                          <a16:colId xmlns:a16="http://schemas.microsoft.com/office/drawing/2014/main" val="4044577687"/>
                        </a:ext>
                      </a:extLst>
                    </a:gridCol>
                  </a:tblGrid>
                  <a:tr h="164148">
                    <a:tc>
                      <a:txBody>
                        <a:bodyPr/>
                        <a:lstStyle/>
                        <a:p>
                          <a:pPr algn="just">
                            <a:lnSpc>
                              <a:spcPct val="115000"/>
                            </a:lnSpc>
                            <a:spcAft>
                              <a:spcPts val="0"/>
                            </a:spcAft>
                          </a:pPr>
                          <a:r>
                            <a:rPr lang="es-EC" sz="1000">
                              <a:effectLst/>
                            </a:rPr>
                            <a:t>Parámetro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Valor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7501782"/>
                      </a:ext>
                    </a:extLst>
                  </a:tr>
                  <a:tr h="175260">
                    <a:tc>
                      <a:txBody>
                        <a:bodyPr/>
                        <a:lstStyle/>
                        <a:p>
                          <a:endParaRPr lang="es-EC"/>
                        </a:p>
                      </a:txBody>
                      <a:tcPr marL="68580" marR="68580" marT="0" marB="0">
                        <a:blipFill>
                          <a:blip r:embed="rId6"/>
                          <a:stretch>
                            <a:fillRect l="-725" t="-106897" r="-134783" b="-703448"/>
                          </a:stretch>
                        </a:blipFill>
                      </a:tcPr>
                    </a:tc>
                    <a:tc>
                      <a:txBody>
                        <a:bodyPr/>
                        <a:lstStyle/>
                        <a:p>
                          <a:endParaRPr lang="es-EC"/>
                        </a:p>
                      </a:txBody>
                      <a:tcPr marL="68580" marR="68580" marT="0" marB="0">
                        <a:blipFill>
                          <a:blip r:embed="rId6"/>
                          <a:stretch>
                            <a:fillRect l="-76374" t="-106897" r="-2198" b="-703448"/>
                          </a:stretch>
                        </a:blipFill>
                      </a:tcPr>
                    </a:tc>
                    <a:extLst>
                      <a:ext uri="{0D108BD9-81ED-4DB2-BD59-A6C34878D82A}">
                        <a16:rowId xmlns:a16="http://schemas.microsoft.com/office/drawing/2014/main" val="2311104217"/>
                      </a:ext>
                    </a:extLst>
                  </a:tr>
                  <a:tr h="175260">
                    <a:tc>
                      <a:txBody>
                        <a:bodyPr/>
                        <a:lstStyle/>
                        <a:p>
                          <a:endParaRPr lang="es-EC"/>
                        </a:p>
                      </a:txBody>
                      <a:tcPr marL="68580" marR="68580" marT="0" marB="0">
                        <a:blipFill>
                          <a:blip r:embed="rId6"/>
                          <a:stretch>
                            <a:fillRect l="-725" t="-206897" r="-134783" b="-603448"/>
                          </a:stretch>
                        </a:blipFill>
                      </a:tcPr>
                    </a:tc>
                    <a:tc>
                      <a:txBody>
                        <a:bodyPr/>
                        <a:lstStyle/>
                        <a:p>
                          <a:endParaRPr lang="es-EC"/>
                        </a:p>
                      </a:txBody>
                      <a:tcPr marL="68580" marR="68580" marT="0" marB="0">
                        <a:blipFill>
                          <a:blip r:embed="rId6"/>
                          <a:stretch>
                            <a:fillRect l="-76374" t="-206897" r="-2198" b="-603448"/>
                          </a:stretch>
                        </a:blipFill>
                      </a:tcPr>
                    </a:tc>
                    <a:extLst>
                      <a:ext uri="{0D108BD9-81ED-4DB2-BD59-A6C34878D82A}">
                        <a16:rowId xmlns:a16="http://schemas.microsoft.com/office/drawing/2014/main" val="1319734083"/>
                      </a:ext>
                    </a:extLst>
                  </a:tr>
                  <a:tr h="175260">
                    <a:tc>
                      <a:txBody>
                        <a:bodyPr/>
                        <a:lstStyle/>
                        <a:p>
                          <a:endParaRPr lang="es-EC"/>
                        </a:p>
                      </a:txBody>
                      <a:tcPr marL="68580" marR="68580" marT="0" marB="0">
                        <a:blipFill>
                          <a:blip r:embed="rId6"/>
                          <a:stretch>
                            <a:fillRect l="-725" t="-306897" r="-134783" b="-503448"/>
                          </a:stretch>
                        </a:blipFill>
                      </a:tcPr>
                    </a:tc>
                    <a:tc>
                      <a:txBody>
                        <a:bodyPr/>
                        <a:lstStyle/>
                        <a:p>
                          <a:endParaRPr lang="es-EC"/>
                        </a:p>
                      </a:txBody>
                      <a:tcPr marL="68580" marR="68580" marT="0" marB="0">
                        <a:blipFill>
                          <a:blip r:embed="rId6"/>
                          <a:stretch>
                            <a:fillRect l="-76374" t="-306897" r="-2198" b="-503448"/>
                          </a:stretch>
                        </a:blipFill>
                      </a:tcPr>
                    </a:tc>
                    <a:extLst>
                      <a:ext uri="{0D108BD9-81ED-4DB2-BD59-A6C34878D82A}">
                        <a16:rowId xmlns:a16="http://schemas.microsoft.com/office/drawing/2014/main" val="385050602"/>
                      </a:ext>
                    </a:extLst>
                  </a:tr>
                  <a:tr h="175260">
                    <a:tc>
                      <a:txBody>
                        <a:bodyPr/>
                        <a:lstStyle/>
                        <a:p>
                          <a:endParaRPr lang="es-EC"/>
                        </a:p>
                      </a:txBody>
                      <a:tcPr marL="68580" marR="68580" marT="0" marB="0">
                        <a:blipFill>
                          <a:blip r:embed="rId6"/>
                          <a:stretch>
                            <a:fillRect l="-725" t="-406897" r="-134783" b="-403448"/>
                          </a:stretch>
                        </a:blipFill>
                      </a:tcPr>
                    </a:tc>
                    <a:tc>
                      <a:txBody>
                        <a:bodyPr/>
                        <a:lstStyle/>
                        <a:p>
                          <a:endParaRPr lang="es-EC"/>
                        </a:p>
                      </a:txBody>
                      <a:tcPr marL="68580" marR="68580" marT="0" marB="0">
                        <a:blipFill>
                          <a:blip r:embed="rId6"/>
                          <a:stretch>
                            <a:fillRect l="-76374" t="-406897" r="-2198" b="-403448"/>
                          </a:stretch>
                        </a:blipFill>
                      </a:tcPr>
                    </a:tc>
                    <a:extLst>
                      <a:ext uri="{0D108BD9-81ED-4DB2-BD59-A6C34878D82A}">
                        <a16:rowId xmlns:a16="http://schemas.microsoft.com/office/drawing/2014/main" val="726158163"/>
                      </a:ext>
                    </a:extLst>
                  </a:tr>
                  <a:tr h="175260">
                    <a:tc>
                      <a:txBody>
                        <a:bodyPr/>
                        <a:lstStyle/>
                        <a:p>
                          <a:endParaRPr lang="es-EC"/>
                        </a:p>
                      </a:txBody>
                      <a:tcPr marL="68580" marR="68580" marT="0" marB="0">
                        <a:blipFill>
                          <a:blip r:embed="rId6"/>
                          <a:stretch>
                            <a:fillRect l="-725" t="-525000" r="-134783" b="-317857"/>
                          </a:stretch>
                        </a:blipFill>
                      </a:tcPr>
                    </a:tc>
                    <a:tc>
                      <a:txBody>
                        <a:bodyPr/>
                        <a:lstStyle/>
                        <a:p>
                          <a:endParaRPr lang="es-EC"/>
                        </a:p>
                      </a:txBody>
                      <a:tcPr marL="68580" marR="68580" marT="0" marB="0">
                        <a:blipFill>
                          <a:blip r:embed="rId6"/>
                          <a:stretch>
                            <a:fillRect l="-76374" t="-525000" r="-2198" b="-317857"/>
                          </a:stretch>
                        </a:blipFill>
                      </a:tcPr>
                    </a:tc>
                    <a:extLst>
                      <a:ext uri="{0D108BD9-81ED-4DB2-BD59-A6C34878D82A}">
                        <a16:rowId xmlns:a16="http://schemas.microsoft.com/office/drawing/2014/main" val="953579691"/>
                      </a:ext>
                    </a:extLst>
                  </a:tr>
                  <a:tr h="175260">
                    <a:tc>
                      <a:txBody>
                        <a:bodyPr/>
                        <a:lstStyle/>
                        <a:p>
                          <a:endParaRPr lang="es-EC"/>
                        </a:p>
                      </a:txBody>
                      <a:tcPr marL="68580" marR="68580" marT="0" marB="0">
                        <a:blipFill>
                          <a:blip r:embed="rId6"/>
                          <a:stretch>
                            <a:fillRect l="-725" t="-603448" r="-134783" b="-206897"/>
                          </a:stretch>
                        </a:blipFill>
                      </a:tcPr>
                    </a:tc>
                    <a:tc>
                      <a:txBody>
                        <a:bodyPr/>
                        <a:lstStyle/>
                        <a:p>
                          <a:pPr algn="ctr">
                            <a:lnSpc>
                              <a:spcPct val="115000"/>
                            </a:lnSpc>
                            <a:spcAft>
                              <a:spcPts val="0"/>
                            </a:spcAft>
                          </a:pPr>
                          <a:r>
                            <a:rPr lang="es-EC" sz="1000">
                              <a:effectLst/>
                            </a:rPr>
                            <a:t>0.6347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3540246"/>
                      </a:ext>
                    </a:extLst>
                  </a:tr>
                  <a:tr h="175260">
                    <a:tc>
                      <a:txBody>
                        <a:bodyPr/>
                        <a:lstStyle/>
                        <a:p>
                          <a:endParaRPr lang="es-EC"/>
                        </a:p>
                      </a:txBody>
                      <a:tcPr marL="68580" marR="68580" marT="0" marB="0">
                        <a:blipFill>
                          <a:blip r:embed="rId6"/>
                          <a:stretch>
                            <a:fillRect l="-725" t="-703448" r="-134783" b="-106897"/>
                          </a:stretch>
                        </a:blipFill>
                      </a:tcPr>
                    </a:tc>
                    <a:tc>
                      <a:txBody>
                        <a:bodyPr/>
                        <a:lstStyle/>
                        <a:p>
                          <a:pPr algn="ctr">
                            <a:lnSpc>
                              <a:spcPct val="115000"/>
                            </a:lnSpc>
                            <a:spcAft>
                              <a:spcPts val="0"/>
                            </a:spcAft>
                          </a:pPr>
                          <a:r>
                            <a:rPr lang="es-EC" sz="1000">
                              <a:effectLst/>
                            </a:rPr>
                            <a:t>0.5719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3841146"/>
                      </a:ext>
                    </a:extLst>
                  </a:tr>
                  <a:tr h="175260">
                    <a:tc>
                      <a:txBody>
                        <a:bodyPr/>
                        <a:lstStyle/>
                        <a:p>
                          <a:endParaRPr lang="es-EC"/>
                        </a:p>
                      </a:txBody>
                      <a:tcPr marL="68580" marR="68580" marT="0" marB="0">
                        <a:blipFill>
                          <a:blip r:embed="rId6"/>
                          <a:stretch>
                            <a:fillRect l="-725" t="-803448" r="-134783" b="-6897"/>
                          </a:stretch>
                        </a:blipFill>
                      </a:tcPr>
                    </a:tc>
                    <a:tc>
                      <a:txBody>
                        <a:bodyPr/>
                        <a:lstStyle/>
                        <a:p>
                          <a:endParaRPr lang="es-EC"/>
                        </a:p>
                      </a:txBody>
                      <a:tcPr marL="68580" marR="68580" marT="0" marB="0">
                        <a:blipFill>
                          <a:blip r:embed="rId6"/>
                          <a:stretch>
                            <a:fillRect l="-76374" t="-803448" r="-2198" b="-6897"/>
                          </a:stretch>
                        </a:blipFill>
                      </a:tcPr>
                    </a:tc>
                    <a:extLst>
                      <a:ext uri="{0D108BD9-81ED-4DB2-BD59-A6C34878D82A}">
                        <a16:rowId xmlns:a16="http://schemas.microsoft.com/office/drawing/2014/main" val="2929251916"/>
                      </a:ext>
                    </a:extLst>
                  </a:tr>
                </a:tbl>
              </a:graphicData>
            </a:graphic>
          </p:graphicFrame>
        </mc:Fallback>
      </mc:AlternateContent>
      <p:sp>
        <p:nvSpPr>
          <p:cNvPr id="7" name="Título 1">
            <a:extLst>
              <a:ext uri="{FF2B5EF4-FFF2-40B4-BE49-F238E27FC236}">
                <a16:creationId xmlns:a16="http://schemas.microsoft.com/office/drawing/2014/main" id="{C456F4CA-DC42-4FB7-8CA9-75F9A5C7389D}"/>
              </a:ext>
            </a:extLst>
          </p:cNvPr>
          <p:cNvSpPr>
            <a:spLocks noGrp="1"/>
          </p:cNvSpPr>
          <p:nvPr>
            <p:ph type="title"/>
          </p:nvPr>
        </p:nvSpPr>
        <p:spPr>
          <a:xfrm>
            <a:off x="838200" y="365125"/>
            <a:ext cx="10515600" cy="1325563"/>
          </a:xfrm>
        </p:spPr>
        <p:txBody>
          <a:bodyPr>
            <a:normAutofit/>
          </a:bodyPr>
          <a:lstStyle/>
          <a:p>
            <a:r>
              <a:rPr lang="es-EC" sz="3600" dirty="0"/>
              <a:t>Resultados para Celda 1 y Celda 4</a:t>
            </a:r>
          </a:p>
        </p:txBody>
      </p:sp>
    </p:spTree>
    <p:extLst>
      <p:ext uri="{BB962C8B-B14F-4D97-AF65-F5344CB8AC3E}">
        <p14:creationId xmlns:p14="http://schemas.microsoft.com/office/powerpoint/2010/main" val="3750413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04D45-519B-4794-92B5-68EAEA8C2296}"/>
              </a:ext>
            </a:extLst>
          </p:cNvPr>
          <p:cNvSpPr>
            <a:spLocks noGrp="1"/>
          </p:cNvSpPr>
          <p:nvPr>
            <p:ph type="title"/>
          </p:nvPr>
        </p:nvSpPr>
        <p:spPr/>
        <p:txBody>
          <a:bodyPr>
            <a:normAutofit/>
          </a:bodyPr>
          <a:lstStyle/>
          <a:p>
            <a:r>
              <a:rPr lang="es-EC" sz="3600" dirty="0"/>
              <a:t>Estimación de número de celdas en función de curva i-v</a:t>
            </a:r>
          </a:p>
        </p:txBody>
      </p:sp>
      <p:pic>
        <p:nvPicPr>
          <p:cNvPr id="5" name="Imagen 4">
            <a:extLst>
              <a:ext uri="{FF2B5EF4-FFF2-40B4-BE49-F238E27FC236}">
                <a16:creationId xmlns:a16="http://schemas.microsoft.com/office/drawing/2014/main" id="{97C50FCB-00BA-4882-962E-1CFA5BE2C3EA}"/>
              </a:ext>
            </a:extLst>
          </p:cNvPr>
          <p:cNvPicPr/>
          <p:nvPr/>
        </p:nvPicPr>
        <p:blipFill>
          <a:blip r:embed="rId3"/>
          <a:stretch>
            <a:fillRect/>
          </a:stretch>
        </p:blipFill>
        <p:spPr>
          <a:xfrm>
            <a:off x="1512811" y="2252668"/>
            <a:ext cx="3193415" cy="2671445"/>
          </a:xfrm>
          <a:prstGeom prst="rect">
            <a:avLst/>
          </a:prstGeom>
        </p:spPr>
      </p:pic>
      <p:pic>
        <p:nvPicPr>
          <p:cNvPr id="6" name="Imagen 5">
            <a:extLst>
              <a:ext uri="{FF2B5EF4-FFF2-40B4-BE49-F238E27FC236}">
                <a16:creationId xmlns:a16="http://schemas.microsoft.com/office/drawing/2014/main" id="{9E079FC9-3341-4107-BD6F-7A581C6A5E59}"/>
              </a:ext>
            </a:extLst>
          </p:cNvPr>
          <p:cNvPicPr/>
          <p:nvPr/>
        </p:nvPicPr>
        <p:blipFill rotWithShape="1">
          <a:blip r:embed="rId4"/>
          <a:srcRect b="967"/>
          <a:stretch/>
        </p:blipFill>
        <p:spPr bwMode="auto">
          <a:xfrm>
            <a:off x="5090564" y="2252668"/>
            <a:ext cx="3134995" cy="263398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9A951155-5C1A-42B1-B282-C201F2FCA49E}"/>
              </a:ext>
            </a:extLst>
          </p:cNvPr>
          <p:cNvPicPr/>
          <p:nvPr/>
        </p:nvPicPr>
        <p:blipFill>
          <a:blip r:embed="rId5"/>
          <a:stretch>
            <a:fillRect/>
          </a:stretch>
        </p:blipFill>
        <p:spPr>
          <a:xfrm>
            <a:off x="8511367" y="2252668"/>
            <a:ext cx="3138805" cy="2630805"/>
          </a:xfrm>
          <a:prstGeom prst="rect">
            <a:avLst/>
          </a:prstGeom>
        </p:spPr>
      </p:pic>
    </p:spTree>
    <p:extLst>
      <p:ext uri="{BB962C8B-B14F-4D97-AF65-F5344CB8AC3E}">
        <p14:creationId xmlns:p14="http://schemas.microsoft.com/office/powerpoint/2010/main" val="3686680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0C2840-09FA-48DF-ACF9-BF99170427FB}"/>
              </a:ext>
            </a:extLst>
          </p:cNvPr>
          <p:cNvPicPr/>
          <p:nvPr/>
        </p:nvPicPr>
        <p:blipFill rotWithShape="1">
          <a:blip r:embed="rId3"/>
          <a:srcRect r="1792"/>
          <a:stretch/>
        </p:blipFill>
        <p:spPr bwMode="auto">
          <a:xfrm>
            <a:off x="4645593" y="2088859"/>
            <a:ext cx="3550452" cy="2981368"/>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96CCF012-A0CF-4AD5-9472-6D1AB69306FD}"/>
              </a:ext>
            </a:extLst>
          </p:cNvPr>
          <p:cNvPicPr/>
          <p:nvPr/>
        </p:nvPicPr>
        <p:blipFill>
          <a:blip r:embed="rId4"/>
          <a:stretch>
            <a:fillRect/>
          </a:stretch>
        </p:blipFill>
        <p:spPr>
          <a:xfrm>
            <a:off x="8307110" y="2088859"/>
            <a:ext cx="3676838" cy="2981368"/>
          </a:xfrm>
          <a:prstGeom prst="rect">
            <a:avLst/>
          </a:prstGeom>
        </p:spPr>
      </p:pic>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5DDBD846-C653-4628-8CB5-519B2EAA12FC}"/>
                  </a:ext>
                </a:extLst>
              </p:cNvPr>
              <p:cNvGraphicFramePr>
                <a:graphicFrameLocks noGrp="1"/>
              </p:cNvGraphicFramePr>
              <p:nvPr>
                <p:extLst>
                  <p:ext uri="{D42A27DB-BD31-4B8C-83A1-F6EECF244321}">
                    <p14:modId xmlns:p14="http://schemas.microsoft.com/office/powerpoint/2010/main" val="4008958899"/>
                  </p:ext>
                </p:extLst>
              </p:nvPr>
            </p:nvGraphicFramePr>
            <p:xfrm>
              <a:off x="1307458" y="1542156"/>
              <a:ext cx="3227070" cy="3958908"/>
            </p:xfrm>
            <a:graphic>
              <a:graphicData uri="http://schemas.openxmlformats.org/drawingml/2006/table">
                <a:tbl>
                  <a:tblPr firstRow="1" firstCol="1" bandRow="1">
                    <a:tableStyleId>{5C22544A-7EE6-4342-B048-85BDC9FD1C3A}</a:tableStyleId>
                  </a:tblPr>
                  <a:tblGrid>
                    <a:gridCol w="1012190">
                      <a:extLst>
                        <a:ext uri="{9D8B030D-6E8A-4147-A177-3AD203B41FA5}">
                          <a16:colId xmlns:a16="http://schemas.microsoft.com/office/drawing/2014/main" val="3832448454"/>
                        </a:ext>
                      </a:extLst>
                    </a:gridCol>
                    <a:gridCol w="993140">
                      <a:extLst>
                        <a:ext uri="{9D8B030D-6E8A-4147-A177-3AD203B41FA5}">
                          <a16:colId xmlns:a16="http://schemas.microsoft.com/office/drawing/2014/main" val="890017664"/>
                        </a:ext>
                      </a:extLst>
                    </a:gridCol>
                    <a:gridCol w="1221740">
                      <a:extLst>
                        <a:ext uri="{9D8B030D-6E8A-4147-A177-3AD203B41FA5}">
                          <a16:colId xmlns:a16="http://schemas.microsoft.com/office/drawing/2014/main" val="1873508003"/>
                        </a:ext>
                      </a:extLst>
                    </a:gridCol>
                  </a:tblGrid>
                  <a:tr h="1905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𝑨𝒓𝒆𝒂</m:t>
                                </m:r>
                                <m:r>
                                  <a:rPr lang="es-EC" sz="1000">
                                    <a:effectLst/>
                                    <a:latin typeface="Cambria Math" panose="02040503050406030204" pitchFamily="18" charset="0"/>
                                  </a:rPr>
                                  <m:t> (</m:t>
                                </m:r>
                                <m:r>
                                  <a:rPr lang="es-EC" sz="1000">
                                    <a:effectLst/>
                                    <a:latin typeface="Cambria Math" panose="02040503050406030204" pitchFamily="18" charset="0"/>
                                  </a:rPr>
                                  <m:t>𝒎</m:t>
                                </m:r>
                                <m:sSup>
                                  <m:sSupPr>
                                    <m:ctrlPr>
                                      <a:rPr lang="es-EC" sz="1000" i="1">
                                        <a:effectLst/>
                                        <a:latin typeface="Cambria Math" panose="02040503050406030204" pitchFamily="18" charset="0"/>
                                      </a:rPr>
                                    </m:ctrlPr>
                                  </m:sSupPr>
                                  <m:e>
                                    <m:r>
                                      <a:rPr lang="es-EC" sz="1000">
                                        <a:effectLst/>
                                        <a:latin typeface="Cambria Math" panose="02040503050406030204" pitchFamily="18" charset="0"/>
                                      </a:rPr>
                                      <m:t>𝒎</m:t>
                                    </m:r>
                                  </m:e>
                                  <m:sup>
                                    <m:r>
                                      <a:rPr lang="es-EC" sz="1000">
                                        <a:effectLst/>
                                        <a:latin typeface="Cambria Math" panose="02040503050406030204" pitchFamily="18" charset="0"/>
                                      </a:rPr>
                                      <m:t>𝟐</m:t>
                                    </m:r>
                                  </m:sup>
                                </m:sSup>
                                <m:r>
                                  <a:rPr lang="es-EC" sz="10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Eficiencia Panel 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Eficiencia </a:t>
                          </a:r>
                          <a:endParaRPr lang="es-EC" sz="1200">
                            <a:effectLst/>
                          </a:endParaRPr>
                        </a:p>
                        <a:p>
                          <a:pPr algn="ctr">
                            <a:lnSpc>
                              <a:spcPct val="115000"/>
                            </a:lnSpc>
                            <a:spcAft>
                              <a:spcPts val="0"/>
                            </a:spcAft>
                          </a:pPr>
                          <a:r>
                            <a:rPr lang="es-EC" sz="1000">
                              <a:effectLst/>
                            </a:rPr>
                            <a:t>Panel 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58849825"/>
                      </a:ext>
                    </a:extLst>
                  </a:tr>
                  <a:tr h="190500">
                    <a:tc>
                      <a:txBody>
                        <a:bodyPr/>
                        <a:lstStyle/>
                        <a:p>
                          <a:pPr algn="ctr">
                            <a:lnSpc>
                              <a:spcPct val="115000"/>
                            </a:lnSpc>
                            <a:spcAft>
                              <a:spcPts val="0"/>
                            </a:spcAft>
                          </a:pPr>
                          <a:r>
                            <a:rPr lang="es-EC" sz="1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120,6486 %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46,5032 %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53378155"/>
                      </a:ext>
                    </a:extLst>
                  </a:tr>
                  <a:tr h="190500">
                    <a:tc>
                      <a:txBody>
                        <a:bodyPr/>
                        <a:lstStyle/>
                        <a:p>
                          <a:pPr algn="ctr">
                            <a:lnSpc>
                              <a:spcPct val="115000"/>
                            </a:lnSpc>
                            <a:spcAft>
                              <a:spcPts val="0"/>
                            </a:spcAft>
                          </a:pPr>
                          <a:r>
                            <a:rPr lang="es-EC" sz="1000">
                              <a:effectLst/>
                            </a:rPr>
                            <a:t>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53,6216 %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20,6681 %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60847529"/>
                      </a:ext>
                    </a:extLst>
                  </a:tr>
                  <a:tr h="190500">
                    <a:tc>
                      <a:txBody>
                        <a:bodyPr/>
                        <a:lstStyle/>
                        <a:p>
                          <a:pPr algn="ctr">
                            <a:lnSpc>
                              <a:spcPct val="115000"/>
                            </a:lnSpc>
                            <a:spcAft>
                              <a:spcPts val="0"/>
                            </a:spcAft>
                          </a:pPr>
                          <a:r>
                            <a:rPr lang="es-EC" sz="10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30,1622 %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11,6258 %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70046413"/>
                      </a:ext>
                    </a:extLst>
                  </a:tr>
                  <a:tr h="190500">
                    <a:tc>
                      <a:txBody>
                        <a:bodyPr/>
                        <a:lstStyle/>
                        <a:p>
                          <a:pPr algn="ctr">
                            <a:lnSpc>
                              <a:spcPct val="115000"/>
                            </a:lnSpc>
                            <a:spcAft>
                              <a:spcPts val="0"/>
                            </a:spcAft>
                          </a:pPr>
                          <a:r>
                            <a:rPr lang="es-EC" sz="1000">
                              <a:effectLst/>
                            </a:rPr>
                            <a:t>6,25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19,3038 %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7,4405 %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53752610"/>
                      </a:ext>
                    </a:extLst>
                  </a:tr>
                  <a:tr h="190500">
                    <a:tc>
                      <a:txBody>
                        <a:bodyPr/>
                        <a:lstStyle/>
                        <a:p>
                          <a:pPr algn="ctr">
                            <a:lnSpc>
                              <a:spcPct val="115000"/>
                            </a:lnSpc>
                            <a:spcAft>
                              <a:spcPts val="0"/>
                            </a:spcAft>
                          </a:pPr>
                          <a:r>
                            <a:rPr lang="es-EC" sz="10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13,4054 %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dirty="0">
                              <a:effectLst/>
                            </a:rPr>
                            <a:t>5,1670 %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22028333"/>
                      </a:ext>
                    </a:extLst>
                  </a:tr>
                  <a:tr h="190500">
                    <a:tc>
                      <a:txBody>
                        <a:bodyPr/>
                        <a:lstStyle/>
                        <a:p>
                          <a:pPr algn="ctr">
                            <a:lnSpc>
                              <a:spcPct val="115000"/>
                            </a:lnSpc>
                            <a:spcAft>
                              <a:spcPts val="0"/>
                            </a:spcAft>
                          </a:pPr>
                          <a:r>
                            <a:rPr lang="es-EC" sz="1000">
                              <a:effectLst/>
                            </a:rPr>
                            <a:t>12,25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9,8489 %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3,7962 %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87867536"/>
                      </a:ext>
                    </a:extLst>
                  </a:tr>
                  <a:tr h="190500">
                    <a:tc>
                      <a:txBody>
                        <a:bodyPr/>
                        <a:lstStyle/>
                        <a:p>
                          <a:pPr algn="ctr">
                            <a:lnSpc>
                              <a:spcPct val="115000"/>
                            </a:lnSpc>
                            <a:spcAft>
                              <a:spcPts val="0"/>
                            </a:spcAft>
                          </a:pPr>
                          <a:r>
                            <a:rPr lang="es-EC" sz="1000">
                              <a:effectLst/>
                            </a:rPr>
                            <a:t>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7,5405 %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2,9064 %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74307922"/>
                      </a:ext>
                    </a:extLst>
                  </a:tr>
                  <a:tr h="190500">
                    <a:tc>
                      <a:txBody>
                        <a:bodyPr/>
                        <a:lstStyle/>
                        <a:p>
                          <a:pPr algn="ctr">
                            <a:lnSpc>
                              <a:spcPct val="115000"/>
                            </a:lnSpc>
                            <a:spcAft>
                              <a:spcPts val="0"/>
                            </a:spcAft>
                          </a:pPr>
                          <a:r>
                            <a:rPr lang="es-EC" sz="1000">
                              <a:effectLst/>
                            </a:rPr>
                            <a:t>20,25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5,9580 %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2,2965 %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81074820"/>
                      </a:ext>
                    </a:extLst>
                  </a:tr>
                  <a:tr h="190500">
                    <a:tc>
                      <a:txBody>
                        <a:bodyPr/>
                        <a:lstStyle/>
                        <a:p>
                          <a:pPr algn="ctr">
                            <a:lnSpc>
                              <a:spcPct val="115000"/>
                            </a:lnSpc>
                            <a:spcAft>
                              <a:spcPts val="0"/>
                            </a:spcAft>
                          </a:pPr>
                          <a:r>
                            <a:rPr lang="es-EC" sz="1000">
                              <a:effectLst/>
                            </a:rPr>
                            <a:t>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4,8259 %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1,8601 %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12090286"/>
                      </a:ext>
                    </a:extLst>
                  </a:tr>
                  <a:tr h="190500">
                    <a:tc>
                      <a:txBody>
                        <a:bodyPr/>
                        <a:lstStyle/>
                        <a:p>
                          <a:pPr algn="ctr">
                            <a:lnSpc>
                              <a:spcPct val="115000"/>
                            </a:lnSpc>
                            <a:spcAft>
                              <a:spcPts val="0"/>
                            </a:spcAft>
                          </a:pPr>
                          <a:r>
                            <a:rPr lang="es-EC" sz="1000">
                              <a:effectLst/>
                            </a:rPr>
                            <a:t>30,25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3,9884 %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1,5373 %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69838299"/>
                      </a:ext>
                    </a:extLst>
                  </a:tr>
                  <a:tr h="190500">
                    <a:tc>
                      <a:txBody>
                        <a:bodyPr/>
                        <a:lstStyle/>
                        <a:p>
                          <a:pPr algn="ctr">
                            <a:lnSpc>
                              <a:spcPct val="115000"/>
                            </a:lnSpc>
                            <a:spcAft>
                              <a:spcPts val="0"/>
                            </a:spcAft>
                          </a:pPr>
                          <a:r>
                            <a:rPr lang="es-EC" sz="1000">
                              <a:effectLst/>
                            </a:rPr>
                            <a:t>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3,3514 %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1,2918 %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12553758"/>
                      </a:ext>
                    </a:extLst>
                  </a:tr>
                  <a:tr h="190500">
                    <a:tc>
                      <a:txBody>
                        <a:bodyPr/>
                        <a:lstStyle/>
                        <a:p>
                          <a:pPr algn="ctr">
                            <a:lnSpc>
                              <a:spcPct val="115000"/>
                            </a:lnSpc>
                            <a:spcAft>
                              <a:spcPts val="0"/>
                            </a:spcAft>
                          </a:pPr>
                          <a:r>
                            <a:rPr lang="es-EC" sz="1000">
                              <a:effectLst/>
                            </a:rPr>
                            <a:t>42,25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2,8556 %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1,1007 %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82679175"/>
                      </a:ext>
                    </a:extLst>
                  </a:tr>
                  <a:tr h="190500">
                    <a:tc>
                      <a:txBody>
                        <a:bodyPr/>
                        <a:lstStyle/>
                        <a:p>
                          <a:pPr algn="ctr">
                            <a:lnSpc>
                              <a:spcPct val="115000"/>
                            </a:lnSpc>
                            <a:spcAft>
                              <a:spcPts val="0"/>
                            </a:spcAft>
                          </a:pPr>
                          <a:r>
                            <a:rPr lang="es-EC" sz="1000">
                              <a:effectLst/>
                            </a:rPr>
                            <a:t>49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2,4622 %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0,9490 %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37617919"/>
                      </a:ext>
                    </a:extLst>
                  </a:tr>
                  <a:tr h="190500">
                    <a:tc>
                      <a:txBody>
                        <a:bodyPr/>
                        <a:lstStyle/>
                        <a:p>
                          <a:pPr algn="ctr">
                            <a:lnSpc>
                              <a:spcPct val="115000"/>
                            </a:lnSpc>
                            <a:spcAft>
                              <a:spcPts val="0"/>
                            </a:spcAft>
                          </a:pPr>
                          <a:r>
                            <a:rPr lang="es-EC" sz="1000">
                              <a:effectLst/>
                            </a:rPr>
                            <a:t>56,25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2,1449 %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0,8267 %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15554593"/>
                      </a:ext>
                    </a:extLst>
                  </a:tr>
                  <a:tr h="190500">
                    <a:tc>
                      <a:txBody>
                        <a:bodyPr/>
                        <a:lstStyle/>
                        <a:p>
                          <a:pPr algn="ctr">
                            <a:lnSpc>
                              <a:spcPct val="115000"/>
                            </a:lnSpc>
                            <a:spcAft>
                              <a:spcPts val="0"/>
                            </a:spcAft>
                          </a:pPr>
                          <a:r>
                            <a:rPr lang="es-EC" sz="1000">
                              <a:effectLst/>
                            </a:rPr>
                            <a:t>64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1,8851 %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0,7266 %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41409306"/>
                      </a:ext>
                    </a:extLst>
                  </a:tr>
                  <a:tr h="190500">
                    <a:tc>
                      <a:txBody>
                        <a:bodyPr/>
                        <a:lstStyle/>
                        <a:p>
                          <a:pPr algn="ctr">
                            <a:lnSpc>
                              <a:spcPct val="115000"/>
                            </a:lnSpc>
                            <a:spcAft>
                              <a:spcPts val="0"/>
                            </a:spcAft>
                          </a:pPr>
                          <a:r>
                            <a:rPr lang="es-EC" sz="1000">
                              <a:effectLst/>
                            </a:rPr>
                            <a:t>72,25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1,6699 %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0,6436 %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323377"/>
                      </a:ext>
                    </a:extLst>
                  </a:tr>
                  <a:tr h="190500">
                    <a:tc>
                      <a:txBody>
                        <a:bodyPr/>
                        <a:lstStyle/>
                        <a:p>
                          <a:pPr algn="ctr">
                            <a:lnSpc>
                              <a:spcPct val="115000"/>
                            </a:lnSpc>
                            <a:spcAft>
                              <a:spcPts val="0"/>
                            </a:spcAft>
                          </a:pPr>
                          <a:r>
                            <a:rPr lang="es-EC" sz="1000">
                              <a:effectLst/>
                            </a:rPr>
                            <a:t>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1,4895 %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0,5741 %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36741595"/>
                      </a:ext>
                    </a:extLst>
                  </a:tr>
                  <a:tr h="190500">
                    <a:tc>
                      <a:txBody>
                        <a:bodyPr/>
                        <a:lstStyle/>
                        <a:p>
                          <a:pPr algn="ctr">
                            <a:lnSpc>
                              <a:spcPct val="115000"/>
                            </a:lnSpc>
                            <a:spcAft>
                              <a:spcPts val="0"/>
                            </a:spcAft>
                          </a:pPr>
                          <a:r>
                            <a:rPr lang="es-EC" sz="1000">
                              <a:effectLst/>
                            </a:rPr>
                            <a:t>90,25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1,3368 %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0,5153 %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52602078"/>
                      </a:ext>
                    </a:extLst>
                  </a:tr>
                  <a:tr h="190500">
                    <a:tc>
                      <a:txBody>
                        <a:bodyPr/>
                        <a:lstStyle/>
                        <a:p>
                          <a:pPr algn="ctr">
                            <a:lnSpc>
                              <a:spcPct val="115000"/>
                            </a:lnSpc>
                            <a:spcAft>
                              <a:spcPts val="0"/>
                            </a:spcAft>
                          </a:pPr>
                          <a:r>
                            <a:rPr lang="es-EC" sz="1000">
                              <a:effectLst/>
                            </a:rPr>
                            <a:t>100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1,2065 %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dirty="0">
                              <a:effectLst/>
                            </a:rPr>
                            <a:t>0,4650 %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68049629"/>
                      </a:ext>
                    </a:extLst>
                  </a:tr>
                </a:tbl>
              </a:graphicData>
            </a:graphic>
          </p:graphicFrame>
        </mc:Choice>
        <mc:Fallback xmlns="">
          <p:graphicFrame>
            <p:nvGraphicFramePr>
              <p:cNvPr id="5" name="Tabla 4">
                <a:extLst>
                  <a:ext uri="{FF2B5EF4-FFF2-40B4-BE49-F238E27FC236}">
                    <a16:creationId xmlns:a16="http://schemas.microsoft.com/office/drawing/2014/main" id="{5DDBD846-C653-4628-8CB5-519B2EAA12FC}"/>
                  </a:ext>
                </a:extLst>
              </p:cNvPr>
              <p:cNvGraphicFramePr>
                <a:graphicFrameLocks noGrp="1"/>
              </p:cNvGraphicFramePr>
              <p:nvPr>
                <p:extLst>
                  <p:ext uri="{D42A27DB-BD31-4B8C-83A1-F6EECF244321}">
                    <p14:modId xmlns:p14="http://schemas.microsoft.com/office/powerpoint/2010/main" val="4008958899"/>
                  </p:ext>
                </p:extLst>
              </p:nvPr>
            </p:nvGraphicFramePr>
            <p:xfrm>
              <a:off x="1307458" y="1542156"/>
              <a:ext cx="3227070" cy="3958908"/>
            </p:xfrm>
            <a:graphic>
              <a:graphicData uri="http://schemas.openxmlformats.org/drawingml/2006/table">
                <a:tbl>
                  <a:tblPr firstRow="1" firstCol="1" bandRow="1">
                    <a:tableStyleId>{5C22544A-7EE6-4342-B048-85BDC9FD1C3A}</a:tableStyleId>
                  </a:tblPr>
                  <a:tblGrid>
                    <a:gridCol w="1012190">
                      <a:extLst>
                        <a:ext uri="{9D8B030D-6E8A-4147-A177-3AD203B41FA5}">
                          <a16:colId xmlns:a16="http://schemas.microsoft.com/office/drawing/2014/main" val="3832448454"/>
                        </a:ext>
                      </a:extLst>
                    </a:gridCol>
                    <a:gridCol w="993140">
                      <a:extLst>
                        <a:ext uri="{9D8B030D-6E8A-4147-A177-3AD203B41FA5}">
                          <a16:colId xmlns:a16="http://schemas.microsoft.com/office/drawing/2014/main" val="890017664"/>
                        </a:ext>
                      </a:extLst>
                    </a:gridCol>
                    <a:gridCol w="1221740">
                      <a:extLst>
                        <a:ext uri="{9D8B030D-6E8A-4147-A177-3AD203B41FA5}">
                          <a16:colId xmlns:a16="http://schemas.microsoft.com/office/drawing/2014/main" val="1873508003"/>
                        </a:ext>
                      </a:extLst>
                    </a:gridCol>
                  </a:tblGrid>
                  <a:tr h="339408">
                    <a:tc>
                      <a:txBody>
                        <a:bodyPr/>
                        <a:lstStyle/>
                        <a:p>
                          <a:endParaRPr lang="es-EC"/>
                        </a:p>
                      </a:txBody>
                      <a:tcPr marL="68580" marR="68580" marT="0" marB="0" anchor="b">
                        <a:blipFill>
                          <a:blip r:embed="rId5"/>
                          <a:stretch>
                            <a:fillRect l="-602" t="-5357" r="-222289" b="-1085714"/>
                          </a:stretch>
                        </a:blipFill>
                      </a:tcPr>
                    </a:tc>
                    <a:tc>
                      <a:txBody>
                        <a:bodyPr/>
                        <a:lstStyle/>
                        <a:p>
                          <a:pPr algn="ctr">
                            <a:lnSpc>
                              <a:spcPct val="115000"/>
                            </a:lnSpc>
                            <a:spcAft>
                              <a:spcPts val="0"/>
                            </a:spcAft>
                          </a:pPr>
                          <a:r>
                            <a:rPr lang="es-EC" sz="1000">
                              <a:effectLst/>
                            </a:rPr>
                            <a:t>Eficiencia Panel 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Eficiencia </a:t>
                          </a:r>
                          <a:endParaRPr lang="es-EC" sz="1200">
                            <a:effectLst/>
                          </a:endParaRPr>
                        </a:p>
                        <a:p>
                          <a:pPr algn="ctr">
                            <a:lnSpc>
                              <a:spcPct val="115000"/>
                            </a:lnSpc>
                            <a:spcAft>
                              <a:spcPts val="0"/>
                            </a:spcAft>
                          </a:pPr>
                          <a:r>
                            <a:rPr lang="es-EC" sz="1000">
                              <a:effectLst/>
                            </a:rPr>
                            <a:t>Panel 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58849825"/>
                      </a:ext>
                    </a:extLst>
                  </a:tr>
                  <a:tr h="190500">
                    <a:tc>
                      <a:txBody>
                        <a:bodyPr/>
                        <a:lstStyle/>
                        <a:p>
                          <a:pPr algn="ctr">
                            <a:lnSpc>
                              <a:spcPct val="115000"/>
                            </a:lnSpc>
                            <a:spcAft>
                              <a:spcPts val="0"/>
                            </a:spcAft>
                          </a:pPr>
                          <a:r>
                            <a:rPr lang="es-EC" sz="1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120,6486 %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46,5032 %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53378155"/>
                      </a:ext>
                    </a:extLst>
                  </a:tr>
                  <a:tr h="190500">
                    <a:tc>
                      <a:txBody>
                        <a:bodyPr/>
                        <a:lstStyle/>
                        <a:p>
                          <a:pPr algn="ctr">
                            <a:lnSpc>
                              <a:spcPct val="115000"/>
                            </a:lnSpc>
                            <a:spcAft>
                              <a:spcPts val="0"/>
                            </a:spcAft>
                          </a:pPr>
                          <a:r>
                            <a:rPr lang="es-EC" sz="1000">
                              <a:effectLst/>
                            </a:rPr>
                            <a:t>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53,6216 %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20,6681 %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60847529"/>
                      </a:ext>
                    </a:extLst>
                  </a:tr>
                  <a:tr h="190500">
                    <a:tc>
                      <a:txBody>
                        <a:bodyPr/>
                        <a:lstStyle/>
                        <a:p>
                          <a:pPr algn="ctr">
                            <a:lnSpc>
                              <a:spcPct val="115000"/>
                            </a:lnSpc>
                            <a:spcAft>
                              <a:spcPts val="0"/>
                            </a:spcAft>
                          </a:pPr>
                          <a:r>
                            <a:rPr lang="es-EC" sz="10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30,1622 %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11,6258 %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70046413"/>
                      </a:ext>
                    </a:extLst>
                  </a:tr>
                  <a:tr h="190500">
                    <a:tc>
                      <a:txBody>
                        <a:bodyPr/>
                        <a:lstStyle/>
                        <a:p>
                          <a:pPr algn="ctr">
                            <a:lnSpc>
                              <a:spcPct val="115000"/>
                            </a:lnSpc>
                            <a:spcAft>
                              <a:spcPts val="0"/>
                            </a:spcAft>
                          </a:pPr>
                          <a:r>
                            <a:rPr lang="es-EC" sz="1000">
                              <a:effectLst/>
                            </a:rPr>
                            <a:t>6,25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19,3038 %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7,4405 %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53752610"/>
                      </a:ext>
                    </a:extLst>
                  </a:tr>
                  <a:tr h="190500">
                    <a:tc>
                      <a:txBody>
                        <a:bodyPr/>
                        <a:lstStyle/>
                        <a:p>
                          <a:pPr algn="ctr">
                            <a:lnSpc>
                              <a:spcPct val="115000"/>
                            </a:lnSpc>
                            <a:spcAft>
                              <a:spcPts val="0"/>
                            </a:spcAft>
                          </a:pPr>
                          <a:r>
                            <a:rPr lang="es-EC" sz="10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13,4054 %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dirty="0">
                              <a:effectLst/>
                            </a:rPr>
                            <a:t>5,1670 %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22028333"/>
                      </a:ext>
                    </a:extLst>
                  </a:tr>
                  <a:tr h="190500">
                    <a:tc>
                      <a:txBody>
                        <a:bodyPr/>
                        <a:lstStyle/>
                        <a:p>
                          <a:pPr algn="ctr">
                            <a:lnSpc>
                              <a:spcPct val="115000"/>
                            </a:lnSpc>
                            <a:spcAft>
                              <a:spcPts val="0"/>
                            </a:spcAft>
                          </a:pPr>
                          <a:r>
                            <a:rPr lang="es-EC" sz="1000">
                              <a:effectLst/>
                            </a:rPr>
                            <a:t>12,25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9,8489 %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3,7962 %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87867536"/>
                      </a:ext>
                    </a:extLst>
                  </a:tr>
                  <a:tr h="190500">
                    <a:tc>
                      <a:txBody>
                        <a:bodyPr/>
                        <a:lstStyle/>
                        <a:p>
                          <a:pPr algn="ctr">
                            <a:lnSpc>
                              <a:spcPct val="115000"/>
                            </a:lnSpc>
                            <a:spcAft>
                              <a:spcPts val="0"/>
                            </a:spcAft>
                          </a:pPr>
                          <a:r>
                            <a:rPr lang="es-EC" sz="1000">
                              <a:effectLst/>
                            </a:rPr>
                            <a:t>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7,5405 %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2,9064 %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74307922"/>
                      </a:ext>
                    </a:extLst>
                  </a:tr>
                  <a:tr h="190500">
                    <a:tc>
                      <a:txBody>
                        <a:bodyPr/>
                        <a:lstStyle/>
                        <a:p>
                          <a:pPr algn="ctr">
                            <a:lnSpc>
                              <a:spcPct val="115000"/>
                            </a:lnSpc>
                            <a:spcAft>
                              <a:spcPts val="0"/>
                            </a:spcAft>
                          </a:pPr>
                          <a:r>
                            <a:rPr lang="es-EC" sz="1000">
                              <a:effectLst/>
                            </a:rPr>
                            <a:t>20,25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5,9580 %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2,2965 %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81074820"/>
                      </a:ext>
                    </a:extLst>
                  </a:tr>
                  <a:tr h="190500">
                    <a:tc>
                      <a:txBody>
                        <a:bodyPr/>
                        <a:lstStyle/>
                        <a:p>
                          <a:pPr algn="ctr">
                            <a:lnSpc>
                              <a:spcPct val="115000"/>
                            </a:lnSpc>
                            <a:spcAft>
                              <a:spcPts val="0"/>
                            </a:spcAft>
                          </a:pPr>
                          <a:r>
                            <a:rPr lang="es-EC" sz="1000">
                              <a:effectLst/>
                            </a:rPr>
                            <a:t>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4,8259 %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1,8601 %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12090286"/>
                      </a:ext>
                    </a:extLst>
                  </a:tr>
                  <a:tr h="190500">
                    <a:tc>
                      <a:txBody>
                        <a:bodyPr/>
                        <a:lstStyle/>
                        <a:p>
                          <a:pPr algn="ctr">
                            <a:lnSpc>
                              <a:spcPct val="115000"/>
                            </a:lnSpc>
                            <a:spcAft>
                              <a:spcPts val="0"/>
                            </a:spcAft>
                          </a:pPr>
                          <a:r>
                            <a:rPr lang="es-EC" sz="1000">
                              <a:effectLst/>
                            </a:rPr>
                            <a:t>30,25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3,9884 %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1,5373 %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69838299"/>
                      </a:ext>
                    </a:extLst>
                  </a:tr>
                  <a:tr h="190500">
                    <a:tc>
                      <a:txBody>
                        <a:bodyPr/>
                        <a:lstStyle/>
                        <a:p>
                          <a:pPr algn="ctr">
                            <a:lnSpc>
                              <a:spcPct val="115000"/>
                            </a:lnSpc>
                            <a:spcAft>
                              <a:spcPts val="0"/>
                            </a:spcAft>
                          </a:pPr>
                          <a:r>
                            <a:rPr lang="es-EC" sz="1000">
                              <a:effectLst/>
                            </a:rPr>
                            <a:t>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3,3514 %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1,2918 %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12553758"/>
                      </a:ext>
                    </a:extLst>
                  </a:tr>
                  <a:tr h="190500">
                    <a:tc>
                      <a:txBody>
                        <a:bodyPr/>
                        <a:lstStyle/>
                        <a:p>
                          <a:pPr algn="ctr">
                            <a:lnSpc>
                              <a:spcPct val="115000"/>
                            </a:lnSpc>
                            <a:spcAft>
                              <a:spcPts val="0"/>
                            </a:spcAft>
                          </a:pPr>
                          <a:r>
                            <a:rPr lang="es-EC" sz="1000">
                              <a:effectLst/>
                            </a:rPr>
                            <a:t>42,25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2,8556 %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1,1007 %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82679175"/>
                      </a:ext>
                    </a:extLst>
                  </a:tr>
                  <a:tr h="190500">
                    <a:tc>
                      <a:txBody>
                        <a:bodyPr/>
                        <a:lstStyle/>
                        <a:p>
                          <a:pPr algn="ctr">
                            <a:lnSpc>
                              <a:spcPct val="115000"/>
                            </a:lnSpc>
                            <a:spcAft>
                              <a:spcPts val="0"/>
                            </a:spcAft>
                          </a:pPr>
                          <a:r>
                            <a:rPr lang="es-EC" sz="1000">
                              <a:effectLst/>
                            </a:rPr>
                            <a:t>49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2,4622 %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0,9490 %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37617919"/>
                      </a:ext>
                    </a:extLst>
                  </a:tr>
                  <a:tr h="190500">
                    <a:tc>
                      <a:txBody>
                        <a:bodyPr/>
                        <a:lstStyle/>
                        <a:p>
                          <a:pPr algn="ctr">
                            <a:lnSpc>
                              <a:spcPct val="115000"/>
                            </a:lnSpc>
                            <a:spcAft>
                              <a:spcPts val="0"/>
                            </a:spcAft>
                          </a:pPr>
                          <a:r>
                            <a:rPr lang="es-EC" sz="1000">
                              <a:effectLst/>
                            </a:rPr>
                            <a:t>56,25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2,1449 %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0,8267 %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15554593"/>
                      </a:ext>
                    </a:extLst>
                  </a:tr>
                  <a:tr h="190500">
                    <a:tc>
                      <a:txBody>
                        <a:bodyPr/>
                        <a:lstStyle/>
                        <a:p>
                          <a:pPr algn="ctr">
                            <a:lnSpc>
                              <a:spcPct val="115000"/>
                            </a:lnSpc>
                            <a:spcAft>
                              <a:spcPts val="0"/>
                            </a:spcAft>
                          </a:pPr>
                          <a:r>
                            <a:rPr lang="es-EC" sz="1000">
                              <a:effectLst/>
                            </a:rPr>
                            <a:t>64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1,8851 %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0,7266 %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41409306"/>
                      </a:ext>
                    </a:extLst>
                  </a:tr>
                  <a:tr h="190500">
                    <a:tc>
                      <a:txBody>
                        <a:bodyPr/>
                        <a:lstStyle/>
                        <a:p>
                          <a:pPr algn="ctr">
                            <a:lnSpc>
                              <a:spcPct val="115000"/>
                            </a:lnSpc>
                            <a:spcAft>
                              <a:spcPts val="0"/>
                            </a:spcAft>
                          </a:pPr>
                          <a:r>
                            <a:rPr lang="es-EC" sz="1000">
                              <a:effectLst/>
                            </a:rPr>
                            <a:t>72,25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1,6699 %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0,6436 %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323377"/>
                      </a:ext>
                    </a:extLst>
                  </a:tr>
                  <a:tr h="190500">
                    <a:tc>
                      <a:txBody>
                        <a:bodyPr/>
                        <a:lstStyle/>
                        <a:p>
                          <a:pPr algn="ctr">
                            <a:lnSpc>
                              <a:spcPct val="115000"/>
                            </a:lnSpc>
                            <a:spcAft>
                              <a:spcPts val="0"/>
                            </a:spcAft>
                          </a:pPr>
                          <a:r>
                            <a:rPr lang="es-EC" sz="1000">
                              <a:effectLst/>
                            </a:rPr>
                            <a:t>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1,4895 %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0,5741 %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36741595"/>
                      </a:ext>
                    </a:extLst>
                  </a:tr>
                  <a:tr h="190500">
                    <a:tc>
                      <a:txBody>
                        <a:bodyPr/>
                        <a:lstStyle/>
                        <a:p>
                          <a:pPr algn="ctr">
                            <a:lnSpc>
                              <a:spcPct val="115000"/>
                            </a:lnSpc>
                            <a:spcAft>
                              <a:spcPts val="0"/>
                            </a:spcAft>
                          </a:pPr>
                          <a:r>
                            <a:rPr lang="es-EC" sz="1000">
                              <a:effectLst/>
                            </a:rPr>
                            <a:t>90,25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1,3368 %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0,5153 %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52602078"/>
                      </a:ext>
                    </a:extLst>
                  </a:tr>
                  <a:tr h="190500">
                    <a:tc>
                      <a:txBody>
                        <a:bodyPr/>
                        <a:lstStyle/>
                        <a:p>
                          <a:pPr algn="ctr">
                            <a:lnSpc>
                              <a:spcPct val="115000"/>
                            </a:lnSpc>
                            <a:spcAft>
                              <a:spcPts val="0"/>
                            </a:spcAft>
                          </a:pPr>
                          <a:r>
                            <a:rPr lang="es-EC" sz="1000">
                              <a:effectLst/>
                            </a:rPr>
                            <a:t>100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a:effectLst/>
                            </a:rPr>
                            <a:t>1,2065 %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000" dirty="0">
                              <a:effectLst/>
                            </a:rPr>
                            <a:t>0,4650 %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68049629"/>
                      </a:ext>
                    </a:extLst>
                  </a:tr>
                </a:tbl>
              </a:graphicData>
            </a:graphic>
          </p:graphicFrame>
        </mc:Fallback>
      </mc:AlternateContent>
      <p:sp>
        <p:nvSpPr>
          <p:cNvPr id="6" name="Título 1">
            <a:extLst>
              <a:ext uri="{FF2B5EF4-FFF2-40B4-BE49-F238E27FC236}">
                <a16:creationId xmlns:a16="http://schemas.microsoft.com/office/drawing/2014/main" id="{BF2E22B9-23CA-4F83-AB4C-CDB83025987E}"/>
              </a:ext>
            </a:extLst>
          </p:cNvPr>
          <p:cNvSpPr>
            <a:spLocks noGrp="1"/>
          </p:cNvSpPr>
          <p:nvPr>
            <p:ph type="title"/>
          </p:nvPr>
        </p:nvSpPr>
        <p:spPr>
          <a:xfrm>
            <a:off x="838200" y="365125"/>
            <a:ext cx="10515600" cy="1325563"/>
          </a:xfrm>
        </p:spPr>
        <p:txBody>
          <a:bodyPr/>
          <a:lstStyle/>
          <a:p>
            <a:r>
              <a:rPr lang="es-EC" dirty="0"/>
              <a:t>Estimación área en función de la eficiencia</a:t>
            </a:r>
          </a:p>
        </p:txBody>
      </p:sp>
    </p:spTree>
    <p:extLst>
      <p:ext uri="{BB962C8B-B14F-4D97-AF65-F5344CB8AC3E}">
        <p14:creationId xmlns:p14="http://schemas.microsoft.com/office/powerpoint/2010/main" val="1551903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0D79A-01E2-46D0-A237-F89E393BF58A}"/>
              </a:ext>
            </a:extLst>
          </p:cNvPr>
          <p:cNvSpPr>
            <a:spLocks noGrp="1"/>
          </p:cNvSpPr>
          <p:nvPr>
            <p:ph type="title"/>
          </p:nvPr>
        </p:nvSpPr>
        <p:spPr/>
        <p:txBody>
          <a:bodyPr/>
          <a:lstStyle/>
          <a:p>
            <a:r>
              <a:rPr lang="es-EC" dirty="0"/>
              <a:t>Movilidad en silicio amorfo hidrogenado</a:t>
            </a:r>
          </a:p>
        </p:txBody>
      </p:sp>
      <p:pic>
        <p:nvPicPr>
          <p:cNvPr id="6" name="Imagen 5">
            <a:extLst>
              <a:ext uri="{FF2B5EF4-FFF2-40B4-BE49-F238E27FC236}">
                <a16:creationId xmlns:a16="http://schemas.microsoft.com/office/drawing/2014/main" id="{619CA5B7-9EAA-4D1E-971B-411BCFF89403}"/>
              </a:ext>
            </a:extLst>
          </p:cNvPr>
          <p:cNvPicPr/>
          <p:nvPr/>
        </p:nvPicPr>
        <p:blipFill>
          <a:blip r:embed="rId4"/>
          <a:stretch>
            <a:fillRect/>
          </a:stretch>
        </p:blipFill>
        <p:spPr>
          <a:xfrm>
            <a:off x="2501442" y="2127250"/>
            <a:ext cx="3488294" cy="3090702"/>
          </a:xfrm>
          <a:prstGeom prst="rect">
            <a:avLst/>
          </a:prstGeom>
        </p:spPr>
      </p:pic>
      <p:pic>
        <p:nvPicPr>
          <p:cNvPr id="7" name="Imagen 6">
            <a:extLst>
              <a:ext uri="{FF2B5EF4-FFF2-40B4-BE49-F238E27FC236}">
                <a16:creationId xmlns:a16="http://schemas.microsoft.com/office/drawing/2014/main" id="{FEB0F180-7BC9-4DFD-921B-7F1BAF26E40F}"/>
              </a:ext>
            </a:extLst>
          </p:cNvPr>
          <p:cNvPicPr/>
          <p:nvPr/>
        </p:nvPicPr>
        <p:blipFill>
          <a:blip r:embed="rId5"/>
          <a:stretch>
            <a:fillRect/>
          </a:stretch>
        </p:blipFill>
        <p:spPr>
          <a:xfrm>
            <a:off x="6494605" y="2127250"/>
            <a:ext cx="3639296" cy="3090702"/>
          </a:xfrm>
          <a:prstGeom prst="rect">
            <a:avLst/>
          </a:prstGeom>
        </p:spPr>
      </p:pic>
    </p:spTree>
    <p:extLst>
      <p:ext uri="{BB962C8B-B14F-4D97-AF65-F5344CB8AC3E}">
        <p14:creationId xmlns:p14="http://schemas.microsoft.com/office/powerpoint/2010/main" val="1226688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0D79A-01E2-46D0-A237-F89E393BF58A}"/>
              </a:ext>
            </a:extLst>
          </p:cNvPr>
          <p:cNvSpPr>
            <a:spLocks noGrp="1"/>
          </p:cNvSpPr>
          <p:nvPr>
            <p:ph type="title"/>
          </p:nvPr>
        </p:nvSpPr>
        <p:spPr/>
        <p:txBody>
          <a:bodyPr/>
          <a:lstStyle/>
          <a:p>
            <a:r>
              <a:rPr lang="es-EC" dirty="0"/>
              <a:t>Celda 1</a:t>
            </a:r>
          </a:p>
        </p:txBody>
      </p:sp>
      <p:graphicFrame>
        <p:nvGraphicFramePr>
          <p:cNvPr id="3" name="Tabla 2">
            <a:extLst>
              <a:ext uri="{FF2B5EF4-FFF2-40B4-BE49-F238E27FC236}">
                <a16:creationId xmlns:a16="http://schemas.microsoft.com/office/drawing/2014/main" id="{7E05DE46-20F8-453F-8EF8-22DC8322CD2A}"/>
              </a:ext>
            </a:extLst>
          </p:cNvPr>
          <p:cNvGraphicFramePr>
            <a:graphicFrameLocks noGrp="1"/>
          </p:cNvGraphicFramePr>
          <p:nvPr>
            <p:extLst>
              <p:ext uri="{D42A27DB-BD31-4B8C-83A1-F6EECF244321}">
                <p14:modId xmlns:p14="http://schemas.microsoft.com/office/powerpoint/2010/main" val="3370531680"/>
              </p:ext>
            </p:extLst>
          </p:nvPr>
        </p:nvGraphicFramePr>
        <p:xfrm>
          <a:off x="2846033" y="206543"/>
          <a:ext cx="3877840" cy="6001314"/>
        </p:xfrm>
        <a:graphic>
          <a:graphicData uri="http://schemas.openxmlformats.org/drawingml/2006/table">
            <a:tbl>
              <a:tblPr firstRow="1" firstCol="1" bandRow="1">
                <a:tableStyleId>{5C22544A-7EE6-4342-B048-85BDC9FD1C3A}</a:tableStyleId>
              </a:tblPr>
              <a:tblGrid>
                <a:gridCol w="662616">
                  <a:extLst>
                    <a:ext uri="{9D8B030D-6E8A-4147-A177-3AD203B41FA5}">
                      <a16:colId xmlns:a16="http://schemas.microsoft.com/office/drawing/2014/main" val="2935676253"/>
                    </a:ext>
                  </a:extLst>
                </a:gridCol>
                <a:gridCol w="662616">
                  <a:extLst>
                    <a:ext uri="{9D8B030D-6E8A-4147-A177-3AD203B41FA5}">
                      <a16:colId xmlns:a16="http://schemas.microsoft.com/office/drawing/2014/main" val="1243818176"/>
                    </a:ext>
                  </a:extLst>
                </a:gridCol>
                <a:gridCol w="638152">
                  <a:extLst>
                    <a:ext uri="{9D8B030D-6E8A-4147-A177-3AD203B41FA5}">
                      <a16:colId xmlns:a16="http://schemas.microsoft.com/office/drawing/2014/main" val="1362600841"/>
                    </a:ext>
                  </a:extLst>
                </a:gridCol>
                <a:gridCol w="638152">
                  <a:extLst>
                    <a:ext uri="{9D8B030D-6E8A-4147-A177-3AD203B41FA5}">
                      <a16:colId xmlns:a16="http://schemas.microsoft.com/office/drawing/2014/main" val="2598499370"/>
                    </a:ext>
                  </a:extLst>
                </a:gridCol>
                <a:gridCol w="638152">
                  <a:extLst>
                    <a:ext uri="{9D8B030D-6E8A-4147-A177-3AD203B41FA5}">
                      <a16:colId xmlns:a16="http://schemas.microsoft.com/office/drawing/2014/main" val="2170302769"/>
                    </a:ext>
                  </a:extLst>
                </a:gridCol>
                <a:gridCol w="638152">
                  <a:extLst>
                    <a:ext uri="{9D8B030D-6E8A-4147-A177-3AD203B41FA5}">
                      <a16:colId xmlns:a16="http://schemas.microsoft.com/office/drawing/2014/main" val="3558986500"/>
                    </a:ext>
                  </a:extLst>
                </a:gridCol>
              </a:tblGrid>
              <a:tr h="526714">
                <a:tc>
                  <a:txBody>
                    <a:bodyPr/>
                    <a:lstStyle/>
                    <a:p>
                      <a:pPr algn="ctr">
                        <a:lnSpc>
                          <a:spcPct val="115000"/>
                        </a:lnSpc>
                        <a:spcAft>
                          <a:spcPts val="0"/>
                        </a:spcAft>
                      </a:pPr>
                      <a:r>
                        <a:rPr lang="es-EC" sz="1000">
                          <a:effectLst/>
                        </a:rPr>
                        <a:t>Voltaje Multímetro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Corriente Multímetro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Voltaje Prototipo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Corriente Prototipo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Error Voltaje</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Error Corriente</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1851258283"/>
                  </a:ext>
                </a:extLst>
              </a:tr>
              <a:tr h="176600">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19,95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4062401287"/>
                  </a:ext>
                </a:extLst>
              </a:tr>
              <a:tr h="176600">
                <a:tc>
                  <a:txBody>
                    <a:bodyPr/>
                    <a:lstStyle/>
                    <a:p>
                      <a:pPr algn="ctr">
                        <a:lnSpc>
                          <a:spcPct val="115000"/>
                        </a:lnSpc>
                        <a:spcAft>
                          <a:spcPts val="0"/>
                        </a:spcAft>
                      </a:pPr>
                      <a:r>
                        <a:rPr lang="es-EC" sz="1000">
                          <a:effectLst/>
                        </a:rPr>
                        <a:t>1,14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19,71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1,189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19,725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4,12%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272985972"/>
                  </a:ext>
                </a:extLst>
              </a:tr>
              <a:tr h="176600">
                <a:tc>
                  <a:txBody>
                    <a:bodyPr/>
                    <a:lstStyle/>
                    <a:p>
                      <a:pPr algn="ctr">
                        <a:lnSpc>
                          <a:spcPct val="115000"/>
                        </a:lnSpc>
                        <a:spcAft>
                          <a:spcPts val="0"/>
                        </a:spcAft>
                      </a:pPr>
                      <a:r>
                        <a:rPr lang="es-EC" sz="1000">
                          <a:effectLst/>
                        </a:rPr>
                        <a:t>2,47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19,11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2,413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19,134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0,13%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1096246709"/>
                  </a:ext>
                </a:extLst>
              </a:tr>
              <a:tr h="176600">
                <a:tc>
                  <a:txBody>
                    <a:bodyPr/>
                    <a:lstStyle/>
                    <a:p>
                      <a:pPr algn="ctr">
                        <a:lnSpc>
                          <a:spcPct val="115000"/>
                        </a:lnSpc>
                        <a:spcAft>
                          <a:spcPts val="0"/>
                        </a:spcAft>
                      </a:pPr>
                      <a:r>
                        <a:rPr lang="es-EC" sz="1000">
                          <a:effectLst/>
                        </a:rPr>
                        <a:t>2,91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18,86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2,96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18,823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066103371"/>
                  </a:ext>
                </a:extLst>
              </a:tr>
              <a:tr h="176600">
                <a:tc>
                  <a:txBody>
                    <a:bodyPr/>
                    <a:lstStyle/>
                    <a:p>
                      <a:pPr algn="ctr">
                        <a:lnSpc>
                          <a:spcPct val="115000"/>
                        </a:lnSpc>
                        <a:spcAft>
                          <a:spcPts val="0"/>
                        </a:spcAft>
                      </a:pPr>
                      <a:r>
                        <a:rPr lang="es-EC" sz="1000">
                          <a:effectLst/>
                        </a:rPr>
                        <a:t>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18,06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3,685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18,054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2,31%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917273632"/>
                  </a:ext>
                </a:extLst>
              </a:tr>
              <a:tr h="176600">
                <a:tc>
                  <a:txBody>
                    <a:bodyPr/>
                    <a:lstStyle/>
                    <a:p>
                      <a:pPr algn="ctr">
                        <a:lnSpc>
                          <a:spcPct val="115000"/>
                        </a:lnSpc>
                        <a:spcAft>
                          <a:spcPts val="0"/>
                        </a:spcAft>
                      </a:pPr>
                      <a:r>
                        <a:rPr lang="es-EC" sz="1000">
                          <a:effectLst/>
                        </a:rPr>
                        <a:t>4,31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17,39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4,246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17,309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1,51%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4057554098"/>
                  </a:ext>
                </a:extLst>
              </a:tr>
              <a:tr h="176600">
                <a:tc>
                  <a:txBody>
                    <a:bodyPr/>
                    <a:lstStyle/>
                    <a:p>
                      <a:pPr algn="ctr">
                        <a:lnSpc>
                          <a:spcPct val="115000"/>
                        </a:lnSpc>
                        <a:spcAft>
                          <a:spcPts val="0"/>
                        </a:spcAft>
                      </a:pPr>
                      <a:r>
                        <a:rPr lang="es-EC" sz="1000">
                          <a:effectLst/>
                        </a:rPr>
                        <a:t>4,61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16,2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4,765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16,168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3,25%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575131446"/>
                  </a:ext>
                </a:extLst>
              </a:tr>
              <a:tr h="176600">
                <a:tc>
                  <a:txBody>
                    <a:bodyPr/>
                    <a:lstStyle/>
                    <a:p>
                      <a:pPr algn="ctr">
                        <a:lnSpc>
                          <a:spcPct val="115000"/>
                        </a:lnSpc>
                        <a:spcAft>
                          <a:spcPts val="0"/>
                        </a:spcAft>
                      </a:pPr>
                      <a:r>
                        <a:rPr lang="es-EC" sz="1000">
                          <a:effectLst/>
                        </a:rPr>
                        <a:t>5,39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14,77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5,546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14,763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2,81%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797374583"/>
                  </a:ext>
                </a:extLst>
              </a:tr>
              <a:tr h="176600">
                <a:tc>
                  <a:txBody>
                    <a:bodyPr/>
                    <a:lstStyle/>
                    <a:p>
                      <a:pPr algn="ctr">
                        <a:lnSpc>
                          <a:spcPct val="115000"/>
                        </a:lnSpc>
                        <a:spcAft>
                          <a:spcPts val="0"/>
                        </a:spcAft>
                      </a:pPr>
                      <a:r>
                        <a:rPr lang="es-EC" sz="1000">
                          <a:effectLst/>
                        </a:rPr>
                        <a:t>5,62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14,74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5,539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14,732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1,46%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921545657"/>
                  </a:ext>
                </a:extLst>
              </a:tr>
              <a:tr h="176600">
                <a:tc>
                  <a:txBody>
                    <a:bodyPr/>
                    <a:lstStyle/>
                    <a:p>
                      <a:pPr algn="ctr">
                        <a:lnSpc>
                          <a:spcPct val="115000"/>
                        </a:lnSpc>
                        <a:spcAft>
                          <a:spcPts val="0"/>
                        </a:spcAft>
                      </a:pPr>
                      <a:r>
                        <a:rPr lang="es-EC" sz="1000">
                          <a:effectLst/>
                        </a:rPr>
                        <a:t>5,92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13,92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5,95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13,952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0,50%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96044151"/>
                  </a:ext>
                </a:extLst>
              </a:tr>
              <a:tr h="176600">
                <a:tc>
                  <a:txBody>
                    <a:bodyPr/>
                    <a:lstStyle/>
                    <a:p>
                      <a:pPr algn="ctr">
                        <a:lnSpc>
                          <a:spcPct val="115000"/>
                        </a:lnSpc>
                        <a:spcAft>
                          <a:spcPts val="0"/>
                        </a:spcAft>
                      </a:pPr>
                      <a:r>
                        <a:rPr lang="es-EC" sz="1000">
                          <a:effectLst/>
                        </a:rPr>
                        <a:t>6,27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13,54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6,255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13,505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641528047"/>
                  </a:ext>
                </a:extLst>
              </a:tr>
              <a:tr h="176600">
                <a:tc>
                  <a:txBody>
                    <a:bodyPr/>
                    <a:lstStyle/>
                    <a:p>
                      <a:pPr algn="ctr">
                        <a:lnSpc>
                          <a:spcPct val="115000"/>
                        </a:lnSpc>
                        <a:spcAft>
                          <a:spcPts val="0"/>
                        </a:spcAft>
                      </a:pPr>
                      <a:r>
                        <a:rPr lang="es-EC" sz="1000">
                          <a:effectLst/>
                        </a:rPr>
                        <a:t>6,51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12,87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6,516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12,852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0,14%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2479472964"/>
                  </a:ext>
                </a:extLst>
              </a:tr>
              <a:tr h="176600">
                <a:tc>
                  <a:txBody>
                    <a:bodyPr/>
                    <a:lstStyle/>
                    <a:p>
                      <a:pPr algn="ctr">
                        <a:lnSpc>
                          <a:spcPct val="115000"/>
                        </a:lnSpc>
                        <a:spcAft>
                          <a:spcPts val="0"/>
                        </a:spcAft>
                      </a:pPr>
                      <a:r>
                        <a:rPr lang="es-EC" sz="1000">
                          <a:effectLst/>
                        </a:rPr>
                        <a:t>7,04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11,54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7,054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11,45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0,79%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578315125"/>
                  </a:ext>
                </a:extLst>
              </a:tr>
              <a:tr h="176600">
                <a:tc>
                  <a:txBody>
                    <a:bodyPr/>
                    <a:lstStyle/>
                    <a:p>
                      <a:pPr algn="ctr">
                        <a:lnSpc>
                          <a:spcPct val="115000"/>
                        </a:lnSpc>
                        <a:spcAft>
                          <a:spcPts val="0"/>
                        </a:spcAft>
                      </a:pPr>
                      <a:r>
                        <a:rPr lang="es-EC" sz="1000">
                          <a:effectLst/>
                        </a:rPr>
                        <a:t>7,19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11,46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7,089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11,42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0,35%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999078624"/>
                  </a:ext>
                </a:extLst>
              </a:tr>
              <a:tr h="176600">
                <a:tc>
                  <a:txBody>
                    <a:bodyPr/>
                    <a:lstStyle/>
                    <a:p>
                      <a:pPr algn="ctr">
                        <a:lnSpc>
                          <a:spcPct val="115000"/>
                        </a:lnSpc>
                        <a:spcAft>
                          <a:spcPts val="0"/>
                        </a:spcAft>
                      </a:pPr>
                      <a:r>
                        <a:rPr lang="es-EC" sz="1000">
                          <a:effectLst/>
                        </a:rPr>
                        <a:t>7,27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11,32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7,255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11,042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60207280"/>
                  </a:ext>
                </a:extLst>
              </a:tr>
              <a:tr h="176600">
                <a:tc>
                  <a:txBody>
                    <a:bodyPr/>
                    <a:lstStyle/>
                    <a:p>
                      <a:pPr algn="ctr">
                        <a:lnSpc>
                          <a:spcPct val="115000"/>
                        </a:lnSpc>
                        <a:spcAft>
                          <a:spcPts val="0"/>
                        </a:spcAft>
                      </a:pPr>
                      <a:r>
                        <a:rPr lang="es-EC" sz="1000">
                          <a:effectLst/>
                        </a:rPr>
                        <a:t>7,4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10,34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7,395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10,307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0.32%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702329506"/>
                  </a:ext>
                </a:extLst>
              </a:tr>
              <a:tr h="176600">
                <a:tc>
                  <a:txBody>
                    <a:bodyPr/>
                    <a:lstStyle/>
                    <a:p>
                      <a:pPr algn="ctr">
                        <a:lnSpc>
                          <a:spcPct val="115000"/>
                        </a:lnSpc>
                        <a:spcAft>
                          <a:spcPts val="0"/>
                        </a:spcAft>
                      </a:pPr>
                      <a:r>
                        <a:rPr lang="es-EC" sz="1000">
                          <a:effectLst/>
                        </a:rPr>
                        <a:t>7,43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10,17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7,539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10,04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1,45%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2040289879"/>
                  </a:ext>
                </a:extLst>
              </a:tr>
              <a:tr h="176600">
                <a:tc>
                  <a:txBody>
                    <a:bodyPr/>
                    <a:lstStyle/>
                    <a:p>
                      <a:pPr algn="ctr">
                        <a:lnSpc>
                          <a:spcPct val="115000"/>
                        </a:lnSpc>
                        <a:spcAft>
                          <a:spcPts val="0"/>
                        </a:spcAft>
                      </a:pPr>
                      <a:r>
                        <a:rPr lang="es-EC" sz="1000">
                          <a:effectLst/>
                        </a:rPr>
                        <a:t>7,72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9,29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7,755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9,287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0,45%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1109720663"/>
                  </a:ext>
                </a:extLst>
              </a:tr>
              <a:tr h="176600">
                <a:tc>
                  <a:txBody>
                    <a:bodyPr/>
                    <a:lstStyle/>
                    <a:p>
                      <a:pPr algn="ctr">
                        <a:lnSpc>
                          <a:spcPct val="115000"/>
                        </a:lnSpc>
                        <a:spcAft>
                          <a:spcPts val="0"/>
                        </a:spcAft>
                      </a:pPr>
                      <a:r>
                        <a:rPr lang="es-EC" sz="1000">
                          <a:effectLst/>
                        </a:rPr>
                        <a:t>7,79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9,12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7,757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9,27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dirty="0">
                          <a:effectLst/>
                        </a:rPr>
                        <a:t>0,43%</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dirty="0">
                          <a:effectLst/>
                        </a:rPr>
                        <a:t>1,62%</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4183961663"/>
                  </a:ext>
                </a:extLst>
              </a:tr>
              <a:tr h="176600">
                <a:tc>
                  <a:txBody>
                    <a:bodyPr/>
                    <a:lstStyle/>
                    <a:p>
                      <a:pPr algn="ctr">
                        <a:lnSpc>
                          <a:spcPct val="115000"/>
                        </a:lnSpc>
                        <a:spcAft>
                          <a:spcPts val="0"/>
                        </a:spcAft>
                      </a:pPr>
                      <a:r>
                        <a:rPr lang="es-EC" sz="1000">
                          <a:effectLst/>
                        </a:rPr>
                        <a:t>7,86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8,92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7,859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8,941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543966053"/>
                  </a:ext>
                </a:extLst>
              </a:tr>
              <a:tr h="176600">
                <a:tc>
                  <a:txBody>
                    <a:bodyPr/>
                    <a:lstStyle/>
                    <a:p>
                      <a:pPr algn="ctr">
                        <a:lnSpc>
                          <a:spcPct val="115000"/>
                        </a:lnSpc>
                        <a:spcAft>
                          <a:spcPts val="0"/>
                        </a:spcAft>
                      </a:pPr>
                      <a:r>
                        <a:rPr lang="es-EC" sz="1000">
                          <a:effectLst/>
                        </a:rPr>
                        <a:t>7,95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7,932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8,595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1940643521"/>
                  </a:ext>
                </a:extLst>
              </a:tr>
              <a:tr h="176600">
                <a:tc>
                  <a:txBody>
                    <a:bodyPr/>
                    <a:lstStyle/>
                    <a:p>
                      <a:pPr algn="ctr">
                        <a:lnSpc>
                          <a:spcPct val="115000"/>
                        </a:lnSpc>
                        <a:spcAft>
                          <a:spcPts val="0"/>
                        </a:spcAft>
                      </a:pPr>
                      <a:r>
                        <a:rPr lang="es-EC" sz="1000">
                          <a:effectLst/>
                        </a:rPr>
                        <a:t>8,03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8,048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8,261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0,35%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2486518676"/>
                  </a:ext>
                </a:extLst>
              </a:tr>
              <a:tr h="176600">
                <a:tc>
                  <a:txBody>
                    <a:bodyPr/>
                    <a:lstStyle/>
                    <a:p>
                      <a:pPr algn="ctr">
                        <a:lnSpc>
                          <a:spcPct val="115000"/>
                        </a:lnSpc>
                        <a:spcAft>
                          <a:spcPts val="0"/>
                        </a:spcAft>
                      </a:pPr>
                      <a:r>
                        <a:rPr lang="es-EC" sz="1000">
                          <a:effectLst/>
                        </a:rPr>
                        <a:t>8,39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7,12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8,318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7,166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0,64%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2104296203"/>
                  </a:ext>
                </a:extLst>
              </a:tr>
              <a:tr h="176600">
                <a:tc>
                  <a:txBody>
                    <a:bodyPr/>
                    <a:lstStyle/>
                    <a:p>
                      <a:pPr algn="ctr">
                        <a:lnSpc>
                          <a:spcPct val="115000"/>
                        </a:lnSpc>
                        <a:spcAft>
                          <a:spcPts val="0"/>
                        </a:spcAft>
                      </a:pPr>
                      <a:r>
                        <a:rPr lang="es-EC" sz="1000">
                          <a:effectLst/>
                        </a:rPr>
                        <a:t>8,43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6,66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8,433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6,678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3555107107"/>
                  </a:ext>
                </a:extLst>
              </a:tr>
              <a:tr h="176600">
                <a:tc>
                  <a:txBody>
                    <a:bodyPr/>
                    <a:lstStyle/>
                    <a:p>
                      <a:pPr algn="ctr">
                        <a:lnSpc>
                          <a:spcPct val="115000"/>
                        </a:lnSpc>
                        <a:spcAft>
                          <a:spcPts val="0"/>
                        </a:spcAft>
                      </a:pPr>
                      <a:r>
                        <a:rPr lang="es-EC" sz="1000">
                          <a:effectLst/>
                        </a:rPr>
                        <a:t>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6,01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8,564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6,068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0,96%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4084409482"/>
                  </a:ext>
                </a:extLst>
              </a:tr>
              <a:tr h="176600">
                <a:tc>
                  <a:txBody>
                    <a:bodyPr/>
                    <a:lstStyle/>
                    <a:p>
                      <a:pPr algn="ctr">
                        <a:lnSpc>
                          <a:spcPct val="115000"/>
                        </a:lnSpc>
                        <a:spcAft>
                          <a:spcPts val="0"/>
                        </a:spcAft>
                      </a:pPr>
                      <a:r>
                        <a:rPr lang="es-EC" sz="1000">
                          <a:effectLst/>
                        </a:rPr>
                        <a:t>8,69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5,55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8,671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5,574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4098788351"/>
                  </a:ext>
                </a:extLst>
              </a:tr>
              <a:tr h="176600">
                <a:tc>
                  <a:txBody>
                    <a:bodyPr/>
                    <a:lstStyle/>
                    <a:p>
                      <a:pPr algn="ctr">
                        <a:lnSpc>
                          <a:spcPct val="115000"/>
                        </a:lnSpc>
                        <a:spcAft>
                          <a:spcPts val="0"/>
                        </a:spcAft>
                      </a:pPr>
                      <a:r>
                        <a:rPr lang="es-EC" sz="1000">
                          <a:effectLst/>
                        </a:rPr>
                        <a:t>8,71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8,758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5,136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1,25%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734584155"/>
                  </a:ext>
                </a:extLst>
              </a:tr>
              <a:tr h="176600">
                <a:tc>
                  <a:txBody>
                    <a:bodyPr/>
                    <a:lstStyle/>
                    <a:p>
                      <a:pPr algn="ctr">
                        <a:lnSpc>
                          <a:spcPct val="115000"/>
                        </a:lnSpc>
                        <a:spcAft>
                          <a:spcPts val="0"/>
                        </a:spcAft>
                      </a:pPr>
                      <a:r>
                        <a:rPr lang="es-EC" sz="1000">
                          <a:effectLst/>
                        </a:rPr>
                        <a:t>8,83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4,79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8,826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4,791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0,02%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2188456738"/>
                  </a:ext>
                </a:extLst>
              </a:tr>
              <a:tr h="176600">
                <a:tc>
                  <a:txBody>
                    <a:bodyPr/>
                    <a:lstStyle/>
                    <a:p>
                      <a:pPr algn="ctr">
                        <a:lnSpc>
                          <a:spcPct val="115000"/>
                        </a:lnSpc>
                        <a:spcAft>
                          <a:spcPts val="0"/>
                        </a:spcAft>
                      </a:pPr>
                      <a:r>
                        <a:rPr lang="es-EC" sz="1000">
                          <a:effectLst/>
                        </a:rPr>
                        <a:t>9,11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3,21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9,127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3,215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0,19%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0,16%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1625178423"/>
                  </a:ext>
                </a:extLst>
              </a:tr>
              <a:tr h="176600">
                <a:tc>
                  <a:txBody>
                    <a:bodyPr/>
                    <a:lstStyle/>
                    <a:p>
                      <a:pPr algn="ctr">
                        <a:lnSpc>
                          <a:spcPct val="115000"/>
                        </a:lnSpc>
                        <a:spcAft>
                          <a:spcPts val="0"/>
                        </a:spcAft>
                      </a:pPr>
                      <a:r>
                        <a:rPr lang="es-EC" sz="1000">
                          <a:effectLst/>
                        </a:rPr>
                        <a:t>9,28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9,255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2,366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1218196881"/>
                  </a:ext>
                </a:extLst>
              </a:tr>
              <a:tr h="176600">
                <a:tc>
                  <a:txBody>
                    <a:bodyPr/>
                    <a:lstStyle/>
                    <a:p>
                      <a:pPr algn="ctr">
                        <a:lnSpc>
                          <a:spcPct val="115000"/>
                        </a:lnSpc>
                        <a:spcAft>
                          <a:spcPts val="0"/>
                        </a:spcAft>
                      </a:pPr>
                      <a:r>
                        <a:rPr lang="es-EC" sz="1000">
                          <a:effectLst/>
                        </a:rPr>
                        <a:t>9,63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9,676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a:effectLst/>
                        </a:rPr>
                        <a:t>0,48%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tc>
                  <a:txBody>
                    <a:bodyPr/>
                    <a:lstStyle/>
                    <a:p>
                      <a:pPr algn="ctr">
                        <a:lnSpc>
                          <a:spcPct val="115000"/>
                        </a:lnSpc>
                        <a:spcAft>
                          <a:spcPts val="0"/>
                        </a:spcAft>
                      </a:pPr>
                      <a:r>
                        <a:rPr lang="es-EC" sz="1000" dirty="0">
                          <a:effectLst/>
                        </a:rPr>
                        <a:t>0,00%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3" marR="46073" marT="0" marB="0"/>
                </a:tc>
                <a:extLst>
                  <a:ext uri="{0D108BD9-81ED-4DB2-BD59-A6C34878D82A}">
                    <a16:rowId xmlns:a16="http://schemas.microsoft.com/office/drawing/2014/main" val="1843749759"/>
                  </a:ext>
                </a:extLst>
              </a:tr>
            </a:tbl>
          </a:graphicData>
        </a:graphic>
      </p:graphicFrame>
      <p:graphicFrame>
        <p:nvGraphicFramePr>
          <p:cNvPr id="4" name="Tabla 3">
            <a:extLst>
              <a:ext uri="{FF2B5EF4-FFF2-40B4-BE49-F238E27FC236}">
                <a16:creationId xmlns:a16="http://schemas.microsoft.com/office/drawing/2014/main" id="{509C5922-5501-4FCB-910E-246D7640C24E}"/>
              </a:ext>
            </a:extLst>
          </p:cNvPr>
          <p:cNvGraphicFramePr>
            <a:graphicFrameLocks noGrp="1"/>
          </p:cNvGraphicFramePr>
          <p:nvPr>
            <p:extLst>
              <p:ext uri="{D42A27DB-BD31-4B8C-83A1-F6EECF244321}">
                <p14:modId xmlns:p14="http://schemas.microsoft.com/office/powerpoint/2010/main" val="3329433524"/>
              </p:ext>
            </p:extLst>
          </p:nvPr>
        </p:nvGraphicFramePr>
        <p:xfrm>
          <a:off x="7031003" y="206543"/>
          <a:ext cx="4629927" cy="5427996"/>
        </p:xfrm>
        <a:graphic>
          <a:graphicData uri="http://schemas.openxmlformats.org/drawingml/2006/table">
            <a:tbl>
              <a:tblPr firstRow="1" firstCol="1" bandRow="1">
                <a:tableStyleId>{5C22544A-7EE6-4342-B048-85BDC9FD1C3A}</a:tableStyleId>
              </a:tblPr>
              <a:tblGrid>
                <a:gridCol w="886373">
                  <a:extLst>
                    <a:ext uri="{9D8B030D-6E8A-4147-A177-3AD203B41FA5}">
                      <a16:colId xmlns:a16="http://schemas.microsoft.com/office/drawing/2014/main" val="1413777502"/>
                    </a:ext>
                  </a:extLst>
                </a:gridCol>
                <a:gridCol w="784401">
                  <a:extLst>
                    <a:ext uri="{9D8B030D-6E8A-4147-A177-3AD203B41FA5}">
                      <a16:colId xmlns:a16="http://schemas.microsoft.com/office/drawing/2014/main" val="1854635933"/>
                    </a:ext>
                  </a:extLst>
                </a:gridCol>
                <a:gridCol w="934745">
                  <a:extLst>
                    <a:ext uri="{9D8B030D-6E8A-4147-A177-3AD203B41FA5}">
                      <a16:colId xmlns:a16="http://schemas.microsoft.com/office/drawing/2014/main" val="4053634181"/>
                    </a:ext>
                  </a:extLst>
                </a:gridCol>
                <a:gridCol w="1097507">
                  <a:extLst>
                    <a:ext uri="{9D8B030D-6E8A-4147-A177-3AD203B41FA5}">
                      <a16:colId xmlns:a16="http://schemas.microsoft.com/office/drawing/2014/main" val="4075741109"/>
                    </a:ext>
                  </a:extLst>
                </a:gridCol>
                <a:gridCol w="926901">
                  <a:extLst>
                    <a:ext uri="{9D8B030D-6E8A-4147-A177-3AD203B41FA5}">
                      <a16:colId xmlns:a16="http://schemas.microsoft.com/office/drawing/2014/main" val="3187925705"/>
                    </a:ext>
                  </a:extLst>
                </a:gridCol>
              </a:tblGrid>
              <a:tr h="228591">
                <a:tc>
                  <a:txBody>
                    <a:bodyPr/>
                    <a:lstStyle/>
                    <a:p>
                      <a:pPr algn="ctr">
                        <a:lnSpc>
                          <a:spcPct val="115000"/>
                        </a:lnSpc>
                        <a:spcAft>
                          <a:spcPts val="0"/>
                        </a:spcAft>
                      </a:pPr>
                      <a:r>
                        <a:rPr lang="es-EC" sz="1000">
                          <a:effectLst/>
                        </a:rPr>
                        <a:t>Voltaje Prototipo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Corriente Prototipo </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Voltaje Aproximado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Corriente Aproximada</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Error Corriente</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193480664"/>
                  </a:ext>
                </a:extLst>
              </a:tr>
              <a:tr h="129416">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0,01973549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1,34%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74816427"/>
                  </a:ext>
                </a:extLst>
              </a:tr>
              <a:tr h="129416">
                <a:tc>
                  <a:txBody>
                    <a:bodyPr/>
                    <a:lstStyle/>
                    <a:p>
                      <a:pPr algn="ctr">
                        <a:lnSpc>
                          <a:spcPct val="115000"/>
                        </a:lnSpc>
                        <a:spcAft>
                          <a:spcPts val="0"/>
                        </a:spcAft>
                      </a:pPr>
                      <a:r>
                        <a:rPr lang="es-EC" sz="1000">
                          <a:effectLst/>
                        </a:rPr>
                        <a:t>0,01698571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0,019725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0,01698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0,01944637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089294940"/>
                  </a:ext>
                </a:extLst>
              </a:tr>
              <a:tr h="129416">
                <a:tc>
                  <a:txBody>
                    <a:bodyPr/>
                    <a:lstStyle/>
                    <a:p>
                      <a:pPr algn="ctr">
                        <a:lnSpc>
                          <a:spcPct val="115000"/>
                        </a:lnSpc>
                        <a:spcAft>
                          <a:spcPts val="0"/>
                        </a:spcAft>
                      </a:pPr>
                      <a:r>
                        <a:rPr lang="es-EC" sz="1000">
                          <a:effectLst/>
                        </a:rPr>
                        <a:t>0,03447143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0,019134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0,03447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dirty="0">
                          <a:effectLst/>
                        </a:rPr>
                        <a:t>0,01894184</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1,01%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891814618"/>
                  </a:ext>
                </a:extLst>
              </a:tr>
              <a:tr h="110866">
                <a:tc>
                  <a:txBody>
                    <a:bodyPr/>
                    <a:lstStyle/>
                    <a:p>
                      <a:pPr algn="ctr">
                        <a:lnSpc>
                          <a:spcPct val="115000"/>
                        </a:lnSpc>
                        <a:spcAft>
                          <a:spcPts val="0"/>
                        </a:spcAft>
                      </a:pPr>
                      <a:r>
                        <a:rPr lang="es-EC" sz="1000">
                          <a:effectLst/>
                        </a:rPr>
                        <a:t>0,04228571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0,018823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0,04228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0,01859646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17976787"/>
                  </a:ext>
                </a:extLst>
              </a:tr>
              <a:tr h="129416">
                <a:tc>
                  <a:txBody>
                    <a:bodyPr/>
                    <a:lstStyle/>
                    <a:p>
                      <a:pPr algn="ctr">
                        <a:lnSpc>
                          <a:spcPct val="115000"/>
                        </a:lnSpc>
                        <a:spcAft>
                          <a:spcPts val="0"/>
                        </a:spcAft>
                      </a:pPr>
                      <a:r>
                        <a:rPr lang="es-EC" sz="1000">
                          <a:effectLst/>
                        </a:rPr>
                        <a:t>0,05264286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0,018054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0,05264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0,01797705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075586681"/>
                  </a:ext>
                </a:extLst>
              </a:tr>
              <a:tr h="129416">
                <a:tc>
                  <a:txBody>
                    <a:bodyPr/>
                    <a:lstStyle/>
                    <a:p>
                      <a:pPr algn="ctr">
                        <a:lnSpc>
                          <a:spcPct val="115000"/>
                        </a:lnSpc>
                        <a:spcAft>
                          <a:spcPts val="0"/>
                        </a:spcAft>
                      </a:pPr>
                      <a:r>
                        <a:rPr lang="es-EC" sz="1000">
                          <a:effectLst/>
                        </a:rPr>
                        <a:t>0,06065714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0,017309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0,06065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0,01734022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210453507"/>
                  </a:ext>
                </a:extLst>
              </a:tr>
              <a:tr h="129416">
                <a:tc>
                  <a:txBody>
                    <a:bodyPr/>
                    <a:lstStyle/>
                    <a:p>
                      <a:pPr algn="ctr">
                        <a:lnSpc>
                          <a:spcPct val="115000"/>
                        </a:lnSpc>
                        <a:spcAft>
                          <a:spcPts val="0"/>
                        </a:spcAft>
                      </a:pPr>
                      <a:r>
                        <a:rPr lang="es-EC" sz="1000">
                          <a:effectLst/>
                        </a:rPr>
                        <a:t>0,06807143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dirty="0">
                          <a:effectLst/>
                        </a:rPr>
                        <a:t>0,016168</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0,06807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0,01660148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2,61%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32166417"/>
                  </a:ext>
                </a:extLst>
              </a:tr>
              <a:tr h="129416">
                <a:tc>
                  <a:txBody>
                    <a:bodyPr/>
                    <a:lstStyle/>
                    <a:p>
                      <a:pPr algn="ctr">
                        <a:lnSpc>
                          <a:spcPct val="115000"/>
                        </a:lnSpc>
                        <a:spcAft>
                          <a:spcPts val="0"/>
                        </a:spcAft>
                      </a:pPr>
                      <a:r>
                        <a:rPr lang="es-EC" sz="1000">
                          <a:effectLst/>
                        </a:rPr>
                        <a:t>0,07922857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0,014763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0,07922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0,01517534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2,72%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973399503"/>
                  </a:ext>
                </a:extLst>
              </a:tr>
              <a:tr h="129416">
                <a:tc>
                  <a:txBody>
                    <a:bodyPr/>
                    <a:lstStyle/>
                    <a:p>
                      <a:pPr algn="ctr">
                        <a:lnSpc>
                          <a:spcPct val="115000"/>
                        </a:lnSpc>
                        <a:spcAft>
                          <a:spcPts val="0"/>
                        </a:spcAft>
                      </a:pPr>
                      <a:r>
                        <a:rPr lang="es-EC" sz="1000">
                          <a:effectLst/>
                        </a:rPr>
                        <a:t>0,07912857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0,014732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0,07912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0,01518997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3,01%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3394249542"/>
                  </a:ext>
                </a:extLst>
              </a:tr>
              <a:tr h="129416">
                <a:tc>
                  <a:txBody>
                    <a:bodyPr/>
                    <a:lstStyle/>
                    <a:p>
                      <a:pPr algn="ctr">
                        <a:lnSpc>
                          <a:spcPct val="115000"/>
                        </a:lnSpc>
                        <a:spcAft>
                          <a:spcPts val="0"/>
                        </a:spcAft>
                      </a:pPr>
                      <a:r>
                        <a:rPr lang="es-EC" sz="1000">
                          <a:effectLst/>
                        </a:rPr>
                        <a:t>0,085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0,013952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0,085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0,01426887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2,22%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300129917"/>
                  </a:ext>
                </a:extLst>
              </a:tr>
              <a:tr h="129416">
                <a:tc>
                  <a:txBody>
                    <a:bodyPr/>
                    <a:lstStyle/>
                    <a:p>
                      <a:pPr algn="ctr">
                        <a:lnSpc>
                          <a:spcPct val="115000"/>
                        </a:lnSpc>
                        <a:spcAft>
                          <a:spcPts val="0"/>
                        </a:spcAft>
                      </a:pPr>
                      <a:r>
                        <a:rPr lang="es-EC" sz="1000">
                          <a:effectLst/>
                        </a:rPr>
                        <a:t>0,08935714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0,013505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0,08935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0,01350582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798177415"/>
                  </a:ext>
                </a:extLst>
              </a:tr>
              <a:tr h="129416">
                <a:tc>
                  <a:txBody>
                    <a:bodyPr/>
                    <a:lstStyle/>
                    <a:p>
                      <a:pPr algn="ctr">
                        <a:lnSpc>
                          <a:spcPct val="115000"/>
                        </a:lnSpc>
                        <a:spcAft>
                          <a:spcPts val="0"/>
                        </a:spcAft>
                      </a:pPr>
                      <a:r>
                        <a:rPr lang="es-EC" sz="1000">
                          <a:effectLst/>
                        </a:rPr>
                        <a:t>0,09308571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0,012852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0,09308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0,01279445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0,45%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292499654"/>
                  </a:ext>
                </a:extLst>
              </a:tr>
              <a:tr h="129416">
                <a:tc>
                  <a:txBody>
                    <a:bodyPr/>
                    <a:lstStyle/>
                    <a:p>
                      <a:pPr algn="ctr">
                        <a:lnSpc>
                          <a:spcPct val="115000"/>
                        </a:lnSpc>
                        <a:spcAft>
                          <a:spcPts val="0"/>
                        </a:spcAft>
                      </a:pPr>
                      <a:r>
                        <a:rPr lang="es-EC" sz="1000">
                          <a:effectLst/>
                        </a:rPr>
                        <a:t>0,10077143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0,01145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0,10077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0,01115791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2,62%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230140979"/>
                  </a:ext>
                </a:extLst>
              </a:tr>
              <a:tr h="129416">
                <a:tc>
                  <a:txBody>
                    <a:bodyPr/>
                    <a:lstStyle/>
                    <a:p>
                      <a:pPr algn="ctr">
                        <a:lnSpc>
                          <a:spcPct val="115000"/>
                        </a:lnSpc>
                        <a:spcAft>
                          <a:spcPts val="0"/>
                        </a:spcAft>
                      </a:pPr>
                      <a:r>
                        <a:rPr lang="es-EC" sz="1000">
                          <a:effectLst/>
                        </a:rPr>
                        <a:t>0,10127143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0,01142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0,10127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0,01104352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3,41%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987665179"/>
                  </a:ext>
                </a:extLst>
              </a:tr>
              <a:tr h="129416">
                <a:tc>
                  <a:txBody>
                    <a:bodyPr/>
                    <a:lstStyle/>
                    <a:p>
                      <a:pPr algn="ctr">
                        <a:lnSpc>
                          <a:spcPct val="115000"/>
                        </a:lnSpc>
                        <a:spcAft>
                          <a:spcPts val="0"/>
                        </a:spcAft>
                      </a:pPr>
                      <a:r>
                        <a:rPr lang="es-EC" sz="1000">
                          <a:effectLst/>
                        </a:rPr>
                        <a:t>0,10364286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0,011042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0,10364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0,01048798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5,28%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558294159"/>
                  </a:ext>
                </a:extLst>
              </a:tr>
              <a:tr h="129416">
                <a:tc>
                  <a:txBody>
                    <a:bodyPr/>
                    <a:lstStyle/>
                    <a:p>
                      <a:pPr algn="ctr">
                        <a:lnSpc>
                          <a:spcPct val="115000"/>
                        </a:lnSpc>
                        <a:spcAft>
                          <a:spcPts val="0"/>
                        </a:spcAft>
                      </a:pPr>
                      <a:r>
                        <a:rPr lang="es-EC" sz="1000">
                          <a:effectLst/>
                        </a:rPr>
                        <a:t>0,10564286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0,010307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0,10564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0,01000212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3,05%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3525392293"/>
                  </a:ext>
                </a:extLst>
              </a:tr>
              <a:tr h="129416">
                <a:tc>
                  <a:txBody>
                    <a:bodyPr/>
                    <a:lstStyle/>
                    <a:p>
                      <a:pPr algn="ctr">
                        <a:lnSpc>
                          <a:spcPct val="115000"/>
                        </a:lnSpc>
                        <a:spcAft>
                          <a:spcPts val="0"/>
                        </a:spcAft>
                      </a:pPr>
                      <a:r>
                        <a:rPr lang="es-EC" sz="1000">
                          <a:effectLst/>
                        </a:rPr>
                        <a:t>0,1077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0,01004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0,10769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0,00948796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5,82%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3247491450"/>
                  </a:ext>
                </a:extLst>
              </a:tr>
              <a:tr h="129416">
                <a:tc>
                  <a:txBody>
                    <a:bodyPr/>
                    <a:lstStyle/>
                    <a:p>
                      <a:pPr algn="ctr">
                        <a:lnSpc>
                          <a:spcPct val="115000"/>
                        </a:lnSpc>
                        <a:spcAft>
                          <a:spcPts val="0"/>
                        </a:spcAft>
                      </a:pPr>
                      <a:r>
                        <a:rPr lang="es-EC" sz="1000">
                          <a:effectLst/>
                        </a:rPr>
                        <a:t>0,11078571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0,009287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0,11078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0,00868227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6,97%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991798857"/>
                  </a:ext>
                </a:extLst>
              </a:tr>
              <a:tr h="129416">
                <a:tc>
                  <a:txBody>
                    <a:bodyPr/>
                    <a:lstStyle/>
                    <a:p>
                      <a:pPr algn="ctr">
                        <a:lnSpc>
                          <a:spcPct val="115000"/>
                        </a:lnSpc>
                        <a:spcAft>
                          <a:spcPts val="0"/>
                        </a:spcAft>
                      </a:pPr>
                      <a:r>
                        <a:rPr lang="es-EC" sz="1000">
                          <a:effectLst/>
                        </a:rPr>
                        <a:t>0,11081429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0,00927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0,11081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0,00867427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6,87%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327179794"/>
                  </a:ext>
                </a:extLst>
              </a:tr>
              <a:tr h="129416">
                <a:tc>
                  <a:txBody>
                    <a:bodyPr/>
                    <a:lstStyle/>
                    <a:p>
                      <a:pPr algn="ctr">
                        <a:lnSpc>
                          <a:spcPct val="115000"/>
                        </a:lnSpc>
                        <a:spcAft>
                          <a:spcPts val="0"/>
                        </a:spcAft>
                      </a:pPr>
                      <a:r>
                        <a:rPr lang="es-EC" sz="1000">
                          <a:effectLst/>
                        </a:rPr>
                        <a:t>0,11227143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0,008941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0,11227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0,00828068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dirty="0">
                          <a:effectLst/>
                        </a:rPr>
                        <a:t>7,97%</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909693453"/>
                  </a:ext>
                </a:extLst>
              </a:tr>
              <a:tr h="129416">
                <a:tc>
                  <a:txBody>
                    <a:bodyPr/>
                    <a:lstStyle/>
                    <a:p>
                      <a:pPr algn="ctr">
                        <a:lnSpc>
                          <a:spcPct val="115000"/>
                        </a:lnSpc>
                        <a:spcAft>
                          <a:spcPts val="0"/>
                        </a:spcAft>
                      </a:pPr>
                      <a:r>
                        <a:rPr lang="es-EC" sz="1000">
                          <a:effectLst/>
                        </a:rPr>
                        <a:t>0,11331429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0,008595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0,11331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0,00799537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7,50%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951863772"/>
                  </a:ext>
                </a:extLst>
              </a:tr>
              <a:tr h="129416">
                <a:tc>
                  <a:txBody>
                    <a:bodyPr/>
                    <a:lstStyle/>
                    <a:p>
                      <a:pPr algn="ctr">
                        <a:lnSpc>
                          <a:spcPct val="115000"/>
                        </a:lnSpc>
                        <a:spcAft>
                          <a:spcPts val="0"/>
                        </a:spcAft>
                      </a:pPr>
                      <a:r>
                        <a:rPr lang="es-EC" sz="1000">
                          <a:effectLst/>
                        </a:rPr>
                        <a:t>0,11497143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0,008261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0,11497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0,00753149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9,69%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429458922"/>
                  </a:ext>
                </a:extLst>
              </a:tr>
              <a:tr h="129416">
                <a:tc>
                  <a:txBody>
                    <a:bodyPr/>
                    <a:lstStyle/>
                    <a:p>
                      <a:pPr algn="ctr">
                        <a:lnSpc>
                          <a:spcPct val="115000"/>
                        </a:lnSpc>
                        <a:spcAft>
                          <a:spcPts val="0"/>
                        </a:spcAft>
                      </a:pPr>
                      <a:r>
                        <a:rPr lang="es-EC" sz="1000">
                          <a:effectLst/>
                        </a:rPr>
                        <a:t>0,11882857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0,007166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0,11882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0,006416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11,69%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481156409"/>
                  </a:ext>
                </a:extLst>
              </a:tr>
              <a:tr h="129416">
                <a:tc>
                  <a:txBody>
                    <a:bodyPr/>
                    <a:lstStyle/>
                    <a:p>
                      <a:pPr algn="ctr">
                        <a:lnSpc>
                          <a:spcPct val="115000"/>
                        </a:lnSpc>
                        <a:spcAft>
                          <a:spcPts val="0"/>
                        </a:spcAft>
                      </a:pPr>
                      <a:r>
                        <a:rPr lang="es-EC" sz="1000">
                          <a:effectLst/>
                        </a:rPr>
                        <a:t>0,12047143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0,006678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0,12047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0,00592122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12,78%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698375588"/>
                  </a:ext>
                </a:extLst>
              </a:tr>
              <a:tr h="129416">
                <a:tc>
                  <a:txBody>
                    <a:bodyPr/>
                    <a:lstStyle/>
                    <a:p>
                      <a:pPr algn="ctr">
                        <a:lnSpc>
                          <a:spcPct val="115000"/>
                        </a:lnSpc>
                        <a:spcAft>
                          <a:spcPts val="0"/>
                        </a:spcAft>
                      </a:pPr>
                      <a:r>
                        <a:rPr lang="es-EC" sz="1000">
                          <a:effectLst/>
                        </a:rPr>
                        <a:t>0,12234286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0,006068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0,12234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0,00534856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13,45%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445675164"/>
                  </a:ext>
                </a:extLst>
              </a:tr>
              <a:tr h="129416">
                <a:tc>
                  <a:txBody>
                    <a:bodyPr/>
                    <a:lstStyle/>
                    <a:p>
                      <a:pPr algn="ctr">
                        <a:lnSpc>
                          <a:spcPct val="115000"/>
                        </a:lnSpc>
                        <a:spcAft>
                          <a:spcPts val="0"/>
                        </a:spcAft>
                      </a:pPr>
                      <a:r>
                        <a:rPr lang="es-EC" sz="1000">
                          <a:effectLst/>
                        </a:rPr>
                        <a:t>0,12387143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0,005574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0,12387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0,00487071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14,44%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601452233"/>
                  </a:ext>
                </a:extLst>
              </a:tr>
              <a:tr h="129416">
                <a:tc>
                  <a:txBody>
                    <a:bodyPr/>
                    <a:lstStyle/>
                    <a:p>
                      <a:pPr algn="ctr">
                        <a:lnSpc>
                          <a:spcPct val="115000"/>
                        </a:lnSpc>
                        <a:spcAft>
                          <a:spcPts val="0"/>
                        </a:spcAft>
                      </a:pPr>
                      <a:r>
                        <a:rPr lang="es-EC" sz="1000">
                          <a:effectLst/>
                        </a:rPr>
                        <a:t>0,12511429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0,005136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0,12511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0,00447736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14,71%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2890699502"/>
                  </a:ext>
                </a:extLst>
              </a:tr>
              <a:tr h="129416">
                <a:tc>
                  <a:txBody>
                    <a:bodyPr/>
                    <a:lstStyle/>
                    <a:p>
                      <a:pPr algn="ctr">
                        <a:lnSpc>
                          <a:spcPct val="115000"/>
                        </a:lnSpc>
                        <a:spcAft>
                          <a:spcPts val="0"/>
                        </a:spcAft>
                      </a:pPr>
                      <a:r>
                        <a:rPr lang="es-EC" sz="1000">
                          <a:effectLst/>
                        </a:rPr>
                        <a:t>0,12608571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0,004791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0,12608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0,00416591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15,00%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71102998"/>
                  </a:ext>
                </a:extLst>
              </a:tr>
              <a:tr h="129416">
                <a:tc>
                  <a:txBody>
                    <a:bodyPr/>
                    <a:lstStyle/>
                    <a:p>
                      <a:pPr algn="ctr">
                        <a:lnSpc>
                          <a:spcPct val="115000"/>
                        </a:lnSpc>
                        <a:spcAft>
                          <a:spcPts val="0"/>
                        </a:spcAft>
                      </a:pPr>
                      <a:r>
                        <a:rPr lang="es-EC" sz="1000">
                          <a:effectLst/>
                        </a:rPr>
                        <a:t>0,13038571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0,003215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0,13038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0,00274634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17,06%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516694070"/>
                  </a:ext>
                </a:extLst>
              </a:tr>
              <a:tr h="129416">
                <a:tc>
                  <a:txBody>
                    <a:bodyPr/>
                    <a:lstStyle/>
                    <a:p>
                      <a:pPr algn="ctr">
                        <a:lnSpc>
                          <a:spcPct val="115000"/>
                        </a:lnSpc>
                        <a:spcAft>
                          <a:spcPts val="0"/>
                        </a:spcAft>
                      </a:pPr>
                      <a:r>
                        <a:rPr lang="es-EC" sz="1000">
                          <a:effectLst/>
                        </a:rPr>
                        <a:t>0,13221429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0,002366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0,13221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0,00212335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11,43%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1136876126"/>
                  </a:ext>
                </a:extLst>
              </a:tr>
              <a:tr h="129416">
                <a:tc>
                  <a:txBody>
                    <a:bodyPr/>
                    <a:lstStyle/>
                    <a:p>
                      <a:pPr algn="ctr">
                        <a:lnSpc>
                          <a:spcPct val="115000"/>
                        </a:lnSpc>
                        <a:spcAft>
                          <a:spcPts val="0"/>
                        </a:spcAft>
                      </a:pPr>
                      <a:r>
                        <a:rPr lang="es-EC" sz="1000" dirty="0">
                          <a:effectLst/>
                        </a:rPr>
                        <a:t>0,13822857</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0,13822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a:effectLst/>
                        </a:rPr>
                        <a:t>-0,03106518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tc>
                  <a:txBody>
                    <a:bodyPr/>
                    <a:lstStyle/>
                    <a:p>
                      <a:pPr algn="ctr">
                        <a:lnSpc>
                          <a:spcPct val="115000"/>
                        </a:lnSpc>
                        <a:spcAft>
                          <a:spcPts val="0"/>
                        </a:spcAft>
                      </a:pPr>
                      <a:r>
                        <a:rPr lang="es-EC" sz="1000" dirty="0">
                          <a:effectLst/>
                        </a:rPr>
                        <a:t>100,00%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90" marR="46590" marT="0" marB="0"/>
                </a:tc>
                <a:extLst>
                  <a:ext uri="{0D108BD9-81ED-4DB2-BD59-A6C34878D82A}">
                    <a16:rowId xmlns:a16="http://schemas.microsoft.com/office/drawing/2014/main" val="445265119"/>
                  </a:ext>
                </a:extLst>
              </a:tr>
            </a:tbl>
          </a:graphicData>
        </a:graphic>
      </p:graphicFrame>
    </p:spTree>
    <p:extLst>
      <p:ext uri="{BB962C8B-B14F-4D97-AF65-F5344CB8AC3E}">
        <p14:creationId xmlns:p14="http://schemas.microsoft.com/office/powerpoint/2010/main" val="2913381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0D79A-01E2-46D0-A237-F89E393BF58A}"/>
              </a:ext>
            </a:extLst>
          </p:cNvPr>
          <p:cNvSpPr>
            <a:spLocks noGrp="1"/>
          </p:cNvSpPr>
          <p:nvPr>
            <p:ph type="title"/>
          </p:nvPr>
        </p:nvSpPr>
        <p:spPr/>
        <p:txBody>
          <a:bodyPr/>
          <a:lstStyle/>
          <a:p>
            <a:r>
              <a:rPr lang="es-EC" dirty="0"/>
              <a:t>Celda 4</a:t>
            </a:r>
          </a:p>
        </p:txBody>
      </p:sp>
      <p:graphicFrame>
        <p:nvGraphicFramePr>
          <p:cNvPr id="5" name="Tabla 4">
            <a:extLst>
              <a:ext uri="{FF2B5EF4-FFF2-40B4-BE49-F238E27FC236}">
                <a16:creationId xmlns:a16="http://schemas.microsoft.com/office/drawing/2014/main" id="{9140CEA9-FAE4-4584-9FC9-B8D800F93163}"/>
              </a:ext>
            </a:extLst>
          </p:cNvPr>
          <p:cNvGraphicFramePr>
            <a:graphicFrameLocks noGrp="1"/>
          </p:cNvGraphicFramePr>
          <p:nvPr>
            <p:extLst>
              <p:ext uri="{D42A27DB-BD31-4B8C-83A1-F6EECF244321}">
                <p14:modId xmlns:p14="http://schemas.microsoft.com/office/powerpoint/2010/main" val="1950675683"/>
              </p:ext>
            </p:extLst>
          </p:nvPr>
        </p:nvGraphicFramePr>
        <p:xfrm>
          <a:off x="2729727" y="206543"/>
          <a:ext cx="4493192" cy="5873322"/>
        </p:xfrm>
        <a:graphic>
          <a:graphicData uri="http://schemas.openxmlformats.org/drawingml/2006/table">
            <a:tbl>
              <a:tblPr firstRow="1" firstCol="1" bandRow="1">
                <a:tableStyleId>{5C22544A-7EE6-4342-B048-85BDC9FD1C3A}</a:tableStyleId>
              </a:tblPr>
              <a:tblGrid>
                <a:gridCol w="793272">
                  <a:extLst>
                    <a:ext uri="{9D8B030D-6E8A-4147-A177-3AD203B41FA5}">
                      <a16:colId xmlns:a16="http://schemas.microsoft.com/office/drawing/2014/main" val="1146638586"/>
                    </a:ext>
                  </a:extLst>
                </a:gridCol>
                <a:gridCol w="793272">
                  <a:extLst>
                    <a:ext uri="{9D8B030D-6E8A-4147-A177-3AD203B41FA5}">
                      <a16:colId xmlns:a16="http://schemas.microsoft.com/office/drawing/2014/main" val="414274848"/>
                    </a:ext>
                  </a:extLst>
                </a:gridCol>
                <a:gridCol w="726662">
                  <a:extLst>
                    <a:ext uri="{9D8B030D-6E8A-4147-A177-3AD203B41FA5}">
                      <a16:colId xmlns:a16="http://schemas.microsoft.com/office/drawing/2014/main" val="1359856444"/>
                    </a:ext>
                  </a:extLst>
                </a:gridCol>
                <a:gridCol w="726662">
                  <a:extLst>
                    <a:ext uri="{9D8B030D-6E8A-4147-A177-3AD203B41FA5}">
                      <a16:colId xmlns:a16="http://schemas.microsoft.com/office/drawing/2014/main" val="2005153997"/>
                    </a:ext>
                  </a:extLst>
                </a:gridCol>
                <a:gridCol w="726662">
                  <a:extLst>
                    <a:ext uri="{9D8B030D-6E8A-4147-A177-3AD203B41FA5}">
                      <a16:colId xmlns:a16="http://schemas.microsoft.com/office/drawing/2014/main" val="2226317901"/>
                    </a:ext>
                  </a:extLst>
                </a:gridCol>
                <a:gridCol w="726662">
                  <a:extLst>
                    <a:ext uri="{9D8B030D-6E8A-4147-A177-3AD203B41FA5}">
                      <a16:colId xmlns:a16="http://schemas.microsoft.com/office/drawing/2014/main" val="2037230157"/>
                    </a:ext>
                  </a:extLst>
                </a:gridCol>
              </a:tblGrid>
              <a:tr h="341167">
                <a:tc>
                  <a:txBody>
                    <a:bodyPr/>
                    <a:lstStyle/>
                    <a:p>
                      <a:pPr algn="ctr">
                        <a:lnSpc>
                          <a:spcPct val="115000"/>
                        </a:lnSpc>
                        <a:spcAft>
                          <a:spcPts val="0"/>
                        </a:spcAft>
                      </a:pPr>
                      <a:r>
                        <a:rPr lang="es-EC" sz="1050" dirty="0">
                          <a:effectLst/>
                        </a:rPr>
                        <a:t>Voltaje Multímetro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dirty="0">
                          <a:effectLst/>
                        </a:rPr>
                        <a:t>Corriente Multímetro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Voltaje Prototipo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Corriente Prototipo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Error Voltaje</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Error Corriente</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4120703104"/>
                  </a:ext>
                </a:extLst>
              </a:tr>
              <a:tr h="170583">
                <a:tc>
                  <a:txBody>
                    <a:bodyPr/>
                    <a:lstStyle/>
                    <a:p>
                      <a:pPr algn="ctr">
                        <a:lnSpc>
                          <a:spcPct val="115000"/>
                        </a:lnSpc>
                        <a:spcAft>
                          <a:spcPts val="0"/>
                        </a:spcAft>
                      </a:pPr>
                      <a:r>
                        <a:rPr lang="es-EC" sz="1050">
                          <a:effectLst/>
                        </a:rPr>
                        <a:t>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0,77%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311126111"/>
                  </a:ext>
                </a:extLst>
              </a:tr>
              <a:tr h="170583">
                <a:tc>
                  <a:txBody>
                    <a:bodyPr/>
                    <a:lstStyle/>
                    <a:p>
                      <a:pPr algn="ctr">
                        <a:lnSpc>
                          <a:spcPct val="115000"/>
                        </a:lnSpc>
                        <a:spcAft>
                          <a:spcPts val="0"/>
                        </a:spcAft>
                      </a:pPr>
                      <a:r>
                        <a:rPr lang="es-EC" sz="1050">
                          <a:effectLst/>
                        </a:rPr>
                        <a:t>0,16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0,157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5,148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1,91%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0,35%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905647801"/>
                  </a:ext>
                </a:extLst>
              </a:tr>
              <a:tr h="170583">
                <a:tc>
                  <a:txBody>
                    <a:bodyPr/>
                    <a:lstStyle/>
                    <a:p>
                      <a:pPr algn="ctr">
                        <a:lnSpc>
                          <a:spcPct val="115000"/>
                        </a:lnSpc>
                        <a:spcAft>
                          <a:spcPts val="0"/>
                        </a:spcAft>
                      </a:pPr>
                      <a:r>
                        <a:rPr lang="es-EC" sz="1050">
                          <a:effectLst/>
                        </a:rPr>
                        <a:t>0,52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5,071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4,00%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dirty="0">
                          <a:effectLst/>
                        </a:rPr>
                        <a:t>0,02%</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4735761"/>
                  </a:ext>
                </a:extLst>
              </a:tr>
              <a:tr h="170583">
                <a:tc>
                  <a:txBody>
                    <a:bodyPr/>
                    <a:lstStyle/>
                    <a:p>
                      <a:pPr algn="ctr">
                        <a:lnSpc>
                          <a:spcPct val="115000"/>
                        </a:lnSpc>
                        <a:spcAft>
                          <a:spcPts val="0"/>
                        </a:spcAft>
                      </a:pPr>
                      <a:r>
                        <a:rPr lang="es-EC" sz="1050">
                          <a:effectLst/>
                        </a:rPr>
                        <a:t>0,66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0,644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5,056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2,48%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3522987526"/>
                  </a:ext>
                </a:extLst>
              </a:tr>
              <a:tr h="170583">
                <a:tc>
                  <a:txBody>
                    <a:bodyPr/>
                    <a:lstStyle/>
                    <a:p>
                      <a:pPr algn="ctr">
                        <a:lnSpc>
                          <a:spcPct val="115000"/>
                        </a:lnSpc>
                        <a:spcAft>
                          <a:spcPts val="0"/>
                        </a:spcAft>
                      </a:pPr>
                      <a:r>
                        <a:rPr lang="es-EC" sz="1050">
                          <a:effectLst/>
                        </a:rPr>
                        <a:t>0,9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0,895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5,128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0,56%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0,74%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788939245"/>
                  </a:ext>
                </a:extLst>
              </a:tr>
              <a:tr h="170583">
                <a:tc>
                  <a:txBody>
                    <a:bodyPr/>
                    <a:lstStyle/>
                    <a:p>
                      <a:pPr algn="ctr">
                        <a:lnSpc>
                          <a:spcPct val="115000"/>
                        </a:lnSpc>
                        <a:spcAft>
                          <a:spcPts val="0"/>
                        </a:spcAft>
                      </a:pPr>
                      <a:r>
                        <a:rPr lang="es-EC" sz="1050">
                          <a:effectLst/>
                        </a:rPr>
                        <a:t>1,14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1,149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5,051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0,78%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83602241"/>
                  </a:ext>
                </a:extLst>
              </a:tr>
              <a:tr h="170583">
                <a:tc>
                  <a:txBody>
                    <a:bodyPr/>
                    <a:lstStyle/>
                    <a:p>
                      <a:pPr algn="ctr">
                        <a:lnSpc>
                          <a:spcPct val="115000"/>
                        </a:lnSpc>
                        <a:spcAft>
                          <a:spcPts val="0"/>
                        </a:spcAft>
                      </a:pPr>
                      <a:r>
                        <a:rPr lang="es-EC" sz="1050">
                          <a:effectLst/>
                        </a:rPr>
                        <a:t>1,4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1,374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5,018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1,89%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167745419"/>
                  </a:ext>
                </a:extLst>
              </a:tr>
              <a:tr h="170583">
                <a:tc>
                  <a:txBody>
                    <a:bodyPr/>
                    <a:lstStyle/>
                    <a:p>
                      <a:pPr algn="ctr">
                        <a:lnSpc>
                          <a:spcPct val="115000"/>
                        </a:lnSpc>
                        <a:spcAft>
                          <a:spcPts val="0"/>
                        </a:spcAft>
                      </a:pPr>
                      <a:r>
                        <a:rPr lang="es-EC" sz="1050">
                          <a:effectLst/>
                        </a:rPr>
                        <a:t>1,62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1,661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5,009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2,47%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529987078"/>
                  </a:ext>
                </a:extLst>
              </a:tr>
              <a:tr h="170583">
                <a:tc>
                  <a:txBody>
                    <a:bodyPr/>
                    <a:lstStyle/>
                    <a:p>
                      <a:pPr algn="ctr">
                        <a:lnSpc>
                          <a:spcPct val="115000"/>
                        </a:lnSpc>
                        <a:spcAft>
                          <a:spcPts val="0"/>
                        </a:spcAft>
                      </a:pPr>
                      <a:r>
                        <a:rPr lang="es-EC" sz="1050">
                          <a:effectLst/>
                        </a:rPr>
                        <a:t>1,81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1,856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4,982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2,48%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092215664"/>
                  </a:ext>
                </a:extLst>
              </a:tr>
              <a:tr h="170583">
                <a:tc>
                  <a:txBody>
                    <a:bodyPr/>
                    <a:lstStyle/>
                    <a:p>
                      <a:pPr algn="ctr">
                        <a:lnSpc>
                          <a:spcPct val="115000"/>
                        </a:lnSpc>
                        <a:spcAft>
                          <a:spcPts val="0"/>
                        </a:spcAft>
                      </a:pPr>
                      <a:r>
                        <a:rPr lang="es-EC" sz="1050">
                          <a:effectLst/>
                        </a:rPr>
                        <a:t>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2,081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4,919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3,89%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739049982"/>
                  </a:ext>
                </a:extLst>
              </a:tr>
              <a:tr h="170583">
                <a:tc>
                  <a:txBody>
                    <a:bodyPr/>
                    <a:lstStyle/>
                    <a:p>
                      <a:pPr algn="ctr">
                        <a:lnSpc>
                          <a:spcPct val="115000"/>
                        </a:lnSpc>
                        <a:spcAft>
                          <a:spcPts val="0"/>
                        </a:spcAft>
                      </a:pPr>
                      <a:r>
                        <a:rPr lang="es-EC" sz="1050">
                          <a:effectLst/>
                        </a:rPr>
                        <a:t>2,21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2,293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4,953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3,62%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440692919"/>
                  </a:ext>
                </a:extLst>
              </a:tr>
              <a:tr h="170583">
                <a:tc>
                  <a:txBody>
                    <a:bodyPr/>
                    <a:lstStyle/>
                    <a:p>
                      <a:pPr algn="ctr">
                        <a:lnSpc>
                          <a:spcPct val="115000"/>
                        </a:lnSpc>
                        <a:spcAft>
                          <a:spcPts val="0"/>
                        </a:spcAft>
                      </a:pPr>
                      <a:r>
                        <a:rPr lang="es-EC" sz="1050">
                          <a:effectLst/>
                        </a:rPr>
                        <a:t>2,48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2,544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2,52%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840251438"/>
                  </a:ext>
                </a:extLst>
              </a:tr>
              <a:tr h="170583">
                <a:tc>
                  <a:txBody>
                    <a:bodyPr/>
                    <a:lstStyle/>
                    <a:p>
                      <a:pPr algn="ctr">
                        <a:lnSpc>
                          <a:spcPct val="115000"/>
                        </a:lnSpc>
                        <a:spcAft>
                          <a:spcPts val="0"/>
                        </a:spcAft>
                      </a:pPr>
                      <a:r>
                        <a:rPr lang="es-EC" sz="1050">
                          <a:effectLst/>
                        </a:rPr>
                        <a:t>2,87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4,87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2,801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4,871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2,46%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563704513"/>
                  </a:ext>
                </a:extLst>
              </a:tr>
              <a:tr h="170583">
                <a:tc>
                  <a:txBody>
                    <a:bodyPr/>
                    <a:lstStyle/>
                    <a:p>
                      <a:pPr algn="ctr">
                        <a:lnSpc>
                          <a:spcPct val="115000"/>
                        </a:lnSpc>
                        <a:spcAft>
                          <a:spcPts val="0"/>
                        </a:spcAft>
                      </a:pPr>
                      <a:r>
                        <a:rPr lang="es-EC" sz="1050">
                          <a:effectLst/>
                        </a:rPr>
                        <a:t>3,04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4,84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3,016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4,829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0,80%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0,23%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883793156"/>
                  </a:ext>
                </a:extLst>
              </a:tr>
              <a:tr h="170583">
                <a:tc>
                  <a:txBody>
                    <a:bodyPr/>
                    <a:lstStyle/>
                    <a:p>
                      <a:pPr algn="ctr">
                        <a:lnSpc>
                          <a:spcPct val="115000"/>
                        </a:lnSpc>
                        <a:spcAft>
                          <a:spcPts val="0"/>
                        </a:spcAft>
                      </a:pPr>
                      <a:r>
                        <a:rPr lang="es-EC" sz="1050">
                          <a:effectLst/>
                        </a:rPr>
                        <a:t>3,12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4,79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3,191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4,782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2,23%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0,17%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531082147"/>
                  </a:ext>
                </a:extLst>
              </a:tr>
              <a:tr h="170583">
                <a:tc>
                  <a:txBody>
                    <a:bodyPr/>
                    <a:lstStyle/>
                    <a:p>
                      <a:pPr algn="ctr">
                        <a:lnSpc>
                          <a:spcPct val="115000"/>
                        </a:lnSpc>
                        <a:spcAft>
                          <a:spcPts val="0"/>
                        </a:spcAft>
                      </a:pPr>
                      <a:r>
                        <a:rPr lang="es-EC" sz="1050">
                          <a:effectLst/>
                        </a:rPr>
                        <a:t>3,46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4,61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3,437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4,732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0,67%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2,58%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674085589"/>
                  </a:ext>
                </a:extLst>
              </a:tr>
              <a:tr h="170583">
                <a:tc>
                  <a:txBody>
                    <a:bodyPr/>
                    <a:lstStyle/>
                    <a:p>
                      <a:pPr algn="ctr">
                        <a:lnSpc>
                          <a:spcPct val="115000"/>
                        </a:lnSpc>
                        <a:spcAft>
                          <a:spcPts val="0"/>
                        </a:spcAft>
                      </a:pPr>
                      <a:r>
                        <a:rPr lang="es-EC" sz="1050">
                          <a:effectLst/>
                        </a:rPr>
                        <a:t>3,59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4,51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3,573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4,603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0,48%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618002270"/>
                  </a:ext>
                </a:extLst>
              </a:tr>
              <a:tr h="170583">
                <a:tc>
                  <a:txBody>
                    <a:bodyPr/>
                    <a:lstStyle/>
                    <a:p>
                      <a:pPr algn="ctr">
                        <a:lnSpc>
                          <a:spcPct val="115000"/>
                        </a:lnSpc>
                        <a:spcAft>
                          <a:spcPts val="0"/>
                        </a:spcAft>
                      </a:pPr>
                      <a:r>
                        <a:rPr lang="en-US" sz="1050">
                          <a:effectLst/>
                        </a:rPr>
                        <a:t> </a:t>
                      </a:r>
                      <a:r>
                        <a:rPr lang="es-EC" sz="1050">
                          <a:effectLst/>
                        </a:rPr>
                        <a:t>3,79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4,48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3,737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4,474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1,42%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533685194"/>
                  </a:ext>
                </a:extLst>
              </a:tr>
              <a:tr h="170583">
                <a:tc>
                  <a:txBody>
                    <a:bodyPr/>
                    <a:lstStyle/>
                    <a:p>
                      <a:pPr algn="ctr">
                        <a:lnSpc>
                          <a:spcPct val="115000"/>
                        </a:lnSpc>
                        <a:spcAft>
                          <a:spcPts val="0"/>
                        </a:spcAft>
                      </a:pPr>
                      <a:r>
                        <a:rPr lang="es-EC" sz="1050">
                          <a:effectLst/>
                        </a:rPr>
                        <a:t>3,83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4,37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3,819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4,385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0,29%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0,34%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161879719"/>
                  </a:ext>
                </a:extLst>
              </a:tr>
              <a:tr h="170583">
                <a:tc>
                  <a:txBody>
                    <a:bodyPr/>
                    <a:lstStyle/>
                    <a:p>
                      <a:pPr algn="ctr">
                        <a:lnSpc>
                          <a:spcPct val="115000"/>
                        </a:lnSpc>
                        <a:spcAft>
                          <a:spcPts val="0"/>
                        </a:spcAft>
                      </a:pPr>
                      <a:r>
                        <a:rPr lang="es-EC" sz="1050">
                          <a:effectLst/>
                        </a:rPr>
                        <a:t>3,9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4,26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4,284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0,56%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385995906"/>
                  </a:ext>
                </a:extLst>
              </a:tr>
              <a:tr h="170583">
                <a:tc>
                  <a:txBody>
                    <a:bodyPr/>
                    <a:lstStyle/>
                    <a:p>
                      <a:pPr algn="ctr">
                        <a:lnSpc>
                          <a:spcPct val="115000"/>
                        </a:lnSpc>
                        <a:spcAft>
                          <a:spcPts val="0"/>
                        </a:spcAft>
                      </a:pPr>
                      <a:r>
                        <a:rPr lang="es-EC" sz="1050">
                          <a:effectLst/>
                        </a:rPr>
                        <a:t>4,04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4,013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4,159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0,67%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0,94%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4242877476"/>
                  </a:ext>
                </a:extLst>
              </a:tr>
              <a:tr h="170583">
                <a:tc>
                  <a:txBody>
                    <a:bodyPr/>
                    <a:lstStyle/>
                    <a:p>
                      <a:pPr algn="ctr">
                        <a:lnSpc>
                          <a:spcPct val="115000"/>
                        </a:lnSpc>
                        <a:spcAft>
                          <a:spcPts val="0"/>
                        </a:spcAft>
                      </a:pPr>
                      <a:r>
                        <a:rPr lang="es-EC" sz="1050">
                          <a:effectLst/>
                        </a:rPr>
                        <a:t>4,19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4,112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4,044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1,90%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0,59%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286556950"/>
                  </a:ext>
                </a:extLst>
              </a:tr>
              <a:tr h="170583">
                <a:tc>
                  <a:txBody>
                    <a:bodyPr/>
                    <a:lstStyle/>
                    <a:p>
                      <a:pPr algn="ctr">
                        <a:lnSpc>
                          <a:spcPct val="115000"/>
                        </a:lnSpc>
                        <a:spcAft>
                          <a:spcPts val="0"/>
                        </a:spcAft>
                      </a:pPr>
                      <a:r>
                        <a:rPr lang="es-EC" sz="1050">
                          <a:effectLst/>
                        </a:rPr>
                        <a:t>4,39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3,73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4,339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3,722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1,18%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0,21%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882719975"/>
                  </a:ext>
                </a:extLst>
              </a:tr>
              <a:tr h="170583">
                <a:tc>
                  <a:txBody>
                    <a:bodyPr/>
                    <a:lstStyle/>
                    <a:p>
                      <a:pPr algn="ctr">
                        <a:lnSpc>
                          <a:spcPct val="115000"/>
                        </a:lnSpc>
                        <a:spcAft>
                          <a:spcPts val="0"/>
                        </a:spcAft>
                      </a:pPr>
                      <a:r>
                        <a:rPr lang="es-EC" sz="1050">
                          <a:effectLst/>
                        </a:rPr>
                        <a:t>4,45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3,44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4,479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3,405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0,65%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1,03%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994253698"/>
                  </a:ext>
                </a:extLst>
              </a:tr>
              <a:tr h="170583">
                <a:tc>
                  <a:txBody>
                    <a:bodyPr/>
                    <a:lstStyle/>
                    <a:p>
                      <a:pPr algn="ctr">
                        <a:lnSpc>
                          <a:spcPct val="115000"/>
                        </a:lnSpc>
                        <a:spcAft>
                          <a:spcPts val="0"/>
                        </a:spcAft>
                      </a:pPr>
                      <a:r>
                        <a:rPr lang="es-EC" sz="1050">
                          <a:effectLst/>
                        </a:rPr>
                        <a:t>4,64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4,615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3,11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0,54%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2,89%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1582860226"/>
                  </a:ext>
                </a:extLst>
              </a:tr>
              <a:tr h="170583">
                <a:tc>
                  <a:txBody>
                    <a:bodyPr/>
                    <a:lstStyle/>
                    <a:p>
                      <a:pPr algn="ctr">
                        <a:lnSpc>
                          <a:spcPct val="115000"/>
                        </a:lnSpc>
                        <a:spcAft>
                          <a:spcPts val="0"/>
                        </a:spcAft>
                      </a:pPr>
                      <a:r>
                        <a:rPr lang="es-EC" sz="1050">
                          <a:effectLst/>
                        </a:rPr>
                        <a:t>4,67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4,663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2,862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0,15%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1,33%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533860988"/>
                  </a:ext>
                </a:extLst>
              </a:tr>
              <a:tr h="170583">
                <a:tc>
                  <a:txBody>
                    <a:bodyPr/>
                    <a:lstStyle/>
                    <a:p>
                      <a:pPr algn="ctr">
                        <a:lnSpc>
                          <a:spcPct val="115000"/>
                        </a:lnSpc>
                        <a:spcAft>
                          <a:spcPts val="0"/>
                        </a:spcAft>
                      </a:pPr>
                      <a:r>
                        <a:rPr lang="es-EC" sz="1050">
                          <a:effectLst/>
                        </a:rPr>
                        <a:t>4,75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2,65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4,747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2,666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0,60%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2512766953"/>
                  </a:ext>
                </a:extLst>
              </a:tr>
              <a:tr h="170583">
                <a:tc>
                  <a:txBody>
                    <a:bodyPr/>
                    <a:lstStyle/>
                    <a:p>
                      <a:pPr algn="ctr">
                        <a:lnSpc>
                          <a:spcPct val="115000"/>
                        </a:lnSpc>
                        <a:spcAft>
                          <a:spcPts val="0"/>
                        </a:spcAft>
                      </a:pPr>
                      <a:r>
                        <a:rPr lang="es-EC" sz="1050">
                          <a:effectLst/>
                        </a:rPr>
                        <a:t>4,8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2,49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4,798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2,492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0,08%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3796529808"/>
                  </a:ext>
                </a:extLst>
              </a:tr>
              <a:tr h="170583">
                <a:tc>
                  <a:txBody>
                    <a:bodyPr/>
                    <a:lstStyle/>
                    <a:p>
                      <a:pPr algn="ctr">
                        <a:lnSpc>
                          <a:spcPct val="115000"/>
                        </a:lnSpc>
                        <a:spcAft>
                          <a:spcPts val="0"/>
                        </a:spcAft>
                      </a:pPr>
                      <a:r>
                        <a:rPr lang="es-EC" sz="1050">
                          <a:effectLst/>
                        </a:rPr>
                        <a:t>4,89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1,67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4,957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1,692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1,35%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1,30%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4216784983"/>
                  </a:ext>
                </a:extLst>
              </a:tr>
              <a:tr h="170583">
                <a:tc>
                  <a:txBody>
                    <a:bodyPr/>
                    <a:lstStyle/>
                    <a:p>
                      <a:pPr algn="ctr">
                        <a:lnSpc>
                          <a:spcPct val="115000"/>
                        </a:lnSpc>
                        <a:spcAft>
                          <a:spcPts val="0"/>
                        </a:spcAft>
                      </a:pPr>
                      <a:r>
                        <a:rPr lang="es-EC" sz="1050">
                          <a:effectLst/>
                        </a:rPr>
                        <a:t>5,02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1,21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5,035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1,294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0,30%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6,49%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3460399537"/>
                  </a:ext>
                </a:extLst>
              </a:tr>
              <a:tr h="170583">
                <a:tc>
                  <a:txBody>
                    <a:bodyPr/>
                    <a:lstStyle/>
                    <a:p>
                      <a:pPr algn="ctr">
                        <a:lnSpc>
                          <a:spcPct val="115000"/>
                        </a:lnSpc>
                        <a:spcAft>
                          <a:spcPts val="0"/>
                        </a:spcAft>
                      </a:pPr>
                      <a:r>
                        <a:rPr lang="es-EC" sz="1050">
                          <a:effectLst/>
                        </a:rPr>
                        <a:t>5,05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0,97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5,074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0,924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0,47%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4,98%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3105341801"/>
                  </a:ext>
                </a:extLst>
              </a:tr>
              <a:tr h="170583">
                <a:tc>
                  <a:txBody>
                    <a:bodyPr/>
                    <a:lstStyle/>
                    <a:p>
                      <a:pPr algn="ctr">
                        <a:lnSpc>
                          <a:spcPct val="115000"/>
                        </a:lnSpc>
                        <a:spcAft>
                          <a:spcPts val="0"/>
                        </a:spcAft>
                      </a:pPr>
                      <a:r>
                        <a:rPr lang="es-EC" sz="1050">
                          <a:effectLst/>
                        </a:rPr>
                        <a:t>5,11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5,102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a:effectLst/>
                        </a:rPr>
                        <a:t>0,16%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tc>
                  <a:txBody>
                    <a:bodyPr/>
                    <a:lstStyle/>
                    <a:p>
                      <a:pPr algn="ctr">
                        <a:lnSpc>
                          <a:spcPct val="115000"/>
                        </a:lnSpc>
                        <a:spcAft>
                          <a:spcPts val="0"/>
                        </a:spcAft>
                      </a:pPr>
                      <a:r>
                        <a:rPr lang="es-EC" sz="1050" dirty="0">
                          <a:effectLst/>
                        </a:rPr>
                        <a:t>0,00%</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57" marR="44757" marT="0" marB="0"/>
                </a:tc>
                <a:extLst>
                  <a:ext uri="{0D108BD9-81ED-4DB2-BD59-A6C34878D82A}">
                    <a16:rowId xmlns:a16="http://schemas.microsoft.com/office/drawing/2014/main" val="3423993269"/>
                  </a:ext>
                </a:extLst>
              </a:tr>
            </a:tbl>
          </a:graphicData>
        </a:graphic>
      </p:graphicFrame>
      <p:graphicFrame>
        <p:nvGraphicFramePr>
          <p:cNvPr id="6" name="Tabla 5">
            <a:extLst>
              <a:ext uri="{FF2B5EF4-FFF2-40B4-BE49-F238E27FC236}">
                <a16:creationId xmlns:a16="http://schemas.microsoft.com/office/drawing/2014/main" id="{B46DCA80-2A3B-4D93-BC8D-B921F6D4D795}"/>
              </a:ext>
            </a:extLst>
          </p:cNvPr>
          <p:cNvGraphicFramePr>
            <a:graphicFrameLocks noGrp="1"/>
          </p:cNvGraphicFramePr>
          <p:nvPr>
            <p:extLst>
              <p:ext uri="{D42A27DB-BD31-4B8C-83A1-F6EECF244321}">
                <p14:modId xmlns:p14="http://schemas.microsoft.com/office/powerpoint/2010/main" val="3215040395"/>
              </p:ext>
            </p:extLst>
          </p:nvPr>
        </p:nvGraphicFramePr>
        <p:xfrm>
          <a:off x="7447322" y="206543"/>
          <a:ext cx="4355987" cy="5592144"/>
        </p:xfrm>
        <a:graphic>
          <a:graphicData uri="http://schemas.openxmlformats.org/drawingml/2006/table">
            <a:tbl>
              <a:tblPr firstRow="1" firstCol="1" bandRow="1">
                <a:tableStyleId>{5C22544A-7EE6-4342-B048-85BDC9FD1C3A}</a:tableStyleId>
              </a:tblPr>
              <a:tblGrid>
                <a:gridCol w="810919">
                  <a:extLst>
                    <a:ext uri="{9D8B030D-6E8A-4147-A177-3AD203B41FA5}">
                      <a16:colId xmlns:a16="http://schemas.microsoft.com/office/drawing/2014/main" val="2626205033"/>
                    </a:ext>
                  </a:extLst>
                </a:gridCol>
                <a:gridCol w="810919">
                  <a:extLst>
                    <a:ext uri="{9D8B030D-6E8A-4147-A177-3AD203B41FA5}">
                      <a16:colId xmlns:a16="http://schemas.microsoft.com/office/drawing/2014/main" val="2566493973"/>
                    </a:ext>
                  </a:extLst>
                </a:gridCol>
                <a:gridCol w="966345">
                  <a:extLst>
                    <a:ext uri="{9D8B030D-6E8A-4147-A177-3AD203B41FA5}">
                      <a16:colId xmlns:a16="http://schemas.microsoft.com/office/drawing/2014/main" val="1664166921"/>
                    </a:ext>
                  </a:extLst>
                </a:gridCol>
                <a:gridCol w="956885">
                  <a:extLst>
                    <a:ext uri="{9D8B030D-6E8A-4147-A177-3AD203B41FA5}">
                      <a16:colId xmlns:a16="http://schemas.microsoft.com/office/drawing/2014/main" val="909426686"/>
                    </a:ext>
                  </a:extLst>
                </a:gridCol>
                <a:gridCol w="810919">
                  <a:extLst>
                    <a:ext uri="{9D8B030D-6E8A-4147-A177-3AD203B41FA5}">
                      <a16:colId xmlns:a16="http://schemas.microsoft.com/office/drawing/2014/main" val="2959657029"/>
                    </a:ext>
                  </a:extLst>
                </a:gridCol>
              </a:tblGrid>
              <a:tr h="307198">
                <a:tc>
                  <a:txBody>
                    <a:bodyPr/>
                    <a:lstStyle/>
                    <a:p>
                      <a:pPr algn="ctr">
                        <a:lnSpc>
                          <a:spcPct val="115000"/>
                        </a:lnSpc>
                        <a:spcAft>
                          <a:spcPts val="0"/>
                        </a:spcAft>
                      </a:pPr>
                      <a:r>
                        <a:rPr lang="es-EC" sz="1000">
                          <a:effectLst/>
                        </a:rPr>
                        <a:t>Voltaje Prototipo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Corriente Prototipo </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Voltaje Aproximado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Corriente Aproximada</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Error Corriente</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711424473"/>
                  </a:ext>
                </a:extLst>
              </a:tr>
              <a:tr h="141376">
                <a:tc>
                  <a:txBody>
                    <a:bodyPr/>
                    <a:lstStyle/>
                    <a:p>
                      <a:pPr algn="ctr">
                        <a:lnSpc>
                          <a:spcPct val="115000"/>
                        </a:lnSpc>
                        <a:spcAft>
                          <a:spcPts val="0"/>
                        </a:spcAft>
                      </a:pPr>
                      <a:r>
                        <a:rPr lang="es-EC" sz="1000">
                          <a:effectLst/>
                        </a:rPr>
                        <a:t>0,00000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0,00518698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975306956"/>
                  </a:ext>
                </a:extLst>
              </a:tr>
              <a:tr h="153599">
                <a:tc>
                  <a:txBody>
                    <a:bodyPr/>
                    <a:lstStyle/>
                    <a:p>
                      <a:pPr algn="ctr">
                        <a:lnSpc>
                          <a:spcPct val="115000"/>
                        </a:lnSpc>
                        <a:spcAft>
                          <a:spcPts val="0"/>
                        </a:spcAft>
                      </a:pPr>
                      <a:r>
                        <a:rPr lang="es-EC" sz="1000">
                          <a:effectLst/>
                        </a:rPr>
                        <a:t>0,00436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0,005148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0,00436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0,00518546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0,72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685643983"/>
                  </a:ext>
                </a:extLst>
              </a:tr>
              <a:tr h="153599">
                <a:tc>
                  <a:txBody>
                    <a:bodyPr/>
                    <a:lstStyle/>
                    <a:p>
                      <a:pPr algn="ctr">
                        <a:lnSpc>
                          <a:spcPct val="115000"/>
                        </a:lnSpc>
                        <a:spcAft>
                          <a:spcPts val="0"/>
                        </a:spcAft>
                      </a:pPr>
                      <a:r>
                        <a:rPr lang="es-EC" sz="1000">
                          <a:effectLst/>
                        </a:rPr>
                        <a:t>0,02486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0,005128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0,02486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dirty="0">
                          <a:effectLst/>
                        </a:rPr>
                        <a:t>0,0051678</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dirty="0">
                          <a:effectLst/>
                        </a:rPr>
                        <a:t>0,77</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4126023033"/>
                  </a:ext>
                </a:extLst>
              </a:tr>
              <a:tr h="153599">
                <a:tc>
                  <a:txBody>
                    <a:bodyPr/>
                    <a:lstStyle/>
                    <a:p>
                      <a:pPr algn="ctr">
                        <a:lnSpc>
                          <a:spcPct val="115000"/>
                        </a:lnSpc>
                        <a:spcAft>
                          <a:spcPts val="0"/>
                        </a:spcAft>
                      </a:pPr>
                      <a:r>
                        <a:rPr lang="es-EC" sz="1000">
                          <a:effectLst/>
                        </a:rPr>
                        <a:t>0,01389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0,01388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0,00517897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2,08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90401813"/>
                  </a:ext>
                </a:extLst>
              </a:tr>
              <a:tr h="153599">
                <a:tc>
                  <a:txBody>
                    <a:bodyPr/>
                    <a:lstStyle/>
                    <a:p>
                      <a:pPr algn="ctr">
                        <a:lnSpc>
                          <a:spcPct val="115000"/>
                        </a:lnSpc>
                        <a:spcAft>
                          <a:spcPts val="0"/>
                        </a:spcAft>
                      </a:pPr>
                      <a:r>
                        <a:rPr lang="es-EC" sz="1000">
                          <a:effectLst/>
                        </a:rPr>
                        <a:t>0,01789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0,005056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0,01788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0,00517544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2,31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220703758"/>
                  </a:ext>
                </a:extLst>
              </a:tr>
              <a:tr h="153599">
                <a:tc>
                  <a:txBody>
                    <a:bodyPr/>
                    <a:lstStyle/>
                    <a:p>
                      <a:pPr algn="ctr">
                        <a:lnSpc>
                          <a:spcPct val="115000"/>
                        </a:lnSpc>
                        <a:spcAft>
                          <a:spcPts val="0"/>
                        </a:spcAft>
                      </a:pPr>
                      <a:r>
                        <a:rPr lang="es-EC" sz="1000">
                          <a:effectLst/>
                        </a:rPr>
                        <a:t>0,03192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0,005051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0,03191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0,00515766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2,07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62584817"/>
                  </a:ext>
                </a:extLst>
              </a:tr>
              <a:tr h="153599">
                <a:tc>
                  <a:txBody>
                    <a:bodyPr/>
                    <a:lstStyle/>
                    <a:p>
                      <a:pPr algn="ctr">
                        <a:lnSpc>
                          <a:spcPct val="115000"/>
                        </a:lnSpc>
                        <a:spcAft>
                          <a:spcPts val="0"/>
                        </a:spcAft>
                      </a:pPr>
                      <a:r>
                        <a:rPr lang="es-EC" sz="1000">
                          <a:effectLst/>
                        </a:rPr>
                        <a:t>0,03817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0,005018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0,03816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0,00514601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2,49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947272947"/>
                  </a:ext>
                </a:extLst>
              </a:tr>
              <a:tr h="153599">
                <a:tc>
                  <a:txBody>
                    <a:bodyPr/>
                    <a:lstStyle/>
                    <a:p>
                      <a:pPr algn="ctr">
                        <a:lnSpc>
                          <a:spcPct val="115000"/>
                        </a:lnSpc>
                        <a:spcAft>
                          <a:spcPts val="0"/>
                        </a:spcAft>
                      </a:pPr>
                      <a:r>
                        <a:rPr lang="es-EC" sz="1000">
                          <a:effectLst/>
                        </a:rPr>
                        <a:t>0,04614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0,005009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0,04613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0,00512635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502511200"/>
                  </a:ext>
                </a:extLst>
              </a:tr>
              <a:tr h="153599">
                <a:tc>
                  <a:txBody>
                    <a:bodyPr/>
                    <a:lstStyle/>
                    <a:p>
                      <a:pPr algn="ctr">
                        <a:lnSpc>
                          <a:spcPct val="115000"/>
                        </a:lnSpc>
                        <a:spcAft>
                          <a:spcPts val="0"/>
                        </a:spcAft>
                      </a:pPr>
                      <a:r>
                        <a:rPr lang="es-EC" sz="1000">
                          <a:effectLst/>
                        </a:rPr>
                        <a:t>0,05156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0,004982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0,05155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0,005109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2,49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080238753"/>
                  </a:ext>
                </a:extLst>
              </a:tr>
              <a:tr h="153599">
                <a:tc>
                  <a:txBody>
                    <a:bodyPr/>
                    <a:lstStyle/>
                    <a:p>
                      <a:pPr algn="ctr">
                        <a:lnSpc>
                          <a:spcPct val="115000"/>
                        </a:lnSpc>
                        <a:spcAft>
                          <a:spcPts val="0"/>
                        </a:spcAft>
                      </a:pPr>
                      <a:r>
                        <a:rPr lang="es-EC" sz="1000">
                          <a:effectLst/>
                        </a:rPr>
                        <a:t>0,06369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0,004953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0,06369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0,00505354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1,99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424054800"/>
                  </a:ext>
                </a:extLst>
              </a:tr>
              <a:tr h="153599">
                <a:tc>
                  <a:txBody>
                    <a:bodyPr/>
                    <a:lstStyle/>
                    <a:p>
                      <a:pPr algn="ctr">
                        <a:lnSpc>
                          <a:spcPct val="115000"/>
                        </a:lnSpc>
                        <a:spcAft>
                          <a:spcPts val="0"/>
                        </a:spcAft>
                      </a:pPr>
                      <a:r>
                        <a:rPr lang="es-EC" sz="1000">
                          <a:effectLst/>
                        </a:rPr>
                        <a:t>0,05781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0,004919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0,0578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0,00508378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3,24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86810985"/>
                  </a:ext>
                </a:extLst>
              </a:tr>
              <a:tr h="153599">
                <a:tc>
                  <a:txBody>
                    <a:bodyPr/>
                    <a:lstStyle/>
                    <a:p>
                      <a:pPr algn="ctr">
                        <a:lnSpc>
                          <a:spcPct val="115000"/>
                        </a:lnSpc>
                        <a:spcAft>
                          <a:spcPts val="0"/>
                        </a:spcAft>
                      </a:pPr>
                      <a:r>
                        <a:rPr lang="es-EC" sz="1000">
                          <a:effectLst/>
                        </a:rPr>
                        <a:t>0,07067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0,004902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0,07066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0,00500721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2,10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761556320"/>
                  </a:ext>
                </a:extLst>
              </a:tr>
              <a:tr h="153599">
                <a:tc>
                  <a:txBody>
                    <a:bodyPr/>
                    <a:lstStyle/>
                    <a:p>
                      <a:pPr algn="ctr">
                        <a:lnSpc>
                          <a:spcPct val="115000"/>
                        </a:lnSpc>
                        <a:spcAft>
                          <a:spcPts val="0"/>
                        </a:spcAft>
                      </a:pPr>
                      <a:r>
                        <a:rPr lang="es-EC" sz="1000">
                          <a:effectLst/>
                        </a:rPr>
                        <a:t>0,07781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0,004871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0,0778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0,00494404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1,48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164860352"/>
                  </a:ext>
                </a:extLst>
              </a:tr>
              <a:tr h="153599">
                <a:tc>
                  <a:txBody>
                    <a:bodyPr/>
                    <a:lstStyle/>
                    <a:p>
                      <a:pPr algn="ctr">
                        <a:lnSpc>
                          <a:spcPct val="115000"/>
                        </a:lnSpc>
                        <a:spcAft>
                          <a:spcPts val="0"/>
                        </a:spcAft>
                      </a:pPr>
                      <a:r>
                        <a:rPr lang="es-EC" sz="1000">
                          <a:effectLst/>
                        </a:rPr>
                        <a:t>0,08378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0,004829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0,08377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0,004875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0,94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249161535"/>
                  </a:ext>
                </a:extLst>
              </a:tr>
              <a:tr h="153599">
                <a:tc>
                  <a:txBody>
                    <a:bodyPr/>
                    <a:lstStyle/>
                    <a:p>
                      <a:pPr algn="ctr">
                        <a:lnSpc>
                          <a:spcPct val="115000"/>
                        </a:lnSpc>
                        <a:spcAft>
                          <a:spcPts val="0"/>
                        </a:spcAft>
                      </a:pPr>
                      <a:r>
                        <a:rPr lang="es-EC" sz="1000">
                          <a:effectLst/>
                        </a:rPr>
                        <a:t>0,08864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0,004782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0,08863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0,00480461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950097467"/>
                  </a:ext>
                </a:extLst>
              </a:tr>
              <a:tr h="153599">
                <a:tc>
                  <a:txBody>
                    <a:bodyPr/>
                    <a:lstStyle/>
                    <a:p>
                      <a:pPr algn="ctr">
                        <a:lnSpc>
                          <a:spcPct val="115000"/>
                        </a:lnSpc>
                        <a:spcAft>
                          <a:spcPts val="0"/>
                        </a:spcAft>
                      </a:pPr>
                      <a:r>
                        <a:rPr lang="es-EC" sz="1000">
                          <a:effectLst/>
                        </a:rPr>
                        <a:t>0,09547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0,004732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0,09547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0,00467727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1,17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366884475"/>
                  </a:ext>
                </a:extLst>
              </a:tr>
              <a:tr h="153599">
                <a:tc>
                  <a:txBody>
                    <a:bodyPr/>
                    <a:lstStyle/>
                    <a:p>
                      <a:pPr algn="ctr">
                        <a:lnSpc>
                          <a:spcPct val="115000"/>
                        </a:lnSpc>
                        <a:spcAft>
                          <a:spcPts val="0"/>
                        </a:spcAft>
                      </a:pPr>
                      <a:r>
                        <a:rPr lang="es-EC" sz="1000">
                          <a:effectLst/>
                        </a:rPr>
                        <a:t>0,09925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0,004603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0,09925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0,0045888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0,31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959980417"/>
                  </a:ext>
                </a:extLst>
              </a:tr>
              <a:tr h="153599">
                <a:tc>
                  <a:txBody>
                    <a:bodyPr/>
                    <a:lstStyle/>
                    <a:p>
                      <a:pPr algn="ctr">
                        <a:lnSpc>
                          <a:spcPct val="115000"/>
                        </a:lnSpc>
                        <a:spcAft>
                          <a:spcPts val="0"/>
                        </a:spcAft>
                      </a:pPr>
                      <a:r>
                        <a:rPr lang="es-EC" sz="1000">
                          <a:effectLst/>
                        </a:rPr>
                        <a:t>0,10381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0,004474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0,1038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0,00446035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0,31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865848337"/>
                  </a:ext>
                </a:extLst>
              </a:tr>
              <a:tr h="153599">
                <a:tc>
                  <a:txBody>
                    <a:bodyPr/>
                    <a:lstStyle/>
                    <a:p>
                      <a:pPr algn="ctr">
                        <a:lnSpc>
                          <a:spcPct val="115000"/>
                        </a:lnSpc>
                        <a:spcAft>
                          <a:spcPts val="0"/>
                        </a:spcAft>
                      </a:pPr>
                      <a:r>
                        <a:rPr lang="es-EC" sz="1000">
                          <a:effectLst/>
                        </a:rPr>
                        <a:t>0,10608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0,004385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0,10608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0,00438515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79689545"/>
                  </a:ext>
                </a:extLst>
              </a:tr>
              <a:tr h="153599">
                <a:tc>
                  <a:txBody>
                    <a:bodyPr/>
                    <a:lstStyle/>
                    <a:p>
                      <a:pPr algn="ctr">
                        <a:lnSpc>
                          <a:spcPct val="115000"/>
                        </a:lnSpc>
                        <a:spcAft>
                          <a:spcPts val="0"/>
                        </a:spcAft>
                      </a:pPr>
                      <a:r>
                        <a:rPr lang="es-EC" sz="1000">
                          <a:effectLst/>
                        </a:rPr>
                        <a:t>0,10833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0,004284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0,10833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0,00430258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0,43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662176060"/>
                  </a:ext>
                </a:extLst>
              </a:tr>
              <a:tr h="153599">
                <a:tc>
                  <a:txBody>
                    <a:bodyPr/>
                    <a:lstStyle/>
                    <a:p>
                      <a:pPr algn="ctr">
                        <a:lnSpc>
                          <a:spcPct val="115000"/>
                        </a:lnSpc>
                        <a:spcAft>
                          <a:spcPts val="0"/>
                        </a:spcAft>
                      </a:pPr>
                      <a:r>
                        <a:rPr lang="es-EC" sz="1000">
                          <a:effectLst/>
                        </a:rPr>
                        <a:t>0,11147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0,004159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0,11147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0,00417129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066852101"/>
                  </a:ext>
                </a:extLst>
              </a:tr>
              <a:tr h="153599">
                <a:tc>
                  <a:txBody>
                    <a:bodyPr/>
                    <a:lstStyle/>
                    <a:p>
                      <a:pPr algn="ctr">
                        <a:lnSpc>
                          <a:spcPct val="115000"/>
                        </a:lnSpc>
                        <a:spcAft>
                          <a:spcPts val="0"/>
                        </a:spcAft>
                      </a:pPr>
                      <a:r>
                        <a:rPr lang="es-EC" sz="1000">
                          <a:effectLst/>
                        </a:rPr>
                        <a:t>0,11422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0,004044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0,11422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0,00403819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639087695"/>
                  </a:ext>
                </a:extLst>
              </a:tr>
              <a:tr h="153599">
                <a:tc>
                  <a:txBody>
                    <a:bodyPr/>
                    <a:lstStyle/>
                    <a:p>
                      <a:pPr algn="ctr">
                        <a:lnSpc>
                          <a:spcPct val="115000"/>
                        </a:lnSpc>
                        <a:spcAft>
                          <a:spcPts val="0"/>
                        </a:spcAft>
                      </a:pPr>
                      <a:r>
                        <a:rPr lang="es-EC" sz="1000">
                          <a:effectLst/>
                        </a:rPr>
                        <a:t>0,12053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0,003722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0,12052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0,00364991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1,98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665665960"/>
                  </a:ext>
                </a:extLst>
              </a:tr>
              <a:tr h="153599">
                <a:tc>
                  <a:txBody>
                    <a:bodyPr/>
                    <a:lstStyle/>
                    <a:p>
                      <a:pPr algn="ctr">
                        <a:lnSpc>
                          <a:spcPct val="115000"/>
                        </a:lnSpc>
                        <a:spcAft>
                          <a:spcPts val="0"/>
                        </a:spcAft>
                      </a:pPr>
                      <a:r>
                        <a:rPr lang="es-EC" sz="1000">
                          <a:effectLst/>
                        </a:rPr>
                        <a:t>0,12442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0,003405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0,12441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0,00333087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2,23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768379055"/>
                  </a:ext>
                </a:extLst>
              </a:tr>
              <a:tr h="153599">
                <a:tc>
                  <a:txBody>
                    <a:bodyPr/>
                    <a:lstStyle/>
                    <a:p>
                      <a:pPr algn="ctr">
                        <a:lnSpc>
                          <a:spcPct val="115000"/>
                        </a:lnSpc>
                        <a:spcAft>
                          <a:spcPts val="0"/>
                        </a:spcAft>
                      </a:pPr>
                      <a:r>
                        <a:rPr lang="es-EC" sz="1000">
                          <a:effectLst/>
                        </a:rPr>
                        <a:t>0,12819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0,00311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0,12819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0,00293609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5,92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807235921"/>
                  </a:ext>
                </a:extLst>
              </a:tr>
              <a:tr h="153599">
                <a:tc>
                  <a:txBody>
                    <a:bodyPr/>
                    <a:lstStyle/>
                    <a:p>
                      <a:pPr algn="ctr">
                        <a:lnSpc>
                          <a:spcPct val="115000"/>
                        </a:lnSpc>
                        <a:spcAft>
                          <a:spcPts val="0"/>
                        </a:spcAft>
                      </a:pPr>
                      <a:r>
                        <a:rPr lang="es-EC" sz="1000">
                          <a:effectLst/>
                        </a:rPr>
                        <a:t>0,12953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0,002862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0,12952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0,00277083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3,29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157592457"/>
                  </a:ext>
                </a:extLst>
              </a:tr>
              <a:tr h="153599">
                <a:tc>
                  <a:txBody>
                    <a:bodyPr/>
                    <a:lstStyle/>
                    <a:p>
                      <a:pPr algn="ctr">
                        <a:lnSpc>
                          <a:spcPct val="115000"/>
                        </a:lnSpc>
                        <a:spcAft>
                          <a:spcPts val="0"/>
                        </a:spcAft>
                      </a:pPr>
                      <a:r>
                        <a:rPr lang="es-EC" sz="1000">
                          <a:effectLst/>
                        </a:rPr>
                        <a:t>0,13186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0,002666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0,13186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0,00243641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9,42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647540927"/>
                  </a:ext>
                </a:extLst>
              </a:tr>
              <a:tr h="153599">
                <a:tc>
                  <a:txBody>
                    <a:bodyPr/>
                    <a:lstStyle/>
                    <a:p>
                      <a:pPr algn="ctr">
                        <a:lnSpc>
                          <a:spcPct val="115000"/>
                        </a:lnSpc>
                        <a:spcAft>
                          <a:spcPts val="0"/>
                        </a:spcAft>
                      </a:pPr>
                      <a:r>
                        <a:rPr lang="es-EC" sz="1000">
                          <a:effectLst/>
                        </a:rPr>
                        <a:t>0,13328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0,002492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0,13327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0,00220159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13,19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2520540119"/>
                  </a:ext>
                </a:extLst>
              </a:tr>
              <a:tr h="153599">
                <a:tc>
                  <a:txBody>
                    <a:bodyPr/>
                    <a:lstStyle/>
                    <a:p>
                      <a:pPr algn="ctr">
                        <a:lnSpc>
                          <a:spcPct val="115000"/>
                        </a:lnSpc>
                        <a:spcAft>
                          <a:spcPts val="0"/>
                        </a:spcAft>
                      </a:pPr>
                      <a:r>
                        <a:rPr lang="es-EC" sz="1000">
                          <a:effectLst/>
                        </a:rPr>
                        <a:t>0,13769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0,001692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0,13769</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0,00121507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39,25</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768004311"/>
                  </a:ext>
                </a:extLst>
              </a:tr>
              <a:tr h="153599">
                <a:tc>
                  <a:txBody>
                    <a:bodyPr/>
                    <a:lstStyle/>
                    <a:p>
                      <a:pPr algn="ctr">
                        <a:lnSpc>
                          <a:spcPct val="115000"/>
                        </a:lnSpc>
                        <a:spcAft>
                          <a:spcPts val="0"/>
                        </a:spcAft>
                      </a:pPr>
                      <a:r>
                        <a:rPr lang="es-EC" sz="1000">
                          <a:effectLst/>
                        </a:rPr>
                        <a:t>0,13986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0,001294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0,13986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0,0004886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164,84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723547851"/>
                  </a:ext>
                </a:extLst>
              </a:tr>
              <a:tr h="153599">
                <a:tc>
                  <a:txBody>
                    <a:bodyPr/>
                    <a:lstStyle/>
                    <a:p>
                      <a:pPr algn="ctr">
                        <a:lnSpc>
                          <a:spcPct val="115000"/>
                        </a:lnSpc>
                        <a:spcAft>
                          <a:spcPts val="0"/>
                        </a:spcAft>
                      </a:pPr>
                      <a:r>
                        <a:rPr lang="es-EC" sz="1000">
                          <a:effectLst/>
                        </a:rPr>
                        <a:t>0,14094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0,000924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0,14094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9,6256E-06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9499,42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1566826394"/>
                  </a:ext>
                </a:extLst>
              </a:tr>
              <a:tr h="153599">
                <a:tc>
                  <a:txBody>
                    <a:bodyPr/>
                    <a:lstStyle/>
                    <a:p>
                      <a:pPr algn="ctr">
                        <a:lnSpc>
                          <a:spcPct val="115000"/>
                        </a:lnSpc>
                        <a:spcAft>
                          <a:spcPts val="0"/>
                        </a:spcAft>
                      </a:pPr>
                      <a:r>
                        <a:rPr lang="es-EC" sz="1000">
                          <a:effectLst/>
                        </a:rPr>
                        <a:t>0,14172</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0,14094</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a:effectLst/>
                        </a:rPr>
                        <a:t>9,6256E-06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tc>
                  <a:txBody>
                    <a:bodyPr/>
                    <a:lstStyle/>
                    <a:p>
                      <a:pPr algn="ctr">
                        <a:lnSpc>
                          <a:spcPct val="115000"/>
                        </a:lnSpc>
                        <a:spcAft>
                          <a:spcPts val="0"/>
                        </a:spcAft>
                      </a:pPr>
                      <a:r>
                        <a:rPr lang="es-EC" sz="1000" dirty="0">
                          <a:effectLst/>
                        </a:rPr>
                        <a:t>100,00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954" marR="44954" marT="0" marB="0"/>
                </a:tc>
                <a:extLst>
                  <a:ext uri="{0D108BD9-81ED-4DB2-BD59-A6C34878D82A}">
                    <a16:rowId xmlns:a16="http://schemas.microsoft.com/office/drawing/2014/main" val="3162358535"/>
                  </a:ext>
                </a:extLst>
              </a:tr>
            </a:tbl>
          </a:graphicData>
        </a:graphic>
      </p:graphicFrame>
    </p:spTree>
    <p:extLst>
      <p:ext uri="{BB962C8B-B14F-4D97-AF65-F5344CB8AC3E}">
        <p14:creationId xmlns:p14="http://schemas.microsoft.com/office/powerpoint/2010/main" val="276107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6F95373-9FDC-4700-AE13-F7881A28C1CF}"/>
              </a:ext>
            </a:extLst>
          </p:cNvPr>
          <p:cNvSpPr>
            <a:spLocks noGrp="1"/>
          </p:cNvSpPr>
          <p:nvPr>
            <p:ph type="title"/>
          </p:nvPr>
        </p:nvSpPr>
        <p:spPr/>
        <p:txBody>
          <a:bodyPr/>
          <a:lstStyle/>
          <a:p>
            <a:r>
              <a:rPr lang="es-EC" dirty="0"/>
              <a:t>Celda solar de polímero semiconductor</a:t>
            </a:r>
          </a:p>
        </p:txBody>
      </p:sp>
      <p:graphicFrame>
        <p:nvGraphicFramePr>
          <p:cNvPr id="2" name="Tabla 1">
            <a:extLst>
              <a:ext uri="{FF2B5EF4-FFF2-40B4-BE49-F238E27FC236}">
                <a16:creationId xmlns:a16="http://schemas.microsoft.com/office/drawing/2014/main" id="{3AB668C1-E6E1-4F26-85EC-73048C9AC212}"/>
              </a:ext>
            </a:extLst>
          </p:cNvPr>
          <p:cNvGraphicFramePr>
            <a:graphicFrameLocks noGrp="1"/>
          </p:cNvGraphicFramePr>
          <p:nvPr>
            <p:extLst>
              <p:ext uri="{D42A27DB-BD31-4B8C-83A1-F6EECF244321}">
                <p14:modId xmlns:p14="http://schemas.microsoft.com/office/powerpoint/2010/main" val="3667222998"/>
              </p:ext>
            </p:extLst>
          </p:nvPr>
        </p:nvGraphicFramePr>
        <p:xfrm>
          <a:off x="1329713" y="2641880"/>
          <a:ext cx="2462111" cy="1313180"/>
        </p:xfrm>
        <a:graphic>
          <a:graphicData uri="http://schemas.openxmlformats.org/drawingml/2006/table">
            <a:tbl>
              <a:tblPr firstRow="1" firstCol="1" bandRow="1">
                <a:tableStyleId>{5C22544A-7EE6-4342-B048-85BDC9FD1C3A}</a:tableStyleId>
              </a:tblPr>
              <a:tblGrid>
                <a:gridCol w="1432159">
                  <a:extLst>
                    <a:ext uri="{9D8B030D-6E8A-4147-A177-3AD203B41FA5}">
                      <a16:colId xmlns:a16="http://schemas.microsoft.com/office/drawing/2014/main" val="3231506682"/>
                    </a:ext>
                  </a:extLst>
                </a:gridCol>
                <a:gridCol w="1029952">
                  <a:extLst>
                    <a:ext uri="{9D8B030D-6E8A-4147-A177-3AD203B41FA5}">
                      <a16:colId xmlns:a16="http://schemas.microsoft.com/office/drawing/2014/main" val="32921844"/>
                    </a:ext>
                  </a:extLst>
                </a:gridCol>
              </a:tblGrid>
              <a:tr h="221599">
                <a:tc>
                  <a:txBody>
                    <a:bodyPr/>
                    <a:lstStyle/>
                    <a:p>
                      <a:pPr algn="ctr">
                        <a:lnSpc>
                          <a:spcPct val="115000"/>
                        </a:lnSpc>
                        <a:spcAft>
                          <a:spcPts val="0"/>
                        </a:spcAft>
                      </a:pPr>
                      <a:r>
                        <a:rPr lang="es-EC" sz="1600">
                          <a:effectLst/>
                        </a:rPr>
                        <a:t>Material</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Espesor</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7441740"/>
                  </a:ext>
                </a:extLst>
              </a:tr>
              <a:tr h="221599">
                <a:tc>
                  <a:txBody>
                    <a:bodyPr/>
                    <a:lstStyle/>
                    <a:p>
                      <a:pPr algn="ctr">
                        <a:lnSpc>
                          <a:spcPct val="115000"/>
                        </a:lnSpc>
                        <a:spcAft>
                          <a:spcPts val="0"/>
                        </a:spcAft>
                      </a:pPr>
                      <a:r>
                        <a:rPr lang="es-EC" sz="1600">
                          <a:effectLst/>
                        </a:rPr>
                        <a:t>PEDOT:PSS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180nm</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4774465"/>
                  </a:ext>
                </a:extLst>
              </a:tr>
              <a:tr h="221599">
                <a:tc>
                  <a:txBody>
                    <a:bodyPr/>
                    <a:lstStyle/>
                    <a:p>
                      <a:pPr algn="ctr">
                        <a:lnSpc>
                          <a:spcPct val="115000"/>
                        </a:lnSpc>
                        <a:spcAft>
                          <a:spcPts val="0"/>
                        </a:spcAft>
                      </a:pPr>
                      <a:r>
                        <a:rPr lang="es-EC" sz="1600">
                          <a:effectLst/>
                        </a:rPr>
                        <a:t>P3HT:PCBM</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220nm</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8874598"/>
                  </a:ext>
                </a:extLst>
              </a:tr>
              <a:tr h="221599">
                <a:tc>
                  <a:txBody>
                    <a:bodyPr/>
                    <a:lstStyle/>
                    <a:p>
                      <a:pPr algn="ctr">
                        <a:lnSpc>
                          <a:spcPct val="115000"/>
                        </a:lnSpc>
                        <a:spcAft>
                          <a:spcPts val="0"/>
                        </a:spcAft>
                      </a:pPr>
                      <a:r>
                        <a:rPr lang="es-EC" sz="1600">
                          <a:effectLst/>
                        </a:rPr>
                        <a:t>Ti o Cr</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5–10nm</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9143550"/>
                  </a:ext>
                </a:extLst>
              </a:tr>
              <a:tr h="221599">
                <a:tc>
                  <a:txBody>
                    <a:bodyPr/>
                    <a:lstStyle/>
                    <a:p>
                      <a:pPr algn="ctr">
                        <a:lnSpc>
                          <a:spcPct val="115000"/>
                        </a:lnSpc>
                        <a:spcAft>
                          <a:spcPts val="0"/>
                        </a:spcAft>
                      </a:pPr>
                      <a:r>
                        <a:rPr lang="es-EC" sz="1600">
                          <a:effectLst/>
                        </a:rPr>
                        <a:t>Aluminio</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100nm</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7160288"/>
                  </a:ext>
                </a:extLst>
              </a:tr>
            </a:tbl>
          </a:graphicData>
        </a:graphic>
      </p:graphicFrame>
      <p:pic>
        <p:nvPicPr>
          <p:cNvPr id="5" name="Imagen 4">
            <a:extLst>
              <a:ext uri="{FF2B5EF4-FFF2-40B4-BE49-F238E27FC236}">
                <a16:creationId xmlns:a16="http://schemas.microsoft.com/office/drawing/2014/main" id="{D307D9D5-8688-4F98-81EA-34AD1AAF55E9}"/>
              </a:ext>
            </a:extLst>
          </p:cNvPr>
          <p:cNvPicPr/>
          <p:nvPr/>
        </p:nvPicPr>
        <p:blipFill rotWithShape="1">
          <a:blip r:embed="rId3"/>
          <a:srcRect t="18540"/>
          <a:stretch/>
        </p:blipFill>
        <p:spPr bwMode="auto">
          <a:xfrm>
            <a:off x="7774220" y="2291798"/>
            <a:ext cx="3260102" cy="2274404"/>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2BB2733B-D4C5-4FA5-87C5-D8DBB3E44295}"/>
              </a:ext>
            </a:extLst>
          </p:cNvPr>
          <p:cNvPicPr/>
          <p:nvPr/>
        </p:nvPicPr>
        <p:blipFill>
          <a:blip r:embed="rId4"/>
          <a:stretch>
            <a:fillRect/>
          </a:stretch>
        </p:blipFill>
        <p:spPr>
          <a:xfrm>
            <a:off x="4826589" y="2291798"/>
            <a:ext cx="2060772" cy="2161264"/>
          </a:xfrm>
          <a:prstGeom prst="rect">
            <a:avLst/>
          </a:prstGeom>
        </p:spPr>
      </p:pic>
      <p:sp>
        <p:nvSpPr>
          <p:cNvPr id="3" name="Rectángulo 2">
            <a:extLst>
              <a:ext uri="{FF2B5EF4-FFF2-40B4-BE49-F238E27FC236}">
                <a16:creationId xmlns:a16="http://schemas.microsoft.com/office/drawing/2014/main" id="{CAA0CBDD-B1EB-47C0-8DA2-7EA6B5D54A4F}"/>
              </a:ext>
            </a:extLst>
          </p:cNvPr>
          <p:cNvSpPr/>
          <p:nvPr/>
        </p:nvSpPr>
        <p:spPr>
          <a:xfrm>
            <a:off x="4544067" y="4731006"/>
            <a:ext cx="2189446" cy="646331"/>
          </a:xfrm>
          <a:prstGeom prst="rect">
            <a:avLst/>
          </a:prstGeom>
        </p:spPr>
        <p:txBody>
          <a:bodyPr wrap="none">
            <a:spAutoFit/>
          </a:bodyPr>
          <a:lstStyle/>
          <a:p>
            <a:pPr algn="ctr"/>
            <a:r>
              <a:rPr lang="en-US" i="1" dirty="0" err="1">
                <a:latin typeface="Times New Roman" panose="02020603050405020304" pitchFamily="18" charset="0"/>
                <a:ea typeface="Times New Roman" panose="02020603050405020304" pitchFamily="18" charset="0"/>
              </a:rPr>
              <a:t>Celda</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presentada</a:t>
            </a:r>
            <a:r>
              <a:rPr lang="en-US" i="1" dirty="0">
                <a:latin typeface="Times New Roman" panose="02020603050405020304" pitchFamily="18" charset="0"/>
                <a:ea typeface="Times New Roman" panose="02020603050405020304" pitchFamily="18" charset="0"/>
              </a:rPr>
              <a:t> por</a:t>
            </a:r>
          </a:p>
          <a:p>
            <a:pPr algn="ctr"/>
            <a:r>
              <a:rPr lang="en-US" i="1" dirty="0">
                <a:latin typeface="Times New Roman" panose="02020603050405020304" pitchFamily="18" charset="0"/>
                <a:ea typeface="Times New Roman" panose="02020603050405020304" pitchFamily="18" charset="0"/>
              </a:rPr>
              <a:t>Zimmermann</a:t>
            </a:r>
            <a:endParaRPr lang="es-EC" dirty="0"/>
          </a:p>
        </p:txBody>
      </p:sp>
      <p:sp>
        <p:nvSpPr>
          <p:cNvPr id="4" name="Rectángulo 3">
            <a:extLst>
              <a:ext uri="{FF2B5EF4-FFF2-40B4-BE49-F238E27FC236}">
                <a16:creationId xmlns:a16="http://schemas.microsoft.com/office/drawing/2014/main" id="{81FDEC9A-C1C9-4756-B9E8-8ADCA7324F6D}"/>
              </a:ext>
            </a:extLst>
          </p:cNvPr>
          <p:cNvSpPr/>
          <p:nvPr/>
        </p:nvSpPr>
        <p:spPr>
          <a:xfrm>
            <a:off x="8250632" y="4731005"/>
            <a:ext cx="1903085" cy="646331"/>
          </a:xfrm>
          <a:prstGeom prst="rect">
            <a:avLst/>
          </a:prstGeom>
        </p:spPr>
        <p:txBody>
          <a:bodyPr wrap="none">
            <a:spAutoFit/>
          </a:bodyPr>
          <a:lstStyle/>
          <a:p>
            <a:r>
              <a:rPr lang="en-US" i="1" dirty="0" err="1">
                <a:latin typeface="Times New Roman" panose="02020603050405020304" pitchFamily="18" charset="0"/>
                <a:ea typeface="Times New Roman" panose="02020603050405020304" pitchFamily="18" charset="0"/>
              </a:rPr>
              <a:t>Celda</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diseñada</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en</a:t>
            </a:r>
            <a:endParaRPr lang="en-US" i="1" dirty="0">
              <a:latin typeface="Times New Roman" panose="02020603050405020304" pitchFamily="18" charset="0"/>
              <a:ea typeface="Times New Roman" panose="02020603050405020304" pitchFamily="18" charset="0"/>
            </a:endParaRPr>
          </a:p>
          <a:p>
            <a:pPr algn="ctr"/>
            <a:r>
              <a:rPr lang="en-US" i="1" dirty="0">
                <a:latin typeface="Times New Roman" panose="02020603050405020304" pitchFamily="18" charset="0"/>
                <a:ea typeface="Times New Roman" panose="02020603050405020304" pitchFamily="18" charset="0"/>
              </a:rPr>
              <a:t>GPVDM</a:t>
            </a:r>
            <a:endParaRPr lang="es-EC" dirty="0"/>
          </a:p>
        </p:txBody>
      </p:sp>
    </p:spTree>
    <p:extLst>
      <p:ext uri="{BB962C8B-B14F-4D97-AF65-F5344CB8AC3E}">
        <p14:creationId xmlns:p14="http://schemas.microsoft.com/office/powerpoint/2010/main" val="379603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D4899E-7FEA-4BC8-8075-1F6A40652D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4734" y="1520825"/>
            <a:ext cx="4544695" cy="1908175"/>
          </a:xfrm>
          <a:prstGeom prst="rect">
            <a:avLst/>
          </a:prstGeom>
          <a:noFill/>
          <a:ln>
            <a:noFill/>
          </a:ln>
        </p:spPr>
      </p:pic>
      <p:pic>
        <p:nvPicPr>
          <p:cNvPr id="4" name="Imagen 3">
            <a:extLst>
              <a:ext uri="{FF2B5EF4-FFF2-40B4-BE49-F238E27FC236}">
                <a16:creationId xmlns:a16="http://schemas.microsoft.com/office/drawing/2014/main" id="{85E6796E-7AC7-4A82-A7B8-0E6B6C725508}"/>
              </a:ext>
            </a:extLst>
          </p:cNvPr>
          <p:cNvPicPr/>
          <p:nvPr/>
        </p:nvPicPr>
        <p:blipFill>
          <a:blip r:embed="rId4"/>
          <a:stretch>
            <a:fillRect/>
          </a:stretch>
        </p:blipFill>
        <p:spPr>
          <a:xfrm>
            <a:off x="6472590" y="1520825"/>
            <a:ext cx="4817110" cy="1978025"/>
          </a:xfrm>
          <a:prstGeom prst="rect">
            <a:avLst/>
          </a:prstGeom>
        </p:spPr>
      </p:pic>
      <p:pic>
        <p:nvPicPr>
          <p:cNvPr id="5" name="Imagen 4">
            <a:extLst>
              <a:ext uri="{FF2B5EF4-FFF2-40B4-BE49-F238E27FC236}">
                <a16:creationId xmlns:a16="http://schemas.microsoft.com/office/drawing/2014/main" id="{697193E3-59D0-40D1-B5BD-AAD710DD16A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74734" y="3783699"/>
            <a:ext cx="4815205" cy="2159635"/>
          </a:xfrm>
          <a:prstGeom prst="rect">
            <a:avLst/>
          </a:prstGeom>
          <a:noFill/>
          <a:ln>
            <a:noFill/>
          </a:ln>
        </p:spPr>
      </p:pic>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05C7BF0C-7016-42A1-925B-DE7DD83AECAB}"/>
                  </a:ext>
                </a:extLst>
              </p:cNvPr>
              <p:cNvSpPr/>
              <p:nvPr/>
            </p:nvSpPr>
            <p:spPr>
              <a:xfrm>
                <a:off x="6974482" y="4260799"/>
                <a:ext cx="3091872" cy="936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𝜇</m:t>
                      </m:r>
                      <m:r>
                        <a:rPr lang="es-EC" i="0">
                          <a:latin typeface="Cambria Math" panose="02040503050406030204" pitchFamily="18" charset="0"/>
                        </a:rPr>
                        <m:t>=</m:t>
                      </m:r>
                      <m:r>
                        <a:rPr lang="es-EC" i="1">
                          <a:latin typeface="Cambria Math" panose="02040503050406030204" pitchFamily="18" charset="0"/>
                        </a:rPr>
                        <m:t>𝐾</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num>
                        <m:den>
                          <m:r>
                            <a:rPr lang="es-EC" i="1">
                              <a:latin typeface="Cambria Math" panose="02040503050406030204" pitchFamily="18" charset="0"/>
                            </a:rPr>
                            <m:t>𝐴</m:t>
                          </m:r>
                          <m:r>
                            <a:rPr lang="es-EC" i="0">
                              <a:latin typeface="Cambria Math" panose="02040503050406030204" pitchFamily="18" charset="0"/>
                            </a:rPr>
                            <m:t> </m:t>
                          </m:r>
                          <m:sSubSup>
                            <m:sSubSupPr>
                              <m:ctrlPr>
                                <a:rPr lang="es-EC" i="1">
                                  <a:latin typeface="Cambria Math" panose="02040503050406030204" pitchFamily="18" charset="0"/>
                                </a:rPr>
                              </m:ctrlPr>
                            </m:sSubSupPr>
                            <m:e>
                              <m:r>
                                <a:rPr lang="es-EC" i="1">
                                  <a:latin typeface="Cambria Math" panose="02040503050406030204" pitchFamily="18" charset="0"/>
                                </a:rPr>
                                <m:t>𝑡</m:t>
                              </m:r>
                            </m:e>
                            <m:sub>
                              <m:r>
                                <a:rPr lang="es-EC" i="1">
                                  <a:latin typeface="Cambria Math" panose="02040503050406030204" pitchFamily="18" charset="0"/>
                                </a:rPr>
                                <m:t>𝑚𝑎𝑥</m:t>
                              </m:r>
                            </m:sub>
                            <m:sup>
                              <m:r>
                                <a:rPr lang="es-EC" i="0">
                                  <a:latin typeface="Cambria Math" panose="02040503050406030204" pitchFamily="18" charset="0"/>
                                </a:rPr>
                                <m:t>2</m:t>
                              </m:r>
                            </m:sup>
                          </m:sSubSup>
                          <m:d>
                            <m:dPr>
                              <m:ctrlPr>
                                <a:rPr lang="es-EC" i="1">
                                  <a:latin typeface="Cambria Math" panose="02040503050406030204" pitchFamily="18" charset="0"/>
                                </a:rPr>
                              </m:ctrlPr>
                            </m:dPr>
                            <m:e>
                              <m:r>
                                <a:rPr lang="es-EC" i="0">
                                  <a:latin typeface="Cambria Math" panose="02040503050406030204" pitchFamily="18" charset="0"/>
                                </a:rPr>
                                <m:t>1+0.36</m:t>
                              </m:r>
                              <m:f>
                                <m:fPr>
                                  <m:ctrlPr>
                                    <a:rPr lang="es-EC" i="1">
                                      <a:latin typeface="Cambria Math" panose="02040503050406030204" pitchFamily="18" charset="0"/>
                                    </a:rPr>
                                  </m:ctrlPr>
                                </m:fPr>
                                <m:num>
                                  <m:r>
                                    <a:rPr lang="es-EC" i="0">
                                      <a:latin typeface="Cambria Math" panose="02040503050406030204" pitchFamily="18" charset="0"/>
                                    </a:rPr>
                                    <m:t>∆</m:t>
                                  </m:r>
                                  <m:r>
                                    <a:rPr lang="es-EC" i="1">
                                      <a:latin typeface="Cambria Math" panose="02040503050406030204" pitchFamily="18" charset="0"/>
                                    </a:rPr>
                                    <m:t>𝑗</m:t>
                                  </m:r>
                                </m:num>
                                <m:den>
                                  <m:r>
                                    <a:rPr lang="es-EC" i="1">
                                      <a:latin typeface="Cambria Math" panose="02040503050406030204" pitchFamily="18" charset="0"/>
                                    </a:rPr>
                                    <m:t>𝑗</m:t>
                                  </m:r>
                                  <m:d>
                                    <m:dPr>
                                      <m:ctrlPr>
                                        <a:rPr lang="es-EC" i="1">
                                          <a:latin typeface="Cambria Math" panose="02040503050406030204" pitchFamily="18" charset="0"/>
                                        </a:rPr>
                                      </m:ctrlPr>
                                    </m:dPr>
                                    <m:e>
                                      <m:r>
                                        <a:rPr lang="es-EC" i="0">
                                          <a:latin typeface="Cambria Math" panose="02040503050406030204" pitchFamily="18" charset="0"/>
                                        </a:rPr>
                                        <m:t>0</m:t>
                                      </m:r>
                                    </m:e>
                                  </m:d>
                                </m:den>
                              </m:f>
                            </m:e>
                          </m:d>
                        </m:den>
                      </m:f>
                    </m:oMath>
                  </m:oMathPara>
                </a14:m>
                <a:endParaRPr lang="es-EC" dirty="0"/>
              </a:p>
            </p:txBody>
          </p:sp>
        </mc:Choice>
        <mc:Fallback xmlns="">
          <p:sp>
            <p:nvSpPr>
              <p:cNvPr id="6" name="Rectángulo 5">
                <a:extLst>
                  <a:ext uri="{FF2B5EF4-FFF2-40B4-BE49-F238E27FC236}">
                    <a16:creationId xmlns:a16="http://schemas.microsoft.com/office/drawing/2014/main" id="{05C7BF0C-7016-42A1-925B-DE7DD83AECAB}"/>
                  </a:ext>
                </a:extLst>
              </p:cNvPr>
              <p:cNvSpPr>
                <a:spLocks noRot="1" noChangeAspect="1" noMove="1" noResize="1" noEditPoints="1" noAdjustHandles="1" noChangeArrowheads="1" noChangeShapeType="1" noTextEdit="1"/>
              </p:cNvSpPr>
              <p:nvPr/>
            </p:nvSpPr>
            <p:spPr>
              <a:xfrm>
                <a:off x="6974482" y="4260799"/>
                <a:ext cx="3091872" cy="936988"/>
              </a:xfrm>
              <a:prstGeom prst="rect">
                <a:avLst/>
              </a:prstGeom>
              <a:blipFill>
                <a:blip r:embed="rId6"/>
                <a:stretch>
                  <a:fillRect/>
                </a:stretch>
              </a:blipFill>
            </p:spPr>
            <p:txBody>
              <a:bodyPr/>
              <a:lstStyle/>
              <a:p>
                <a:r>
                  <a:rPr lang="es-EC">
                    <a:noFill/>
                  </a:rPr>
                  <a:t> </a:t>
                </a:r>
              </a:p>
            </p:txBody>
          </p:sp>
        </mc:Fallback>
      </mc:AlternateContent>
      <p:sp>
        <p:nvSpPr>
          <p:cNvPr id="7" name="Título 6">
            <a:extLst>
              <a:ext uri="{FF2B5EF4-FFF2-40B4-BE49-F238E27FC236}">
                <a16:creationId xmlns:a16="http://schemas.microsoft.com/office/drawing/2014/main" id="{CE715E6F-E785-4231-920F-4B4C52CA9149}"/>
              </a:ext>
            </a:extLst>
          </p:cNvPr>
          <p:cNvSpPr>
            <a:spLocks noGrp="1"/>
          </p:cNvSpPr>
          <p:nvPr>
            <p:ph type="title"/>
          </p:nvPr>
        </p:nvSpPr>
        <p:spPr>
          <a:xfrm>
            <a:off x="838200" y="365125"/>
            <a:ext cx="10515600" cy="1325563"/>
          </a:xfrm>
        </p:spPr>
        <p:txBody>
          <a:bodyPr/>
          <a:lstStyle/>
          <a:p>
            <a:r>
              <a:rPr lang="es-EC" dirty="0"/>
              <a:t>CELIV</a:t>
            </a:r>
          </a:p>
        </p:txBody>
      </p:sp>
    </p:spTree>
    <p:extLst>
      <p:ext uri="{BB962C8B-B14F-4D97-AF65-F5344CB8AC3E}">
        <p14:creationId xmlns:p14="http://schemas.microsoft.com/office/powerpoint/2010/main" val="3367920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6A10E31-0070-4FC8-AE42-5D93D02D1C6F}"/>
              </a:ext>
            </a:extLst>
          </p:cNvPr>
          <p:cNvPicPr/>
          <p:nvPr/>
        </p:nvPicPr>
        <p:blipFill rotWithShape="1">
          <a:blip r:embed="rId3"/>
          <a:srcRect b="38602"/>
          <a:stretch/>
        </p:blipFill>
        <p:spPr bwMode="auto">
          <a:xfrm>
            <a:off x="1816414" y="1409351"/>
            <a:ext cx="5775624" cy="298648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60A32AB2-868C-411C-B282-904F30FB39ED}"/>
              </a:ext>
            </a:extLst>
          </p:cNvPr>
          <p:cNvPicPr/>
          <p:nvPr/>
        </p:nvPicPr>
        <p:blipFill rotWithShape="1">
          <a:blip r:embed="rId3"/>
          <a:srcRect t="61075"/>
          <a:stretch/>
        </p:blipFill>
        <p:spPr bwMode="auto">
          <a:xfrm>
            <a:off x="1816414" y="4395831"/>
            <a:ext cx="5775624" cy="179100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93FD3958-2F29-42E0-8258-6978A72DD8F6}"/>
                  </a:ext>
                </a:extLst>
              </p:cNvPr>
              <p:cNvGraphicFramePr>
                <a:graphicFrameLocks noGrp="1"/>
              </p:cNvGraphicFramePr>
              <p:nvPr>
                <p:extLst>
                  <p:ext uri="{D42A27DB-BD31-4B8C-83A1-F6EECF244321}">
                    <p14:modId xmlns:p14="http://schemas.microsoft.com/office/powerpoint/2010/main" val="3618761309"/>
                  </p:ext>
                </p:extLst>
              </p:nvPr>
            </p:nvGraphicFramePr>
            <p:xfrm>
              <a:off x="8458756" y="3510377"/>
              <a:ext cx="2858135" cy="720535"/>
            </p:xfrm>
            <a:graphic>
              <a:graphicData uri="http://schemas.openxmlformats.org/drawingml/2006/table">
                <a:tbl>
                  <a:tblPr firstRow="1" firstCol="1" bandRow="1">
                    <a:tableStyleId>{5C22544A-7EE6-4342-B048-85BDC9FD1C3A}</a:tableStyleId>
                  </a:tblPr>
                  <a:tblGrid>
                    <a:gridCol w="1182370">
                      <a:extLst>
                        <a:ext uri="{9D8B030D-6E8A-4147-A177-3AD203B41FA5}">
                          <a16:colId xmlns:a16="http://schemas.microsoft.com/office/drawing/2014/main" val="3323686986"/>
                        </a:ext>
                      </a:extLst>
                    </a:gridCol>
                    <a:gridCol w="1068705">
                      <a:extLst>
                        <a:ext uri="{9D8B030D-6E8A-4147-A177-3AD203B41FA5}">
                          <a16:colId xmlns:a16="http://schemas.microsoft.com/office/drawing/2014/main" val="3352227414"/>
                        </a:ext>
                      </a:extLst>
                    </a:gridCol>
                    <a:gridCol w="607060">
                      <a:extLst>
                        <a:ext uri="{9D8B030D-6E8A-4147-A177-3AD203B41FA5}">
                          <a16:colId xmlns:a16="http://schemas.microsoft.com/office/drawing/2014/main" val="152582148"/>
                        </a:ext>
                      </a:extLst>
                    </a:gridCol>
                  </a:tblGrid>
                  <a:tr h="202565">
                    <a:tc>
                      <a:txBody>
                        <a:bodyPr/>
                        <a:lstStyle/>
                        <a:p>
                          <a:pPr algn="ctr">
                            <a:lnSpc>
                              <a:spcPct val="115000"/>
                            </a:lnSpc>
                            <a:spcAft>
                              <a:spcPts val="0"/>
                            </a:spcAft>
                          </a:pPr>
                          <a:r>
                            <a:rPr lang="es-EC" sz="1400">
                              <a:effectLst/>
                            </a:rPr>
                            <a:t>Valor calculado</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Valor medido</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Error</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4408158"/>
                      </a:ext>
                    </a:extLst>
                  </a:tr>
                  <a:tr h="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1.1624</m:t>
                                </m:r>
                                <m:r>
                                  <a:rPr lang="es-EC" sz="1400">
                                    <a:effectLst/>
                                    <a:latin typeface="Cambria Math" panose="02040503050406030204" pitchFamily="18" charset="0"/>
                                  </a:rPr>
                                  <m:t>𝑥</m:t>
                                </m:r>
                                <m:sSup>
                                  <m:sSupPr>
                                    <m:ctrlPr>
                                      <a:rPr lang="es-EC" sz="1400" i="1">
                                        <a:effectLst/>
                                        <a:latin typeface="Cambria Math" panose="02040503050406030204" pitchFamily="18" charset="0"/>
                                      </a:rPr>
                                    </m:ctrlPr>
                                  </m:sSupPr>
                                  <m:e>
                                    <m:r>
                                      <a:rPr lang="es-EC" sz="1400">
                                        <a:effectLst/>
                                        <a:latin typeface="Cambria Math" panose="02040503050406030204" pitchFamily="18" charset="0"/>
                                      </a:rPr>
                                      <m:t>10</m:t>
                                    </m:r>
                                  </m:e>
                                  <m:sup>
                                    <m:r>
                                      <a:rPr lang="es-EC" sz="1400">
                                        <a:effectLst/>
                                        <a:latin typeface="Cambria Math" panose="02040503050406030204" pitchFamily="18" charset="0"/>
                                      </a:rPr>
                                      <m:t>−7</m:t>
                                    </m:r>
                                  </m:sup>
                                </m:sSup>
                              </m:oMath>
                            </m:oMathPara>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1.1574</m:t>
                                </m:r>
                                <m:r>
                                  <a:rPr lang="es-EC" sz="1400">
                                    <a:effectLst/>
                                    <a:latin typeface="Cambria Math" panose="02040503050406030204" pitchFamily="18" charset="0"/>
                                  </a:rPr>
                                  <m:t>𝑥</m:t>
                                </m:r>
                                <m:sSup>
                                  <m:sSupPr>
                                    <m:ctrlPr>
                                      <a:rPr lang="es-EC" sz="1400" i="1">
                                        <a:effectLst/>
                                        <a:latin typeface="Cambria Math" panose="02040503050406030204" pitchFamily="18" charset="0"/>
                                      </a:rPr>
                                    </m:ctrlPr>
                                  </m:sSupPr>
                                  <m:e>
                                    <m:r>
                                      <a:rPr lang="es-EC" sz="1400">
                                        <a:effectLst/>
                                        <a:latin typeface="Cambria Math" panose="02040503050406030204" pitchFamily="18" charset="0"/>
                                      </a:rPr>
                                      <m:t>10</m:t>
                                    </m:r>
                                  </m:e>
                                  <m:sup>
                                    <m:r>
                                      <a:rPr lang="es-EC" sz="1400">
                                        <a:effectLst/>
                                        <a:latin typeface="Cambria Math" panose="02040503050406030204" pitchFamily="18" charset="0"/>
                                      </a:rPr>
                                      <m:t>−7</m:t>
                                    </m:r>
                                  </m:sup>
                                </m:sSup>
                              </m:oMath>
                            </m:oMathPara>
                          </a14:m>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0,43%</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1772035"/>
                      </a:ext>
                    </a:extLst>
                  </a:tr>
                </a:tbl>
              </a:graphicData>
            </a:graphic>
          </p:graphicFrame>
        </mc:Choice>
        <mc:Fallback xmlns="">
          <p:graphicFrame>
            <p:nvGraphicFramePr>
              <p:cNvPr id="2" name="Tabla 1">
                <a:extLst>
                  <a:ext uri="{FF2B5EF4-FFF2-40B4-BE49-F238E27FC236}">
                    <a16:creationId xmlns:a16="http://schemas.microsoft.com/office/drawing/2014/main" id="{93FD3958-2F29-42E0-8258-6978A72DD8F6}"/>
                  </a:ext>
                </a:extLst>
              </p:cNvPr>
              <p:cNvGraphicFramePr>
                <a:graphicFrameLocks noGrp="1"/>
              </p:cNvGraphicFramePr>
              <p:nvPr>
                <p:extLst>
                  <p:ext uri="{D42A27DB-BD31-4B8C-83A1-F6EECF244321}">
                    <p14:modId xmlns:p14="http://schemas.microsoft.com/office/powerpoint/2010/main" val="3618761309"/>
                  </p:ext>
                </p:extLst>
              </p:nvPr>
            </p:nvGraphicFramePr>
            <p:xfrm>
              <a:off x="8458756" y="3510377"/>
              <a:ext cx="2858135" cy="724853"/>
            </p:xfrm>
            <a:graphic>
              <a:graphicData uri="http://schemas.openxmlformats.org/drawingml/2006/table">
                <a:tbl>
                  <a:tblPr firstRow="1" firstCol="1" bandRow="1">
                    <a:tableStyleId>{5C22544A-7EE6-4342-B048-85BDC9FD1C3A}</a:tableStyleId>
                  </a:tblPr>
                  <a:tblGrid>
                    <a:gridCol w="1182370">
                      <a:extLst>
                        <a:ext uri="{9D8B030D-6E8A-4147-A177-3AD203B41FA5}">
                          <a16:colId xmlns:a16="http://schemas.microsoft.com/office/drawing/2014/main" val="3323686986"/>
                        </a:ext>
                      </a:extLst>
                    </a:gridCol>
                    <a:gridCol w="1068705">
                      <a:extLst>
                        <a:ext uri="{9D8B030D-6E8A-4147-A177-3AD203B41FA5}">
                          <a16:colId xmlns:a16="http://schemas.microsoft.com/office/drawing/2014/main" val="3352227414"/>
                        </a:ext>
                      </a:extLst>
                    </a:gridCol>
                    <a:gridCol w="607060">
                      <a:extLst>
                        <a:ext uri="{9D8B030D-6E8A-4147-A177-3AD203B41FA5}">
                          <a16:colId xmlns:a16="http://schemas.microsoft.com/office/drawing/2014/main" val="152582148"/>
                        </a:ext>
                      </a:extLst>
                    </a:gridCol>
                  </a:tblGrid>
                  <a:tr h="475171">
                    <a:tc>
                      <a:txBody>
                        <a:bodyPr/>
                        <a:lstStyle/>
                        <a:p>
                          <a:pPr algn="ctr">
                            <a:lnSpc>
                              <a:spcPct val="115000"/>
                            </a:lnSpc>
                            <a:spcAft>
                              <a:spcPts val="0"/>
                            </a:spcAft>
                          </a:pPr>
                          <a:r>
                            <a:rPr lang="es-EC" sz="1400">
                              <a:effectLst/>
                            </a:rPr>
                            <a:t>Valor calculado</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Valor medido</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Error</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4408158"/>
                      </a:ext>
                    </a:extLst>
                  </a:tr>
                  <a:tr h="249682">
                    <a:tc>
                      <a:txBody>
                        <a:bodyPr/>
                        <a:lstStyle/>
                        <a:p>
                          <a:endParaRPr lang="es-EC"/>
                        </a:p>
                      </a:txBody>
                      <a:tcPr marL="68580" marR="68580" marT="0" marB="0">
                        <a:blipFill>
                          <a:blip r:embed="rId4"/>
                          <a:stretch>
                            <a:fillRect l="-515" t="-204878" r="-144330" b="-36585"/>
                          </a:stretch>
                        </a:blipFill>
                      </a:tcPr>
                    </a:tc>
                    <a:tc>
                      <a:txBody>
                        <a:bodyPr/>
                        <a:lstStyle/>
                        <a:p>
                          <a:endParaRPr lang="es-EC"/>
                        </a:p>
                      </a:txBody>
                      <a:tcPr marL="68580" marR="68580" marT="0" marB="0">
                        <a:blipFill>
                          <a:blip r:embed="rId4"/>
                          <a:stretch>
                            <a:fillRect l="-110795" t="-204878" r="-59091" b="-36585"/>
                          </a:stretch>
                        </a:blipFill>
                      </a:tcPr>
                    </a:tc>
                    <a:tc>
                      <a:txBody>
                        <a:bodyPr/>
                        <a:lstStyle/>
                        <a:p>
                          <a:pPr algn="ctr">
                            <a:lnSpc>
                              <a:spcPct val="115000"/>
                            </a:lnSpc>
                            <a:spcAft>
                              <a:spcPts val="0"/>
                            </a:spcAft>
                          </a:pPr>
                          <a:r>
                            <a:rPr lang="es-EC" sz="1400" dirty="0">
                              <a:effectLst/>
                            </a:rPr>
                            <a:t>0,43%</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1772035"/>
                      </a:ext>
                    </a:extLst>
                  </a:tr>
                </a:tbl>
              </a:graphicData>
            </a:graphic>
          </p:graphicFrame>
        </mc:Fallback>
      </mc:AlternateContent>
      <p:sp>
        <p:nvSpPr>
          <p:cNvPr id="9" name="Título 6">
            <a:extLst>
              <a:ext uri="{FF2B5EF4-FFF2-40B4-BE49-F238E27FC236}">
                <a16:creationId xmlns:a16="http://schemas.microsoft.com/office/drawing/2014/main" id="{AC56B734-BB11-4483-A6FE-5C1055B23485}"/>
              </a:ext>
            </a:extLst>
          </p:cNvPr>
          <p:cNvSpPr>
            <a:spLocks noGrp="1"/>
          </p:cNvSpPr>
          <p:nvPr>
            <p:ph type="title"/>
          </p:nvPr>
        </p:nvSpPr>
        <p:spPr>
          <a:xfrm>
            <a:off x="838200" y="365125"/>
            <a:ext cx="10515600" cy="1325563"/>
          </a:xfrm>
        </p:spPr>
        <p:txBody>
          <a:bodyPr/>
          <a:lstStyle/>
          <a:p>
            <a:r>
              <a:rPr lang="es-EC" dirty="0"/>
              <a:t>Cálculo de movilidad de portadores de carga</a:t>
            </a:r>
          </a:p>
        </p:txBody>
      </p:sp>
    </p:spTree>
    <p:extLst>
      <p:ext uri="{BB962C8B-B14F-4D97-AF65-F5344CB8AC3E}">
        <p14:creationId xmlns:p14="http://schemas.microsoft.com/office/powerpoint/2010/main" val="188977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6C81AF2-5463-4994-BB2E-6016E4BF5D78}"/>
              </a:ext>
            </a:extLst>
          </p:cNvPr>
          <p:cNvGraphicFramePr/>
          <p:nvPr>
            <p:extLst>
              <p:ext uri="{D42A27DB-BD31-4B8C-83A1-F6EECF244321}">
                <p14:modId xmlns:p14="http://schemas.microsoft.com/office/powerpoint/2010/main" val="480794470"/>
              </p:ext>
            </p:extLst>
          </p:nvPr>
        </p:nvGraphicFramePr>
        <p:xfrm>
          <a:off x="2032000" y="360728"/>
          <a:ext cx="9091802" cy="5777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974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3318136" y="2875002"/>
            <a:ext cx="5555728" cy="1107996"/>
          </a:xfrm>
          <a:prstGeom prst="rect">
            <a:avLst/>
          </a:prstGeom>
          <a:noFill/>
        </p:spPr>
        <p:txBody>
          <a:bodyPr wrap="square" rtlCol="0">
            <a:spAutoFit/>
          </a:bodyPr>
          <a:lstStyle/>
          <a:p>
            <a:r>
              <a:rPr lang="es-EC" sz="6600" dirty="0"/>
              <a:t>CONCLUSIONES</a:t>
            </a:r>
            <a:endParaRPr lang="es-EC" dirty="0"/>
          </a:p>
        </p:txBody>
      </p:sp>
    </p:spTree>
    <p:extLst>
      <p:ext uri="{BB962C8B-B14F-4D97-AF65-F5344CB8AC3E}">
        <p14:creationId xmlns:p14="http://schemas.microsoft.com/office/powerpoint/2010/main" val="1002727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B4756D-0300-492D-8BD8-A485893BEBF3}"/>
              </a:ext>
            </a:extLst>
          </p:cNvPr>
          <p:cNvSpPr>
            <a:spLocks noGrp="1"/>
          </p:cNvSpPr>
          <p:nvPr>
            <p:ph idx="1"/>
          </p:nvPr>
        </p:nvSpPr>
        <p:spPr>
          <a:xfrm>
            <a:off x="838200" y="1073270"/>
            <a:ext cx="10515600" cy="4351338"/>
          </a:xfrm>
        </p:spPr>
        <p:txBody>
          <a:bodyPr/>
          <a:lstStyle/>
          <a:p>
            <a:pPr algn="just"/>
            <a:r>
              <a:rPr lang="es-EC" dirty="0"/>
              <a:t>Mediante el desarrollo del presente proyecto se logró caracterizar, mediante curvas I-V y movilidad de portadores de carga, celdas solares de película delgada. El diseñó de algoritmos para la caracterización y medición de movilidad de celdas solares en LabVIEW se realizó en base a las mediciones de la curva I-V para la obtención de las características de la celda y a al método CELIV para la obtención de movilidad de portadores de carga. </a:t>
            </a:r>
          </a:p>
          <a:p>
            <a:endParaRPr lang="es-EC" dirty="0"/>
          </a:p>
        </p:txBody>
      </p:sp>
    </p:spTree>
    <p:extLst>
      <p:ext uri="{BB962C8B-B14F-4D97-AF65-F5344CB8AC3E}">
        <p14:creationId xmlns:p14="http://schemas.microsoft.com/office/powerpoint/2010/main" val="100273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7EE697-619F-4ED7-B070-7F90B4BB07EA}"/>
              </a:ext>
            </a:extLst>
          </p:cNvPr>
          <p:cNvSpPr>
            <a:spLocks noGrp="1"/>
          </p:cNvSpPr>
          <p:nvPr>
            <p:ph idx="1"/>
          </p:nvPr>
        </p:nvSpPr>
        <p:spPr>
          <a:xfrm>
            <a:off x="838200" y="969098"/>
            <a:ext cx="10515600" cy="4351338"/>
          </a:xfrm>
        </p:spPr>
        <p:txBody>
          <a:bodyPr/>
          <a:lstStyle/>
          <a:p>
            <a:pPr algn="just"/>
            <a:r>
              <a:rPr lang="es-EC" dirty="0"/>
              <a:t>La medición de la Curva I-V es la forma más común y practica de obtener las características de una celda solar ya sea esta orgánica o inorgánica. Los equipos pensados para esta medición se encuentran debidamente normados y estandarizados, en base a esto, se tomó la mayor parte de consideraciones para el diseño del sistema y se consiguió un diseño de baja potencia para la medición de curva I-V capaz de cumplir con los requisitos de funcionamiento para la toma de datos y obtener valores acordes a lo esperado.</a:t>
            </a:r>
          </a:p>
          <a:p>
            <a:endParaRPr lang="es-EC" dirty="0"/>
          </a:p>
        </p:txBody>
      </p:sp>
    </p:spTree>
    <p:extLst>
      <p:ext uri="{BB962C8B-B14F-4D97-AF65-F5344CB8AC3E}">
        <p14:creationId xmlns:p14="http://schemas.microsoft.com/office/powerpoint/2010/main" val="3939859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1CFFC6-D813-428D-A455-30E6123A1248}"/>
              </a:ext>
            </a:extLst>
          </p:cNvPr>
          <p:cNvSpPr>
            <a:spLocks noGrp="1"/>
          </p:cNvSpPr>
          <p:nvPr>
            <p:ph idx="1"/>
          </p:nvPr>
        </p:nvSpPr>
        <p:spPr>
          <a:xfrm>
            <a:off x="838200" y="679731"/>
            <a:ext cx="10515600" cy="4351338"/>
          </a:xfrm>
        </p:spPr>
        <p:txBody>
          <a:bodyPr>
            <a:normAutofit lnSpcReduction="10000"/>
          </a:bodyPr>
          <a:lstStyle/>
          <a:p>
            <a:pPr algn="just"/>
            <a:r>
              <a:rPr lang="es-EC" dirty="0"/>
              <a:t>Las mediciones realizadas por el sistema para la caracterización de celdas propuesto presentan un bajo nivel de error en comparación a las mediciones tomadas por multímetros teniendo un error inferior al 2.52% para corriente y 4.12% para voltaje en la celda 1, mientras que para la celda 4 el error en la medición 4% para corriente y 6.49% para voltaje. En cuanto a los errores obtenidos entre las mediciones del prototipo y los valores de la curva de funcionamiento aproximado tenemos que para la celda 1 es 3.01% antes del punto de máxima potencia y llega hasta un 17.06% una vez atravesado este valor, mientras que, para la celda 4 el error es 3.24% antes del punto de máxima potencia y alcanza un 13.19% una vez pasa del punto de máxima potencia.</a:t>
            </a:r>
          </a:p>
        </p:txBody>
      </p:sp>
    </p:spTree>
    <p:extLst>
      <p:ext uri="{BB962C8B-B14F-4D97-AF65-F5344CB8AC3E}">
        <p14:creationId xmlns:p14="http://schemas.microsoft.com/office/powerpoint/2010/main" val="182700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1CFFC6-D813-428D-A455-30E6123A1248}"/>
              </a:ext>
            </a:extLst>
          </p:cNvPr>
          <p:cNvSpPr>
            <a:spLocks noGrp="1"/>
          </p:cNvSpPr>
          <p:nvPr>
            <p:ph idx="1"/>
          </p:nvPr>
        </p:nvSpPr>
        <p:spPr>
          <a:xfrm>
            <a:off x="838200" y="679731"/>
            <a:ext cx="10515600" cy="4351338"/>
          </a:xfrm>
        </p:spPr>
        <p:txBody>
          <a:bodyPr>
            <a:normAutofit/>
          </a:bodyPr>
          <a:lstStyle/>
          <a:p>
            <a:pPr algn="just"/>
            <a:r>
              <a:rPr lang="es-EC" dirty="0"/>
              <a:t>El trabajar con paneles solares y no con celdas solares directamente dificultó la medición de eficiencia, sin embargo, tomando en consideración valores teóricos y trabajos comparativos fue factible una aproximación de la eficiencia de las celdas de tal forma que los valores obtenidos se encuentren en rangos aceptables y permitan la deducción de otros datos característicos de la celda a partir de este valor. De igual forma ocurrió con la movilidad en celdas inorgánicas, la cual al igual que la eficiencia, se mide directamente en las celdas. Al no contar con un método para poder realizar las mediciones en etas celdas se propuso un método para la aproximación de valores basado en los trabajos de E.A. </a:t>
            </a:r>
            <a:r>
              <a:rPr lang="es-EC" dirty="0" err="1"/>
              <a:t>Schiff</a:t>
            </a:r>
            <a:r>
              <a:rPr lang="es-EC" dirty="0"/>
              <a:t>.</a:t>
            </a:r>
          </a:p>
        </p:txBody>
      </p:sp>
    </p:spTree>
    <p:extLst>
      <p:ext uri="{BB962C8B-B14F-4D97-AF65-F5344CB8AC3E}">
        <p14:creationId xmlns:p14="http://schemas.microsoft.com/office/powerpoint/2010/main" val="2051328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1CFFC6-D813-428D-A455-30E6123A1248}"/>
              </a:ext>
            </a:extLst>
          </p:cNvPr>
          <p:cNvSpPr>
            <a:spLocks noGrp="1"/>
          </p:cNvSpPr>
          <p:nvPr>
            <p:ph idx="1"/>
          </p:nvPr>
        </p:nvSpPr>
        <p:spPr>
          <a:xfrm>
            <a:off x="838200" y="679731"/>
            <a:ext cx="10515600" cy="4351338"/>
          </a:xfrm>
        </p:spPr>
        <p:txBody>
          <a:bodyPr>
            <a:normAutofit/>
          </a:bodyPr>
          <a:lstStyle/>
          <a:p>
            <a:pPr algn="just"/>
            <a:r>
              <a:rPr lang="es-EC" dirty="0"/>
              <a:t>Para las celdas solares de silicio amorfo los métodos más comúnmente utilizados para medición de movilidad son TOF y movilidad de Hall los cuales requieren realizar modificaciones a la estructura de la celda solar. En cuando a las celdas orgánicas, el método CELIV está pensado para trabajarse directamente sobre celdas solares por lo que no requiere ninguna modificación de la celda. </a:t>
            </a:r>
          </a:p>
        </p:txBody>
      </p:sp>
    </p:spTree>
    <p:extLst>
      <p:ext uri="{BB962C8B-B14F-4D97-AF65-F5344CB8AC3E}">
        <p14:creationId xmlns:p14="http://schemas.microsoft.com/office/powerpoint/2010/main" val="2469404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1CFFC6-D813-428D-A455-30E6123A1248}"/>
              </a:ext>
            </a:extLst>
          </p:cNvPr>
          <p:cNvSpPr>
            <a:spLocks noGrp="1"/>
          </p:cNvSpPr>
          <p:nvPr>
            <p:ph idx="1"/>
          </p:nvPr>
        </p:nvSpPr>
        <p:spPr>
          <a:xfrm>
            <a:off x="838200" y="679731"/>
            <a:ext cx="10515600" cy="4351338"/>
          </a:xfrm>
        </p:spPr>
        <p:txBody>
          <a:bodyPr>
            <a:normAutofit/>
          </a:bodyPr>
          <a:lstStyle/>
          <a:p>
            <a:pPr algn="just"/>
            <a:r>
              <a:rPr lang="es-EC" dirty="0"/>
              <a:t>A lo largo de todo el proyecto se ha venido verificando los resultados obtenidos con trabajos comparativos. Desde la utilización de métodos adicionales de aproximación para las Curvas I-V, métodos para aproximación de movilidad y valores característicos, se buscó obtener todos los resultados lo más acorde a la realidad con el fin de demostrar la funcionalidad y viabilidad del sistema y programas propuestos.</a:t>
            </a:r>
          </a:p>
        </p:txBody>
      </p:sp>
    </p:spTree>
    <p:extLst>
      <p:ext uri="{BB962C8B-B14F-4D97-AF65-F5344CB8AC3E}">
        <p14:creationId xmlns:p14="http://schemas.microsoft.com/office/powerpoint/2010/main" val="3065994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453863" y="2875002"/>
            <a:ext cx="7284274" cy="1107996"/>
          </a:xfrm>
          <a:prstGeom prst="rect">
            <a:avLst/>
          </a:prstGeom>
          <a:noFill/>
        </p:spPr>
        <p:txBody>
          <a:bodyPr wrap="square" rtlCol="0">
            <a:spAutoFit/>
          </a:bodyPr>
          <a:lstStyle/>
          <a:p>
            <a:r>
              <a:rPr lang="es-EC" sz="6600" dirty="0"/>
              <a:t>RECOMENDACIONES</a:t>
            </a:r>
            <a:endParaRPr lang="es-EC" dirty="0"/>
          </a:p>
        </p:txBody>
      </p:sp>
    </p:spTree>
    <p:extLst>
      <p:ext uri="{BB962C8B-B14F-4D97-AF65-F5344CB8AC3E}">
        <p14:creationId xmlns:p14="http://schemas.microsoft.com/office/powerpoint/2010/main" val="555185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D57339C3-1537-4FC8-B33D-FC729B163570}"/>
                  </a:ext>
                </a:extLst>
              </p:cNvPr>
              <p:cNvSpPr>
                <a:spLocks noGrp="1"/>
              </p:cNvSpPr>
              <p:nvPr>
                <p:ph idx="1"/>
              </p:nvPr>
            </p:nvSpPr>
            <p:spPr>
              <a:xfrm>
                <a:off x="838200" y="864926"/>
                <a:ext cx="10515600" cy="4351338"/>
              </a:xfrm>
            </p:spPr>
            <p:txBody>
              <a:bodyPr/>
              <a:lstStyle/>
              <a:p>
                <a:pPr algn="just"/>
                <a:r>
                  <a:rPr lang="es-EC" dirty="0"/>
                  <a:t>El método para determinar la potencia incidente del simulador solar en la celda no varía, aunque el investigador utilice celdas redondas y no rectangulares. La razón de esto es que los cálculos están realizados en función de la forma en la que el simulador solar emite la luz y no en función de la forma de la celda solar.</a:t>
                </a:r>
              </a:p>
              <a:p>
                <a:pPr algn="just"/>
                <a:r>
                  <a:rPr lang="es-EC" dirty="0"/>
                  <a:t>El banco de resistencia propuesto en el proyecto funciona de forma adecuada para las celdas utilizadas, sin embargo, lo más adecuado para pruebas con celdas solares de respuesta desconocida es armar un banco de resistencias variable con incrementos pequeños y lineales como podrían ser incrementos de 50</a:t>
                </a:r>
                <a14:m>
                  <m:oMath xmlns:m="http://schemas.openxmlformats.org/officeDocument/2006/math">
                    <m:r>
                      <m:rPr>
                        <m:sty m:val="p"/>
                      </m:rPr>
                      <a:rPr lang="es-EC">
                        <a:latin typeface="Cambria Math" panose="02040503050406030204" pitchFamily="18" charset="0"/>
                      </a:rPr>
                      <m:t>Ω</m:t>
                    </m:r>
                  </m:oMath>
                </a14:m>
                <a:r>
                  <a:rPr lang="es-EC" dirty="0"/>
                  <a:t> por ejemplo.</a:t>
                </a:r>
              </a:p>
              <a:p>
                <a:endParaRPr lang="es-EC" dirty="0"/>
              </a:p>
            </p:txBody>
          </p:sp>
        </mc:Choice>
        <mc:Fallback>
          <p:sp>
            <p:nvSpPr>
              <p:cNvPr id="3" name="Marcador de contenido 2">
                <a:extLst>
                  <a:ext uri="{FF2B5EF4-FFF2-40B4-BE49-F238E27FC236}">
                    <a16:creationId xmlns:a16="http://schemas.microsoft.com/office/drawing/2014/main" id="{D57339C3-1537-4FC8-B33D-FC729B163570}"/>
                  </a:ext>
                </a:extLst>
              </p:cNvPr>
              <p:cNvSpPr>
                <a:spLocks noGrp="1" noRot="1" noChangeAspect="1" noMove="1" noResize="1" noEditPoints="1" noAdjustHandles="1" noChangeArrowheads="1" noChangeShapeType="1" noTextEdit="1"/>
              </p:cNvSpPr>
              <p:nvPr>
                <p:ph idx="1"/>
              </p:nvPr>
            </p:nvSpPr>
            <p:spPr>
              <a:xfrm>
                <a:off x="838200" y="864926"/>
                <a:ext cx="10515600" cy="4351338"/>
              </a:xfrm>
              <a:blipFill>
                <a:blip r:embed="rId3"/>
                <a:stretch>
                  <a:fillRect l="-1043" t="-2381" r="-1159"/>
                </a:stretch>
              </a:blipFill>
            </p:spPr>
            <p:txBody>
              <a:bodyPr/>
              <a:lstStyle/>
              <a:p>
                <a:r>
                  <a:rPr lang="es-EC">
                    <a:noFill/>
                  </a:rPr>
                  <a:t> </a:t>
                </a:r>
              </a:p>
            </p:txBody>
          </p:sp>
        </mc:Fallback>
      </mc:AlternateContent>
    </p:spTree>
    <p:extLst>
      <p:ext uri="{BB962C8B-B14F-4D97-AF65-F5344CB8AC3E}">
        <p14:creationId xmlns:p14="http://schemas.microsoft.com/office/powerpoint/2010/main" val="3671900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C77080-2043-4012-91D3-5C8E72911938}"/>
              </a:ext>
            </a:extLst>
          </p:cNvPr>
          <p:cNvSpPr>
            <a:spLocks noGrp="1"/>
          </p:cNvSpPr>
          <p:nvPr>
            <p:ph idx="1"/>
          </p:nvPr>
        </p:nvSpPr>
        <p:spPr>
          <a:xfrm>
            <a:off x="838200" y="772328"/>
            <a:ext cx="10515600" cy="4351338"/>
          </a:xfrm>
        </p:spPr>
        <p:txBody>
          <a:bodyPr>
            <a:normAutofit/>
          </a:bodyPr>
          <a:lstStyle/>
          <a:p>
            <a:pPr algn="just"/>
            <a:r>
              <a:rPr lang="es-EC" dirty="0"/>
              <a:t>Es importante tener cuidado con la altura a la que se coloca el simulador solar con respecto a las celdas o paneles solares con el fin de evitar daños. En el desarrollo del proyecto se especificó el método para encontrar la altura adecuada a la cual se debe colocar el simulador solar y este valor debe ser respetado. De igual forma es importante colocar la lámpara Led paralela a la celda solar con el fin de no distorsionar los datos de medición. </a:t>
            </a:r>
          </a:p>
          <a:p>
            <a:pPr algn="just"/>
            <a:endParaRPr lang="es-EC" dirty="0"/>
          </a:p>
        </p:txBody>
      </p:sp>
    </p:spTree>
    <p:extLst>
      <p:ext uri="{BB962C8B-B14F-4D97-AF65-F5344CB8AC3E}">
        <p14:creationId xmlns:p14="http://schemas.microsoft.com/office/powerpoint/2010/main" val="101130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6C916467-01CE-4B4C-B346-07404E460F95}"/>
              </a:ext>
            </a:extLst>
          </p:cNvPr>
          <p:cNvGraphicFramePr/>
          <p:nvPr>
            <p:extLst>
              <p:ext uri="{D42A27DB-BD31-4B8C-83A1-F6EECF244321}">
                <p14:modId xmlns:p14="http://schemas.microsoft.com/office/powerpoint/2010/main" val="1048074332"/>
              </p:ext>
            </p:extLst>
          </p:nvPr>
        </p:nvGraphicFramePr>
        <p:xfrm>
          <a:off x="1583654" y="1622376"/>
          <a:ext cx="9192470" cy="3613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a:extLst>
              <a:ext uri="{FF2B5EF4-FFF2-40B4-BE49-F238E27FC236}">
                <a16:creationId xmlns:a16="http://schemas.microsoft.com/office/drawing/2014/main" id="{BBD22064-509B-47A9-9234-18878CBC19C5}"/>
              </a:ext>
            </a:extLst>
          </p:cNvPr>
          <p:cNvPicPr/>
          <p:nvPr/>
        </p:nvPicPr>
        <p:blipFill rotWithShape="1">
          <a:blip r:embed="rId9"/>
          <a:srcRect b="8744"/>
          <a:stretch/>
        </p:blipFill>
        <p:spPr bwMode="auto">
          <a:xfrm>
            <a:off x="9900969" y="4429387"/>
            <a:ext cx="1617115" cy="1461304"/>
          </a:xfrm>
          <a:prstGeom prst="rect">
            <a:avLst/>
          </a:prstGeom>
          <a:ln>
            <a:noFill/>
          </a:ln>
          <a:extLst>
            <a:ext uri="{53640926-AAD7-44D8-BBD7-CCE9431645EC}">
              <a14:shadowObscured xmlns:a14="http://schemas.microsoft.com/office/drawing/2010/main"/>
            </a:ext>
          </a:extLst>
        </p:spPr>
      </p:pic>
      <p:pic>
        <p:nvPicPr>
          <p:cNvPr id="1026" name="Picture 2" descr="Resultado de imagen para celdas solares silicio amorfo">
            <a:extLst>
              <a:ext uri="{FF2B5EF4-FFF2-40B4-BE49-F238E27FC236}">
                <a16:creationId xmlns:a16="http://schemas.microsoft.com/office/drawing/2014/main" id="{B7C60970-1C18-48CD-B98D-4B8DD82A9B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9548" y="4429387"/>
            <a:ext cx="1668481" cy="125310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ECF1A71-85DF-4A5D-8A16-0795F67DBEC5}"/>
              </a:ext>
            </a:extLst>
          </p:cNvPr>
          <p:cNvSpPr txBox="1"/>
          <p:nvPr/>
        </p:nvSpPr>
        <p:spPr>
          <a:xfrm>
            <a:off x="1059548" y="375083"/>
            <a:ext cx="10822887" cy="1015663"/>
          </a:xfrm>
          <a:prstGeom prst="rect">
            <a:avLst/>
          </a:prstGeom>
          <a:noFill/>
        </p:spPr>
        <p:txBody>
          <a:bodyPr wrap="square" rtlCol="0">
            <a:spAutoFit/>
          </a:bodyPr>
          <a:lstStyle/>
          <a:p>
            <a:r>
              <a:rPr lang="es-EC" sz="6000" dirty="0"/>
              <a:t>Celdas solares de película delgada</a:t>
            </a:r>
            <a:endParaRPr lang="es-EC" sz="1600" dirty="0"/>
          </a:p>
        </p:txBody>
      </p:sp>
    </p:spTree>
    <p:extLst>
      <p:ext uri="{BB962C8B-B14F-4D97-AF65-F5344CB8AC3E}">
        <p14:creationId xmlns:p14="http://schemas.microsoft.com/office/powerpoint/2010/main" val="2805751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453863" y="2875002"/>
            <a:ext cx="7284274" cy="1107996"/>
          </a:xfrm>
          <a:prstGeom prst="rect">
            <a:avLst/>
          </a:prstGeom>
          <a:noFill/>
        </p:spPr>
        <p:txBody>
          <a:bodyPr wrap="square" rtlCol="0">
            <a:spAutoFit/>
          </a:bodyPr>
          <a:lstStyle/>
          <a:p>
            <a:r>
              <a:rPr lang="es-EC" sz="6600" dirty="0"/>
              <a:t>TRABAJOS FUTUROS</a:t>
            </a:r>
            <a:endParaRPr lang="es-EC" dirty="0"/>
          </a:p>
        </p:txBody>
      </p:sp>
    </p:spTree>
    <p:extLst>
      <p:ext uri="{BB962C8B-B14F-4D97-AF65-F5344CB8AC3E}">
        <p14:creationId xmlns:p14="http://schemas.microsoft.com/office/powerpoint/2010/main" val="2387496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3BB860D4-B75B-4150-8D21-B39A6256755C}"/>
              </a:ext>
            </a:extLst>
          </p:cNvPr>
          <p:cNvGraphicFramePr/>
          <p:nvPr>
            <p:extLst>
              <p:ext uri="{D42A27DB-BD31-4B8C-83A1-F6EECF244321}">
                <p14:modId xmlns:p14="http://schemas.microsoft.com/office/powerpoint/2010/main" val="1529565341"/>
              </p:ext>
            </p:extLst>
          </p:nvPr>
        </p:nvGraphicFramePr>
        <p:xfrm>
          <a:off x="2350781" y="989901"/>
          <a:ext cx="8128000" cy="42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61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28F29A30-E709-492C-8E95-1D59A2AF5A6A}"/>
              </a:ext>
            </a:extLst>
          </p:cNvPr>
          <p:cNvGraphicFramePr/>
          <p:nvPr>
            <p:extLst>
              <p:ext uri="{D42A27DB-BD31-4B8C-83A1-F6EECF244321}">
                <p14:modId xmlns:p14="http://schemas.microsoft.com/office/powerpoint/2010/main" val="2509139917"/>
              </p:ext>
            </p:extLst>
          </p:nvPr>
        </p:nvGraphicFramePr>
        <p:xfrm>
          <a:off x="1302158" y="595618"/>
          <a:ext cx="5727816" cy="5374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n 2">
            <a:extLst>
              <a:ext uri="{FF2B5EF4-FFF2-40B4-BE49-F238E27FC236}">
                <a16:creationId xmlns:a16="http://schemas.microsoft.com/office/drawing/2014/main" id="{DCC188D1-DCA2-4F94-8FDC-C8B3EF077C9C}"/>
              </a:ext>
            </a:extLst>
          </p:cNvPr>
          <p:cNvPicPr/>
          <p:nvPr/>
        </p:nvPicPr>
        <p:blipFill>
          <a:blip r:embed="rId9"/>
          <a:stretch>
            <a:fillRect/>
          </a:stretch>
        </p:blipFill>
        <p:spPr>
          <a:xfrm>
            <a:off x="7422110" y="444618"/>
            <a:ext cx="3911417" cy="2650920"/>
          </a:xfrm>
          <a:prstGeom prst="rect">
            <a:avLst/>
          </a:prstGeom>
        </p:spPr>
      </p:pic>
      <p:pic>
        <p:nvPicPr>
          <p:cNvPr id="4" name="Imagen 3">
            <a:extLst>
              <a:ext uri="{FF2B5EF4-FFF2-40B4-BE49-F238E27FC236}">
                <a16:creationId xmlns:a16="http://schemas.microsoft.com/office/drawing/2014/main" id="{55C8B77F-8A71-4F58-B06E-A92462B95CA6}"/>
              </a:ext>
            </a:extLst>
          </p:cNvPr>
          <p:cNvPicPr/>
          <p:nvPr/>
        </p:nvPicPr>
        <p:blipFill rotWithShape="1">
          <a:blip r:embed="rId10"/>
          <a:srcRect t="46747" r="5881"/>
          <a:stretch/>
        </p:blipFill>
        <p:spPr>
          <a:xfrm>
            <a:off x="7379091" y="3926048"/>
            <a:ext cx="3911417" cy="1933661"/>
          </a:xfrm>
          <a:prstGeom prst="rect">
            <a:avLst/>
          </a:prstGeom>
        </p:spPr>
      </p:pic>
    </p:spTree>
    <p:extLst>
      <p:ext uri="{BB962C8B-B14F-4D97-AF65-F5344CB8AC3E}">
        <p14:creationId xmlns:p14="http://schemas.microsoft.com/office/powerpoint/2010/main" val="229743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4086345" y="2875002"/>
            <a:ext cx="4019310" cy="1107996"/>
          </a:xfrm>
          <a:prstGeom prst="rect">
            <a:avLst/>
          </a:prstGeom>
          <a:noFill/>
        </p:spPr>
        <p:txBody>
          <a:bodyPr wrap="square" rtlCol="0">
            <a:spAutoFit/>
          </a:bodyPr>
          <a:lstStyle/>
          <a:p>
            <a:r>
              <a:rPr lang="es-EC" sz="6600" dirty="0"/>
              <a:t>OBJETIVOS</a:t>
            </a:r>
            <a:endParaRPr lang="es-EC" dirty="0"/>
          </a:p>
        </p:txBody>
      </p:sp>
    </p:spTree>
    <p:extLst>
      <p:ext uri="{BB962C8B-B14F-4D97-AF65-F5344CB8AC3E}">
        <p14:creationId xmlns:p14="http://schemas.microsoft.com/office/powerpoint/2010/main" val="318227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5DFE21C-C533-42A8-A9EA-9F6C6C817132}"/>
              </a:ext>
            </a:extLst>
          </p:cNvPr>
          <p:cNvGraphicFramePr/>
          <p:nvPr>
            <p:extLst>
              <p:ext uri="{D42A27DB-BD31-4B8C-83A1-F6EECF244321}">
                <p14:modId xmlns:p14="http://schemas.microsoft.com/office/powerpoint/2010/main" val="2375947474"/>
              </p:ext>
            </p:extLst>
          </p:nvPr>
        </p:nvGraphicFramePr>
        <p:xfrm>
          <a:off x="800013" y="946211"/>
          <a:ext cx="11391987" cy="5126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43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774306" y="2875002"/>
            <a:ext cx="6643387" cy="1107996"/>
          </a:xfrm>
          <a:prstGeom prst="rect">
            <a:avLst/>
          </a:prstGeom>
          <a:noFill/>
        </p:spPr>
        <p:txBody>
          <a:bodyPr wrap="square" rtlCol="0">
            <a:spAutoFit/>
          </a:bodyPr>
          <a:lstStyle/>
          <a:p>
            <a:r>
              <a:rPr lang="es-EC" sz="6600" dirty="0"/>
              <a:t>IMPLEMENTACIÓN</a:t>
            </a:r>
            <a:endParaRPr lang="es-EC" dirty="0"/>
          </a:p>
        </p:txBody>
      </p:sp>
    </p:spTree>
    <p:extLst>
      <p:ext uri="{BB962C8B-B14F-4D97-AF65-F5344CB8AC3E}">
        <p14:creationId xmlns:p14="http://schemas.microsoft.com/office/powerpoint/2010/main" val="6859902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2638</Words>
  <Application>Microsoft Office PowerPoint</Application>
  <PresentationFormat>Panorámica</PresentationFormat>
  <Paragraphs>1038</Paragraphs>
  <Slides>51</Slides>
  <Notes>28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9" baseType="lpstr">
      <vt:lpstr>Arial</vt:lpstr>
      <vt:lpstr>Calibri</vt:lpstr>
      <vt:lpstr>Calibri Light</vt:lpstr>
      <vt:lpstr>Cambria Math</vt:lpstr>
      <vt:lpstr>Symbol</vt:lpstr>
      <vt:lpstr>Times New Roman</vt: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Simulador Solar</vt:lpstr>
      <vt:lpstr>Banco de resistencias variable</vt:lpstr>
      <vt:lpstr>Simulador Solar</vt:lpstr>
      <vt:lpstr>Simulador Solar</vt:lpstr>
      <vt:lpstr>Instrumentación</vt:lpstr>
      <vt:lpstr>Instrumentación</vt:lpstr>
      <vt:lpstr>Interfaz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Paneles solares utilizados</vt:lpstr>
      <vt:lpstr>Medición de 3 días no consecutivos de los paneles solares 1,2,3 y 4</vt:lpstr>
      <vt:lpstr>Medición de curva i-v en panel 1 con el sistema propuesto</vt:lpstr>
      <vt:lpstr>Medición de curva I-V en panel 1</vt:lpstr>
      <vt:lpstr>Aproximaciones de curva I-V en Celda1</vt:lpstr>
      <vt:lpstr>Resultados para Celda 1 y Celda 4</vt:lpstr>
      <vt:lpstr>Estimación de número de celdas en función de curva i-v</vt:lpstr>
      <vt:lpstr>Estimación área en función de la eficiencia</vt:lpstr>
      <vt:lpstr>Movilidad en silicio amorfo hidrogenado</vt:lpstr>
      <vt:lpstr>Celda 1</vt:lpstr>
      <vt:lpstr>Celda 4</vt:lpstr>
      <vt:lpstr>Celda solar de polímero semiconductor</vt:lpstr>
      <vt:lpstr>CELIV</vt:lpstr>
      <vt:lpstr>Cálculo de movilidad de portadores de carga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Ponce Constante</dc:creator>
  <cp:lastModifiedBy>Galo Moreno</cp:lastModifiedBy>
  <cp:revision>46</cp:revision>
  <dcterms:created xsi:type="dcterms:W3CDTF">2019-07-06T16:46:38Z</dcterms:created>
  <dcterms:modified xsi:type="dcterms:W3CDTF">2019-11-28T19:15:13Z</dcterms:modified>
</cp:coreProperties>
</file>