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61" r:id="rId5"/>
    <p:sldId id="262" r:id="rId6"/>
    <p:sldId id="283" r:id="rId7"/>
    <p:sldId id="263" r:id="rId8"/>
    <p:sldId id="264" r:id="rId9"/>
    <p:sldId id="265" r:id="rId10"/>
    <p:sldId id="266" r:id="rId11"/>
    <p:sldId id="267" r:id="rId12"/>
    <p:sldId id="284" r:id="rId13"/>
    <p:sldId id="285" r:id="rId14"/>
    <p:sldId id="286" r:id="rId15"/>
    <p:sldId id="287" r:id="rId16"/>
    <p:sldId id="297" r:id="rId17"/>
    <p:sldId id="298" r:id="rId18"/>
    <p:sldId id="288" r:id="rId19"/>
    <p:sldId id="289" r:id="rId20"/>
    <p:sldId id="290" r:id="rId21"/>
    <p:sldId id="291" r:id="rId22"/>
    <p:sldId id="280" r:id="rId23"/>
    <p:sldId id="294" r:id="rId24"/>
    <p:sldId id="295" r:id="rId25"/>
    <p:sldId id="296" r:id="rId26"/>
    <p:sldId id="281" r:id="rId27"/>
    <p:sldId id="282" r:id="rId28"/>
  </p:sldIdLst>
  <p:sldSz cx="12192000" cy="6858000"/>
  <p:notesSz cx="6858000" cy="9144000"/>
  <p:defaultTextStyle>
    <a:defPPr lvl="0">
      <a:defRPr lang="es-E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0592201747977381"/>
          <c:y val="3.4873140857392827E-2"/>
          <c:w val="0.89132884162675541"/>
          <c:h val="0.42320809898762657"/>
        </c:manualLayout>
      </c:layout>
      <c:barChart>
        <c:barDir val="col"/>
        <c:grouping val="clustered"/>
        <c:varyColors val="0"/>
        <c:ser>
          <c:idx val="0"/>
          <c:order val="0"/>
          <c:spPr>
            <a:solidFill>
              <a:schemeClr val="dk1">
                <a:tint val="88500"/>
              </a:schemeClr>
            </a:solidFill>
            <a:ln>
              <a:noFill/>
            </a:ln>
            <a:effectLst/>
          </c:spPr>
          <c:invertIfNegative val="0"/>
          <c:cat>
            <c:strRef>
              <c:f>Hoja1!$K$25:$K$33</c:f>
              <c:strCache>
                <c:ptCount val="9"/>
                <c:pt idx="0">
                  <c:v>Envió Gratis</c:v>
                </c:pt>
                <c:pt idx="1">
                  <c:v>Rapidez</c:v>
                </c:pt>
                <c:pt idx="2">
                  <c:v>Facilidad</c:v>
                </c:pt>
                <c:pt idx="3">
                  <c:v>Oferta</c:v>
                </c:pt>
                <c:pt idx="4">
                  <c:v>Descuento</c:v>
                </c:pt>
                <c:pt idx="5">
                  <c:v>Variedad de productos</c:v>
                </c:pt>
                <c:pt idx="6">
                  <c:v>No hay que hacer colas</c:v>
                </c:pt>
                <c:pt idx="7">
                  <c:v>Variedad de Stock</c:v>
                </c:pt>
                <c:pt idx="8">
                  <c:v>Flexibilidad de Horarios</c:v>
                </c:pt>
              </c:strCache>
            </c:strRef>
          </c:cat>
          <c:val>
            <c:numRef>
              <c:f>Hoja1!$L$25:$L$33</c:f>
              <c:numCache>
                <c:formatCode>General</c:formatCode>
                <c:ptCount val="9"/>
                <c:pt idx="0">
                  <c:v>68</c:v>
                </c:pt>
                <c:pt idx="1">
                  <c:v>51</c:v>
                </c:pt>
                <c:pt idx="2">
                  <c:v>56</c:v>
                </c:pt>
                <c:pt idx="3">
                  <c:v>100</c:v>
                </c:pt>
                <c:pt idx="4">
                  <c:v>84</c:v>
                </c:pt>
                <c:pt idx="5">
                  <c:v>52</c:v>
                </c:pt>
                <c:pt idx="6">
                  <c:v>57</c:v>
                </c:pt>
                <c:pt idx="7">
                  <c:v>36</c:v>
                </c:pt>
                <c:pt idx="8">
                  <c:v>24</c:v>
                </c:pt>
              </c:numCache>
            </c:numRef>
          </c:val>
          <c:extLst>
            <c:ext xmlns:c16="http://schemas.microsoft.com/office/drawing/2014/chart" uri="{C3380CC4-5D6E-409C-BE32-E72D297353CC}">
              <c16:uniqueId val="{00000000-6FAA-4BEA-875B-C003CEAD76AC}"/>
            </c:ext>
          </c:extLst>
        </c:ser>
        <c:dLbls>
          <c:showLegendKey val="0"/>
          <c:showVal val="0"/>
          <c:showCatName val="0"/>
          <c:showSerName val="0"/>
          <c:showPercent val="0"/>
          <c:showBubbleSize val="0"/>
        </c:dLbls>
        <c:gapWidth val="219"/>
        <c:overlap val="-27"/>
        <c:axId val="528715984"/>
        <c:axId val="528714016"/>
      </c:barChart>
      <c:catAx>
        <c:axId val="52871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28714016"/>
        <c:crosses val="autoZero"/>
        <c:auto val="1"/>
        <c:lblAlgn val="ctr"/>
        <c:lblOffset val="100"/>
        <c:noMultiLvlLbl val="0"/>
      </c:catAx>
      <c:valAx>
        <c:axId val="52871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28715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52ECD-B018-439F-964E-985A11E7CF80}" type="doc">
      <dgm:prSet loTypeId="urn:microsoft.com/office/officeart/2005/8/layout/arrow6" loCatId="process" qsTypeId="urn:microsoft.com/office/officeart/2005/8/quickstyle/3d4" qsCatId="3D" csTypeId="urn:microsoft.com/office/officeart/2005/8/colors/accent6_5" csCatId="accent6" phldr="1"/>
      <dgm:spPr/>
      <dgm:t>
        <a:bodyPr/>
        <a:lstStyle/>
        <a:p>
          <a:endParaRPr lang="es-EC"/>
        </a:p>
      </dgm:t>
    </dgm:pt>
    <dgm:pt modelId="{95736D5F-47CF-4880-B510-9BF14572EDAE}">
      <dgm:prSet phldrT="[Texto]" custT="1"/>
      <dgm:spPr/>
      <dgm:t>
        <a:bodyPr/>
        <a:lstStyle/>
        <a:p>
          <a:r>
            <a:rPr lang="es-EC" sz="1400" b="0" dirty="0">
              <a:solidFill>
                <a:schemeClr val="tx1"/>
              </a:solidFill>
            </a:rPr>
            <a:t>La incorporación del internet a los espacios habituales y financieros hace que los enfoques comerciales cambien y se adapten a los requerimientos de los nuevos tiempos que demarcan la comunidad electrónica global.</a:t>
          </a:r>
        </a:p>
      </dgm:t>
    </dgm:pt>
    <dgm:pt modelId="{977E05B5-347A-44F4-9CA2-74F63AFA19D7}" type="parTrans" cxnId="{B6D521D0-9BC0-4186-B142-1F85CC2C6804}">
      <dgm:prSet/>
      <dgm:spPr/>
      <dgm:t>
        <a:bodyPr/>
        <a:lstStyle/>
        <a:p>
          <a:endParaRPr lang="es-EC"/>
        </a:p>
      </dgm:t>
    </dgm:pt>
    <dgm:pt modelId="{768CA5D0-9C5F-469A-80F0-165A9F505474}" type="sibTrans" cxnId="{B6D521D0-9BC0-4186-B142-1F85CC2C6804}">
      <dgm:prSet/>
      <dgm:spPr/>
      <dgm:t>
        <a:bodyPr/>
        <a:lstStyle/>
        <a:p>
          <a:endParaRPr lang="es-EC"/>
        </a:p>
      </dgm:t>
    </dgm:pt>
    <dgm:pt modelId="{D11F285E-76F1-4240-9BB5-7577C8B05D64}">
      <dgm:prSet phldrT="[Texto]" custT="1"/>
      <dgm:spPr/>
      <dgm:t>
        <a:bodyPr/>
        <a:lstStyle/>
        <a:p>
          <a:r>
            <a:rPr lang="es-EC" sz="1400" b="0" dirty="0">
              <a:solidFill>
                <a:schemeClr val="tx1"/>
              </a:solidFill>
            </a:rPr>
            <a:t>A esta edad ya están definidos los gustos personales,  comportamiento y tendencias en cuanto a patrones de consumo de los individuos en la etapa adultas, compran con mayor conocimiento y con más conciencia del valor. Prefieren los precios más bajos y aquellos productos que les resulten funcionales. </a:t>
          </a:r>
        </a:p>
      </dgm:t>
    </dgm:pt>
    <dgm:pt modelId="{ECFCDA09-7059-4B66-AB65-0CF446A30527}" type="parTrans" cxnId="{41764E19-5970-449A-A047-0BAE4B1FF2BD}">
      <dgm:prSet/>
      <dgm:spPr/>
      <dgm:t>
        <a:bodyPr/>
        <a:lstStyle/>
        <a:p>
          <a:endParaRPr lang="es-EC"/>
        </a:p>
      </dgm:t>
    </dgm:pt>
    <dgm:pt modelId="{4503F3B7-4AF1-40DA-B058-EA35F8D1826A}" type="sibTrans" cxnId="{41764E19-5970-449A-A047-0BAE4B1FF2BD}">
      <dgm:prSet/>
      <dgm:spPr/>
      <dgm:t>
        <a:bodyPr/>
        <a:lstStyle/>
        <a:p>
          <a:endParaRPr lang="es-EC"/>
        </a:p>
      </dgm:t>
    </dgm:pt>
    <dgm:pt modelId="{4099C9EA-F71C-4226-8A0B-1E53723599E7}" type="pres">
      <dgm:prSet presAssocID="{38252ECD-B018-439F-964E-985A11E7CF80}" presName="compositeShape" presStyleCnt="0">
        <dgm:presLayoutVars>
          <dgm:chMax val="2"/>
          <dgm:dir/>
          <dgm:resizeHandles val="exact"/>
        </dgm:presLayoutVars>
      </dgm:prSet>
      <dgm:spPr/>
    </dgm:pt>
    <dgm:pt modelId="{47FDC554-731C-43A2-808A-E26F6616432C}" type="pres">
      <dgm:prSet presAssocID="{38252ECD-B018-439F-964E-985A11E7CF80}" presName="ribbon" presStyleLbl="node1" presStyleIdx="0" presStyleCnt="1" custLinFactNeighborX="-15515" custLinFactNeighborY="-7491"/>
      <dgm:spPr/>
    </dgm:pt>
    <dgm:pt modelId="{4F50C94F-B324-4313-935D-6E98E2091A6C}" type="pres">
      <dgm:prSet presAssocID="{38252ECD-B018-439F-964E-985A11E7CF80}" presName="leftArrowText" presStyleLbl="node1" presStyleIdx="0" presStyleCnt="1" custLinFactNeighborX="-1049" custLinFactNeighborY="-21193">
        <dgm:presLayoutVars>
          <dgm:chMax val="0"/>
          <dgm:bulletEnabled val="1"/>
        </dgm:presLayoutVars>
      </dgm:prSet>
      <dgm:spPr/>
    </dgm:pt>
    <dgm:pt modelId="{F4CED31A-00AA-442E-8C28-99EC77A241AA}" type="pres">
      <dgm:prSet presAssocID="{38252ECD-B018-439F-964E-985A11E7CF80}" presName="rightArrowText" presStyleLbl="node1" presStyleIdx="0" presStyleCnt="1" custLinFactNeighborX="-444" custLinFactNeighborY="-11480">
        <dgm:presLayoutVars>
          <dgm:chMax val="0"/>
          <dgm:bulletEnabled val="1"/>
        </dgm:presLayoutVars>
      </dgm:prSet>
      <dgm:spPr/>
    </dgm:pt>
  </dgm:ptLst>
  <dgm:cxnLst>
    <dgm:cxn modelId="{41764E19-5970-449A-A047-0BAE4B1FF2BD}" srcId="{38252ECD-B018-439F-964E-985A11E7CF80}" destId="{D11F285E-76F1-4240-9BB5-7577C8B05D64}" srcOrd="1" destOrd="0" parTransId="{ECFCDA09-7059-4B66-AB65-0CF446A30527}" sibTransId="{4503F3B7-4AF1-40DA-B058-EA35F8D1826A}"/>
    <dgm:cxn modelId="{BFA6EFA3-F7D8-49F2-AE15-3DBDA4C30D15}" type="presOf" srcId="{38252ECD-B018-439F-964E-985A11E7CF80}" destId="{4099C9EA-F71C-4226-8A0B-1E53723599E7}" srcOrd="0" destOrd="0" presId="urn:microsoft.com/office/officeart/2005/8/layout/arrow6"/>
    <dgm:cxn modelId="{C974C4A7-8BE0-47C1-AF26-DDB39567A795}" type="presOf" srcId="{95736D5F-47CF-4880-B510-9BF14572EDAE}" destId="{4F50C94F-B324-4313-935D-6E98E2091A6C}" srcOrd="0" destOrd="0" presId="urn:microsoft.com/office/officeart/2005/8/layout/arrow6"/>
    <dgm:cxn modelId="{B6D521D0-9BC0-4186-B142-1F85CC2C6804}" srcId="{38252ECD-B018-439F-964E-985A11E7CF80}" destId="{95736D5F-47CF-4880-B510-9BF14572EDAE}" srcOrd="0" destOrd="0" parTransId="{977E05B5-347A-44F4-9CA2-74F63AFA19D7}" sibTransId="{768CA5D0-9C5F-469A-80F0-165A9F505474}"/>
    <dgm:cxn modelId="{1D9EC7EE-238A-4201-AD50-F88BECF6109F}" type="presOf" srcId="{D11F285E-76F1-4240-9BB5-7577C8B05D64}" destId="{F4CED31A-00AA-442E-8C28-99EC77A241AA}" srcOrd="0" destOrd="0" presId="urn:microsoft.com/office/officeart/2005/8/layout/arrow6"/>
    <dgm:cxn modelId="{55509B96-2A82-4241-A588-03FF7379AD59}" type="presParOf" srcId="{4099C9EA-F71C-4226-8A0B-1E53723599E7}" destId="{47FDC554-731C-43A2-808A-E26F6616432C}" srcOrd="0" destOrd="0" presId="urn:microsoft.com/office/officeart/2005/8/layout/arrow6"/>
    <dgm:cxn modelId="{9C8D15EA-7CB4-4E23-A2BA-C7C7DEB080B9}" type="presParOf" srcId="{4099C9EA-F71C-4226-8A0B-1E53723599E7}" destId="{4F50C94F-B324-4313-935D-6E98E2091A6C}" srcOrd="1" destOrd="0" presId="urn:microsoft.com/office/officeart/2005/8/layout/arrow6"/>
    <dgm:cxn modelId="{5ABA7D05-25B6-4926-919A-17BBF32AAA84}" type="presParOf" srcId="{4099C9EA-F71C-4226-8A0B-1E53723599E7}" destId="{F4CED31A-00AA-442E-8C28-99EC77A241AA}"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F0A73-6218-48CB-96E4-32EABF594BE0}"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EC"/>
        </a:p>
      </dgm:t>
    </dgm:pt>
    <dgm:pt modelId="{A9BD20F1-EAFB-4C3A-86AB-D49EA0C811E0}">
      <dgm:prSet phldrT="[Texto]"/>
      <dgm:spPr>
        <a:solidFill>
          <a:schemeClr val="accent6">
            <a:lumMod val="20000"/>
            <a:lumOff val="80000"/>
          </a:schemeClr>
        </a:solidFill>
      </dgm:spPr>
      <dgm:t>
        <a:bodyPr/>
        <a:lstStyle/>
        <a:p>
          <a:r>
            <a:rPr lang="es-EC" b="1" dirty="0"/>
            <a:t>GENERACION X </a:t>
          </a:r>
        </a:p>
      </dgm:t>
    </dgm:pt>
    <dgm:pt modelId="{8AE4A54C-0495-44DB-A439-2A005F66F15E}" type="parTrans" cxnId="{2A6136E4-454E-463F-BA00-FC52BDACD7DC}">
      <dgm:prSet/>
      <dgm:spPr/>
      <dgm:t>
        <a:bodyPr/>
        <a:lstStyle/>
        <a:p>
          <a:endParaRPr lang="es-EC"/>
        </a:p>
      </dgm:t>
    </dgm:pt>
    <dgm:pt modelId="{8DBAFC92-5A13-4BC8-BD02-4F5E6132853F}" type="sibTrans" cxnId="{2A6136E4-454E-463F-BA00-FC52BDACD7DC}">
      <dgm:prSet/>
      <dgm:spPr/>
      <dgm:t>
        <a:bodyPr/>
        <a:lstStyle/>
        <a:p>
          <a:endParaRPr lang="es-EC"/>
        </a:p>
      </dgm:t>
    </dgm:pt>
    <dgm:pt modelId="{6797FA41-5BAC-4048-B459-1731FF38EFEB}">
      <dgm:prSet phldrT="[Texto]"/>
      <dgm:spPr/>
      <dgm:t>
        <a:bodyPr/>
        <a:lstStyle/>
        <a:p>
          <a:r>
            <a:rPr lang="es-ES" dirty="0"/>
            <a:t>Eliminación de intermedios</a:t>
          </a:r>
          <a:endParaRPr lang="es-EC" dirty="0"/>
        </a:p>
      </dgm:t>
    </dgm:pt>
    <dgm:pt modelId="{04F5CECE-29F3-47E8-A4B1-D6AEBA70C520}" type="parTrans" cxnId="{F43F5A0C-DF72-4465-8403-567DBF91131B}">
      <dgm:prSet/>
      <dgm:spPr/>
      <dgm:t>
        <a:bodyPr/>
        <a:lstStyle/>
        <a:p>
          <a:endParaRPr lang="es-EC"/>
        </a:p>
      </dgm:t>
    </dgm:pt>
    <dgm:pt modelId="{92BCC25E-C7AD-4474-999D-B7416451DABA}" type="sibTrans" cxnId="{F43F5A0C-DF72-4465-8403-567DBF91131B}">
      <dgm:prSet/>
      <dgm:spPr/>
      <dgm:t>
        <a:bodyPr/>
        <a:lstStyle/>
        <a:p>
          <a:endParaRPr lang="es-EC"/>
        </a:p>
      </dgm:t>
    </dgm:pt>
    <dgm:pt modelId="{5C671D41-603A-443C-A331-96C7D62021F8}">
      <dgm:prSet phldrT="[Texto]"/>
      <dgm:spPr/>
      <dgm:t>
        <a:bodyPr/>
        <a:lstStyle/>
        <a:p>
          <a:r>
            <a:rPr lang="es-ES" dirty="0"/>
            <a:t>Costo de transacción</a:t>
          </a:r>
          <a:endParaRPr lang="es-EC" dirty="0"/>
        </a:p>
      </dgm:t>
    </dgm:pt>
    <dgm:pt modelId="{1EAE6A8B-A867-4ACE-B33B-31C35AC73DA5}" type="parTrans" cxnId="{E0E7F113-3141-406F-891E-A8DE1C154B9A}">
      <dgm:prSet/>
      <dgm:spPr/>
      <dgm:t>
        <a:bodyPr/>
        <a:lstStyle/>
        <a:p>
          <a:endParaRPr lang="es-EC"/>
        </a:p>
      </dgm:t>
    </dgm:pt>
    <dgm:pt modelId="{06E0A177-6C34-4EFC-BBD9-D94ABAF2E011}" type="sibTrans" cxnId="{E0E7F113-3141-406F-891E-A8DE1C154B9A}">
      <dgm:prSet/>
      <dgm:spPr/>
      <dgm:t>
        <a:bodyPr/>
        <a:lstStyle/>
        <a:p>
          <a:endParaRPr lang="es-EC"/>
        </a:p>
      </dgm:t>
    </dgm:pt>
    <dgm:pt modelId="{6B445B82-0A09-4EAE-8EC0-683362A79AD5}" type="pres">
      <dgm:prSet presAssocID="{1A8F0A73-6218-48CB-96E4-32EABF594BE0}" presName="cycle" presStyleCnt="0">
        <dgm:presLayoutVars>
          <dgm:chMax val="1"/>
          <dgm:dir/>
          <dgm:animLvl val="ctr"/>
          <dgm:resizeHandles val="exact"/>
        </dgm:presLayoutVars>
      </dgm:prSet>
      <dgm:spPr/>
    </dgm:pt>
    <dgm:pt modelId="{DA6C9C22-683D-488F-9616-C0C15FB78D04}" type="pres">
      <dgm:prSet presAssocID="{A9BD20F1-EAFB-4C3A-86AB-D49EA0C811E0}" presName="centerShape" presStyleLbl="node0" presStyleIdx="0" presStyleCnt="1"/>
      <dgm:spPr/>
    </dgm:pt>
    <dgm:pt modelId="{4C330DA4-39F4-47E3-A8F2-42E22AE65CE8}" type="pres">
      <dgm:prSet presAssocID="{04F5CECE-29F3-47E8-A4B1-D6AEBA70C520}" presName="parTrans" presStyleLbl="bgSibTrans2D1" presStyleIdx="0" presStyleCnt="2"/>
      <dgm:spPr/>
    </dgm:pt>
    <dgm:pt modelId="{16967AC6-7483-42CB-A70C-7CC51913AE8C}" type="pres">
      <dgm:prSet presAssocID="{6797FA41-5BAC-4048-B459-1731FF38EFEB}" presName="node" presStyleLbl="node1" presStyleIdx="0" presStyleCnt="2" custScaleX="116574">
        <dgm:presLayoutVars>
          <dgm:bulletEnabled val="1"/>
        </dgm:presLayoutVars>
      </dgm:prSet>
      <dgm:spPr/>
    </dgm:pt>
    <dgm:pt modelId="{A07A782B-7A53-4BC3-9DE9-F6536CE648C4}" type="pres">
      <dgm:prSet presAssocID="{1EAE6A8B-A867-4ACE-B33B-31C35AC73DA5}" presName="parTrans" presStyleLbl="bgSibTrans2D1" presStyleIdx="1" presStyleCnt="2"/>
      <dgm:spPr/>
    </dgm:pt>
    <dgm:pt modelId="{516DE06F-5C0A-47F5-8197-1C1DF472C05B}" type="pres">
      <dgm:prSet presAssocID="{5C671D41-603A-443C-A331-96C7D62021F8}" presName="node" presStyleLbl="node1" presStyleIdx="1" presStyleCnt="2">
        <dgm:presLayoutVars>
          <dgm:bulletEnabled val="1"/>
        </dgm:presLayoutVars>
      </dgm:prSet>
      <dgm:spPr/>
    </dgm:pt>
  </dgm:ptLst>
  <dgm:cxnLst>
    <dgm:cxn modelId="{F43F5A0C-DF72-4465-8403-567DBF91131B}" srcId="{A9BD20F1-EAFB-4C3A-86AB-D49EA0C811E0}" destId="{6797FA41-5BAC-4048-B459-1731FF38EFEB}" srcOrd="0" destOrd="0" parTransId="{04F5CECE-29F3-47E8-A4B1-D6AEBA70C520}" sibTransId="{92BCC25E-C7AD-4474-999D-B7416451DABA}"/>
    <dgm:cxn modelId="{E0E7F113-3141-406F-891E-A8DE1C154B9A}" srcId="{A9BD20F1-EAFB-4C3A-86AB-D49EA0C811E0}" destId="{5C671D41-603A-443C-A331-96C7D62021F8}" srcOrd="1" destOrd="0" parTransId="{1EAE6A8B-A867-4ACE-B33B-31C35AC73DA5}" sibTransId="{06E0A177-6C34-4EFC-BBD9-D94ABAF2E011}"/>
    <dgm:cxn modelId="{D45F264E-22EC-4820-A012-25A183ED2324}" type="presOf" srcId="{A9BD20F1-EAFB-4C3A-86AB-D49EA0C811E0}" destId="{DA6C9C22-683D-488F-9616-C0C15FB78D04}" srcOrd="0" destOrd="0" presId="urn:microsoft.com/office/officeart/2005/8/layout/radial4"/>
    <dgm:cxn modelId="{EF7850A1-8C6E-4EF3-B53B-805F1BFE557C}" type="presOf" srcId="{04F5CECE-29F3-47E8-A4B1-D6AEBA70C520}" destId="{4C330DA4-39F4-47E3-A8F2-42E22AE65CE8}" srcOrd="0" destOrd="0" presId="urn:microsoft.com/office/officeart/2005/8/layout/radial4"/>
    <dgm:cxn modelId="{19597CBC-F18B-4884-A8FD-720341E42F06}" type="presOf" srcId="{1A8F0A73-6218-48CB-96E4-32EABF594BE0}" destId="{6B445B82-0A09-4EAE-8EC0-683362A79AD5}" srcOrd="0" destOrd="0" presId="urn:microsoft.com/office/officeart/2005/8/layout/radial4"/>
    <dgm:cxn modelId="{078320D1-59D3-4F51-88A0-B9AE71839731}" type="presOf" srcId="{6797FA41-5BAC-4048-B459-1731FF38EFEB}" destId="{16967AC6-7483-42CB-A70C-7CC51913AE8C}" srcOrd="0" destOrd="0" presId="urn:microsoft.com/office/officeart/2005/8/layout/radial4"/>
    <dgm:cxn modelId="{1EBA61D5-5752-400F-83C7-23656BC24855}" type="presOf" srcId="{5C671D41-603A-443C-A331-96C7D62021F8}" destId="{516DE06F-5C0A-47F5-8197-1C1DF472C05B}" srcOrd="0" destOrd="0" presId="urn:microsoft.com/office/officeart/2005/8/layout/radial4"/>
    <dgm:cxn modelId="{2A6136E4-454E-463F-BA00-FC52BDACD7DC}" srcId="{1A8F0A73-6218-48CB-96E4-32EABF594BE0}" destId="{A9BD20F1-EAFB-4C3A-86AB-D49EA0C811E0}" srcOrd="0" destOrd="0" parTransId="{8AE4A54C-0495-44DB-A439-2A005F66F15E}" sibTransId="{8DBAFC92-5A13-4BC8-BD02-4F5E6132853F}"/>
    <dgm:cxn modelId="{A6C4E1F2-F581-4858-A50E-8E58DED3ED90}" type="presOf" srcId="{1EAE6A8B-A867-4ACE-B33B-31C35AC73DA5}" destId="{A07A782B-7A53-4BC3-9DE9-F6536CE648C4}" srcOrd="0" destOrd="0" presId="urn:microsoft.com/office/officeart/2005/8/layout/radial4"/>
    <dgm:cxn modelId="{F7D3E970-3B5C-49DB-88F7-6DEAF97B488F}" type="presParOf" srcId="{6B445B82-0A09-4EAE-8EC0-683362A79AD5}" destId="{DA6C9C22-683D-488F-9616-C0C15FB78D04}" srcOrd="0" destOrd="0" presId="urn:microsoft.com/office/officeart/2005/8/layout/radial4"/>
    <dgm:cxn modelId="{89C6BD4B-4FAA-4170-8954-5BE106C64409}" type="presParOf" srcId="{6B445B82-0A09-4EAE-8EC0-683362A79AD5}" destId="{4C330DA4-39F4-47E3-A8F2-42E22AE65CE8}" srcOrd="1" destOrd="0" presId="urn:microsoft.com/office/officeart/2005/8/layout/radial4"/>
    <dgm:cxn modelId="{AE90A670-C43D-4116-8E94-BF11A11CD73A}" type="presParOf" srcId="{6B445B82-0A09-4EAE-8EC0-683362A79AD5}" destId="{16967AC6-7483-42CB-A70C-7CC51913AE8C}" srcOrd="2" destOrd="0" presId="urn:microsoft.com/office/officeart/2005/8/layout/radial4"/>
    <dgm:cxn modelId="{C36ECB84-8821-4E8C-ACE9-466A4FAD7940}" type="presParOf" srcId="{6B445B82-0A09-4EAE-8EC0-683362A79AD5}" destId="{A07A782B-7A53-4BC3-9DE9-F6536CE648C4}" srcOrd="3" destOrd="0" presId="urn:microsoft.com/office/officeart/2005/8/layout/radial4"/>
    <dgm:cxn modelId="{6E925696-AF4E-4199-8CB8-21155D6606BB}" type="presParOf" srcId="{6B445B82-0A09-4EAE-8EC0-683362A79AD5}" destId="{516DE06F-5C0A-47F5-8197-1C1DF472C05B}"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C51929-A8CA-4EC5-A2D5-49805E13C02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C"/>
        </a:p>
      </dgm:t>
    </dgm:pt>
    <dgm:pt modelId="{91631DC4-0D0D-45CD-9423-B384DBA56F3A}">
      <dgm:prSet phldrT="[Texto]" custT="1"/>
      <dgm:spPr/>
      <dgm:t>
        <a:bodyPr/>
        <a:lstStyle/>
        <a:p>
          <a:r>
            <a:rPr lang="es-ES" sz="1600" dirty="0"/>
            <a:t>se podrían identificar 5 tipos básicos de comercio electrónico que son</a:t>
          </a:r>
          <a:endParaRPr lang="es-EC" sz="1600" dirty="0"/>
        </a:p>
      </dgm:t>
    </dgm:pt>
    <dgm:pt modelId="{AB2A6B70-1D1B-4873-8BFE-40DAFEBD6061}" type="parTrans" cxnId="{AA20990D-8270-441A-8F30-C0F0213C8C96}">
      <dgm:prSet/>
      <dgm:spPr/>
      <dgm:t>
        <a:bodyPr/>
        <a:lstStyle/>
        <a:p>
          <a:endParaRPr lang="es-EC"/>
        </a:p>
      </dgm:t>
    </dgm:pt>
    <dgm:pt modelId="{5E7911E3-A726-4C89-85A1-FB2AD8E54224}" type="sibTrans" cxnId="{AA20990D-8270-441A-8F30-C0F0213C8C96}">
      <dgm:prSet/>
      <dgm:spPr/>
      <dgm:t>
        <a:bodyPr/>
        <a:lstStyle/>
        <a:p>
          <a:endParaRPr lang="es-EC"/>
        </a:p>
      </dgm:t>
    </dgm:pt>
    <dgm:pt modelId="{BB4655AC-C1FE-4417-8778-1F9FA826C43B}">
      <dgm:prSet phldrT="[Texto]"/>
      <dgm:spPr/>
      <dgm:t>
        <a:bodyPr/>
        <a:lstStyle/>
        <a:p>
          <a:r>
            <a:rPr lang="es-ES" dirty="0"/>
            <a:t>Entre ciudadano y administración (C2A; </a:t>
          </a:r>
          <a:r>
            <a:rPr lang="es-ES" dirty="0" err="1"/>
            <a:t>Costumer</a:t>
          </a:r>
          <a:r>
            <a:rPr lang="es-ES" dirty="0"/>
            <a:t> </a:t>
          </a:r>
          <a:r>
            <a:rPr lang="es-ES" dirty="0" err="1"/>
            <a:t>to</a:t>
          </a:r>
          <a:r>
            <a:rPr lang="es-ES" dirty="0"/>
            <a:t> Administración) </a:t>
          </a:r>
          <a:endParaRPr lang="es-EC" dirty="0"/>
        </a:p>
      </dgm:t>
    </dgm:pt>
    <dgm:pt modelId="{F1D08A0C-FA9C-44D1-808C-CCD03CD332E0}" type="parTrans" cxnId="{6F5B153A-9B92-467F-87A7-54848C6A38BC}">
      <dgm:prSet/>
      <dgm:spPr/>
      <dgm:t>
        <a:bodyPr/>
        <a:lstStyle/>
        <a:p>
          <a:endParaRPr lang="es-EC"/>
        </a:p>
      </dgm:t>
    </dgm:pt>
    <dgm:pt modelId="{0A4E3900-BDDA-49D8-9EAA-EAB0915DE187}" type="sibTrans" cxnId="{6F5B153A-9B92-467F-87A7-54848C6A38BC}">
      <dgm:prSet/>
      <dgm:spPr/>
      <dgm:t>
        <a:bodyPr/>
        <a:lstStyle/>
        <a:p>
          <a:endParaRPr lang="es-EC"/>
        </a:p>
      </dgm:t>
    </dgm:pt>
    <dgm:pt modelId="{E5DBF9EA-F67F-4BD2-95ED-0F6F968BE6FF}">
      <dgm:prSet phldrT="[Texto]"/>
      <dgm:spPr/>
      <dgm:t>
        <a:bodyPr/>
        <a:lstStyle/>
        <a:p>
          <a:r>
            <a:rPr lang="en-US" dirty="0"/>
            <a:t>Entre </a:t>
          </a:r>
          <a:r>
            <a:rPr lang="en-US" dirty="0" err="1"/>
            <a:t>empresas</a:t>
          </a:r>
          <a:r>
            <a:rPr lang="en-US" dirty="0"/>
            <a:t> (B2B, Business to Business)</a:t>
          </a:r>
          <a:endParaRPr lang="es-EC" dirty="0"/>
        </a:p>
      </dgm:t>
    </dgm:pt>
    <dgm:pt modelId="{FA264B63-9183-467B-87BB-5D05FEDEC4C6}" type="parTrans" cxnId="{59935A04-8FF7-41DA-AD65-9570B2471216}">
      <dgm:prSet/>
      <dgm:spPr/>
      <dgm:t>
        <a:bodyPr/>
        <a:lstStyle/>
        <a:p>
          <a:endParaRPr lang="es-EC"/>
        </a:p>
      </dgm:t>
    </dgm:pt>
    <dgm:pt modelId="{EBE5BCAF-ECC2-4465-AA2C-17618C8AFB6E}" type="sibTrans" cxnId="{59935A04-8FF7-41DA-AD65-9570B2471216}">
      <dgm:prSet/>
      <dgm:spPr/>
      <dgm:t>
        <a:bodyPr/>
        <a:lstStyle/>
        <a:p>
          <a:endParaRPr lang="es-EC"/>
        </a:p>
      </dgm:t>
    </dgm:pt>
    <dgm:pt modelId="{84C7B996-34D8-4017-8249-599E3D5DA70C}">
      <dgm:prSet phldrT="[Texto]"/>
      <dgm:spPr/>
      <dgm:t>
        <a:bodyPr/>
        <a:lstStyle/>
        <a:p>
          <a:r>
            <a:rPr lang="es-ES" dirty="0"/>
            <a:t>Entre empresas y compradores (B2C, Business </a:t>
          </a:r>
          <a:r>
            <a:rPr lang="es-ES" dirty="0" err="1"/>
            <a:t>to</a:t>
          </a:r>
          <a:r>
            <a:rPr lang="es-ES" dirty="0"/>
            <a:t> </a:t>
          </a:r>
          <a:r>
            <a:rPr lang="es-ES" dirty="0" err="1"/>
            <a:t>Consumer</a:t>
          </a:r>
          <a:r>
            <a:rPr lang="es-ES" dirty="0"/>
            <a:t>)</a:t>
          </a:r>
          <a:endParaRPr lang="es-EC" dirty="0"/>
        </a:p>
      </dgm:t>
    </dgm:pt>
    <dgm:pt modelId="{0CFAADE4-FC80-4BC8-A7C2-474E786CB4BB}" type="parTrans" cxnId="{D9294A81-1360-44BC-9FE2-803CFD83157B}">
      <dgm:prSet/>
      <dgm:spPr/>
      <dgm:t>
        <a:bodyPr/>
        <a:lstStyle/>
        <a:p>
          <a:endParaRPr lang="es-EC"/>
        </a:p>
      </dgm:t>
    </dgm:pt>
    <dgm:pt modelId="{0C190DD8-9127-4237-AC22-F27CE3341725}" type="sibTrans" cxnId="{D9294A81-1360-44BC-9FE2-803CFD83157B}">
      <dgm:prSet/>
      <dgm:spPr/>
      <dgm:t>
        <a:bodyPr/>
        <a:lstStyle/>
        <a:p>
          <a:endParaRPr lang="es-EC"/>
        </a:p>
      </dgm:t>
    </dgm:pt>
    <dgm:pt modelId="{FBA4C3B7-B59A-4064-B213-6F0F6FCC557A}">
      <dgm:prSet phldrT="[Texto]"/>
      <dgm:spPr/>
      <dgm:t>
        <a:bodyPr/>
        <a:lstStyle/>
        <a:p>
          <a:r>
            <a:rPr lang="es-ES" dirty="0"/>
            <a:t>Entre empresa y administración (B2A Business </a:t>
          </a:r>
          <a:r>
            <a:rPr lang="es-ES" dirty="0" err="1"/>
            <a:t>to</a:t>
          </a:r>
          <a:r>
            <a:rPr lang="es-ES" dirty="0"/>
            <a:t> Administración) </a:t>
          </a:r>
          <a:endParaRPr lang="es-EC" dirty="0"/>
        </a:p>
      </dgm:t>
    </dgm:pt>
    <dgm:pt modelId="{A0D1B895-DA91-4911-8A33-FD2CD790C89E}" type="parTrans" cxnId="{8F59563E-CBB9-4D75-89E2-2E4E38FE2DDE}">
      <dgm:prSet/>
      <dgm:spPr/>
      <dgm:t>
        <a:bodyPr/>
        <a:lstStyle/>
        <a:p>
          <a:endParaRPr lang="es-EC"/>
        </a:p>
      </dgm:t>
    </dgm:pt>
    <dgm:pt modelId="{93BC17C6-8EB1-4004-876E-E159B2504867}" type="sibTrans" cxnId="{8F59563E-CBB9-4D75-89E2-2E4E38FE2DDE}">
      <dgm:prSet/>
      <dgm:spPr/>
      <dgm:t>
        <a:bodyPr/>
        <a:lstStyle/>
        <a:p>
          <a:endParaRPr lang="es-EC"/>
        </a:p>
      </dgm:t>
    </dgm:pt>
    <dgm:pt modelId="{46CD335B-B946-474A-A53C-61813D5FC03B}">
      <dgm:prSet phldrT="[Texto]"/>
      <dgm:spPr/>
      <dgm:t>
        <a:bodyPr/>
        <a:lstStyle/>
        <a:p>
          <a:r>
            <a:rPr lang="es-ES" dirty="0"/>
            <a:t>Entre ciudadanos (C2C, </a:t>
          </a:r>
          <a:r>
            <a:rPr lang="es-ES" dirty="0" err="1"/>
            <a:t>costumer</a:t>
          </a:r>
          <a:r>
            <a:rPr lang="es-ES" dirty="0"/>
            <a:t> </a:t>
          </a:r>
          <a:r>
            <a:rPr lang="es-ES" dirty="0" err="1"/>
            <a:t>to</a:t>
          </a:r>
          <a:r>
            <a:rPr lang="es-ES" dirty="0"/>
            <a:t> </a:t>
          </a:r>
          <a:r>
            <a:rPr lang="es-ES" dirty="0" err="1"/>
            <a:t>costumer</a:t>
          </a:r>
          <a:endParaRPr lang="es-EC" dirty="0"/>
        </a:p>
      </dgm:t>
    </dgm:pt>
    <dgm:pt modelId="{7083ACF1-6898-4154-A36D-195E8BCF0E2E}" type="parTrans" cxnId="{5C22AF09-27D2-4091-9A90-ECB9EBC8BCC2}">
      <dgm:prSet/>
      <dgm:spPr/>
      <dgm:t>
        <a:bodyPr/>
        <a:lstStyle/>
        <a:p>
          <a:endParaRPr lang="es-EC"/>
        </a:p>
      </dgm:t>
    </dgm:pt>
    <dgm:pt modelId="{C95F58A5-697F-4DE1-B581-C73C973EFBE7}" type="sibTrans" cxnId="{5C22AF09-27D2-4091-9A90-ECB9EBC8BCC2}">
      <dgm:prSet/>
      <dgm:spPr/>
      <dgm:t>
        <a:bodyPr/>
        <a:lstStyle/>
        <a:p>
          <a:endParaRPr lang="es-EC"/>
        </a:p>
      </dgm:t>
    </dgm:pt>
    <dgm:pt modelId="{155D7F59-DBE0-4A9C-8CF9-B369F03C0EBE}" type="pres">
      <dgm:prSet presAssocID="{78C51929-A8CA-4EC5-A2D5-49805E13C023}" presName="cycle" presStyleCnt="0">
        <dgm:presLayoutVars>
          <dgm:chMax val="1"/>
          <dgm:dir/>
          <dgm:animLvl val="ctr"/>
          <dgm:resizeHandles val="exact"/>
        </dgm:presLayoutVars>
      </dgm:prSet>
      <dgm:spPr/>
    </dgm:pt>
    <dgm:pt modelId="{2158A355-667D-4F09-BDB8-90160C43B853}" type="pres">
      <dgm:prSet presAssocID="{91631DC4-0D0D-45CD-9423-B384DBA56F3A}" presName="centerShape" presStyleLbl="node0" presStyleIdx="0" presStyleCnt="1" custScaleX="154849" custScaleY="140539" custLinFactNeighborX="-337" custLinFactNeighborY="10447"/>
      <dgm:spPr/>
    </dgm:pt>
    <dgm:pt modelId="{BCA41B33-0B20-4FAE-9077-2A0AAEBD8D9A}" type="pres">
      <dgm:prSet presAssocID="{F1D08A0C-FA9C-44D1-808C-CCD03CD332E0}" presName="Name9" presStyleLbl="parChTrans1D2" presStyleIdx="0" presStyleCnt="5"/>
      <dgm:spPr/>
    </dgm:pt>
    <dgm:pt modelId="{10602AE0-03F4-452E-9DDB-4ABC385F19E6}" type="pres">
      <dgm:prSet presAssocID="{F1D08A0C-FA9C-44D1-808C-CCD03CD332E0}" presName="connTx" presStyleLbl="parChTrans1D2" presStyleIdx="0" presStyleCnt="5"/>
      <dgm:spPr/>
    </dgm:pt>
    <dgm:pt modelId="{301D5C66-5869-4BD1-BB9A-7E352123483D}" type="pres">
      <dgm:prSet presAssocID="{BB4655AC-C1FE-4417-8778-1F9FA826C43B}" presName="node" presStyleLbl="node1" presStyleIdx="0" presStyleCnt="5" custRadScaleRad="89471" custRadScaleInc="-2398">
        <dgm:presLayoutVars>
          <dgm:bulletEnabled val="1"/>
        </dgm:presLayoutVars>
      </dgm:prSet>
      <dgm:spPr/>
    </dgm:pt>
    <dgm:pt modelId="{84F67C89-7A65-434A-BBDB-5CF2AA6D3CD4}" type="pres">
      <dgm:prSet presAssocID="{FA264B63-9183-467B-87BB-5D05FEDEC4C6}" presName="Name9" presStyleLbl="parChTrans1D2" presStyleIdx="1" presStyleCnt="5"/>
      <dgm:spPr/>
    </dgm:pt>
    <dgm:pt modelId="{B53C93EE-921C-426C-9584-4A5AB2F2EC45}" type="pres">
      <dgm:prSet presAssocID="{FA264B63-9183-467B-87BB-5D05FEDEC4C6}" presName="connTx" presStyleLbl="parChTrans1D2" presStyleIdx="1" presStyleCnt="5"/>
      <dgm:spPr/>
    </dgm:pt>
    <dgm:pt modelId="{FF68A1FB-3064-4E5C-8156-73441F3AD3C0}" type="pres">
      <dgm:prSet presAssocID="{E5DBF9EA-F67F-4BD2-95ED-0F6F968BE6FF}" presName="node" presStyleLbl="node1" presStyleIdx="1" presStyleCnt="5" custRadScaleRad="142456" custRadScaleInc="-2165">
        <dgm:presLayoutVars>
          <dgm:bulletEnabled val="1"/>
        </dgm:presLayoutVars>
      </dgm:prSet>
      <dgm:spPr/>
    </dgm:pt>
    <dgm:pt modelId="{7A2B27EB-1A43-4333-B8AF-5A9349ADFDDF}" type="pres">
      <dgm:prSet presAssocID="{0CFAADE4-FC80-4BC8-A7C2-474E786CB4BB}" presName="Name9" presStyleLbl="parChTrans1D2" presStyleIdx="2" presStyleCnt="5"/>
      <dgm:spPr/>
    </dgm:pt>
    <dgm:pt modelId="{FBF0B82B-6E82-4AED-A7CB-72B93B90EB0A}" type="pres">
      <dgm:prSet presAssocID="{0CFAADE4-FC80-4BC8-A7C2-474E786CB4BB}" presName="connTx" presStyleLbl="parChTrans1D2" presStyleIdx="2" presStyleCnt="5"/>
      <dgm:spPr/>
    </dgm:pt>
    <dgm:pt modelId="{FAC65D96-7C3B-40A8-950E-F10E9637EA55}" type="pres">
      <dgm:prSet presAssocID="{84C7B996-34D8-4017-8249-599E3D5DA70C}" presName="node" presStyleLbl="node1" presStyleIdx="2" presStyleCnt="5" custRadScaleRad="136459" custRadScaleInc="-51908">
        <dgm:presLayoutVars>
          <dgm:bulletEnabled val="1"/>
        </dgm:presLayoutVars>
      </dgm:prSet>
      <dgm:spPr/>
    </dgm:pt>
    <dgm:pt modelId="{24048DEF-BDFA-45DC-B041-DFCC31ED3929}" type="pres">
      <dgm:prSet presAssocID="{A0D1B895-DA91-4911-8A33-FD2CD790C89E}" presName="Name9" presStyleLbl="parChTrans1D2" presStyleIdx="3" presStyleCnt="5"/>
      <dgm:spPr/>
    </dgm:pt>
    <dgm:pt modelId="{F567955A-C6B8-4372-9450-3AD0774D82CF}" type="pres">
      <dgm:prSet presAssocID="{A0D1B895-DA91-4911-8A33-FD2CD790C89E}" presName="connTx" presStyleLbl="parChTrans1D2" presStyleIdx="3" presStyleCnt="5"/>
      <dgm:spPr/>
    </dgm:pt>
    <dgm:pt modelId="{38824CE8-CDA8-4E37-8640-88DB4BB52BB1}" type="pres">
      <dgm:prSet presAssocID="{FBA4C3B7-B59A-4064-B213-6F0F6FCC557A}" presName="node" presStyleLbl="node1" presStyleIdx="3" presStyleCnt="5" custRadScaleRad="147738" custRadScaleInc="46204">
        <dgm:presLayoutVars>
          <dgm:bulletEnabled val="1"/>
        </dgm:presLayoutVars>
      </dgm:prSet>
      <dgm:spPr/>
    </dgm:pt>
    <dgm:pt modelId="{FAEA5050-14E4-4B14-8894-1E75480E4631}" type="pres">
      <dgm:prSet presAssocID="{7083ACF1-6898-4154-A36D-195E8BCF0E2E}" presName="Name9" presStyleLbl="parChTrans1D2" presStyleIdx="4" presStyleCnt="5"/>
      <dgm:spPr/>
    </dgm:pt>
    <dgm:pt modelId="{0AECC2F4-0738-4425-A6FC-9E8F249E6D29}" type="pres">
      <dgm:prSet presAssocID="{7083ACF1-6898-4154-A36D-195E8BCF0E2E}" presName="connTx" presStyleLbl="parChTrans1D2" presStyleIdx="4" presStyleCnt="5"/>
      <dgm:spPr/>
    </dgm:pt>
    <dgm:pt modelId="{C4AA0853-4D6F-4AF3-BCAD-D3F553FACDF8}" type="pres">
      <dgm:prSet presAssocID="{46CD335B-B946-474A-A53C-61813D5FC03B}" presName="node" presStyleLbl="node1" presStyleIdx="4" presStyleCnt="5" custRadScaleRad="132902" custRadScaleInc="1104">
        <dgm:presLayoutVars>
          <dgm:bulletEnabled val="1"/>
        </dgm:presLayoutVars>
      </dgm:prSet>
      <dgm:spPr/>
    </dgm:pt>
  </dgm:ptLst>
  <dgm:cxnLst>
    <dgm:cxn modelId="{59935A04-8FF7-41DA-AD65-9570B2471216}" srcId="{91631DC4-0D0D-45CD-9423-B384DBA56F3A}" destId="{E5DBF9EA-F67F-4BD2-95ED-0F6F968BE6FF}" srcOrd="1" destOrd="0" parTransId="{FA264B63-9183-467B-87BB-5D05FEDEC4C6}" sibTransId="{EBE5BCAF-ECC2-4465-AA2C-17618C8AFB6E}"/>
    <dgm:cxn modelId="{3801D308-31F4-4EB8-94DA-DA21A8B2FEB3}" type="presOf" srcId="{91631DC4-0D0D-45CD-9423-B384DBA56F3A}" destId="{2158A355-667D-4F09-BDB8-90160C43B853}" srcOrd="0" destOrd="0" presId="urn:microsoft.com/office/officeart/2005/8/layout/radial1"/>
    <dgm:cxn modelId="{D792EB08-C07A-4F0E-849A-13A16A610944}" type="presOf" srcId="{BB4655AC-C1FE-4417-8778-1F9FA826C43B}" destId="{301D5C66-5869-4BD1-BB9A-7E352123483D}" srcOrd="0" destOrd="0" presId="urn:microsoft.com/office/officeart/2005/8/layout/radial1"/>
    <dgm:cxn modelId="{5C22AF09-27D2-4091-9A90-ECB9EBC8BCC2}" srcId="{91631DC4-0D0D-45CD-9423-B384DBA56F3A}" destId="{46CD335B-B946-474A-A53C-61813D5FC03B}" srcOrd="4" destOrd="0" parTransId="{7083ACF1-6898-4154-A36D-195E8BCF0E2E}" sibTransId="{C95F58A5-697F-4DE1-B581-C73C973EFBE7}"/>
    <dgm:cxn modelId="{AA20990D-8270-441A-8F30-C0F0213C8C96}" srcId="{78C51929-A8CA-4EC5-A2D5-49805E13C023}" destId="{91631DC4-0D0D-45CD-9423-B384DBA56F3A}" srcOrd="0" destOrd="0" parTransId="{AB2A6B70-1D1B-4873-8BFE-40DAFEBD6061}" sibTransId="{5E7911E3-A726-4C89-85A1-FB2AD8E54224}"/>
    <dgm:cxn modelId="{5635502F-3283-4FB9-9C79-A8CDA9957E4B}" type="presOf" srcId="{A0D1B895-DA91-4911-8A33-FD2CD790C89E}" destId="{F567955A-C6B8-4372-9450-3AD0774D82CF}" srcOrd="1" destOrd="0" presId="urn:microsoft.com/office/officeart/2005/8/layout/radial1"/>
    <dgm:cxn modelId="{6F5B153A-9B92-467F-87A7-54848C6A38BC}" srcId="{91631DC4-0D0D-45CD-9423-B384DBA56F3A}" destId="{BB4655AC-C1FE-4417-8778-1F9FA826C43B}" srcOrd="0" destOrd="0" parTransId="{F1D08A0C-FA9C-44D1-808C-CCD03CD332E0}" sibTransId="{0A4E3900-BDDA-49D8-9EAA-EAB0915DE187}"/>
    <dgm:cxn modelId="{8F59563E-CBB9-4D75-89E2-2E4E38FE2DDE}" srcId="{91631DC4-0D0D-45CD-9423-B384DBA56F3A}" destId="{FBA4C3B7-B59A-4064-B213-6F0F6FCC557A}" srcOrd="3" destOrd="0" parTransId="{A0D1B895-DA91-4911-8A33-FD2CD790C89E}" sibTransId="{93BC17C6-8EB1-4004-876E-E159B2504867}"/>
    <dgm:cxn modelId="{2953453F-568A-4899-9512-8B6ACCD2FA27}" type="presOf" srcId="{46CD335B-B946-474A-A53C-61813D5FC03B}" destId="{C4AA0853-4D6F-4AF3-BCAD-D3F553FACDF8}" srcOrd="0" destOrd="0" presId="urn:microsoft.com/office/officeart/2005/8/layout/radial1"/>
    <dgm:cxn modelId="{CEBBFE4D-33A8-4946-BF6C-0747F1DF7AF2}" type="presOf" srcId="{A0D1B895-DA91-4911-8A33-FD2CD790C89E}" destId="{24048DEF-BDFA-45DC-B041-DFCC31ED3929}" srcOrd="0" destOrd="0" presId="urn:microsoft.com/office/officeart/2005/8/layout/radial1"/>
    <dgm:cxn modelId="{2D2AE870-7045-47CC-A3D7-F7881FAD371D}" type="presOf" srcId="{FBA4C3B7-B59A-4064-B213-6F0F6FCC557A}" destId="{38824CE8-CDA8-4E37-8640-88DB4BB52BB1}" srcOrd="0" destOrd="0" presId="urn:microsoft.com/office/officeart/2005/8/layout/radial1"/>
    <dgm:cxn modelId="{EE4D7853-0497-4EA0-8DCD-3856262EB982}" type="presOf" srcId="{FA264B63-9183-467B-87BB-5D05FEDEC4C6}" destId="{84F67C89-7A65-434A-BBDB-5CF2AA6D3CD4}" srcOrd="0" destOrd="0" presId="urn:microsoft.com/office/officeart/2005/8/layout/radial1"/>
    <dgm:cxn modelId="{B7D81C5A-DF41-4411-BA63-1B2764B8FF46}" type="presOf" srcId="{0CFAADE4-FC80-4BC8-A7C2-474E786CB4BB}" destId="{7A2B27EB-1A43-4333-B8AF-5A9349ADFDDF}" srcOrd="0" destOrd="0" presId="urn:microsoft.com/office/officeart/2005/8/layout/radial1"/>
    <dgm:cxn modelId="{03F64781-1FB2-426F-B236-4406DFC44E07}" type="presOf" srcId="{84C7B996-34D8-4017-8249-599E3D5DA70C}" destId="{FAC65D96-7C3B-40A8-950E-F10E9637EA55}" srcOrd="0" destOrd="0" presId="urn:microsoft.com/office/officeart/2005/8/layout/radial1"/>
    <dgm:cxn modelId="{D9294A81-1360-44BC-9FE2-803CFD83157B}" srcId="{91631DC4-0D0D-45CD-9423-B384DBA56F3A}" destId="{84C7B996-34D8-4017-8249-599E3D5DA70C}" srcOrd="2" destOrd="0" parTransId="{0CFAADE4-FC80-4BC8-A7C2-474E786CB4BB}" sibTransId="{0C190DD8-9127-4237-AC22-F27CE3341725}"/>
    <dgm:cxn modelId="{951DB98D-00D2-45C8-B933-22F3BFA7E123}" type="presOf" srcId="{F1D08A0C-FA9C-44D1-808C-CCD03CD332E0}" destId="{10602AE0-03F4-452E-9DDB-4ABC385F19E6}" srcOrd="1" destOrd="0" presId="urn:microsoft.com/office/officeart/2005/8/layout/radial1"/>
    <dgm:cxn modelId="{6F51649E-EE06-46A5-A393-5169F1756D39}" type="presOf" srcId="{F1D08A0C-FA9C-44D1-808C-CCD03CD332E0}" destId="{BCA41B33-0B20-4FAE-9077-2A0AAEBD8D9A}" srcOrd="0" destOrd="0" presId="urn:microsoft.com/office/officeart/2005/8/layout/radial1"/>
    <dgm:cxn modelId="{E703389F-465B-46E4-AEC1-FFE5A1C10A76}" type="presOf" srcId="{7083ACF1-6898-4154-A36D-195E8BCF0E2E}" destId="{0AECC2F4-0738-4425-A6FC-9E8F249E6D29}" srcOrd="1" destOrd="0" presId="urn:microsoft.com/office/officeart/2005/8/layout/radial1"/>
    <dgm:cxn modelId="{11FA01B8-005D-4F1E-B508-F20CE6885557}" type="presOf" srcId="{E5DBF9EA-F67F-4BD2-95ED-0F6F968BE6FF}" destId="{FF68A1FB-3064-4E5C-8156-73441F3AD3C0}" srcOrd="0" destOrd="0" presId="urn:microsoft.com/office/officeart/2005/8/layout/radial1"/>
    <dgm:cxn modelId="{CFB399BB-CB79-4119-9DF1-1103AF119347}" type="presOf" srcId="{78C51929-A8CA-4EC5-A2D5-49805E13C023}" destId="{155D7F59-DBE0-4A9C-8CF9-B369F03C0EBE}" srcOrd="0" destOrd="0" presId="urn:microsoft.com/office/officeart/2005/8/layout/radial1"/>
    <dgm:cxn modelId="{B4895DBD-23C1-4A73-87AA-EACC886C5B85}" type="presOf" srcId="{FA264B63-9183-467B-87BB-5D05FEDEC4C6}" destId="{B53C93EE-921C-426C-9584-4A5AB2F2EC45}" srcOrd="1" destOrd="0" presId="urn:microsoft.com/office/officeart/2005/8/layout/radial1"/>
    <dgm:cxn modelId="{899E6CCE-CFE9-4A1E-AB48-40F2F3193747}" type="presOf" srcId="{7083ACF1-6898-4154-A36D-195E8BCF0E2E}" destId="{FAEA5050-14E4-4B14-8894-1E75480E4631}" srcOrd="0" destOrd="0" presId="urn:microsoft.com/office/officeart/2005/8/layout/radial1"/>
    <dgm:cxn modelId="{8CFA66F7-A070-472D-A270-B89C612E0162}" type="presOf" srcId="{0CFAADE4-FC80-4BC8-A7C2-474E786CB4BB}" destId="{FBF0B82B-6E82-4AED-A7CB-72B93B90EB0A}" srcOrd="1" destOrd="0" presId="urn:microsoft.com/office/officeart/2005/8/layout/radial1"/>
    <dgm:cxn modelId="{49640130-CA7D-47B9-8DCD-555BF431040C}" type="presParOf" srcId="{155D7F59-DBE0-4A9C-8CF9-B369F03C0EBE}" destId="{2158A355-667D-4F09-BDB8-90160C43B853}" srcOrd="0" destOrd="0" presId="urn:microsoft.com/office/officeart/2005/8/layout/radial1"/>
    <dgm:cxn modelId="{4234CB8B-2544-4E3E-AFE9-630696E386E9}" type="presParOf" srcId="{155D7F59-DBE0-4A9C-8CF9-B369F03C0EBE}" destId="{BCA41B33-0B20-4FAE-9077-2A0AAEBD8D9A}" srcOrd="1" destOrd="0" presId="urn:microsoft.com/office/officeart/2005/8/layout/radial1"/>
    <dgm:cxn modelId="{783D331A-CE3C-4A31-B883-6C1B5A9E9204}" type="presParOf" srcId="{BCA41B33-0B20-4FAE-9077-2A0AAEBD8D9A}" destId="{10602AE0-03F4-452E-9DDB-4ABC385F19E6}" srcOrd="0" destOrd="0" presId="urn:microsoft.com/office/officeart/2005/8/layout/radial1"/>
    <dgm:cxn modelId="{F66A90F5-6B78-49C0-9F65-5E9522C0CABF}" type="presParOf" srcId="{155D7F59-DBE0-4A9C-8CF9-B369F03C0EBE}" destId="{301D5C66-5869-4BD1-BB9A-7E352123483D}" srcOrd="2" destOrd="0" presId="urn:microsoft.com/office/officeart/2005/8/layout/radial1"/>
    <dgm:cxn modelId="{075E450E-BE55-4AC4-B215-73CA5462B2AA}" type="presParOf" srcId="{155D7F59-DBE0-4A9C-8CF9-B369F03C0EBE}" destId="{84F67C89-7A65-434A-BBDB-5CF2AA6D3CD4}" srcOrd="3" destOrd="0" presId="urn:microsoft.com/office/officeart/2005/8/layout/radial1"/>
    <dgm:cxn modelId="{6005668A-2535-4DE9-A494-D03C1DFF334A}" type="presParOf" srcId="{84F67C89-7A65-434A-BBDB-5CF2AA6D3CD4}" destId="{B53C93EE-921C-426C-9584-4A5AB2F2EC45}" srcOrd="0" destOrd="0" presId="urn:microsoft.com/office/officeart/2005/8/layout/radial1"/>
    <dgm:cxn modelId="{AEA699C8-558C-4F89-87BE-BEC94B2F0F48}" type="presParOf" srcId="{155D7F59-DBE0-4A9C-8CF9-B369F03C0EBE}" destId="{FF68A1FB-3064-4E5C-8156-73441F3AD3C0}" srcOrd="4" destOrd="0" presId="urn:microsoft.com/office/officeart/2005/8/layout/radial1"/>
    <dgm:cxn modelId="{D6175572-2457-4C71-B5AD-3DF1361B1161}" type="presParOf" srcId="{155D7F59-DBE0-4A9C-8CF9-B369F03C0EBE}" destId="{7A2B27EB-1A43-4333-B8AF-5A9349ADFDDF}" srcOrd="5" destOrd="0" presId="urn:microsoft.com/office/officeart/2005/8/layout/radial1"/>
    <dgm:cxn modelId="{41DC23D1-9BC5-4656-B8B6-D25C3058A20D}" type="presParOf" srcId="{7A2B27EB-1A43-4333-B8AF-5A9349ADFDDF}" destId="{FBF0B82B-6E82-4AED-A7CB-72B93B90EB0A}" srcOrd="0" destOrd="0" presId="urn:microsoft.com/office/officeart/2005/8/layout/radial1"/>
    <dgm:cxn modelId="{3C68C0B6-E91E-4492-AAF7-047473A2D700}" type="presParOf" srcId="{155D7F59-DBE0-4A9C-8CF9-B369F03C0EBE}" destId="{FAC65D96-7C3B-40A8-950E-F10E9637EA55}" srcOrd="6" destOrd="0" presId="urn:microsoft.com/office/officeart/2005/8/layout/radial1"/>
    <dgm:cxn modelId="{67F14EAC-6653-4056-8EBB-EEF2D1316F5E}" type="presParOf" srcId="{155D7F59-DBE0-4A9C-8CF9-B369F03C0EBE}" destId="{24048DEF-BDFA-45DC-B041-DFCC31ED3929}" srcOrd="7" destOrd="0" presId="urn:microsoft.com/office/officeart/2005/8/layout/radial1"/>
    <dgm:cxn modelId="{F77B0F67-B276-485B-8C98-E629E8FF53CE}" type="presParOf" srcId="{24048DEF-BDFA-45DC-B041-DFCC31ED3929}" destId="{F567955A-C6B8-4372-9450-3AD0774D82CF}" srcOrd="0" destOrd="0" presId="urn:microsoft.com/office/officeart/2005/8/layout/radial1"/>
    <dgm:cxn modelId="{68016483-26DE-4137-B3BE-2BF5B6AE4127}" type="presParOf" srcId="{155D7F59-DBE0-4A9C-8CF9-B369F03C0EBE}" destId="{38824CE8-CDA8-4E37-8640-88DB4BB52BB1}" srcOrd="8" destOrd="0" presId="urn:microsoft.com/office/officeart/2005/8/layout/radial1"/>
    <dgm:cxn modelId="{8D9AF85C-D171-46FB-B20B-CA8A28972D77}" type="presParOf" srcId="{155D7F59-DBE0-4A9C-8CF9-B369F03C0EBE}" destId="{FAEA5050-14E4-4B14-8894-1E75480E4631}" srcOrd="9" destOrd="0" presId="urn:microsoft.com/office/officeart/2005/8/layout/radial1"/>
    <dgm:cxn modelId="{CB387D16-281C-46D9-AD3A-98725BB1E619}" type="presParOf" srcId="{FAEA5050-14E4-4B14-8894-1E75480E4631}" destId="{0AECC2F4-0738-4425-A6FC-9E8F249E6D29}" srcOrd="0" destOrd="0" presId="urn:microsoft.com/office/officeart/2005/8/layout/radial1"/>
    <dgm:cxn modelId="{A1B4CA88-80E8-43C3-8B02-6D3F13513780}" type="presParOf" srcId="{155D7F59-DBE0-4A9C-8CF9-B369F03C0EBE}" destId="{C4AA0853-4D6F-4AF3-BCAD-D3F553FACDF8}"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256C99-C4BB-4C1B-9BF6-C02F56187AFC}" type="doc">
      <dgm:prSet loTypeId="urn:microsoft.com/office/officeart/2005/8/layout/venn1" loCatId="relationship" qsTypeId="urn:microsoft.com/office/officeart/2005/8/quickstyle/3d3" qsCatId="3D" csTypeId="urn:microsoft.com/office/officeart/2005/8/colors/colorful5" csCatId="colorful" phldr="1"/>
      <dgm:spPr/>
    </dgm:pt>
    <dgm:pt modelId="{FF1003C8-B080-464D-8DC9-1A08F2CF7397}">
      <dgm:prSet phldrT="[Texto]"/>
      <dgm:spPr/>
      <dgm:t>
        <a:bodyPr/>
        <a:lstStyle/>
        <a:p>
          <a:r>
            <a:rPr lang="es-EC" b="1"/>
            <a:t>Enfoque Cuantitativo</a:t>
          </a:r>
          <a:endParaRPr lang="es-EC" b="1" dirty="0"/>
        </a:p>
      </dgm:t>
    </dgm:pt>
    <dgm:pt modelId="{B98D1963-5993-4C83-BFCC-19CC9C1C63B0}" type="parTrans" cxnId="{A5219208-D0FE-49B6-B683-679E5C61AEEE}">
      <dgm:prSet/>
      <dgm:spPr/>
      <dgm:t>
        <a:bodyPr/>
        <a:lstStyle/>
        <a:p>
          <a:endParaRPr lang="es-EC"/>
        </a:p>
      </dgm:t>
    </dgm:pt>
    <dgm:pt modelId="{A1C4DA78-7025-4138-A10A-80AB247C5665}" type="sibTrans" cxnId="{A5219208-D0FE-49B6-B683-679E5C61AEEE}">
      <dgm:prSet/>
      <dgm:spPr/>
      <dgm:t>
        <a:bodyPr/>
        <a:lstStyle/>
        <a:p>
          <a:endParaRPr lang="es-EC"/>
        </a:p>
      </dgm:t>
    </dgm:pt>
    <dgm:pt modelId="{45F46074-100A-4A6B-A76E-908D73828383}">
      <dgm:prSet phldrT="[Texto]"/>
      <dgm:spPr/>
      <dgm:t>
        <a:bodyPr/>
        <a:lstStyle/>
        <a:p>
          <a:pPr>
            <a:buFont typeface="+mj-lt"/>
            <a:buNone/>
          </a:pPr>
          <a:r>
            <a:rPr lang="es-EC" b="1" dirty="0"/>
            <a:t>Encuesta</a:t>
          </a:r>
          <a:endParaRPr lang="es-EC" dirty="0"/>
        </a:p>
      </dgm:t>
    </dgm:pt>
    <dgm:pt modelId="{FB8B2C62-2B22-480B-B849-D0F104AFEF17}" type="parTrans" cxnId="{AC751A65-1D8E-4648-B5E3-D612E39DA315}">
      <dgm:prSet/>
      <dgm:spPr/>
      <dgm:t>
        <a:bodyPr/>
        <a:lstStyle/>
        <a:p>
          <a:endParaRPr lang="es-EC"/>
        </a:p>
      </dgm:t>
    </dgm:pt>
    <dgm:pt modelId="{C4F5F12E-8D14-415A-841A-D849E7701A76}" type="sibTrans" cxnId="{AC751A65-1D8E-4648-B5E3-D612E39DA315}">
      <dgm:prSet/>
      <dgm:spPr/>
      <dgm:t>
        <a:bodyPr/>
        <a:lstStyle/>
        <a:p>
          <a:endParaRPr lang="es-EC"/>
        </a:p>
      </dgm:t>
    </dgm:pt>
    <dgm:pt modelId="{CA59CC31-194F-46EF-B31F-BCEB5514FA64}">
      <dgm:prSet phldrT="[Texto]"/>
      <dgm:spPr/>
      <dgm:t>
        <a:bodyPr/>
        <a:lstStyle/>
        <a:p>
          <a:r>
            <a:rPr lang="es-EC" b="1" dirty="0"/>
            <a:t>Escala de </a:t>
          </a:r>
          <a:r>
            <a:rPr lang="es-EC" b="1" dirty="0" err="1"/>
            <a:t>likert</a:t>
          </a:r>
          <a:endParaRPr lang="es-EC" b="1" dirty="0"/>
        </a:p>
      </dgm:t>
    </dgm:pt>
    <dgm:pt modelId="{17D002D2-3EDB-4C3D-8611-F5BA1388A6C0}" type="parTrans" cxnId="{017D592F-896F-4F83-A7F3-F5F05410FD7C}">
      <dgm:prSet/>
      <dgm:spPr/>
      <dgm:t>
        <a:bodyPr/>
        <a:lstStyle/>
        <a:p>
          <a:endParaRPr lang="es-EC"/>
        </a:p>
      </dgm:t>
    </dgm:pt>
    <dgm:pt modelId="{B912DE82-1C52-4EED-B6D0-3B9DECDF03F1}" type="sibTrans" cxnId="{017D592F-896F-4F83-A7F3-F5F05410FD7C}">
      <dgm:prSet/>
      <dgm:spPr/>
      <dgm:t>
        <a:bodyPr/>
        <a:lstStyle/>
        <a:p>
          <a:endParaRPr lang="es-EC"/>
        </a:p>
      </dgm:t>
    </dgm:pt>
    <dgm:pt modelId="{C3AB060D-4846-43EA-805E-DCC5EE98A6F2}" type="pres">
      <dgm:prSet presAssocID="{0A256C99-C4BB-4C1B-9BF6-C02F56187AFC}" presName="compositeShape" presStyleCnt="0">
        <dgm:presLayoutVars>
          <dgm:chMax val="7"/>
          <dgm:dir/>
          <dgm:resizeHandles val="exact"/>
        </dgm:presLayoutVars>
      </dgm:prSet>
      <dgm:spPr/>
    </dgm:pt>
    <dgm:pt modelId="{7242940D-8AC8-4F71-A5B2-88A37D2D6A62}" type="pres">
      <dgm:prSet presAssocID="{FF1003C8-B080-464D-8DC9-1A08F2CF7397}" presName="circ1" presStyleLbl="vennNode1" presStyleIdx="0" presStyleCnt="3" custScaleY="100253" custLinFactNeighborX="2613" custLinFactNeighborY="-4571"/>
      <dgm:spPr/>
    </dgm:pt>
    <dgm:pt modelId="{CA5DB8AA-258D-4523-BF17-D6E3219DBAE2}" type="pres">
      <dgm:prSet presAssocID="{FF1003C8-B080-464D-8DC9-1A08F2CF7397}" presName="circ1Tx" presStyleLbl="revTx" presStyleIdx="0" presStyleCnt="0">
        <dgm:presLayoutVars>
          <dgm:chMax val="0"/>
          <dgm:chPref val="0"/>
          <dgm:bulletEnabled val="1"/>
        </dgm:presLayoutVars>
      </dgm:prSet>
      <dgm:spPr/>
    </dgm:pt>
    <dgm:pt modelId="{4FF3FA8B-2065-4654-9698-C3901FAA5938}" type="pres">
      <dgm:prSet presAssocID="{45F46074-100A-4A6B-A76E-908D73828383}" presName="circ2" presStyleLbl="vennNode1" presStyleIdx="1" presStyleCnt="3" custLinFactNeighborX="35859" custLinFactNeighborY="-12551"/>
      <dgm:spPr/>
    </dgm:pt>
    <dgm:pt modelId="{A14E8FC7-1D2E-4A06-BB90-8B2B3CCB424F}" type="pres">
      <dgm:prSet presAssocID="{45F46074-100A-4A6B-A76E-908D73828383}" presName="circ2Tx" presStyleLbl="revTx" presStyleIdx="0" presStyleCnt="0">
        <dgm:presLayoutVars>
          <dgm:chMax val="0"/>
          <dgm:chPref val="0"/>
          <dgm:bulletEnabled val="1"/>
        </dgm:presLayoutVars>
      </dgm:prSet>
      <dgm:spPr/>
    </dgm:pt>
    <dgm:pt modelId="{4F94A8F2-12DA-43DC-AF2E-5002091078DD}" type="pres">
      <dgm:prSet presAssocID="{CA59CC31-194F-46EF-B31F-BCEB5514FA64}" presName="circ3" presStyleLbl="vennNode1" presStyleIdx="2" presStyleCnt="3" custScaleX="111715" custScaleY="111461" custLinFactNeighborX="-30481" custLinFactNeighborY="-7490"/>
      <dgm:spPr/>
    </dgm:pt>
    <dgm:pt modelId="{DC4B03D7-D23B-4E31-A0B6-1CBFD9E9820D}" type="pres">
      <dgm:prSet presAssocID="{CA59CC31-194F-46EF-B31F-BCEB5514FA64}" presName="circ3Tx" presStyleLbl="revTx" presStyleIdx="0" presStyleCnt="0">
        <dgm:presLayoutVars>
          <dgm:chMax val="0"/>
          <dgm:chPref val="0"/>
          <dgm:bulletEnabled val="1"/>
        </dgm:presLayoutVars>
      </dgm:prSet>
      <dgm:spPr/>
    </dgm:pt>
  </dgm:ptLst>
  <dgm:cxnLst>
    <dgm:cxn modelId="{23CE7B02-CBB1-4D40-9FC0-843977953F9F}" type="presOf" srcId="{CA59CC31-194F-46EF-B31F-BCEB5514FA64}" destId="{DC4B03D7-D23B-4E31-A0B6-1CBFD9E9820D}" srcOrd="1" destOrd="0" presId="urn:microsoft.com/office/officeart/2005/8/layout/venn1"/>
    <dgm:cxn modelId="{547B7408-D117-4EB2-985A-CABCEBBAB7F2}" type="presOf" srcId="{CA59CC31-194F-46EF-B31F-BCEB5514FA64}" destId="{4F94A8F2-12DA-43DC-AF2E-5002091078DD}" srcOrd="0" destOrd="0" presId="urn:microsoft.com/office/officeart/2005/8/layout/venn1"/>
    <dgm:cxn modelId="{A5219208-D0FE-49B6-B683-679E5C61AEEE}" srcId="{0A256C99-C4BB-4C1B-9BF6-C02F56187AFC}" destId="{FF1003C8-B080-464D-8DC9-1A08F2CF7397}" srcOrd="0" destOrd="0" parTransId="{B98D1963-5993-4C83-BFCC-19CC9C1C63B0}" sibTransId="{A1C4DA78-7025-4138-A10A-80AB247C5665}"/>
    <dgm:cxn modelId="{C28A6B2A-865F-4A6D-9396-22D3FCD68130}" type="presOf" srcId="{45F46074-100A-4A6B-A76E-908D73828383}" destId="{4FF3FA8B-2065-4654-9698-C3901FAA5938}" srcOrd="0" destOrd="0" presId="urn:microsoft.com/office/officeart/2005/8/layout/venn1"/>
    <dgm:cxn modelId="{017D592F-896F-4F83-A7F3-F5F05410FD7C}" srcId="{0A256C99-C4BB-4C1B-9BF6-C02F56187AFC}" destId="{CA59CC31-194F-46EF-B31F-BCEB5514FA64}" srcOrd="2" destOrd="0" parTransId="{17D002D2-3EDB-4C3D-8611-F5BA1388A6C0}" sibTransId="{B912DE82-1C52-4EED-B6D0-3B9DECDF03F1}"/>
    <dgm:cxn modelId="{AC751A65-1D8E-4648-B5E3-D612E39DA315}" srcId="{0A256C99-C4BB-4C1B-9BF6-C02F56187AFC}" destId="{45F46074-100A-4A6B-A76E-908D73828383}" srcOrd="1" destOrd="0" parTransId="{FB8B2C62-2B22-480B-B849-D0F104AFEF17}" sibTransId="{C4F5F12E-8D14-415A-841A-D849E7701A76}"/>
    <dgm:cxn modelId="{C925F5AB-69B5-47DB-8BD6-0D5EF4D8076E}" type="presOf" srcId="{0A256C99-C4BB-4C1B-9BF6-C02F56187AFC}" destId="{C3AB060D-4846-43EA-805E-DCC5EE98A6F2}" srcOrd="0" destOrd="0" presId="urn:microsoft.com/office/officeart/2005/8/layout/venn1"/>
    <dgm:cxn modelId="{A3F4C7D1-7693-46DD-B71A-0EE4FE348DCF}" type="presOf" srcId="{FF1003C8-B080-464D-8DC9-1A08F2CF7397}" destId="{CA5DB8AA-258D-4523-BF17-D6E3219DBAE2}" srcOrd="1" destOrd="0" presId="urn:microsoft.com/office/officeart/2005/8/layout/venn1"/>
    <dgm:cxn modelId="{F18A1CEA-3E02-4E5B-A11C-00AB252DD87D}" type="presOf" srcId="{45F46074-100A-4A6B-A76E-908D73828383}" destId="{A14E8FC7-1D2E-4A06-BB90-8B2B3CCB424F}" srcOrd="1" destOrd="0" presId="urn:microsoft.com/office/officeart/2005/8/layout/venn1"/>
    <dgm:cxn modelId="{002816EC-773D-4824-A7AF-CAEC0F8BAEC6}" type="presOf" srcId="{FF1003C8-B080-464D-8DC9-1A08F2CF7397}" destId="{7242940D-8AC8-4F71-A5B2-88A37D2D6A62}" srcOrd="0" destOrd="0" presId="urn:microsoft.com/office/officeart/2005/8/layout/venn1"/>
    <dgm:cxn modelId="{48ADDD87-FA95-4696-8D27-990F88F9BC39}" type="presParOf" srcId="{C3AB060D-4846-43EA-805E-DCC5EE98A6F2}" destId="{7242940D-8AC8-4F71-A5B2-88A37D2D6A62}" srcOrd="0" destOrd="0" presId="urn:microsoft.com/office/officeart/2005/8/layout/venn1"/>
    <dgm:cxn modelId="{256A5DF7-BB57-41BB-9195-0F84042A6112}" type="presParOf" srcId="{C3AB060D-4846-43EA-805E-DCC5EE98A6F2}" destId="{CA5DB8AA-258D-4523-BF17-D6E3219DBAE2}" srcOrd="1" destOrd="0" presId="urn:microsoft.com/office/officeart/2005/8/layout/venn1"/>
    <dgm:cxn modelId="{ED95631F-A0CB-4F8B-9E61-D8E71B7CD51E}" type="presParOf" srcId="{C3AB060D-4846-43EA-805E-DCC5EE98A6F2}" destId="{4FF3FA8B-2065-4654-9698-C3901FAA5938}" srcOrd="2" destOrd="0" presId="urn:microsoft.com/office/officeart/2005/8/layout/venn1"/>
    <dgm:cxn modelId="{F6AC9EB4-B9F9-4D97-8BA1-487DFA8AA1C3}" type="presParOf" srcId="{C3AB060D-4846-43EA-805E-DCC5EE98A6F2}" destId="{A14E8FC7-1D2E-4A06-BB90-8B2B3CCB424F}" srcOrd="3" destOrd="0" presId="urn:microsoft.com/office/officeart/2005/8/layout/venn1"/>
    <dgm:cxn modelId="{260A57AE-2142-4F22-A112-2D87CE828A8C}" type="presParOf" srcId="{C3AB060D-4846-43EA-805E-DCC5EE98A6F2}" destId="{4F94A8F2-12DA-43DC-AF2E-5002091078DD}" srcOrd="4" destOrd="0" presId="urn:microsoft.com/office/officeart/2005/8/layout/venn1"/>
    <dgm:cxn modelId="{FCC64B19-A9D7-4EC0-A724-97B275BA55F7}" type="presParOf" srcId="{C3AB060D-4846-43EA-805E-DCC5EE98A6F2}" destId="{DC4B03D7-D23B-4E31-A0B6-1CBFD9E9820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DC554-731C-43A2-808A-E26F6616432C}">
      <dsp:nvSpPr>
        <dsp:cNvPr id="0" name=""/>
        <dsp:cNvSpPr/>
      </dsp:nvSpPr>
      <dsp:spPr>
        <a:xfrm>
          <a:off x="0" y="305083"/>
          <a:ext cx="9945859" cy="3978343"/>
        </a:xfrm>
        <a:prstGeom prst="leftRightRibbon">
          <a:avLst/>
        </a:prstGeom>
        <a:solidFill>
          <a:schemeClr val="accent6">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F50C94F-B324-4313-935D-6E98E2091A6C}">
      <dsp:nvSpPr>
        <dsp:cNvPr id="0" name=""/>
        <dsp:cNvSpPr/>
      </dsp:nvSpPr>
      <dsp:spPr>
        <a:xfrm>
          <a:off x="1159073" y="886177"/>
          <a:ext cx="3282133" cy="1949388"/>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es-EC" sz="1400" b="0" kern="1200" dirty="0">
              <a:solidFill>
                <a:schemeClr val="tx1"/>
              </a:solidFill>
            </a:rPr>
            <a:t>La incorporación del internet a los espacios habituales y financieros hace que los enfoques comerciales cambien y se adapten a los requerimientos de los nuevos tiempos que demarcan la comunidad electrónica global.</a:t>
          </a:r>
        </a:p>
      </dsp:txBody>
      <dsp:txXfrm>
        <a:off x="1159073" y="886177"/>
        <a:ext cx="3282133" cy="1949388"/>
      </dsp:txXfrm>
    </dsp:sp>
    <dsp:sp modelId="{F4CED31A-00AA-442E-8C28-99EC77A241AA}">
      <dsp:nvSpPr>
        <dsp:cNvPr id="0" name=""/>
        <dsp:cNvSpPr/>
      </dsp:nvSpPr>
      <dsp:spPr>
        <a:xfrm>
          <a:off x="4955707" y="1712057"/>
          <a:ext cx="3878885" cy="1949388"/>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es-EC" sz="1400" b="0" kern="1200" dirty="0">
              <a:solidFill>
                <a:schemeClr val="tx1"/>
              </a:solidFill>
            </a:rPr>
            <a:t>A esta edad ya están definidos los gustos personales,  comportamiento y tendencias en cuanto a patrones de consumo de los individuos en la etapa adultas, compran con mayor conocimiento y con más conciencia del valor. Prefieren los precios más bajos y aquellos productos que les resulten funcionales. </a:t>
          </a:r>
        </a:p>
      </dsp:txBody>
      <dsp:txXfrm>
        <a:off x="4955707" y="1712057"/>
        <a:ext cx="3878885" cy="1949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C9C22-683D-488F-9616-C0C15FB78D04}">
      <dsp:nvSpPr>
        <dsp:cNvPr id="0" name=""/>
        <dsp:cNvSpPr/>
      </dsp:nvSpPr>
      <dsp:spPr>
        <a:xfrm>
          <a:off x="2786778" y="1519383"/>
          <a:ext cx="2234892" cy="2234892"/>
        </a:xfrm>
        <a:prstGeom prst="ellipse">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C" sz="2100" b="1" kern="1200" dirty="0"/>
            <a:t>GENERACION X </a:t>
          </a:r>
        </a:p>
      </dsp:txBody>
      <dsp:txXfrm>
        <a:off x="3114070" y="1846675"/>
        <a:ext cx="1580308" cy="1580308"/>
      </dsp:txXfrm>
    </dsp:sp>
    <dsp:sp modelId="{4C330DA4-39F4-47E3-A8F2-42E22AE65CE8}">
      <dsp:nvSpPr>
        <dsp:cNvPr id="0" name=""/>
        <dsp:cNvSpPr/>
      </dsp:nvSpPr>
      <dsp:spPr>
        <a:xfrm rot="12900000">
          <a:off x="1182802" y="1073343"/>
          <a:ext cx="1886718" cy="63694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967AC6-7483-42CB-A70C-7CC51913AE8C}">
      <dsp:nvSpPr>
        <dsp:cNvPr id="0" name=""/>
        <dsp:cNvSpPr/>
      </dsp:nvSpPr>
      <dsp:spPr>
        <a:xfrm>
          <a:off x="115887" y="1467"/>
          <a:ext cx="2475038" cy="169851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s-ES" sz="3100" kern="1200" dirty="0"/>
            <a:t>Eliminación de intermedios</a:t>
          </a:r>
          <a:endParaRPr lang="es-EC" sz="3100" kern="1200" dirty="0"/>
        </a:p>
      </dsp:txBody>
      <dsp:txXfrm>
        <a:off x="165635" y="51215"/>
        <a:ext cx="2375542" cy="1599022"/>
      </dsp:txXfrm>
    </dsp:sp>
    <dsp:sp modelId="{A07A782B-7A53-4BC3-9DE9-F6536CE648C4}">
      <dsp:nvSpPr>
        <dsp:cNvPr id="0" name=""/>
        <dsp:cNvSpPr/>
      </dsp:nvSpPr>
      <dsp:spPr>
        <a:xfrm rot="19500000">
          <a:off x="4738929" y="1073343"/>
          <a:ext cx="1886718" cy="636944"/>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6DE06F-5C0A-47F5-8197-1C1DF472C05B}">
      <dsp:nvSpPr>
        <dsp:cNvPr id="0" name=""/>
        <dsp:cNvSpPr/>
      </dsp:nvSpPr>
      <dsp:spPr>
        <a:xfrm>
          <a:off x="5393469" y="1467"/>
          <a:ext cx="2123148" cy="169851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s-ES" sz="3100" kern="1200" dirty="0"/>
            <a:t>Costo de transacción</a:t>
          </a:r>
          <a:endParaRPr lang="es-EC" sz="3100" kern="1200" dirty="0"/>
        </a:p>
      </dsp:txBody>
      <dsp:txXfrm>
        <a:off x="5443217" y="51215"/>
        <a:ext cx="2023652" cy="1599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8A355-667D-4F09-BDB8-90160C43B853}">
      <dsp:nvSpPr>
        <dsp:cNvPr id="0" name=""/>
        <dsp:cNvSpPr/>
      </dsp:nvSpPr>
      <dsp:spPr>
        <a:xfrm>
          <a:off x="3405550" y="2218161"/>
          <a:ext cx="2482563" cy="22531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se podrían identificar 5 tipos básicos de comercio electrónico que son</a:t>
          </a:r>
          <a:endParaRPr lang="es-EC" sz="1600" kern="1200" dirty="0"/>
        </a:p>
      </dsp:txBody>
      <dsp:txXfrm>
        <a:off x="3769113" y="2548126"/>
        <a:ext cx="1755437" cy="1593213"/>
      </dsp:txXfrm>
    </dsp:sp>
    <dsp:sp modelId="{BCA41B33-0B20-4FAE-9077-2A0AAEBD8D9A}">
      <dsp:nvSpPr>
        <dsp:cNvPr id="0" name=""/>
        <dsp:cNvSpPr/>
      </dsp:nvSpPr>
      <dsp:spPr>
        <a:xfrm rot="16179003">
          <a:off x="4451231" y="2015128"/>
          <a:ext cx="375149" cy="30957"/>
        </a:xfrm>
        <a:custGeom>
          <a:avLst/>
          <a:gdLst/>
          <a:ahLst/>
          <a:cxnLst/>
          <a:rect l="0" t="0" r="0" b="0"/>
          <a:pathLst>
            <a:path>
              <a:moveTo>
                <a:pt x="0" y="15478"/>
              </a:moveTo>
              <a:lnTo>
                <a:pt x="375149" y="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4629427" y="2021228"/>
        <a:ext cx="18757" cy="18757"/>
      </dsp:txXfrm>
    </dsp:sp>
    <dsp:sp modelId="{301D5C66-5869-4BD1-BB9A-7E352123483D}">
      <dsp:nvSpPr>
        <dsp:cNvPr id="0" name=""/>
        <dsp:cNvSpPr/>
      </dsp:nvSpPr>
      <dsp:spPr>
        <a:xfrm>
          <a:off x="3831156" y="239835"/>
          <a:ext cx="1603215" cy="16032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Entre ciudadano y administración (C2A; </a:t>
          </a:r>
          <a:r>
            <a:rPr lang="es-ES" sz="1300" kern="1200" dirty="0" err="1"/>
            <a:t>Costumer</a:t>
          </a:r>
          <a:r>
            <a:rPr lang="es-ES" sz="1300" kern="1200" dirty="0"/>
            <a:t> </a:t>
          </a:r>
          <a:r>
            <a:rPr lang="es-ES" sz="1300" kern="1200" dirty="0" err="1"/>
            <a:t>to</a:t>
          </a:r>
          <a:r>
            <a:rPr lang="es-ES" sz="1300" kern="1200" dirty="0"/>
            <a:t> Administración) </a:t>
          </a:r>
          <a:endParaRPr lang="es-EC" sz="1300" kern="1200" dirty="0"/>
        </a:p>
      </dsp:txBody>
      <dsp:txXfrm>
        <a:off x="4065941" y="474620"/>
        <a:ext cx="1133645" cy="1133645"/>
      </dsp:txXfrm>
    </dsp:sp>
    <dsp:sp modelId="{84F67C89-7A65-434A-BBDB-5CF2AA6D3CD4}">
      <dsp:nvSpPr>
        <dsp:cNvPr id="0" name=""/>
        <dsp:cNvSpPr/>
      </dsp:nvSpPr>
      <dsp:spPr>
        <a:xfrm rot="20026834">
          <a:off x="5679409" y="2541046"/>
          <a:ext cx="1135804" cy="30957"/>
        </a:xfrm>
        <a:custGeom>
          <a:avLst/>
          <a:gdLst/>
          <a:ahLst/>
          <a:cxnLst/>
          <a:rect l="0" t="0" r="0" b="0"/>
          <a:pathLst>
            <a:path>
              <a:moveTo>
                <a:pt x="0" y="15478"/>
              </a:moveTo>
              <a:lnTo>
                <a:pt x="1135804" y="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6218916" y="2528129"/>
        <a:ext cx="56790" cy="56790"/>
      </dsp:txXfrm>
    </dsp:sp>
    <dsp:sp modelId="{FF68A1FB-3064-4E5C-8156-73441F3AD3C0}">
      <dsp:nvSpPr>
        <dsp:cNvPr id="0" name=""/>
        <dsp:cNvSpPr/>
      </dsp:nvSpPr>
      <dsp:spPr>
        <a:xfrm>
          <a:off x="6674303" y="1149853"/>
          <a:ext cx="1603215" cy="16032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Entre </a:t>
          </a:r>
          <a:r>
            <a:rPr lang="en-US" sz="1300" kern="1200" dirty="0" err="1"/>
            <a:t>empresas</a:t>
          </a:r>
          <a:r>
            <a:rPr lang="en-US" sz="1300" kern="1200" dirty="0"/>
            <a:t> (B2B, Business to Business)</a:t>
          </a:r>
          <a:endParaRPr lang="es-EC" sz="1300" kern="1200" dirty="0"/>
        </a:p>
      </dsp:txBody>
      <dsp:txXfrm>
        <a:off x="6909088" y="1384638"/>
        <a:ext cx="1133645" cy="1133645"/>
      </dsp:txXfrm>
    </dsp:sp>
    <dsp:sp modelId="{7A2B27EB-1A43-4333-B8AF-5A9349ADFDDF}">
      <dsp:nvSpPr>
        <dsp:cNvPr id="0" name=""/>
        <dsp:cNvSpPr/>
      </dsp:nvSpPr>
      <dsp:spPr>
        <a:xfrm rot="1641992">
          <a:off x="5690554" y="4029194"/>
          <a:ext cx="617067" cy="30957"/>
        </a:xfrm>
        <a:custGeom>
          <a:avLst/>
          <a:gdLst/>
          <a:ahLst/>
          <a:cxnLst/>
          <a:rect l="0" t="0" r="0" b="0"/>
          <a:pathLst>
            <a:path>
              <a:moveTo>
                <a:pt x="0" y="15478"/>
              </a:moveTo>
              <a:lnTo>
                <a:pt x="617067" y="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5983661" y="4029246"/>
        <a:ext cx="30853" cy="30853"/>
      </dsp:txXfrm>
    </dsp:sp>
    <dsp:sp modelId="{FAC65D96-7C3B-40A8-950E-F10E9637EA55}">
      <dsp:nvSpPr>
        <dsp:cNvPr id="0" name=""/>
        <dsp:cNvSpPr/>
      </dsp:nvSpPr>
      <dsp:spPr>
        <a:xfrm>
          <a:off x="6183378" y="3753376"/>
          <a:ext cx="1603215" cy="16032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Entre empresas y compradores (B2C, Business </a:t>
          </a:r>
          <a:r>
            <a:rPr lang="es-ES" sz="1300" kern="1200" dirty="0" err="1"/>
            <a:t>to</a:t>
          </a:r>
          <a:r>
            <a:rPr lang="es-ES" sz="1300" kern="1200" dirty="0"/>
            <a:t> </a:t>
          </a:r>
          <a:r>
            <a:rPr lang="es-ES" sz="1300" kern="1200" dirty="0" err="1"/>
            <a:t>Consumer</a:t>
          </a:r>
          <a:r>
            <a:rPr lang="es-ES" sz="1300" kern="1200" dirty="0"/>
            <a:t>)</a:t>
          </a:r>
          <a:endParaRPr lang="es-EC" sz="1300" kern="1200" dirty="0"/>
        </a:p>
      </dsp:txBody>
      <dsp:txXfrm>
        <a:off x="6418163" y="3988161"/>
        <a:ext cx="1133645" cy="1133645"/>
      </dsp:txXfrm>
    </dsp:sp>
    <dsp:sp modelId="{24048DEF-BDFA-45DC-B041-DFCC31ED3929}">
      <dsp:nvSpPr>
        <dsp:cNvPr id="0" name=""/>
        <dsp:cNvSpPr/>
      </dsp:nvSpPr>
      <dsp:spPr>
        <a:xfrm rot="9145679">
          <a:off x="2879119" y="4060804"/>
          <a:ext cx="733441" cy="30957"/>
        </a:xfrm>
        <a:custGeom>
          <a:avLst/>
          <a:gdLst/>
          <a:ahLst/>
          <a:cxnLst/>
          <a:rect l="0" t="0" r="0" b="0"/>
          <a:pathLst>
            <a:path>
              <a:moveTo>
                <a:pt x="0" y="15478"/>
              </a:moveTo>
              <a:lnTo>
                <a:pt x="733441" y="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3227504" y="4057946"/>
        <a:ext cx="36672" cy="36672"/>
      </dsp:txXfrm>
    </dsp:sp>
    <dsp:sp modelId="{38824CE8-CDA8-4E37-8640-88DB4BB52BB1}">
      <dsp:nvSpPr>
        <dsp:cNvPr id="0" name=""/>
        <dsp:cNvSpPr/>
      </dsp:nvSpPr>
      <dsp:spPr>
        <a:xfrm>
          <a:off x="1408591" y="3815451"/>
          <a:ext cx="1603215" cy="16032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Entre empresa y administración (B2A Business </a:t>
          </a:r>
          <a:r>
            <a:rPr lang="es-ES" sz="1300" kern="1200" dirty="0" err="1"/>
            <a:t>to</a:t>
          </a:r>
          <a:r>
            <a:rPr lang="es-ES" sz="1300" kern="1200" dirty="0"/>
            <a:t> Administración) </a:t>
          </a:r>
          <a:endParaRPr lang="es-EC" sz="1300" kern="1200" dirty="0"/>
        </a:p>
      </dsp:txBody>
      <dsp:txXfrm>
        <a:off x="1643376" y="4050236"/>
        <a:ext cx="1133645" cy="1133645"/>
      </dsp:txXfrm>
    </dsp:sp>
    <dsp:sp modelId="{FAEA5050-14E4-4B14-8894-1E75480E4631}">
      <dsp:nvSpPr>
        <dsp:cNvPr id="0" name=""/>
        <dsp:cNvSpPr/>
      </dsp:nvSpPr>
      <dsp:spPr>
        <a:xfrm rot="12396556">
          <a:off x="2697236" y="2580795"/>
          <a:ext cx="911124" cy="30957"/>
        </a:xfrm>
        <a:custGeom>
          <a:avLst/>
          <a:gdLst/>
          <a:ahLst/>
          <a:cxnLst/>
          <a:rect l="0" t="0" r="0" b="0"/>
          <a:pathLst>
            <a:path>
              <a:moveTo>
                <a:pt x="0" y="15478"/>
              </a:moveTo>
              <a:lnTo>
                <a:pt x="911124" y="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rot="10800000">
        <a:off x="3130021" y="2573496"/>
        <a:ext cx="45556" cy="45556"/>
      </dsp:txXfrm>
    </dsp:sp>
    <dsp:sp modelId="{C4AA0853-4D6F-4AF3-BCAD-D3F553FACDF8}">
      <dsp:nvSpPr>
        <dsp:cNvPr id="0" name=""/>
        <dsp:cNvSpPr/>
      </dsp:nvSpPr>
      <dsp:spPr>
        <a:xfrm>
          <a:off x="1227178" y="1231575"/>
          <a:ext cx="1603215" cy="16032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Entre ciudadanos (C2C, </a:t>
          </a:r>
          <a:r>
            <a:rPr lang="es-ES" sz="1300" kern="1200" dirty="0" err="1"/>
            <a:t>costumer</a:t>
          </a:r>
          <a:r>
            <a:rPr lang="es-ES" sz="1300" kern="1200" dirty="0"/>
            <a:t> </a:t>
          </a:r>
          <a:r>
            <a:rPr lang="es-ES" sz="1300" kern="1200" dirty="0" err="1"/>
            <a:t>to</a:t>
          </a:r>
          <a:r>
            <a:rPr lang="es-ES" sz="1300" kern="1200" dirty="0"/>
            <a:t> </a:t>
          </a:r>
          <a:r>
            <a:rPr lang="es-ES" sz="1300" kern="1200" dirty="0" err="1"/>
            <a:t>costumer</a:t>
          </a:r>
          <a:endParaRPr lang="es-EC" sz="1300" kern="1200" dirty="0"/>
        </a:p>
      </dsp:txBody>
      <dsp:txXfrm>
        <a:off x="1461963" y="1466360"/>
        <a:ext cx="1133645" cy="11336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2940D-8AC8-4F71-A5B2-88A37D2D6A62}">
      <dsp:nvSpPr>
        <dsp:cNvPr id="0" name=""/>
        <dsp:cNvSpPr/>
      </dsp:nvSpPr>
      <dsp:spPr>
        <a:xfrm>
          <a:off x="2039095" y="-19893"/>
          <a:ext cx="2353787" cy="2359742"/>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s-EC" sz="2600" b="1" kern="1200"/>
            <a:t>Enfoque Cuantitativo</a:t>
          </a:r>
          <a:endParaRPr lang="es-EC" sz="2600" b="1" kern="1200" dirty="0"/>
        </a:p>
      </dsp:txBody>
      <dsp:txXfrm>
        <a:off x="2352933" y="393061"/>
        <a:ext cx="1726110" cy="1061884"/>
      </dsp:txXfrm>
    </dsp:sp>
    <dsp:sp modelId="{4FF3FA8B-2065-4654-9698-C3901FAA5938}">
      <dsp:nvSpPr>
        <dsp:cNvPr id="0" name=""/>
        <dsp:cNvSpPr/>
      </dsp:nvSpPr>
      <dsp:spPr>
        <a:xfrm>
          <a:off x="3670960" y="1158777"/>
          <a:ext cx="2353787" cy="2353787"/>
        </a:xfrm>
        <a:prstGeom prst="ellipse">
          <a:avLst/>
        </a:prstGeom>
        <a:solidFill>
          <a:schemeClr val="accent5">
            <a:alpha val="50000"/>
            <a:hueOff val="-3676672"/>
            <a:satOff val="-5114"/>
            <a:lumOff val="-196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Font typeface="+mj-lt"/>
            <a:buNone/>
          </a:pPr>
          <a:r>
            <a:rPr lang="es-EC" sz="2600" b="1" kern="1200" dirty="0"/>
            <a:t>Encuesta</a:t>
          </a:r>
          <a:endParaRPr lang="es-EC" sz="2600" kern="1200" dirty="0"/>
        </a:p>
      </dsp:txBody>
      <dsp:txXfrm>
        <a:off x="4390827" y="1766839"/>
        <a:ext cx="1412272" cy="1294583"/>
      </dsp:txXfrm>
    </dsp:sp>
    <dsp:sp modelId="{4F94A8F2-12DA-43DC-AF2E-5002091078DD}">
      <dsp:nvSpPr>
        <dsp:cNvPr id="0" name=""/>
        <dsp:cNvSpPr/>
      </dsp:nvSpPr>
      <dsp:spPr>
        <a:xfrm>
          <a:off x="272934" y="1143018"/>
          <a:ext cx="2629533" cy="2623554"/>
        </a:xfrm>
        <a:prstGeom prst="ellipse">
          <a:avLst/>
        </a:prstGeom>
        <a:solidFill>
          <a:schemeClr val="accent5">
            <a:alpha val="50000"/>
            <a:hueOff val="-7353344"/>
            <a:satOff val="-10228"/>
            <a:lumOff val="-392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s-EC" sz="2600" b="1" kern="1200" dirty="0"/>
            <a:t>Escala de </a:t>
          </a:r>
          <a:r>
            <a:rPr lang="es-EC" sz="2600" b="1" kern="1200" dirty="0" err="1"/>
            <a:t>likert</a:t>
          </a:r>
          <a:endParaRPr lang="es-EC" sz="2600" b="1" kern="1200" dirty="0"/>
        </a:p>
      </dsp:txBody>
      <dsp:txXfrm>
        <a:off x="520549" y="1820770"/>
        <a:ext cx="1577720" cy="1442955"/>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5550527-0590-4173-B696-DC73A854C32B}" type="datetimeFigureOut">
              <a:rPr lang="es-ES" smtClean="0"/>
              <a:t>11/11/2019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18194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5550527-0590-4173-B696-DC73A854C32B}" type="datetimeFigureOut">
              <a:rPr lang="es-ES" smtClean="0"/>
              <a:t>11/11/2019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64284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5550527-0590-4173-B696-DC73A854C32B}" type="datetimeFigureOut">
              <a:rPr lang="es-ES" smtClean="0"/>
              <a:t>11/11/2019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1990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5550527-0590-4173-B696-DC73A854C32B}" type="datetimeFigureOut">
              <a:rPr lang="es-ES" smtClean="0"/>
              <a:t>11/11/2019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96672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5550527-0590-4173-B696-DC73A854C32B}" type="datetimeFigureOut">
              <a:rPr lang="es-ES" smtClean="0"/>
              <a:t>11/11/2019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46253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5550527-0590-4173-B696-DC73A854C32B}" type="datetimeFigureOut">
              <a:rPr lang="es-ES" smtClean="0"/>
              <a:t>11/11/2019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10618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5550527-0590-4173-B696-DC73A854C32B}" type="datetimeFigureOut">
              <a:rPr lang="es-ES" smtClean="0"/>
              <a:t>11/11/2019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62094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5550527-0590-4173-B696-DC73A854C32B}" type="datetimeFigureOut">
              <a:rPr lang="es-ES" smtClean="0"/>
              <a:t>11/11/2019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27592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550527-0590-4173-B696-DC73A854C32B}" type="datetimeFigureOut">
              <a:rPr lang="es-ES" smtClean="0"/>
              <a:t>11/11/2019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98248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550527-0590-4173-B696-DC73A854C32B}" type="datetimeFigureOut">
              <a:rPr lang="es-ES" smtClean="0"/>
              <a:t>11/11/2019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2836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550527-0590-4173-B696-DC73A854C32B}" type="datetimeFigureOut">
              <a:rPr lang="es-ES" smtClean="0"/>
              <a:t>11/11/2019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317886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50527-0590-4173-B696-DC73A854C32B}" type="datetimeFigureOut">
              <a:rPr lang="es-ES" smtClean="0"/>
              <a:t>11/11/2019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5C268-A484-4202-9E72-3E5108D28EB3}" type="slidenum">
              <a:rPr lang="es-ES" smtClean="0"/>
              <a:t>‹Nº›</a:t>
            </a:fld>
            <a:endParaRPr lang="es-ES"/>
          </a:p>
        </p:txBody>
      </p:sp>
    </p:spTree>
    <p:extLst>
      <p:ext uri="{BB962C8B-B14F-4D97-AF65-F5344CB8AC3E}">
        <p14:creationId xmlns:p14="http://schemas.microsoft.com/office/powerpoint/2010/main" val="1498275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1730" y="1742806"/>
            <a:ext cx="9144000" cy="531027"/>
          </a:xfrm>
        </p:spPr>
        <p:txBody>
          <a:bodyPr>
            <a:normAutofit/>
          </a:bodyPr>
          <a:lstStyle/>
          <a:p>
            <a:r>
              <a:rPr lang="es-ES" sz="2000" b="1" dirty="0">
                <a:ln w="0"/>
                <a:effectLst>
                  <a:outerShdw blurRad="38100" dist="19050" dir="2700000" algn="tl" rotWithShape="0">
                    <a:schemeClr val="dk1">
                      <a:alpha val="40000"/>
                    </a:schemeClr>
                  </a:outerShdw>
                </a:effectLst>
              </a:rPr>
              <a:t>DEPARTAMENTO DE CIENCIAS ECONOMICAS Y ADMINISTRATIVAS Y DE COMERCIO </a:t>
            </a:r>
          </a:p>
        </p:txBody>
      </p:sp>
      <p:sp>
        <p:nvSpPr>
          <p:cNvPr id="3" name="Subtítulo 2"/>
          <p:cNvSpPr>
            <a:spLocks noGrp="1"/>
          </p:cNvSpPr>
          <p:nvPr>
            <p:ph type="subTitle" idx="1"/>
          </p:nvPr>
        </p:nvSpPr>
        <p:spPr>
          <a:xfrm>
            <a:off x="1779730" y="2968973"/>
            <a:ext cx="9144000" cy="1655762"/>
          </a:xfrm>
        </p:spPr>
        <p:txBody>
          <a:bodyPr/>
          <a:lstStyle/>
          <a:p>
            <a:endParaRPr lang="es-EC" b="1" cap="all" dirty="0"/>
          </a:p>
          <a:p>
            <a:r>
              <a:rPr lang="es-EC" b="1" cap="all" dirty="0"/>
              <a:t>Análisis de comportamiento de compra de la generación x del DMQ y Sangolquí en los e-</a:t>
            </a:r>
            <a:r>
              <a:rPr lang="es-EC" b="1" cap="all" dirty="0" err="1"/>
              <a:t>commers</a:t>
            </a:r>
            <a:endParaRPr lang="es-EC" b="1"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330" y="121342"/>
            <a:ext cx="7858897" cy="1344993"/>
          </a:xfrm>
          <a:prstGeom prst="rect">
            <a:avLst/>
          </a:prstGeom>
        </p:spPr>
      </p:pic>
      <p:sp>
        <p:nvSpPr>
          <p:cNvPr id="5" name="CuadroTexto 4"/>
          <p:cNvSpPr txBox="1"/>
          <p:nvPr/>
        </p:nvSpPr>
        <p:spPr>
          <a:xfrm>
            <a:off x="3746227" y="4801356"/>
            <a:ext cx="5235006" cy="646331"/>
          </a:xfrm>
          <a:prstGeom prst="rect">
            <a:avLst/>
          </a:prstGeom>
          <a:noFill/>
        </p:spPr>
        <p:txBody>
          <a:bodyPr wrap="square" rtlCol="0">
            <a:spAutoFit/>
          </a:bodyPr>
          <a:lstStyle/>
          <a:p>
            <a:r>
              <a:rPr lang="es-ES" dirty="0"/>
              <a:t>Director: </a:t>
            </a:r>
            <a:r>
              <a:rPr lang="es-EC" dirty="0"/>
              <a:t>Lcda. Inés del pilar Bernal Ordoñez, </a:t>
            </a:r>
            <a:r>
              <a:rPr lang="es-EC" dirty="0" err="1"/>
              <a:t>Msc</a:t>
            </a:r>
            <a:endParaRPr lang="es-EC" dirty="0"/>
          </a:p>
          <a:p>
            <a:pPr algn="ctr"/>
            <a:r>
              <a:rPr lang="es-ES" dirty="0"/>
              <a:t>Autora: Rodríguez Ochoa Andrea Lizbeth </a:t>
            </a:r>
          </a:p>
        </p:txBody>
      </p:sp>
      <p:sp>
        <p:nvSpPr>
          <p:cNvPr id="6" name="CuadroTexto 5"/>
          <p:cNvSpPr txBox="1"/>
          <p:nvPr/>
        </p:nvSpPr>
        <p:spPr>
          <a:xfrm>
            <a:off x="5123935" y="5676868"/>
            <a:ext cx="2479590" cy="707886"/>
          </a:xfrm>
          <a:prstGeom prst="rect">
            <a:avLst/>
          </a:prstGeom>
          <a:noFill/>
        </p:spPr>
        <p:txBody>
          <a:bodyPr wrap="square" rtlCol="0">
            <a:spAutoFit/>
          </a:bodyPr>
          <a:lstStyle/>
          <a:p>
            <a:pPr algn="ctr"/>
            <a:r>
              <a:rPr lang="es-ES" sz="2000" dirty="0"/>
              <a:t>SANGOLQUÍ</a:t>
            </a:r>
          </a:p>
          <a:p>
            <a:pPr algn="ctr"/>
            <a:r>
              <a:rPr lang="es-ES" sz="2000"/>
              <a:t>2019</a:t>
            </a:r>
            <a:endParaRPr lang="es-ES" sz="2000" dirty="0"/>
          </a:p>
        </p:txBody>
      </p:sp>
      <p:sp>
        <p:nvSpPr>
          <p:cNvPr id="7" name="Título 1"/>
          <p:cNvSpPr txBox="1">
            <a:spLocks/>
          </p:cNvSpPr>
          <p:nvPr/>
        </p:nvSpPr>
        <p:spPr>
          <a:xfrm>
            <a:off x="1791730" y="1987061"/>
            <a:ext cx="9144000" cy="805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000" b="1" dirty="0">
                <a:ln w="0"/>
                <a:effectLst>
                  <a:outerShdw blurRad="38100" dist="19050" dir="2700000" algn="tl" rotWithShape="0">
                    <a:schemeClr val="dk1">
                      <a:alpha val="40000"/>
                    </a:schemeClr>
                  </a:outerShdw>
                </a:effectLst>
              </a:rPr>
              <a:t>CARRERA DE INGENIERÍA EN MERCADOTECNIA</a:t>
            </a:r>
          </a:p>
        </p:txBody>
      </p:sp>
    </p:spTree>
    <p:extLst>
      <p:ext uri="{BB962C8B-B14F-4D97-AF65-F5344CB8AC3E}">
        <p14:creationId xmlns:p14="http://schemas.microsoft.com/office/powerpoint/2010/main" val="125109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esquinas redondeadas 2">
            <a:extLst>
              <a:ext uri="{FF2B5EF4-FFF2-40B4-BE49-F238E27FC236}">
                <a16:creationId xmlns:a16="http://schemas.microsoft.com/office/drawing/2014/main" id="{A39664EA-76EA-4CF0-B80D-4493A06C5CA7}"/>
              </a:ext>
            </a:extLst>
          </p:cNvPr>
          <p:cNvSpPr/>
          <p:nvPr/>
        </p:nvSpPr>
        <p:spPr>
          <a:xfrm>
            <a:off x="1417983" y="1470991"/>
            <a:ext cx="3935895" cy="47707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TAMAÑO DE LA MUESTRA</a:t>
            </a:r>
          </a:p>
        </p:txBody>
      </p:sp>
      <p:pic>
        <p:nvPicPr>
          <p:cNvPr id="9" name="Picture 11">
            <a:extLst>
              <a:ext uri="{FF2B5EF4-FFF2-40B4-BE49-F238E27FC236}">
                <a16:creationId xmlns:a16="http://schemas.microsoft.com/office/drawing/2014/main" id="{DDCEBD8C-DB92-4345-92C2-52C17ECB7F65}"/>
              </a:ext>
            </a:extLst>
          </p:cNvPr>
          <p:cNvPicPr/>
          <p:nvPr/>
        </p:nvPicPr>
        <p:blipFill rotWithShape="1">
          <a:blip r:embed="rId3">
            <a:extLst>
              <a:ext uri="{28A0092B-C50C-407E-A947-70E740481C1C}">
                <a14:useLocalDpi xmlns:a14="http://schemas.microsoft.com/office/drawing/2010/main" val="0"/>
              </a:ext>
            </a:extLst>
          </a:blip>
          <a:srcRect t="20874"/>
          <a:stretch/>
        </p:blipFill>
        <p:spPr bwMode="auto">
          <a:xfrm>
            <a:off x="6192078" y="881994"/>
            <a:ext cx="5161722" cy="1776800"/>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223E7E05-9F1B-4AF1-935E-E69E14F5CC14}"/>
              </a:ext>
            </a:extLst>
          </p:cNvPr>
          <p:cNvPicPr>
            <a:picLocks noChangeAspect="1"/>
          </p:cNvPicPr>
          <p:nvPr/>
        </p:nvPicPr>
        <p:blipFill rotWithShape="1">
          <a:blip r:embed="rId4"/>
          <a:srcRect l="32879" t="38550" r="34839" b="26131"/>
          <a:stretch/>
        </p:blipFill>
        <p:spPr>
          <a:xfrm>
            <a:off x="1547192" y="2218514"/>
            <a:ext cx="3935895" cy="2420971"/>
          </a:xfrm>
          <a:prstGeom prst="rect">
            <a:avLst/>
          </a:prstGeom>
        </p:spPr>
      </p:pic>
      <p:sp>
        <p:nvSpPr>
          <p:cNvPr id="11" name="Elipse 10">
            <a:extLst>
              <a:ext uri="{FF2B5EF4-FFF2-40B4-BE49-F238E27FC236}">
                <a16:creationId xmlns:a16="http://schemas.microsoft.com/office/drawing/2014/main" id="{D1278E12-0148-4395-9BFB-59A2FB627F93}"/>
              </a:ext>
            </a:extLst>
          </p:cNvPr>
          <p:cNvSpPr/>
          <p:nvPr/>
        </p:nvSpPr>
        <p:spPr>
          <a:xfrm>
            <a:off x="7329948" y="3274142"/>
            <a:ext cx="3436375" cy="13653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t>TOTAL: 548 ENCUESTAS</a:t>
            </a:r>
          </a:p>
        </p:txBody>
      </p:sp>
    </p:spTree>
    <p:extLst>
      <p:ext uri="{BB962C8B-B14F-4D97-AF65-F5344CB8AC3E}">
        <p14:creationId xmlns:p14="http://schemas.microsoft.com/office/powerpoint/2010/main" val="61222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593"/>
            <a:ext cx="12192000" cy="6858000"/>
          </a:xfrm>
        </p:spPr>
      </p:pic>
      <p:sp>
        <p:nvSpPr>
          <p:cNvPr id="7" name="Rectángulo 6">
            <a:extLst>
              <a:ext uri="{FF2B5EF4-FFF2-40B4-BE49-F238E27FC236}">
                <a16:creationId xmlns:a16="http://schemas.microsoft.com/office/drawing/2014/main" id="{26953577-0B3E-449D-9437-C067D6377CFE}"/>
              </a:ext>
            </a:extLst>
          </p:cNvPr>
          <p:cNvSpPr/>
          <p:nvPr/>
        </p:nvSpPr>
        <p:spPr>
          <a:xfrm>
            <a:off x="7782277" y="6620"/>
            <a:ext cx="2707601" cy="923330"/>
          </a:xfrm>
          <a:prstGeom prst="rect">
            <a:avLst/>
          </a:prstGeom>
          <a:noFill/>
        </p:spPr>
        <p:txBody>
          <a:bodyPr wrap="none" lIns="91440" tIns="45720" rIns="91440" bIns="45720">
            <a:spAutoFit/>
          </a:bodyPr>
          <a:lstStyle/>
          <a:p>
            <a:pPr algn="ctr"/>
            <a:r>
              <a:rPr lang="es-ES" sz="5400" b="0" cap="none" spc="0" dirty="0">
                <a:ln w="0"/>
                <a:solidFill>
                  <a:schemeClr val="accent6">
                    <a:lumMod val="50000"/>
                  </a:schemeClr>
                </a:solidFill>
                <a:effectLst>
                  <a:reflection blurRad="6350" stA="53000" endA="300" endPos="35500" dir="5400000" sy="-90000" algn="bl" rotWithShape="0"/>
                </a:effectLst>
              </a:rPr>
              <a:t>Encuesta</a:t>
            </a:r>
          </a:p>
        </p:txBody>
      </p:sp>
      <p:pic>
        <p:nvPicPr>
          <p:cNvPr id="3" name="Imagen 2">
            <a:extLst>
              <a:ext uri="{FF2B5EF4-FFF2-40B4-BE49-F238E27FC236}">
                <a16:creationId xmlns:a16="http://schemas.microsoft.com/office/drawing/2014/main" id="{8B6414E7-710C-4C76-8D58-F01303DAAB0A}"/>
              </a:ext>
            </a:extLst>
          </p:cNvPr>
          <p:cNvPicPr>
            <a:picLocks noChangeAspect="1"/>
          </p:cNvPicPr>
          <p:nvPr/>
        </p:nvPicPr>
        <p:blipFill rotWithShape="1">
          <a:blip r:embed="rId3"/>
          <a:srcRect l="29871" t="23269" r="30090" b="10042"/>
          <a:stretch/>
        </p:blipFill>
        <p:spPr>
          <a:xfrm>
            <a:off x="1440536" y="1307206"/>
            <a:ext cx="3416115" cy="3199014"/>
          </a:xfrm>
          <a:prstGeom prst="rect">
            <a:avLst/>
          </a:prstGeom>
        </p:spPr>
      </p:pic>
      <p:pic>
        <p:nvPicPr>
          <p:cNvPr id="5" name="Imagen 4">
            <a:extLst>
              <a:ext uri="{FF2B5EF4-FFF2-40B4-BE49-F238E27FC236}">
                <a16:creationId xmlns:a16="http://schemas.microsoft.com/office/drawing/2014/main" id="{8A8B7FA9-38A7-4FFC-9D97-0DEC4793D514}"/>
              </a:ext>
            </a:extLst>
          </p:cNvPr>
          <p:cNvPicPr>
            <a:picLocks noChangeAspect="1"/>
          </p:cNvPicPr>
          <p:nvPr/>
        </p:nvPicPr>
        <p:blipFill rotWithShape="1">
          <a:blip r:embed="rId4"/>
          <a:srcRect l="28750" t="20943" r="28673" b="7525"/>
          <a:stretch/>
        </p:blipFill>
        <p:spPr>
          <a:xfrm>
            <a:off x="4657539" y="1409668"/>
            <a:ext cx="3866786" cy="3652438"/>
          </a:xfrm>
          <a:prstGeom prst="rect">
            <a:avLst/>
          </a:prstGeom>
        </p:spPr>
      </p:pic>
      <p:pic>
        <p:nvPicPr>
          <p:cNvPr id="11" name="Imagen 10">
            <a:extLst>
              <a:ext uri="{FF2B5EF4-FFF2-40B4-BE49-F238E27FC236}">
                <a16:creationId xmlns:a16="http://schemas.microsoft.com/office/drawing/2014/main" id="{E0855F99-1D61-4DAF-BFCF-4F7C7F72E9F8}"/>
              </a:ext>
            </a:extLst>
          </p:cNvPr>
          <p:cNvPicPr>
            <a:picLocks noChangeAspect="1"/>
          </p:cNvPicPr>
          <p:nvPr/>
        </p:nvPicPr>
        <p:blipFill rotWithShape="1">
          <a:blip r:embed="rId5"/>
          <a:srcRect l="29308" t="22140" r="30082" b="8493"/>
          <a:stretch/>
        </p:blipFill>
        <p:spPr>
          <a:xfrm>
            <a:off x="8524325" y="1409668"/>
            <a:ext cx="3803187" cy="3652438"/>
          </a:xfrm>
          <a:prstGeom prst="rect">
            <a:avLst/>
          </a:prstGeom>
        </p:spPr>
      </p:pic>
    </p:spTree>
    <p:extLst>
      <p:ext uri="{BB962C8B-B14F-4D97-AF65-F5344CB8AC3E}">
        <p14:creationId xmlns:p14="http://schemas.microsoft.com/office/powerpoint/2010/main" val="72552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176395CB-A3F4-42F4-9F6F-BC4448165CD9}"/>
              </a:ext>
            </a:extLst>
          </p:cNvPr>
          <p:cNvSpPr/>
          <p:nvPr/>
        </p:nvSpPr>
        <p:spPr>
          <a:xfrm>
            <a:off x="3326296" y="3628271"/>
            <a:ext cx="6096000" cy="374077"/>
          </a:xfrm>
          <a:prstGeom prst="rect">
            <a:avLst/>
          </a:prstGeom>
        </p:spPr>
        <p:txBody>
          <a:bodyPr>
            <a:spAutoFit/>
          </a:bodyPr>
          <a:lstStyle/>
          <a:p>
            <a:pPr indent="252095">
              <a:lnSpc>
                <a:spcPct val="107000"/>
              </a:lnSpc>
              <a:spcAft>
                <a:spcPts val="800"/>
              </a:spcAft>
            </a:pPr>
            <a:r>
              <a:rPr lang="es-EC"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D73B0B2-11A3-4395-B071-D5DB429D33D8}"/>
              </a:ext>
            </a:extLst>
          </p:cNvPr>
          <p:cNvSpPr/>
          <p:nvPr/>
        </p:nvSpPr>
        <p:spPr>
          <a:xfrm>
            <a:off x="7460974" y="534637"/>
            <a:ext cx="3498573" cy="684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ANALISIS UNIVARIADO</a:t>
            </a:r>
            <a:endParaRPr lang="es-EC" dirty="0"/>
          </a:p>
        </p:txBody>
      </p:sp>
      <p:pic>
        <p:nvPicPr>
          <p:cNvPr id="7" name="Imagen 6">
            <a:extLst>
              <a:ext uri="{FF2B5EF4-FFF2-40B4-BE49-F238E27FC236}">
                <a16:creationId xmlns:a16="http://schemas.microsoft.com/office/drawing/2014/main" id="{DC318FF5-23DF-45F9-B142-242325ADC9F8}"/>
              </a:ext>
            </a:extLst>
          </p:cNvPr>
          <p:cNvPicPr>
            <a:picLocks noChangeAspect="1"/>
          </p:cNvPicPr>
          <p:nvPr/>
        </p:nvPicPr>
        <p:blipFill rotWithShape="1">
          <a:blip r:embed="rId3"/>
          <a:srcRect l="26033" t="24890" r="26371" b="32752"/>
          <a:stretch/>
        </p:blipFill>
        <p:spPr>
          <a:xfrm>
            <a:off x="1096222" y="1183066"/>
            <a:ext cx="5100245" cy="2551925"/>
          </a:xfrm>
          <a:prstGeom prst="rect">
            <a:avLst/>
          </a:prstGeom>
        </p:spPr>
      </p:pic>
      <p:pic>
        <p:nvPicPr>
          <p:cNvPr id="8" name="Imagen 7">
            <a:extLst>
              <a:ext uri="{FF2B5EF4-FFF2-40B4-BE49-F238E27FC236}">
                <a16:creationId xmlns:a16="http://schemas.microsoft.com/office/drawing/2014/main" id="{8D2BBE89-E538-43DD-87A7-94FFCB0C62B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20020" y="1389071"/>
            <a:ext cx="5239045" cy="4223937"/>
          </a:xfrm>
          <a:prstGeom prst="rect">
            <a:avLst/>
          </a:prstGeom>
          <a:noFill/>
          <a:ln>
            <a:noFill/>
          </a:ln>
        </p:spPr>
      </p:pic>
      <p:sp>
        <p:nvSpPr>
          <p:cNvPr id="9" name="Rectángulo 8">
            <a:extLst>
              <a:ext uri="{FF2B5EF4-FFF2-40B4-BE49-F238E27FC236}">
                <a16:creationId xmlns:a16="http://schemas.microsoft.com/office/drawing/2014/main" id="{4FF968A4-AA57-4FC5-B365-437C4AF088B9}"/>
              </a:ext>
            </a:extLst>
          </p:cNvPr>
          <p:cNvSpPr/>
          <p:nvPr/>
        </p:nvSpPr>
        <p:spPr>
          <a:xfrm>
            <a:off x="1919741" y="3771653"/>
            <a:ext cx="4276726" cy="14615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100" dirty="0"/>
          </a:p>
          <a:p>
            <a:pPr algn="ctr"/>
            <a:r>
              <a:rPr lang="es-EC" sz="1100" dirty="0"/>
              <a:t>En cuanto al nivel educativo 56% son de tercer nivel, seguido por aquellos que son secundaria 22% y primaria 6%. Por último, se tiene que hay 16% de la muestra que ha realizado otros tipos de estudio. Por lo tanto, se puede afirmar que la mayoría de los individuos encuestados son profesionales universitarios (56%), lo que podemos suponer que la mayoría de las personas que han respondido a nuestra encuesta son personas las cuales tienen una noción clara de lo que se les está preguntando al momento de sus respuestas</a:t>
            </a:r>
          </a:p>
          <a:p>
            <a:pPr algn="ctr"/>
            <a:endParaRPr lang="es-EC" dirty="0"/>
          </a:p>
        </p:txBody>
      </p:sp>
    </p:spTree>
    <p:extLst>
      <p:ext uri="{BB962C8B-B14F-4D97-AF65-F5344CB8AC3E}">
        <p14:creationId xmlns:p14="http://schemas.microsoft.com/office/powerpoint/2010/main" val="360575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176395CB-A3F4-42F4-9F6F-BC4448165CD9}"/>
              </a:ext>
            </a:extLst>
          </p:cNvPr>
          <p:cNvSpPr/>
          <p:nvPr/>
        </p:nvSpPr>
        <p:spPr>
          <a:xfrm>
            <a:off x="3326296" y="3628271"/>
            <a:ext cx="6096000" cy="374077"/>
          </a:xfrm>
          <a:prstGeom prst="rect">
            <a:avLst/>
          </a:prstGeom>
        </p:spPr>
        <p:txBody>
          <a:bodyPr>
            <a:spAutoFit/>
          </a:bodyPr>
          <a:lstStyle/>
          <a:p>
            <a:pPr indent="252095">
              <a:lnSpc>
                <a:spcPct val="107000"/>
              </a:lnSpc>
              <a:spcAft>
                <a:spcPts val="800"/>
              </a:spcAft>
            </a:pPr>
            <a:r>
              <a:rPr lang="es-EC"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D73B0B2-11A3-4395-B071-D5DB429D33D8}"/>
              </a:ext>
            </a:extLst>
          </p:cNvPr>
          <p:cNvSpPr/>
          <p:nvPr/>
        </p:nvSpPr>
        <p:spPr>
          <a:xfrm>
            <a:off x="7460974" y="534637"/>
            <a:ext cx="3498573" cy="684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ANALISIS UNIVARIADO</a:t>
            </a:r>
            <a:endParaRPr lang="es-EC" dirty="0"/>
          </a:p>
        </p:txBody>
      </p:sp>
      <p:pic>
        <p:nvPicPr>
          <p:cNvPr id="3" name="Imagen 2">
            <a:extLst>
              <a:ext uri="{FF2B5EF4-FFF2-40B4-BE49-F238E27FC236}">
                <a16:creationId xmlns:a16="http://schemas.microsoft.com/office/drawing/2014/main" id="{AA4D9A21-1FD3-40CD-94F4-FFD0100C585D}"/>
              </a:ext>
            </a:extLst>
          </p:cNvPr>
          <p:cNvPicPr>
            <a:picLocks noChangeAspect="1"/>
          </p:cNvPicPr>
          <p:nvPr/>
        </p:nvPicPr>
        <p:blipFill rotWithShape="1">
          <a:blip r:embed="rId3"/>
          <a:srcRect l="23427" t="31747" r="28669" b="31676"/>
          <a:stretch/>
        </p:blipFill>
        <p:spPr>
          <a:xfrm>
            <a:off x="7154863" y="1210357"/>
            <a:ext cx="4534866" cy="1946786"/>
          </a:xfrm>
          <a:prstGeom prst="rect">
            <a:avLst/>
          </a:prstGeom>
        </p:spPr>
      </p:pic>
      <p:pic>
        <p:nvPicPr>
          <p:cNvPr id="7" name="Imagen 6">
            <a:extLst>
              <a:ext uri="{FF2B5EF4-FFF2-40B4-BE49-F238E27FC236}">
                <a16:creationId xmlns:a16="http://schemas.microsoft.com/office/drawing/2014/main" id="{AF3D7E1C-4E8F-4376-A1E4-76A7F5F87B6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65593" y="1123771"/>
            <a:ext cx="4751070" cy="3803650"/>
          </a:xfrm>
          <a:prstGeom prst="rect">
            <a:avLst/>
          </a:prstGeom>
          <a:noFill/>
          <a:ln>
            <a:noFill/>
          </a:ln>
        </p:spPr>
      </p:pic>
      <p:sp>
        <p:nvSpPr>
          <p:cNvPr id="8" name="Rectángulo 7">
            <a:extLst>
              <a:ext uri="{FF2B5EF4-FFF2-40B4-BE49-F238E27FC236}">
                <a16:creationId xmlns:a16="http://schemas.microsoft.com/office/drawing/2014/main" id="{C8744081-E76A-4863-9CA2-DFD4AFC1C7BC}"/>
              </a:ext>
            </a:extLst>
          </p:cNvPr>
          <p:cNvSpPr/>
          <p:nvPr/>
        </p:nvSpPr>
        <p:spPr>
          <a:xfrm>
            <a:off x="7034981" y="3429000"/>
            <a:ext cx="4751070" cy="1466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200" dirty="0"/>
          </a:p>
          <a:p>
            <a:pPr algn="ctr"/>
            <a:r>
              <a:rPr lang="es-EC" sz="1200" dirty="0"/>
              <a:t>Al preguntar el ingreso económico de la muestra, se obtuvo como resultado más predominante con 40% los ingresos son más de 900$, seguido por los que tienen un ingreso entre 500 a 900$ con un 25 %, así mismo los de 394 a 500$ con una representación del 12% y finalmente los que tienen un ingreso menor de 200$ que representan 11%. Por lo tanto, se puede decir que la gran mayoría tiene un ingreso superior a los 900$ (40%).</a:t>
            </a:r>
          </a:p>
          <a:p>
            <a:pPr algn="ctr"/>
            <a:endParaRPr lang="es-EC" dirty="0"/>
          </a:p>
        </p:txBody>
      </p:sp>
    </p:spTree>
    <p:extLst>
      <p:ext uri="{BB962C8B-B14F-4D97-AF65-F5344CB8AC3E}">
        <p14:creationId xmlns:p14="http://schemas.microsoft.com/office/powerpoint/2010/main" val="43924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176395CB-A3F4-42F4-9F6F-BC4448165CD9}"/>
              </a:ext>
            </a:extLst>
          </p:cNvPr>
          <p:cNvSpPr/>
          <p:nvPr/>
        </p:nvSpPr>
        <p:spPr>
          <a:xfrm>
            <a:off x="3326296" y="3628271"/>
            <a:ext cx="6096000" cy="374077"/>
          </a:xfrm>
          <a:prstGeom prst="rect">
            <a:avLst/>
          </a:prstGeom>
        </p:spPr>
        <p:txBody>
          <a:bodyPr>
            <a:spAutoFit/>
          </a:bodyPr>
          <a:lstStyle/>
          <a:p>
            <a:pPr indent="252095">
              <a:lnSpc>
                <a:spcPct val="107000"/>
              </a:lnSpc>
              <a:spcAft>
                <a:spcPts val="800"/>
              </a:spcAft>
            </a:pPr>
            <a:r>
              <a:rPr lang="es-EC"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D73B0B2-11A3-4395-B071-D5DB429D33D8}"/>
              </a:ext>
            </a:extLst>
          </p:cNvPr>
          <p:cNvSpPr/>
          <p:nvPr/>
        </p:nvSpPr>
        <p:spPr>
          <a:xfrm>
            <a:off x="7460974" y="534637"/>
            <a:ext cx="3498573" cy="684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ANALISIS UNIVARIADO</a:t>
            </a:r>
            <a:endParaRPr lang="es-EC" dirty="0"/>
          </a:p>
        </p:txBody>
      </p:sp>
      <p:pic>
        <p:nvPicPr>
          <p:cNvPr id="3" name="Imagen 2">
            <a:extLst>
              <a:ext uri="{FF2B5EF4-FFF2-40B4-BE49-F238E27FC236}">
                <a16:creationId xmlns:a16="http://schemas.microsoft.com/office/drawing/2014/main" id="{82D66D54-F67C-497A-A1BC-3DE6D1286905}"/>
              </a:ext>
            </a:extLst>
          </p:cNvPr>
          <p:cNvPicPr>
            <a:picLocks noChangeAspect="1"/>
          </p:cNvPicPr>
          <p:nvPr/>
        </p:nvPicPr>
        <p:blipFill rotWithShape="1">
          <a:blip r:embed="rId3"/>
          <a:srcRect l="26759" t="33505" r="25855" b="31055"/>
          <a:stretch/>
        </p:blipFill>
        <p:spPr>
          <a:xfrm>
            <a:off x="1264971" y="1218431"/>
            <a:ext cx="4122649" cy="1733460"/>
          </a:xfrm>
          <a:prstGeom prst="rect">
            <a:avLst/>
          </a:prstGeom>
        </p:spPr>
      </p:pic>
      <p:pic>
        <p:nvPicPr>
          <p:cNvPr id="7" name="Imagen 6">
            <a:extLst>
              <a:ext uri="{FF2B5EF4-FFF2-40B4-BE49-F238E27FC236}">
                <a16:creationId xmlns:a16="http://schemas.microsoft.com/office/drawing/2014/main" id="{8669381D-89BF-4414-9486-A5316621DFE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9171" y="1336988"/>
            <a:ext cx="3942178" cy="3229805"/>
          </a:xfrm>
          <a:prstGeom prst="rect">
            <a:avLst/>
          </a:prstGeom>
          <a:noFill/>
          <a:ln>
            <a:noFill/>
          </a:ln>
        </p:spPr>
      </p:pic>
      <p:sp>
        <p:nvSpPr>
          <p:cNvPr id="8" name="Rectángulo 7">
            <a:extLst>
              <a:ext uri="{FF2B5EF4-FFF2-40B4-BE49-F238E27FC236}">
                <a16:creationId xmlns:a16="http://schemas.microsoft.com/office/drawing/2014/main" id="{79C1F1E5-2AFD-42AB-AD6E-64F74A497EF6}"/>
              </a:ext>
            </a:extLst>
          </p:cNvPr>
          <p:cNvSpPr/>
          <p:nvPr/>
        </p:nvSpPr>
        <p:spPr>
          <a:xfrm>
            <a:off x="1566203" y="3364640"/>
            <a:ext cx="4529797" cy="12612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a:t>En cuanto al ítem correspondiente al sitio de compra en tiendas </a:t>
            </a:r>
            <a:r>
              <a:rPr lang="es-EC" sz="1200" dirty="0" err="1"/>
              <a:t>on</a:t>
            </a:r>
            <a:r>
              <a:rPr lang="es-EC" sz="1200" dirty="0"/>
              <a:t> line los encuestados la mayoría respondiente que, a la opción de ambas, es decir, Ecuador y en el Exterior con una representación del 65%, seguidamente las personas que indicaron con un 13% en el exterior y el 12% en Ecuador. </a:t>
            </a:r>
          </a:p>
          <a:p>
            <a:pPr algn="ctr"/>
            <a:endParaRPr lang="es-EC" dirty="0"/>
          </a:p>
        </p:txBody>
      </p:sp>
    </p:spTree>
    <p:extLst>
      <p:ext uri="{BB962C8B-B14F-4D97-AF65-F5344CB8AC3E}">
        <p14:creationId xmlns:p14="http://schemas.microsoft.com/office/powerpoint/2010/main" val="191725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176395CB-A3F4-42F4-9F6F-BC4448165CD9}"/>
              </a:ext>
            </a:extLst>
          </p:cNvPr>
          <p:cNvSpPr/>
          <p:nvPr/>
        </p:nvSpPr>
        <p:spPr>
          <a:xfrm>
            <a:off x="3326296" y="3628271"/>
            <a:ext cx="6096000" cy="374077"/>
          </a:xfrm>
          <a:prstGeom prst="rect">
            <a:avLst/>
          </a:prstGeom>
        </p:spPr>
        <p:txBody>
          <a:bodyPr>
            <a:spAutoFit/>
          </a:bodyPr>
          <a:lstStyle/>
          <a:p>
            <a:pPr indent="252095">
              <a:lnSpc>
                <a:spcPct val="107000"/>
              </a:lnSpc>
              <a:spcAft>
                <a:spcPts val="800"/>
              </a:spcAft>
            </a:pPr>
            <a:r>
              <a:rPr lang="es-EC"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D73B0B2-11A3-4395-B071-D5DB429D33D8}"/>
              </a:ext>
            </a:extLst>
          </p:cNvPr>
          <p:cNvSpPr/>
          <p:nvPr/>
        </p:nvSpPr>
        <p:spPr>
          <a:xfrm>
            <a:off x="7460974" y="534637"/>
            <a:ext cx="3498573" cy="684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ANALISIS UNIVARIADO</a:t>
            </a:r>
            <a:endParaRPr lang="es-EC" dirty="0"/>
          </a:p>
        </p:txBody>
      </p:sp>
      <p:pic>
        <p:nvPicPr>
          <p:cNvPr id="3" name="Imagen 2">
            <a:extLst>
              <a:ext uri="{FF2B5EF4-FFF2-40B4-BE49-F238E27FC236}">
                <a16:creationId xmlns:a16="http://schemas.microsoft.com/office/drawing/2014/main" id="{CFC509DD-718D-4604-ACBD-2CAE0DF03042}"/>
              </a:ext>
            </a:extLst>
          </p:cNvPr>
          <p:cNvPicPr>
            <a:picLocks noChangeAspect="1"/>
          </p:cNvPicPr>
          <p:nvPr/>
        </p:nvPicPr>
        <p:blipFill rotWithShape="1">
          <a:blip r:embed="rId3"/>
          <a:srcRect l="31634" t="24890" r="31096" b="36574"/>
          <a:stretch/>
        </p:blipFill>
        <p:spPr>
          <a:xfrm>
            <a:off x="7377434" y="1216133"/>
            <a:ext cx="4089723" cy="2377458"/>
          </a:xfrm>
          <a:prstGeom prst="rect">
            <a:avLst/>
          </a:prstGeom>
        </p:spPr>
      </p:pic>
      <p:pic>
        <p:nvPicPr>
          <p:cNvPr id="7" name="Imagen 6">
            <a:extLst>
              <a:ext uri="{FF2B5EF4-FFF2-40B4-BE49-F238E27FC236}">
                <a16:creationId xmlns:a16="http://schemas.microsoft.com/office/drawing/2014/main" id="{C7A5D794-CB88-4947-9FAB-FF535FE0FEC0}"/>
              </a:ext>
            </a:extLst>
          </p:cNvPr>
          <p:cNvPicPr/>
          <p:nvPr/>
        </p:nvPicPr>
        <p:blipFill rotWithShape="1">
          <a:blip r:embed="rId4">
            <a:extLst>
              <a:ext uri="{28A0092B-C50C-407E-A947-70E740481C1C}">
                <a14:useLocalDpi xmlns:a14="http://schemas.microsoft.com/office/drawing/2010/main" val="0"/>
              </a:ext>
            </a:extLst>
          </a:blip>
          <a:srcRect b="15737"/>
          <a:stretch/>
        </p:blipFill>
        <p:spPr bwMode="auto">
          <a:xfrm>
            <a:off x="1564827" y="1216133"/>
            <a:ext cx="5418354" cy="3075868"/>
          </a:xfrm>
          <a:prstGeom prst="rect">
            <a:avLst/>
          </a:prstGeom>
          <a:noFill/>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72EBD8EB-2842-4755-83D6-8BC617FB12CD}"/>
              </a:ext>
            </a:extLst>
          </p:cNvPr>
          <p:cNvSpPr/>
          <p:nvPr/>
        </p:nvSpPr>
        <p:spPr>
          <a:xfrm>
            <a:off x="7377434" y="3815309"/>
            <a:ext cx="4284683" cy="1263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200" dirty="0"/>
          </a:p>
          <a:p>
            <a:pPr algn="ctr"/>
            <a:r>
              <a:rPr lang="es-EC" sz="1200" dirty="0"/>
              <a:t>Más de la mitad con un 57% de los encuestados expresaron que la categoría más utilizada por ellos para compras por internet es de telefonía o tecnología, seguido con un 20% indicando la categoría otros, no obstante, el 15% indica que autos y motos compran por internet, posteriormente los artículos de belleza y cosméticos con una ponderación de   3%.</a:t>
            </a:r>
          </a:p>
          <a:p>
            <a:pPr algn="ctr"/>
            <a:endParaRPr lang="es-EC" dirty="0"/>
          </a:p>
        </p:txBody>
      </p:sp>
    </p:spTree>
    <p:extLst>
      <p:ext uri="{BB962C8B-B14F-4D97-AF65-F5344CB8AC3E}">
        <p14:creationId xmlns:p14="http://schemas.microsoft.com/office/powerpoint/2010/main" val="3736432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176395CB-A3F4-42F4-9F6F-BC4448165CD9}"/>
              </a:ext>
            </a:extLst>
          </p:cNvPr>
          <p:cNvSpPr/>
          <p:nvPr/>
        </p:nvSpPr>
        <p:spPr>
          <a:xfrm>
            <a:off x="3326296" y="3628271"/>
            <a:ext cx="6096000" cy="374077"/>
          </a:xfrm>
          <a:prstGeom prst="rect">
            <a:avLst/>
          </a:prstGeom>
        </p:spPr>
        <p:txBody>
          <a:bodyPr>
            <a:spAutoFit/>
          </a:bodyPr>
          <a:lstStyle/>
          <a:p>
            <a:pPr indent="252095">
              <a:lnSpc>
                <a:spcPct val="107000"/>
              </a:lnSpc>
              <a:spcAft>
                <a:spcPts val="800"/>
              </a:spcAft>
            </a:pPr>
            <a:r>
              <a:rPr lang="es-EC"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D73B0B2-11A3-4395-B071-D5DB429D33D8}"/>
              </a:ext>
            </a:extLst>
          </p:cNvPr>
          <p:cNvSpPr/>
          <p:nvPr/>
        </p:nvSpPr>
        <p:spPr>
          <a:xfrm>
            <a:off x="7460974" y="534637"/>
            <a:ext cx="3498573" cy="684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ANALISIS UNIVARIADO</a:t>
            </a:r>
            <a:endParaRPr lang="es-EC" dirty="0"/>
          </a:p>
        </p:txBody>
      </p:sp>
      <p:sp>
        <p:nvSpPr>
          <p:cNvPr id="8" name="Rectángulo 7">
            <a:extLst>
              <a:ext uri="{FF2B5EF4-FFF2-40B4-BE49-F238E27FC236}">
                <a16:creationId xmlns:a16="http://schemas.microsoft.com/office/drawing/2014/main" id="{72EBD8EB-2842-4755-83D6-8BC617FB12CD}"/>
              </a:ext>
            </a:extLst>
          </p:cNvPr>
          <p:cNvSpPr/>
          <p:nvPr/>
        </p:nvSpPr>
        <p:spPr>
          <a:xfrm>
            <a:off x="7377434" y="3815309"/>
            <a:ext cx="4284683" cy="1263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200" dirty="0"/>
          </a:p>
          <a:p>
            <a:pPr algn="ctr"/>
            <a:endParaRPr lang="es-EC" sz="1200" dirty="0"/>
          </a:p>
          <a:p>
            <a:pPr algn="ctr"/>
            <a:endParaRPr lang="es-EC" sz="1200" dirty="0"/>
          </a:p>
          <a:p>
            <a:pPr algn="ctr"/>
            <a:r>
              <a:rPr lang="es-EC" sz="1200" dirty="0"/>
              <a:t>Se considera según los datos arrojados sobre la encuesta a personas de la muestra seleccionada que valoran de un portal de compra las ofertas con una presentación porcentual de 18,9 % seguidamente de los descuentos con 18, 9%, seguidamente de facilidad y No hay que hacer colas con 10, 8% de representación a valor, así mismo valoran la rapidez y variedad de productos con un 9,8%.</a:t>
            </a:r>
          </a:p>
          <a:p>
            <a:pPr algn="ctr"/>
            <a:endParaRPr lang="es-EC" sz="1200" dirty="0"/>
          </a:p>
          <a:p>
            <a:pPr algn="ctr"/>
            <a:endParaRPr lang="es-EC" dirty="0"/>
          </a:p>
        </p:txBody>
      </p:sp>
      <p:pic>
        <p:nvPicPr>
          <p:cNvPr id="9" name="Imagen 8">
            <a:extLst>
              <a:ext uri="{FF2B5EF4-FFF2-40B4-BE49-F238E27FC236}">
                <a16:creationId xmlns:a16="http://schemas.microsoft.com/office/drawing/2014/main" id="{B60FBEB7-91E6-4370-A084-EFA006986A65}"/>
              </a:ext>
            </a:extLst>
          </p:cNvPr>
          <p:cNvPicPr>
            <a:picLocks noChangeAspect="1"/>
          </p:cNvPicPr>
          <p:nvPr/>
        </p:nvPicPr>
        <p:blipFill rotWithShape="1">
          <a:blip r:embed="rId3"/>
          <a:srcRect l="24943" t="24890" r="29711" b="20156"/>
          <a:stretch/>
        </p:blipFill>
        <p:spPr>
          <a:xfrm>
            <a:off x="1436944" y="1219560"/>
            <a:ext cx="3784209" cy="2578346"/>
          </a:xfrm>
          <a:prstGeom prst="rect">
            <a:avLst/>
          </a:prstGeom>
        </p:spPr>
      </p:pic>
      <p:graphicFrame>
        <p:nvGraphicFramePr>
          <p:cNvPr id="10" name="Gráfico 9">
            <a:extLst>
              <a:ext uri="{FF2B5EF4-FFF2-40B4-BE49-F238E27FC236}">
                <a16:creationId xmlns:a16="http://schemas.microsoft.com/office/drawing/2014/main" id="{31B068F8-F3A0-445F-AE4C-F01590395D60}"/>
              </a:ext>
            </a:extLst>
          </p:cNvPr>
          <p:cNvGraphicFramePr/>
          <p:nvPr>
            <p:extLst>
              <p:ext uri="{D42A27DB-BD31-4B8C-83A1-F6EECF244321}">
                <p14:modId xmlns:p14="http://schemas.microsoft.com/office/powerpoint/2010/main" val="740201084"/>
              </p:ext>
            </p:extLst>
          </p:nvPr>
        </p:nvGraphicFramePr>
        <p:xfrm>
          <a:off x="6339922" y="1406598"/>
          <a:ext cx="4619625" cy="2000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113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176395CB-A3F4-42F4-9F6F-BC4448165CD9}"/>
              </a:ext>
            </a:extLst>
          </p:cNvPr>
          <p:cNvSpPr/>
          <p:nvPr/>
        </p:nvSpPr>
        <p:spPr>
          <a:xfrm>
            <a:off x="3326296" y="3628271"/>
            <a:ext cx="6096000" cy="374077"/>
          </a:xfrm>
          <a:prstGeom prst="rect">
            <a:avLst/>
          </a:prstGeom>
        </p:spPr>
        <p:txBody>
          <a:bodyPr>
            <a:spAutoFit/>
          </a:bodyPr>
          <a:lstStyle/>
          <a:p>
            <a:pPr indent="252095">
              <a:lnSpc>
                <a:spcPct val="107000"/>
              </a:lnSpc>
              <a:spcAft>
                <a:spcPts val="800"/>
              </a:spcAft>
            </a:pPr>
            <a:r>
              <a:rPr lang="es-EC"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D73B0B2-11A3-4395-B071-D5DB429D33D8}"/>
              </a:ext>
            </a:extLst>
          </p:cNvPr>
          <p:cNvSpPr/>
          <p:nvPr/>
        </p:nvSpPr>
        <p:spPr>
          <a:xfrm>
            <a:off x="7460974" y="534637"/>
            <a:ext cx="3498573" cy="684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ANALISIS UNIVARIADO</a:t>
            </a:r>
            <a:endParaRPr lang="es-EC" dirty="0"/>
          </a:p>
        </p:txBody>
      </p:sp>
      <p:sp>
        <p:nvSpPr>
          <p:cNvPr id="8" name="Rectángulo 7">
            <a:extLst>
              <a:ext uri="{FF2B5EF4-FFF2-40B4-BE49-F238E27FC236}">
                <a16:creationId xmlns:a16="http://schemas.microsoft.com/office/drawing/2014/main" id="{72EBD8EB-2842-4755-83D6-8BC617FB12CD}"/>
              </a:ext>
            </a:extLst>
          </p:cNvPr>
          <p:cNvSpPr/>
          <p:nvPr/>
        </p:nvSpPr>
        <p:spPr>
          <a:xfrm>
            <a:off x="7377434" y="3815309"/>
            <a:ext cx="4284683" cy="1263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200" dirty="0"/>
          </a:p>
          <a:p>
            <a:pPr algn="ctr"/>
            <a:r>
              <a:rPr lang="es-EC" sz="1200" dirty="0"/>
              <a:t>El factor más seleccionado por los encuestados fue el precio con un 64% de presentación, seguidamente con la opción ofertas/descuentos con un 8% y 75 la opción de factor motivación es la comodidad, no obstante, hubo un 18% que no respondió. </a:t>
            </a:r>
          </a:p>
          <a:p>
            <a:pPr algn="ctr"/>
            <a:endParaRPr lang="es-EC" dirty="0"/>
          </a:p>
        </p:txBody>
      </p:sp>
      <p:pic>
        <p:nvPicPr>
          <p:cNvPr id="9" name="Imagen 8">
            <a:extLst>
              <a:ext uri="{FF2B5EF4-FFF2-40B4-BE49-F238E27FC236}">
                <a16:creationId xmlns:a16="http://schemas.microsoft.com/office/drawing/2014/main" id="{D5B4D7F3-C3BB-4453-9577-E8E32BECC3CD}"/>
              </a:ext>
            </a:extLst>
          </p:cNvPr>
          <p:cNvPicPr>
            <a:picLocks noChangeAspect="1"/>
          </p:cNvPicPr>
          <p:nvPr/>
        </p:nvPicPr>
        <p:blipFill rotWithShape="1">
          <a:blip r:embed="rId3"/>
          <a:srcRect l="23558" t="32026" r="23967" b="26518"/>
          <a:stretch/>
        </p:blipFill>
        <p:spPr>
          <a:xfrm>
            <a:off x="7204086" y="1186627"/>
            <a:ext cx="4436420" cy="1970516"/>
          </a:xfrm>
          <a:prstGeom prst="rect">
            <a:avLst/>
          </a:prstGeom>
        </p:spPr>
      </p:pic>
      <p:pic>
        <p:nvPicPr>
          <p:cNvPr id="10" name="Imagen 9">
            <a:extLst>
              <a:ext uri="{FF2B5EF4-FFF2-40B4-BE49-F238E27FC236}">
                <a16:creationId xmlns:a16="http://schemas.microsoft.com/office/drawing/2014/main" id="{779DDF9B-3AA5-4C8E-A0C1-E63F213474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365173"/>
            <a:ext cx="4476750" cy="3583940"/>
          </a:xfrm>
          <a:prstGeom prst="rect">
            <a:avLst/>
          </a:prstGeom>
          <a:noFill/>
          <a:ln>
            <a:noFill/>
          </a:ln>
        </p:spPr>
      </p:pic>
    </p:spTree>
    <p:extLst>
      <p:ext uri="{BB962C8B-B14F-4D97-AF65-F5344CB8AC3E}">
        <p14:creationId xmlns:p14="http://schemas.microsoft.com/office/powerpoint/2010/main" val="391207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176395CB-A3F4-42F4-9F6F-BC4448165CD9}"/>
              </a:ext>
            </a:extLst>
          </p:cNvPr>
          <p:cNvSpPr/>
          <p:nvPr/>
        </p:nvSpPr>
        <p:spPr>
          <a:xfrm>
            <a:off x="3326296" y="3628271"/>
            <a:ext cx="6096000" cy="374077"/>
          </a:xfrm>
          <a:prstGeom prst="rect">
            <a:avLst/>
          </a:prstGeom>
        </p:spPr>
        <p:txBody>
          <a:bodyPr>
            <a:spAutoFit/>
          </a:bodyPr>
          <a:lstStyle/>
          <a:p>
            <a:pPr indent="252095">
              <a:lnSpc>
                <a:spcPct val="107000"/>
              </a:lnSpc>
              <a:spcAft>
                <a:spcPts val="800"/>
              </a:spcAft>
            </a:pPr>
            <a:r>
              <a:rPr lang="es-EC"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D73B0B2-11A3-4395-B071-D5DB429D33D8}"/>
              </a:ext>
            </a:extLst>
          </p:cNvPr>
          <p:cNvSpPr/>
          <p:nvPr/>
        </p:nvSpPr>
        <p:spPr>
          <a:xfrm>
            <a:off x="7460974" y="534637"/>
            <a:ext cx="3498573" cy="684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ANALISIS BIVARIADO</a:t>
            </a:r>
            <a:endParaRPr lang="es-EC" dirty="0"/>
          </a:p>
        </p:txBody>
      </p:sp>
      <p:pic>
        <p:nvPicPr>
          <p:cNvPr id="3" name="Imagen 2">
            <a:extLst>
              <a:ext uri="{FF2B5EF4-FFF2-40B4-BE49-F238E27FC236}">
                <a16:creationId xmlns:a16="http://schemas.microsoft.com/office/drawing/2014/main" id="{75E9E53B-5093-4F33-99DD-F62D2423E4F3}"/>
              </a:ext>
            </a:extLst>
          </p:cNvPr>
          <p:cNvPicPr>
            <a:picLocks noChangeAspect="1"/>
          </p:cNvPicPr>
          <p:nvPr/>
        </p:nvPicPr>
        <p:blipFill rotWithShape="1">
          <a:blip r:embed="rId3"/>
          <a:srcRect l="23307" t="22417" r="23967" b="11881"/>
          <a:stretch/>
        </p:blipFill>
        <p:spPr>
          <a:xfrm>
            <a:off x="970934" y="1219559"/>
            <a:ext cx="6878837" cy="4819225"/>
          </a:xfrm>
          <a:prstGeom prst="rect">
            <a:avLst/>
          </a:prstGeom>
        </p:spPr>
      </p:pic>
      <p:sp>
        <p:nvSpPr>
          <p:cNvPr id="7" name="Rectángulo 6">
            <a:extLst>
              <a:ext uri="{FF2B5EF4-FFF2-40B4-BE49-F238E27FC236}">
                <a16:creationId xmlns:a16="http://schemas.microsoft.com/office/drawing/2014/main" id="{29301190-B05B-42F6-B083-3D55149C88EB}"/>
              </a:ext>
            </a:extLst>
          </p:cNvPr>
          <p:cNvSpPr/>
          <p:nvPr/>
        </p:nvSpPr>
        <p:spPr>
          <a:xfrm>
            <a:off x="8421329" y="2153265"/>
            <a:ext cx="3583858" cy="33036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b="1" dirty="0"/>
              <a:t>Análisis</a:t>
            </a:r>
            <a:r>
              <a:rPr lang="es-ES" dirty="0"/>
              <a:t>: se puede determinar que se rechaza la </a:t>
            </a:r>
            <a:r>
              <a:rPr lang="es-ES" dirty="0" err="1"/>
              <a:t>hipótesis</a:t>
            </a:r>
            <a:r>
              <a:rPr lang="es-ES" dirty="0"/>
              <a:t> nula y se acepta la alternativa ya que la influencia y la motivación más grande que tiene la generación X es la comodidad que se tiene al momento de la adquisición de los productos en los diferentes e-</a:t>
            </a:r>
            <a:r>
              <a:rPr lang="es-ES" dirty="0" err="1"/>
              <a:t>commers</a:t>
            </a:r>
            <a:r>
              <a:rPr lang="es-ES" dirty="0"/>
              <a:t>, ya sean estos nacionales o internacionales </a:t>
            </a:r>
            <a:endParaRPr lang="es-EC" dirty="0"/>
          </a:p>
        </p:txBody>
      </p:sp>
    </p:spTree>
    <p:extLst>
      <p:ext uri="{BB962C8B-B14F-4D97-AF65-F5344CB8AC3E}">
        <p14:creationId xmlns:p14="http://schemas.microsoft.com/office/powerpoint/2010/main" val="485622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176395CB-A3F4-42F4-9F6F-BC4448165CD9}"/>
              </a:ext>
            </a:extLst>
          </p:cNvPr>
          <p:cNvSpPr/>
          <p:nvPr/>
        </p:nvSpPr>
        <p:spPr>
          <a:xfrm>
            <a:off x="3326296" y="3628271"/>
            <a:ext cx="6096000" cy="374077"/>
          </a:xfrm>
          <a:prstGeom prst="rect">
            <a:avLst/>
          </a:prstGeom>
        </p:spPr>
        <p:txBody>
          <a:bodyPr>
            <a:spAutoFit/>
          </a:bodyPr>
          <a:lstStyle/>
          <a:p>
            <a:pPr indent="252095">
              <a:lnSpc>
                <a:spcPct val="107000"/>
              </a:lnSpc>
              <a:spcAft>
                <a:spcPts val="800"/>
              </a:spcAft>
            </a:pPr>
            <a:r>
              <a:rPr lang="es-EC"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D73B0B2-11A3-4395-B071-D5DB429D33D8}"/>
              </a:ext>
            </a:extLst>
          </p:cNvPr>
          <p:cNvSpPr/>
          <p:nvPr/>
        </p:nvSpPr>
        <p:spPr>
          <a:xfrm>
            <a:off x="7460974" y="534637"/>
            <a:ext cx="3498573" cy="684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ANALISIS BIVARIADO</a:t>
            </a:r>
            <a:endParaRPr lang="es-EC" dirty="0"/>
          </a:p>
        </p:txBody>
      </p:sp>
      <p:pic>
        <p:nvPicPr>
          <p:cNvPr id="3" name="Imagen 2">
            <a:extLst>
              <a:ext uri="{FF2B5EF4-FFF2-40B4-BE49-F238E27FC236}">
                <a16:creationId xmlns:a16="http://schemas.microsoft.com/office/drawing/2014/main" id="{9C8396CE-09ED-4F69-89BD-C1E345EE13BF}"/>
              </a:ext>
            </a:extLst>
          </p:cNvPr>
          <p:cNvPicPr>
            <a:picLocks noChangeAspect="1"/>
          </p:cNvPicPr>
          <p:nvPr/>
        </p:nvPicPr>
        <p:blipFill rotWithShape="1">
          <a:blip r:embed="rId3"/>
          <a:srcRect l="23427" t="22417" r="23968" b="19412"/>
          <a:stretch/>
        </p:blipFill>
        <p:spPr>
          <a:xfrm>
            <a:off x="1047349" y="1236008"/>
            <a:ext cx="7121236" cy="4427373"/>
          </a:xfrm>
          <a:prstGeom prst="rect">
            <a:avLst/>
          </a:prstGeom>
        </p:spPr>
      </p:pic>
      <p:sp>
        <p:nvSpPr>
          <p:cNvPr id="7" name="Rectángulo 6">
            <a:extLst>
              <a:ext uri="{FF2B5EF4-FFF2-40B4-BE49-F238E27FC236}">
                <a16:creationId xmlns:a16="http://schemas.microsoft.com/office/drawing/2014/main" id="{8C6C6F3B-3E5A-4A54-AD83-82FF91EBC052}"/>
              </a:ext>
            </a:extLst>
          </p:cNvPr>
          <p:cNvSpPr/>
          <p:nvPr/>
        </p:nvSpPr>
        <p:spPr>
          <a:xfrm>
            <a:off x="8365802" y="1601050"/>
            <a:ext cx="3498573" cy="3618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t>Análisis</a:t>
            </a:r>
            <a:r>
              <a:rPr lang="es-ES" dirty="0"/>
              <a:t>: se puede determinar que se acepta la </a:t>
            </a:r>
            <a:r>
              <a:rPr lang="es-ES" dirty="0" err="1"/>
              <a:t>hipótesis</a:t>
            </a:r>
            <a:r>
              <a:rPr lang="es-ES" dirty="0"/>
              <a:t> alternativa y se rechaza la nula ya que en todos los rangos de edades de la generación X, se puede observar que temen a las compras en línea debido a la clonación de sus tarjetas de crédito, seguido del temor a que el paquete que ha solicitado nunca llegue a su lugar de destino. </a:t>
            </a:r>
            <a:endParaRPr lang="es-EC" dirty="0"/>
          </a:p>
          <a:p>
            <a:pPr algn="ctr"/>
            <a:endParaRPr lang="es-EC" dirty="0"/>
          </a:p>
        </p:txBody>
      </p:sp>
    </p:spTree>
    <p:extLst>
      <p:ext uri="{BB962C8B-B14F-4D97-AF65-F5344CB8AC3E}">
        <p14:creationId xmlns:p14="http://schemas.microsoft.com/office/powerpoint/2010/main" val="395824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Imagen 2">
            <a:extLst>
              <a:ext uri="{FF2B5EF4-FFF2-40B4-BE49-F238E27FC236}">
                <a16:creationId xmlns:a16="http://schemas.microsoft.com/office/drawing/2014/main" id="{5891CC13-3002-4C34-9222-6F846CEB2D95}"/>
              </a:ext>
            </a:extLst>
          </p:cNvPr>
          <p:cNvPicPr>
            <a:picLocks noChangeAspect="1"/>
          </p:cNvPicPr>
          <p:nvPr/>
        </p:nvPicPr>
        <p:blipFill>
          <a:blip r:embed="rId3"/>
          <a:stretch>
            <a:fillRect/>
          </a:stretch>
        </p:blipFill>
        <p:spPr>
          <a:xfrm>
            <a:off x="1439886" y="1690688"/>
            <a:ext cx="3673709" cy="2571596"/>
          </a:xfrm>
          <a:prstGeom prst="rect">
            <a:avLst/>
          </a:prstGeom>
        </p:spPr>
      </p:pic>
      <p:pic>
        <p:nvPicPr>
          <p:cNvPr id="4" name="Imagen 3">
            <a:extLst>
              <a:ext uri="{FF2B5EF4-FFF2-40B4-BE49-F238E27FC236}">
                <a16:creationId xmlns:a16="http://schemas.microsoft.com/office/drawing/2014/main" id="{2266C86B-B1EA-46F3-B9A7-B4F0FC1870D3}"/>
              </a:ext>
            </a:extLst>
          </p:cNvPr>
          <p:cNvPicPr>
            <a:picLocks noChangeAspect="1"/>
          </p:cNvPicPr>
          <p:nvPr/>
        </p:nvPicPr>
        <p:blipFill>
          <a:blip r:embed="rId4"/>
          <a:stretch>
            <a:fillRect/>
          </a:stretch>
        </p:blipFill>
        <p:spPr>
          <a:xfrm>
            <a:off x="7251674" y="233728"/>
            <a:ext cx="2945673" cy="1963782"/>
          </a:xfrm>
          <a:prstGeom prst="rect">
            <a:avLst/>
          </a:prstGeom>
        </p:spPr>
      </p:pic>
      <p:pic>
        <p:nvPicPr>
          <p:cNvPr id="8" name="Imagen 7">
            <a:extLst>
              <a:ext uri="{FF2B5EF4-FFF2-40B4-BE49-F238E27FC236}">
                <a16:creationId xmlns:a16="http://schemas.microsoft.com/office/drawing/2014/main" id="{88DD1577-13F6-4452-8696-F503951B5C56}"/>
              </a:ext>
            </a:extLst>
          </p:cNvPr>
          <p:cNvPicPr>
            <a:picLocks noChangeAspect="1"/>
          </p:cNvPicPr>
          <p:nvPr/>
        </p:nvPicPr>
        <p:blipFill>
          <a:blip r:embed="rId5"/>
          <a:stretch>
            <a:fillRect/>
          </a:stretch>
        </p:blipFill>
        <p:spPr>
          <a:xfrm>
            <a:off x="7057635" y="2914657"/>
            <a:ext cx="3333750" cy="1963782"/>
          </a:xfrm>
          <a:prstGeom prst="rect">
            <a:avLst/>
          </a:prstGeom>
        </p:spPr>
      </p:pic>
      <p:cxnSp>
        <p:nvCxnSpPr>
          <p:cNvPr id="10" name="Conector recto de flecha 9">
            <a:extLst>
              <a:ext uri="{FF2B5EF4-FFF2-40B4-BE49-F238E27FC236}">
                <a16:creationId xmlns:a16="http://schemas.microsoft.com/office/drawing/2014/main" id="{2D69D8C4-9731-4ED5-B951-ED55A097A274}"/>
              </a:ext>
            </a:extLst>
          </p:cNvPr>
          <p:cNvCxnSpPr/>
          <p:nvPr/>
        </p:nvCxnSpPr>
        <p:spPr>
          <a:xfrm flipV="1">
            <a:off x="5294671" y="1489587"/>
            <a:ext cx="1762964" cy="1047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AC280041-8B57-43F2-8C54-0FEA1F51A8B5}"/>
              </a:ext>
            </a:extLst>
          </p:cNvPr>
          <p:cNvCxnSpPr/>
          <p:nvPr/>
        </p:nvCxnSpPr>
        <p:spPr>
          <a:xfrm>
            <a:off x="5294671" y="2976486"/>
            <a:ext cx="1500024" cy="765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C46B67D8-48CA-4910-8A23-38D5D0B881AE}"/>
              </a:ext>
            </a:extLst>
          </p:cNvPr>
          <p:cNvSpPr/>
          <p:nvPr/>
        </p:nvSpPr>
        <p:spPr>
          <a:xfrm>
            <a:off x="2096087" y="4262284"/>
            <a:ext cx="2391507" cy="616155"/>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dirty="0"/>
              <a:t>1961-1981</a:t>
            </a:r>
          </a:p>
        </p:txBody>
      </p:sp>
    </p:spTree>
    <p:extLst>
      <p:ext uri="{BB962C8B-B14F-4D97-AF65-F5344CB8AC3E}">
        <p14:creationId xmlns:p14="http://schemas.microsoft.com/office/powerpoint/2010/main" val="5322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176395CB-A3F4-42F4-9F6F-BC4448165CD9}"/>
              </a:ext>
            </a:extLst>
          </p:cNvPr>
          <p:cNvSpPr/>
          <p:nvPr/>
        </p:nvSpPr>
        <p:spPr>
          <a:xfrm>
            <a:off x="3326296" y="3628271"/>
            <a:ext cx="6096000" cy="374077"/>
          </a:xfrm>
          <a:prstGeom prst="rect">
            <a:avLst/>
          </a:prstGeom>
        </p:spPr>
        <p:txBody>
          <a:bodyPr>
            <a:spAutoFit/>
          </a:bodyPr>
          <a:lstStyle/>
          <a:p>
            <a:pPr indent="252095">
              <a:lnSpc>
                <a:spcPct val="107000"/>
              </a:lnSpc>
              <a:spcAft>
                <a:spcPts val="800"/>
              </a:spcAft>
            </a:pPr>
            <a:r>
              <a:rPr lang="es-EC"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D73B0B2-11A3-4395-B071-D5DB429D33D8}"/>
              </a:ext>
            </a:extLst>
          </p:cNvPr>
          <p:cNvSpPr/>
          <p:nvPr/>
        </p:nvSpPr>
        <p:spPr>
          <a:xfrm>
            <a:off x="7460974" y="534637"/>
            <a:ext cx="3498573" cy="684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ANALISIS BIVARIADO</a:t>
            </a:r>
            <a:endParaRPr lang="es-EC" dirty="0"/>
          </a:p>
        </p:txBody>
      </p:sp>
      <p:pic>
        <p:nvPicPr>
          <p:cNvPr id="3" name="Imagen 2">
            <a:extLst>
              <a:ext uri="{FF2B5EF4-FFF2-40B4-BE49-F238E27FC236}">
                <a16:creationId xmlns:a16="http://schemas.microsoft.com/office/drawing/2014/main" id="{0A4D2AF9-C45F-4974-A54A-0A5D4FCED07B}"/>
              </a:ext>
            </a:extLst>
          </p:cNvPr>
          <p:cNvPicPr>
            <a:picLocks noChangeAspect="1"/>
          </p:cNvPicPr>
          <p:nvPr/>
        </p:nvPicPr>
        <p:blipFill rotWithShape="1">
          <a:blip r:embed="rId3"/>
          <a:srcRect l="21467" t="22417" r="22788" b="15847"/>
          <a:stretch/>
        </p:blipFill>
        <p:spPr>
          <a:xfrm>
            <a:off x="1039379" y="1313095"/>
            <a:ext cx="6657182" cy="4145170"/>
          </a:xfrm>
          <a:prstGeom prst="rect">
            <a:avLst/>
          </a:prstGeom>
        </p:spPr>
      </p:pic>
      <p:sp>
        <p:nvSpPr>
          <p:cNvPr id="7" name="Rectángulo 6">
            <a:extLst>
              <a:ext uri="{FF2B5EF4-FFF2-40B4-BE49-F238E27FC236}">
                <a16:creationId xmlns:a16="http://schemas.microsoft.com/office/drawing/2014/main" id="{89FC2FC0-9FB6-42A8-AA11-9AB83291E017}"/>
              </a:ext>
            </a:extLst>
          </p:cNvPr>
          <p:cNvSpPr/>
          <p:nvPr/>
        </p:nvSpPr>
        <p:spPr>
          <a:xfrm>
            <a:off x="8215532" y="1589649"/>
            <a:ext cx="3770142" cy="37420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 </a:t>
            </a:r>
          </a:p>
          <a:p>
            <a:r>
              <a:rPr lang="es-EC" b="1" dirty="0"/>
              <a:t>Análisis:</a:t>
            </a:r>
            <a:r>
              <a:rPr lang="es-EC" dirty="0"/>
              <a:t> Se puede deducir que la </a:t>
            </a:r>
            <a:r>
              <a:rPr lang="es-EC" dirty="0" err="1"/>
              <a:t>hipótesis</a:t>
            </a:r>
            <a:r>
              <a:rPr lang="es-EC" dirty="0"/>
              <a:t> nula se rechaza y se acepta la alternativa debido a que la mayoría de los compradores de la generación X valora la comodidad al momento de su decisión de compra, la publicidad que aparece en las redes sociales es un influyente, ya que de esta manera pueden estar enterados de todos los productos de las tiendas en línea a nivel mundial pero no es un factor determinante para su decisión de compra </a:t>
            </a:r>
          </a:p>
        </p:txBody>
      </p:sp>
    </p:spTree>
    <p:extLst>
      <p:ext uri="{BB962C8B-B14F-4D97-AF65-F5344CB8AC3E}">
        <p14:creationId xmlns:p14="http://schemas.microsoft.com/office/powerpoint/2010/main" val="2960393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068"/>
            <a:ext cx="12192000" cy="6858000"/>
          </a:xfrm>
        </p:spPr>
      </p:pic>
      <p:sp>
        <p:nvSpPr>
          <p:cNvPr id="4" name="Rectángulo 3">
            <a:extLst>
              <a:ext uri="{FF2B5EF4-FFF2-40B4-BE49-F238E27FC236}">
                <a16:creationId xmlns:a16="http://schemas.microsoft.com/office/drawing/2014/main" id="{176395CB-A3F4-42F4-9F6F-BC4448165CD9}"/>
              </a:ext>
            </a:extLst>
          </p:cNvPr>
          <p:cNvSpPr/>
          <p:nvPr/>
        </p:nvSpPr>
        <p:spPr>
          <a:xfrm>
            <a:off x="3326296" y="3628271"/>
            <a:ext cx="6096000" cy="374077"/>
          </a:xfrm>
          <a:prstGeom prst="rect">
            <a:avLst/>
          </a:prstGeom>
        </p:spPr>
        <p:txBody>
          <a:bodyPr>
            <a:spAutoFit/>
          </a:bodyPr>
          <a:lstStyle/>
          <a:p>
            <a:pPr indent="252095">
              <a:lnSpc>
                <a:spcPct val="107000"/>
              </a:lnSpc>
              <a:spcAft>
                <a:spcPts val="800"/>
              </a:spcAft>
            </a:pPr>
            <a:r>
              <a:rPr lang="es-EC"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D73B0B2-11A3-4395-B071-D5DB429D33D8}"/>
              </a:ext>
            </a:extLst>
          </p:cNvPr>
          <p:cNvSpPr/>
          <p:nvPr/>
        </p:nvSpPr>
        <p:spPr>
          <a:xfrm>
            <a:off x="7673009" y="22663"/>
            <a:ext cx="3498573" cy="684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ANALISIS BIVARIADO</a:t>
            </a:r>
            <a:endParaRPr lang="es-EC" dirty="0"/>
          </a:p>
        </p:txBody>
      </p:sp>
      <p:pic>
        <p:nvPicPr>
          <p:cNvPr id="3" name="Imagen 2">
            <a:extLst>
              <a:ext uri="{FF2B5EF4-FFF2-40B4-BE49-F238E27FC236}">
                <a16:creationId xmlns:a16="http://schemas.microsoft.com/office/drawing/2014/main" id="{076E5E6E-4E2D-47DA-A3AE-A0C6228D4ABD}"/>
              </a:ext>
            </a:extLst>
          </p:cNvPr>
          <p:cNvPicPr>
            <a:picLocks noChangeAspect="1"/>
          </p:cNvPicPr>
          <p:nvPr/>
        </p:nvPicPr>
        <p:blipFill rotWithShape="1">
          <a:blip r:embed="rId3"/>
          <a:srcRect l="24980" t="27731" r="23954" b="14246"/>
          <a:stretch/>
        </p:blipFill>
        <p:spPr>
          <a:xfrm>
            <a:off x="984737" y="1240115"/>
            <a:ext cx="6147337" cy="4429165"/>
          </a:xfrm>
          <a:prstGeom prst="rect">
            <a:avLst/>
          </a:prstGeom>
        </p:spPr>
      </p:pic>
      <p:sp>
        <p:nvSpPr>
          <p:cNvPr id="7" name="Rectángulo 6">
            <a:extLst>
              <a:ext uri="{FF2B5EF4-FFF2-40B4-BE49-F238E27FC236}">
                <a16:creationId xmlns:a16="http://schemas.microsoft.com/office/drawing/2014/main" id="{E82B7610-3C9C-4B4A-9DF4-3D316FFE308F}"/>
              </a:ext>
            </a:extLst>
          </p:cNvPr>
          <p:cNvSpPr/>
          <p:nvPr/>
        </p:nvSpPr>
        <p:spPr>
          <a:xfrm>
            <a:off x="4325102" y="5551087"/>
            <a:ext cx="3882683" cy="1325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100" b="1" dirty="0"/>
          </a:p>
          <a:p>
            <a:pPr algn="ctr"/>
            <a:r>
              <a:rPr lang="es-ES" sz="1100" b="1" dirty="0"/>
              <a:t>Análisis</a:t>
            </a:r>
            <a:r>
              <a:rPr lang="es-ES" sz="1100" dirty="0"/>
              <a:t>: con un valor de 5.336 y 36.660 en chi- cuadrado respectivamente, se puede determinar que la </a:t>
            </a:r>
            <a:r>
              <a:rPr lang="es-ES" sz="1100" dirty="0" err="1"/>
              <a:t>hipótesis</a:t>
            </a:r>
            <a:r>
              <a:rPr lang="es-ES" sz="1100" dirty="0"/>
              <a:t> alternativa se acepta y se rechaza la nula, ya que al verificar los cruces de las tablas podemos observar que el genero femenino gasta más que el masculino, además se debe acotar que las compras por parte del genero femenino son mucho más impulsivas que el otro género.</a:t>
            </a:r>
            <a:endParaRPr lang="es-EC" sz="1100" dirty="0"/>
          </a:p>
          <a:p>
            <a:pPr algn="ctr"/>
            <a:endParaRPr lang="es-EC" dirty="0"/>
          </a:p>
        </p:txBody>
      </p:sp>
      <p:pic>
        <p:nvPicPr>
          <p:cNvPr id="8" name="Imagen 7">
            <a:extLst>
              <a:ext uri="{FF2B5EF4-FFF2-40B4-BE49-F238E27FC236}">
                <a16:creationId xmlns:a16="http://schemas.microsoft.com/office/drawing/2014/main" id="{540C20B4-DB1B-445E-A443-EEB31E8DF5D6}"/>
              </a:ext>
            </a:extLst>
          </p:cNvPr>
          <p:cNvPicPr>
            <a:picLocks noChangeAspect="1"/>
          </p:cNvPicPr>
          <p:nvPr/>
        </p:nvPicPr>
        <p:blipFill rotWithShape="1">
          <a:blip r:embed="rId4"/>
          <a:srcRect l="29904" t="24890" r="29481" b="14189"/>
          <a:stretch/>
        </p:blipFill>
        <p:spPr>
          <a:xfrm>
            <a:off x="6780628" y="852575"/>
            <a:ext cx="5411372" cy="4563487"/>
          </a:xfrm>
          <a:prstGeom prst="rect">
            <a:avLst/>
          </a:prstGeom>
        </p:spPr>
      </p:pic>
    </p:spTree>
    <p:extLst>
      <p:ext uri="{BB962C8B-B14F-4D97-AF65-F5344CB8AC3E}">
        <p14:creationId xmlns:p14="http://schemas.microsoft.com/office/powerpoint/2010/main" val="272815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FCFB32AF-248E-4086-A426-604BEDD8A491}"/>
              </a:ext>
            </a:extLst>
          </p:cNvPr>
          <p:cNvSpPr/>
          <p:nvPr/>
        </p:nvSpPr>
        <p:spPr>
          <a:xfrm>
            <a:off x="7188936" y="104576"/>
            <a:ext cx="4254691"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Conclusiones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4A58C635-E57D-4044-BC3D-0483059A71DA}"/>
              </a:ext>
            </a:extLst>
          </p:cNvPr>
          <p:cNvSpPr txBox="1"/>
          <p:nvPr/>
        </p:nvSpPr>
        <p:spPr>
          <a:xfrm>
            <a:off x="984738" y="1288456"/>
            <a:ext cx="11207262" cy="3693319"/>
          </a:xfrm>
          <a:prstGeom prst="rect">
            <a:avLst/>
          </a:prstGeom>
          <a:noFill/>
        </p:spPr>
        <p:txBody>
          <a:bodyPr wrap="square" rtlCol="0">
            <a:spAutoFit/>
          </a:bodyPr>
          <a:lstStyle/>
          <a:p>
            <a:pPr lvl="0"/>
            <a:r>
              <a:rPr lang="es-EC" dirty="0" err="1"/>
              <a:t>Hipótesis</a:t>
            </a:r>
            <a:r>
              <a:rPr lang="es-EC" dirty="0"/>
              <a:t> aceptadas</a:t>
            </a:r>
          </a:p>
          <a:p>
            <a:r>
              <a:rPr lang="es-EC" dirty="0"/>
              <a:t>H1: El factor más importante que determina la decisión de compra, en los e- </a:t>
            </a:r>
            <a:r>
              <a:rPr lang="es-EC" dirty="0" err="1"/>
              <a:t>commers</a:t>
            </a:r>
            <a:r>
              <a:rPr lang="es-EC" dirty="0"/>
              <a:t>, por parte de la generación X es la seguridad de su información para el uso de su tarjeta de crédito.</a:t>
            </a:r>
          </a:p>
          <a:p>
            <a:endParaRPr lang="es-EC" dirty="0"/>
          </a:p>
          <a:p>
            <a:r>
              <a:rPr lang="es-EC" dirty="0"/>
              <a:t>Actualmente nos desenvolvemos en un mundo tecnológico en el cual el robo de información esta en el diario vivir, para esta investigación se han tomado en cuenta esta preocupación por parte de la generación X a la cual estamos estudiando, y como resultado se ha obtenido que unas de las principales preocupaciones por parte de esta generación es la clonación de sus tarjetas de crédito al momento de realizar cualquier compra en línea. </a:t>
            </a:r>
          </a:p>
          <a:p>
            <a:r>
              <a:rPr lang="es-EC" dirty="0"/>
              <a:t>En la actualidad las empresas han invertido grandes cantidades de dinero para salvaguardar la identidad de sus compradores y en ciertas ocasiones debido a la desinformación una gran cantidad de personas (no solo de la generación X) teme al robo o clonación de su tarjeta de crédito.</a:t>
            </a:r>
          </a:p>
          <a:p>
            <a:endParaRPr lang="es-EC" dirty="0"/>
          </a:p>
          <a:p>
            <a:endParaRPr lang="es-EC" dirty="0"/>
          </a:p>
        </p:txBody>
      </p:sp>
    </p:spTree>
    <p:extLst>
      <p:ext uri="{BB962C8B-B14F-4D97-AF65-F5344CB8AC3E}">
        <p14:creationId xmlns:p14="http://schemas.microsoft.com/office/powerpoint/2010/main" val="3375307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FCFB32AF-248E-4086-A426-604BEDD8A491}"/>
              </a:ext>
            </a:extLst>
          </p:cNvPr>
          <p:cNvSpPr/>
          <p:nvPr/>
        </p:nvSpPr>
        <p:spPr>
          <a:xfrm>
            <a:off x="7188936" y="104576"/>
            <a:ext cx="4254691"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Conclusiones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uadroTexto 2">
            <a:extLst>
              <a:ext uri="{FF2B5EF4-FFF2-40B4-BE49-F238E27FC236}">
                <a16:creationId xmlns:a16="http://schemas.microsoft.com/office/drawing/2014/main" id="{479316D3-02EB-41BE-BA71-8B3D814D5FFB}"/>
              </a:ext>
            </a:extLst>
          </p:cNvPr>
          <p:cNvSpPr txBox="1"/>
          <p:nvPr/>
        </p:nvSpPr>
        <p:spPr>
          <a:xfrm>
            <a:off x="1491175" y="1690688"/>
            <a:ext cx="9397219" cy="3416320"/>
          </a:xfrm>
          <a:prstGeom prst="rect">
            <a:avLst/>
          </a:prstGeom>
          <a:noFill/>
        </p:spPr>
        <p:txBody>
          <a:bodyPr wrap="square" rtlCol="0">
            <a:spAutoFit/>
          </a:bodyPr>
          <a:lstStyle/>
          <a:p>
            <a:r>
              <a:rPr lang="es-EC" dirty="0"/>
              <a:t>H1: El género femenino de la generación X gasta por compulsividad y genera muchas más compras en los e-</a:t>
            </a:r>
            <a:r>
              <a:rPr lang="es-EC" dirty="0" err="1"/>
              <a:t>commers</a:t>
            </a:r>
            <a:r>
              <a:rPr lang="es-EC" dirty="0"/>
              <a:t>.</a:t>
            </a:r>
          </a:p>
          <a:p>
            <a:endParaRPr lang="es-EC" dirty="0"/>
          </a:p>
          <a:p>
            <a:r>
              <a:rPr lang="es-EC" dirty="0"/>
              <a:t>En esta investigación el género femenino ha demostrado su alto consumo y compulsividad al momento de la compra en los e-</a:t>
            </a:r>
            <a:r>
              <a:rPr lang="es-EC" dirty="0" err="1"/>
              <a:t>commers</a:t>
            </a:r>
            <a:r>
              <a:rPr lang="es-EC" dirty="0"/>
              <a:t>, esto debido a que este género es más susceptible a las ofertas y publicidad que pueden aparecer en las diferentes redes sociales, un factor influyente es el psicológico ya que datos analizados en el año 2014 por la revista BMC PSYCHIATRY aseguran que un 5% de la población es adicta a las compras. La exaltación y excitación que tienen las mujeres de acceder a diferentes tiendas en muchos lugares exclusivos, según un estudio realizado en el 2015. Este fenómeno esta dado también debido a que existe un concepto de adicción a la marca, estableciéndose conforme al lanzamiento de diferentes productos.</a:t>
            </a:r>
          </a:p>
          <a:p>
            <a:endParaRPr lang="es-EC" dirty="0"/>
          </a:p>
        </p:txBody>
      </p:sp>
    </p:spTree>
    <p:extLst>
      <p:ext uri="{BB962C8B-B14F-4D97-AF65-F5344CB8AC3E}">
        <p14:creationId xmlns:p14="http://schemas.microsoft.com/office/powerpoint/2010/main" val="347095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FCFB32AF-248E-4086-A426-604BEDD8A491}"/>
              </a:ext>
            </a:extLst>
          </p:cNvPr>
          <p:cNvSpPr/>
          <p:nvPr/>
        </p:nvSpPr>
        <p:spPr>
          <a:xfrm>
            <a:off x="7188936" y="104576"/>
            <a:ext cx="4254691"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Conclusiones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uadroTexto 2">
            <a:extLst>
              <a:ext uri="{FF2B5EF4-FFF2-40B4-BE49-F238E27FC236}">
                <a16:creationId xmlns:a16="http://schemas.microsoft.com/office/drawing/2014/main" id="{479316D3-02EB-41BE-BA71-8B3D814D5FFB}"/>
              </a:ext>
            </a:extLst>
          </p:cNvPr>
          <p:cNvSpPr txBox="1"/>
          <p:nvPr/>
        </p:nvSpPr>
        <p:spPr>
          <a:xfrm>
            <a:off x="1043720" y="1288455"/>
            <a:ext cx="11193193" cy="3139321"/>
          </a:xfrm>
          <a:prstGeom prst="rect">
            <a:avLst/>
          </a:prstGeom>
          <a:noFill/>
        </p:spPr>
        <p:txBody>
          <a:bodyPr wrap="square" rtlCol="0">
            <a:spAutoFit/>
          </a:bodyPr>
          <a:lstStyle/>
          <a:p>
            <a:pPr lvl="0"/>
            <a:r>
              <a:rPr lang="es-EC" dirty="0" err="1"/>
              <a:t>Hipótesis</a:t>
            </a:r>
            <a:r>
              <a:rPr lang="es-EC" dirty="0"/>
              <a:t> rechazadas</a:t>
            </a:r>
          </a:p>
          <a:p>
            <a:pPr lvl="0"/>
            <a:r>
              <a:rPr lang="es-EC" dirty="0"/>
              <a:t> </a:t>
            </a:r>
          </a:p>
          <a:p>
            <a:r>
              <a:rPr lang="es-EC" dirty="0"/>
              <a:t>H1: La influencia más grande en la preferencia de compra de los e- </a:t>
            </a:r>
            <a:r>
              <a:rPr lang="es-EC" dirty="0" err="1"/>
              <a:t>commers</a:t>
            </a:r>
            <a:r>
              <a:rPr lang="es-EC" dirty="0"/>
              <a:t>, en la generación X del DMQ (Distrito Metropolitano de Quito) y Sangolquí son la familia y el estrato social al que buscan pertenecer.  </a:t>
            </a:r>
          </a:p>
          <a:p>
            <a:endParaRPr lang="es-EC" dirty="0"/>
          </a:p>
          <a:p>
            <a:r>
              <a:rPr lang="es-EC" dirty="0"/>
              <a:t>En los resultados obtenidos en la investigación podemos constatar que la familia no es la influencia más grande para la motivación de compra de la generación X. A este segmento de mercado lo mueven otros influenciadores dentro de las mismas se encuentra: comodidad para poder realizar sus compras, variedad de oferta, evitar la aglomeración, facilidad horarios.</a:t>
            </a:r>
          </a:p>
          <a:p>
            <a:endParaRPr lang="es-EC" dirty="0"/>
          </a:p>
          <a:p>
            <a:endParaRPr lang="es-EC" dirty="0"/>
          </a:p>
        </p:txBody>
      </p:sp>
    </p:spTree>
    <p:extLst>
      <p:ext uri="{BB962C8B-B14F-4D97-AF65-F5344CB8AC3E}">
        <p14:creationId xmlns:p14="http://schemas.microsoft.com/office/powerpoint/2010/main" val="3841855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FCFB32AF-248E-4086-A426-604BEDD8A491}"/>
              </a:ext>
            </a:extLst>
          </p:cNvPr>
          <p:cNvSpPr/>
          <p:nvPr/>
        </p:nvSpPr>
        <p:spPr>
          <a:xfrm>
            <a:off x="7188936" y="104576"/>
            <a:ext cx="4254691"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Conclusiones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uadroTexto 2">
            <a:extLst>
              <a:ext uri="{FF2B5EF4-FFF2-40B4-BE49-F238E27FC236}">
                <a16:creationId xmlns:a16="http://schemas.microsoft.com/office/drawing/2014/main" id="{479316D3-02EB-41BE-BA71-8B3D814D5FFB}"/>
              </a:ext>
            </a:extLst>
          </p:cNvPr>
          <p:cNvSpPr txBox="1"/>
          <p:nvPr/>
        </p:nvSpPr>
        <p:spPr>
          <a:xfrm>
            <a:off x="1043720" y="1288455"/>
            <a:ext cx="11193193" cy="2862322"/>
          </a:xfrm>
          <a:prstGeom prst="rect">
            <a:avLst/>
          </a:prstGeom>
          <a:noFill/>
        </p:spPr>
        <p:txBody>
          <a:bodyPr wrap="square" rtlCol="0">
            <a:spAutoFit/>
          </a:bodyPr>
          <a:lstStyle/>
          <a:p>
            <a:r>
              <a:rPr lang="es-EC" dirty="0"/>
              <a:t>H1:  La generación X es la más susceptible a la captación de la publicidad que aparece en las diferentes redes sociales y contenido web, para el consumo de los e-</a:t>
            </a:r>
            <a:r>
              <a:rPr lang="es-EC" dirty="0" err="1"/>
              <a:t>commers</a:t>
            </a:r>
            <a:r>
              <a:rPr lang="es-EC" dirty="0"/>
              <a:t>.</a:t>
            </a:r>
          </a:p>
          <a:p>
            <a:endParaRPr lang="es-EC" dirty="0"/>
          </a:p>
          <a:p>
            <a:r>
              <a:rPr lang="es-EC" dirty="0"/>
              <a:t>Como ya se había mencionado anteriormente, esta generación al tener un criterio ya formado propio de su edad, no es tan susceptible a los diferentes anuncios publicitarios para lograr influenciar en su decisión de compra, esto no quiere decir que en ciertas ocasiones, si den cabida a determinadas estrategias de marketing de las empresas que  promocionar sus productos, la generación X sabe lo que desea en el momento preciso por lo cual la herramienta de los e-</a:t>
            </a:r>
            <a:r>
              <a:rPr lang="es-EC" dirty="0" err="1"/>
              <a:t>commers</a:t>
            </a:r>
            <a:r>
              <a:rPr lang="es-EC" dirty="0"/>
              <a:t> es ideal para ellos.</a:t>
            </a:r>
          </a:p>
          <a:p>
            <a:endParaRPr lang="es-EC" dirty="0"/>
          </a:p>
          <a:p>
            <a:endParaRPr lang="es-EC" dirty="0"/>
          </a:p>
        </p:txBody>
      </p:sp>
    </p:spTree>
    <p:extLst>
      <p:ext uri="{BB962C8B-B14F-4D97-AF65-F5344CB8AC3E}">
        <p14:creationId xmlns:p14="http://schemas.microsoft.com/office/powerpoint/2010/main" val="563564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E05DDE22-9818-48A7-93DB-281575B79ED0}"/>
              </a:ext>
            </a:extLst>
          </p:cNvPr>
          <p:cNvSpPr/>
          <p:nvPr/>
        </p:nvSpPr>
        <p:spPr>
          <a:xfrm>
            <a:off x="6540875" y="104576"/>
            <a:ext cx="5550815"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Recomendaciones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ctángulo 2">
            <a:extLst>
              <a:ext uri="{FF2B5EF4-FFF2-40B4-BE49-F238E27FC236}">
                <a16:creationId xmlns:a16="http://schemas.microsoft.com/office/drawing/2014/main" id="{CFA339F5-AA8B-4E7D-B9B3-D1DD3CDD7B05}"/>
              </a:ext>
            </a:extLst>
          </p:cNvPr>
          <p:cNvSpPr/>
          <p:nvPr/>
        </p:nvSpPr>
        <p:spPr>
          <a:xfrm>
            <a:off x="1470583" y="1027906"/>
            <a:ext cx="10621107" cy="4801314"/>
          </a:xfrm>
          <a:prstGeom prst="rect">
            <a:avLst/>
          </a:prstGeom>
        </p:spPr>
        <p:txBody>
          <a:bodyPr wrap="square">
            <a:spAutoFit/>
          </a:bodyPr>
          <a:lstStyle/>
          <a:p>
            <a:endParaRPr lang="es-EC" dirty="0"/>
          </a:p>
          <a:p>
            <a:pPr marL="285750" indent="-285750">
              <a:buFont typeface="Arial" panose="020B0604020202020204" pitchFamily="34" charset="0"/>
              <a:buChar char="•"/>
            </a:pPr>
            <a:r>
              <a:rPr lang="es-EC" dirty="0"/>
              <a:t>Realizar un plan de medios que permita llevar de forma correcta y oportuna el mensaje publicitario a los consumidores adultos. Los consumidores valoran altamente las ofertas, descuentos y envíos gratis</a:t>
            </a:r>
          </a:p>
          <a:p>
            <a:endParaRPr lang="es-EC" dirty="0"/>
          </a:p>
          <a:p>
            <a:r>
              <a:rPr lang="es-EC" dirty="0"/>
              <a:t>•Se recomienda a las empresas que ofrecen productos dirigidos al segmento adulto de la población, o que sus productos tienen amplia demanda entre los consumidores, incrementar la oferta de productos con amplia diversificación en sus presentaciones, de modo que puedan ser encontrados en diversos colores, diseños, tipos de empaques, entre otros, ofrecer variedad de alternativas en productos y servicios de la misma línea o renglón, y de esta forma también, se podrá medir el nivel de preferencia y satisfacción de los consumidores adultos en cuanto a las propuestas de marcas, productos y servicios que les son ofrecidos ampliamente a través de los medios publicitarios.</a:t>
            </a:r>
          </a:p>
          <a:p>
            <a:endParaRPr lang="es-EC" dirty="0"/>
          </a:p>
          <a:p>
            <a:r>
              <a:rPr lang="es-EC" dirty="0"/>
              <a:t>•Este segmento de la población puede ser altamente explotado por empresas que comercian productos deportivos, tecnológicos, calzado, así como también accesorios de vestir y de cuidado personal, debido a la alta conciencia que tienen estos consumidores (Generación “x”), de su presencia en la sociedad y el alta valor que le asignan a la imagen y apariencia personal.</a:t>
            </a:r>
          </a:p>
          <a:p>
            <a:endParaRPr lang="es-EC" dirty="0"/>
          </a:p>
        </p:txBody>
      </p:sp>
    </p:spTree>
    <p:extLst>
      <p:ext uri="{BB962C8B-B14F-4D97-AF65-F5344CB8AC3E}">
        <p14:creationId xmlns:p14="http://schemas.microsoft.com/office/powerpoint/2010/main" val="62405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p:cNvSpPr/>
          <p:nvPr/>
        </p:nvSpPr>
        <p:spPr>
          <a:xfrm>
            <a:off x="2817342" y="2932670"/>
            <a:ext cx="6145426" cy="957995"/>
          </a:xfrm>
          <a:prstGeom prst="rect">
            <a:avLst/>
          </a:prstGeom>
          <a:noFill/>
        </p:spPr>
        <p:txBody>
          <a:bodyPr wrap="square" lIns="91440" tIns="45720" rIns="91440" bIns="45720">
            <a:spAutoFit/>
          </a:bodyPr>
          <a:lstStyle/>
          <a:p>
            <a:pPr algn="ctr"/>
            <a:r>
              <a:rPr lang="es-ES" sz="5400" b="0" cap="none" spc="0" dirty="0">
                <a:ln w="0"/>
                <a:solidFill>
                  <a:schemeClr val="accent6">
                    <a:lumMod val="50000"/>
                  </a:schemeClr>
                </a:solidFill>
                <a:effectLst>
                  <a:reflection blurRad="6350" stA="53000" endA="300" endPos="35500" dir="5400000" sy="-90000" algn="bl" rotWithShape="0"/>
                </a:effectLst>
              </a:rPr>
              <a:t>GRACIAS</a:t>
            </a:r>
          </a:p>
        </p:txBody>
      </p:sp>
    </p:spTree>
    <p:extLst>
      <p:ext uri="{BB962C8B-B14F-4D97-AF65-F5344CB8AC3E}">
        <p14:creationId xmlns:p14="http://schemas.microsoft.com/office/powerpoint/2010/main" val="29474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a:extLst>
              <a:ext uri="{FF2B5EF4-FFF2-40B4-BE49-F238E27FC236}">
                <a16:creationId xmlns:a16="http://schemas.microsoft.com/office/drawing/2014/main" id="{80B9B925-5B9A-4E7D-BD2C-C2358A799B43}"/>
              </a:ext>
            </a:extLst>
          </p:cNvPr>
          <p:cNvSpPr/>
          <p:nvPr/>
        </p:nvSpPr>
        <p:spPr>
          <a:xfrm>
            <a:off x="5949305" y="195353"/>
            <a:ext cx="6377259" cy="707886"/>
          </a:xfrm>
          <a:prstGeom prst="rect">
            <a:avLst/>
          </a:prstGeom>
          <a:noFill/>
        </p:spPr>
        <p:txBody>
          <a:bodyPr wrap="none" lIns="91440" tIns="45720" rIns="91440" bIns="45720">
            <a:spAutoFit/>
          </a:bodyPr>
          <a:lstStyle/>
          <a:p>
            <a:pPr algn="ctr"/>
            <a:r>
              <a:rPr lang="es-ES" sz="4000" b="1" dirty="0">
                <a:ln w="9525">
                  <a:solidFill>
                    <a:schemeClr val="bg1"/>
                  </a:solidFill>
                  <a:prstDash val="solid"/>
                </a:ln>
                <a:effectLst>
                  <a:outerShdw blurRad="12700" dist="38100" dir="2700000" algn="tl" rotWithShape="0">
                    <a:schemeClr val="bg1">
                      <a:lumMod val="50000"/>
                    </a:schemeClr>
                  </a:outerShdw>
                </a:effectLst>
              </a:rPr>
              <a:t>Planteamiento del problema </a:t>
            </a:r>
            <a:endPar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5" name="Diagrama 4">
            <a:extLst>
              <a:ext uri="{FF2B5EF4-FFF2-40B4-BE49-F238E27FC236}">
                <a16:creationId xmlns:a16="http://schemas.microsoft.com/office/drawing/2014/main" id="{90E3D98E-4385-40E6-B796-9391B1BAAD96}"/>
              </a:ext>
            </a:extLst>
          </p:cNvPr>
          <p:cNvGraphicFramePr/>
          <p:nvPr>
            <p:extLst>
              <p:ext uri="{D42A27DB-BD31-4B8C-83A1-F6EECF244321}">
                <p14:modId xmlns:p14="http://schemas.microsoft.com/office/powerpoint/2010/main" val="3995995431"/>
              </p:ext>
            </p:extLst>
          </p:nvPr>
        </p:nvGraphicFramePr>
        <p:xfrm>
          <a:off x="1617785" y="1146256"/>
          <a:ext cx="9945859" cy="5184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04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1CCD44DF-B4E4-441D-AB70-C873DED4192A}"/>
              </a:ext>
            </a:extLst>
          </p:cNvPr>
          <p:cNvSpPr/>
          <p:nvPr/>
        </p:nvSpPr>
        <p:spPr>
          <a:xfrm>
            <a:off x="7972515" y="195353"/>
            <a:ext cx="2330831" cy="707886"/>
          </a:xfrm>
          <a:prstGeom prst="rect">
            <a:avLst/>
          </a:prstGeom>
          <a:noFill/>
        </p:spPr>
        <p:txBody>
          <a:bodyPr wrap="none" lIns="91440" tIns="45720" rIns="91440" bIns="45720">
            <a:spAutoFit/>
          </a:bodyPr>
          <a:lstStyle/>
          <a:p>
            <a:pPr algn="ctr"/>
            <a:r>
              <a:rPr lang="es-ES" sz="4000" b="1" dirty="0">
                <a:ln w="9525">
                  <a:solidFill>
                    <a:schemeClr val="bg1"/>
                  </a:solidFill>
                  <a:prstDash val="solid"/>
                </a:ln>
                <a:effectLst>
                  <a:outerShdw blurRad="12700" dist="38100" dir="2700000" algn="tl" rotWithShape="0">
                    <a:schemeClr val="bg1">
                      <a:lumMod val="50000"/>
                    </a:schemeClr>
                  </a:outerShdw>
                </a:effectLst>
              </a:rPr>
              <a:t>Objetivos </a:t>
            </a:r>
            <a:endPar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ángulo 4">
            <a:extLst>
              <a:ext uri="{FF2B5EF4-FFF2-40B4-BE49-F238E27FC236}">
                <a16:creationId xmlns:a16="http://schemas.microsoft.com/office/drawing/2014/main" id="{593B47E7-0171-4B43-9DD3-1562F2B3EED3}"/>
              </a:ext>
            </a:extLst>
          </p:cNvPr>
          <p:cNvSpPr/>
          <p:nvPr/>
        </p:nvSpPr>
        <p:spPr>
          <a:xfrm>
            <a:off x="2276061" y="1491905"/>
            <a:ext cx="2915478" cy="39756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GENERAL</a:t>
            </a:r>
          </a:p>
        </p:txBody>
      </p:sp>
      <p:sp>
        <p:nvSpPr>
          <p:cNvPr id="7" name="Rectángulo 6">
            <a:extLst>
              <a:ext uri="{FF2B5EF4-FFF2-40B4-BE49-F238E27FC236}">
                <a16:creationId xmlns:a16="http://schemas.microsoft.com/office/drawing/2014/main" id="{E580492D-806D-4B70-82AB-6F79C1E1AB89}"/>
              </a:ext>
            </a:extLst>
          </p:cNvPr>
          <p:cNvSpPr/>
          <p:nvPr/>
        </p:nvSpPr>
        <p:spPr>
          <a:xfrm>
            <a:off x="2133600" y="3424719"/>
            <a:ext cx="2915478" cy="39756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ESPECIFICOS</a:t>
            </a:r>
          </a:p>
        </p:txBody>
      </p:sp>
      <p:sp>
        <p:nvSpPr>
          <p:cNvPr id="3" name="CuadroTexto 2">
            <a:extLst>
              <a:ext uri="{FF2B5EF4-FFF2-40B4-BE49-F238E27FC236}">
                <a16:creationId xmlns:a16="http://schemas.microsoft.com/office/drawing/2014/main" id="{B4FF1BCD-59CF-4686-B684-4BDEE5B74411}"/>
              </a:ext>
            </a:extLst>
          </p:cNvPr>
          <p:cNvSpPr txBox="1"/>
          <p:nvPr/>
        </p:nvSpPr>
        <p:spPr>
          <a:xfrm>
            <a:off x="5887277" y="1214129"/>
            <a:ext cx="5579165" cy="1292662"/>
          </a:xfrm>
          <a:prstGeom prst="rect">
            <a:avLst/>
          </a:prstGeom>
          <a:noFill/>
        </p:spPr>
        <p:txBody>
          <a:bodyPr wrap="square" rtlCol="0">
            <a:spAutoFit/>
          </a:bodyPr>
          <a:lstStyle/>
          <a:p>
            <a:r>
              <a:rPr lang="es-EC" sz="1500" dirty="0"/>
              <a:t>Analizar de comportamiento de compra de la generación X del DMQ y Sangolquí en los e-</a:t>
            </a:r>
            <a:r>
              <a:rPr lang="es-EC" sz="1500" dirty="0" err="1"/>
              <a:t>commers</a:t>
            </a:r>
            <a:r>
              <a:rPr lang="es-EC" sz="1500" dirty="0"/>
              <a:t>, para de esta manera establecer diferenciadores en las campañas publicitarias y además conocer cuál es el factor más influyente al momento de la decisión de compra.</a:t>
            </a:r>
          </a:p>
          <a:p>
            <a:endParaRPr lang="es-EC" dirty="0"/>
          </a:p>
        </p:txBody>
      </p:sp>
      <p:sp>
        <p:nvSpPr>
          <p:cNvPr id="8" name="CuadroTexto 7">
            <a:extLst>
              <a:ext uri="{FF2B5EF4-FFF2-40B4-BE49-F238E27FC236}">
                <a16:creationId xmlns:a16="http://schemas.microsoft.com/office/drawing/2014/main" id="{918611E3-7FEE-4CAA-AACE-1B91127D066D}"/>
              </a:ext>
            </a:extLst>
          </p:cNvPr>
          <p:cNvSpPr txBox="1"/>
          <p:nvPr/>
        </p:nvSpPr>
        <p:spPr>
          <a:xfrm>
            <a:off x="5887276" y="2550717"/>
            <a:ext cx="5579165" cy="3600986"/>
          </a:xfrm>
          <a:prstGeom prst="rect">
            <a:avLst/>
          </a:prstGeom>
          <a:noFill/>
        </p:spPr>
        <p:txBody>
          <a:bodyPr wrap="square" rtlCol="0">
            <a:spAutoFit/>
          </a:bodyPr>
          <a:lstStyle/>
          <a:p>
            <a:r>
              <a:rPr lang="es-EC" sz="1500" dirty="0"/>
              <a:t>•Diagnosticar el perfil de comportamiento de compra de la generación X del DMQ y Sangolquí en los e-</a:t>
            </a:r>
            <a:r>
              <a:rPr lang="es-EC" sz="1500" dirty="0" err="1"/>
              <a:t>commers</a:t>
            </a:r>
            <a:r>
              <a:rPr lang="es-EC" sz="1500" dirty="0"/>
              <a:t>.</a:t>
            </a:r>
          </a:p>
          <a:p>
            <a:endParaRPr lang="es-EC" sz="1500" dirty="0"/>
          </a:p>
          <a:p>
            <a:r>
              <a:rPr lang="es-EC" sz="1500" dirty="0"/>
              <a:t>•Determinar los factores internos y externos que influyen en el comportamiento de compra generación X del DMQ y Sangolquí en los e-</a:t>
            </a:r>
            <a:r>
              <a:rPr lang="es-EC" sz="1500" dirty="0" err="1"/>
              <a:t>commers</a:t>
            </a:r>
            <a:r>
              <a:rPr lang="es-EC" sz="1500" dirty="0"/>
              <a:t>.</a:t>
            </a:r>
          </a:p>
          <a:p>
            <a:endParaRPr lang="es-EC" sz="1500" dirty="0"/>
          </a:p>
          <a:p>
            <a:r>
              <a:rPr lang="es-EC" sz="1500" dirty="0"/>
              <a:t>•Conocer la percepción de los consumidores de la generación X ante las diversas promociones realizadas en los e-</a:t>
            </a:r>
            <a:r>
              <a:rPr lang="es-EC" sz="1500" dirty="0" err="1"/>
              <a:t>commers</a:t>
            </a:r>
            <a:r>
              <a:rPr lang="es-EC" sz="1500" dirty="0"/>
              <a:t> del DMQ y Sangolquí</a:t>
            </a:r>
          </a:p>
          <a:p>
            <a:r>
              <a:rPr lang="es-EC" sz="1500" dirty="0"/>
              <a:t>.</a:t>
            </a:r>
          </a:p>
          <a:p>
            <a:r>
              <a:rPr lang="es-EC" sz="1500" dirty="0"/>
              <a:t>•Describir e identificar las herramientas y promociones publicitarias empleadas en los e-</a:t>
            </a:r>
            <a:r>
              <a:rPr lang="es-EC" sz="1500" dirty="0" err="1"/>
              <a:t>commers</a:t>
            </a:r>
            <a:r>
              <a:rPr lang="es-EC" sz="1500" dirty="0"/>
              <a:t> del DMQ y Sangolquí.</a:t>
            </a:r>
          </a:p>
          <a:p>
            <a:endParaRPr lang="es-EC" sz="1500" dirty="0"/>
          </a:p>
          <a:p>
            <a:endParaRPr lang="es-EC" dirty="0"/>
          </a:p>
        </p:txBody>
      </p:sp>
    </p:spTree>
    <p:extLst>
      <p:ext uri="{BB962C8B-B14F-4D97-AF65-F5344CB8AC3E}">
        <p14:creationId xmlns:p14="http://schemas.microsoft.com/office/powerpoint/2010/main" val="280757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CCF69243-B9E9-4A85-B204-F45F7CE76190}"/>
              </a:ext>
            </a:extLst>
          </p:cNvPr>
          <p:cNvSpPr/>
          <p:nvPr/>
        </p:nvSpPr>
        <p:spPr>
          <a:xfrm>
            <a:off x="8003582" y="195353"/>
            <a:ext cx="2268699" cy="707886"/>
          </a:xfrm>
          <a:prstGeom prst="rect">
            <a:avLst/>
          </a:prstGeom>
          <a:noFill/>
        </p:spPr>
        <p:txBody>
          <a:bodyPr wrap="none" lIns="91440" tIns="45720" rIns="91440" bIns="45720">
            <a:spAutoFit/>
          </a:bodyPr>
          <a:lstStyle/>
          <a:p>
            <a:pPr algn="ctr"/>
            <a:r>
              <a:rPr lang="es-ES" sz="4000" b="1" dirty="0">
                <a:ln w="9525">
                  <a:solidFill>
                    <a:schemeClr val="bg1"/>
                  </a:solidFill>
                  <a:prstDash val="solid"/>
                </a:ln>
                <a:effectLst>
                  <a:outerShdw blurRad="12700" dist="38100" dir="2700000" algn="tl" rotWithShape="0">
                    <a:schemeClr val="bg1">
                      <a:lumMod val="50000"/>
                    </a:schemeClr>
                  </a:outerShdw>
                </a:effectLst>
              </a:rPr>
              <a:t>Hipótesis </a:t>
            </a:r>
            <a:endPar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ángulo 7">
            <a:extLst>
              <a:ext uri="{FF2B5EF4-FFF2-40B4-BE49-F238E27FC236}">
                <a16:creationId xmlns:a16="http://schemas.microsoft.com/office/drawing/2014/main" id="{C3E08EEB-6841-4B5D-8589-869A1948277D}"/>
              </a:ext>
            </a:extLst>
          </p:cNvPr>
          <p:cNvSpPr/>
          <p:nvPr/>
        </p:nvSpPr>
        <p:spPr>
          <a:xfrm>
            <a:off x="2080591" y="2044287"/>
            <a:ext cx="2915478" cy="39756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GENERAL</a:t>
            </a:r>
          </a:p>
        </p:txBody>
      </p:sp>
      <p:sp>
        <p:nvSpPr>
          <p:cNvPr id="11" name="CuadroTexto 10">
            <a:extLst>
              <a:ext uri="{FF2B5EF4-FFF2-40B4-BE49-F238E27FC236}">
                <a16:creationId xmlns:a16="http://schemas.microsoft.com/office/drawing/2014/main" id="{19BDEFD3-ADE2-4411-999A-974893DF5D79}"/>
              </a:ext>
            </a:extLst>
          </p:cNvPr>
          <p:cNvSpPr txBox="1"/>
          <p:nvPr/>
        </p:nvSpPr>
        <p:spPr>
          <a:xfrm>
            <a:off x="5992836" y="1862186"/>
            <a:ext cx="5360963" cy="1938992"/>
          </a:xfrm>
          <a:prstGeom prst="rect">
            <a:avLst/>
          </a:prstGeom>
          <a:noFill/>
        </p:spPr>
        <p:txBody>
          <a:bodyPr wrap="square" rtlCol="0">
            <a:spAutoFit/>
          </a:bodyPr>
          <a:lstStyle/>
          <a:p>
            <a:r>
              <a:rPr lang="es-EC" sz="2400" dirty="0"/>
              <a:t>La generación X se ve expuesta a diferentes factores ya sean estos familiares o sociales, los cuales le motivan a su comportamiento de compra en los diferentes e-</a:t>
            </a:r>
            <a:r>
              <a:rPr lang="es-EC" sz="2400" dirty="0" err="1"/>
              <a:t>commers</a:t>
            </a:r>
            <a:r>
              <a:rPr lang="es-EC" sz="2400" dirty="0"/>
              <a:t>.</a:t>
            </a:r>
          </a:p>
        </p:txBody>
      </p:sp>
    </p:spTree>
    <p:extLst>
      <p:ext uri="{BB962C8B-B14F-4D97-AF65-F5344CB8AC3E}">
        <p14:creationId xmlns:p14="http://schemas.microsoft.com/office/powerpoint/2010/main" val="130565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CCF69243-B9E9-4A85-B204-F45F7CE76190}"/>
              </a:ext>
            </a:extLst>
          </p:cNvPr>
          <p:cNvSpPr/>
          <p:nvPr/>
        </p:nvSpPr>
        <p:spPr>
          <a:xfrm>
            <a:off x="6797229" y="195353"/>
            <a:ext cx="4681410" cy="707886"/>
          </a:xfrm>
          <a:prstGeom prst="rect">
            <a:avLst/>
          </a:prstGeom>
          <a:noFill/>
        </p:spPr>
        <p:txBody>
          <a:bodyPr wrap="none" lIns="91440" tIns="45720" rIns="91440" bIns="45720">
            <a:spAutoFit/>
          </a:bodyPr>
          <a:lstStyle/>
          <a:p>
            <a:pPr algn="ctr"/>
            <a:r>
              <a:rPr lang="es-ES" sz="4000" b="1" dirty="0" err="1">
                <a:ln w="9525">
                  <a:solidFill>
                    <a:schemeClr val="bg1"/>
                  </a:solidFill>
                  <a:prstDash val="solid"/>
                </a:ln>
                <a:effectLst>
                  <a:outerShdw blurRad="12700" dist="38100" dir="2700000" algn="tl" rotWithShape="0">
                    <a:schemeClr val="bg1">
                      <a:lumMod val="50000"/>
                    </a:schemeClr>
                  </a:outerShdw>
                </a:effectLst>
              </a:rPr>
              <a:t>Hipótesis</a:t>
            </a:r>
            <a:r>
              <a:rPr lang="es-ES" sz="4000" b="1" dirty="0">
                <a:ln w="9525">
                  <a:solidFill>
                    <a:schemeClr val="bg1"/>
                  </a:solidFill>
                  <a:prstDash val="solid"/>
                </a:ln>
                <a:effectLst>
                  <a:outerShdw blurRad="12700" dist="38100" dir="2700000" algn="tl" rotWithShape="0">
                    <a:schemeClr val="bg1">
                      <a:lumMod val="50000"/>
                    </a:schemeClr>
                  </a:outerShdw>
                </a:effectLst>
              </a:rPr>
              <a:t> especificas </a:t>
            </a:r>
            <a:endPar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2" name="CuadroTexto 11">
            <a:extLst>
              <a:ext uri="{FF2B5EF4-FFF2-40B4-BE49-F238E27FC236}">
                <a16:creationId xmlns:a16="http://schemas.microsoft.com/office/drawing/2014/main" id="{04C6C6F6-E046-4E6A-AB7F-F5D36968BC8D}"/>
              </a:ext>
            </a:extLst>
          </p:cNvPr>
          <p:cNvSpPr txBox="1"/>
          <p:nvPr/>
        </p:nvSpPr>
        <p:spPr>
          <a:xfrm>
            <a:off x="1758463" y="1539903"/>
            <a:ext cx="10213144" cy="3416320"/>
          </a:xfrm>
          <a:prstGeom prst="rect">
            <a:avLst/>
          </a:prstGeom>
          <a:noFill/>
        </p:spPr>
        <p:txBody>
          <a:bodyPr wrap="square" rtlCol="0">
            <a:spAutoFit/>
          </a:bodyPr>
          <a:lstStyle/>
          <a:p>
            <a:r>
              <a:rPr lang="es-EC" dirty="0"/>
              <a:t>H1: La influencia más grande en la preferencia de compra en los e- </a:t>
            </a:r>
            <a:r>
              <a:rPr lang="es-EC" dirty="0" err="1"/>
              <a:t>commers</a:t>
            </a:r>
            <a:r>
              <a:rPr lang="es-EC" dirty="0"/>
              <a:t>, en la generación X del DMQ (Distrito Metropolitano de Quito) y Sangolquí son la familia y el estrato social al que buscan pertenecer.</a:t>
            </a:r>
          </a:p>
          <a:p>
            <a:r>
              <a:rPr lang="es-EC" dirty="0"/>
              <a:t>  </a:t>
            </a:r>
          </a:p>
          <a:p>
            <a:r>
              <a:rPr lang="es-EC" dirty="0"/>
              <a:t>H2: El factor más importante que determina la decisión de compra, en los e- </a:t>
            </a:r>
            <a:r>
              <a:rPr lang="es-EC" dirty="0" err="1"/>
              <a:t>commers</a:t>
            </a:r>
            <a:r>
              <a:rPr lang="es-EC" dirty="0"/>
              <a:t>, por parte de la generación X es la seguridad de su información para el uso de su tarjeta de crédito.</a:t>
            </a:r>
          </a:p>
          <a:p>
            <a:endParaRPr lang="es-EC" dirty="0"/>
          </a:p>
          <a:p>
            <a:r>
              <a:rPr lang="es-EC" dirty="0"/>
              <a:t>H3:  La generación X es la más susceptible a la captación de la publicidad que aparece en las diferentes redes sociales y contenido web, para el consumo de los e-</a:t>
            </a:r>
            <a:r>
              <a:rPr lang="es-EC" dirty="0" err="1"/>
              <a:t>commers</a:t>
            </a:r>
            <a:r>
              <a:rPr lang="es-EC" dirty="0"/>
              <a:t>.</a:t>
            </a:r>
          </a:p>
          <a:p>
            <a:endParaRPr lang="es-EC" dirty="0"/>
          </a:p>
          <a:p>
            <a:r>
              <a:rPr lang="es-EC" dirty="0"/>
              <a:t>H4: El género femenino de la generación X gasta por compulsividad y genera muchas más compras en los e-</a:t>
            </a:r>
            <a:r>
              <a:rPr lang="es-EC" dirty="0" err="1"/>
              <a:t>commers</a:t>
            </a:r>
            <a:r>
              <a:rPr lang="es-EC" dirty="0"/>
              <a:t>.</a:t>
            </a:r>
          </a:p>
          <a:p>
            <a:endParaRPr lang="es-EC" dirty="0"/>
          </a:p>
        </p:txBody>
      </p:sp>
    </p:spTree>
    <p:extLst>
      <p:ext uri="{BB962C8B-B14F-4D97-AF65-F5344CB8AC3E}">
        <p14:creationId xmlns:p14="http://schemas.microsoft.com/office/powerpoint/2010/main" val="282085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F50E5D74-5412-4121-B59F-FF588D77800A}"/>
              </a:ext>
            </a:extLst>
          </p:cNvPr>
          <p:cNvSpPr/>
          <p:nvPr/>
        </p:nvSpPr>
        <p:spPr>
          <a:xfrm>
            <a:off x="7131740" y="104576"/>
            <a:ext cx="4369081"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Marco teórico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5" name="Diagrama 4">
            <a:extLst>
              <a:ext uri="{FF2B5EF4-FFF2-40B4-BE49-F238E27FC236}">
                <a16:creationId xmlns:a16="http://schemas.microsoft.com/office/drawing/2014/main" id="{5A5F1A58-4368-4F3C-BEC4-422F7982D41D}"/>
              </a:ext>
            </a:extLst>
          </p:cNvPr>
          <p:cNvGraphicFramePr/>
          <p:nvPr>
            <p:extLst>
              <p:ext uri="{D42A27DB-BD31-4B8C-83A1-F6EECF244321}">
                <p14:modId xmlns:p14="http://schemas.microsoft.com/office/powerpoint/2010/main" val="619199207"/>
              </p:ext>
            </p:extLst>
          </p:nvPr>
        </p:nvGraphicFramePr>
        <p:xfrm>
          <a:off x="2279747" y="1779422"/>
          <a:ext cx="7632505" cy="3755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450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a:extLst>
              <a:ext uri="{FF2B5EF4-FFF2-40B4-BE49-F238E27FC236}">
                <a16:creationId xmlns:a16="http://schemas.microsoft.com/office/drawing/2014/main" id="{4DFC1F3D-5A98-4328-86FC-C935D04EEAEB}"/>
              </a:ext>
            </a:extLst>
          </p:cNvPr>
          <p:cNvSpPr/>
          <p:nvPr/>
        </p:nvSpPr>
        <p:spPr>
          <a:xfrm>
            <a:off x="7131740" y="104576"/>
            <a:ext cx="4369081"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Marco teórico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5" name="Diagrama 4">
            <a:extLst>
              <a:ext uri="{FF2B5EF4-FFF2-40B4-BE49-F238E27FC236}">
                <a16:creationId xmlns:a16="http://schemas.microsoft.com/office/drawing/2014/main" id="{B0B5B2D6-526D-46BA-935B-F672BB51DB66}"/>
              </a:ext>
            </a:extLst>
          </p:cNvPr>
          <p:cNvGraphicFramePr/>
          <p:nvPr>
            <p:extLst>
              <p:ext uri="{D42A27DB-BD31-4B8C-83A1-F6EECF244321}">
                <p14:modId xmlns:p14="http://schemas.microsoft.com/office/powerpoint/2010/main" val="2801641036"/>
              </p:ext>
            </p:extLst>
          </p:nvPr>
        </p:nvGraphicFramePr>
        <p:xfrm>
          <a:off x="2008508" y="566241"/>
          <a:ext cx="9321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871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a16="http://schemas.microsoft.com/office/drawing/2014/main" id="{97252418-DDAF-4862-82D0-882CD19A5E46}"/>
              </a:ext>
            </a:extLst>
          </p:cNvPr>
          <p:cNvSpPr/>
          <p:nvPr/>
        </p:nvSpPr>
        <p:spPr>
          <a:xfrm>
            <a:off x="6096000" y="104576"/>
            <a:ext cx="6296084" cy="830997"/>
          </a:xfrm>
          <a:prstGeom prst="rect">
            <a:avLst/>
          </a:prstGeom>
          <a:noFill/>
        </p:spPr>
        <p:txBody>
          <a:bodyPr wrap="square" lIns="91440" tIns="45720" rIns="91440" bIns="45720">
            <a:spAutoFit/>
          </a:bodyPr>
          <a:lstStyle/>
          <a:p>
            <a:pPr algn="ctr"/>
            <a:r>
              <a:rPr lang="es-E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Marco metodológico </a:t>
            </a:r>
            <a:endParaRPr lang="es-E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3" name="Diagrama 2">
            <a:extLst>
              <a:ext uri="{FF2B5EF4-FFF2-40B4-BE49-F238E27FC236}">
                <a16:creationId xmlns:a16="http://schemas.microsoft.com/office/drawing/2014/main" id="{783AD8EB-DE3A-49FD-A3AA-D1BD12CF4FBD}"/>
              </a:ext>
            </a:extLst>
          </p:cNvPr>
          <p:cNvGraphicFramePr/>
          <p:nvPr>
            <p:extLst>
              <p:ext uri="{D42A27DB-BD31-4B8C-83A1-F6EECF244321}">
                <p14:modId xmlns:p14="http://schemas.microsoft.com/office/powerpoint/2010/main" val="3813169465"/>
              </p:ext>
            </p:extLst>
          </p:nvPr>
        </p:nvGraphicFramePr>
        <p:xfrm>
          <a:off x="4125843" y="1300698"/>
          <a:ext cx="6171096" cy="392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3899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4625</TotalTime>
  <Words>1946</Words>
  <Application>Microsoft Office PowerPoint</Application>
  <PresentationFormat>Panorámica</PresentationFormat>
  <Paragraphs>119</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Calibri Light</vt:lpstr>
      <vt:lpstr>Times New Roman</vt:lpstr>
      <vt:lpstr>Tema de Office</vt:lpstr>
      <vt:lpstr>DEPARTAMENTO DE CIENCIAS ECONOMICAS Y ADMINISTRATIVAS Y DE COMERCIO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ECONOMICAS Y ADMINISTRATIVAS Y DE COMERCIO </dc:title>
  <dc:creator>ANDRE RODRIGUEZ</dc:creator>
  <cp:lastModifiedBy>ANDRE RODRIGUEZ</cp:lastModifiedBy>
  <cp:revision>18</cp:revision>
  <dcterms:modified xsi:type="dcterms:W3CDTF">2019-11-11T20:52:45Z</dcterms:modified>
</cp:coreProperties>
</file>