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7" r:id="rId1"/>
  </p:sldMasterIdLst>
  <p:notesMasterIdLst>
    <p:notesMasterId r:id="rId77"/>
  </p:notesMasterIdLst>
  <p:sldIdLst>
    <p:sldId id="695" r:id="rId2"/>
    <p:sldId id="2372" r:id="rId3"/>
    <p:sldId id="2461" r:id="rId4"/>
    <p:sldId id="2388" r:id="rId5"/>
    <p:sldId id="2462" r:id="rId6"/>
    <p:sldId id="2463" r:id="rId7"/>
    <p:sldId id="2464" r:id="rId8"/>
    <p:sldId id="2465" r:id="rId9"/>
    <p:sldId id="2378" r:id="rId10"/>
    <p:sldId id="2460" r:id="rId11"/>
    <p:sldId id="2466" r:id="rId12"/>
    <p:sldId id="2374" r:id="rId13"/>
    <p:sldId id="2376" r:id="rId14"/>
    <p:sldId id="2468" r:id="rId15"/>
    <p:sldId id="2469" r:id="rId16"/>
    <p:sldId id="2470" r:id="rId17"/>
    <p:sldId id="2471" r:id="rId18"/>
    <p:sldId id="2472" r:id="rId19"/>
    <p:sldId id="2473" r:id="rId20"/>
    <p:sldId id="2399" r:id="rId21"/>
    <p:sldId id="668" r:id="rId22"/>
    <p:sldId id="2384" r:id="rId23"/>
    <p:sldId id="2401" r:id="rId24"/>
    <p:sldId id="2403" r:id="rId25"/>
    <p:sldId id="2476" r:id="rId26"/>
    <p:sldId id="2477" r:id="rId27"/>
    <p:sldId id="2478" r:id="rId28"/>
    <p:sldId id="2479" r:id="rId29"/>
    <p:sldId id="2480" r:id="rId30"/>
    <p:sldId id="2481" r:id="rId31"/>
    <p:sldId id="2482" r:id="rId32"/>
    <p:sldId id="2483" r:id="rId33"/>
    <p:sldId id="2484" r:id="rId34"/>
    <p:sldId id="2485" r:id="rId35"/>
    <p:sldId id="2402" r:id="rId36"/>
    <p:sldId id="2427" r:id="rId37"/>
    <p:sldId id="2486" r:id="rId38"/>
    <p:sldId id="2428" r:id="rId39"/>
    <p:sldId id="671" r:id="rId40"/>
    <p:sldId id="2487" r:id="rId41"/>
    <p:sldId id="2488" r:id="rId42"/>
    <p:sldId id="2489" r:id="rId43"/>
    <p:sldId id="2382" r:id="rId44"/>
    <p:sldId id="2392" r:id="rId45"/>
    <p:sldId id="2498" r:id="rId46"/>
    <p:sldId id="2499" r:id="rId47"/>
    <p:sldId id="2500" r:id="rId48"/>
    <p:sldId id="2501" r:id="rId49"/>
    <p:sldId id="2502" r:id="rId50"/>
    <p:sldId id="2503" r:id="rId51"/>
    <p:sldId id="2504" r:id="rId52"/>
    <p:sldId id="2505" r:id="rId53"/>
    <p:sldId id="2506" r:id="rId54"/>
    <p:sldId id="2507" r:id="rId55"/>
    <p:sldId id="2508" r:id="rId56"/>
    <p:sldId id="2509" r:id="rId57"/>
    <p:sldId id="2510" r:id="rId58"/>
    <p:sldId id="2511" r:id="rId59"/>
    <p:sldId id="2512" r:id="rId60"/>
    <p:sldId id="2513" r:id="rId61"/>
    <p:sldId id="2514" r:id="rId62"/>
    <p:sldId id="2515" r:id="rId63"/>
    <p:sldId id="2516" r:id="rId64"/>
    <p:sldId id="2517" r:id="rId65"/>
    <p:sldId id="2518" r:id="rId66"/>
    <p:sldId id="2519" r:id="rId67"/>
    <p:sldId id="2520" r:id="rId68"/>
    <p:sldId id="2521" r:id="rId69"/>
    <p:sldId id="2522" r:id="rId70"/>
    <p:sldId id="2523" r:id="rId71"/>
    <p:sldId id="2528" r:id="rId72"/>
    <p:sldId id="2524" r:id="rId73"/>
    <p:sldId id="2525" r:id="rId74"/>
    <p:sldId id="2527" r:id="rId75"/>
    <p:sldId id="2526" r:id="rId76"/>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94" userDrawn="1">
          <p15:clr>
            <a:srgbClr val="A4A3A4"/>
          </p15:clr>
        </p15:guide>
        <p15:guide id="2" pos="6022" userDrawn="1">
          <p15:clr>
            <a:srgbClr val="A4A3A4"/>
          </p15:clr>
        </p15:guide>
        <p15:guide id="3" pos="526" userDrawn="1">
          <p15:clr>
            <a:srgbClr val="A4A3A4"/>
          </p15:clr>
        </p15:guide>
        <p15:guide id="5" orient="horz" pos="555" userDrawn="1">
          <p15:clr>
            <a:srgbClr val="A4A3A4"/>
          </p15:clr>
        </p15:guide>
        <p15:guide id="41" pos="7587" userDrawn="1">
          <p15:clr>
            <a:srgbClr val="A4A3A4"/>
          </p15:clr>
        </p15:guide>
        <p15:guide id="46" orient="horz" pos="43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8B33"/>
    <a:srgbClr val="256E9F"/>
    <a:srgbClr val="0E293C"/>
    <a:srgbClr val="E3E5E5"/>
    <a:srgbClr val="BFC4CA"/>
    <a:srgbClr val="FBFEFE"/>
    <a:srgbClr val="202A34"/>
    <a:srgbClr val="EBEDEE"/>
    <a:srgbClr val="CFFAFD"/>
    <a:srgbClr val="06919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6" autoAdjust="0"/>
    <p:restoredTop sz="88398" autoAdjust="0"/>
  </p:normalViewPr>
  <p:slideViewPr>
    <p:cSldViewPr snapToGrid="0" snapToObjects="1">
      <p:cViewPr varScale="1">
        <p:scale>
          <a:sx n="38" d="100"/>
          <a:sy n="38" d="100"/>
        </p:scale>
        <p:origin x="806" y="72"/>
      </p:cViewPr>
      <p:guideLst>
        <p:guide orient="horz" pos="5794"/>
        <p:guide pos="6022"/>
        <p:guide pos="526"/>
        <p:guide orient="horz" pos="555"/>
        <p:guide pos="7587"/>
        <p:guide orient="horz" pos="4388"/>
      </p:guideLst>
    </p:cSldViewPr>
  </p:slideViewPr>
  <p:notesTextViewPr>
    <p:cViewPr>
      <p:scale>
        <a:sx n="75" d="100"/>
        <a:sy n="75" d="100"/>
      </p:scale>
      <p:origin x="0" y="0"/>
    </p:cViewPr>
  </p:notesTextViewPr>
  <p:sorterViewPr>
    <p:cViewPr>
      <p:scale>
        <a:sx n="24" d="100"/>
        <a:sy n="24"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Lato Regular"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Lato Regular" charset="0"/>
              </a:defRPr>
            </a:lvl1pPr>
          </a:lstStyle>
          <a:p>
            <a:fld id="{EFC10EE1-B198-C942-8235-326C972CBB30}" type="datetimeFigureOut">
              <a:rPr lang="en-US" smtClean="0"/>
              <a:pPr/>
              <a:t>12/2/2019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Lato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Lato Regular" charset="0"/>
              </a:defRPr>
            </a:lvl1pPr>
          </a:lstStyle>
          <a:p>
            <a:fld id="{006BE02D-20C0-F840-AFAC-BEA99C74FDC2}" type="slidenum">
              <a:rPr lang="en-US" smtClean="0"/>
              <a:pPr/>
              <a:t>‹Nº›</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Lato Regular" charset="0"/>
        <a:ea typeface="+mn-ea"/>
        <a:cs typeface="+mn-cs"/>
      </a:defRPr>
    </a:lvl1pPr>
    <a:lvl2pPr marL="914217" algn="l" defTabSz="914217" rtl="0" eaLnBrk="1" latinLnBrk="0" hangingPunct="1">
      <a:defRPr sz="2400" b="0" i="0" kern="1200">
        <a:solidFill>
          <a:schemeClr val="tx1"/>
        </a:solidFill>
        <a:latin typeface="Lato Regular" charset="0"/>
        <a:ea typeface="+mn-ea"/>
        <a:cs typeface="+mn-cs"/>
      </a:defRPr>
    </a:lvl2pPr>
    <a:lvl3pPr marL="1828434" algn="l" defTabSz="914217" rtl="0" eaLnBrk="1" latinLnBrk="0" hangingPunct="1">
      <a:defRPr sz="2400" b="0" i="0" kern="1200">
        <a:solidFill>
          <a:schemeClr val="tx1"/>
        </a:solidFill>
        <a:latin typeface="Lato Regular" charset="0"/>
        <a:ea typeface="+mn-ea"/>
        <a:cs typeface="+mn-cs"/>
      </a:defRPr>
    </a:lvl3pPr>
    <a:lvl4pPr marL="2742651" algn="l" defTabSz="914217" rtl="0" eaLnBrk="1" latinLnBrk="0" hangingPunct="1">
      <a:defRPr sz="2400" b="0" i="0" kern="1200">
        <a:solidFill>
          <a:schemeClr val="tx1"/>
        </a:solidFill>
        <a:latin typeface="Lato Regular" charset="0"/>
        <a:ea typeface="+mn-ea"/>
        <a:cs typeface="+mn-cs"/>
      </a:defRPr>
    </a:lvl4pPr>
    <a:lvl5pPr marL="3656868" algn="l" defTabSz="914217" rtl="0" eaLnBrk="1" latinLnBrk="0" hangingPunct="1">
      <a:defRPr sz="2400" b="0" i="0" kern="1200">
        <a:solidFill>
          <a:schemeClr val="tx1"/>
        </a:solidFill>
        <a:latin typeface="Lato Regular"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a:t>
            </a:fld>
            <a:endParaRPr lang="en-US"/>
          </a:p>
        </p:txBody>
      </p:sp>
    </p:spTree>
    <p:extLst>
      <p:ext uri="{BB962C8B-B14F-4D97-AF65-F5344CB8AC3E}">
        <p14:creationId xmlns:p14="http://schemas.microsoft.com/office/powerpoint/2010/main" val="2779981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10</a:t>
            </a:fld>
            <a:endParaRPr lang="en-US"/>
          </a:p>
        </p:txBody>
      </p:sp>
    </p:spTree>
    <p:extLst>
      <p:ext uri="{BB962C8B-B14F-4D97-AF65-F5344CB8AC3E}">
        <p14:creationId xmlns:p14="http://schemas.microsoft.com/office/powerpoint/2010/main" val="682863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11</a:t>
            </a:fld>
            <a:endParaRPr lang="en-US"/>
          </a:p>
        </p:txBody>
      </p:sp>
    </p:spTree>
    <p:extLst>
      <p:ext uri="{BB962C8B-B14F-4D97-AF65-F5344CB8AC3E}">
        <p14:creationId xmlns:p14="http://schemas.microsoft.com/office/powerpoint/2010/main" val="847965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12</a:t>
            </a:fld>
            <a:endParaRPr lang="en-US"/>
          </a:p>
        </p:txBody>
      </p:sp>
    </p:spTree>
    <p:extLst>
      <p:ext uri="{BB962C8B-B14F-4D97-AF65-F5344CB8AC3E}">
        <p14:creationId xmlns:p14="http://schemas.microsoft.com/office/powerpoint/2010/main" val="24785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13</a:t>
            </a:fld>
            <a:endParaRPr lang="en-US"/>
          </a:p>
        </p:txBody>
      </p:sp>
    </p:spTree>
    <p:extLst>
      <p:ext uri="{BB962C8B-B14F-4D97-AF65-F5344CB8AC3E}">
        <p14:creationId xmlns:p14="http://schemas.microsoft.com/office/powerpoint/2010/main" val="291350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14</a:t>
            </a:fld>
            <a:endParaRPr lang="en-US"/>
          </a:p>
        </p:txBody>
      </p:sp>
    </p:spTree>
    <p:extLst>
      <p:ext uri="{BB962C8B-B14F-4D97-AF65-F5344CB8AC3E}">
        <p14:creationId xmlns:p14="http://schemas.microsoft.com/office/powerpoint/2010/main" val="295330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15</a:t>
            </a:fld>
            <a:endParaRPr lang="en-US"/>
          </a:p>
        </p:txBody>
      </p:sp>
    </p:spTree>
    <p:extLst>
      <p:ext uri="{BB962C8B-B14F-4D97-AF65-F5344CB8AC3E}">
        <p14:creationId xmlns:p14="http://schemas.microsoft.com/office/powerpoint/2010/main" val="2306985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16</a:t>
            </a:fld>
            <a:endParaRPr lang="en-US"/>
          </a:p>
        </p:txBody>
      </p:sp>
    </p:spTree>
    <p:extLst>
      <p:ext uri="{BB962C8B-B14F-4D97-AF65-F5344CB8AC3E}">
        <p14:creationId xmlns:p14="http://schemas.microsoft.com/office/powerpoint/2010/main" val="3828842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17</a:t>
            </a:fld>
            <a:endParaRPr lang="en-US"/>
          </a:p>
        </p:txBody>
      </p:sp>
    </p:spTree>
    <p:extLst>
      <p:ext uri="{BB962C8B-B14F-4D97-AF65-F5344CB8AC3E}">
        <p14:creationId xmlns:p14="http://schemas.microsoft.com/office/powerpoint/2010/main" val="124312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18</a:t>
            </a:fld>
            <a:endParaRPr lang="en-US"/>
          </a:p>
        </p:txBody>
      </p:sp>
    </p:spTree>
    <p:extLst>
      <p:ext uri="{BB962C8B-B14F-4D97-AF65-F5344CB8AC3E}">
        <p14:creationId xmlns:p14="http://schemas.microsoft.com/office/powerpoint/2010/main" val="3592712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19</a:t>
            </a:fld>
            <a:endParaRPr lang="en-US"/>
          </a:p>
        </p:txBody>
      </p:sp>
    </p:spTree>
    <p:extLst>
      <p:ext uri="{BB962C8B-B14F-4D97-AF65-F5344CB8AC3E}">
        <p14:creationId xmlns:p14="http://schemas.microsoft.com/office/powerpoint/2010/main" val="3148925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330764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20</a:t>
            </a:fld>
            <a:endParaRPr lang="en-US"/>
          </a:p>
        </p:txBody>
      </p:sp>
    </p:spTree>
    <p:extLst>
      <p:ext uri="{BB962C8B-B14F-4D97-AF65-F5344CB8AC3E}">
        <p14:creationId xmlns:p14="http://schemas.microsoft.com/office/powerpoint/2010/main" val="3468439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21</a:t>
            </a:fld>
            <a:endParaRPr lang="en-US"/>
          </a:p>
        </p:txBody>
      </p:sp>
    </p:spTree>
    <p:extLst>
      <p:ext uri="{BB962C8B-B14F-4D97-AF65-F5344CB8AC3E}">
        <p14:creationId xmlns:p14="http://schemas.microsoft.com/office/powerpoint/2010/main" val="547888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22</a:t>
            </a:fld>
            <a:endParaRPr lang="en-US"/>
          </a:p>
        </p:txBody>
      </p:sp>
    </p:spTree>
    <p:extLst>
      <p:ext uri="{BB962C8B-B14F-4D97-AF65-F5344CB8AC3E}">
        <p14:creationId xmlns:p14="http://schemas.microsoft.com/office/powerpoint/2010/main" val="996991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23</a:t>
            </a:fld>
            <a:endParaRPr lang="en-US"/>
          </a:p>
        </p:txBody>
      </p:sp>
    </p:spTree>
    <p:extLst>
      <p:ext uri="{BB962C8B-B14F-4D97-AF65-F5344CB8AC3E}">
        <p14:creationId xmlns:p14="http://schemas.microsoft.com/office/powerpoint/2010/main" val="1439789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24</a:t>
            </a:fld>
            <a:endParaRPr lang="en-US"/>
          </a:p>
        </p:txBody>
      </p:sp>
    </p:spTree>
    <p:extLst>
      <p:ext uri="{BB962C8B-B14F-4D97-AF65-F5344CB8AC3E}">
        <p14:creationId xmlns:p14="http://schemas.microsoft.com/office/powerpoint/2010/main" val="75362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25</a:t>
            </a:fld>
            <a:endParaRPr lang="en-US"/>
          </a:p>
        </p:txBody>
      </p:sp>
    </p:spTree>
    <p:extLst>
      <p:ext uri="{BB962C8B-B14F-4D97-AF65-F5344CB8AC3E}">
        <p14:creationId xmlns:p14="http://schemas.microsoft.com/office/powerpoint/2010/main" val="3181428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26</a:t>
            </a:fld>
            <a:endParaRPr lang="en-US"/>
          </a:p>
        </p:txBody>
      </p:sp>
    </p:spTree>
    <p:extLst>
      <p:ext uri="{BB962C8B-B14F-4D97-AF65-F5344CB8AC3E}">
        <p14:creationId xmlns:p14="http://schemas.microsoft.com/office/powerpoint/2010/main" val="2709851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27</a:t>
            </a:fld>
            <a:endParaRPr lang="en-US"/>
          </a:p>
        </p:txBody>
      </p:sp>
    </p:spTree>
    <p:extLst>
      <p:ext uri="{BB962C8B-B14F-4D97-AF65-F5344CB8AC3E}">
        <p14:creationId xmlns:p14="http://schemas.microsoft.com/office/powerpoint/2010/main" val="1850948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28</a:t>
            </a:fld>
            <a:endParaRPr lang="en-US"/>
          </a:p>
        </p:txBody>
      </p:sp>
    </p:spTree>
    <p:extLst>
      <p:ext uri="{BB962C8B-B14F-4D97-AF65-F5344CB8AC3E}">
        <p14:creationId xmlns:p14="http://schemas.microsoft.com/office/powerpoint/2010/main" val="1798388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29</a:t>
            </a:fld>
            <a:endParaRPr lang="en-US"/>
          </a:p>
        </p:txBody>
      </p:sp>
    </p:spTree>
    <p:extLst>
      <p:ext uri="{BB962C8B-B14F-4D97-AF65-F5344CB8AC3E}">
        <p14:creationId xmlns:p14="http://schemas.microsoft.com/office/powerpoint/2010/main" val="184210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2416703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30</a:t>
            </a:fld>
            <a:endParaRPr lang="en-US"/>
          </a:p>
        </p:txBody>
      </p:sp>
    </p:spTree>
    <p:extLst>
      <p:ext uri="{BB962C8B-B14F-4D97-AF65-F5344CB8AC3E}">
        <p14:creationId xmlns:p14="http://schemas.microsoft.com/office/powerpoint/2010/main" val="1723256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31</a:t>
            </a:fld>
            <a:endParaRPr lang="en-US"/>
          </a:p>
        </p:txBody>
      </p:sp>
    </p:spTree>
    <p:extLst>
      <p:ext uri="{BB962C8B-B14F-4D97-AF65-F5344CB8AC3E}">
        <p14:creationId xmlns:p14="http://schemas.microsoft.com/office/powerpoint/2010/main" val="3815200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32</a:t>
            </a:fld>
            <a:endParaRPr lang="en-US"/>
          </a:p>
        </p:txBody>
      </p:sp>
    </p:spTree>
    <p:extLst>
      <p:ext uri="{BB962C8B-B14F-4D97-AF65-F5344CB8AC3E}">
        <p14:creationId xmlns:p14="http://schemas.microsoft.com/office/powerpoint/2010/main" val="4265126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33</a:t>
            </a:fld>
            <a:endParaRPr lang="en-US"/>
          </a:p>
        </p:txBody>
      </p:sp>
    </p:spTree>
    <p:extLst>
      <p:ext uri="{BB962C8B-B14F-4D97-AF65-F5344CB8AC3E}">
        <p14:creationId xmlns:p14="http://schemas.microsoft.com/office/powerpoint/2010/main" val="3055295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34</a:t>
            </a:fld>
            <a:endParaRPr lang="en-US"/>
          </a:p>
        </p:txBody>
      </p:sp>
    </p:spTree>
    <p:extLst>
      <p:ext uri="{BB962C8B-B14F-4D97-AF65-F5344CB8AC3E}">
        <p14:creationId xmlns:p14="http://schemas.microsoft.com/office/powerpoint/2010/main" val="2664206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35</a:t>
            </a:fld>
            <a:endParaRPr lang="en-US"/>
          </a:p>
        </p:txBody>
      </p:sp>
    </p:spTree>
    <p:extLst>
      <p:ext uri="{BB962C8B-B14F-4D97-AF65-F5344CB8AC3E}">
        <p14:creationId xmlns:p14="http://schemas.microsoft.com/office/powerpoint/2010/main" val="1588080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36</a:t>
            </a:fld>
            <a:endParaRPr lang="en-US"/>
          </a:p>
        </p:txBody>
      </p:sp>
    </p:spTree>
    <p:extLst>
      <p:ext uri="{BB962C8B-B14F-4D97-AF65-F5344CB8AC3E}">
        <p14:creationId xmlns:p14="http://schemas.microsoft.com/office/powerpoint/2010/main" val="21321944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37</a:t>
            </a:fld>
            <a:endParaRPr lang="en-US"/>
          </a:p>
        </p:txBody>
      </p:sp>
    </p:spTree>
    <p:extLst>
      <p:ext uri="{BB962C8B-B14F-4D97-AF65-F5344CB8AC3E}">
        <p14:creationId xmlns:p14="http://schemas.microsoft.com/office/powerpoint/2010/main" val="272832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38</a:t>
            </a:fld>
            <a:endParaRPr lang="en-US"/>
          </a:p>
        </p:txBody>
      </p:sp>
    </p:spTree>
    <p:extLst>
      <p:ext uri="{BB962C8B-B14F-4D97-AF65-F5344CB8AC3E}">
        <p14:creationId xmlns:p14="http://schemas.microsoft.com/office/powerpoint/2010/main" val="1075630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39</a:t>
            </a:fld>
            <a:endParaRPr lang="en-US"/>
          </a:p>
        </p:txBody>
      </p:sp>
    </p:spTree>
    <p:extLst>
      <p:ext uri="{BB962C8B-B14F-4D97-AF65-F5344CB8AC3E}">
        <p14:creationId xmlns:p14="http://schemas.microsoft.com/office/powerpoint/2010/main" val="3653618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a:t>
            </a:fld>
            <a:endParaRPr lang="en-US"/>
          </a:p>
        </p:txBody>
      </p:sp>
    </p:spTree>
    <p:extLst>
      <p:ext uri="{BB962C8B-B14F-4D97-AF65-F5344CB8AC3E}">
        <p14:creationId xmlns:p14="http://schemas.microsoft.com/office/powerpoint/2010/main" val="40227459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40</a:t>
            </a:fld>
            <a:endParaRPr lang="en-US"/>
          </a:p>
        </p:txBody>
      </p:sp>
    </p:spTree>
    <p:extLst>
      <p:ext uri="{BB962C8B-B14F-4D97-AF65-F5344CB8AC3E}">
        <p14:creationId xmlns:p14="http://schemas.microsoft.com/office/powerpoint/2010/main" val="2638940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41</a:t>
            </a:fld>
            <a:endParaRPr lang="en-US"/>
          </a:p>
        </p:txBody>
      </p:sp>
    </p:spTree>
    <p:extLst>
      <p:ext uri="{BB962C8B-B14F-4D97-AF65-F5344CB8AC3E}">
        <p14:creationId xmlns:p14="http://schemas.microsoft.com/office/powerpoint/2010/main" val="2157948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42</a:t>
            </a:fld>
            <a:endParaRPr lang="en-US"/>
          </a:p>
        </p:txBody>
      </p:sp>
    </p:spTree>
    <p:extLst>
      <p:ext uri="{BB962C8B-B14F-4D97-AF65-F5344CB8AC3E}">
        <p14:creationId xmlns:p14="http://schemas.microsoft.com/office/powerpoint/2010/main" val="422533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43</a:t>
            </a:fld>
            <a:endParaRPr lang="en-US"/>
          </a:p>
        </p:txBody>
      </p:sp>
    </p:spTree>
    <p:extLst>
      <p:ext uri="{BB962C8B-B14F-4D97-AF65-F5344CB8AC3E}">
        <p14:creationId xmlns:p14="http://schemas.microsoft.com/office/powerpoint/2010/main" val="38452265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44</a:t>
            </a:fld>
            <a:endParaRPr lang="en-US"/>
          </a:p>
        </p:txBody>
      </p:sp>
    </p:spTree>
    <p:extLst>
      <p:ext uri="{BB962C8B-B14F-4D97-AF65-F5344CB8AC3E}">
        <p14:creationId xmlns:p14="http://schemas.microsoft.com/office/powerpoint/2010/main" val="1411040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45</a:t>
            </a:fld>
            <a:endParaRPr lang="en-US"/>
          </a:p>
        </p:txBody>
      </p:sp>
    </p:spTree>
    <p:extLst>
      <p:ext uri="{BB962C8B-B14F-4D97-AF65-F5344CB8AC3E}">
        <p14:creationId xmlns:p14="http://schemas.microsoft.com/office/powerpoint/2010/main" val="34584059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46</a:t>
            </a:fld>
            <a:endParaRPr lang="en-US"/>
          </a:p>
        </p:txBody>
      </p:sp>
    </p:spTree>
    <p:extLst>
      <p:ext uri="{BB962C8B-B14F-4D97-AF65-F5344CB8AC3E}">
        <p14:creationId xmlns:p14="http://schemas.microsoft.com/office/powerpoint/2010/main" val="28309485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47</a:t>
            </a:fld>
            <a:endParaRPr lang="en-US"/>
          </a:p>
        </p:txBody>
      </p:sp>
    </p:spTree>
    <p:extLst>
      <p:ext uri="{BB962C8B-B14F-4D97-AF65-F5344CB8AC3E}">
        <p14:creationId xmlns:p14="http://schemas.microsoft.com/office/powerpoint/2010/main" val="18697122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48</a:t>
            </a:fld>
            <a:endParaRPr lang="en-US"/>
          </a:p>
        </p:txBody>
      </p:sp>
    </p:spTree>
    <p:extLst>
      <p:ext uri="{BB962C8B-B14F-4D97-AF65-F5344CB8AC3E}">
        <p14:creationId xmlns:p14="http://schemas.microsoft.com/office/powerpoint/2010/main" val="23048133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49</a:t>
            </a:fld>
            <a:endParaRPr lang="en-US"/>
          </a:p>
        </p:txBody>
      </p:sp>
    </p:spTree>
    <p:extLst>
      <p:ext uri="{BB962C8B-B14F-4D97-AF65-F5344CB8AC3E}">
        <p14:creationId xmlns:p14="http://schemas.microsoft.com/office/powerpoint/2010/main" val="815948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a:t>
            </a:fld>
            <a:endParaRPr lang="en-US"/>
          </a:p>
        </p:txBody>
      </p:sp>
    </p:spTree>
    <p:extLst>
      <p:ext uri="{BB962C8B-B14F-4D97-AF65-F5344CB8AC3E}">
        <p14:creationId xmlns:p14="http://schemas.microsoft.com/office/powerpoint/2010/main" val="1118126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50</a:t>
            </a:fld>
            <a:endParaRPr lang="en-US"/>
          </a:p>
        </p:txBody>
      </p:sp>
    </p:spTree>
    <p:extLst>
      <p:ext uri="{BB962C8B-B14F-4D97-AF65-F5344CB8AC3E}">
        <p14:creationId xmlns:p14="http://schemas.microsoft.com/office/powerpoint/2010/main" val="19614662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51</a:t>
            </a:fld>
            <a:endParaRPr lang="en-US"/>
          </a:p>
        </p:txBody>
      </p:sp>
    </p:spTree>
    <p:extLst>
      <p:ext uri="{BB962C8B-B14F-4D97-AF65-F5344CB8AC3E}">
        <p14:creationId xmlns:p14="http://schemas.microsoft.com/office/powerpoint/2010/main" val="1795334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52</a:t>
            </a:fld>
            <a:endParaRPr lang="en-US"/>
          </a:p>
        </p:txBody>
      </p:sp>
    </p:spTree>
    <p:extLst>
      <p:ext uri="{BB962C8B-B14F-4D97-AF65-F5344CB8AC3E}">
        <p14:creationId xmlns:p14="http://schemas.microsoft.com/office/powerpoint/2010/main" val="42881940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53</a:t>
            </a:fld>
            <a:endParaRPr lang="en-US"/>
          </a:p>
        </p:txBody>
      </p:sp>
    </p:spTree>
    <p:extLst>
      <p:ext uri="{BB962C8B-B14F-4D97-AF65-F5344CB8AC3E}">
        <p14:creationId xmlns:p14="http://schemas.microsoft.com/office/powerpoint/2010/main" val="3246283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54</a:t>
            </a:fld>
            <a:endParaRPr lang="en-US"/>
          </a:p>
        </p:txBody>
      </p:sp>
    </p:spTree>
    <p:extLst>
      <p:ext uri="{BB962C8B-B14F-4D97-AF65-F5344CB8AC3E}">
        <p14:creationId xmlns:p14="http://schemas.microsoft.com/office/powerpoint/2010/main" val="8269038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55</a:t>
            </a:fld>
            <a:endParaRPr lang="en-US"/>
          </a:p>
        </p:txBody>
      </p:sp>
    </p:spTree>
    <p:extLst>
      <p:ext uri="{BB962C8B-B14F-4D97-AF65-F5344CB8AC3E}">
        <p14:creationId xmlns:p14="http://schemas.microsoft.com/office/powerpoint/2010/main" val="20809467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56</a:t>
            </a:fld>
            <a:endParaRPr lang="en-US"/>
          </a:p>
        </p:txBody>
      </p:sp>
    </p:spTree>
    <p:extLst>
      <p:ext uri="{BB962C8B-B14F-4D97-AF65-F5344CB8AC3E}">
        <p14:creationId xmlns:p14="http://schemas.microsoft.com/office/powerpoint/2010/main" val="39412017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57</a:t>
            </a:fld>
            <a:endParaRPr lang="en-US"/>
          </a:p>
        </p:txBody>
      </p:sp>
    </p:spTree>
    <p:extLst>
      <p:ext uri="{BB962C8B-B14F-4D97-AF65-F5344CB8AC3E}">
        <p14:creationId xmlns:p14="http://schemas.microsoft.com/office/powerpoint/2010/main" val="10660860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58</a:t>
            </a:fld>
            <a:endParaRPr lang="en-US"/>
          </a:p>
        </p:txBody>
      </p:sp>
    </p:spTree>
    <p:extLst>
      <p:ext uri="{BB962C8B-B14F-4D97-AF65-F5344CB8AC3E}">
        <p14:creationId xmlns:p14="http://schemas.microsoft.com/office/powerpoint/2010/main" val="1378179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59</a:t>
            </a:fld>
            <a:endParaRPr lang="en-US"/>
          </a:p>
        </p:txBody>
      </p:sp>
    </p:spTree>
    <p:extLst>
      <p:ext uri="{BB962C8B-B14F-4D97-AF65-F5344CB8AC3E}">
        <p14:creationId xmlns:p14="http://schemas.microsoft.com/office/powerpoint/2010/main" val="2757113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a:t>
            </a:fld>
            <a:endParaRPr lang="en-US"/>
          </a:p>
        </p:txBody>
      </p:sp>
    </p:spTree>
    <p:extLst>
      <p:ext uri="{BB962C8B-B14F-4D97-AF65-F5344CB8AC3E}">
        <p14:creationId xmlns:p14="http://schemas.microsoft.com/office/powerpoint/2010/main" val="37963557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60</a:t>
            </a:fld>
            <a:endParaRPr lang="en-US"/>
          </a:p>
        </p:txBody>
      </p:sp>
    </p:spTree>
    <p:extLst>
      <p:ext uri="{BB962C8B-B14F-4D97-AF65-F5344CB8AC3E}">
        <p14:creationId xmlns:p14="http://schemas.microsoft.com/office/powerpoint/2010/main" val="10209947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61</a:t>
            </a:fld>
            <a:endParaRPr lang="en-US"/>
          </a:p>
        </p:txBody>
      </p:sp>
    </p:spTree>
    <p:extLst>
      <p:ext uri="{BB962C8B-B14F-4D97-AF65-F5344CB8AC3E}">
        <p14:creationId xmlns:p14="http://schemas.microsoft.com/office/powerpoint/2010/main" val="12638701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62</a:t>
            </a:fld>
            <a:endParaRPr lang="en-US"/>
          </a:p>
        </p:txBody>
      </p:sp>
    </p:spTree>
    <p:extLst>
      <p:ext uri="{BB962C8B-B14F-4D97-AF65-F5344CB8AC3E}">
        <p14:creationId xmlns:p14="http://schemas.microsoft.com/office/powerpoint/2010/main" val="17831797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63</a:t>
            </a:fld>
            <a:endParaRPr lang="en-US"/>
          </a:p>
        </p:txBody>
      </p:sp>
    </p:spTree>
    <p:extLst>
      <p:ext uri="{BB962C8B-B14F-4D97-AF65-F5344CB8AC3E}">
        <p14:creationId xmlns:p14="http://schemas.microsoft.com/office/powerpoint/2010/main" val="3141107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64</a:t>
            </a:fld>
            <a:endParaRPr lang="en-US"/>
          </a:p>
        </p:txBody>
      </p:sp>
    </p:spTree>
    <p:extLst>
      <p:ext uri="{BB962C8B-B14F-4D97-AF65-F5344CB8AC3E}">
        <p14:creationId xmlns:p14="http://schemas.microsoft.com/office/powerpoint/2010/main" val="2776166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65</a:t>
            </a:fld>
            <a:endParaRPr lang="en-US"/>
          </a:p>
        </p:txBody>
      </p:sp>
    </p:spTree>
    <p:extLst>
      <p:ext uri="{BB962C8B-B14F-4D97-AF65-F5344CB8AC3E}">
        <p14:creationId xmlns:p14="http://schemas.microsoft.com/office/powerpoint/2010/main" val="6684215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66</a:t>
            </a:fld>
            <a:endParaRPr lang="en-US"/>
          </a:p>
        </p:txBody>
      </p:sp>
    </p:spTree>
    <p:extLst>
      <p:ext uri="{BB962C8B-B14F-4D97-AF65-F5344CB8AC3E}">
        <p14:creationId xmlns:p14="http://schemas.microsoft.com/office/powerpoint/2010/main" val="21811212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67</a:t>
            </a:fld>
            <a:endParaRPr lang="en-US"/>
          </a:p>
        </p:txBody>
      </p:sp>
    </p:spTree>
    <p:extLst>
      <p:ext uri="{BB962C8B-B14F-4D97-AF65-F5344CB8AC3E}">
        <p14:creationId xmlns:p14="http://schemas.microsoft.com/office/powerpoint/2010/main" val="29661396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68</a:t>
            </a:fld>
            <a:endParaRPr lang="en-US"/>
          </a:p>
        </p:txBody>
      </p:sp>
    </p:spTree>
    <p:extLst>
      <p:ext uri="{BB962C8B-B14F-4D97-AF65-F5344CB8AC3E}">
        <p14:creationId xmlns:p14="http://schemas.microsoft.com/office/powerpoint/2010/main" val="26457775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69</a:t>
            </a:fld>
            <a:endParaRPr lang="en-US"/>
          </a:p>
        </p:txBody>
      </p:sp>
    </p:spTree>
    <p:extLst>
      <p:ext uri="{BB962C8B-B14F-4D97-AF65-F5344CB8AC3E}">
        <p14:creationId xmlns:p14="http://schemas.microsoft.com/office/powerpoint/2010/main" val="3653618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7</a:t>
            </a:fld>
            <a:endParaRPr lang="en-US"/>
          </a:p>
        </p:txBody>
      </p:sp>
    </p:spTree>
    <p:extLst>
      <p:ext uri="{BB962C8B-B14F-4D97-AF65-F5344CB8AC3E}">
        <p14:creationId xmlns:p14="http://schemas.microsoft.com/office/powerpoint/2010/main" val="41270549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70</a:t>
            </a:fld>
            <a:endParaRPr lang="en-US"/>
          </a:p>
        </p:txBody>
      </p:sp>
    </p:spTree>
    <p:extLst>
      <p:ext uri="{BB962C8B-B14F-4D97-AF65-F5344CB8AC3E}">
        <p14:creationId xmlns:p14="http://schemas.microsoft.com/office/powerpoint/2010/main" val="3063539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71</a:t>
            </a:fld>
            <a:endParaRPr lang="en-US"/>
          </a:p>
        </p:txBody>
      </p:sp>
    </p:spTree>
    <p:extLst>
      <p:ext uri="{BB962C8B-B14F-4D97-AF65-F5344CB8AC3E}">
        <p14:creationId xmlns:p14="http://schemas.microsoft.com/office/powerpoint/2010/main" val="14616811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72</a:t>
            </a:fld>
            <a:endParaRPr lang="en-US"/>
          </a:p>
        </p:txBody>
      </p:sp>
    </p:spTree>
    <p:extLst>
      <p:ext uri="{BB962C8B-B14F-4D97-AF65-F5344CB8AC3E}">
        <p14:creationId xmlns:p14="http://schemas.microsoft.com/office/powerpoint/2010/main" val="3000861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73</a:t>
            </a:fld>
            <a:endParaRPr lang="en-US"/>
          </a:p>
        </p:txBody>
      </p:sp>
    </p:spTree>
    <p:extLst>
      <p:ext uri="{BB962C8B-B14F-4D97-AF65-F5344CB8AC3E}">
        <p14:creationId xmlns:p14="http://schemas.microsoft.com/office/powerpoint/2010/main" val="35383319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74</a:t>
            </a:fld>
            <a:endParaRPr lang="en-US"/>
          </a:p>
        </p:txBody>
      </p:sp>
    </p:spTree>
    <p:extLst>
      <p:ext uri="{BB962C8B-B14F-4D97-AF65-F5344CB8AC3E}">
        <p14:creationId xmlns:p14="http://schemas.microsoft.com/office/powerpoint/2010/main" val="29711257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75</a:t>
            </a:fld>
            <a:endParaRPr lang="en-US"/>
          </a:p>
        </p:txBody>
      </p:sp>
    </p:spTree>
    <p:extLst>
      <p:ext uri="{BB962C8B-B14F-4D97-AF65-F5344CB8AC3E}">
        <p14:creationId xmlns:p14="http://schemas.microsoft.com/office/powerpoint/2010/main" val="975752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8</a:t>
            </a:fld>
            <a:endParaRPr lang="en-US"/>
          </a:p>
        </p:txBody>
      </p:sp>
    </p:spTree>
    <p:extLst>
      <p:ext uri="{BB962C8B-B14F-4D97-AF65-F5344CB8AC3E}">
        <p14:creationId xmlns:p14="http://schemas.microsoft.com/office/powerpoint/2010/main" val="610559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9</a:t>
            </a:fld>
            <a:endParaRPr lang="en-US"/>
          </a:p>
        </p:txBody>
      </p:sp>
    </p:spTree>
    <p:extLst>
      <p:ext uri="{BB962C8B-B14F-4D97-AF65-F5344CB8AC3E}">
        <p14:creationId xmlns:p14="http://schemas.microsoft.com/office/powerpoint/2010/main" val="979831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434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Big Background with image">
    <p:spTree>
      <p:nvGrpSpPr>
        <p:cNvPr id="1" name=""/>
        <p:cNvGrpSpPr/>
        <p:nvPr/>
      </p:nvGrpSpPr>
      <p:grpSpPr>
        <a:xfrm>
          <a:off x="0" y="0"/>
          <a:ext cx="0" cy="0"/>
          <a:chOff x="0" y="0"/>
          <a:chExt cx="0" cy="0"/>
        </a:xfrm>
      </p:grpSpPr>
      <p:sp>
        <p:nvSpPr>
          <p:cNvPr id="12" name="Picture Placeholder 11"/>
          <p:cNvSpPr>
            <a:spLocks noGrp="1"/>
          </p:cNvSpPr>
          <p:nvPr>
            <p:ph type="pic" sz="quarter" idx="23"/>
          </p:nvPr>
        </p:nvSpPr>
        <p:spPr>
          <a:xfrm>
            <a:off x="2" y="0"/>
            <a:ext cx="13297422" cy="13715999"/>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2800" b="0" i="0">
                <a:ln>
                  <a:noFill/>
                </a:ln>
                <a:solidFill>
                  <a:schemeClr val="tx1"/>
                </a:solidFill>
                <a:latin typeface="Montserrat Light" charset="0"/>
                <a:ea typeface="Montserrat Light" charset="0"/>
                <a:cs typeface="Montserrat Light" charset="0"/>
              </a:defRPr>
            </a:lvl1pPr>
          </a:lstStyle>
          <a:p>
            <a:endParaRPr lang="en-US" dirty="0"/>
          </a:p>
        </p:txBody>
      </p:sp>
    </p:spTree>
    <p:extLst>
      <p:ext uri="{BB962C8B-B14F-4D97-AF65-F5344CB8AC3E}">
        <p14:creationId xmlns:p14="http://schemas.microsoft.com/office/powerpoint/2010/main" val="202774572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Layout 01">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1884216" y="0"/>
            <a:ext cx="10335491" cy="9725891"/>
          </a:xfrm>
          <a:prstGeom prst="rect">
            <a:avLst/>
          </a:prstGeom>
          <a:solidFill>
            <a:schemeClr val="bg1">
              <a:lumMod val="95000"/>
            </a:schemeClr>
          </a:solidFill>
        </p:spPr>
        <p:txBody>
          <a:bodyPr>
            <a:normAutofit/>
          </a:bodyPr>
          <a:lstStyle>
            <a:lvl1pPr>
              <a:defRPr sz="4000"/>
            </a:lvl1pPr>
          </a:lstStyle>
          <a:p>
            <a:endParaRPr lang="en-US"/>
          </a:p>
        </p:txBody>
      </p:sp>
    </p:spTree>
    <p:extLst>
      <p:ext uri="{BB962C8B-B14F-4D97-AF65-F5344CB8AC3E}">
        <p14:creationId xmlns:p14="http://schemas.microsoft.com/office/powerpoint/2010/main" val="1005239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02">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0" y="9448794"/>
            <a:ext cx="24377650" cy="4267205"/>
          </a:xfrm>
          <a:prstGeom prst="rect">
            <a:avLst/>
          </a:prstGeom>
          <a:solidFill>
            <a:schemeClr val="bg1">
              <a:lumMod val="95000"/>
            </a:schemeClr>
          </a:solidFill>
        </p:spPr>
        <p:txBody>
          <a:bodyPr>
            <a:normAutofit/>
          </a:bodyPr>
          <a:lstStyle>
            <a:lvl1pPr>
              <a:defRPr sz="4000"/>
            </a:lvl1pPr>
          </a:lstStyle>
          <a:p>
            <a:endParaRPr lang="en-US"/>
          </a:p>
        </p:txBody>
      </p:sp>
    </p:spTree>
    <p:extLst>
      <p:ext uri="{BB962C8B-B14F-4D97-AF65-F5344CB8AC3E}">
        <p14:creationId xmlns:p14="http://schemas.microsoft.com/office/powerpoint/2010/main" val="3472991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03">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0" y="-1"/>
            <a:ext cx="24377650" cy="4267205"/>
          </a:xfrm>
          <a:prstGeom prst="rect">
            <a:avLst/>
          </a:prstGeom>
          <a:solidFill>
            <a:schemeClr val="bg1">
              <a:lumMod val="95000"/>
            </a:schemeClr>
          </a:solidFill>
        </p:spPr>
        <p:txBody>
          <a:bodyPr>
            <a:normAutofit/>
          </a:bodyPr>
          <a:lstStyle>
            <a:lvl1pPr>
              <a:defRPr sz="4000"/>
            </a:lvl1pPr>
          </a:lstStyle>
          <a:p>
            <a:endParaRPr lang="en-US"/>
          </a:p>
        </p:txBody>
      </p:sp>
    </p:spTree>
    <p:extLst>
      <p:ext uri="{BB962C8B-B14F-4D97-AF65-F5344CB8AC3E}">
        <p14:creationId xmlns:p14="http://schemas.microsoft.com/office/powerpoint/2010/main" val="331828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04">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12188824" y="-1"/>
            <a:ext cx="12188825" cy="13716001"/>
          </a:xfrm>
          <a:prstGeom prst="rect">
            <a:avLst/>
          </a:prstGeom>
          <a:solidFill>
            <a:schemeClr val="bg1">
              <a:lumMod val="95000"/>
            </a:schemeClr>
          </a:solidFill>
        </p:spPr>
        <p:txBody>
          <a:bodyPr>
            <a:normAutofit/>
          </a:bodyPr>
          <a:lstStyle>
            <a:lvl1pPr>
              <a:defRPr sz="4000"/>
            </a:lvl1pPr>
          </a:lstStyle>
          <a:p>
            <a:endParaRPr lang="en-US"/>
          </a:p>
        </p:txBody>
      </p:sp>
    </p:spTree>
    <p:extLst>
      <p:ext uri="{BB962C8B-B14F-4D97-AF65-F5344CB8AC3E}">
        <p14:creationId xmlns:p14="http://schemas.microsoft.com/office/powerpoint/2010/main" val="2127978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05">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0" y="-1"/>
            <a:ext cx="24377649" cy="13716001"/>
          </a:xfrm>
          <a:prstGeom prst="rect">
            <a:avLst/>
          </a:prstGeom>
          <a:solidFill>
            <a:schemeClr val="bg1">
              <a:lumMod val="95000"/>
            </a:schemeClr>
          </a:solidFill>
        </p:spPr>
        <p:txBody>
          <a:bodyPr>
            <a:normAutofit/>
          </a:bodyPr>
          <a:lstStyle>
            <a:lvl1pPr>
              <a:defRPr sz="4000"/>
            </a:lvl1pPr>
          </a:lstStyle>
          <a:p>
            <a:endParaRPr lang="en-US"/>
          </a:p>
        </p:txBody>
      </p:sp>
    </p:spTree>
    <p:extLst>
      <p:ext uri="{BB962C8B-B14F-4D97-AF65-F5344CB8AC3E}">
        <p14:creationId xmlns:p14="http://schemas.microsoft.com/office/powerpoint/2010/main" val="1934589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06">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15397286" y="3048032"/>
            <a:ext cx="4435953" cy="7862788"/>
          </a:xfrm>
          <a:prstGeom prst="rect">
            <a:avLst/>
          </a:prstGeom>
          <a:solidFill>
            <a:schemeClr val="bg1">
              <a:lumMod val="95000"/>
            </a:schemeClr>
          </a:solidFill>
        </p:spPr>
        <p:txBody>
          <a:bodyPr>
            <a:normAutofit/>
          </a:bodyPr>
          <a:lstStyle>
            <a:lvl1pPr>
              <a:defRPr sz="4000"/>
            </a:lvl1pPr>
          </a:lstStyle>
          <a:p>
            <a:endParaRPr lang="en-US"/>
          </a:p>
        </p:txBody>
      </p:sp>
    </p:spTree>
    <p:extLst>
      <p:ext uri="{BB962C8B-B14F-4D97-AF65-F5344CB8AC3E}">
        <p14:creationId xmlns:p14="http://schemas.microsoft.com/office/powerpoint/2010/main" val="384165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07">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14449916" y="2734133"/>
            <a:ext cx="6424523" cy="8529315"/>
          </a:xfrm>
          <a:prstGeom prst="rect">
            <a:avLst/>
          </a:prstGeom>
          <a:solidFill>
            <a:schemeClr val="bg1">
              <a:lumMod val="95000"/>
            </a:schemeClr>
          </a:solidFill>
        </p:spPr>
        <p:txBody>
          <a:bodyPr>
            <a:normAutofit/>
          </a:bodyPr>
          <a:lstStyle>
            <a:lvl1pPr>
              <a:defRPr sz="4000"/>
            </a:lvl1pPr>
          </a:lstStyle>
          <a:p>
            <a:endParaRPr lang="en-US"/>
          </a:p>
        </p:txBody>
      </p:sp>
    </p:spTree>
    <p:extLst>
      <p:ext uri="{BB962C8B-B14F-4D97-AF65-F5344CB8AC3E}">
        <p14:creationId xmlns:p14="http://schemas.microsoft.com/office/powerpoint/2010/main" val="390267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08">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14609082" y="4389406"/>
            <a:ext cx="7538899" cy="4741895"/>
          </a:xfrm>
          <a:prstGeom prst="rect">
            <a:avLst/>
          </a:prstGeom>
          <a:solidFill>
            <a:schemeClr val="bg1">
              <a:lumMod val="95000"/>
            </a:schemeClr>
          </a:solidFill>
        </p:spPr>
        <p:txBody>
          <a:bodyPr>
            <a:normAutofit/>
          </a:bodyPr>
          <a:lstStyle>
            <a:lvl1pPr>
              <a:defRPr sz="4000"/>
            </a:lvl1pPr>
          </a:lstStyle>
          <a:p>
            <a:endParaRPr lang="en-US" dirty="0"/>
          </a:p>
        </p:txBody>
      </p:sp>
    </p:spTree>
    <p:extLst>
      <p:ext uri="{BB962C8B-B14F-4D97-AF65-F5344CB8AC3E}">
        <p14:creationId xmlns:p14="http://schemas.microsoft.com/office/powerpoint/2010/main" val="1972261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A0C21A69-CE6F-2440-BAE4-5A4B3040CF2A}" type="datetimeFigureOut">
              <a:rPr lang="en-US" smtClean="0"/>
              <a:t>12/2/2019</a:t>
            </a:fld>
            <a:endParaRPr lang="en-US"/>
          </a:p>
        </p:txBody>
      </p:sp>
      <p:sp>
        <p:nvSpPr>
          <p:cNvPr id="5" name="Footer Placeholder 4"/>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EBE3AD81-3AD4-9C46-856E-C08CF1183C60}" type="slidenum">
              <a:rPr lang="en-US" smtClean="0"/>
              <a:t>‹Nº›</a:t>
            </a:fld>
            <a:endParaRPr lang="en-US"/>
          </a:p>
        </p:txBody>
      </p:sp>
    </p:spTree>
    <p:extLst>
      <p:ext uri="{BB962C8B-B14F-4D97-AF65-F5344CB8AC3E}">
        <p14:creationId xmlns:p14="http://schemas.microsoft.com/office/powerpoint/2010/main" val="1928189300"/>
      </p:ext>
    </p:extLst>
  </p:cSld>
  <p:clrMap bg1="lt1" tx1="dk1" bg2="lt2" tx2="dk2" accent1="accent1" accent2="accent2" accent3="accent3" accent4="accent4" accent5="accent5" accent6="accent6" hlink="hlink" folHlink="folHlink"/>
  <p:sldLayoutIdLst>
    <p:sldLayoutId id="2147484074"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12" r:id="rId10"/>
  </p:sldLayoutIdLst>
  <p:hf hdr="0" ftr="0" dt="0"/>
  <p:txStyles>
    <p:titleStyle>
      <a:lvl1pPr algn="l" defTabSz="1828343" rtl="0" eaLnBrk="1" latinLnBrk="0" hangingPunct="1">
        <a:lnSpc>
          <a:spcPct val="90000"/>
        </a:lnSpc>
        <a:spcBef>
          <a:spcPct val="0"/>
        </a:spcBef>
        <a:buNone/>
        <a:defRPr sz="6000" b="0" i="0" kern="1200">
          <a:solidFill>
            <a:schemeClr val="tx1"/>
          </a:solidFill>
          <a:latin typeface="Lato Regular" charset="0"/>
          <a:ea typeface="Lato Regular" charset="0"/>
          <a:cs typeface="Lato Regular" charset="0"/>
        </a:defRPr>
      </a:lvl1pPr>
    </p:titleStyle>
    <p:bodyStyle>
      <a:lvl1pPr marL="0" indent="0" algn="l" defTabSz="1828343" rtl="0" eaLnBrk="1" latinLnBrk="0" hangingPunct="1">
        <a:lnSpc>
          <a:spcPct val="90000"/>
        </a:lnSpc>
        <a:spcBef>
          <a:spcPts val="2000"/>
        </a:spcBef>
        <a:buFont typeface="Arial" panose="020B0604020202020204" pitchFamily="34" charset="0"/>
        <a:buNone/>
        <a:defRPr sz="4000" b="0" i="0" kern="1200">
          <a:solidFill>
            <a:schemeClr val="tx1"/>
          </a:solidFill>
          <a:latin typeface="Lato Regular" charset="0"/>
          <a:ea typeface="Lato Regular" charset="0"/>
          <a:cs typeface="Lato Regular" charset="0"/>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1"/>
          </a:solidFill>
          <a:latin typeface="Lato Regular" charset="0"/>
          <a:ea typeface="Lato Regular" charset="0"/>
          <a:cs typeface="Lato Regular" charset="0"/>
        </a:defRPr>
      </a:lvl2pPr>
      <a:lvl3pPr marL="1828343" indent="0" algn="l" defTabSz="1828343" rtl="0" eaLnBrk="1" latinLnBrk="0" hangingPunct="1">
        <a:lnSpc>
          <a:spcPct val="90000"/>
        </a:lnSpc>
        <a:spcBef>
          <a:spcPts val="1000"/>
        </a:spcBef>
        <a:buFont typeface="Arial" panose="020B0604020202020204" pitchFamily="34" charset="0"/>
        <a:buNone/>
        <a:defRPr sz="2400" b="0" i="0" kern="1200">
          <a:solidFill>
            <a:schemeClr val="tx1"/>
          </a:solidFill>
          <a:latin typeface="Lato Regular" charset="0"/>
          <a:ea typeface="Lato Regular" charset="0"/>
          <a:cs typeface="Lato Regular" charset="0"/>
        </a:defRPr>
      </a:lvl3pPr>
      <a:lvl4pPr marL="2742514" indent="0" algn="l" defTabSz="1828343" rtl="0" eaLnBrk="1" latinLnBrk="0" hangingPunct="1">
        <a:lnSpc>
          <a:spcPct val="90000"/>
        </a:lnSpc>
        <a:spcBef>
          <a:spcPts val="1000"/>
        </a:spcBef>
        <a:buFont typeface="Arial" panose="020B0604020202020204" pitchFamily="34" charset="0"/>
        <a:buNone/>
        <a:defRPr sz="2000" b="0" i="0" kern="1200">
          <a:solidFill>
            <a:schemeClr val="tx1"/>
          </a:solidFill>
          <a:latin typeface="Lato Regular" charset="0"/>
          <a:ea typeface="Lato Regular" charset="0"/>
          <a:cs typeface="Lato Regular" charset="0"/>
        </a:defRPr>
      </a:lvl4pPr>
      <a:lvl5pPr marL="3656685" indent="0" algn="l" defTabSz="1828343" rtl="0" eaLnBrk="1" latinLnBrk="0" hangingPunct="1">
        <a:lnSpc>
          <a:spcPct val="90000"/>
        </a:lnSpc>
        <a:spcBef>
          <a:spcPts val="1000"/>
        </a:spcBef>
        <a:buFont typeface="Arial" panose="020B0604020202020204" pitchFamily="34" charset="0"/>
        <a:buNone/>
        <a:defRPr sz="2000" b="0" i="0" kern="1200">
          <a:solidFill>
            <a:schemeClr val="tx1"/>
          </a:solidFill>
          <a:latin typeface="Lato Regular" charset="0"/>
          <a:ea typeface="Lato Regular" charset="0"/>
          <a:cs typeface="Lato Regular" charset="0"/>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10.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png"/><Relationship Id="rId7"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png"/><Relationship Id="rId7"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5.png"/><Relationship Id="rId7"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79.png"/><Relationship Id="rId11" Type="http://schemas.openxmlformats.org/officeDocument/2006/relationships/image" Target="../media/image14.pn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6.png"/><Relationship Id="rId9"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png"/><Relationship Id="rId7"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84.jpeg"/><Relationship Id="rId5" Type="http://schemas.openxmlformats.org/officeDocument/2006/relationships/hyperlink" Target="https://bin.equinox.io/c/4VmDzA7iaHb/ngrok-stable-linux-arm.zip" TargetMode="Externa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png"/><Relationship Id="rId7"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6.png"/><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96.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png"/><Relationship Id="rId7"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6.png"/><Relationship Id="rId9"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5.png"/><Relationship Id="rId7"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6.png"/><Relationship Id="rId9"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5.png"/><Relationship Id="rId7" Type="http://schemas.openxmlformats.org/officeDocument/2006/relationships/image" Target="../media/image740.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09.jpeg"/><Relationship Id="rId4" Type="http://schemas.openxmlformats.org/officeDocument/2006/relationships/image" Target="../media/image6.png"/><Relationship Id="rId9" Type="http://schemas.openxmlformats.org/officeDocument/2006/relationships/image" Target="../media/image760.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11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118.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119.pn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125.jpe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7DCCE58-718F-40A6-A6A3-CD3E292666CC}"/>
              </a:ext>
            </a:extLst>
          </p:cNvPr>
          <p:cNvSpPr/>
          <p:nvPr/>
        </p:nvSpPr>
        <p:spPr>
          <a:xfrm>
            <a:off x="-2" y="-37760"/>
            <a:ext cx="24377649" cy="3240000"/>
          </a:xfrm>
          <a:prstGeom prst="rect">
            <a:avLst/>
          </a:prstGeom>
          <a:solidFill>
            <a:srgbClr val="EBED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angle 13">
            <a:extLst>
              <a:ext uri="{FF2B5EF4-FFF2-40B4-BE49-F238E27FC236}">
                <a16:creationId xmlns:a16="http://schemas.microsoft.com/office/drawing/2014/main" id="{C57F2811-382B-C248-9727-832D0625E6B2}"/>
              </a:ext>
            </a:extLst>
          </p:cNvPr>
          <p:cNvSpPr/>
          <p:nvPr/>
        </p:nvSpPr>
        <p:spPr>
          <a:xfrm>
            <a:off x="0" y="3111615"/>
            <a:ext cx="24377649" cy="8102252"/>
          </a:xfrm>
          <a:prstGeom prst="rect">
            <a:avLst/>
          </a:prstGeom>
          <a:solidFill>
            <a:srgbClr val="0E2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Black" panose="020F0502020204030203"/>
            </a:endParaRPr>
          </a:p>
          <a:p>
            <a:pPr algn="ctr"/>
            <a:endParaRPr lang="en-US" dirty="0">
              <a:latin typeface="Lato Black" panose="020F0502020204030203"/>
            </a:endParaRPr>
          </a:p>
        </p:txBody>
      </p:sp>
      <p:sp>
        <p:nvSpPr>
          <p:cNvPr id="6" name="TextBox 5">
            <a:extLst>
              <a:ext uri="{FF2B5EF4-FFF2-40B4-BE49-F238E27FC236}">
                <a16:creationId xmlns:a16="http://schemas.microsoft.com/office/drawing/2014/main" id="{E460B3D3-56C1-D04E-A5E3-75B695A5ECF7}"/>
              </a:ext>
            </a:extLst>
          </p:cNvPr>
          <p:cNvSpPr txBox="1"/>
          <p:nvPr/>
        </p:nvSpPr>
        <p:spPr>
          <a:xfrm>
            <a:off x="1371285" y="6865272"/>
            <a:ext cx="22071003" cy="2585323"/>
          </a:xfrm>
          <a:prstGeom prst="rect">
            <a:avLst/>
          </a:prstGeom>
          <a:noFill/>
        </p:spPr>
        <p:txBody>
          <a:bodyPr wrap="square" rtlCol="0">
            <a:spAutoFit/>
          </a:bodyPr>
          <a:lstStyle/>
          <a:p>
            <a:pPr algn="ctr"/>
            <a:r>
              <a:rPr lang="es-EC" sz="5400" b="1" dirty="0">
                <a:solidFill>
                  <a:schemeClr val="bg1"/>
                </a:solidFill>
                <a:latin typeface="+mj-lt"/>
                <a:ea typeface="Lato Black" panose="020F0502020204030203" pitchFamily="34" charset="0"/>
                <a:cs typeface="Lato Black" panose="020F0502020204030203" pitchFamily="34" charset="0"/>
              </a:rPr>
              <a:t>“DISEÑO E IMPLEMENTACIÓN DE UN SISTEMA CLOUD ROBOTICS PARA EL CONTROL CINEMÁTICO DE UNA CÉLULA ROBOTIZADA CONFORMADA POR DOS ROBOTS CRS A255” </a:t>
            </a:r>
            <a:endParaRPr lang="en-US" sz="5400" b="1" dirty="0">
              <a:solidFill>
                <a:schemeClr val="bg1"/>
              </a:solidFill>
              <a:latin typeface="+mj-lt"/>
              <a:ea typeface="Lato Black" panose="020F0502020204030203" pitchFamily="34" charset="0"/>
              <a:cs typeface="Lato Black" panose="020F0502020204030203" pitchFamily="34" charset="0"/>
            </a:endParaRPr>
          </a:p>
        </p:txBody>
      </p:sp>
      <p:sp>
        <p:nvSpPr>
          <p:cNvPr id="13" name="Rectangle 12">
            <a:extLst>
              <a:ext uri="{FF2B5EF4-FFF2-40B4-BE49-F238E27FC236}">
                <a16:creationId xmlns:a16="http://schemas.microsoft.com/office/drawing/2014/main" id="{F13DCB51-9231-8940-8D90-D747B41BC6D4}"/>
              </a:ext>
            </a:extLst>
          </p:cNvPr>
          <p:cNvSpPr/>
          <p:nvPr/>
        </p:nvSpPr>
        <p:spPr>
          <a:xfrm>
            <a:off x="0" y="11213867"/>
            <a:ext cx="24377649" cy="4876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DEA3202-3266-5146-BFB4-E1CBC27ACECD}"/>
              </a:ext>
            </a:extLst>
          </p:cNvPr>
          <p:cNvSpPr/>
          <p:nvPr/>
        </p:nvSpPr>
        <p:spPr>
          <a:xfrm>
            <a:off x="0" y="11693236"/>
            <a:ext cx="24377649" cy="2022764"/>
          </a:xfrm>
          <a:prstGeom prst="rect">
            <a:avLst/>
          </a:prstGeom>
          <a:solidFill>
            <a:srgbClr val="202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C" dirty="0">
              <a:solidFill>
                <a:schemeClr val="tx1">
                  <a:lumMod val="60000"/>
                  <a:lumOff val="40000"/>
                </a:schemeClr>
              </a:solidFill>
            </a:endParaRPr>
          </a:p>
        </p:txBody>
      </p:sp>
      <p:sp>
        <p:nvSpPr>
          <p:cNvPr id="9" name="Rectangle 14">
            <a:extLst>
              <a:ext uri="{FF2B5EF4-FFF2-40B4-BE49-F238E27FC236}">
                <a16:creationId xmlns:a16="http://schemas.microsoft.com/office/drawing/2014/main" id="{F1B5DBC1-D061-4046-871E-B07D6379FBC4}"/>
              </a:ext>
            </a:extLst>
          </p:cNvPr>
          <p:cNvSpPr/>
          <p:nvPr/>
        </p:nvSpPr>
        <p:spPr>
          <a:xfrm>
            <a:off x="-2" y="-37760"/>
            <a:ext cx="24377649" cy="3581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descr="Resultado de imagen para automatizacion y control espe">
            <a:extLst>
              <a:ext uri="{FF2B5EF4-FFF2-40B4-BE49-F238E27FC236}">
                <a16:creationId xmlns:a16="http://schemas.microsoft.com/office/drawing/2014/main" id="{B33A8B00-1068-4FEF-B066-D0881AF48DA4}"/>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455" b="99091" l="437" r="98253"/>
                    </a14:imgEffect>
                  </a14:imgLayer>
                </a14:imgProps>
              </a:ext>
              <a:ext uri="{28A0092B-C50C-407E-A947-70E740481C1C}">
                <a14:useLocalDpi xmlns:a14="http://schemas.microsoft.com/office/drawing/2010/main" val="0"/>
              </a:ext>
            </a:extLst>
          </a:blip>
          <a:srcRect/>
          <a:stretch>
            <a:fillRect/>
          </a:stretch>
        </p:blipFill>
        <p:spPr bwMode="auto">
          <a:xfrm>
            <a:off x="21773914" y="456928"/>
            <a:ext cx="2248363" cy="2160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8">
            <a:extLst>
              <a:ext uri="{FF2B5EF4-FFF2-40B4-BE49-F238E27FC236}">
                <a16:creationId xmlns:a16="http://schemas.microsoft.com/office/drawing/2014/main" id="{BAFF34E0-B37E-4430-8EAC-172F3932D5B1}"/>
              </a:ext>
            </a:extLst>
          </p:cNvPr>
          <p:cNvSpPr txBox="1"/>
          <p:nvPr/>
        </p:nvSpPr>
        <p:spPr>
          <a:xfrm>
            <a:off x="8219538" y="6075011"/>
            <a:ext cx="8374498" cy="646331"/>
          </a:xfrm>
          <a:prstGeom prst="rect">
            <a:avLst/>
          </a:prstGeom>
          <a:noFill/>
        </p:spPr>
        <p:txBody>
          <a:bodyPr wrap="square" rtlCol="0">
            <a:spAutoFit/>
          </a:bodyPr>
          <a:lstStyle/>
          <a:p>
            <a:pPr algn="ctr"/>
            <a:r>
              <a:rPr lang="en-US" spc="300" dirty="0">
                <a:solidFill>
                  <a:schemeClr val="bg2">
                    <a:lumMod val="65000"/>
                  </a:schemeClr>
                </a:solidFill>
                <a:latin typeface="+mj-lt"/>
                <a:ea typeface="Lato" panose="020F0502020204030203" pitchFamily="34" charset="0"/>
                <a:cs typeface="Lato" panose="020F0502020204030203" pitchFamily="34" charset="0"/>
              </a:rPr>
              <a:t>PROYECTO DE GRADO</a:t>
            </a:r>
            <a:r>
              <a:rPr lang="en-US" b="1" spc="300" dirty="0">
                <a:solidFill>
                  <a:schemeClr val="bg2">
                    <a:lumMod val="65000"/>
                  </a:schemeClr>
                </a:solidFill>
                <a:latin typeface="+mj-lt"/>
                <a:ea typeface="Lato" panose="020F0502020204030203" pitchFamily="34" charset="0"/>
                <a:cs typeface="Lato" panose="020F0502020204030203" pitchFamily="34" charset="0"/>
              </a:rPr>
              <a:t>:</a:t>
            </a:r>
            <a:endParaRPr lang="en-US" sz="4000" b="1" spc="300" dirty="0">
              <a:solidFill>
                <a:schemeClr val="bg2">
                  <a:lumMod val="65000"/>
                </a:schemeClr>
              </a:solidFill>
              <a:latin typeface="+mj-lt"/>
              <a:ea typeface="Lato" panose="020F0502020204030203" pitchFamily="34" charset="0"/>
              <a:cs typeface="Lato" panose="020F0502020204030203" pitchFamily="34" charset="0"/>
            </a:endParaRPr>
          </a:p>
        </p:txBody>
      </p:sp>
      <p:sp>
        <p:nvSpPr>
          <p:cNvPr id="3" name="Rectángulo 2">
            <a:extLst>
              <a:ext uri="{FF2B5EF4-FFF2-40B4-BE49-F238E27FC236}">
                <a16:creationId xmlns:a16="http://schemas.microsoft.com/office/drawing/2014/main" id="{CB745F0A-2F69-4976-80B0-8F9F55803431}"/>
              </a:ext>
            </a:extLst>
          </p:cNvPr>
          <p:cNvSpPr/>
          <p:nvPr/>
        </p:nvSpPr>
        <p:spPr>
          <a:xfrm>
            <a:off x="3975284" y="4131112"/>
            <a:ext cx="17548802" cy="739241"/>
          </a:xfrm>
          <a:prstGeom prst="rect">
            <a:avLst/>
          </a:prstGeom>
        </p:spPr>
        <p:txBody>
          <a:bodyPr wrap="square">
            <a:spAutoFit/>
          </a:bodyPr>
          <a:lstStyle/>
          <a:p>
            <a:pPr algn="ctr">
              <a:lnSpc>
                <a:spcPct val="150000"/>
              </a:lnSpc>
              <a:spcAft>
                <a:spcPts val="800"/>
              </a:spcAft>
            </a:pPr>
            <a:r>
              <a:rPr lang="es-EC" sz="3200" dirty="0">
                <a:solidFill>
                  <a:schemeClr val="tx1">
                    <a:lumMod val="60000"/>
                    <a:lumOff val="40000"/>
                  </a:schemeClr>
                </a:solidFill>
                <a:latin typeface="Lato Light"/>
                <a:ea typeface="Calibri" panose="020F0502020204030204" pitchFamily="34" charset="0"/>
                <a:cs typeface="Times New Roman" panose="02020603050405020304" pitchFamily="18" charset="0"/>
              </a:rPr>
              <a:t>CARRERA DE INGENIERÍA EN ELECTRÓNICA, AUTOMATIZACIÓN Y CONTROL</a:t>
            </a:r>
            <a:endParaRPr lang="es-EC" sz="3200" dirty="0">
              <a:solidFill>
                <a:schemeClr val="tx1">
                  <a:lumMod val="60000"/>
                  <a:lumOff val="40000"/>
                </a:schemeClr>
              </a:solidFill>
              <a:effectLst/>
              <a:latin typeface="Lato Light"/>
              <a:ea typeface="Calibri" panose="020F0502020204030204" pitchFamily="34" charset="0"/>
              <a:cs typeface="Times New Roman" panose="02020603050405020304" pitchFamily="18" charset="0"/>
            </a:endParaRPr>
          </a:p>
        </p:txBody>
      </p:sp>
      <p:pic>
        <p:nvPicPr>
          <p:cNvPr id="1034" name="Picture 10" descr="Resultado de imagen para automatizacion y control espe">
            <a:extLst>
              <a:ext uri="{FF2B5EF4-FFF2-40B4-BE49-F238E27FC236}">
                <a16:creationId xmlns:a16="http://schemas.microsoft.com/office/drawing/2014/main" id="{82102F1E-568D-4AAD-8782-20D96381FC0B}"/>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893" b="99554" l="0" r="98667"/>
                    </a14:imgEffect>
                  </a14:imgLayer>
                </a14:imgProps>
              </a:ext>
              <a:ext uri="{28A0092B-C50C-407E-A947-70E740481C1C}">
                <a14:useLocalDpi xmlns:a14="http://schemas.microsoft.com/office/drawing/2010/main" val="0"/>
              </a:ext>
            </a:extLst>
          </a:blip>
          <a:srcRect/>
          <a:stretch>
            <a:fillRect/>
          </a:stretch>
        </p:blipFill>
        <p:spPr bwMode="auto">
          <a:xfrm>
            <a:off x="545514" y="450133"/>
            <a:ext cx="2061160" cy="205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86F6A658-E607-4D93-8704-EB178BB4A562}"/>
              </a:ext>
            </a:extLst>
          </p:cNvPr>
          <p:cNvSpPr/>
          <p:nvPr/>
        </p:nvSpPr>
        <p:spPr>
          <a:xfrm>
            <a:off x="3382558" y="3609316"/>
            <a:ext cx="18734254" cy="739241"/>
          </a:xfrm>
          <a:prstGeom prst="rect">
            <a:avLst/>
          </a:prstGeom>
        </p:spPr>
        <p:txBody>
          <a:bodyPr wrap="square">
            <a:spAutoFit/>
          </a:bodyPr>
          <a:lstStyle/>
          <a:p>
            <a:pPr algn="ctr">
              <a:lnSpc>
                <a:spcPct val="150000"/>
              </a:lnSpc>
              <a:spcAft>
                <a:spcPts val="0"/>
              </a:spcAft>
            </a:pPr>
            <a:r>
              <a:rPr lang="es-EC" sz="3200" dirty="0">
                <a:solidFill>
                  <a:schemeClr val="tx1">
                    <a:lumMod val="60000"/>
                    <a:lumOff val="40000"/>
                  </a:schemeClr>
                </a:solidFill>
                <a:latin typeface="Lato Black" panose="020F0502020204030203"/>
                <a:ea typeface="Calibri" panose="020F0502020204030204" pitchFamily="34" charset="0"/>
                <a:cs typeface="Times New Roman" panose="02020603050405020304" pitchFamily="18" charset="0"/>
              </a:rPr>
              <a:t>DEPARTAMENTO DE ELÉCTRICA, ELECTRÓNICA Y TELECOMUNICACIONES</a:t>
            </a:r>
            <a:endParaRPr lang="es-EC" sz="2400" dirty="0">
              <a:solidFill>
                <a:schemeClr val="tx1">
                  <a:lumMod val="60000"/>
                  <a:lumOff val="40000"/>
                </a:schemeClr>
              </a:solidFill>
              <a:effectLst/>
              <a:latin typeface="Lato Black" panose="020F0502020204030203"/>
              <a:ea typeface="Calibri" panose="020F0502020204030204" pitchFamily="34" charset="0"/>
              <a:cs typeface="Times New Roman" panose="02020603050405020304" pitchFamily="18" charset="0"/>
            </a:endParaRPr>
          </a:p>
        </p:txBody>
      </p:sp>
      <p:sp>
        <p:nvSpPr>
          <p:cNvPr id="20" name="TextBox 18">
            <a:extLst>
              <a:ext uri="{FF2B5EF4-FFF2-40B4-BE49-F238E27FC236}">
                <a16:creationId xmlns:a16="http://schemas.microsoft.com/office/drawing/2014/main" id="{C0FB1A30-BEB4-470A-9B82-E75B0335C373}"/>
              </a:ext>
            </a:extLst>
          </p:cNvPr>
          <p:cNvSpPr txBox="1"/>
          <p:nvPr/>
        </p:nvSpPr>
        <p:spPr>
          <a:xfrm>
            <a:off x="48046" y="11874934"/>
            <a:ext cx="19499794" cy="2308324"/>
          </a:xfrm>
          <a:prstGeom prst="rect">
            <a:avLst/>
          </a:prstGeom>
          <a:noFill/>
        </p:spPr>
        <p:txBody>
          <a:bodyPr wrap="square" rtlCol="0">
            <a:spAutoFit/>
          </a:bodyPr>
          <a:lstStyle/>
          <a:p>
            <a:r>
              <a:rPr lang="en-US" dirty="0">
                <a:solidFill>
                  <a:schemeClr val="tx1">
                    <a:lumMod val="40000"/>
                    <a:lumOff val="60000"/>
                  </a:schemeClr>
                </a:solidFill>
                <a:latin typeface="+mj-lt"/>
              </a:rPr>
              <a:t>AUTORES: Coronel </a:t>
            </a:r>
            <a:r>
              <a:rPr lang="en-US" dirty="0" err="1">
                <a:solidFill>
                  <a:schemeClr val="tx1">
                    <a:lumMod val="40000"/>
                    <a:lumOff val="60000"/>
                  </a:schemeClr>
                </a:solidFill>
                <a:latin typeface="+mj-lt"/>
              </a:rPr>
              <a:t>Quinaluisa</a:t>
            </a:r>
            <a:r>
              <a:rPr lang="en-US" dirty="0">
                <a:solidFill>
                  <a:schemeClr val="tx1">
                    <a:lumMod val="40000"/>
                    <a:lumOff val="60000"/>
                  </a:schemeClr>
                </a:solidFill>
                <a:latin typeface="+mj-lt"/>
              </a:rPr>
              <a:t>, Joel Alexander – Paredes González, Diana Pamela</a:t>
            </a:r>
          </a:p>
          <a:p>
            <a:r>
              <a:rPr lang="en-US" dirty="0">
                <a:solidFill>
                  <a:schemeClr val="tx1">
                    <a:lumMod val="40000"/>
                    <a:lumOff val="60000"/>
                  </a:schemeClr>
                </a:solidFill>
                <a:latin typeface="+mj-lt"/>
              </a:rPr>
              <a:t>     </a:t>
            </a:r>
          </a:p>
          <a:p>
            <a:r>
              <a:rPr lang="es-EC" dirty="0">
                <a:solidFill>
                  <a:schemeClr val="tx1">
                    <a:lumMod val="40000"/>
                    <a:lumOff val="60000"/>
                  </a:schemeClr>
                </a:solidFill>
                <a:latin typeface="+mj-lt"/>
              </a:rPr>
              <a:t>DIRECTOR: Ing. Tipán </a:t>
            </a:r>
            <a:r>
              <a:rPr lang="es-EC" dirty="0" err="1">
                <a:solidFill>
                  <a:schemeClr val="tx1">
                    <a:lumMod val="40000"/>
                    <a:lumOff val="60000"/>
                  </a:schemeClr>
                </a:solidFill>
                <a:latin typeface="+mj-lt"/>
              </a:rPr>
              <a:t>Condolo</a:t>
            </a:r>
            <a:r>
              <a:rPr lang="es-EC" dirty="0">
                <a:solidFill>
                  <a:schemeClr val="tx1">
                    <a:lumMod val="40000"/>
                    <a:lumOff val="60000"/>
                  </a:schemeClr>
                </a:solidFill>
                <a:latin typeface="+mj-lt"/>
              </a:rPr>
              <a:t>, Edgar Fernando, </a:t>
            </a:r>
            <a:r>
              <a:rPr lang="es-EC" dirty="0" err="1">
                <a:solidFill>
                  <a:schemeClr val="tx1">
                    <a:lumMod val="40000"/>
                    <a:lumOff val="60000"/>
                  </a:schemeClr>
                </a:solidFill>
                <a:latin typeface="+mj-lt"/>
              </a:rPr>
              <a:t>MSc</a:t>
            </a:r>
            <a:r>
              <a:rPr lang="es-EC" dirty="0">
                <a:solidFill>
                  <a:schemeClr val="tx1">
                    <a:lumMod val="40000"/>
                    <a:lumOff val="60000"/>
                  </a:schemeClr>
                </a:solidFill>
                <a:latin typeface="+mj-lt"/>
              </a:rPr>
              <a:t>.</a:t>
            </a:r>
            <a:endParaRPr lang="es-EC" dirty="0">
              <a:solidFill>
                <a:schemeClr val="tx1">
                  <a:lumMod val="60000"/>
                  <a:lumOff val="40000"/>
                </a:schemeClr>
              </a:solidFill>
              <a:latin typeface="+mj-lt"/>
            </a:endParaRPr>
          </a:p>
          <a:p>
            <a:endParaRPr lang="en-US" dirty="0">
              <a:solidFill>
                <a:schemeClr val="tx1">
                  <a:lumMod val="40000"/>
                  <a:lumOff val="60000"/>
                </a:schemeClr>
              </a:solidFill>
            </a:endParaRPr>
          </a:p>
        </p:txBody>
      </p:sp>
      <p:sp>
        <p:nvSpPr>
          <p:cNvPr id="19" name="Rectángulo 18">
            <a:extLst>
              <a:ext uri="{FF2B5EF4-FFF2-40B4-BE49-F238E27FC236}">
                <a16:creationId xmlns:a16="http://schemas.microsoft.com/office/drawing/2014/main" id="{AC631EE8-4991-4253-B986-89E3C501D919}"/>
              </a:ext>
            </a:extLst>
          </p:cNvPr>
          <p:cNvSpPr/>
          <p:nvPr/>
        </p:nvSpPr>
        <p:spPr>
          <a:xfrm>
            <a:off x="3039660" y="3102546"/>
            <a:ext cx="18734254" cy="820096"/>
          </a:xfrm>
          <a:prstGeom prst="rect">
            <a:avLst/>
          </a:prstGeom>
        </p:spPr>
        <p:txBody>
          <a:bodyPr wrap="square">
            <a:spAutoFit/>
          </a:bodyPr>
          <a:lstStyle/>
          <a:p>
            <a:pPr algn="ctr">
              <a:lnSpc>
                <a:spcPct val="150000"/>
              </a:lnSpc>
              <a:spcAft>
                <a:spcPts val="0"/>
              </a:spcAft>
            </a:pPr>
            <a:r>
              <a:rPr lang="es-EC" b="1" dirty="0">
                <a:solidFill>
                  <a:schemeClr val="tx1">
                    <a:lumMod val="40000"/>
                    <a:lumOff val="60000"/>
                  </a:schemeClr>
                </a:solidFill>
                <a:latin typeface="Lato Black" panose="020F0502020204030203"/>
                <a:ea typeface="Calibri" panose="020F0502020204030204" pitchFamily="34" charset="0"/>
                <a:cs typeface="Times New Roman" panose="02020603050405020304" pitchFamily="18" charset="0"/>
              </a:rPr>
              <a:t>UNIVERSIDAD DE LAS FUERZAS ARMADAS - ESPE</a:t>
            </a:r>
            <a:endParaRPr lang="es-EC" sz="2800" b="1" dirty="0">
              <a:solidFill>
                <a:schemeClr val="tx1">
                  <a:lumMod val="40000"/>
                  <a:lumOff val="60000"/>
                </a:schemeClr>
              </a:solidFill>
              <a:effectLst/>
              <a:latin typeface="Lato Black" panose="020F0502020204030203"/>
              <a:ea typeface="Calibri" panose="020F0502020204030204" pitchFamily="34" charset="0"/>
              <a:cs typeface="Times New Roman" panose="02020603050405020304" pitchFamily="18" charset="0"/>
            </a:endParaRPr>
          </a:p>
        </p:txBody>
      </p:sp>
      <p:pic>
        <p:nvPicPr>
          <p:cNvPr id="17" name="Picture 2" descr="Resultado de imagen para espe">
            <a:extLst>
              <a:ext uri="{FF2B5EF4-FFF2-40B4-BE49-F238E27FC236}">
                <a16:creationId xmlns:a16="http://schemas.microsoft.com/office/drawing/2014/main" id="{4DBA9277-F981-4494-9E93-385ED59A2BD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397292" y="-132919"/>
            <a:ext cx="3583058"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946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
            <a:extLst>
              <a:ext uri="{FF2B5EF4-FFF2-40B4-BE49-F238E27FC236}">
                <a16:creationId xmlns:a16="http://schemas.microsoft.com/office/drawing/2014/main" id="{1E6DAA79-4FA0-422D-8B37-85B2F914424B}"/>
              </a:ext>
            </a:extLst>
          </p:cNvPr>
          <p:cNvGrpSpPr/>
          <p:nvPr/>
        </p:nvGrpSpPr>
        <p:grpSpPr>
          <a:xfrm>
            <a:off x="3138318" y="2765495"/>
            <a:ext cx="19338907" cy="8400909"/>
            <a:chOff x="1642025" y="3384614"/>
            <a:chExt cx="20835201" cy="5621927"/>
          </a:xfrm>
        </p:grpSpPr>
        <p:sp>
          <p:nvSpPr>
            <p:cNvPr id="14" name="Rectangle 8">
              <a:extLst>
                <a:ext uri="{FF2B5EF4-FFF2-40B4-BE49-F238E27FC236}">
                  <a16:creationId xmlns:a16="http://schemas.microsoft.com/office/drawing/2014/main" id="{15FBDEB0-9133-4E9B-92A5-0AEF9FB99B49}"/>
                </a:ext>
              </a:extLst>
            </p:cNvPr>
            <p:cNvSpPr/>
            <p:nvPr/>
          </p:nvSpPr>
          <p:spPr>
            <a:xfrm>
              <a:off x="1642025" y="4413511"/>
              <a:ext cx="20835201" cy="4593030"/>
            </a:xfrm>
            <a:prstGeom prst="rect">
              <a:avLst/>
            </a:prstGeom>
          </p:spPr>
          <p:txBody>
            <a:bodyPr wrap="square">
              <a:spAutoFit/>
            </a:bodyPr>
            <a:lstStyle/>
            <a:p>
              <a:pPr marL="457200" indent="-457200" algn="just">
                <a:buFont typeface="Arial" panose="020B0604020202020204" pitchFamily="34" charset="0"/>
                <a:buChar char="•"/>
              </a:pPr>
              <a:r>
                <a:rPr lang="es-EC" sz="4400" dirty="0">
                  <a:solidFill>
                    <a:srgbClr val="7F7F7F"/>
                  </a:solidFill>
                  <a:latin typeface="Lato" charset="0"/>
                  <a:ea typeface="Lato" charset="0"/>
                  <a:cs typeface="Lato" charset="0"/>
                </a:rPr>
                <a:t>Implementar un controlador adecuado que permita realizar trayectorias y movimientos articulares a la celda robótica remotamente.</a:t>
              </a:r>
              <a:r>
                <a:rPr lang="es-ES" sz="4400" dirty="0">
                  <a:solidFill>
                    <a:srgbClr val="7F7F7F"/>
                  </a:solidFill>
                  <a:latin typeface="Lato" charset="0"/>
                  <a:ea typeface="Lato" charset="0"/>
                  <a:cs typeface="Lato" charset="0"/>
                </a:rPr>
                <a:t> </a:t>
              </a:r>
            </a:p>
            <a:p>
              <a:pPr marL="457200" indent="-457200" algn="just">
                <a:buFont typeface="Arial" panose="020B0604020202020204" pitchFamily="34" charset="0"/>
                <a:buChar char="•"/>
              </a:pPr>
              <a:r>
                <a:rPr lang="es-EC" sz="4400" dirty="0">
                  <a:solidFill>
                    <a:srgbClr val="7F7F7F"/>
                  </a:solidFill>
                  <a:latin typeface="Lato" charset="0"/>
                  <a:ea typeface="Lato" charset="0"/>
                  <a:cs typeface="Lato" charset="0"/>
                </a:rPr>
                <a:t>Elaborar una interfaz gráfica Cliente Web mediante cuadros de opción, botones de control para observar y manipular el comportamiento de la celda robótica.</a:t>
              </a:r>
            </a:p>
            <a:p>
              <a:pPr marL="457200" indent="-457200" algn="just">
                <a:buFont typeface="Arial" panose="020B0604020202020204" pitchFamily="34" charset="0"/>
                <a:buChar char="•"/>
              </a:pPr>
              <a:r>
                <a:rPr lang="es-EC" sz="4400" dirty="0">
                  <a:solidFill>
                    <a:srgbClr val="7F7F7F"/>
                  </a:solidFill>
                  <a:latin typeface="Lato" charset="0"/>
                  <a:ea typeface="Lato" charset="0"/>
                  <a:cs typeface="Lato" charset="0"/>
                </a:rPr>
                <a:t>Determinar el control (clásico, moderno, inteligente) necesario, para gobernar los movimientos de los eslabones de los robots CRS A255 de acuerdo a parámetros que el usuario ingrese en la interfaz Cliente Web.</a:t>
              </a:r>
            </a:p>
            <a:p>
              <a:pPr marL="457200" indent="-457200" algn="just">
                <a:buFont typeface="Arial" panose="020B0604020202020204" pitchFamily="34" charset="0"/>
                <a:buChar char="•"/>
              </a:pPr>
              <a:r>
                <a:rPr lang="es-EC" sz="4400" dirty="0">
                  <a:solidFill>
                    <a:srgbClr val="7F7F7F"/>
                  </a:solidFill>
                  <a:latin typeface="Lato" charset="0"/>
                  <a:ea typeface="Lato" charset="0"/>
                  <a:cs typeface="Lato" charset="0"/>
                </a:rPr>
                <a:t>Elegir una plataforma Cloud que permita el uso de un servidor de base de datos.</a:t>
              </a:r>
              <a:endParaRPr lang="en-US" sz="4400" dirty="0">
                <a:solidFill>
                  <a:srgbClr val="7F7F7F"/>
                </a:solidFill>
                <a:latin typeface="Lato" charset="0"/>
                <a:ea typeface="Lato" charset="0"/>
                <a:cs typeface="Lato" charset="0"/>
              </a:endParaRPr>
            </a:p>
          </p:txBody>
        </p:sp>
        <p:sp>
          <p:nvSpPr>
            <p:cNvPr id="17" name="TextBox 10">
              <a:extLst>
                <a:ext uri="{FF2B5EF4-FFF2-40B4-BE49-F238E27FC236}">
                  <a16:creationId xmlns:a16="http://schemas.microsoft.com/office/drawing/2014/main" id="{000691A7-670A-41F3-8400-AC855DBC4D05}"/>
                </a:ext>
              </a:extLst>
            </p:cNvPr>
            <p:cNvSpPr txBox="1"/>
            <p:nvPr/>
          </p:nvSpPr>
          <p:spPr>
            <a:xfrm>
              <a:off x="1642027" y="3384614"/>
              <a:ext cx="9013936" cy="514913"/>
            </a:xfrm>
            <a:prstGeom prst="rect">
              <a:avLst/>
            </a:prstGeom>
            <a:noFill/>
          </p:spPr>
          <p:txBody>
            <a:bodyPr wrap="square" rtlCol="0">
              <a:spAutoFit/>
            </a:bodyPr>
            <a:lstStyle/>
            <a:p>
              <a:r>
                <a:rPr lang="en-US" sz="4400" b="1" dirty="0">
                  <a:solidFill>
                    <a:schemeClr val="accent1"/>
                  </a:solidFill>
                  <a:latin typeface="Lato" charset="0"/>
                  <a:ea typeface="Lato" charset="0"/>
                  <a:cs typeface="Lato" charset="0"/>
                </a:rPr>
                <a:t>OBJETIVOS ESPECÍFICOS </a:t>
              </a:r>
            </a:p>
          </p:txBody>
        </p:sp>
      </p:gr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145143" y="13202131"/>
            <a:ext cx="1612900" cy="369332"/>
          </a:xfrm>
          <a:prstGeom prst="rect">
            <a:avLst/>
          </a:prstGeom>
          <a:noFill/>
        </p:spPr>
        <p:txBody>
          <a:bodyPr wrap="square" rtlCol="0">
            <a:spAutoFit/>
          </a:bodyPr>
          <a:lstStyle/>
          <a:p>
            <a:pPr algn="ctr"/>
            <a:r>
              <a:rPr lang="es-ES" sz="1800" dirty="0">
                <a:solidFill>
                  <a:schemeClr val="tx2"/>
                </a:solidFill>
              </a:rPr>
              <a:t>OBJETIVOS </a:t>
            </a:r>
            <a:endParaRPr lang="es-EC" sz="1800" dirty="0">
              <a:solidFill>
                <a:schemeClr val="tx2"/>
              </a:solidFill>
            </a:endParaRPr>
          </a:p>
        </p:txBody>
      </p:sp>
    </p:spTree>
    <p:extLst>
      <p:ext uri="{BB962C8B-B14F-4D97-AF65-F5344CB8AC3E}">
        <p14:creationId xmlns:p14="http://schemas.microsoft.com/office/powerpoint/2010/main" val="3758294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012561B-F2CE-2242-A9D9-95D0598A4023}"/>
              </a:ext>
            </a:extLst>
          </p:cNvPr>
          <p:cNvSpPr/>
          <p:nvPr/>
        </p:nvSpPr>
        <p:spPr>
          <a:xfrm>
            <a:off x="0" y="0"/>
            <a:ext cx="24377649"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B2C801C-29EC-8E48-B8C7-426791895A42}"/>
              </a:ext>
            </a:extLst>
          </p:cNvPr>
          <p:cNvGrpSpPr/>
          <p:nvPr/>
        </p:nvGrpSpPr>
        <p:grpSpPr>
          <a:xfrm>
            <a:off x="835025" y="3833633"/>
            <a:ext cx="11815295" cy="5413854"/>
            <a:chOff x="1872819" y="4937963"/>
            <a:chExt cx="11416462" cy="3366138"/>
          </a:xfrm>
        </p:grpSpPr>
        <p:sp>
          <p:nvSpPr>
            <p:cNvPr id="10" name="TextBox 9">
              <a:extLst>
                <a:ext uri="{FF2B5EF4-FFF2-40B4-BE49-F238E27FC236}">
                  <a16:creationId xmlns:a16="http://schemas.microsoft.com/office/drawing/2014/main" id="{2BF23095-04C5-184E-9DC0-FC7629A47FD0}"/>
                </a:ext>
              </a:extLst>
            </p:cNvPr>
            <p:cNvSpPr txBox="1"/>
            <p:nvPr/>
          </p:nvSpPr>
          <p:spPr>
            <a:xfrm>
              <a:off x="1872819" y="4937963"/>
              <a:ext cx="11416462" cy="1014231"/>
            </a:xfrm>
            <a:prstGeom prst="rect">
              <a:avLst/>
            </a:prstGeom>
            <a:noFill/>
          </p:spPr>
          <p:txBody>
            <a:bodyPr wrap="square" rtlCol="0">
              <a:spAutoFit/>
            </a:bodyPr>
            <a:lstStyle/>
            <a:p>
              <a:r>
                <a:rPr lang="es-ES" sz="10000" b="1" dirty="0">
                  <a:solidFill>
                    <a:schemeClr val="bg1"/>
                  </a:solidFill>
                  <a:latin typeface="Lato" charset="0"/>
                  <a:ea typeface="Lato" charset="0"/>
                  <a:cs typeface="Lato" charset="0"/>
                </a:rPr>
                <a:t>ESTADO INICIAL </a:t>
              </a:r>
            </a:p>
          </p:txBody>
        </p:sp>
        <p:sp>
          <p:nvSpPr>
            <p:cNvPr id="12" name="Subtitle 2">
              <a:extLst>
                <a:ext uri="{FF2B5EF4-FFF2-40B4-BE49-F238E27FC236}">
                  <a16:creationId xmlns:a16="http://schemas.microsoft.com/office/drawing/2014/main" id="{95044859-4B45-5C4B-8C10-1AAF1EB92CED}"/>
                </a:ext>
              </a:extLst>
            </p:cNvPr>
            <p:cNvSpPr txBox="1">
              <a:spLocks/>
            </p:cNvSpPr>
            <p:nvPr/>
          </p:nvSpPr>
          <p:spPr>
            <a:xfrm>
              <a:off x="1872819" y="7127203"/>
              <a:ext cx="11416462" cy="1176898"/>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299"/>
                </a:lnSpc>
              </a:pPr>
              <a:r>
                <a:rPr lang="es-ES" sz="5400" dirty="0">
                  <a:solidFill>
                    <a:schemeClr val="bg1"/>
                  </a:solidFill>
                  <a:latin typeface="Lato" charset="0"/>
                  <a:ea typeface="Lato" charset="0"/>
                  <a:cs typeface="Lato" charset="0"/>
                </a:rPr>
                <a:t>Explicación del estado en el que se encuentran los manipuladores al momento de iniciar el proyecto</a:t>
              </a:r>
              <a:r>
                <a:rPr lang="es-ES" sz="4000" dirty="0">
                  <a:solidFill>
                    <a:schemeClr val="bg1"/>
                  </a:solidFill>
                  <a:latin typeface="Lato" charset="0"/>
                  <a:ea typeface="Lato" charset="0"/>
                  <a:cs typeface="Lato" charset="0"/>
                </a:rPr>
                <a:t>	  </a:t>
              </a:r>
            </a:p>
          </p:txBody>
        </p:sp>
      </p:grpSp>
      <p:sp>
        <p:nvSpPr>
          <p:cNvPr id="13" name="Oval 12">
            <a:extLst>
              <a:ext uri="{FF2B5EF4-FFF2-40B4-BE49-F238E27FC236}">
                <a16:creationId xmlns:a16="http://schemas.microsoft.com/office/drawing/2014/main" id="{E97DB983-E855-BA44-8472-7F08CDCA2356}"/>
              </a:ext>
            </a:extLst>
          </p:cNvPr>
          <p:cNvSpPr/>
          <p:nvPr/>
        </p:nvSpPr>
        <p:spPr>
          <a:xfrm>
            <a:off x="17856869" y="2211292"/>
            <a:ext cx="4916581" cy="49165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4" name="Oval 13">
            <a:extLst>
              <a:ext uri="{FF2B5EF4-FFF2-40B4-BE49-F238E27FC236}">
                <a16:creationId xmlns:a16="http://schemas.microsoft.com/office/drawing/2014/main" id="{1F13277B-FA29-2042-B3E3-5DDF87B1B5CE}"/>
              </a:ext>
            </a:extLst>
          </p:cNvPr>
          <p:cNvSpPr/>
          <p:nvPr/>
        </p:nvSpPr>
        <p:spPr>
          <a:xfrm>
            <a:off x="18436079" y="2790502"/>
            <a:ext cx="3758160" cy="37581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latin typeface="Lato Black" charset="0"/>
              <a:ea typeface="Lato Black" charset="0"/>
              <a:cs typeface="Lato Black" charset="0"/>
            </a:endParaRPr>
          </a:p>
        </p:txBody>
      </p:sp>
      <p:sp>
        <p:nvSpPr>
          <p:cNvPr id="15" name="Oval 14">
            <a:extLst>
              <a:ext uri="{FF2B5EF4-FFF2-40B4-BE49-F238E27FC236}">
                <a16:creationId xmlns:a16="http://schemas.microsoft.com/office/drawing/2014/main" id="{2385A703-06D9-0E43-A52F-D99DEF6F85AD}"/>
              </a:ext>
            </a:extLst>
          </p:cNvPr>
          <p:cNvSpPr/>
          <p:nvPr/>
        </p:nvSpPr>
        <p:spPr>
          <a:xfrm>
            <a:off x="18084735" y="7869160"/>
            <a:ext cx="3635552" cy="3635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6" name="Oval 15">
            <a:extLst>
              <a:ext uri="{FF2B5EF4-FFF2-40B4-BE49-F238E27FC236}">
                <a16:creationId xmlns:a16="http://schemas.microsoft.com/office/drawing/2014/main" id="{926E5FEB-0039-9A49-86DC-3C8C265B3FEE}"/>
              </a:ext>
            </a:extLst>
          </p:cNvPr>
          <p:cNvSpPr/>
          <p:nvPr/>
        </p:nvSpPr>
        <p:spPr>
          <a:xfrm>
            <a:off x="18499096" y="8286773"/>
            <a:ext cx="2806830" cy="280682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b="1" dirty="0">
              <a:latin typeface="Lato Black" charset="0"/>
              <a:ea typeface="Lato Black" charset="0"/>
              <a:cs typeface="Lato Black" charset="0"/>
            </a:endParaRPr>
          </a:p>
        </p:txBody>
      </p:sp>
      <p:sp>
        <p:nvSpPr>
          <p:cNvPr id="17" name="Oval 16">
            <a:extLst>
              <a:ext uri="{FF2B5EF4-FFF2-40B4-BE49-F238E27FC236}">
                <a16:creationId xmlns:a16="http://schemas.microsoft.com/office/drawing/2014/main" id="{04E5B956-869B-AC4A-A4E8-9391B9E104D7}"/>
              </a:ext>
            </a:extLst>
          </p:cNvPr>
          <p:cNvSpPr/>
          <p:nvPr/>
        </p:nvSpPr>
        <p:spPr>
          <a:xfrm>
            <a:off x="13064681" y="3861280"/>
            <a:ext cx="6488330" cy="64883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8" name="Oval 17">
            <a:extLst>
              <a:ext uri="{FF2B5EF4-FFF2-40B4-BE49-F238E27FC236}">
                <a16:creationId xmlns:a16="http://schemas.microsoft.com/office/drawing/2014/main" id="{6E76F0B7-A5C9-B64A-8B4B-FBDA8E92A9AB}"/>
              </a:ext>
            </a:extLst>
          </p:cNvPr>
          <p:cNvSpPr/>
          <p:nvPr/>
        </p:nvSpPr>
        <p:spPr>
          <a:xfrm>
            <a:off x="13872982" y="4669580"/>
            <a:ext cx="4871728" cy="487172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latin typeface="Lato Black" charset="0"/>
              <a:ea typeface="Lato Black" charset="0"/>
              <a:cs typeface="Lato Black" charset="0"/>
            </a:endParaRPr>
          </a:p>
          <a:p>
            <a:pPr algn="ctr"/>
            <a:endParaRPr lang="en-US" sz="4000" b="1" dirty="0">
              <a:latin typeface="Lato Black" charset="0"/>
              <a:ea typeface="Lato Black" charset="0"/>
              <a:cs typeface="Lato Black" charset="0"/>
            </a:endParaRPr>
          </a:p>
        </p:txBody>
      </p:sp>
      <p:pic>
        <p:nvPicPr>
          <p:cNvPr id="2" name="Imagen 1">
            <a:extLst>
              <a:ext uri="{FF2B5EF4-FFF2-40B4-BE49-F238E27FC236}">
                <a16:creationId xmlns:a16="http://schemas.microsoft.com/office/drawing/2014/main" id="{0360259B-5AD2-4044-B128-5B42AA38653B}"/>
              </a:ext>
            </a:extLst>
          </p:cNvPr>
          <p:cNvPicPr>
            <a:picLocks noChangeAspect="1"/>
          </p:cNvPicPr>
          <p:nvPr/>
        </p:nvPicPr>
        <p:blipFill>
          <a:blip r:embed="rId3"/>
          <a:stretch>
            <a:fillRect/>
          </a:stretch>
        </p:blipFill>
        <p:spPr>
          <a:xfrm rot="20984887">
            <a:off x="14062930" y="5032971"/>
            <a:ext cx="4491833" cy="42531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Imagen 2">
            <a:extLst>
              <a:ext uri="{FF2B5EF4-FFF2-40B4-BE49-F238E27FC236}">
                <a16:creationId xmlns:a16="http://schemas.microsoft.com/office/drawing/2014/main" id="{F9DE3C75-E244-46D9-A514-90F5DA3EBB9F}"/>
              </a:ext>
            </a:extLst>
          </p:cNvPr>
          <p:cNvPicPr>
            <a:picLocks noChangeAspect="1"/>
          </p:cNvPicPr>
          <p:nvPr/>
        </p:nvPicPr>
        <p:blipFill>
          <a:blip r:embed="rId4"/>
          <a:stretch>
            <a:fillRect/>
          </a:stretch>
        </p:blipFill>
        <p:spPr>
          <a:xfrm rot="19704739">
            <a:off x="18846466" y="3113273"/>
            <a:ext cx="3090134" cy="30183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n 4">
            <a:extLst>
              <a:ext uri="{FF2B5EF4-FFF2-40B4-BE49-F238E27FC236}">
                <a16:creationId xmlns:a16="http://schemas.microsoft.com/office/drawing/2014/main" id="{D1D9A931-F1FE-47F5-9BE4-2CB67DDD3440}"/>
              </a:ext>
            </a:extLst>
          </p:cNvPr>
          <p:cNvPicPr>
            <a:picLocks noChangeAspect="1"/>
          </p:cNvPicPr>
          <p:nvPr/>
        </p:nvPicPr>
        <p:blipFill rotWithShape="1">
          <a:blip r:embed="rId5"/>
          <a:srcRect l="65855"/>
          <a:stretch/>
        </p:blipFill>
        <p:spPr>
          <a:xfrm>
            <a:off x="19196498" y="8792832"/>
            <a:ext cx="1541747" cy="1785776"/>
          </a:xfrm>
          <a:prstGeom prst="rect">
            <a:avLst/>
          </a:prstGeom>
        </p:spPr>
      </p:pic>
    </p:spTree>
    <p:extLst>
      <p:ext uri="{BB962C8B-B14F-4D97-AF65-F5344CB8AC3E}">
        <p14:creationId xmlns:p14="http://schemas.microsoft.com/office/powerpoint/2010/main" val="33767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7F2811-382B-C248-9727-832D0625E6B2}"/>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EA3202-3266-5146-BFB4-E1CBC27ACECD}"/>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Resultado de imagen para espe">
            <a:extLst>
              <a:ext uri="{FF2B5EF4-FFF2-40B4-BE49-F238E27FC236}">
                <a16:creationId xmlns:a16="http://schemas.microsoft.com/office/drawing/2014/main" id="{E14F8B39-99CE-442C-B307-BC0BD48C88E4}"/>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para espe">
            <a:extLst>
              <a:ext uri="{FF2B5EF4-FFF2-40B4-BE49-F238E27FC236}">
                <a16:creationId xmlns:a16="http://schemas.microsoft.com/office/drawing/2014/main" id="{44AFD429-F8B9-4944-ABA7-8B2153DFBD1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180119E9-FAC9-4E84-B93C-8DEAECEE4536}"/>
              </a:ext>
            </a:extLst>
          </p:cNvPr>
          <p:cNvSpPr txBox="1"/>
          <p:nvPr/>
        </p:nvSpPr>
        <p:spPr>
          <a:xfrm>
            <a:off x="145143" y="12787293"/>
            <a:ext cx="1612900" cy="338554"/>
          </a:xfrm>
          <a:prstGeom prst="rect">
            <a:avLst/>
          </a:prstGeom>
          <a:noFill/>
        </p:spPr>
        <p:txBody>
          <a:bodyPr wrap="square" rtlCol="0">
            <a:spAutoFit/>
          </a:bodyPr>
          <a:lstStyle/>
          <a:p>
            <a:pPr algn="ctr"/>
            <a:r>
              <a:rPr lang="es-ES" sz="1600" dirty="0">
                <a:solidFill>
                  <a:schemeClr val="tx2"/>
                </a:solidFill>
              </a:rPr>
              <a:t>ESTADO INICIAL  </a:t>
            </a:r>
            <a:endParaRPr lang="es-EC" sz="1600" dirty="0">
              <a:solidFill>
                <a:schemeClr val="tx2"/>
              </a:solidFill>
            </a:endParaRPr>
          </a:p>
        </p:txBody>
      </p:sp>
      <p:pic>
        <p:nvPicPr>
          <p:cNvPr id="9" name="Imagen 8">
            <a:extLst>
              <a:ext uri="{FF2B5EF4-FFF2-40B4-BE49-F238E27FC236}">
                <a16:creationId xmlns:a16="http://schemas.microsoft.com/office/drawing/2014/main" id="{1AB8AEC0-F47C-4CEC-AD24-5F9E99BD1DB4}"/>
              </a:ext>
            </a:extLst>
          </p:cNvPr>
          <p:cNvPicPr/>
          <p:nvPr/>
        </p:nvPicPr>
        <p:blipFill>
          <a:blip r:embed="rId5"/>
          <a:stretch>
            <a:fillRect/>
          </a:stretch>
        </p:blipFill>
        <p:spPr>
          <a:xfrm>
            <a:off x="4096491" y="2097911"/>
            <a:ext cx="17124363" cy="10292080"/>
          </a:xfrm>
          <a:prstGeom prst="rect">
            <a:avLst/>
          </a:prstGeom>
        </p:spPr>
      </p:pic>
      <p:sp>
        <p:nvSpPr>
          <p:cNvPr id="16" name="TextBox 38">
            <a:extLst>
              <a:ext uri="{FF2B5EF4-FFF2-40B4-BE49-F238E27FC236}">
                <a16:creationId xmlns:a16="http://schemas.microsoft.com/office/drawing/2014/main" id="{ED43BA2E-58F6-4806-AD99-438B0ECD9882}"/>
              </a:ext>
            </a:extLst>
          </p:cNvPr>
          <p:cNvSpPr txBox="1">
            <a:spLocks noChangeArrowheads="1"/>
          </p:cNvSpPr>
          <p:nvPr/>
        </p:nvSpPr>
        <p:spPr bwMode="auto">
          <a:xfrm>
            <a:off x="6940821" y="1535481"/>
            <a:ext cx="121044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dirty="0">
                <a:solidFill>
                  <a:schemeClr val="accent1"/>
                </a:solidFill>
              </a:rPr>
              <a:t>ACTIVACIÓN DE FRENOS INDEPENDIENTES </a:t>
            </a:r>
            <a:endParaRPr lang="es-ES" altLang="es-EC" sz="4000" dirty="0"/>
          </a:p>
        </p:txBody>
      </p:sp>
      <p:sp>
        <p:nvSpPr>
          <p:cNvPr id="10" name="TextBox 38">
            <a:extLst>
              <a:ext uri="{FF2B5EF4-FFF2-40B4-BE49-F238E27FC236}">
                <a16:creationId xmlns:a16="http://schemas.microsoft.com/office/drawing/2014/main" id="{B1A0B306-00B7-4837-806A-8F0F95E66044}"/>
              </a:ext>
            </a:extLst>
          </p:cNvPr>
          <p:cNvSpPr txBox="1">
            <a:spLocks noChangeArrowheads="1"/>
          </p:cNvSpPr>
          <p:nvPr/>
        </p:nvSpPr>
        <p:spPr bwMode="auto">
          <a:xfrm>
            <a:off x="2817269" y="526110"/>
            <a:ext cx="50709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b="1" dirty="0">
                <a:solidFill>
                  <a:schemeClr val="accent1"/>
                </a:solidFill>
              </a:rPr>
              <a:t>ESTADO INICIAL </a:t>
            </a:r>
            <a:endParaRPr lang="es-ES" altLang="es-EC" sz="4000" b="1" dirty="0"/>
          </a:p>
        </p:txBody>
      </p:sp>
    </p:spTree>
    <p:extLst>
      <p:ext uri="{BB962C8B-B14F-4D97-AF65-F5344CB8AC3E}">
        <p14:creationId xmlns:p14="http://schemas.microsoft.com/office/powerpoint/2010/main" val="2537655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Resultado de imagen para espe">
            <a:extLst>
              <a:ext uri="{FF2B5EF4-FFF2-40B4-BE49-F238E27FC236}">
                <a16:creationId xmlns:a16="http://schemas.microsoft.com/office/drawing/2014/main" id="{D97A5118-2527-46A7-BD7C-E268BD7325B9}"/>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espe">
            <a:extLst>
              <a:ext uri="{FF2B5EF4-FFF2-40B4-BE49-F238E27FC236}">
                <a16:creationId xmlns:a16="http://schemas.microsoft.com/office/drawing/2014/main" id="{76B52E60-1A1C-44AE-830E-66B2ECF50BF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6D202773-F80D-4769-BF5E-354264BD5EF2}"/>
              </a:ext>
            </a:extLst>
          </p:cNvPr>
          <p:cNvPicPr/>
          <p:nvPr/>
        </p:nvPicPr>
        <p:blipFill>
          <a:blip r:embed="rId5"/>
          <a:stretch>
            <a:fillRect/>
          </a:stretch>
        </p:blipFill>
        <p:spPr>
          <a:xfrm>
            <a:off x="3785931" y="3519038"/>
            <a:ext cx="6780636" cy="6335386"/>
          </a:xfrm>
          <a:prstGeom prst="rect">
            <a:avLst/>
          </a:prstGeom>
        </p:spPr>
      </p:pic>
      <p:sp>
        <p:nvSpPr>
          <p:cNvPr id="17" name="TextBox 38">
            <a:extLst>
              <a:ext uri="{FF2B5EF4-FFF2-40B4-BE49-F238E27FC236}">
                <a16:creationId xmlns:a16="http://schemas.microsoft.com/office/drawing/2014/main" id="{D49765E8-A157-4CCC-96BD-BB523009F7AF}"/>
              </a:ext>
            </a:extLst>
          </p:cNvPr>
          <p:cNvSpPr txBox="1">
            <a:spLocks noChangeArrowheads="1"/>
          </p:cNvSpPr>
          <p:nvPr/>
        </p:nvSpPr>
        <p:spPr bwMode="auto">
          <a:xfrm>
            <a:off x="9664154" y="1453744"/>
            <a:ext cx="6780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dirty="0">
                <a:solidFill>
                  <a:schemeClr val="accent1"/>
                </a:solidFill>
              </a:rPr>
              <a:t>CAMBIO DE ENCODERS  </a:t>
            </a:r>
            <a:endParaRPr lang="es-ES" altLang="es-EC" sz="4000" dirty="0"/>
          </a:p>
        </p:txBody>
      </p:sp>
      <p:graphicFrame>
        <p:nvGraphicFramePr>
          <p:cNvPr id="2" name="Tabla 1">
            <a:extLst>
              <a:ext uri="{FF2B5EF4-FFF2-40B4-BE49-F238E27FC236}">
                <a16:creationId xmlns:a16="http://schemas.microsoft.com/office/drawing/2014/main" id="{9514EF6D-6AEF-4290-98B6-1CDFD834D417}"/>
              </a:ext>
            </a:extLst>
          </p:cNvPr>
          <p:cNvGraphicFramePr>
            <a:graphicFrameLocks noGrp="1"/>
          </p:cNvGraphicFramePr>
          <p:nvPr>
            <p:extLst>
              <p:ext uri="{D42A27DB-BD31-4B8C-83A1-F6EECF244321}">
                <p14:modId xmlns:p14="http://schemas.microsoft.com/office/powerpoint/2010/main" val="3995747599"/>
              </p:ext>
            </p:extLst>
          </p:nvPr>
        </p:nvGraphicFramePr>
        <p:xfrm>
          <a:off x="14299370" y="3330819"/>
          <a:ext cx="9190550" cy="6711825"/>
        </p:xfrm>
        <a:graphic>
          <a:graphicData uri="http://schemas.openxmlformats.org/drawingml/2006/table">
            <a:tbl>
              <a:tblPr firstRow="1" firstCol="1" bandRow="1">
                <a:tableStyleId>{5C22544A-7EE6-4342-B048-85BDC9FD1C3A}</a:tableStyleId>
              </a:tblPr>
              <a:tblGrid>
                <a:gridCol w="5832803">
                  <a:extLst>
                    <a:ext uri="{9D8B030D-6E8A-4147-A177-3AD203B41FA5}">
                      <a16:colId xmlns:a16="http://schemas.microsoft.com/office/drawing/2014/main" val="3497753082"/>
                    </a:ext>
                  </a:extLst>
                </a:gridCol>
                <a:gridCol w="3357747">
                  <a:extLst>
                    <a:ext uri="{9D8B030D-6E8A-4147-A177-3AD203B41FA5}">
                      <a16:colId xmlns:a16="http://schemas.microsoft.com/office/drawing/2014/main" val="645042675"/>
                    </a:ext>
                  </a:extLst>
                </a:gridCol>
              </a:tblGrid>
              <a:tr h="610845">
                <a:tc gridSpan="2">
                  <a:txBody>
                    <a:bodyPr/>
                    <a:lstStyle/>
                    <a:p>
                      <a:pPr algn="ctr">
                        <a:spcAft>
                          <a:spcPts val="0"/>
                        </a:spcAft>
                      </a:pPr>
                      <a:r>
                        <a:rPr lang="es-EC" sz="4000" dirty="0">
                          <a:effectLst/>
                        </a:rPr>
                        <a:t>Características del encoder codo/hombro</a:t>
                      </a:r>
                      <a:endParaRPr lang="es-EC" sz="54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68143043"/>
                  </a:ext>
                </a:extLst>
              </a:tr>
              <a:tr h="610845">
                <a:tc>
                  <a:txBody>
                    <a:bodyPr/>
                    <a:lstStyle/>
                    <a:p>
                      <a:pPr algn="ctr">
                        <a:spcAft>
                          <a:spcPts val="0"/>
                        </a:spcAft>
                      </a:pPr>
                      <a:r>
                        <a:rPr lang="es-EC" sz="4000" dirty="0">
                          <a:effectLst/>
                        </a:rPr>
                        <a:t>Parámetro</a:t>
                      </a:r>
                      <a:endParaRPr lang="es-EC" sz="5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4000">
                          <a:effectLst/>
                        </a:rPr>
                        <a:t>Característica</a:t>
                      </a:r>
                      <a:endParaRPr lang="es-EC" sz="5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62958223"/>
                  </a:ext>
                </a:extLst>
              </a:tr>
              <a:tr h="610845">
                <a:tc>
                  <a:txBody>
                    <a:bodyPr/>
                    <a:lstStyle/>
                    <a:p>
                      <a:pPr algn="ctr">
                        <a:spcAft>
                          <a:spcPts val="0"/>
                        </a:spcAft>
                      </a:pPr>
                      <a:r>
                        <a:rPr lang="es-EC" sz="4000" dirty="0">
                          <a:effectLst/>
                        </a:rPr>
                        <a:t>PPR</a:t>
                      </a:r>
                      <a:endParaRPr lang="es-EC" sz="5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4000">
                          <a:effectLst/>
                        </a:rPr>
                        <a:t>600</a:t>
                      </a:r>
                      <a:endParaRPr lang="es-EC" sz="5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02886534"/>
                  </a:ext>
                </a:extLst>
              </a:tr>
              <a:tr h="610845">
                <a:tc>
                  <a:txBody>
                    <a:bodyPr/>
                    <a:lstStyle/>
                    <a:p>
                      <a:pPr algn="ctr">
                        <a:spcAft>
                          <a:spcPts val="0"/>
                        </a:spcAft>
                      </a:pPr>
                      <a:r>
                        <a:rPr lang="es-EC" sz="4000" dirty="0">
                          <a:effectLst/>
                        </a:rPr>
                        <a:t>Vin</a:t>
                      </a:r>
                      <a:endParaRPr lang="es-EC" sz="5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4000">
                          <a:effectLst/>
                        </a:rPr>
                        <a:t>3.3 VCC- 5VCC</a:t>
                      </a:r>
                      <a:endParaRPr lang="es-EC" sz="5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17008922"/>
                  </a:ext>
                </a:extLst>
              </a:tr>
              <a:tr h="610845">
                <a:tc>
                  <a:txBody>
                    <a:bodyPr/>
                    <a:lstStyle/>
                    <a:p>
                      <a:pPr algn="ctr">
                        <a:spcAft>
                          <a:spcPts val="0"/>
                        </a:spcAft>
                      </a:pPr>
                      <a:r>
                        <a:rPr lang="es-EC" sz="4000" dirty="0">
                          <a:effectLst/>
                        </a:rPr>
                        <a:t>Tamaño</a:t>
                      </a:r>
                      <a:endParaRPr lang="es-EC" sz="5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4000">
                          <a:effectLst/>
                        </a:rPr>
                        <a:t>38mm X 35.5mm</a:t>
                      </a:r>
                      <a:endParaRPr lang="es-EC" sz="5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35261210"/>
                  </a:ext>
                </a:extLst>
              </a:tr>
              <a:tr h="610845">
                <a:tc>
                  <a:txBody>
                    <a:bodyPr/>
                    <a:lstStyle/>
                    <a:p>
                      <a:pPr algn="ctr">
                        <a:spcAft>
                          <a:spcPts val="0"/>
                        </a:spcAft>
                      </a:pPr>
                      <a:r>
                        <a:rPr lang="es-EC" sz="4000" dirty="0">
                          <a:effectLst/>
                        </a:rPr>
                        <a:t>Velocidad mecánica máxima</a:t>
                      </a:r>
                      <a:endParaRPr lang="es-EC" sz="5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4000" dirty="0">
                          <a:effectLst/>
                        </a:rPr>
                        <a:t>5000R/min</a:t>
                      </a:r>
                      <a:endParaRPr lang="es-EC" sz="5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11857505"/>
                  </a:ext>
                </a:extLst>
              </a:tr>
              <a:tr h="610845">
                <a:tc>
                  <a:txBody>
                    <a:bodyPr/>
                    <a:lstStyle/>
                    <a:p>
                      <a:pPr algn="ctr">
                        <a:spcAft>
                          <a:spcPts val="0"/>
                        </a:spcAft>
                      </a:pPr>
                      <a:r>
                        <a:rPr lang="es-EC" sz="4000" dirty="0">
                          <a:effectLst/>
                        </a:rPr>
                        <a:t>Fases de salida</a:t>
                      </a:r>
                      <a:endParaRPr lang="es-EC" sz="5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4000" dirty="0">
                          <a:effectLst/>
                        </a:rPr>
                        <a:t>2</a:t>
                      </a:r>
                      <a:endParaRPr lang="es-EC" sz="5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8692013"/>
                  </a:ext>
                </a:extLst>
              </a:tr>
              <a:tr h="610845">
                <a:tc>
                  <a:txBody>
                    <a:bodyPr/>
                    <a:lstStyle/>
                    <a:p>
                      <a:pPr algn="ctr">
                        <a:spcAft>
                          <a:spcPts val="0"/>
                        </a:spcAft>
                      </a:pPr>
                      <a:r>
                        <a:rPr lang="es-EC" sz="4000" dirty="0">
                          <a:effectLst/>
                        </a:rPr>
                        <a:t>Tipo </a:t>
                      </a:r>
                      <a:endParaRPr lang="es-EC" sz="5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4000" dirty="0">
                          <a:effectLst/>
                        </a:rPr>
                        <a:t>LPD3806-600BM -05-24C</a:t>
                      </a:r>
                      <a:endParaRPr lang="es-EC" sz="5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48423929"/>
                  </a:ext>
                </a:extLst>
              </a:tr>
            </a:tbl>
          </a:graphicData>
        </a:graphic>
      </p:graphicFrame>
      <p:sp>
        <p:nvSpPr>
          <p:cNvPr id="4" name="Flecha: a la derecha 3">
            <a:extLst>
              <a:ext uri="{FF2B5EF4-FFF2-40B4-BE49-F238E27FC236}">
                <a16:creationId xmlns:a16="http://schemas.microsoft.com/office/drawing/2014/main" id="{C58D4F50-120F-46BD-A237-4AC87F99DD33}"/>
              </a:ext>
            </a:extLst>
          </p:cNvPr>
          <p:cNvSpPr/>
          <p:nvPr/>
        </p:nvSpPr>
        <p:spPr>
          <a:xfrm>
            <a:off x="11625001" y="5772331"/>
            <a:ext cx="1686560" cy="1828800"/>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dirty="0"/>
          </a:p>
        </p:txBody>
      </p:sp>
      <p:sp>
        <p:nvSpPr>
          <p:cNvPr id="19" name="CuadroTexto 18">
            <a:extLst>
              <a:ext uri="{FF2B5EF4-FFF2-40B4-BE49-F238E27FC236}">
                <a16:creationId xmlns:a16="http://schemas.microsoft.com/office/drawing/2014/main" id="{64F9B67B-D860-4466-8951-1C60429F95F0}"/>
              </a:ext>
            </a:extLst>
          </p:cNvPr>
          <p:cNvSpPr txBox="1"/>
          <p:nvPr/>
        </p:nvSpPr>
        <p:spPr>
          <a:xfrm>
            <a:off x="145143" y="12787293"/>
            <a:ext cx="1612900" cy="338554"/>
          </a:xfrm>
          <a:prstGeom prst="rect">
            <a:avLst/>
          </a:prstGeom>
          <a:noFill/>
        </p:spPr>
        <p:txBody>
          <a:bodyPr wrap="square" rtlCol="0">
            <a:spAutoFit/>
          </a:bodyPr>
          <a:lstStyle/>
          <a:p>
            <a:pPr algn="ctr"/>
            <a:r>
              <a:rPr lang="es-ES" sz="1600" dirty="0">
                <a:solidFill>
                  <a:schemeClr val="tx2"/>
                </a:solidFill>
              </a:rPr>
              <a:t>ESTADO INICIAL  </a:t>
            </a:r>
            <a:endParaRPr lang="es-EC" sz="1600" dirty="0">
              <a:solidFill>
                <a:schemeClr val="tx2"/>
              </a:solidFill>
            </a:endParaRPr>
          </a:p>
        </p:txBody>
      </p:sp>
      <p:sp>
        <p:nvSpPr>
          <p:cNvPr id="18" name="TextBox 38">
            <a:extLst>
              <a:ext uri="{FF2B5EF4-FFF2-40B4-BE49-F238E27FC236}">
                <a16:creationId xmlns:a16="http://schemas.microsoft.com/office/drawing/2014/main" id="{CF06A836-E972-4C6F-857D-862ABD0BA617}"/>
              </a:ext>
            </a:extLst>
          </p:cNvPr>
          <p:cNvSpPr txBox="1">
            <a:spLocks noChangeArrowheads="1"/>
          </p:cNvSpPr>
          <p:nvPr/>
        </p:nvSpPr>
        <p:spPr bwMode="auto">
          <a:xfrm>
            <a:off x="2817269" y="526110"/>
            <a:ext cx="50709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b="1" dirty="0">
                <a:solidFill>
                  <a:schemeClr val="accent1"/>
                </a:solidFill>
              </a:rPr>
              <a:t>ESTADO INICIAL </a:t>
            </a:r>
            <a:endParaRPr lang="es-ES" altLang="es-EC" sz="4000" b="1" dirty="0"/>
          </a:p>
        </p:txBody>
      </p:sp>
    </p:spTree>
    <p:extLst>
      <p:ext uri="{BB962C8B-B14F-4D97-AF65-F5344CB8AC3E}">
        <p14:creationId xmlns:p14="http://schemas.microsoft.com/office/powerpoint/2010/main" val="54693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Resultado de imagen para espe">
            <a:extLst>
              <a:ext uri="{FF2B5EF4-FFF2-40B4-BE49-F238E27FC236}">
                <a16:creationId xmlns:a16="http://schemas.microsoft.com/office/drawing/2014/main" id="{D97A5118-2527-46A7-BD7C-E268BD7325B9}"/>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espe">
            <a:extLst>
              <a:ext uri="{FF2B5EF4-FFF2-40B4-BE49-F238E27FC236}">
                <a16:creationId xmlns:a16="http://schemas.microsoft.com/office/drawing/2014/main" id="{76B52E60-1A1C-44AE-830E-66B2ECF50BF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38">
            <a:extLst>
              <a:ext uri="{FF2B5EF4-FFF2-40B4-BE49-F238E27FC236}">
                <a16:creationId xmlns:a16="http://schemas.microsoft.com/office/drawing/2014/main" id="{D49765E8-A157-4CCC-96BD-BB523009F7AF}"/>
              </a:ext>
            </a:extLst>
          </p:cNvPr>
          <p:cNvSpPr txBox="1">
            <a:spLocks noChangeArrowheads="1"/>
          </p:cNvSpPr>
          <p:nvPr/>
        </p:nvSpPr>
        <p:spPr bwMode="auto">
          <a:xfrm>
            <a:off x="9867354" y="1448674"/>
            <a:ext cx="6780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dirty="0">
                <a:solidFill>
                  <a:schemeClr val="accent1"/>
                </a:solidFill>
              </a:rPr>
              <a:t>CAMBIO DE ENCODERS  </a:t>
            </a:r>
            <a:endParaRPr lang="es-ES" altLang="es-EC" sz="4000" dirty="0"/>
          </a:p>
        </p:txBody>
      </p:sp>
      <p:sp>
        <p:nvSpPr>
          <p:cNvPr id="4" name="Flecha: a la derecha 3">
            <a:extLst>
              <a:ext uri="{FF2B5EF4-FFF2-40B4-BE49-F238E27FC236}">
                <a16:creationId xmlns:a16="http://schemas.microsoft.com/office/drawing/2014/main" id="{C58D4F50-120F-46BD-A237-4AC87F99DD33}"/>
              </a:ext>
            </a:extLst>
          </p:cNvPr>
          <p:cNvSpPr/>
          <p:nvPr/>
        </p:nvSpPr>
        <p:spPr>
          <a:xfrm>
            <a:off x="11084559" y="5989966"/>
            <a:ext cx="1686560" cy="1828800"/>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dirty="0"/>
          </a:p>
        </p:txBody>
      </p:sp>
      <p:sp>
        <p:nvSpPr>
          <p:cNvPr id="19" name="CuadroTexto 18">
            <a:extLst>
              <a:ext uri="{FF2B5EF4-FFF2-40B4-BE49-F238E27FC236}">
                <a16:creationId xmlns:a16="http://schemas.microsoft.com/office/drawing/2014/main" id="{64F9B67B-D860-4466-8951-1C60429F95F0}"/>
              </a:ext>
            </a:extLst>
          </p:cNvPr>
          <p:cNvSpPr txBox="1"/>
          <p:nvPr/>
        </p:nvSpPr>
        <p:spPr>
          <a:xfrm>
            <a:off x="145143" y="12787293"/>
            <a:ext cx="1612900" cy="338554"/>
          </a:xfrm>
          <a:prstGeom prst="rect">
            <a:avLst/>
          </a:prstGeom>
          <a:noFill/>
        </p:spPr>
        <p:txBody>
          <a:bodyPr wrap="square" rtlCol="0">
            <a:spAutoFit/>
          </a:bodyPr>
          <a:lstStyle/>
          <a:p>
            <a:pPr algn="ctr"/>
            <a:r>
              <a:rPr lang="es-ES" sz="1600" dirty="0">
                <a:solidFill>
                  <a:schemeClr val="tx2"/>
                </a:solidFill>
              </a:rPr>
              <a:t>ESTADO INICIAL  </a:t>
            </a:r>
            <a:endParaRPr lang="es-EC" sz="1600" dirty="0">
              <a:solidFill>
                <a:schemeClr val="tx2"/>
              </a:solidFill>
            </a:endParaRPr>
          </a:p>
        </p:txBody>
      </p:sp>
      <p:pic>
        <p:nvPicPr>
          <p:cNvPr id="18" name="Imagen 17">
            <a:extLst>
              <a:ext uri="{FF2B5EF4-FFF2-40B4-BE49-F238E27FC236}">
                <a16:creationId xmlns:a16="http://schemas.microsoft.com/office/drawing/2014/main" id="{2B9A6623-B042-44B2-84CC-2D109516EF60}"/>
              </a:ext>
            </a:extLst>
          </p:cNvPr>
          <p:cNvPicPr/>
          <p:nvPr/>
        </p:nvPicPr>
        <p:blipFill>
          <a:blip r:embed="rId5"/>
          <a:stretch>
            <a:fillRect/>
          </a:stretch>
        </p:blipFill>
        <p:spPr>
          <a:xfrm>
            <a:off x="3363202" y="3514469"/>
            <a:ext cx="6667222" cy="6779793"/>
          </a:xfrm>
          <a:prstGeom prst="rect">
            <a:avLst/>
          </a:prstGeom>
        </p:spPr>
      </p:pic>
      <p:graphicFrame>
        <p:nvGraphicFramePr>
          <p:cNvPr id="3" name="Tabla 2">
            <a:extLst>
              <a:ext uri="{FF2B5EF4-FFF2-40B4-BE49-F238E27FC236}">
                <a16:creationId xmlns:a16="http://schemas.microsoft.com/office/drawing/2014/main" id="{26883571-5C25-43C8-8FAA-FD5C5D925DDC}"/>
              </a:ext>
            </a:extLst>
          </p:cNvPr>
          <p:cNvGraphicFramePr>
            <a:graphicFrameLocks noGrp="1"/>
          </p:cNvGraphicFramePr>
          <p:nvPr>
            <p:extLst>
              <p:ext uri="{D42A27DB-BD31-4B8C-83A1-F6EECF244321}">
                <p14:modId xmlns:p14="http://schemas.microsoft.com/office/powerpoint/2010/main" val="1874995001"/>
              </p:ext>
            </p:extLst>
          </p:nvPr>
        </p:nvGraphicFramePr>
        <p:xfrm>
          <a:off x="13825254" y="3612526"/>
          <a:ext cx="9745945" cy="6583680"/>
        </p:xfrm>
        <a:graphic>
          <a:graphicData uri="http://schemas.openxmlformats.org/drawingml/2006/table">
            <a:tbl>
              <a:tblPr firstRow="1" firstCol="1" bandRow="1">
                <a:tableStyleId>{5C22544A-7EE6-4342-B048-85BDC9FD1C3A}</a:tableStyleId>
              </a:tblPr>
              <a:tblGrid>
                <a:gridCol w="5311988">
                  <a:extLst>
                    <a:ext uri="{9D8B030D-6E8A-4147-A177-3AD203B41FA5}">
                      <a16:colId xmlns:a16="http://schemas.microsoft.com/office/drawing/2014/main" val="1932795197"/>
                    </a:ext>
                  </a:extLst>
                </a:gridCol>
                <a:gridCol w="4433957">
                  <a:extLst>
                    <a:ext uri="{9D8B030D-6E8A-4147-A177-3AD203B41FA5}">
                      <a16:colId xmlns:a16="http://schemas.microsoft.com/office/drawing/2014/main" val="399906403"/>
                    </a:ext>
                  </a:extLst>
                </a:gridCol>
              </a:tblGrid>
              <a:tr h="727703">
                <a:tc gridSpan="2">
                  <a:txBody>
                    <a:bodyPr/>
                    <a:lstStyle/>
                    <a:p>
                      <a:pPr algn="ctr">
                        <a:spcAft>
                          <a:spcPts val="0"/>
                        </a:spcAft>
                      </a:pPr>
                      <a:r>
                        <a:rPr lang="es-EC" sz="4800" dirty="0">
                          <a:effectLst/>
                        </a:rPr>
                        <a:t>Características del encoder muñeca roll </a:t>
                      </a:r>
                      <a:endParaRPr lang="es-EC" sz="66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2724487268"/>
                  </a:ext>
                </a:extLst>
              </a:tr>
              <a:tr h="727703">
                <a:tc>
                  <a:txBody>
                    <a:bodyPr/>
                    <a:lstStyle/>
                    <a:p>
                      <a:pPr algn="ctr">
                        <a:spcAft>
                          <a:spcPts val="0"/>
                        </a:spcAft>
                      </a:pPr>
                      <a:r>
                        <a:rPr lang="es-EC" sz="4800" dirty="0">
                          <a:effectLst/>
                        </a:rPr>
                        <a:t>Parámetro</a:t>
                      </a:r>
                      <a:endParaRPr lang="es-EC" sz="6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4800">
                          <a:effectLst/>
                        </a:rPr>
                        <a:t>Característica</a:t>
                      </a:r>
                      <a:endParaRPr lang="es-EC" sz="6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28776158"/>
                  </a:ext>
                </a:extLst>
              </a:tr>
              <a:tr h="727703">
                <a:tc>
                  <a:txBody>
                    <a:bodyPr/>
                    <a:lstStyle/>
                    <a:p>
                      <a:pPr algn="ctr">
                        <a:spcAft>
                          <a:spcPts val="0"/>
                        </a:spcAft>
                      </a:pPr>
                      <a:r>
                        <a:rPr lang="es-EC" sz="4800" dirty="0">
                          <a:effectLst/>
                        </a:rPr>
                        <a:t>PPR</a:t>
                      </a:r>
                      <a:endParaRPr lang="es-EC" sz="6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4800">
                          <a:effectLst/>
                        </a:rPr>
                        <a:t>1000</a:t>
                      </a:r>
                      <a:endParaRPr lang="es-EC" sz="6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46852947"/>
                  </a:ext>
                </a:extLst>
              </a:tr>
              <a:tr h="727703">
                <a:tc>
                  <a:txBody>
                    <a:bodyPr/>
                    <a:lstStyle/>
                    <a:p>
                      <a:pPr algn="ctr">
                        <a:spcAft>
                          <a:spcPts val="0"/>
                        </a:spcAft>
                      </a:pPr>
                      <a:r>
                        <a:rPr lang="es-EC" sz="4800" dirty="0">
                          <a:effectLst/>
                        </a:rPr>
                        <a:t>Vin</a:t>
                      </a:r>
                      <a:endParaRPr lang="es-EC" sz="6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4800">
                          <a:effectLst/>
                        </a:rPr>
                        <a:t>3.3 VCC- 5VCC</a:t>
                      </a:r>
                      <a:endParaRPr lang="es-EC" sz="6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14943896"/>
                  </a:ext>
                </a:extLst>
              </a:tr>
              <a:tr h="727703">
                <a:tc>
                  <a:txBody>
                    <a:bodyPr/>
                    <a:lstStyle/>
                    <a:p>
                      <a:pPr algn="ctr">
                        <a:spcAft>
                          <a:spcPts val="0"/>
                        </a:spcAft>
                      </a:pPr>
                      <a:r>
                        <a:rPr lang="es-EC" sz="4800" dirty="0">
                          <a:effectLst/>
                        </a:rPr>
                        <a:t>Tamaño</a:t>
                      </a:r>
                      <a:endParaRPr lang="es-EC" sz="6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4800" dirty="0">
                          <a:effectLst/>
                        </a:rPr>
                        <a:t>38mm X 35.5mm</a:t>
                      </a:r>
                      <a:endParaRPr lang="es-EC" sz="6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78923605"/>
                  </a:ext>
                </a:extLst>
              </a:tr>
              <a:tr h="727703">
                <a:tc>
                  <a:txBody>
                    <a:bodyPr/>
                    <a:lstStyle/>
                    <a:p>
                      <a:pPr algn="ctr">
                        <a:spcAft>
                          <a:spcPts val="0"/>
                        </a:spcAft>
                      </a:pPr>
                      <a:r>
                        <a:rPr lang="es-EC" sz="4800" dirty="0">
                          <a:effectLst/>
                        </a:rPr>
                        <a:t>Tipo de encoder</a:t>
                      </a:r>
                      <a:endParaRPr lang="es-EC" sz="6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4800">
                          <a:effectLst/>
                        </a:rPr>
                        <a:t>Incremental </a:t>
                      </a:r>
                      <a:endParaRPr lang="es-EC" sz="6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77221877"/>
                  </a:ext>
                </a:extLst>
              </a:tr>
              <a:tr h="727703">
                <a:tc>
                  <a:txBody>
                    <a:bodyPr/>
                    <a:lstStyle/>
                    <a:p>
                      <a:pPr algn="ctr">
                        <a:spcAft>
                          <a:spcPts val="0"/>
                        </a:spcAft>
                      </a:pPr>
                      <a:r>
                        <a:rPr lang="es-EC" sz="4800" dirty="0">
                          <a:effectLst/>
                        </a:rPr>
                        <a:t>Fases de salida</a:t>
                      </a:r>
                      <a:endParaRPr lang="es-EC" sz="6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4800" dirty="0">
                          <a:effectLst/>
                        </a:rPr>
                        <a:t>3</a:t>
                      </a:r>
                      <a:endParaRPr lang="es-EC" sz="6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24626240"/>
                  </a:ext>
                </a:extLst>
              </a:tr>
              <a:tr h="727703">
                <a:tc>
                  <a:txBody>
                    <a:bodyPr/>
                    <a:lstStyle/>
                    <a:p>
                      <a:pPr algn="ctr">
                        <a:spcAft>
                          <a:spcPts val="0"/>
                        </a:spcAft>
                      </a:pPr>
                      <a:r>
                        <a:rPr lang="es-EC" sz="4800">
                          <a:effectLst/>
                        </a:rPr>
                        <a:t>Tipo </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4800" dirty="0">
                          <a:effectLst/>
                        </a:rPr>
                        <a:t>E6B2-CWZ1X</a:t>
                      </a:r>
                      <a:endParaRPr lang="es-EC" sz="4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00981262"/>
                  </a:ext>
                </a:extLst>
              </a:tr>
            </a:tbl>
          </a:graphicData>
        </a:graphic>
      </p:graphicFrame>
      <p:sp>
        <p:nvSpPr>
          <p:cNvPr id="12" name="TextBox 38">
            <a:extLst>
              <a:ext uri="{FF2B5EF4-FFF2-40B4-BE49-F238E27FC236}">
                <a16:creationId xmlns:a16="http://schemas.microsoft.com/office/drawing/2014/main" id="{F46A1231-01A4-4B80-B6F7-5C5DC0E76614}"/>
              </a:ext>
            </a:extLst>
          </p:cNvPr>
          <p:cNvSpPr txBox="1">
            <a:spLocks noChangeArrowheads="1"/>
          </p:cNvSpPr>
          <p:nvPr/>
        </p:nvSpPr>
        <p:spPr bwMode="auto">
          <a:xfrm>
            <a:off x="2817269" y="526110"/>
            <a:ext cx="50709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b="1" dirty="0">
                <a:solidFill>
                  <a:schemeClr val="accent1"/>
                </a:solidFill>
              </a:rPr>
              <a:t>ESTADO INICIAL </a:t>
            </a:r>
            <a:endParaRPr lang="es-ES" altLang="es-EC" sz="4000" b="1" dirty="0"/>
          </a:p>
        </p:txBody>
      </p:sp>
    </p:spTree>
    <p:extLst>
      <p:ext uri="{BB962C8B-B14F-4D97-AF65-F5344CB8AC3E}">
        <p14:creationId xmlns:p14="http://schemas.microsoft.com/office/powerpoint/2010/main" val="1710368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Resultado de imagen para espe">
            <a:extLst>
              <a:ext uri="{FF2B5EF4-FFF2-40B4-BE49-F238E27FC236}">
                <a16:creationId xmlns:a16="http://schemas.microsoft.com/office/drawing/2014/main" id="{D97A5118-2527-46A7-BD7C-E268BD7325B9}"/>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espe">
            <a:extLst>
              <a:ext uri="{FF2B5EF4-FFF2-40B4-BE49-F238E27FC236}">
                <a16:creationId xmlns:a16="http://schemas.microsoft.com/office/drawing/2014/main" id="{76B52E60-1A1C-44AE-830E-66B2ECF50BF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38">
            <a:extLst>
              <a:ext uri="{FF2B5EF4-FFF2-40B4-BE49-F238E27FC236}">
                <a16:creationId xmlns:a16="http://schemas.microsoft.com/office/drawing/2014/main" id="{D49765E8-A157-4CCC-96BD-BB523009F7AF}"/>
              </a:ext>
            </a:extLst>
          </p:cNvPr>
          <p:cNvSpPr txBox="1">
            <a:spLocks noChangeArrowheads="1"/>
          </p:cNvSpPr>
          <p:nvPr/>
        </p:nvSpPr>
        <p:spPr bwMode="auto">
          <a:xfrm>
            <a:off x="9867354" y="1063540"/>
            <a:ext cx="6780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dirty="0">
                <a:solidFill>
                  <a:schemeClr val="accent1"/>
                </a:solidFill>
              </a:rPr>
              <a:t>CAMBIO DE ENCODERS  </a:t>
            </a:r>
            <a:endParaRPr lang="es-ES" altLang="es-EC" sz="4000" dirty="0"/>
          </a:p>
        </p:txBody>
      </p:sp>
      <p:sp>
        <p:nvSpPr>
          <p:cNvPr id="19" name="CuadroTexto 18">
            <a:extLst>
              <a:ext uri="{FF2B5EF4-FFF2-40B4-BE49-F238E27FC236}">
                <a16:creationId xmlns:a16="http://schemas.microsoft.com/office/drawing/2014/main" id="{64F9B67B-D860-4466-8951-1C60429F95F0}"/>
              </a:ext>
            </a:extLst>
          </p:cNvPr>
          <p:cNvSpPr txBox="1"/>
          <p:nvPr/>
        </p:nvSpPr>
        <p:spPr>
          <a:xfrm>
            <a:off x="145143" y="12787293"/>
            <a:ext cx="1612900" cy="338554"/>
          </a:xfrm>
          <a:prstGeom prst="rect">
            <a:avLst/>
          </a:prstGeom>
          <a:noFill/>
        </p:spPr>
        <p:txBody>
          <a:bodyPr wrap="square" rtlCol="0">
            <a:spAutoFit/>
          </a:bodyPr>
          <a:lstStyle/>
          <a:p>
            <a:pPr algn="ctr"/>
            <a:r>
              <a:rPr lang="es-ES" sz="1600" dirty="0">
                <a:solidFill>
                  <a:schemeClr val="tx2"/>
                </a:solidFill>
              </a:rPr>
              <a:t>ESTADO INICIAL  </a:t>
            </a:r>
            <a:endParaRPr lang="es-EC" sz="1600" dirty="0">
              <a:solidFill>
                <a:schemeClr val="tx2"/>
              </a:solidFill>
            </a:endParaRPr>
          </a:p>
        </p:txBody>
      </p:sp>
      <p:pic>
        <p:nvPicPr>
          <p:cNvPr id="12" name="Imagen 11">
            <a:extLst>
              <a:ext uri="{FF2B5EF4-FFF2-40B4-BE49-F238E27FC236}">
                <a16:creationId xmlns:a16="http://schemas.microsoft.com/office/drawing/2014/main" id="{CF284FE7-249D-4A75-A6FF-F7FB23399CD6}"/>
              </a:ext>
            </a:extLst>
          </p:cNvPr>
          <p:cNvPicPr/>
          <p:nvPr/>
        </p:nvPicPr>
        <p:blipFill rotWithShape="1">
          <a:blip r:embed="rId5"/>
          <a:srcRect l="-763" t="8942" r="763" b="4374"/>
          <a:stretch/>
        </p:blipFill>
        <p:spPr bwMode="auto">
          <a:xfrm>
            <a:off x="5590435" y="2034919"/>
            <a:ext cx="14973405" cy="8368922"/>
          </a:xfrm>
          <a:prstGeom prst="rect">
            <a:avLst/>
          </a:prstGeom>
          <a:ln>
            <a:noFill/>
          </a:ln>
          <a:extLst>
            <a:ext uri="{53640926-AAD7-44D8-BBD7-CCE9431645EC}">
              <a14:shadowObscured xmlns:a14="http://schemas.microsoft.com/office/drawing/2010/main"/>
            </a:ext>
          </a:extLst>
        </p:spPr>
      </p:pic>
      <p:sp>
        <p:nvSpPr>
          <p:cNvPr id="21" name="Rectángulo: esquinas redondeadas 20">
            <a:extLst>
              <a:ext uri="{FF2B5EF4-FFF2-40B4-BE49-F238E27FC236}">
                <a16:creationId xmlns:a16="http://schemas.microsoft.com/office/drawing/2014/main" id="{DF91CCB7-236D-462C-9667-4B67B0E7BE6C}"/>
              </a:ext>
            </a:extLst>
          </p:cNvPr>
          <p:cNvSpPr/>
          <p:nvPr/>
        </p:nvSpPr>
        <p:spPr>
          <a:xfrm>
            <a:off x="9632897" y="10959721"/>
            <a:ext cx="6888480" cy="144272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COLOCACIÓN DE LOS ENCODERS EN EL MANIPULADOR </a:t>
            </a:r>
          </a:p>
        </p:txBody>
      </p:sp>
      <p:sp>
        <p:nvSpPr>
          <p:cNvPr id="10" name="TextBox 38">
            <a:extLst>
              <a:ext uri="{FF2B5EF4-FFF2-40B4-BE49-F238E27FC236}">
                <a16:creationId xmlns:a16="http://schemas.microsoft.com/office/drawing/2014/main" id="{E54F14BF-1AA3-4F84-90C0-B26D81F52C72}"/>
              </a:ext>
            </a:extLst>
          </p:cNvPr>
          <p:cNvSpPr txBox="1">
            <a:spLocks noChangeArrowheads="1"/>
          </p:cNvSpPr>
          <p:nvPr/>
        </p:nvSpPr>
        <p:spPr bwMode="auto">
          <a:xfrm>
            <a:off x="2817269" y="526110"/>
            <a:ext cx="50709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b="1" dirty="0">
                <a:solidFill>
                  <a:schemeClr val="accent1"/>
                </a:solidFill>
              </a:rPr>
              <a:t>ESTADO INICIAL </a:t>
            </a:r>
            <a:endParaRPr lang="es-ES" altLang="es-EC" sz="4000" b="1" dirty="0"/>
          </a:p>
        </p:txBody>
      </p:sp>
    </p:spTree>
    <p:extLst>
      <p:ext uri="{BB962C8B-B14F-4D97-AF65-F5344CB8AC3E}">
        <p14:creationId xmlns:p14="http://schemas.microsoft.com/office/powerpoint/2010/main" val="1466467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Resultado de imagen para espe">
            <a:extLst>
              <a:ext uri="{FF2B5EF4-FFF2-40B4-BE49-F238E27FC236}">
                <a16:creationId xmlns:a16="http://schemas.microsoft.com/office/drawing/2014/main" id="{D97A5118-2527-46A7-BD7C-E268BD7325B9}"/>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espe">
            <a:extLst>
              <a:ext uri="{FF2B5EF4-FFF2-40B4-BE49-F238E27FC236}">
                <a16:creationId xmlns:a16="http://schemas.microsoft.com/office/drawing/2014/main" id="{76B52E60-1A1C-44AE-830E-66B2ECF50BF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38">
            <a:extLst>
              <a:ext uri="{FF2B5EF4-FFF2-40B4-BE49-F238E27FC236}">
                <a16:creationId xmlns:a16="http://schemas.microsoft.com/office/drawing/2014/main" id="{D49765E8-A157-4CCC-96BD-BB523009F7AF}"/>
              </a:ext>
            </a:extLst>
          </p:cNvPr>
          <p:cNvSpPr txBox="1">
            <a:spLocks noChangeArrowheads="1"/>
          </p:cNvSpPr>
          <p:nvPr/>
        </p:nvSpPr>
        <p:spPr bwMode="auto">
          <a:xfrm>
            <a:off x="9867354" y="1245056"/>
            <a:ext cx="6780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dirty="0">
                <a:solidFill>
                  <a:schemeClr val="accent1"/>
                </a:solidFill>
              </a:rPr>
              <a:t>ETAPA DE POTENCIA   </a:t>
            </a:r>
            <a:endParaRPr lang="es-ES" altLang="es-EC" sz="4000" dirty="0"/>
          </a:p>
        </p:txBody>
      </p:sp>
      <p:sp>
        <p:nvSpPr>
          <p:cNvPr id="19" name="CuadroTexto 18">
            <a:extLst>
              <a:ext uri="{FF2B5EF4-FFF2-40B4-BE49-F238E27FC236}">
                <a16:creationId xmlns:a16="http://schemas.microsoft.com/office/drawing/2014/main" id="{64F9B67B-D860-4466-8951-1C60429F95F0}"/>
              </a:ext>
            </a:extLst>
          </p:cNvPr>
          <p:cNvSpPr txBox="1"/>
          <p:nvPr/>
        </p:nvSpPr>
        <p:spPr>
          <a:xfrm>
            <a:off x="145143" y="12787293"/>
            <a:ext cx="1612900" cy="338554"/>
          </a:xfrm>
          <a:prstGeom prst="rect">
            <a:avLst/>
          </a:prstGeom>
          <a:noFill/>
        </p:spPr>
        <p:txBody>
          <a:bodyPr wrap="square" rtlCol="0">
            <a:spAutoFit/>
          </a:bodyPr>
          <a:lstStyle/>
          <a:p>
            <a:pPr algn="ctr"/>
            <a:r>
              <a:rPr lang="es-ES" sz="1600" dirty="0">
                <a:solidFill>
                  <a:schemeClr val="tx2"/>
                </a:solidFill>
              </a:rPr>
              <a:t>ESTADO INICIAL  </a:t>
            </a:r>
            <a:endParaRPr lang="es-EC" sz="1600" dirty="0">
              <a:solidFill>
                <a:schemeClr val="tx2"/>
              </a:solidFill>
            </a:endParaRPr>
          </a:p>
        </p:txBody>
      </p:sp>
      <p:pic>
        <p:nvPicPr>
          <p:cNvPr id="10" name="Imagen 9">
            <a:extLst>
              <a:ext uri="{FF2B5EF4-FFF2-40B4-BE49-F238E27FC236}">
                <a16:creationId xmlns:a16="http://schemas.microsoft.com/office/drawing/2014/main" id="{3C14CA67-9E6B-46C8-9938-F932460569EC}"/>
              </a:ext>
            </a:extLst>
          </p:cNvPr>
          <p:cNvPicPr/>
          <p:nvPr/>
        </p:nvPicPr>
        <p:blipFill>
          <a:blip r:embed="rId5"/>
          <a:stretch>
            <a:fillRect/>
          </a:stretch>
        </p:blipFill>
        <p:spPr>
          <a:xfrm>
            <a:off x="4178830" y="2516777"/>
            <a:ext cx="6780636" cy="6645420"/>
          </a:xfrm>
          <a:prstGeom prst="rect">
            <a:avLst/>
          </a:prstGeom>
          <a:ln>
            <a:solidFill>
              <a:schemeClr val="tx1"/>
            </a:solidFill>
          </a:ln>
        </p:spPr>
      </p:pic>
      <p:pic>
        <p:nvPicPr>
          <p:cNvPr id="11" name="Imagen 10">
            <a:extLst>
              <a:ext uri="{FF2B5EF4-FFF2-40B4-BE49-F238E27FC236}">
                <a16:creationId xmlns:a16="http://schemas.microsoft.com/office/drawing/2014/main" id="{9B2F96F8-A28B-49C1-ABA6-6451DC276787}"/>
              </a:ext>
            </a:extLst>
          </p:cNvPr>
          <p:cNvPicPr/>
          <p:nvPr/>
        </p:nvPicPr>
        <p:blipFill>
          <a:blip r:embed="rId6"/>
          <a:stretch>
            <a:fillRect/>
          </a:stretch>
        </p:blipFill>
        <p:spPr>
          <a:xfrm>
            <a:off x="13011785" y="2516777"/>
            <a:ext cx="9712747" cy="6390156"/>
          </a:xfrm>
          <a:prstGeom prst="rect">
            <a:avLst/>
          </a:prstGeom>
          <a:ln>
            <a:solidFill>
              <a:schemeClr val="tx1"/>
            </a:solidFill>
          </a:ln>
        </p:spPr>
      </p:pic>
      <p:sp>
        <p:nvSpPr>
          <p:cNvPr id="2" name="Rectángulo: esquinas redondeadas 1">
            <a:extLst>
              <a:ext uri="{FF2B5EF4-FFF2-40B4-BE49-F238E27FC236}">
                <a16:creationId xmlns:a16="http://schemas.microsoft.com/office/drawing/2014/main" id="{EB318076-54E8-4AE4-BB29-3A64FC164B53}"/>
              </a:ext>
            </a:extLst>
          </p:cNvPr>
          <p:cNvSpPr/>
          <p:nvPr/>
        </p:nvSpPr>
        <p:spPr>
          <a:xfrm>
            <a:off x="5039360" y="10444480"/>
            <a:ext cx="5140960" cy="144272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CONTROL DE MOTORES</a:t>
            </a:r>
          </a:p>
        </p:txBody>
      </p:sp>
      <p:sp>
        <p:nvSpPr>
          <p:cNvPr id="18" name="Rectángulo: esquinas redondeadas 17">
            <a:extLst>
              <a:ext uri="{FF2B5EF4-FFF2-40B4-BE49-F238E27FC236}">
                <a16:creationId xmlns:a16="http://schemas.microsoft.com/office/drawing/2014/main" id="{30A3B1F0-9891-4B9B-9852-3F70C4B1D7F2}"/>
              </a:ext>
            </a:extLst>
          </p:cNvPr>
          <p:cNvSpPr/>
          <p:nvPr/>
        </p:nvSpPr>
        <p:spPr>
          <a:xfrm>
            <a:off x="15473680" y="10444480"/>
            <a:ext cx="5140960" cy="144272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CONTROL DE FRENOS</a:t>
            </a:r>
          </a:p>
        </p:txBody>
      </p:sp>
      <p:sp>
        <p:nvSpPr>
          <p:cNvPr id="3" name="Flecha: hacia abajo 2">
            <a:extLst>
              <a:ext uri="{FF2B5EF4-FFF2-40B4-BE49-F238E27FC236}">
                <a16:creationId xmlns:a16="http://schemas.microsoft.com/office/drawing/2014/main" id="{4CF1E47E-8384-4AAF-81DE-D6512EA6643B}"/>
              </a:ext>
            </a:extLst>
          </p:cNvPr>
          <p:cNvSpPr/>
          <p:nvPr/>
        </p:nvSpPr>
        <p:spPr>
          <a:xfrm rot="10800000">
            <a:off x="7071307" y="9258530"/>
            <a:ext cx="995680" cy="92184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Flecha: hacia abajo 19">
            <a:extLst>
              <a:ext uri="{FF2B5EF4-FFF2-40B4-BE49-F238E27FC236}">
                <a16:creationId xmlns:a16="http://schemas.microsoft.com/office/drawing/2014/main" id="{41975899-AE02-4E1E-86AD-53E5BF3F1B7C}"/>
              </a:ext>
            </a:extLst>
          </p:cNvPr>
          <p:cNvSpPr/>
          <p:nvPr/>
        </p:nvSpPr>
        <p:spPr>
          <a:xfrm rot="10800000">
            <a:off x="17546320" y="9108561"/>
            <a:ext cx="995680" cy="92184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TextBox 38">
            <a:extLst>
              <a:ext uri="{FF2B5EF4-FFF2-40B4-BE49-F238E27FC236}">
                <a16:creationId xmlns:a16="http://schemas.microsoft.com/office/drawing/2014/main" id="{2A9F9F3D-D742-45E7-93EF-4AB284CB1262}"/>
              </a:ext>
            </a:extLst>
          </p:cNvPr>
          <p:cNvSpPr txBox="1">
            <a:spLocks noChangeArrowheads="1"/>
          </p:cNvSpPr>
          <p:nvPr/>
        </p:nvSpPr>
        <p:spPr bwMode="auto">
          <a:xfrm>
            <a:off x="2817269" y="526110"/>
            <a:ext cx="50709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b="1" dirty="0">
                <a:solidFill>
                  <a:schemeClr val="accent1"/>
                </a:solidFill>
              </a:rPr>
              <a:t>ESTADO INICIAL </a:t>
            </a:r>
            <a:endParaRPr lang="es-ES" altLang="es-EC" sz="4000" b="1" dirty="0"/>
          </a:p>
        </p:txBody>
      </p:sp>
    </p:spTree>
    <p:extLst>
      <p:ext uri="{BB962C8B-B14F-4D97-AF65-F5344CB8AC3E}">
        <p14:creationId xmlns:p14="http://schemas.microsoft.com/office/powerpoint/2010/main" val="3706791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Resultado de imagen para espe">
            <a:extLst>
              <a:ext uri="{FF2B5EF4-FFF2-40B4-BE49-F238E27FC236}">
                <a16:creationId xmlns:a16="http://schemas.microsoft.com/office/drawing/2014/main" id="{D97A5118-2527-46A7-BD7C-E268BD7325B9}"/>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espe">
            <a:extLst>
              <a:ext uri="{FF2B5EF4-FFF2-40B4-BE49-F238E27FC236}">
                <a16:creationId xmlns:a16="http://schemas.microsoft.com/office/drawing/2014/main" id="{76B52E60-1A1C-44AE-830E-66B2ECF50BF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38">
            <a:extLst>
              <a:ext uri="{FF2B5EF4-FFF2-40B4-BE49-F238E27FC236}">
                <a16:creationId xmlns:a16="http://schemas.microsoft.com/office/drawing/2014/main" id="{D49765E8-A157-4CCC-96BD-BB523009F7AF}"/>
              </a:ext>
            </a:extLst>
          </p:cNvPr>
          <p:cNvSpPr txBox="1">
            <a:spLocks noChangeArrowheads="1"/>
          </p:cNvSpPr>
          <p:nvPr/>
        </p:nvSpPr>
        <p:spPr bwMode="auto">
          <a:xfrm>
            <a:off x="9867354" y="1531690"/>
            <a:ext cx="6780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dirty="0">
                <a:solidFill>
                  <a:schemeClr val="accent1"/>
                </a:solidFill>
              </a:rPr>
              <a:t>TARJETAS DE CONTROL    </a:t>
            </a:r>
            <a:endParaRPr lang="es-ES" altLang="es-EC" sz="4000" dirty="0"/>
          </a:p>
        </p:txBody>
      </p:sp>
      <p:sp>
        <p:nvSpPr>
          <p:cNvPr id="19" name="CuadroTexto 18">
            <a:extLst>
              <a:ext uri="{FF2B5EF4-FFF2-40B4-BE49-F238E27FC236}">
                <a16:creationId xmlns:a16="http://schemas.microsoft.com/office/drawing/2014/main" id="{64F9B67B-D860-4466-8951-1C60429F95F0}"/>
              </a:ext>
            </a:extLst>
          </p:cNvPr>
          <p:cNvSpPr txBox="1"/>
          <p:nvPr/>
        </p:nvSpPr>
        <p:spPr>
          <a:xfrm>
            <a:off x="145143" y="12787293"/>
            <a:ext cx="1612900" cy="338554"/>
          </a:xfrm>
          <a:prstGeom prst="rect">
            <a:avLst/>
          </a:prstGeom>
          <a:noFill/>
        </p:spPr>
        <p:txBody>
          <a:bodyPr wrap="square" rtlCol="0">
            <a:spAutoFit/>
          </a:bodyPr>
          <a:lstStyle/>
          <a:p>
            <a:pPr algn="ctr"/>
            <a:r>
              <a:rPr lang="es-ES" sz="1600" dirty="0">
                <a:solidFill>
                  <a:schemeClr val="tx2"/>
                </a:solidFill>
              </a:rPr>
              <a:t>ESTADO INICIAL  </a:t>
            </a:r>
            <a:endParaRPr lang="es-EC" sz="1600" dirty="0">
              <a:solidFill>
                <a:schemeClr val="tx2"/>
              </a:solidFill>
            </a:endParaRPr>
          </a:p>
        </p:txBody>
      </p:sp>
      <p:sp>
        <p:nvSpPr>
          <p:cNvPr id="2" name="Rectángulo: esquinas redondeadas 1">
            <a:extLst>
              <a:ext uri="{FF2B5EF4-FFF2-40B4-BE49-F238E27FC236}">
                <a16:creationId xmlns:a16="http://schemas.microsoft.com/office/drawing/2014/main" id="{EB318076-54E8-4AE4-BB29-3A64FC164B53}"/>
              </a:ext>
            </a:extLst>
          </p:cNvPr>
          <p:cNvSpPr/>
          <p:nvPr/>
        </p:nvSpPr>
        <p:spPr>
          <a:xfrm>
            <a:off x="3999600" y="10030403"/>
            <a:ext cx="8134773" cy="144272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PLACAS DE CONTROL PARA CADA MANIPULADOR </a:t>
            </a:r>
          </a:p>
        </p:txBody>
      </p:sp>
      <p:sp>
        <p:nvSpPr>
          <p:cNvPr id="18" name="Rectángulo: esquinas redondeadas 17">
            <a:extLst>
              <a:ext uri="{FF2B5EF4-FFF2-40B4-BE49-F238E27FC236}">
                <a16:creationId xmlns:a16="http://schemas.microsoft.com/office/drawing/2014/main" id="{30A3B1F0-9891-4B9B-9852-3F70C4B1D7F2}"/>
              </a:ext>
            </a:extLst>
          </p:cNvPr>
          <p:cNvSpPr/>
          <p:nvPr/>
        </p:nvSpPr>
        <p:spPr>
          <a:xfrm>
            <a:off x="15473679" y="10030403"/>
            <a:ext cx="7657253" cy="144272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INSTALACIÓN DE PLACAS DE CONTROL DENTRO DE  CAJA DE CONTROL </a:t>
            </a:r>
          </a:p>
        </p:txBody>
      </p:sp>
      <p:sp>
        <p:nvSpPr>
          <p:cNvPr id="3" name="Flecha: hacia abajo 2">
            <a:extLst>
              <a:ext uri="{FF2B5EF4-FFF2-40B4-BE49-F238E27FC236}">
                <a16:creationId xmlns:a16="http://schemas.microsoft.com/office/drawing/2014/main" id="{4CF1E47E-8384-4AAF-81DE-D6512EA6643B}"/>
              </a:ext>
            </a:extLst>
          </p:cNvPr>
          <p:cNvSpPr/>
          <p:nvPr/>
        </p:nvSpPr>
        <p:spPr>
          <a:xfrm rot="10800000">
            <a:off x="7569147" y="8927827"/>
            <a:ext cx="995680" cy="92184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Flecha: hacia abajo 19">
            <a:extLst>
              <a:ext uri="{FF2B5EF4-FFF2-40B4-BE49-F238E27FC236}">
                <a16:creationId xmlns:a16="http://schemas.microsoft.com/office/drawing/2014/main" id="{41975899-AE02-4E1E-86AD-53E5BF3F1B7C}"/>
              </a:ext>
            </a:extLst>
          </p:cNvPr>
          <p:cNvSpPr/>
          <p:nvPr/>
        </p:nvSpPr>
        <p:spPr>
          <a:xfrm rot="10800000">
            <a:off x="18484532" y="8804050"/>
            <a:ext cx="995680" cy="92184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21" name="Imagen 20">
            <a:extLst>
              <a:ext uri="{FF2B5EF4-FFF2-40B4-BE49-F238E27FC236}">
                <a16:creationId xmlns:a16="http://schemas.microsoft.com/office/drawing/2014/main" id="{77FECCC1-7779-4F14-B330-12579403705F}"/>
              </a:ext>
            </a:extLst>
          </p:cNvPr>
          <p:cNvPicPr/>
          <p:nvPr/>
        </p:nvPicPr>
        <p:blipFill rotWithShape="1">
          <a:blip r:embed="rId5"/>
          <a:srcRect b="7586"/>
          <a:stretch/>
        </p:blipFill>
        <p:spPr bwMode="auto">
          <a:xfrm>
            <a:off x="3420587" y="2453054"/>
            <a:ext cx="9292799" cy="5745398"/>
          </a:xfrm>
          <a:prstGeom prst="rect">
            <a:avLst/>
          </a:prstGeom>
          <a:ln>
            <a:noFill/>
          </a:ln>
          <a:extLst>
            <a:ext uri="{53640926-AAD7-44D8-BBD7-CCE9431645EC}">
              <a14:shadowObscured xmlns:a14="http://schemas.microsoft.com/office/drawing/2010/main"/>
            </a:ext>
          </a:extLst>
        </p:spPr>
      </p:pic>
      <p:pic>
        <p:nvPicPr>
          <p:cNvPr id="22" name="Imagen 21">
            <a:extLst>
              <a:ext uri="{FF2B5EF4-FFF2-40B4-BE49-F238E27FC236}">
                <a16:creationId xmlns:a16="http://schemas.microsoft.com/office/drawing/2014/main" id="{966B7E88-9EA2-4EA8-8B7C-C2E5A68E38E6}"/>
              </a:ext>
            </a:extLst>
          </p:cNvPr>
          <p:cNvPicPr/>
          <p:nvPr/>
        </p:nvPicPr>
        <p:blipFill>
          <a:blip r:embed="rId6"/>
          <a:stretch>
            <a:fillRect/>
          </a:stretch>
        </p:blipFill>
        <p:spPr>
          <a:xfrm>
            <a:off x="13838132" y="2574842"/>
            <a:ext cx="9292800" cy="6270332"/>
          </a:xfrm>
          <a:prstGeom prst="rect">
            <a:avLst/>
          </a:prstGeom>
        </p:spPr>
      </p:pic>
      <p:sp>
        <p:nvSpPr>
          <p:cNvPr id="23" name="TextBox 38">
            <a:extLst>
              <a:ext uri="{FF2B5EF4-FFF2-40B4-BE49-F238E27FC236}">
                <a16:creationId xmlns:a16="http://schemas.microsoft.com/office/drawing/2014/main" id="{622CC365-4F9B-4FEE-8D42-1E62B4046775}"/>
              </a:ext>
            </a:extLst>
          </p:cNvPr>
          <p:cNvSpPr txBox="1">
            <a:spLocks noChangeArrowheads="1"/>
          </p:cNvSpPr>
          <p:nvPr/>
        </p:nvSpPr>
        <p:spPr bwMode="auto">
          <a:xfrm>
            <a:off x="2817269" y="526110"/>
            <a:ext cx="50709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b="1" dirty="0">
                <a:solidFill>
                  <a:schemeClr val="accent1"/>
                </a:solidFill>
              </a:rPr>
              <a:t>ESTADO INICIAL </a:t>
            </a:r>
            <a:endParaRPr lang="es-ES" altLang="es-EC" sz="4000" b="1" dirty="0"/>
          </a:p>
        </p:txBody>
      </p:sp>
    </p:spTree>
    <p:extLst>
      <p:ext uri="{BB962C8B-B14F-4D97-AF65-F5344CB8AC3E}">
        <p14:creationId xmlns:p14="http://schemas.microsoft.com/office/powerpoint/2010/main" val="3904448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Resultado de imagen para espe">
            <a:extLst>
              <a:ext uri="{FF2B5EF4-FFF2-40B4-BE49-F238E27FC236}">
                <a16:creationId xmlns:a16="http://schemas.microsoft.com/office/drawing/2014/main" id="{D97A5118-2527-46A7-BD7C-E268BD7325B9}"/>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espe">
            <a:extLst>
              <a:ext uri="{FF2B5EF4-FFF2-40B4-BE49-F238E27FC236}">
                <a16:creationId xmlns:a16="http://schemas.microsoft.com/office/drawing/2014/main" id="{76B52E60-1A1C-44AE-830E-66B2ECF50BF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38">
            <a:extLst>
              <a:ext uri="{FF2B5EF4-FFF2-40B4-BE49-F238E27FC236}">
                <a16:creationId xmlns:a16="http://schemas.microsoft.com/office/drawing/2014/main" id="{D49765E8-A157-4CCC-96BD-BB523009F7AF}"/>
              </a:ext>
            </a:extLst>
          </p:cNvPr>
          <p:cNvSpPr txBox="1">
            <a:spLocks noChangeArrowheads="1"/>
          </p:cNvSpPr>
          <p:nvPr/>
        </p:nvSpPr>
        <p:spPr bwMode="auto">
          <a:xfrm>
            <a:off x="10009594" y="1245056"/>
            <a:ext cx="6780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dirty="0">
                <a:solidFill>
                  <a:schemeClr val="accent1"/>
                </a:solidFill>
              </a:rPr>
              <a:t>CONECTORES     </a:t>
            </a:r>
            <a:endParaRPr lang="es-ES" altLang="es-EC" sz="4000" dirty="0"/>
          </a:p>
        </p:txBody>
      </p:sp>
      <p:sp>
        <p:nvSpPr>
          <p:cNvPr id="19" name="CuadroTexto 18">
            <a:extLst>
              <a:ext uri="{FF2B5EF4-FFF2-40B4-BE49-F238E27FC236}">
                <a16:creationId xmlns:a16="http://schemas.microsoft.com/office/drawing/2014/main" id="{64F9B67B-D860-4466-8951-1C60429F95F0}"/>
              </a:ext>
            </a:extLst>
          </p:cNvPr>
          <p:cNvSpPr txBox="1"/>
          <p:nvPr/>
        </p:nvSpPr>
        <p:spPr>
          <a:xfrm>
            <a:off x="145143" y="12787293"/>
            <a:ext cx="1612900" cy="338554"/>
          </a:xfrm>
          <a:prstGeom prst="rect">
            <a:avLst/>
          </a:prstGeom>
          <a:noFill/>
        </p:spPr>
        <p:txBody>
          <a:bodyPr wrap="square" rtlCol="0">
            <a:spAutoFit/>
          </a:bodyPr>
          <a:lstStyle/>
          <a:p>
            <a:pPr algn="ctr"/>
            <a:r>
              <a:rPr lang="es-ES" sz="1600" dirty="0">
                <a:solidFill>
                  <a:schemeClr val="tx2"/>
                </a:solidFill>
              </a:rPr>
              <a:t>ESTADO INICIAL  </a:t>
            </a:r>
            <a:endParaRPr lang="es-EC" sz="1600" dirty="0">
              <a:solidFill>
                <a:schemeClr val="tx2"/>
              </a:solidFill>
            </a:endParaRPr>
          </a:p>
        </p:txBody>
      </p:sp>
      <p:sp>
        <p:nvSpPr>
          <p:cNvPr id="2" name="Rectángulo: esquinas redondeadas 1">
            <a:extLst>
              <a:ext uri="{FF2B5EF4-FFF2-40B4-BE49-F238E27FC236}">
                <a16:creationId xmlns:a16="http://schemas.microsoft.com/office/drawing/2014/main" id="{EB318076-54E8-4AE4-BB29-3A64FC164B53}"/>
              </a:ext>
            </a:extLst>
          </p:cNvPr>
          <p:cNvSpPr/>
          <p:nvPr/>
        </p:nvSpPr>
        <p:spPr>
          <a:xfrm>
            <a:off x="3532240" y="9264971"/>
            <a:ext cx="8134773" cy="144272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DISEÑO DE CONECTORES EN 3D </a:t>
            </a:r>
          </a:p>
        </p:txBody>
      </p:sp>
      <p:sp>
        <p:nvSpPr>
          <p:cNvPr id="18" name="Rectángulo: esquinas redondeadas 17">
            <a:extLst>
              <a:ext uri="{FF2B5EF4-FFF2-40B4-BE49-F238E27FC236}">
                <a16:creationId xmlns:a16="http://schemas.microsoft.com/office/drawing/2014/main" id="{30A3B1F0-9891-4B9B-9852-3F70C4B1D7F2}"/>
              </a:ext>
            </a:extLst>
          </p:cNvPr>
          <p:cNvSpPr/>
          <p:nvPr/>
        </p:nvSpPr>
        <p:spPr>
          <a:xfrm>
            <a:off x="13878558" y="9264971"/>
            <a:ext cx="7657253" cy="144272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CONECTORES DENTRO DE CAJA DE CONTROL </a:t>
            </a:r>
          </a:p>
        </p:txBody>
      </p:sp>
      <p:sp>
        <p:nvSpPr>
          <p:cNvPr id="20" name="Flecha: hacia abajo 19">
            <a:extLst>
              <a:ext uri="{FF2B5EF4-FFF2-40B4-BE49-F238E27FC236}">
                <a16:creationId xmlns:a16="http://schemas.microsoft.com/office/drawing/2014/main" id="{41975899-AE02-4E1E-86AD-53E5BF3F1B7C}"/>
              </a:ext>
            </a:extLst>
          </p:cNvPr>
          <p:cNvSpPr/>
          <p:nvPr/>
        </p:nvSpPr>
        <p:spPr>
          <a:xfrm rot="10800000">
            <a:off x="17209344" y="7361331"/>
            <a:ext cx="1220895" cy="1442719"/>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23" name="Imagen 22">
            <a:extLst>
              <a:ext uri="{FF2B5EF4-FFF2-40B4-BE49-F238E27FC236}">
                <a16:creationId xmlns:a16="http://schemas.microsoft.com/office/drawing/2014/main" id="{2DE13AB2-47AB-442F-A4A2-1EA8CEB83BD7}"/>
              </a:ext>
            </a:extLst>
          </p:cNvPr>
          <p:cNvPicPr/>
          <p:nvPr/>
        </p:nvPicPr>
        <p:blipFill rotWithShape="1">
          <a:blip r:embed="rId5"/>
          <a:srcRect b="9060"/>
          <a:stretch/>
        </p:blipFill>
        <p:spPr bwMode="auto">
          <a:xfrm>
            <a:off x="9489756" y="2125692"/>
            <a:ext cx="9621203" cy="5235639"/>
          </a:xfrm>
          <a:prstGeom prst="rect">
            <a:avLst/>
          </a:prstGeom>
          <a:ln>
            <a:noFill/>
          </a:ln>
          <a:extLst>
            <a:ext uri="{53640926-AAD7-44D8-BBD7-CCE9431645EC}">
              <a14:shadowObscured xmlns:a14="http://schemas.microsoft.com/office/drawing/2010/main"/>
            </a:ext>
          </a:extLst>
        </p:spPr>
      </p:pic>
      <p:sp>
        <p:nvSpPr>
          <p:cNvPr id="4" name="Flecha: doblada 3">
            <a:extLst>
              <a:ext uri="{FF2B5EF4-FFF2-40B4-BE49-F238E27FC236}">
                <a16:creationId xmlns:a16="http://schemas.microsoft.com/office/drawing/2014/main" id="{913B5635-87A4-4A5C-A7AE-BA874ADC5EC4}"/>
              </a:ext>
            </a:extLst>
          </p:cNvPr>
          <p:cNvSpPr/>
          <p:nvPr/>
        </p:nvSpPr>
        <p:spPr>
          <a:xfrm>
            <a:off x="6644640" y="5201920"/>
            <a:ext cx="2845116" cy="36021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1" name="TextBox 38">
            <a:extLst>
              <a:ext uri="{FF2B5EF4-FFF2-40B4-BE49-F238E27FC236}">
                <a16:creationId xmlns:a16="http://schemas.microsoft.com/office/drawing/2014/main" id="{1A89AFDF-363D-4EC5-98E5-23C65A409F14}"/>
              </a:ext>
            </a:extLst>
          </p:cNvPr>
          <p:cNvSpPr txBox="1">
            <a:spLocks noChangeArrowheads="1"/>
          </p:cNvSpPr>
          <p:nvPr/>
        </p:nvSpPr>
        <p:spPr bwMode="auto">
          <a:xfrm>
            <a:off x="2817269" y="526110"/>
            <a:ext cx="50709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b="1" dirty="0">
                <a:solidFill>
                  <a:schemeClr val="accent1"/>
                </a:solidFill>
              </a:rPr>
              <a:t>ESTADO INICIAL </a:t>
            </a:r>
            <a:endParaRPr lang="es-ES" altLang="es-EC" sz="4000" b="1" dirty="0"/>
          </a:p>
        </p:txBody>
      </p:sp>
    </p:spTree>
    <p:extLst>
      <p:ext uri="{BB962C8B-B14F-4D97-AF65-F5344CB8AC3E}">
        <p14:creationId xmlns:p14="http://schemas.microsoft.com/office/powerpoint/2010/main" val="540888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Resultado de imagen para espe">
            <a:extLst>
              <a:ext uri="{FF2B5EF4-FFF2-40B4-BE49-F238E27FC236}">
                <a16:creationId xmlns:a16="http://schemas.microsoft.com/office/drawing/2014/main" id="{D97A5118-2527-46A7-BD7C-E268BD7325B9}"/>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espe">
            <a:extLst>
              <a:ext uri="{FF2B5EF4-FFF2-40B4-BE49-F238E27FC236}">
                <a16:creationId xmlns:a16="http://schemas.microsoft.com/office/drawing/2014/main" id="{76B52E60-1A1C-44AE-830E-66B2ECF50BF8}"/>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38">
            <a:extLst>
              <a:ext uri="{FF2B5EF4-FFF2-40B4-BE49-F238E27FC236}">
                <a16:creationId xmlns:a16="http://schemas.microsoft.com/office/drawing/2014/main" id="{D49765E8-A157-4CCC-96BD-BB523009F7AF}"/>
              </a:ext>
            </a:extLst>
          </p:cNvPr>
          <p:cNvSpPr txBox="1">
            <a:spLocks noChangeArrowheads="1"/>
          </p:cNvSpPr>
          <p:nvPr/>
        </p:nvSpPr>
        <p:spPr bwMode="auto">
          <a:xfrm>
            <a:off x="9570454" y="1716392"/>
            <a:ext cx="6780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dirty="0">
                <a:solidFill>
                  <a:schemeClr val="accent1"/>
                </a:solidFill>
              </a:rPr>
              <a:t>SOFTWARE </a:t>
            </a:r>
            <a:r>
              <a:rPr lang="es-ES" altLang="es-EC" sz="4800" dirty="0" err="1">
                <a:solidFill>
                  <a:schemeClr val="accent1"/>
                </a:solidFill>
              </a:rPr>
              <a:t>ViRed</a:t>
            </a:r>
            <a:r>
              <a:rPr lang="es-ES" altLang="es-EC" sz="4800" dirty="0">
                <a:solidFill>
                  <a:schemeClr val="accent1"/>
                </a:solidFill>
              </a:rPr>
              <a:t>     </a:t>
            </a:r>
            <a:endParaRPr lang="es-ES" altLang="es-EC" sz="4000" dirty="0"/>
          </a:p>
        </p:txBody>
      </p:sp>
      <p:sp>
        <p:nvSpPr>
          <p:cNvPr id="19" name="CuadroTexto 18">
            <a:extLst>
              <a:ext uri="{FF2B5EF4-FFF2-40B4-BE49-F238E27FC236}">
                <a16:creationId xmlns:a16="http://schemas.microsoft.com/office/drawing/2014/main" id="{64F9B67B-D860-4466-8951-1C60429F95F0}"/>
              </a:ext>
            </a:extLst>
          </p:cNvPr>
          <p:cNvSpPr txBox="1"/>
          <p:nvPr/>
        </p:nvSpPr>
        <p:spPr>
          <a:xfrm>
            <a:off x="145143" y="12787293"/>
            <a:ext cx="1612900" cy="338554"/>
          </a:xfrm>
          <a:prstGeom prst="rect">
            <a:avLst/>
          </a:prstGeom>
          <a:noFill/>
        </p:spPr>
        <p:txBody>
          <a:bodyPr wrap="square" rtlCol="0">
            <a:spAutoFit/>
          </a:bodyPr>
          <a:lstStyle/>
          <a:p>
            <a:pPr algn="ctr"/>
            <a:r>
              <a:rPr lang="es-ES" sz="1600" dirty="0">
                <a:solidFill>
                  <a:schemeClr val="tx2"/>
                </a:solidFill>
              </a:rPr>
              <a:t>ESTADO INICIAL  </a:t>
            </a:r>
            <a:endParaRPr lang="es-EC" sz="1600" dirty="0">
              <a:solidFill>
                <a:schemeClr val="tx2"/>
              </a:solidFill>
            </a:endParaRPr>
          </a:p>
        </p:txBody>
      </p:sp>
      <p:sp>
        <p:nvSpPr>
          <p:cNvPr id="2" name="Rectángulo: esquinas redondeadas 1">
            <a:extLst>
              <a:ext uri="{FF2B5EF4-FFF2-40B4-BE49-F238E27FC236}">
                <a16:creationId xmlns:a16="http://schemas.microsoft.com/office/drawing/2014/main" id="{EB318076-54E8-4AE4-BB29-3A64FC164B53}"/>
              </a:ext>
            </a:extLst>
          </p:cNvPr>
          <p:cNvSpPr/>
          <p:nvPr/>
        </p:nvSpPr>
        <p:spPr>
          <a:xfrm>
            <a:off x="8611339" y="9725891"/>
            <a:ext cx="8134773" cy="144272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SIMULACIÓN EN PLATAFORMA  VIRED</a:t>
            </a:r>
          </a:p>
        </p:txBody>
      </p:sp>
      <p:pic>
        <p:nvPicPr>
          <p:cNvPr id="21" name="Imagen 20">
            <a:extLst>
              <a:ext uri="{FF2B5EF4-FFF2-40B4-BE49-F238E27FC236}">
                <a16:creationId xmlns:a16="http://schemas.microsoft.com/office/drawing/2014/main" id="{587CBC1C-00E8-4A76-B6EB-409A9B805A90}"/>
              </a:ext>
            </a:extLst>
          </p:cNvPr>
          <p:cNvPicPr/>
          <p:nvPr/>
        </p:nvPicPr>
        <p:blipFill rotWithShape="1">
          <a:blip r:embed="rId5"/>
          <a:srcRect b="4820"/>
          <a:stretch/>
        </p:blipFill>
        <p:spPr bwMode="auto">
          <a:xfrm>
            <a:off x="8329294" y="3204022"/>
            <a:ext cx="8698865" cy="6081365"/>
          </a:xfrm>
          <a:prstGeom prst="rect">
            <a:avLst/>
          </a:prstGeom>
          <a:ln>
            <a:noFill/>
          </a:ln>
          <a:extLst>
            <a:ext uri="{53640926-AAD7-44D8-BBD7-CCE9431645EC}">
              <a14:shadowObscured xmlns:a14="http://schemas.microsoft.com/office/drawing/2010/main"/>
            </a:ext>
          </a:extLst>
        </p:spPr>
      </p:pic>
      <p:sp>
        <p:nvSpPr>
          <p:cNvPr id="10" name="TextBox 38">
            <a:extLst>
              <a:ext uri="{FF2B5EF4-FFF2-40B4-BE49-F238E27FC236}">
                <a16:creationId xmlns:a16="http://schemas.microsoft.com/office/drawing/2014/main" id="{A0546348-69C0-4ADE-B6C8-7131F2C9AEAF}"/>
              </a:ext>
            </a:extLst>
          </p:cNvPr>
          <p:cNvSpPr txBox="1">
            <a:spLocks noChangeArrowheads="1"/>
          </p:cNvSpPr>
          <p:nvPr/>
        </p:nvSpPr>
        <p:spPr bwMode="auto">
          <a:xfrm>
            <a:off x="2817269" y="526110"/>
            <a:ext cx="50709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b="1" dirty="0">
                <a:solidFill>
                  <a:schemeClr val="accent1"/>
                </a:solidFill>
              </a:rPr>
              <a:t>ESTADO INICIAL </a:t>
            </a:r>
            <a:endParaRPr lang="es-ES" altLang="es-EC" sz="4000" b="1" dirty="0"/>
          </a:p>
        </p:txBody>
      </p:sp>
    </p:spTree>
    <p:extLst>
      <p:ext uri="{BB962C8B-B14F-4D97-AF65-F5344CB8AC3E}">
        <p14:creationId xmlns:p14="http://schemas.microsoft.com/office/powerpoint/2010/main" val="3207345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4686EE9A-3632-45AA-98CE-855D305F5A31}"/>
              </a:ext>
            </a:extLst>
          </p:cNvPr>
          <p:cNvPicPr>
            <a:picLocks noGrp="1" noChangeAspect="1"/>
          </p:cNvPicPr>
          <p:nvPr>
            <p:ph type="pic" sz="quarter" idx="23"/>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 r="3369"/>
          <a:stretch/>
        </p:blipFill>
        <p:spPr>
          <a:xfrm>
            <a:off x="1" y="0"/>
            <a:ext cx="13297421" cy="13715999"/>
          </a:xfrm>
        </p:spPr>
      </p:pic>
      <p:sp>
        <p:nvSpPr>
          <p:cNvPr id="54" name="Rectangle 13"/>
          <p:cNvSpPr/>
          <p:nvPr/>
        </p:nvSpPr>
        <p:spPr>
          <a:xfrm>
            <a:off x="11325" y="-95394"/>
            <a:ext cx="13297422" cy="13738302"/>
          </a:xfrm>
          <a:custGeom>
            <a:avLst/>
            <a:gdLst>
              <a:gd name="connsiteX0" fmla="*/ 0 w 13782907"/>
              <a:gd name="connsiteY0" fmla="*/ 0 h 13738301"/>
              <a:gd name="connsiteX1" fmla="*/ 13782907 w 13782907"/>
              <a:gd name="connsiteY1" fmla="*/ 0 h 13738301"/>
              <a:gd name="connsiteX2" fmla="*/ 13782907 w 13782907"/>
              <a:gd name="connsiteY2" fmla="*/ 13738301 h 13738301"/>
              <a:gd name="connsiteX3" fmla="*/ 0 w 13782907"/>
              <a:gd name="connsiteY3" fmla="*/ 13738301 h 13738301"/>
              <a:gd name="connsiteX4" fmla="*/ 0 w 13782907"/>
              <a:gd name="connsiteY4" fmla="*/ 0 h 13738301"/>
              <a:gd name="connsiteX0" fmla="*/ 0 w 19403122"/>
              <a:gd name="connsiteY0" fmla="*/ 0 h 13738301"/>
              <a:gd name="connsiteX1" fmla="*/ 19403122 w 19403122"/>
              <a:gd name="connsiteY1" fmla="*/ 44604 h 13738301"/>
              <a:gd name="connsiteX2" fmla="*/ 13782907 w 19403122"/>
              <a:gd name="connsiteY2" fmla="*/ 13738301 h 13738301"/>
              <a:gd name="connsiteX3" fmla="*/ 0 w 19403122"/>
              <a:gd name="connsiteY3" fmla="*/ 13738301 h 13738301"/>
              <a:gd name="connsiteX4" fmla="*/ 0 w 19403122"/>
              <a:gd name="connsiteY4" fmla="*/ 0 h 13738301"/>
              <a:gd name="connsiteX0" fmla="*/ 0 w 19425424"/>
              <a:gd name="connsiteY0" fmla="*/ 0 h 13738301"/>
              <a:gd name="connsiteX1" fmla="*/ 19425424 w 19425424"/>
              <a:gd name="connsiteY1" fmla="*/ 44604 h 13738301"/>
              <a:gd name="connsiteX2" fmla="*/ 13782907 w 19425424"/>
              <a:gd name="connsiteY2" fmla="*/ 13738301 h 13738301"/>
              <a:gd name="connsiteX3" fmla="*/ 0 w 19425424"/>
              <a:gd name="connsiteY3" fmla="*/ 13738301 h 13738301"/>
              <a:gd name="connsiteX4" fmla="*/ 0 w 19425424"/>
              <a:gd name="connsiteY4" fmla="*/ 0 h 13738301"/>
              <a:gd name="connsiteX0" fmla="*/ 0 w 19403122"/>
              <a:gd name="connsiteY0" fmla="*/ 1 h 13738302"/>
              <a:gd name="connsiteX1" fmla="*/ 19403122 w 19403122"/>
              <a:gd name="connsiteY1" fmla="*/ 0 h 13738302"/>
              <a:gd name="connsiteX2" fmla="*/ 13782907 w 19403122"/>
              <a:gd name="connsiteY2" fmla="*/ 13738302 h 13738302"/>
              <a:gd name="connsiteX3" fmla="*/ 0 w 19403122"/>
              <a:gd name="connsiteY3" fmla="*/ 13738302 h 13738302"/>
              <a:gd name="connsiteX4" fmla="*/ 0 w 19403122"/>
              <a:gd name="connsiteY4" fmla="*/ 1 h 13738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3122" h="13738302">
                <a:moveTo>
                  <a:pt x="0" y="1"/>
                </a:moveTo>
                <a:lnTo>
                  <a:pt x="19403122" y="0"/>
                </a:lnTo>
                <a:lnTo>
                  <a:pt x="13782907" y="13738302"/>
                </a:lnTo>
                <a:lnTo>
                  <a:pt x="0" y="13738302"/>
                </a:lnTo>
                <a:lnTo>
                  <a:pt x="0" y="1"/>
                </a:lnTo>
                <a:close/>
              </a:path>
            </a:pathLst>
          </a:custGeom>
          <a:solidFill>
            <a:schemeClr val="tx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46" name="TextBox 45"/>
          <p:cNvSpPr txBox="1"/>
          <p:nvPr/>
        </p:nvSpPr>
        <p:spPr>
          <a:xfrm>
            <a:off x="15725302" y="363094"/>
            <a:ext cx="4477701" cy="1277594"/>
          </a:xfrm>
          <a:prstGeom prst="rect">
            <a:avLst/>
          </a:prstGeom>
          <a:noFill/>
        </p:spPr>
        <p:txBody>
          <a:bodyPr wrap="none" rtlCol="0">
            <a:spAutoFit/>
          </a:bodyPr>
          <a:lstStyle/>
          <a:p>
            <a:pPr algn="ctr">
              <a:lnSpc>
                <a:spcPts val="10000"/>
              </a:lnSpc>
            </a:pPr>
            <a:r>
              <a:rPr lang="en-US" sz="6600" b="1" dirty="0">
                <a:solidFill>
                  <a:schemeClr val="tx2"/>
                </a:solidFill>
                <a:latin typeface="Montserrat Bold" charset="0"/>
                <a:ea typeface="Montserrat Bold" charset="0"/>
                <a:cs typeface="Montserrat Bold" charset="0"/>
              </a:rPr>
              <a:t>CONTENIDO</a:t>
            </a:r>
          </a:p>
        </p:txBody>
      </p:sp>
      <p:grpSp>
        <p:nvGrpSpPr>
          <p:cNvPr id="8" name="Grupo 7">
            <a:extLst>
              <a:ext uri="{FF2B5EF4-FFF2-40B4-BE49-F238E27FC236}">
                <a16:creationId xmlns:a16="http://schemas.microsoft.com/office/drawing/2014/main" id="{D7E33267-B284-4AAF-9282-3DCA7C35B817}"/>
              </a:ext>
            </a:extLst>
          </p:cNvPr>
          <p:cNvGrpSpPr/>
          <p:nvPr/>
        </p:nvGrpSpPr>
        <p:grpSpPr>
          <a:xfrm>
            <a:off x="11468965" y="2106912"/>
            <a:ext cx="4967084" cy="1601804"/>
            <a:chOff x="11786107" y="1930096"/>
            <a:chExt cx="4967084" cy="1601804"/>
          </a:xfrm>
        </p:grpSpPr>
        <p:sp>
          <p:nvSpPr>
            <p:cNvPr id="32" name="TextBox 31"/>
            <p:cNvSpPr txBox="1"/>
            <p:nvPr/>
          </p:nvSpPr>
          <p:spPr>
            <a:xfrm>
              <a:off x="13522498" y="2382434"/>
              <a:ext cx="3230693"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INTRODUCCIÓN</a:t>
              </a:r>
            </a:p>
          </p:txBody>
        </p:sp>
        <p:sp>
          <p:nvSpPr>
            <p:cNvPr id="38" name="Oval 37"/>
            <p:cNvSpPr/>
            <p:nvPr/>
          </p:nvSpPr>
          <p:spPr>
            <a:xfrm>
              <a:off x="11786107" y="1930096"/>
              <a:ext cx="1601804" cy="16018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Open Sans Regular" charset="0"/>
              </a:endParaRPr>
            </a:p>
          </p:txBody>
        </p:sp>
        <p:sp>
          <p:nvSpPr>
            <p:cNvPr id="2" name="Flecha: a la derecha 1">
              <a:extLst>
                <a:ext uri="{FF2B5EF4-FFF2-40B4-BE49-F238E27FC236}">
                  <a16:creationId xmlns:a16="http://schemas.microsoft.com/office/drawing/2014/main" id="{DFDA2B29-F363-4AC6-878D-94CC05AAF337}"/>
                </a:ext>
              </a:extLst>
            </p:cNvPr>
            <p:cNvSpPr/>
            <p:nvPr/>
          </p:nvSpPr>
          <p:spPr>
            <a:xfrm>
              <a:off x="12337990" y="2458097"/>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dirty="0"/>
            </a:p>
          </p:txBody>
        </p:sp>
      </p:grpSp>
      <p:grpSp>
        <p:nvGrpSpPr>
          <p:cNvPr id="7" name="Grupo 6">
            <a:extLst>
              <a:ext uri="{FF2B5EF4-FFF2-40B4-BE49-F238E27FC236}">
                <a16:creationId xmlns:a16="http://schemas.microsoft.com/office/drawing/2014/main" id="{B1866922-E57F-47D8-941C-191B52B418F6}"/>
              </a:ext>
            </a:extLst>
          </p:cNvPr>
          <p:cNvGrpSpPr/>
          <p:nvPr/>
        </p:nvGrpSpPr>
        <p:grpSpPr>
          <a:xfrm>
            <a:off x="10907805" y="4217956"/>
            <a:ext cx="4045033" cy="1601804"/>
            <a:chOff x="11164054" y="3789751"/>
            <a:chExt cx="4045033" cy="1601804"/>
          </a:xfrm>
        </p:grpSpPr>
        <p:sp>
          <p:nvSpPr>
            <p:cNvPr id="34" name="TextBox 33"/>
            <p:cNvSpPr txBox="1"/>
            <p:nvPr/>
          </p:nvSpPr>
          <p:spPr>
            <a:xfrm>
              <a:off x="12930322" y="4280212"/>
              <a:ext cx="2278765"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OBJETIVOS</a:t>
              </a:r>
            </a:p>
          </p:txBody>
        </p:sp>
        <p:sp>
          <p:nvSpPr>
            <p:cNvPr id="36" name="Oval 35"/>
            <p:cNvSpPr/>
            <p:nvPr/>
          </p:nvSpPr>
          <p:spPr>
            <a:xfrm>
              <a:off x="11164054" y="3789751"/>
              <a:ext cx="1601804" cy="16018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Open Sans Regular" charset="0"/>
              </a:endParaRPr>
            </a:p>
          </p:txBody>
        </p:sp>
        <p:sp>
          <p:nvSpPr>
            <p:cNvPr id="24" name="Flecha: a la derecha 23">
              <a:extLst>
                <a:ext uri="{FF2B5EF4-FFF2-40B4-BE49-F238E27FC236}">
                  <a16:creationId xmlns:a16="http://schemas.microsoft.com/office/drawing/2014/main" id="{66F4C31A-C185-4050-87A3-115BE142F579}"/>
                </a:ext>
              </a:extLst>
            </p:cNvPr>
            <p:cNvSpPr/>
            <p:nvPr/>
          </p:nvSpPr>
          <p:spPr>
            <a:xfrm>
              <a:off x="11725214" y="4312989"/>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a:p>
          </p:txBody>
        </p:sp>
      </p:grpSp>
      <p:grpSp>
        <p:nvGrpSpPr>
          <p:cNvPr id="5" name="Grupo 4">
            <a:extLst>
              <a:ext uri="{FF2B5EF4-FFF2-40B4-BE49-F238E27FC236}">
                <a16:creationId xmlns:a16="http://schemas.microsoft.com/office/drawing/2014/main" id="{DAB31E41-C7CF-427B-8E54-7AAFD3DFDE01}"/>
              </a:ext>
            </a:extLst>
          </p:cNvPr>
          <p:cNvGrpSpPr/>
          <p:nvPr/>
        </p:nvGrpSpPr>
        <p:grpSpPr>
          <a:xfrm>
            <a:off x="10302996" y="6395060"/>
            <a:ext cx="5803505" cy="1601804"/>
            <a:chOff x="10465836" y="5671884"/>
            <a:chExt cx="5803505" cy="1601804"/>
          </a:xfrm>
        </p:grpSpPr>
        <p:sp>
          <p:nvSpPr>
            <p:cNvPr id="48" name="TextBox 47"/>
            <p:cNvSpPr txBox="1"/>
            <p:nvPr/>
          </p:nvSpPr>
          <p:spPr>
            <a:xfrm>
              <a:off x="12279979" y="6115064"/>
              <a:ext cx="3989362"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ESTADO INICIAL </a:t>
              </a:r>
            </a:p>
          </p:txBody>
        </p:sp>
        <p:sp>
          <p:nvSpPr>
            <p:cNvPr id="50" name="Oval 49"/>
            <p:cNvSpPr/>
            <p:nvPr/>
          </p:nvSpPr>
          <p:spPr>
            <a:xfrm>
              <a:off x="10465836" y="5671884"/>
              <a:ext cx="1601804" cy="16018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Open Sans Regular" charset="0"/>
              </a:endParaRPr>
            </a:p>
          </p:txBody>
        </p:sp>
        <p:sp>
          <p:nvSpPr>
            <p:cNvPr id="25" name="Flecha: a la derecha 24">
              <a:extLst>
                <a:ext uri="{FF2B5EF4-FFF2-40B4-BE49-F238E27FC236}">
                  <a16:creationId xmlns:a16="http://schemas.microsoft.com/office/drawing/2014/main" id="{DAC89C0F-30AB-4BD7-83B9-456A464BDB4B}"/>
                </a:ext>
              </a:extLst>
            </p:cNvPr>
            <p:cNvSpPr/>
            <p:nvPr/>
          </p:nvSpPr>
          <p:spPr>
            <a:xfrm>
              <a:off x="11039038" y="6218704"/>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a:p>
          </p:txBody>
        </p:sp>
      </p:grpSp>
      <p:grpSp>
        <p:nvGrpSpPr>
          <p:cNvPr id="4" name="Grupo 3">
            <a:extLst>
              <a:ext uri="{FF2B5EF4-FFF2-40B4-BE49-F238E27FC236}">
                <a16:creationId xmlns:a16="http://schemas.microsoft.com/office/drawing/2014/main" id="{82109F0F-7C65-4733-B4FC-3B01B261A3CC}"/>
              </a:ext>
            </a:extLst>
          </p:cNvPr>
          <p:cNvGrpSpPr/>
          <p:nvPr/>
        </p:nvGrpSpPr>
        <p:grpSpPr>
          <a:xfrm>
            <a:off x="9702673" y="8700517"/>
            <a:ext cx="10500330" cy="1601804"/>
            <a:chOff x="9890074" y="7719506"/>
            <a:chExt cx="10500330" cy="1601804"/>
          </a:xfrm>
        </p:grpSpPr>
        <p:sp>
          <p:nvSpPr>
            <p:cNvPr id="37" name="Oval 36"/>
            <p:cNvSpPr/>
            <p:nvPr/>
          </p:nvSpPr>
          <p:spPr>
            <a:xfrm>
              <a:off x="9890074" y="7719506"/>
              <a:ext cx="1601804" cy="16018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Open Sans Regular" charset="0"/>
              </a:endParaRPr>
            </a:p>
          </p:txBody>
        </p:sp>
        <p:sp>
          <p:nvSpPr>
            <p:cNvPr id="16" name="TextBox 29">
              <a:extLst>
                <a:ext uri="{FF2B5EF4-FFF2-40B4-BE49-F238E27FC236}">
                  <a16:creationId xmlns:a16="http://schemas.microsoft.com/office/drawing/2014/main" id="{D106A23D-3B3C-461B-8509-6A50B29E2D66}"/>
                </a:ext>
              </a:extLst>
            </p:cNvPr>
            <p:cNvSpPr txBox="1"/>
            <p:nvPr/>
          </p:nvSpPr>
          <p:spPr>
            <a:xfrm>
              <a:off x="11886986" y="8187498"/>
              <a:ext cx="8503418"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DISEÑO DEL TABLERO DE CONTROL</a:t>
              </a:r>
            </a:p>
          </p:txBody>
        </p:sp>
        <p:sp>
          <p:nvSpPr>
            <p:cNvPr id="26" name="Flecha: a la derecha 25">
              <a:extLst>
                <a:ext uri="{FF2B5EF4-FFF2-40B4-BE49-F238E27FC236}">
                  <a16:creationId xmlns:a16="http://schemas.microsoft.com/office/drawing/2014/main" id="{F5596BC7-98F4-408C-A372-0176632F1C64}"/>
                </a:ext>
              </a:extLst>
            </p:cNvPr>
            <p:cNvSpPr/>
            <p:nvPr/>
          </p:nvSpPr>
          <p:spPr>
            <a:xfrm>
              <a:off x="10492199" y="8275586"/>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a:p>
          </p:txBody>
        </p:sp>
      </p:grpSp>
      <p:grpSp>
        <p:nvGrpSpPr>
          <p:cNvPr id="3" name="Grupo 2">
            <a:extLst>
              <a:ext uri="{FF2B5EF4-FFF2-40B4-BE49-F238E27FC236}">
                <a16:creationId xmlns:a16="http://schemas.microsoft.com/office/drawing/2014/main" id="{94CB454C-867D-4CFE-89ED-09CF69AEABD0}"/>
              </a:ext>
            </a:extLst>
          </p:cNvPr>
          <p:cNvGrpSpPr/>
          <p:nvPr/>
        </p:nvGrpSpPr>
        <p:grpSpPr>
          <a:xfrm>
            <a:off x="9056467" y="10885957"/>
            <a:ext cx="6447023" cy="1601804"/>
            <a:chOff x="9393097" y="9753922"/>
            <a:chExt cx="6447023" cy="1601804"/>
          </a:xfrm>
        </p:grpSpPr>
        <p:sp>
          <p:nvSpPr>
            <p:cNvPr id="30" name="TextBox 29"/>
            <p:cNvSpPr txBox="1"/>
            <p:nvPr/>
          </p:nvSpPr>
          <p:spPr>
            <a:xfrm>
              <a:off x="11491878" y="10351765"/>
              <a:ext cx="4348242"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CELDA ROBÓTICA</a:t>
              </a:r>
            </a:p>
          </p:txBody>
        </p:sp>
        <p:sp>
          <p:nvSpPr>
            <p:cNvPr id="55" name="Oval 36">
              <a:extLst>
                <a:ext uri="{FF2B5EF4-FFF2-40B4-BE49-F238E27FC236}">
                  <a16:creationId xmlns:a16="http://schemas.microsoft.com/office/drawing/2014/main" id="{76824C50-3EC5-45F9-8DEF-C324B6AFC95D}"/>
                </a:ext>
              </a:extLst>
            </p:cNvPr>
            <p:cNvSpPr/>
            <p:nvPr/>
          </p:nvSpPr>
          <p:spPr>
            <a:xfrm>
              <a:off x="9393097" y="9753922"/>
              <a:ext cx="1601804" cy="1601804"/>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dirty="0">
                <a:latin typeface="Open Sans Regular" charset="0"/>
              </a:endParaRPr>
            </a:p>
          </p:txBody>
        </p:sp>
        <p:sp>
          <p:nvSpPr>
            <p:cNvPr id="27" name="Flecha: a la derecha 26">
              <a:extLst>
                <a:ext uri="{FF2B5EF4-FFF2-40B4-BE49-F238E27FC236}">
                  <a16:creationId xmlns:a16="http://schemas.microsoft.com/office/drawing/2014/main" id="{7E5DD777-CD1E-47AB-8065-0D079370703C}"/>
                </a:ext>
              </a:extLst>
            </p:cNvPr>
            <p:cNvSpPr/>
            <p:nvPr/>
          </p:nvSpPr>
          <p:spPr>
            <a:xfrm>
              <a:off x="10002017" y="10306491"/>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a:p>
          </p:txBody>
        </p:sp>
      </p:grpSp>
    </p:spTree>
    <p:extLst>
      <p:ext uri="{BB962C8B-B14F-4D97-AF65-F5344CB8AC3E}">
        <p14:creationId xmlns:p14="http://schemas.microsoft.com/office/powerpoint/2010/main" val="31967493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2C692E3-6450-487E-AE25-E0C008CF76D9}"/>
              </a:ext>
            </a:extLst>
          </p:cNvPr>
          <p:cNvSpPr txBox="1"/>
          <p:nvPr/>
        </p:nvSpPr>
        <p:spPr>
          <a:xfrm>
            <a:off x="145143" y="12787293"/>
            <a:ext cx="1612900" cy="646331"/>
          </a:xfrm>
          <a:prstGeom prst="rect">
            <a:avLst/>
          </a:prstGeom>
          <a:noFill/>
        </p:spPr>
        <p:txBody>
          <a:bodyPr wrap="square" rtlCol="0">
            <a:spAutoFit/>
          </a:bodyPr>
          <a:lstStyle/>
          <a:p>
            <a:pPr algn="ctr"/>
            <a:r>
              <a:rPr lang="es-ES" sz="1800" dirty="0">
                <a:solidFill>
                  <a:schemeClr val="tx2"/>
                </a:solidFill>
              </a:rPr>
              <a:t>ESTADO INICIAL</a:t>
            </a:r>
            <a:endParaRPr lang="es-EC" sz="1800" dirty="0">
              <a:solidFill>
                <a:schemeClr val="tx2"/>
              </a:solidFill>
            </a:endParaRPr>
          </a:p>
        </p:txBody>
      </p:sp>
      <p:sp>
        <p:nvSpPr>
          <p:cNvPr id="52" name="TextBox 42">
            <a:extLst>
              <a:ext uri="{FF2B5EF4-FFF2-40B4-BE49-F238E27FC236}">
                <a16:creationId xmlns:a16="http://schemas.microsoft.com/office/drawing/2014/main" id="{A9FD33C8-451D-4B71-A742-F16B7CC5221B}"/>
              </a:ext>
            </a:extLst>
          </p:cNvPr>
          <p:cNvSpPr txBox="1"/>
          <p:nvPr/>
        </p:nvSpPr>
        <p:spPr>
          <a:xfrm>
            <a:off x="14935562" y="4434032"/>
            <a:ext cx="7061448" cy="1077218"/>
          </a:xfrm>
          <a:prstGeom prst="rect">
            <a:avLst/>
          </a:prstGeom>
          <a:noFill/>
        </p:spPr>
        <p:txBody>
          <a:bodyPr wrap="square" rtlCol="0" anchor="ctr" anchorCtr="0">
            <a:spAutoFit/>
          </a:bodyPr>
          <a:lstStyle/>
          <a:p>
            <a:pPr algn="just"/>
            <a:r>
              <a:rPr lang="en-US" sz="3200" b="1" dirty="0">
                <a:solidFill>
                  <a:schemeClr val="tx2"/>
                </a:solidFill>
                <a:latin typeface="Montserrat Bold" charset="0"/>
                <a:ea typeface="Montserrat Bold" charset="0"/>
                <a:cs typeface="Montserrat Bold" charset="0"/>
              </a:rPr>
              <a:t>Problemas en los acoples de los nuevos encoders .</a:t>
            </a:r>
          </a:p>
        </p:txBody>
      </p:sp>
      <p:sp>
        <p:nvSpPr>
          <p:cNvPr id="54" name="TextBox 45">
            <a:extLst>
              <a:ext uri="{FF2B5EF4-FFF2-40B4-BE49-F238E27FC236}">
                <a16:creationId xmlns:a16="http://schemas.microsoft.com/office/drawing/2014/main" id="{708572A0-F540-4080-B849-7DAD01FD0E31}"/>
              </a:ext>
            </a:extLst>
          </p:cNvPr>
          <p:cNvSpPr txBox="1"/>
          <p:nvPr/>
        </p:nvSpPr>
        <p:spPr>
          <a:xfrm>
            <a:off x="14935562" y="6744475"/>
            <a:ext cx="8249558" cy="1569660"/>
          </a:xfrm>
          <a:prstGeom prst="rect">
            <a:avLst/>
          </a:prstGeom>
          <a:noFill/>
        </p:spPr>
        <p:txBody>
          <a:bodyPr wrap="square" rtlCol="0" anchor="ctr" anchorCtr="0">
            <a:spAutoFit/>
          </a:bodyPr>
          <a:lstStyle/>
          <a:p>
            <a:pPr algn="just"/>
            <a:r>
              <a:rPr lang="en-US" sz="3200" b="1" dirty="0">
                <a:solidFill>
                  <a:schemeClr val="tx2"/>
                </a:solidFill>
                <a:latin typeface="Montserrat Bold" charset="0"/>
                <a:ea typeface="Montserrat Bold" charset="0"/>
                <a:cs typeface="Montserrat Bold" charset="0"/>
              </a:rPr>
              <a:t>Puentes H para el control de motores solo trabajan a 12V por lo que requieren un cambio para cumplir con el Proyecto </a:t>
            </a:r>
          </a:p>
        </p:txBody>
      </p:sp>
      <p:sp>
        <p:nvSpPr>
          <p:cNvPr id="56" name="TextBox 62">
            <a:extLst>
              <a:ext uri="{FF2B5EF4-FFF2-40B4-BE49-F238E27FC236}">
                <a16:creationId xmlns:a16="http://schemas.microsoft.com/office/drawing/2014/main" id="{56FD3988-5CC8-495A-819E-ECB961DE3C00}"/>
              </a:ext>
            </a:extLst>
          </p:cNvPr>
          <p:cNvSpPr txBox="1"/>
          <p:nvPr/>
        </p:nvSpPr>
        <p:spPr>
          <a:xfrm>
            <a:off x="13210741" y="6416087"/>
            <a:ext cx="1027845" cy="2035044"/>
          </a:xfrm>
          <a:prstGeom prst="rect">
            <a:avLst/>
          </a:prstGeom>
          <a:noFill/>
        </p:spPr>
        <p:txBody>
          <a:bodyPr wrap="none" tIns="640080" rtlCol="0">
            <a:spAutoFit/>
          </a:bodyPr>
          <a:lstStyle/>
          <a:p>
            <a:pPr algn="ctr">
              <a:lnSpc>
                <a:spcPts val="10000"/>
              </a:lnSpc>
            </a:pPr>
            <a:r>
              <a:rPr lang="en-US" sz="11500" dirty="0">
                <a:solidFill>
                  <a:schemeClr val="accent5"/>
                </a:solidFill>
                <a:latin typeface="Montserrat Light" charset="0"/>
                <a:ea typeface="Montserrat Light" charset="0"/>
                <a:cs typeface="Montserrat Light" charset="0"/>
              </a:rPr>
              <a:t>5</a:t>
            </a:r>
          </a:p>
        </p:txBody>
      </p:sp>
      <p:sp>
        <p:nvSpPr>
          <p:cNvPr id="58" name="TextBox 64">
            <a:extLst>
              <a:ext uri="{FF2B5EF4-FFF2-40B4-BE49-F238E27FC236}">
                <a16:creationId xmlns:a16="http://schemas.microsoft.com/office/drawing/2014/main" id="{97B74F68-A95A-44F0-BA84-ABBD4549534C}"/>
              </a:ext>
            </a:extLst>
          </p:cNvPr>
          <p:cNvSpPr txBox="1"/>
          <p:nvPr/>
        </p:nvSpPr>
        <p:spPr>
          <a:xfrm>
            <a:off x="13210741" y="3814088"/>
            <a:ext cx="1027846" cy="2035044"/>
          </a:xfrm>
          <a:prstGeom prst="rect">
            <a:avLst/>
          </a:prstGeom>
          <a:noFill/>
        </p:spPr>
        <p:txBody>
          <a:bodyPr wrap="none" tIns="640080" rtlCol="0">
            <a:spAutoFit/>
          </a:bodyPr>
          <a:lstStyle/>
          <a:p>
            <a:pPr algn="ctr">
              <a:lnSpc>
                <a:spcPts val="10000"/>
              </a:lnSpc>
            </a:pPr>
            <a:r>
              <a:rPr lang="en-US" sz="11500" dirty="0">
                <a:solidFill>
                  <a:schemeClr val="accent4"/>
                </a:solidFill>
                <a:latin typeface="Montserrat Light" charset="0"/>
                <a:ea typeface="Montserrat Light" charset="0"/>
                <a:cs typeface="Montserrat Light" charset="0"/>
              </a:rPr>
              <a:t>4</a:t>
            </a:r>
          </a:p>
        </p:txBody>
      </p:sp>
      <p:sp>
        <p:nvSpPr>
          <p:cNvPr id="59" name="TextBox 65">
            <a:extLst>
              <a:ext uri="{FF2B5EF4-FFF2-40B4-BE49-F238E27FC236}">
                <a16:creationId xmlns:a16="http://schemas.microsoft.com/office/drawing/2014/main" id="{600A1DEB-5926-42F2-ABC8-0778C6861AA4}"/>
              </a:ext>
            </a:extLst>
          </p:cNvPr>
          <p:cNvSpPr txBox="1"/>
          <p:nvPr/>
        </p:nvSpPr>
        <p:spPr>
          <a:xfrm>
            <a:off x="3957183" y="9200327"/>
            <a:ext cx="7137366" cy="1569660"/>
          </a:xfrm>
          <a:prstGeom prst="rect">
            <a:avLst/>
          </a:prstGeom>
          <a:noFill/>
        </p:spPr>
        <p:txBody>
          <a:bodyPr wrap="square" rtlCol="0" anchor="ctr" anchorCtr="0">
            <a:spAutoFit/>
          </a:bodyPr>
          <a:lstStyle/>
          <a:p>
            <a:pPr algn="just"/>
            <a:r>
              <a:rPr lang="es-EC" sz="3200" b="1" dirty="0">
                <a:solidFill>
                  <a:schemeClr val="tx2"/>
                </a:solidFill>
                <a:latin typeface="Montserrat Bold" charset="0"/>
                <a:ea typeface="Montserrat Bold" charset="0"/>
                <a:cs typeface="Montserrat Bold" charset="0"/>
              </a:rPr>
              <a:t>Tarjeta controladora Teensy 3,6 no cumplía con los requerimientos necesarios para este proyecto.</a:t>
            </a:r>
          </a:p>
        </p:txBody>
      </p:sp>
      <p:sp>
        <p:nvSpPr>
          <p:cNvPr id="61" name="TextBox 67">
            <a:extLst>
              <a:ext uri="{FF2B5EF4-FFF2-40B4-BE49-F238E27FC236}">
                <a16:creationId xmlns:a16="http://schemas.microsoft.com/office/drawing/2014/main" id="{05D75B93-C2ED-4DC4-A172-00A41B6F7C36}"/>
              </a:ext>
            </a:extLst>
          </p:cNvPr>
          <p:cNvSpPr txBox="1"/>
          <p:nvPr/>
        </p:nvSpPr>
        <p:spPr>
          <a:xfrm>
            <a:off x="3957182" y="4455478"/>
            <a:ext cx="8556583" cy="1077218"/>
          </a:xfrm>
          <a:prstGeom prst="rect">
            <a:avLst/>
          </a:prstGeom>
          <a:noFill/>
        </p:spPr>
        <p:txBody>
          <a:bodyPr wrap="square" rtlCol="0" anchor="ctr" anchorCtr="0">
            <a:spAutoFit/>
          </a:bodyPr>
          <a:lstStyle/>
          <a:p>
            <a:pPr algn="just"/>
            <a:r>
              <a:rPr lang="en-US" sz="3200" b="1" dirty="0">
                <a:solidFill>
                  <a:schemeClr val="tx2"/>
                </a:solidFill>
                <a:latin typeface="Montserrat Bold" charset="0"/>
                <a:ea typeface="Montserrat Bold" charset="0"/>
                <a:cs typeface="Montserrat Bold" charset="0"/>
              </a:rPr>
              <a:t>Motor muñeca pitch sin fuerza necesaria para realizar el movimiento </a:t>
            </a:r>
          </a:p>
        </p:txBody>
      </p:sp>
      <p:sp>
        <p:nvSpPr>
          <p:cNvPr id="63" name="TextBox 71">
            <a:extLst>
              <a:ext uri="{FF2B5EF4-FFF2-40B4-BE49-F238E27FC236}">
                <a16:creationId xmlns:a16="http://schemas.microsoft.com/office/drawing/2014/main" id="{83A610EE-625E-4C63-BBF8-DC92C4381ADA}"/>
              </a:ext>
            </a:extLst>
          </p:cNvPr>
          <p:cNvSpPr txBox="1"/>
          <p:nvPr/>
        </p:nvSpPr>
        <p:spPr>
          <a:xfrm>
            <a:off x="3957183" y="6990697"/>
            <a:ext cx="7137366" cy="1077218"/>
          </a:xfrm>
          <a:prstGeom prst="rect">
            <a:avLst/>
          </a:prstGeom>
          <a:noFill/>
        </p:spPr>
        <p:txBody>
          <a:bodyPr wrap="square" rtlCol="0" anchor="ctr" anchorCtr="0">
            <a:spAutoFit/>
          </a:bodyPr>
          <a:lstStyle/>
          <a:p>
            <a:pPr algn="just"/>
            <a:r>
              <a:rPr lang="en-US" sz="3200" b="1" dirty="0">
                <a:solidFill>
                  <a:schemeClr val="tx2"/>
                </a:solidFill>
                <a:latin typeface="Montserrat Bold" charset="0"/>
                <a:ea typeface="Montserrat Bold" charset="0"/>
                <a:cs typeface="Montserrat Bold" charset="0"/>
              </a:rPr>
              <a:t>Conectores impresos en 3D dificultan la conexión con el manipulador.</a:t>
            </a:r>
          </a:p>
        </p:txBody>
      </p:sp>
      <p:sp>
        <p:nvSpPr>
          <p:cNvPr id="65" name="TextBox 73">
            <a:extLst>
              <a:ext uri="{FF2B5EF4-FFF2-40B4-BE49-F238E27FC236}">
                <a16:creationId xmlns:a16="http://schemas.microsoft.com/office/drawing/2014/main" id="{ED5772EF-6D79-4BED-837F-43557EDD7551}"/>
              </a:ext>
            </a:extLst>
          </p:cNvPr>
          <p:cNvSpPr txBox="1"/>
          <p:nvPr/>
        </p:nvSpPr>
        <p:spPr>
          <a:xfrm>
            <a:off x="2263107" y="6416087"/>
            <a:ext cx="1042273" cy="2015745"/>
          </a:xfrm>
          <a:prstGeom prst="rect">
            <a:avLst/>
          </a:prstGeom>
          <a:noFill/>
        </p:spPr>
        <p:txBody>
          <a:bodyPr wrap="none" tIns="640080" rtlCol="0">
            <a:spAutoFit/>
          </a:bodyPr>
          <a:lstStyle/>
          <a:p>
            <a:pPr algn="ctr">
              <a:lnSpc>
                <a:spcPts val="10000"/>
              </a:lnSpc>
            </a:pPr>
            <a:r>
              <a:rPr lang="en-US" sz="11500" dirty="0">
                <a:solidFill>
                  <a:schemeClr val="accent2"/>
                </a:solidFill>
                <a:latin typeface="Montserrat Light" charset="0"/>
                <a:ea typeface="Montserrat Light" charset="0"/>
                <a:cs typeface="Montserrat Light" charset="0"/>
              </a:rPr>
              <a:t>2</a:t>
            </a:r>
          </a:p>
        </p:txBody>
      </p:sp>
      <p:sp>
        <p:nvSpPr>
          <p:cNvPr id="66" name="TextBox 74">
            <a:extLst>
              <a:ext uri="{FF2B5EF4-FFF2-40B4-BE49-F238E27FC236}">
                <a16:creationId xmlns:a16="http://schemas.microsoft.com/office/drawing/2014/main" id="{0454A784-86B0-40A6-AFF2-FFC8A1AF435B}"/>
              </a:ext>
            </a:extLst>
          </p:cNvPr>
          <p:cNvSpPr txBox="1"/>
          <p:nvPr/>
        </p:nvSpPr>
        <p:spPr>
          <a:xfrm>
            <a:off x="2303182" y="8971512"/>
            <a:ext cx="962122" cy="2015745"/>
          </a:xfrm>
          <a:prstGeom prst="rect">
            <a:avLst/>
          </a:prstGeom>
          <a:noFill/>
        </p:spPr>
        <p:txBody>
          <a:bodyPr wrap="none" tIns="640080" rtlCol="0">
            <a:spAutoFit/>
          </a:bodyPr>
          <a:lstStyle/>
          <a:p>
            <a:pPr algn="ctr">
              <a:lnSpc>
                <a:spcPts val="10000"/>
              </a:lnSpc>
            </a:pPr>
            <a:r>
              <a:rPr lang="en-US" sz="11500" dirty="0">
                <a:solidFill>
                  <a:schemeClr val="accent3"/>
                </a:solidFill>
                <a:latin typeface="Montserrat Light" charset="0"/>
                <a:ea typeface="Montserrat Light" charset="0"/>
                <a:cs typeface="Montserrat Light" charset="0"/>
              </a:rPr>
              <a:t>3</a:t>
            </a:r>
          </a:p>
        </p:txBody>
      </p:sp>
      <p:sp>
        <p:nvSpPr>
          <p:cNvPr id="67" name="TextBox 75">
            <a:extLst>
              <a:ext uri="{FF2B5EF4-FFF2-40B4-BE49-F238E27FC236}">
                <a16:creationId xmlns:a16="http://schemas.microsoft.com/office/drawing/2014/main" id="{2646A13F-2E4B-4C73-8CA6-33C950B66E7D}"/>
              </a:ext>
            </a:extLst>
          </p:cNvPr>
          <p:cNvSpPr txBox="1"/>
          <p:nvPr/>
        </p:nvSpPr>
        <p:spPr>
          <a:xfrm>
            <a:off x="2418599" y="3814088"/>
            <a:ext cx="731289" cy="2015745"/>
          </a:xfrm>
          <a:prstGeom prst="rect">
            <a:avLst/>
          </a:prstGeom>
          <a:noFill/>
        </p:spPr>
        <p:txBody>
          <a:bodyPr wrap="none" tIns="640080" rtlCol="0">
            <a:spAutoFit/>
          </a:bodyPr>
          <a:lstStyle/>
          <a:p>
            <a:pPr algn="ctr">
              <a:lnSpc>
                <a:spcPts val="10000"/>
              </a:lnSpc>
            </a:pPr>
            <a:r>
              <a:rPr lang="en-US" sz="11500" dirty="0">
                <a:solidFill>
                  <a:schemeClr val="accent1"/>
                </a:solidFill>
                <a:latin typeface="Montserrat Light" charset="0"/>
                <a:ea typeface="Montserrat Light" charset="0"/>
                <a:cs typeface="Montserrat Light" charset="0"/>
              </a:rPr>
              <a:t>1</a:t>
            </a:r>
          </a:p>
        </p:txBody>
      </p:sp>
      <p:sp>
        <p:nvSpPr>
          <p:cNvPr id="68" name="TextBox 22">
            <a:extLst>
              <a:ext uri="{FF2B5EF4-FFF2-40B4-BE49-F238E27FC236}">
                <a16:creationId xmlns:a16="http://schemas.microsoft.com/office/drawing/2014/main" id="{D823B466-0B82-4CA0-BAB7-2DE117CA2E7A}"/>
              </a:ext>
            </a:extLst>
          </p:cNvPr>
          <p:cNvSpPr txBox="1"/>
          <p:nvPr/>
        </p:nvSpPr>
        <p:spPr>
          <a:xfrm>
            <a:off x="3138317" y="921896"/>
            <a:ext cx="10978343"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PROBLEMAS ENCONTRADOS </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3138318" y="2215894"/>
            <a:ext cx="9724242"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Descripción de los problemas encontrados </a:t>
            </a:r>
          </a:p>
        </p:txBody>
      </p:sp>
    </p:spTree>
    <p:extLst>
      <p:ext uri="{BB962C8B-B14F-4D97-AF65-F5344CB8AC3E}">
        <p14:creationId xmlns:p14="http://schemas.microsoft.com/office/powerpoint/2010/main" val="2833494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2">
            <a:extLst>
              <a:ext uri="{FF2B5EF4-FFF2-40B4-BE49-F238E27FC236}">
                <a16:creationId xmlns:a16="http://schemas.microsoft.com/office/drawing/2014/main" id="{3D21263E-0482-4DF6-A48F-FC2CCCAE23C9}"/>
              </a:ext>
            </a:extLst>
          </p:cNvPr>
          <p:cNvGrpSpPr/>
          <p:nvPr/>
        </p:nvGrpSpPr>
        <p:grpSpPr>
          <a:xfrm>
            <a:off x="3194082" y="682898"/>
            <a:ext cx="18924030" cy="11419926"/>
            <a:chOff x="-6719846" y="4138018"/>
            <a:chExt cx="18924030" cy="9294135"/>
          </a:xfrm>
        </p:grpSpPr>
        <p:sp>
          <p:nvSpPr>
            <p:cNvPr id="16" name="TextBox 19">
              <a:extLst>
                <a:ext uri="{FF2B5EF4-FFF2-40B4-BE49-F238E27FC236}">
                  <a16:creationId xmlns:a16="http://schemas.microsoft.com/office/drawing/2014/main" id="{703C87B2-EA9F-4B6D-85F4-139EA14B6FBB}"/>
                </a:ext>
              </a:extLst>
            </p:cNvPr>
            <p:cNvSpPr txBox="1"/>
            <p:nvPr/>
          </p:nvSpPr>
          <p:spPr>
            <a:xfrm>
              <a:off x="4191994" y="6377392"/>
              <a:ext cx="8012190" cy="626211"/>
            </a:xfrm>
            <a:prstGeom prst="rect">
              <a:avLst/>
            </a:prstGeom>
            <a:noFill/>
          </p:spPr>
          <p:txBody>
            <a:bodyPr wrap="square" rtlCol="0">
              <a:spAutoFit/>
            </a:bodyPr>
            <a:lstStyle/>
            <a:p>
              <a:pPr algn="ctr"/>
              <a:r>
                <a:rPr lang="en-US" sz="4400" b="1" dirty="0">
                  <a:solidFill>
                    <a:schemeClr val="tx2"/>
                  </a:solidFill>
                  <a:latin typeface="Lato" charset="0"/>
                  <a:ea typeface="Lato" charset="0"/>
                  <a:cs typeface="Lato" charset="0"/>
                </a:rPr>
                <a:t>Acoples desgastados </a:t>
              </a:r>
            </a:p>
          </p:txBody>
        </p:sp>
        <p:sp>
          <p:nvSpPr>
            <p:cNvPr id="17" name="Subtitle 2">
              <a:extLst>
                <a:ext uri="{FF2B5EF4-FFF2-40B4-BE49-F238E27FC236}">
                  <a16:creationId xmlns:a16="http://schemas.microsoft.com/office/drawing/2014/main" id="{30EC9ABD-FDE5-46AB-BCFE-B842312D43AE}"/>
                </a:ext>
              </a:extLst>
            </p:cNvPr>
            <p:cNvSpPr txBox="1">
              <a:spLocks/>
            </p:cNvSpPr>
            <p:nvPr/>
          </p:nvSpPr>
          <p:spPr>
            <a:xfrm>
              <a:off x="4049477" y="7507344"/>
              <a:ext cx="8154707" cy="5924809"/>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Imposibilidad de leer los encoders al tener acoples desgastados.</a:t>
              </a:r>
            </a:p>
            <a:p>
              <a:pPr algn="just">
                <a:lnSpc>
                  <a:spcPts val="4299"/>
                </a:lnSpc>
              </a:pPr>
              <a:endParaRPr lang="es-ES" sz="3600" dirty="0">
                <a:solidFill>
                  <a:srgbClr val="7F7F7F"/>
                </a:solidFill>
                <a:latin typeface="Lato" charset="0"/>
                <a:ea typeface="Lato" charset="0"/>
                <a:cs typeface="Lato" charset="0"/>
              </a:endParaRP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Acoples impresos en 3D de plástico, los mismos que no son adecuados para un manipulador industrial.</a:t>
              </a:r>
            </a:p>
            <a:p>
              <a:pPr algn="just">
                <a:lnSpc>
                  <a:spcPts val="4299"/>
                </a:lnSpc>
              </a:pPr>
              <a:endParaRPr lang="es-ES" sz="3600" dirty="0">
                <a:solidFill>
                  <a:srgbClr val="7F7F7F"/>
                </a:solidFill>
                <a:latin typeface="Lato" charset="0"/>
                <a:ea typeface="Lato" charset="0"/>
                <a:cs typeface="Lato" charset="0"/>
              </a:endParaRP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A</a:t>
              </a:r>
              <a:r>
                <a:rPr lang="es-EC" sz="3600" dirty="0">
                  <a:solidFill>
                    <a:srgbClr val="7F7F7F"/>
                  </a:solidFill>
                  <a:latin typeface="Lato" charset="0"/>
                  <a:ea typeface="Lato" charset="0"/>
                  <a:cs typeface="Lato" charset="0"/>
                </a:rPr>
                <a:t>ctividad fuera de los puntos previstos a desarrollarse dentro de este proyecto se descartó su arreglo</a:t>
              </a:r>
              <a:endParaRPr lang="es-ES" sz="3600" dirty="0">
                <a:solidFill>
                  <a:srgbClr val="7F7F7F"/>
                </a:solidFill>
                <a:latin typeface="Lato" charset="0"/>
                <a:ea typeface="Lato" charset="0"/>
                <a:cs typeface="Lato" charset="0"/>
              </a:endParaRPr>
            </a:p>
          </p:txBody>
        </p:sp>
        <p:sp>
          <p:nvSpPr>
            <p:cNvPr id="18" name="TextBox 21">
              <a:extLst>
                <a:ext uri="{FF2B5EF4-FFF2-40B4-BE49-F238E27FC236}">
                  <a16:creationId xmlns:a16="http://schemas.microsoft.com/office/drawing/2014/main" id="{2DC2BDB2-25A1-45C1-B47D-2D3D93188C3E}"/>
                </a:ext>
              </a:extLst>
            </p:cNvPr>
            <p:cNvSpPr txBox="1"/>
            <p:nvPr/>
          </p:nvSpPr>
          <p:spPr>
            <a:xfrm>
              <a:off x="-6719846" y="4138018"/>
              <a:ext cx="7453598" cy="1327569"/>
            </a:xfrm>
            <a:prstGeom prst="rect">
              <a:avLst/>
            </a:prstGeom>
            <a:noFill/>
          </p:spPr>
          <p:txBody>
            <a:bodyPr wrap="square" rtlCol="0">
              <a:spAutoFit/>
            </a:bodyPr>
            <a:lstStyle/>
            <a:p>
              <a:r>
                <a:rPr lang="en-US" sz="10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Problema 3</a:t>
              </a:r>
            </a:p>
          </p:txBody>
        </p:sp>
      </p:grpSp>
      <p:pic>
        <p:nvPicPr>
          <p:cNvPr id="19" name="Picture 4" descr="Resultado de imagen para espe">
            <a:extLst>
              <a:ext uri="{FF2B5EF4-FFF2-40B4-BE49-F238E27FC236}">
                <a16:creationId xmlns:a16="http://schemas.microsoft.com/office/drawing/2014/main" id="{4DC67CD3-6285-452E-A542-12765849C11B}"/>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Resultado de imagen para espe">
            <a:extLst>
              <a:ext uri="{FF2B5EF4-FFF2-40B4-BE49-F238E27FC236}">
                <a16:creationId xmlns:a16="http://schemas.microsoft.com/office/drawing/2014/main" id="{80D85B86-5183-4DC4-9928-A2D9959448D4}"/>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0ED8E70B-6AE4-48AC-93CF-E44A19E76B88}"/>
              </a:ext>
            </a:extLst>
          </p:cNvPr>
          <p:cNvPicPr/>
          <p:nvPr/>
        </p:nvPicPr>
        <p:blipFill rotWithShape="1">
          <a:blip r:embed="rId5"/>
          <a:srcRect l="-763" t="8942" r="763" b="4374"/>
          <a:stretch/>
        </p:blipFill>
        <p:spPr bwMode="auto">
          <a:xfrm>
            <a:off x="2787682" y="3352023"/>
            <a:ext cx="10657120" cy="8368922"/>
          </a:xfrm>
          <a:prstGeom prst="rect">
            <a:avLst/>
          </a:prstGeom>
          <a:ln>
            <a:noFill/>
          </a:ln>
          <a:extLst>
            <a:ext uri="{53640926-AAD7-44D8-BBD7-CCE9431645EC}">
              <a14:shadowObscured xmlns:a14="http://schemas.microsoft.com/office/drawing/2010/main"/>
            </a:ext>
          </a:extLst>
        </p:spPr>
      </p:pic>
      <p:sp>
        <p:nvSpPr>
          <p:cNvPr id="21" name="CuadroTexto 20">
            <a:extLst>
              <a:ext uri="{FF2B5EF4-FFF2-40B4-BE49-F238E27FC236}">
                <a16:creationId xmlns:a16="http://schemas.microsoft.com/office/drawing/2014/main" id="{4DFA24F2-5A52-4C59-BABD-B2A065171CD4}"/>
              </a:ext>
            </a:extLst>
          </p:cNvPr>
          <p:cNvSpPr txBox="1"/>
          <p:nvPr/>
        </p:nvSpPr>
        <p:spPr>
          <a:xfrm>
            <a:off x="145143" y="12787293"/>
            <a:ext cx="1612900" cy="646331"/>
          </a:xfrm>
          <a:prstGeom prst="rect">
            <a:avLst/>
          </a:prstGeom>
          <a:noFill/>
        </p:spPr>
        <p:txBody>
          <a:bodyPr wrap="square" rtlCol="0">
            <a:spAutoFit/>
          </a:bodyPr>
          <a:lstStyle/>
          <a:p>
            <a:pPr algn="ctr"/>
            <a:r>
              <a:rPr lang="es-ES" sz="1800" dirty="0">
                <a:solidFill>
                  <a:schemeClr val="tx2"/>
                </a:solidFill>
              </a:rPr>
              <a:t>ESTADO INICIAL</a:t>
            </a:r>
            <a:endParaRPr lang="es-EC" sz="1800" dirty="0">
              <a:solidFill>
                <a:schemeClr val="tx2"/>
              </a:solidFill>
            </a:endParaRPr>
          </a:p>
        </p:txBody>
      </p:sp>
    </p:spTree>
    <p:extLst>
      <p:ext uri="{BB962C8B-B14F-4D97-AF65-F5344CB8AC3E}">
        <p14:creationId xmlns:p14="http://schemas.microsoft.com/office/powerpoint/2010/main" val="1546289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012561B-F2CE-2242-A9D9-95D0598A4023}"/>
              </a:ext>
            </a:extLst>
          </p:cNvPr>
          <p:cNvSpPr/>
          <p:nvPr/>
        </p:nvSpPr>
        <p:spPr>
          <a:xfrm>
            <a:off x="0" y="0"/>
            <a:ext cx="24377649"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B2C801C-29EC-8E48-B8C7-426791895A42}"/>
              </a:ext>
            </a:extLst>
          </p:cNvPr>
          <p:cNvGrpSpPr/>
          <p:nvPr/>
        </p:nvGrpSpPr>
        <p:grpSpPr>
          <a:xfrm>
            <a:off x="624693" y="3833633"/>
            <a:ext cx="12403825" cy="6720738"/>
            <a:chOff x="1669587" y="4937963"/>
            <a:chExt cx="11985126" cy="4178711"/>
          </a:xfrm>
        </p:grpSpPr>
        <p:sp>
          <p:nvSpPr>
            <p:cNvPr id="10" name="TextBox 9">
              <a:extLst>
                <a:ext uri="{FF2B5EF4-FFF2-40B4-BE49-F238E27FC236}">
                  <a16:creationId xmlns:a16="http://schemas.microsoft.com/office/drawing/2014/main" id="{2BF23095-04C5-184E-9DC0-FC7629A47FD0}"/>
                </a:ext>
              </a:extLst>
            </p:cNvPr>
            <p:cNvSpPr txBox="1"/>
            <p:nvPr/>
          </p:nvSpPr>
          <p:spPr>
            <a:xfrm>
              <a:off x="1872819" y="4937963"/>
              <a:ext cx="11781894" cy="2927874"/>
            </a:xfrm>
            <a:prstGeom prst="rect">
              <a:avLst/>
            </a:prstGeom>
            <a:noFill/>
          </p:spPr>
          <p:txBody>
            <a:bodyPr wrap="square" rtlCol="0">
              <a:spAutoFit/>
            </a:bodyPr>
            <a:lstStyle/>
            <a:p>
              <a:r>
                <a:rPr lang="es-ES" sz="10000" b="1" dirty="0">
                  <a:solidFill>
                    <a:schemeClr val="bg1"/>
                  </a:solidFill>
                  <a:latin typeface="Lato" charset="0"/>
                  <a:ea typeface="Lato" charset="0"/>
                  <a:cs typeface="Lato" charset="0"/>
                </a:rPr>
                <a:t>DISEÑO DEL TABLERO DE CONTROL </a:t>
              </a:r>
            </a:p>
          </p:txBody>
        </p:sp>
        <p:sp>
          <p:nvSpPr>
            <p:cNvPr id="12" name="Subtitle 2">
              <a:extLst>
                <a:ext uri="{FF2B5EF4-FFF2-40B4-BE49-F238E27FC236}">
                  <a16:creationId xmlns:a16="http://schemas.microsoft.com/office/drawing/2014/main" id="{95044859-4B45-5C4B-8C10-1AAF1EB92CED}"/>
                </a:ext>
              </a:extLst>
            </p:cNvPr>
            <p:cNvSpPr txBox="1">
              <a:spLocks/>
            </p:cNvSpPr>
            <p:nvPr/>
          </p:nvSpPr>
          <p:spPr>
            <a:xfrm>
              <a:off x="1669587" y="7951577"/>
              <a:ext cx="11416462" cy="116509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299"/>
                </a:lnSpc>
              </a:pPr>
              <a:r>
                <a:rPr lang="es-ES" sz="4000" dirty="0">
                  <a:solidFill>
                    <a:schemeClr val="bg1"/>
                  </a:solidFill>
                  <a:latin typeface="Lato" charset="0"/>
                  <a:ea typeface="Lato" charset="0"/>
                  <a:cs typeface="Lato" charset="0"/>
                </a:rPr>
                <a:t>Diseño de un nuevo tablero de control que facilite el cumplimiento de objetivos propuestos en el proyecto 		  </a:t>
              </a:r>
            </a:p>
          </p:txBody>
        </p:sp>
      </p:grpSp>
      <p:sp>
        <p:nvSpPr>
          <p:cNvPr id="13" name="Oval 12">
            <a:extLst>
              <a:ext uri="{FF2B5EF4-FFF2-40B4-BE49-F238E27FC236}">
                <a16:creationId xmlns:a16="http://schemas.microsoft.com/office/drawing/2014/main" id="{E97DB983-E855-BA44-8472-7F08CDCA2356}"/>
              </a:ext>
            </a:extLst>
          </p:cNvPr>
          <p:cNvSpPr/>
          <p:nvPr/>
        </p:nvSpPr>
        <p:spPr>
          <a:xfrm>
            <a:off x="17856869" y="2211292"/>
            <a:ext cx="4916581" cy="49165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4" name="Oval 13">
            <a:extLst>
              <a:ext uri="{FF2B5EF4-FFF2-40B4-BE49-F238E27FC236}">
                <a16:creationId xmlns:a16="http://schemas.microsoft.com/office/drawing/2014/main" id="{1F13277B-FA29-2042-B3E3-5DDF87B1B5CE}"/>
              </a:ext>
            </a:extLst>
          </p:cNvPr>
          <p:cNvSpPr/>
          <p:nvPr/>
        </p:nvSpPr>
        <p:spPr>
          <a:xfrm>
            <a:off x="18436079" y="2790502"/>
            <a:ext cx="3758160" cy="37581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latin typeface="Lato Black" charset="0"/>
              <a:ea typeface="Lato Black" charset="0"/>
              <a:cs typeface="Lato Black" charset="0"/>
            </a:endParaRPr>
          </a:p>
        </p:txBody>
      </p:sp>
      <p:sp>
        <p:nvSpPr>
          <p:cNvPr id="15" name="Oval 14">
            <a:extLst>
              <a:ext uri="{FF2B5EF4-FFF2-40B4-BE49-F238E27FC236}">
                <a16:creationId xmlns:a16="http://schemas.microsoft.com/office/drawing/2014/main" id="{2385A703-06D9-0E43-A52F-D99DEF6F85AD}"/>
              </a:ext>
            </a:extLst>
          </p:cNvPr>
          <p:cNvSpPr/>
          <p:nvPr/>
        </p:nvSpPr>
        <p:spPr>
          <a:xfrm>
            <a:off x="18084735" y="7869160"/>
            <a:ext cx="3635552" cy="3635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6" name="Oval 15">
            <a:extLst>
              <a:ext uri="{FF2B5EF4-FFF2-40B4-BE49-F238E27FC236}">
                <a16:creationId xmlns:a16="http://schemas.microsoft.com/office/drawing/2014/main" id="{926E5FEB-0039-9A49-86DC-3C8C265B3FEE}"/>
              </a:ext>
            </a:extLst>
          </p:cNvPr>
          <p:cNvSpPr/>
          <p:nvPr/>
        </p:nvSpPr>
        <p:spPr>
          <a:xfrm>
            <a:off x="18499096" y="8286773"/>
            <a:ext cx="2806830" cy="280682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b="1" dirty="0">
              <a:latin typeface="Lato Black" charset="0"/>
              <a:ea typeface="Lato Black" charset="0"/>
              <a:cs typeface="Lato Black" charset="0"/>
            </a:endParaRPr>
          </a:p>
          <a:p>
            <a:pPr algn="ctr"/>
            <a:endParaRPr lang="en-US" sz="5200" b="1" dirty="0">
              <a:latin typeface="Lato Black" charset="0"/>
              <a:ea typeface="Lato Black" charset="0"/>
              <a:cs typeface="Lato Black" charset="0"/>
            </a:endParaRPr>
          </a:p>
        </p:txBody>
      </p:sp>
      <p:sp>
        <p:nvSpPr>
          <p:cNvPr id="17" name="Oval 16">
            <a:extLst>
              <a:ext uri="{FF2B5EF4-FFF2-40B4-BE49-F238E27FC236}">
                <a16:creationId xmlns:a16="http://schemas.microsoft.com/office/drawing/2014/main" id="{04E5B956-869B-AC4A-A4E8-9391B9E104D7}"/>
              </a:ext>
            </a:extLst>
          </p:cNvPr>
          <p:cNvSpPr/>
          <p:nvPr/>
        </p:nvSpPr>
        <p:spPr>
          <a:xfrm>
            <a:off x="13064681" y="3861280"/>
            <a:ext cx="6488330" cy="64883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8" name="Oval 17">
            <a:extLst>
              <a:ext uri="{FF2B5EF4-FFF2-40B4-BE49-F238E27FC236}">
                <a16:creationId xmlns:a16="http://schemas.microsoft.com/office/drawing/2014/main" id="{6E76F0B7-A5C9-B64A-8B4B-FBDA8E92A9AB}"/>
              </a:ext>
            </a:extLst>
          </p:cNvPr>
          <p:cNvSpPr/>
          <p:nvPr/>
        </p:nvSpPr>
        <p:spPr>
          <a:xfrm>
            <a:off x="13872982" y="4669580"/>
            <a:ext cx="4871728" cy="487172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Lato Black" charset="0"/>
              <a:ea typeface="Lato Black" charset="0"/>
              <a:cs typeface="Lato Black" charset="0"/>
            </a:endParaRPr>
          </a:p>
        </p:txBody>
      </p:sp>
      <p:sp>
        <p:nvSpPr>
          <p:cNvPr id="2" name="AutoShape 2">
            <a:extLst>
              <a:ext uri="{FF2B5EF4-FFF2-40B4-BE49-F238E27FC236}">
                <a16:creationId xmlns:a16="http://schemas.microsoft.com/office/drawing/2014/main" id="{2C6DD611-D74A-4CE4-8E8F-74B23EB61D99}"/>
              </a:ext>
            </a:extLst>
          </p:cNvPr>
          <p:cNvSpPr>
            <a:spLocks noChangeAspect="1" noChangeArrowheads="1"/>
          </p:cNvSpPr>
          <p:nvPr/>
        </p:nvSpPr>
        <p:spPr bwMode="auto">
          <a:xfrm>
            <a:off x="12036425"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 name="Imagen 2">
            <a:extLst>
              <a:ext uri="{FF2B5EF4-FFF2-40B4-BE49-F238E27FC236}">
                <a16:creationId xmlns:a16="http://schemas.microsoft.com/office/drawing/2014/main" id="{EA29F2E8-73DF-483B-8245-9874C98A1E86}"/>
              </a:ext>
            </a:extLst>
          </p:cNvPr>
          <p:cNvPicPr>
            <a:picLocks noChangeAspect="1"/>
          </p:cNvPicPr>
          <p:nvPr/>
        </p:nvPicPr>
        <p:blipFill>
          <a:blip r:embed="rId3"/>
          <a:stretch>
            <a:fillRect/>
          </a:stretch>
        </p:blipFill>
        <p:spPr>
          <a:xfrm>
            <a:off x="14854757" y="5478247"/>
            <a:ext cx="3092477" cy="3299241"/>
          </a:xfrm>
          <a:prstGeom prst="rect">
            <a:avLst/>
          </a:prstGeom>
        </p:spPr>
      </p:pic>
      <p:pic>
        <p:nvPicPr>
          <p:cNvPr id="19" name="Imagen 18">
            <a:extLst>
              <a:ext uri="{FF2B5EF4-FFF2-40B4-BE49-F238E27FC236}">
                <a16:creationId xmlns:a16="http://schemas.microsoft.com/office/drawing/2014/main" id="{132108B4-77BF-4C4C-9A81-49D1C021890D}"/>
              </a:ext>
            </a:extLst>
          </p:cNvPr>
          <p:cNvPicPr>
            <a:picLocks noChangeAspect="1"/>
          </p:cNvPicPr>
          <p:nvPr/>
        </p:nvPicPr>
        <p:blipFill>
          <a:blip r:embed="rId4"/>
          <a:stretch>
            <a:fillRect/>
          </a:stretch>
        </p:blipFill>
        <p:spPr>
          <a:xfrm>
            <a:off x="19435571" y="3447801"/>
            <a:ext cx="2275982" cy="2210067"/>
          </a:xfrm>
          <a:prstGeom prst="rect">
            <a:avLst/>
          </a:prstGeom>
        </p:spPr>
      </p:pic>
      <p:pic>
        <p:nvPicPr>
          <p:cNvPr id="20" name="Imagen 19">
            <a:extLst>
              <a:ext uri="{FF2B5EF4-FFF2-40B4-BE49-F238E27FC236}">
                <a16:creationId xmlns:a16="http://schemas.microsoft.com/office/drawing/2014/main" id="{9D597332-EEAF-417C-911E-8D0957CEFCBA}"/>
              </a:ext>
            </a:extLst>
          </p:cNvPr>
          <p:cNvPicPr>
            <a:picLocks noChangeAspect="1"/>
          </p:cNvPicPr>
          <p:nvPr/>
        </p:nvPicPr>
        <p:blipFill rotWithShape="1">
          <a:blip r:embed="rId5"/>
          <a:srcRect l="18377" t="-394" r="19542" b="2"/>
          <a:stretch/>
        </p:blipFill>
        <p:spPr>
          <a:xfrm rot="20393813">
            <a:off x="18964949" y="8925730"/>
            <a:ext cx="2004846" cy="1452375"/>
          </a:xfrm>
          <a:prstGeom prst="rect">
            <a:avLst/>
          </a:prstGeom>
        </p:spPr>
      </p:pic>
    </p:spTree>
    <p:extLst>
      <p:ext uri="{BB962C8B-B14F-4D97-AF65-F5344CB8AC3E}">
        <p14:creationId xmlns:p14="http://schemas.microsoft.com/office/powerpoint/2010/main" val="687540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765973" y="487058"/>
            <a:ext cx="18719230"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CONEXIONES DENTRO DEL TABLERO DE CONTROL </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72570" y="12696544"/>
            <a:ext cx="1739074" cy="923330"/>
          </a:xfrm>
          <a:prstGeom prst="rect">
            <a:avLst/>
          </a:prstGeom>
          <a:noFill/>
        </p:spPr>
        <p:txBody>
          <a:bodyPr wrap="square" rtlCol="0">
            <a:spAutoFit/>
          </a:bodyPr>
          <a:lstStyle/>
          <a:p>
            <a:pPr algn="ctr"/>
            <a:r>
              <a:rPr lang="es-ES" sz="1800" dirty="0">
                <a:solidFill>
                  <a:schemeClr val="tx2"/>
                </a:solidFill>
              </a:rPr>
              <a:t>DISEÑO DE TABLERO DE CONTROL </a:t>
            </a:r>
            <a:endParaRPr lang="es-EC" sz="1800" dirty="0">
              <a:solidFill>
                <a:schemeClr val="tx2"/>
              </a:solidFill>
            </a:endParaRPr>
          </a:p>
        </p:txBody>
      </p:sp>
      <p:pic>
        <p:nvPicPr>
          <p:cNvPr id="3" name="Imagen 2">
            <a:extLst>
              <a:ext uri="{FF2B5EF4-FFF2-40B4-BE49-F238E27FC236}">
                <a16:creationId xmlns:a16="http://schemas.microsoft.com/office/drawing/2014/main" id="{25124354-5CAC-4F85-9E28-F61FB82A3F28}"/>
              </a:ext>
            </a:extLst>
          </p:cNvPr>
          <p:cNvPicPr>
            <a:picLocks noChangeAspect="1"/>
          </p:cNvPicPr>
          <p:nvPr/>
        </p:nvPicPr>
        <p:blipFill>
          <a:blip r:embed="rId5"/>
          <a:stretch>
            <a:fillRect/>
          </a:stretch>
        </p:blipFill>
        <p:spPr>
          <a:xfrm>
            <a:off x="3765973" y="1660555"/>
            <a:ext cx="19039840" cy="11939414"/>
          </a:xfrm>
          <a:prstGeom prst="rect">
            <a:avLst/>
          </a:prstGeom>
        </p:spPr>
      </p:pic>
    </p:spTree>
    <p:extLst>
      <p:ext uri="{BB962C8B-B14F-4D97-AF65-F5344CB8AC3E}">
        <p14:creationId xmlns:p14="http://schemas.microsoft.com/office/powerpoint/2010/main" val="2704800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2772558" y="644892"/>
            <a:ext cx="10762406"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ETAPA DE POTENCIA </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5F2E71A0-2EF4-4489-9138-97537C3EED15}"/>
              </a:ext>
            </a:extLst>
          </p:cNvPr>
          <p:cNvPicPr/>
          <p:nvPr/>
        </p:nvPicPr>
        <p:blipFill rotWithShape="1">
          <a:blip r:embed="rId5"/>
          <a:srcRect l="3607" r="1491"/>
          <a:stretch/>
        </p:blipFill>
        <p:spPr>
          <a:xfrm>
            <a:off x="2008855" y="3291840"/>
            <a:ext cx="13231145" cy="6625094"/>
          </a:xfrm>
          <a:prstGeom prst="rect">
            <a:avLst/>
          </a:prstGeom>
        </p:spPr>
      </p:pic>
      <p:graphicFrame>
        <p:nvGraphicFramePr>
          <p:cNvPr id="2" name="Tabla 1">
            <a:extLst>
              <a:ext uri="{FF2B5EF4-FFF2-40B4-BE49-F238E27FC236}">
                <a16:creationId xmlns:a16="http://schemas.microsoft.com/office/drawing/2014/main" id="{B7EB887A-EBAD-401D-866A-07D1300656E4}"/>
              </a:ext>
            </a:extLst>
          </p:cNvPr>
          <p:cNvGraphicFramePr>
            <a:graphicFrameLocks noGrp="1"/>
          </p:cNvGraphicFramePr>
          <p:nvPr>
            <p:extLst>
              <p:ext uri="{D42A27DB-BD31-4B8C-83A1-F6EECF244321}">
                <p14:modId xmlns:p14="http://schemas.microsoft.com/office/powerpoint/2010/main" val="3661158748"/>
              </p:ext>
            </p:extLst>
          </p:nvPr>
        </p:nvGraphicFramePr>
        <p:xfrm>
          <a:off x="15782818" y="3291839"/>
          <a:ext cx="7910301" cy="7132320"/>
        </p:xfrm>
        <a:graphic>
          <a:graphicData uri="http://schemas.openxmlformats.org/drawingml/2006/table">
            <a:tbl>
              <a:tblPr firstRow="1" firstCol="1" bandRow="1">
                <a:tableStyleId>{5C22544A-7EE6-4342-B048-85BDC9FD1C3A}</a:tableStyleId>
              </a:tblPr>
              <a:tblGrid>
                <a:gridCol w="4694504">
                  <a:extLst>
                    <a:ext uri="{9D8B030D-6E8A-4147-A177-3AD203B41FA5}">
                      <a16:colId xmlns:a16="http://schemas.microsoft.com/office/drawing/2014/main" val="3337550544"/>
                    </a:ext>
                  </a:extLst>
                </a:gridCol>
                <a:gridCol w="3215797">
                  <a:extLst>
                    <a:ext uri="{9D8B030D-6E8A-4147-A177-3AD203B41FA5}">
                      <a16:colId xmlns:a16="http://schemas.microsoft.com/office/drawing/2014/main" val="721542261"/>
                    </a:ext>
                  </a:extLst>
                </a:gridCol>
              </a:tblGrid>
              <a:tr h="629949">
                <a:tc gridSpan="2">
                  <a:txBody>
                    <a:bodyPr/>
                    <a:lstStyle/>
                    <a:p>
                      <a:pPr algn="ctr">
                        <a:spcAft>
                          <a:spcPts val="0"/>
                        </a:spcAft>
                      </a:pPr>
                      <a:r>
                        <a:rPr lang="es-EC" sz="3600" dirty="0">
                          <a:effectLst/>
                        </a:rPr>
                        <a:t>Características de Puente H control de motores </a:t>
                      </a:r>
                      <a:endParaRPr lang="es-EC" sz="48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875344228"/>
                  </a:ext>
                </a:extLst>
              </a:tr>
              <a:tr h="487708">
                <a:tc>
                  <a:txBody>
                    <a:bodyPr/>
                    <a:lstStyle/>
                    <a:p>
                      <a:pPr algn="ctr">
                        <a:spcAft>
                          <a:spcPts val="0"/>
                        </a:spcAft>
                      </a:pPr>
                      <a:r>
                        <a:rPr lang="es-EC" sz="3600">
                          <a:effectLst/>
                        </a:rPr>
                        <a:t>Característica </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b="1" dirty="0">
                          <a:solidFill>
                            <a:schemeClr val="accent1"/>
                          </a:solidFill>
                          <a:effectLst/>
                        </a:rPr>
                        <a:t>Especificación</a:t>
                      </a:r>
                      <a:r>
                        <a:rPr lang="es-EC" sz="3600" dirty="0">
                          <a:solidFill>
                            <a:schemeClr val="accent1"/>
                          </a:solidFill>
                          <a:effectLst/>
                        </a:rPr>
                        <a:t> </a:t>
                      </a:r>
                      <a:endParaRPr lang="es-EC" sz="4800"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0646218"/>
                  </a:ext>
                </a:extLst>
              </a:tr>
              <a:tr h="487708">
                <a:tc>
                  <a:txBody>
                    <a:bodyPr/>
                    <a:lstStyle/>
                    <a:p>
                      <a:pPr algn="ctr">
                        <a:spcAft>
                          <a:spcPts val="0"/>
                        </a:spcAft>
                      </a:pPr>
                      <a:r>
                        <a:rPr lang="es-EC" sz="3600">
                          <a:effectLst/>
                        </a:rPr>
                        <a:t>Voltaje nominal</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a:effectLst/>
                        </a:rPr>
                        <a:t>3V-36V</a:t>
                      </a:r>
                      <a:endParaRPr lang="es-EC" sz="4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91513388"/>
                  </a:ext>
                </a:extLst>
              </a:tr>
              <a:tr h="487708">
                <a:tc>
                  <a:txBody>
                    <a:bodyPr/>
                    <a:lstStyle/>
                    <a:p>
                      <a:pPr algn="ctr">
                        <a:spcAft>
                          <a:spcPts val="0"/>
                        </a:spcAft>
                      </a:pPr>
                      <a:r>
                        <a:rPr lang="es-EC" sz="3600">
                          <a:effectLst/>
                        </a:rPr>
                        <a:t>Alimentación de control</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dirty="0">
                          <a:effectLst/>
                        </a:rPr>
                        <a:t>5V</a:t>
                      </a:r>
                      <a:endParaRPr lang="es-EC" sz="4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52616407"/>
                  </a:ext>
                </a:extLst>
              </a:tr>
              <a:tr h="487708">
                <a:tc>
                  <a:txBody>
                    <a:bodyPr/>
                    <a:lstStyle/>
                    <a:p>
                      <a:pPr algn="ctr">
                        <a:spcAft>
                          <a:spcPts val="0"/>
                        </a:spcAft>
                      </a:pPr>
                      <a:r>
                        <a:rPr lang="es-EC" sz="3600">
                          <a:effectLst/>
                        </a:rPr>
                        <a:t>Corriente nominal</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a:effectLst/>
                        </a:rPr>
                        <a:t>10A</a:t>
                      </a:r>
                      <a:endParaRPr lang="es-EC" sz="4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57444720"/>
                  </a:ext>
                </a:extLst>
              </a:tr>
              <a:tr h="487708">
                <a:tc>
                  <a:txBody>
                    <a:bodyPr/>
                    <a:lstStyle/>
                    <a:p>
                      <a:pPr algn="ctr">
                        <a:spcAft>
                          <a:spcPts val="0"/>
                        </a:spcAft>
                      </a:pPr>
                      <a:r>
                        <a:rPr lang="es-EC" sz="3600">
                          <a:effectLst/>
                        </a:rPr>
                        <a:t>Corriente máxima </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a:effectLst/>
                        </a:rPr>
                        <a:t>30A</a:t>
                      </a:r>
                      <a:endParaRPr lang="es-EC" sz="4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26759156"/>
                  </a:ext>
                </a:extLst>
              </a:tr>
              <a:tr h="975416">
                <a:tc>
                  <a:txBody>
                    <a:bodyPr/>
                    <a:lstStyle/>
                    <a:p>
                      <a:pPr algn="ctr">
                        <a:spcAft>
                          <a:spcPts val="0"/>
                        </a:spcAft>
                      </a:pPr>
                      <a:r>
                        <a:rPr lang="es-EC" sz="3600">
                          <a:effectLst/>
                        </a:rPr>
                        <a:t>Número de motores que se conectan</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a:effectLst/>
                        </a:rPr>
                        <a:t>2</a:t>
                      </a:r>
                      <a:endParaRPr lang="es-EC" sz="4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95104454"/>
                  </a:ext>
                </a:extLst>
              </a:tr>
              <a:tr h="487708">
                <a:tc>
                  <a:txBody>
                    <a:bodyPr/>
                    <a:lstStyle/>
                    <a:p>
                      <a:pPr algn="ctr">
                        <a:spcAft>
                          <a:spcPts val="0"/>
                        </a:spcAft>
                      </a:pPr>
                      <a:r>
                        <a:rPr lang="es-EC" sz="3600">
                          <a:effectLst/>
                        </a:rPr>
                        <a:t>Peso neto </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a:effectLst/>
                        </a:rPr>
                        <a:t>53g</a:t>
                      </a:r>
                      <a:endParaRPr lang="es-EC" sz="4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38888879"/>
                  </a:ext>
                </a:extLst>
              </a:tr>
              <a:tr h="487708">
                <a:tc>
                  <a:txBody>
                    <a:bodyPr/>
                    <a:lstStyle/>
                    <a:p>
                      <a:pPr algn="ctr">
                        <a:spcAft>
                          <a:spcPts val="0"/>
                        </a:spcAft>
                      </a:pPr>
                      <a:r>
                        <a:rPr lang="es-EC" sz="3600" dirty="0">
                          <a:effectLst/>
                        </a:rPr>
                        <a:t>Tipo de control </a:t>
                      </a:r>
                      <a:endParaRPr lang="es-EC" sz="4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dirty="0">
                          <a:effectLst/>
                        </a:rPr>
                        <a:t>PWM</a:t>
                      </a:r>
                      <a:endParaRPr lang="es-EC" sz="4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16347450"/>
                  </a:ext>
                </a:extLst>
              </a:tr>
              <a:tr h="487708">
                <a:tc>
                  <a:txBody>
                    <a:bodyPr/>
                    <a:lstStyle/>
                    <a:p>
                      <a:pPr algn="ctr">
                        <a:spcAft>
                          <a:spcPts val="0"/>
                        </a:spcAft>
                      </a:pPr>
                      <a:r>
                        <a:rPr lang="es-EC" sz="3600" dirty="0">
                          <a:effectLst/>
                        </a:rPr>
                        <a:t>Voltaje de control</a:t>
                      </a:r>
                      <a:endParaRPr lang="es-EC" sz="4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dirty="0">
                          <a:effectLst/>
                        </a:rPr>
                        <a:t>0 – 5V</a:t>
                      </a:r>
                      <a:endParaRPr lang="es-EC" sz="4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92464589"/>
                  </a:ext>
                </a:extLst>
              </a:tr>
            </a:tbl>
          </a:graphicData>
        </a:graphic>
      </p:graphicFrame>
      <p:sp>
        <p:nvSpPr>
          <p:cNvPr id="11" name="Rectángulo: esquinas redondeadas 10">
            <a:extLst>
              <a:ext uri="{FF2B5EF4-FFF2-40B4-BE49-F238E27FC236}">
                <a16:creationId xmlns:a16="http://schemas.microsoft.com/office/drawing/2014/main" id="{C0ECF78B-2F5B-45FC-BA2C-C18E40129B52}"/>
              </a:ext>
            </a:extLst>
          </p:cNvPr>
          <p:cNvSpPr/>
          <p:nvPr/>
        </p:nvSpPr>
        <p:spPr>
          <a:xfrm>
            <a:off x="4511040" y="11317541"/>
            <a:ext cx="6766560" cy="144272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PUENTE H PARA MOTOR  A 24V</a:t>
            </a:r>
          </a:p>
        </p:txBody>
      </p:sp>
      <p:sp>
        <p:nvSpPr>
          <p:cNvPr id="12" name="Flecha: hacia abajo 11">
            <a:extLst>
              <a:ext uri="{FF2B5EF4-FFF2-40B4-BE49-F238E27FC236}">
                <a16:creationId xmlns:a16="http://schemas.microsoft.com/office/drawing/2014/main" id="{16B7B56D-EE54-4D54-B923-FAB6BD1EAFA9}"/>
              </a:ext>
            </a:extLst>
          </p:cNvPr>
          <p:cNvSpPr/>
          <p:nvPr/>
        </p:nvSpPr>
        <p:spPr>
          <a:xfrm rot="10800000">
            <a:off x="7396480" y="10156317"/>
            <a:ext cx="995680" cy="92184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CuadroTexto 13">
            <a:extLst>
              <a:ext uri="{FF2B5EF4-FFF2-40B4-BE49-F238E27FC236}">
                <a16:creationId xmlns:a16="http://schemas.microsoft.com/office/drawing/2014/main" id="{328FA6B9-F4D2-407B-ACFC-A0B877197EB1}"/>
              </a:ext>
            </a:extLst>
          </p:cNvPr>
          <p:cNvSpPr txBox="1"/>
          <p:nvPr/>
        </p:nvSpPr>
        <p:spPr>
          <a:xfrm>
            <a:off x="82056" y="12690428"/>
            <a:ext cx="1739074" cy="923330"/>
          </a:xfrm>
          <a:prstGeom prst="rect">
            <a:avLst/>
          </a:prstGeom>
          <a:noFill/>
        </p:spPr>
        <p:txBody>
          <a:bodyPr wrap="square" rtlCol="0">
            <a:spAutoFit/>
          </a:bodyPr>
          <a:lstStyle/>
          <a:p>
            <a:pPr algn="ctr"/>
            <a:r>
              <a:rPr lang="es-ES" sz="1800" dirty="0">
                <a:solidFill>
                  <a:schemeClr val="tx2"/>
                </a:solidFill>
              </a:rPr>
              <a:t>DISEÑO DE TABLERO DE CONTROL </a:t>
            </a:r>
            <a:endParaRPr lang="es-EC" sz="1800" dirty="0">
              <a:solidFill>
                <a:schemeClr val="tx2"/>
              </a:solidFill>
            </a:endParaRPr>
          </a:p>
        </p:txBody>
      </p:sp>
    </p:spTree>
    <p:extLst>
      <p:ext uri="{BB962C8B-B14F-4D97-AF65-F5344CB8AC3E}">
        <p14:creationId xmlns:p14="http://schemas.microsoft.com/office/powerpoint/2010/main" val="890101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1836300"/>
            <a:ext cx="10762406"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ETAPA DE POTENCIA </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esquinas redondeadas 10">
            <a:extLst>
              <a:ext uri="{FF2B5EF4-FFF2-40B4-BE49-F238E27FC236}">
                <a16:creationId xmlns:a16="http://schemas.microsoft.com/office/drawing/2014/main" id="{C0ECF78B-2F5B-45FC-BA2C-C18E40129B52}"/>
              </a:ext>
            </a:extLst>
          </p:cNvPr>
          <p:cNvSpPr/>
          <p:nvPr/>
        </p:nvSpPr>
        <p:spPr>
          <a:xfrm>
            <a:off x="3529859" y="10517525"/>
            <a:ext cx="5999251" cy="15048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CIRCUITO PARA ACTIVACIÓN DE FRENOS </a:t>
            </a:r>
          </a:p>
        </p:txBody>
      </p:sp>
      <p:sp>
        <p:nvSpPr>
          <p:cNvPr id="12" name="Flecha: hacia abajo 11">
            <a:extLst>
              <a:ext uri="{FF2B5EF4-FFF2-40B4-BE49-F238E27FC236}">
                <a16:creationId xmlns:a16="http://schemas.microsoft.com/office/drawing/2014/main" id="{16B7B56D-EE54-4D54-B923-FAB6BD1EAFA9}"/>
              </a:ext>
            </a:extLst>
          </p:cNvPr>
          <p:cNvSpPr/>
          <p:nvPr/>
        </p:nvSpPr>
        <p:spPr>
          <a:xfrm rot="10800000">
            <a:off x="6257846" y="9236042"/>
            <a:ext cx="995680" cy="92184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CuadroTexto 13">
            <a:extLst>
              <a:ext uri="{FF2B5EF4-FFF2-40B4-BE49-F238E27FC236}">
                <a16:creationId xmlns:a16="http://schemas.microsoft.com/office/drawing/2014/main" id="{D5443C33-4C83-464C-AA79-141208877D54}"/>
              </a:ext>
            </a:extLst>
          </p:cNvPr>
          <p:cNvSpPr txBox="1"/>
          <p:nvPr/>
        </p:nvSpPr>
        <p:spPr>
          <a:xfrm>
            <a:off x="0" y="12614374"/>
            <a:ext cx="1739074" cy="1015663"/>
          </a:xfrm>
          <a:prstGeom prst="rect">
            <a:avLst/>
          </a:prstGeom>
          <a:noFill/>
        </p:spPr>
        <p:txBody>
          <a:bodyPr wrap="square" rtlCol="0">
            <a:spAutoFit/>
          </a:bodyPr>
          <a:lstStyle/>
          <a:p>
            <a:pPr algn="ctr"/>
            <a:r>
              <a:rPr lang="es-ES" sz="2000" dirty="0">
                <a:solidFill>
                  <a:schemeClr val="tx2"/>
                </a:solidFill>
              </a:rPr>
              <a:t>DISEÑO DE TABLERO DE CONTROL </a:t>
            </a:r>
            <a:endParaRPr lang="es-EC" sz="2000" dirty="0">
              <a:solidFill>
                <a:schemeClr val="tx2"/>
              </a:solidFill>
            </a:endParaRPr>
          </a:p>
        </p:txBody>
      </p:sp>
      <p:pic>
        <p:nvPicPr>
          <p:cNvPr id="17" name="Imagen 16">
            <a:extLst>
              <a:ext uri="{FF2B5EF4-FFF2-40B4-BE49-F238E27FC236}">
                <a16:creationId xmlns:a16="http://schemas.microsoft.com/office/drawing/2014/main" id="{13530D3E-FFA0-49BA-9613-6AA70A346906}"/>
              </a:ext>
            </a:extLst>
          </p:cNvPr>
          <p:cNvPicPr/>
          <p:nvPr/>
        </p:nvPicPr>
        <p:blipFill>
          <a:blip r:embed="rId5"/>
          <a:stretch>
            <a:fillRect/>
          </a:stretch>
        </p:blipFill>
        <p:spPr>
          <a:xfrm>
            <a:off x="3529859" y="3906765"/>
            <a:ext cx="6995901" cy="5338836"/>
          </a:xfrm>
          <a:prstGeom prst="rect">
            <a:avLst/>
          </a:prstGeom>
        </p:spPr>
      </p:pic>
      <p:pic>
        <p:nvPicPr>
          <p:cNvPr id="21" name="Imagen 20">
            <a:extLst>
              <a:ext uri="{FF2B5EF4-FFF2-40B4-BE49-F238E27FC236}">
                <a16:creationId xmlns:a16="http://schemas.microsoft.com/office/drawing/2014/main" id="{FC96DB04-A505-466D-B651-2D8C4689CBCF}"/>
              </a:ext>
            </a:extLst>
          </p:cNvPr>
          <p:cNvPicPr/>
          <p:nvPr/>
        </p:nvPicPr>
        <p:blipFill>
          <a:blip r:embed="rId6"/>
          <a:stretch>
            <a:fillRect/>
          </a:stretch>
        </p:blipFill>
        <p:spPr>
          <a:xfrm>
            <a:off x="10824104" y="4120675"/>
            <a:ext cx="5431896" cy="4938659"/>
          </a:xfrm>
          <a:prstGeom prst="rect">
            <a:avLst/>
          </a:prstGeom>
        </p:spPr>
      </p:pic>
      <p:pic>
        <p:nvPicPr>
          <p:cNvPr id="22" name="Imagen 21">
            <a:extLst>
              <a:ext uri="{FF2B5EF4-FFF2-40B4-BE49-F238E27FC236}">
                <a16:creationId xmlns:a16="http://schemas.microsoft.com/office/drawing/2014/main" id="{0356888D-08DB-48AD-B414-1AFF95FA8584}"/>
              </a:ext>
            </a:extLst>
          </p:cNvPr>
          <p:cNvPicPr/>
          <p:nvPr/>
        </p:nvPicPr>
        <p:blipFill rotWithShape="1">
          <a:blip r:embed="rId7"/>
          <a:srcRect t="2123" r="12091"/>
          <a:stretch/>
        </p:blipFill>
        <p:spPr bwMode="auto">
          <a:xfrm>
            <a:off x="16967200" y="4617720"/>
            <a:ext cx="6551718" cy="4441614"/>
          </a:xfrm>
          <a:prstGeom prst="rect">
            <a:avLst/>
          </a:prstGeom>
          <a:ln>
            <a:noFill/>
          </a:ln>
          <a:extLst>
            <a:ext uri="{53640926-AAD7-44D8-BBD7-CCE9431645EC}">
              <a14:shadowObscured xmlns:a14="http://schemas.microsoft.com/office/drawing/2010/main"/>
            </a:ext>
          </a:extLst>
        </p:spPr>
      </p:pic>
      <p:sp>
        <p:nvSpPr>
          <p:cNvPr id="25" name="Rectángulo: esquinas redondeadas 24">
            <a:extLst>
              <a:ext uri="{FF2B5EF4-FFF2-40B4-BE49-F238E27FC236}">
                <a16:creationId xmlns:a16="http://schemas.microsoft.com/office/drawing/2014/main" id="{EC578F02-A0D3-46CB-A78F-D2D244B7CCB0}"/>
              </a:ext>
            </a:extLst>
          </p:cNvPr>
          <p:cNvSpPr/>
          <p:nvPr/>
        </p:nvSpPr>
        <p:spPr>
          <a:xfrm>
            <a:off x="10525760" y="10736080"/>
            <a:ext cx="5929737" cy="106775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ALIMENTACIÓN DE 3,3V</a:t>
            </a:r>
          </a:p>
        </p:txBody>
      </p:sp>
      <p:sp>
        <p:nvSpPr>
          <p:cNvPr id="26" name="Flecha: hacia abajo 25">
            <a:extLst>
              <a:ext uri="{FF2B5EF4-FFF2-40B4-BE49-F238E27FC236}">
                <a16:creationId xmlns:a16="http://schemas.microsoft.com/office/drawing/2014/main" id="{020BD063-2DAD-4B18-9862-EBB3735DD1FB}"/>
              </a:ext>
            </a:extLst>
          </p:cNvPr>
          <p:cNvSpPr/>
          <p:nvPr/>
        </p:nvSpPr>
        <p:spPr>
          <a:xfrm rot="10800000">
            <a:off x="13211704" y="9303440"/>
            <a:ext cx="995680" cy="92184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Rectángulo: esquinas redondeadas 26">
            <a:extLst>
              <a:ext uri="{FF2B5EF4-FFF2-40B4-BE49-F238E27FC236}">
                <a16:creationId xmlns:a16="http://schemas.microsoft.com/office/drawing/2014/main" id="{3D7B60EB-90E9-4787-AB20-8829DFA05AC5}"/>
              </a:ext>
            </a:extLst>
          </p:cNvPr>
          <p:cNvSpPr/>
          <p:nvPr/>
        </p:nvSpPr>
        <p:spPr>
          <a:xfrm>
            <a:off x="17926300" y="10761163"/>
            <a:ext cx="5474201" cy="106775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PLACA INSTALADA </a:t>
            </a:r>
          </a:p>
        </p:txBody>
      </p:sp>
      <p:sp>
        <p:nvSpPr>
          <p:cNvPr id="28" name="Flecha: hacia abajo 27">
            <a:extLst>
              <a:ext uri="{FF2B5EF4-FFF2-40B4-BE49-F238E27FC236}">
                <a16:creationId xmlns:a16="http://schemas.microsoft.com/office/drawing/2014/main" id="{422B51F7-E01E-487D-9B10-A45D4DC31859}"/>
              </a:ext>
            </a:extLst>
          </p:cNvPr>
          <p:cNvSpPr/>
          <p:nvPr/>
        </p:nvSpPr>
        <p:spPr>
          <a:xfrm rot="10800000">
            <a:off x="20165561" y="9376663"/>
            <a:ext cx="995680" cy="92184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492411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2648793" y="514541"/>
            <a:ext cx="16754767"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ALIMENTACIÓN DEL TABLERO DE CONTROL</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esquinas redondeadas 10">
            <a:extLst>
              <a:ext uri="{FF2B5EF4-FFF2-40B4-BE49-F238E27FC236}">
                <a16:creationId xmlns:a16="http://schemas.microsoft.com/office/drawing/2014/main" id="{C0ECF78B-2F5B-45FC-BA2C-C18E40129B52}"/>
              </a:ext>
            </a:extLst>
          </p:cNvPr>
          <p:cNvSpPr/>
          <p:nvPr/>
        </p:nvSpPr>
        <p:spPr>
          <a:xfrm>
            <a:off x="14841306" y="2904055"/>
            <a:ext cx="8201574" cy="1800980"/>
          </a:xfrm>
          <a:prstGeom prst="roundRect">
            <a:avLst/>
          </a:prstGeom>
          <a:solidFill>
            <a:srgbClr val="256E9F"/>
          </a:solidFill>
        </p:spPr>
        <p:style>
          <a:lnRef idx="1">
            <a:schemeClr val="accent4"/>
          </a:lnRef>
          <a:fillRef idx="3">
            <a:schemeClr val="accent4"/>
          </a:fillRef>
          <a:effectRef idx="2">
            <a:schemeClr val="accent4"/>
          </a:effectRef>
          <a:fontRef idx="minor">
            <a:schemeClr val="lt1"/>
          </a:fontRef>
        </p:style>
        <p:txBody>
          <a:bodyPr rtlCol="0" anchor="ctr"/>
          <a:lstStyle/>
          <a:p>
            <a:pPr algn="just"/>
            <a:r>
              <a:rPr lang="es-EC" dirty="0"/>
              <a:t>Tomando en cuenta un 20% mas de la corriente que debe de tener como minio cada fuente se tiene:</a:t>
            </a:r>
          </a:p>
        </p:txBody>
      </p:sp>
      <p:sp>
        <p:nvSpPr>
          <p:cNvPr id="27" name="Rectángulo: esquinas redondeadas 26">
            <a:extLst>
              <a:ext uri="{FF2B5EF4-FFF2-40B4-BE49-F238E27FC236}">
                <a16:creationId xmlns:a16="http://schemas.microsoft.com/office/drawing/2014/main" id="{3D7B60EB-90E9-4787-AB20-8829DFA05AC5}"/>
              </a:ext>
            </a:extLst>
          </p:cNvPr>
          <p:cNvSpPr/>
          <p:nvPr/>
        </p:nvSpPr>
        <p:spPr>
          <a:xfrm>
            <a:off x="15370041" y="6247270"/>
            <a:ext cx="6766560" cy="106775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Fuente de 24V:    5A</a:t>
            </a:r>
          </a:p>
        </p:txBody>
      </p:sp>
      <p:sp>
        <p:nvSpPr>
          <p:cNvPr id="28" name="Flecha: hacia abajo 27">
            <a:extLst>
              <a:ext uri="{FF2B5EF4-FFF2-40B4-BE49-F238E27FC236}">
                <a16:creationId xmlns:a16="http://schemas.microsoft.com/office/drawing/2014/main" id="{422B51F7-E01E-487D-9B10-A45D4DC31859}"/>
              </a:ext>
            </a:extLst>
          </p:cNvPr>
          <p:cNvSpPr/>
          <p:nvPr/>
        </p:nvSpPr>
        <p:spPr>
          <a:xfrm>
            <a:off x="18255481" y="5081323"/>
            <a:ext cx="995680" cy="92184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aphicFrame>
        <p:nvGraphicFramePr>
          <p:cNvPr id="2" name="Tabla 1">
            <a:extLst>
              <a:ext uri="{FF2B5EF4-FFF2-40B4-BE49-F238E27FC236}">
                <a16:creationId xmlns:a16="http://schemas.microsoft.com/office/drawing/2014/main" id="{71F9FCA9-AB3D-4320-83EC-FA5F30F92E93}"/>
              </a:ext>
            </a:extLst>
          </p:cNvPr>
          <p:cNvGraphicFramePr>
            <a:graphicFrameLocks noGrp="1"/>
          </p:cNvGraphicFramePr>
          <p:nvPr>
            <p:extLst>
              <p:ext uri="{D42A27DB-BD31-4B8C-83A1-F6EECF244321}">
                <p14:modId xmlns:p14="http://schemas.microsoft.com/office/powerpoint/2010/main" val="4022404939"/>
              </p:ext>
            </p:extLst>
          </p:nvPr>
        </p:nvGraphicFramePr>
        <p:xfrm>
          <a:off x="2753456" y="3748865"/>
          <a:ext cx="10689877" cy="7132320"/>
        </p:xfrm>
        <a:graphic>
          <a:graphicData uri="http://schemas.openxmlformats.org/drawingml/2006/table">
            <a:tbl>
              <a:tblPr firstRow="1" firstCol="1" bandRow="1">
                <a:tableStyleId>{5C22544A-7EE6-4342-B048-85BDC9FD1C3A}</a:tableStyleId>
              </a:tblPr>
              <a:tblGrid>
                <a:gridCol w="3564411">
                  <a:extLst>
                    <a:ext uri="{9D8B030D-6E8A-4147-A177-3AD203B41FA5}">
                      <a16:colId xmlns:a16="http://schemas.microsoft.com/office/drawing/2014/main" val="3571601760"/>
                    </a:ext>
                  </a:extLst>
                </a:gridCol>
                <a:gridCol w="3562733">
                  <a:extLst>
                    <a:ext uri="{9D8B030D-6E8A-4147-A177-3AD203B41FA5}">
                      <a16:colId xmlns:a16="http://schemas.microsoft.com/office/drawing/2014/main" val="3558421025"/>
                    </a:ext>
                  </a:extLst>
                </a:gridCol>
                <a:gridCol w="3562733">
                  <a:extLst>
                    <a:ext uri="{9D8B030D-6E8A-4147-A177-3AD203B41FA5}">
                      <a16:colId xmlns:a16="http://schemas.microsoft.com/office/drawing/2014/main" val="3845954728"/>
                    </a:ext>
                  </a:extLst>
                </a:gridCol>
              </a:tblGrid>
              <a:tr h="511632">
                <a:tc gridSpan="3">
                  <a:txBody>
                    <a:bodyPr/>
                    <a:lstStyle/>
                    <a:p>
                      <a:pPr algn="ctr">
                        <a:spcAft>
                          <a:spcPts val="0"/>
                        </a:spcAft>
                      </a:pPr>
                      <a:r>
                        <a:rPr lang="es-EC" sz="3600" dirty="0">
                          <a:effectLst/>
                        </a:rPr>
                        <a:t>Consumo de corriente del sistema </a:t>
                      </a:r>
                      <a:endParaRPr lang="es-EC" sz="48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50849556"/>
                  </a:ext>
                </a:extLst>
              </a:tr>
              <a:tr h="1023264">
                <a:tc>
                  <a:txBody>
                    <a:bodyPr/>
                    <a:lstStyle/>
                    <a:p>
                      <a:pPr algn="ctr">
                        <a:spcAft>
                          <a:spcPts val="0"/>
                        </a:spcAft>
                      </a:pPr>
                      <a:r>
                        <a:rPr lang="es-EC" sz="3600">
                          <a:effectLst/>
                        </a:rPr>
                        <a:t>Elemento del manipulador </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b="1">
                          <a:solidFill>
                            <a:schemeClr val="accent1"/>
                          </a:solidFill>
                          <a:effectLst/>
                        </a:rPr>
                        <a:t>Tensión de trabajo</a:t>
                      </a:r>
                      <a:endParaRPr lang="es-EC" sz="4800" b="1">
                        <a:solidFill>
                          <a:schemeClr val="accent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b="1" dirty="0">
                          <a:solidFill>
                            <a:schemeClr val="accent1"/>
                          </a:solidFill>
                          <a:effectLst/>
                        </a:rPr>
                        <a:t>I máx. con carga</a:t>
                      </a:r>
                      <a:endParaRPr lang="es-EC" sz="4800" b="1"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42006556"/>
                  </a:ext>
                </a:extLst>
              </a:tr>
              <a:tr h="511632">
                <a:tc>
                  <a:txBody>
                    <a:bodyPr/>
                    <a:lstStyle/>
                    <a:p>
                      <a:pPr algn="ctr">
                        <a:spcAft>
                          <a:spcPts val="0"/>
                        </a:spcAft>
                      </a:pPr>
                      <a:r>
                        <a:rPr lang="es-EC" sz="3600">
                          <a:effectLst/>
                        </a:rPr>
                        <a:t>Articulación Cintura</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a:effectLst/>
                        </a:rPr>
                        <a:t>24V</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dirty="0">
                          <a:effectLst/>
                        </a:rPr>
                        <a:t>2.5 A</a:t>
                      </a:r>
                      <a:endParaRPr lang="es-EC" sz="4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98448691"/>
                  </a:ext>
                </a:extLst>
              </a:tr>
              <a:tr h="511632">
                <a:tc>
                  <a:txBody>
                    <a:bodyPr/>
                    <a:lstStyle/>
                    <a:p>
                      <a:pPr algn="ctr">
                        <a:spcAft>
                          <a:spcPts val="0"/>
                        </a:spcAft>
                      </a:pPr>
                      <a:r>
                        <a:rPr lang="es-EC" sz="3600">
                          <a:effectLst/>
                        </a:rPr>
                        <a:t>Encoders totales (5)</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a:effectLst/>
                        </a:rPr>
                        <a:t>5V</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dirty="0">
                          <a:effectLst/>
                        </a:rPr>
                        <a:t>1A</a:t>
                      </a:r>
                      <a:endParaRPr lang="es-EC" sz="4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9738810"/>
                  </a:ext>
                </a:extLst>
              </a:tr>
              <a:tr h="511632">
                <a:tc>
                  <a:txBody>
                    <a:bodyPr/>
                    <a:lstStyle/>
                    <a:p>
                      <a:pPr algn="ctr">
                        <a:spcAft>
                          <a:spcPts val="0"/>
                        </a:spcAft>
                      </a:pPr>
                      <a:r>
                        <a:rPr lang="es-EC" sz="3600">
                          <a:effectLst/>
                        </a:rPr>
                        <a:t>Frenos totales (4)</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a:effectLst/>
                        </a:rPr>
                        <a:t>12V </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dirty="0">
                          <a:effectLst/>
                        </a:rPr>
                        <a:t>2A</a:t>
                      </a:r>
                      <a:endParaRPr lang="es-EC" sz="4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07740637"/>
                  </a:ext>
                </a:extLst>
              </a:tr>
              <a:tr h="511632">
                <a:tc>
                  <a:txBody>
                    <a:bodyPr/>
                    <a:lstStyle/>
                    <a:p>
                      <a:pPr algn="ctr">
                        <a:spcAft>
                          <a:spcPts val="0"/>
                        </a:spcAft>
                      </a:pPr>
                      <a:r>
                        <a:rPr lang="es-EC" sz="3600">
                          <a:effectLst/>
                        </a:rPr>
                        <a:t>Raspberry Pi</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a:effectLst/>
                        </a:rPr>
                        <a:t>5V</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dirty="0">
                          <a:effectLst/>
                        </a:rPr>
                        <a:t>2A</a:t>
                      </a:r>
                      <a:endParaRPr lang="es-EC" sz="4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55914612"/>
                  </a:ext>
                </a:extLst>
              </a:tr>
              <a:tr h="511632">
                <a:tc>
                  <a:txBody>
                    <a:bodyPr/>
                    <a:lstStyle/>
                    <a:p>
                      <a:pPr algn="ctr">
                        <a:spcAft>
                          <a:spcPts val="0"/>
                        </a:spcAft>
                      </a:pPr>
                      <a:r>
                        <a:rPr lang="es-EC" sz="3600">
                          <a:effectLst/>
                        </a:rPr>
                        <a:t>Controlador </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a:effectLst/>
                        </a:rPr>
                        <a:t>5V</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dirty="0">
                          <a:effectLst/>
                        </a:rPr>
                        <a:t>0.5 A</a:t>
                      </a:r>
                      <a:endParaRPr lang="es-EC" sz="4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30180507"/>
                  </a:ext>
                </a:extLst>
              </a:tr>
              <a:tr h="511632">
                <a:tc>
                  <a:txBody>
                    <a:bodyPr/>
                    <a:lstStyle/>
                    <a:p>
                      <a:pPr algn="ctr">
                        <a:spcAft>
                          <a:spcPts val="0"/>
                        </a:spcAft>
                      </a:pPr>
                      <a:r>
                        <a:rPr lang="es-EC" sz="3600">
                          <a:effectLst/>
                        </a:rPr>
                        <a:t>Tarjeta de encoders</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a:effectLst/>
                        </a:rPr>
                        <a:t>5V</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dirty="0">
                          <a:effectLst/>
                        </a:rPr>
                        <a:t>1A</a:t>
                      </a:r>
                      <a:endParaRPr lang="es-EC" sz="4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16971263"/>
                  </a:ext>
                </a:extLst>
              </a:tr>
              <a:tr h="511632">
                <a:tc>
                  <a:txBody>
                    <a:bodyPr/>
                    <a:lstStyle/>
                    <a:p>
                      <a:pPr algn="ctr">
                        <a:spcAft>
                          <a:spcPts val="0"/>
                        </a:spcAft>
                      </a:pPr>
                      <a:r>
                        <a:rPr lang="es-EC" sz="3600">
                          <a:effectLst/>
                        </a:rPr>
                        <a:t>Corriente total </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a:effectLst/>
                        </a:rPr>
                        <a:t> </a:t>
                      </a:r>
                      <a:endParaRPr lang="es-EC" sz="4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600" dirty="0">
                          <a:effectLst/>
                        </a:rPr>
                        <a:t>9A</a:t>
                      </a:r>
                      <a:endParaRPr lang="es-EC" sz="4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182186"/>
                  </a:ext>
                </a:extLst>
              </a:tr>
            </a:tbl>
          </a:graphicData>
        </a:graphic>
      </p:graphicFrame>
      <p:sp>
        <p:nvSpPr>
          <p:cNvPr id="20" name="Rectángulo: esquinas redondeadas 19">
            <a:extLst>
              <a:ext uri="{FF2B5EF4-FFF2-40B4-BE49-F238E27FC236}">
                <a16:creationId xmlns:a16="http://schemas.microsoft.com/office/drawing/2014/main" id="{0E4A3512-2699-4C7C-9D92-BED4D5AB43B7}"/>
              </a:ext>
            </a:extLst>
          </p:cNvPr>
          <p:cNvSpPr/>
          <p:nvPr/>
        </p:nvSpPr>
        <p:spPr>
          <a:xfrm>
            <a:off x="15370041" y="8717500"/>
            <a:ext cx="6766560" cy="106775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Fuente de 12V:    2,4A</a:t>
            </a:r>
          </a:p>
        </p:txBody>
      </p:sp>
      <p:sp>
        <p:nvSpPr>
          <p:cNvPr id="23" name="Flecha: hacia abajo 22">
            <a:extLst>
              <a:ext uri="{FF2B5EF4-FFF2-40B4-BE49-F238E27FC236}">
                <a16:creationId xmlns:a16="http://schemas.microsoft.com/office/drawing/2014/main" id="{899D085C-716E-4C22-8F9E-FCF7FE4D4BBF}"/>
              </a:ext>
            </a:extLst>
          </p:cNvPr>
          <p:cNvSpPr/>
          <p:nvPr/>
        </p:nvSpPr>
        <p:spPr>
          <a:xfrm>
            <a:off x="18407881" y="7546886"/>
            <a:ext cx="995680" cy="92184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Rectángulo: esquinas redondeadas 23">
            <a:extLst>
              <a:ext uri="{FF2B5EF4-FFF2-40B4-BE49-F238E27FC236}">
                <a16:creationId xmlns:a16="http://schemas.microsoft.com/office/drawing/2014/main" id="{3B1161BF-B5BF-4973-9E3A-B7361BFCB1B2}"/>
              </a:ext>
            </a:extLst>
          </p:cNvPr>
          <p:cNvSpPr/>
          <p:nvPr/>
        </p:nvSpPr>
        <p:spPr>
          <a:xfrm>
            <a:off x="15370041" y="10938957"/>
            <a:ext cx="6766560" cy="106775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Fuente de 5V:    3A</a:t>
            </a:r>
          </a:p>
        </p:txBody>
      </p:sp>
      <p:sp>
        <p:nvSpPr>
          <p:cNvPr id="29" name="Flecha: hacia abajo 28">
            <a:extLst>
              <a:ext uri="{FF2B5EF4-FFF2-40B4-BE49-F238E27FC236}">
                <a16:creationId xmlns:a16="http://schemas.microsoft.com/office/drawing/2014/main" id="{908390A9-FD88-4827-8414-FBCAA51B07C3}"/>
              </a:ext>
            </a:extLst>
          </p:cNvPr>
          <p:cNvSpPr/>
          <p:nvPr/>
        </p:nvSpPr>
        <p:spPr>
          <a:xfrm>
            <a:off x="18334722" y="10017116"/>
            <a:ext cx="995680" cy="92184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CuadroTexto 29">
            <a:extLst>
              <a:ext uri="{FF2B5EF4-FFF2-40B4-BE49-F238E27FC236}">
                <a16:creationId xmlns:a16="http://schemas.microsoft.com/office/drawing/2014/main" id="{6F601AE3-C703-4A9A-9EDD-8B70DCBDD01F}"/>
              </a:ext>
            </a:extLst>
          </p:cNvPr>
          <p:cNvSpPr txBox="1"/>
          <p:nvPr/>
        </p:nvSpPr>
        <p:spPr>
          <a:xfrm>
            <a:off x="0" y="12614374"/>
            <a:ext cx="1739074" cy="1015663"/>
          </a:xfrm>
          <a:prstGeom prst="rect">
            <a:avLst/>
          </a:prstGeom>
          <a:noFill/>
        </p:spPr>
        <p:txBody>
          <a:bodyPr wrap="square" rtlCol="0">
            <a:spAutoFit/>
          </a:bodyPr>
          <a:lstStyle/>
          <a:p>
            <a:pPr algn="ctr"/>
            <a:r>
              <a:rPr lang="es-ES" sz="2000" dirty="0">
                <a:solidFill>
                  <a:schemeClr val="tx2"/>
                </a:solidFill>
              </a:rPr>
              <a:t>DISEÑO DE TABLERO DE CONTROL </a:t>
            </a:r>
            <a:endParaRPr lang="es-EC" sz="2000" dirty="0">
              <a:solidFill>
                <a:schemeClr val="tx2"/>
              </a:solidFill>
            </a:endParaRPr>
          </a:p>
        </p:txBody>
      </p:sp>
    </p:spTree>
    <p:extLst>
      <p:ext uri="{BB962C8B-B14F-4D97-AF65-F5344CB8AC3E}">
        <p14:creationId xmlns:p14="http://schemas.microsoft.com/office/powerpoint/2010/main" val="4100201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2737718" y="858073"/>
            <a:ext cx="10762406"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SISTEMA DE ENFRIAMIENTO </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esquinas redondeadas 10">
            <a:extLst>
              <a:ext uri="{FF2B5EF4-FFF2-40B4-BE49-F238E27FC236}">
                <a16:creationId xmlns:a16="http://schemas.microsoft.com/office/drawing/2014/main" id="{C0ECF78B-2F5B-45FC-BA2C-C18E40129B52}"/>
              </a:ext>
            </a:extLst>
          </p:cNvPr>
          <p:cNvSpPr/>
          <p:nvPr/>
        </p:nvSpPr>
        <p:spPr>
          <a:xfrm>
            <a:off x="15369626" y="5426870"/>
            <a:ext cx="8201574" cy="5033406"/>
          </a:xfrm>
          <a:prstGeom prst="roundRect">
            <a:avLst/>
          </a:prstGeom>
          <a:solidFill>
            <a:srgbClr val="256E9F"/>
          </a:solidFill>
        </p:spPr>
        <p:style>
          <a:lnRef idx="1">
            <a:schemeClr val="accent4"/>
          </a:lnRef>
          <a:fillRef idx="3">
            <a:schemeClr val="accent4"/>
          </a:fillRef>
          <a:effectRef idx="2">
            <a:schemeClr val="accent4"/>
          </a:effectRef>
          <a:fontRef idx="minor">
            <a:schemeClr val="lt1"/>
          </a:fontRef>
        </p:style>
        <p:txBody>
          <a:bodyPr rtlCol="0" anchor="ctr"/>
          <a:lstStyle/>
          <a:p>
            <a:pPr algn="just"/>
            <a:r>
              <a:rPr lang="es-EC" sz="4800" dirty="0"/>
              <a:t>Tres ventiladores para hacer circular el aire en el interior de la caja y un cuatro ventilador que saca el aire al exterior.</a:t>
            </a:r>
          </a:p>
        </p:txBody>
      </p:sp>
      <p:sp>
        <p:nvSpPr>
          <p:cNvPr id="28" name="Flecha: hacia abajo 27">
            <a:extLst>
              <a:ext uri="{FF2B5EF4-FFF2-40B4-BE49-F238E27FC236}">
                <a16:creationId xmlns:a16="http://schemas.microsoft.com/office/drawing/2014/main" id="{422B51F7-E01E-487D-9B10-A45D4DC31859}"/>
              </a:ext>
            </a:extLst>
          </p:cNvPr>
          <p:cNvSpPr/>
          <p:nvPr/>
        </p:nvSpPr>
        <p:spPr>
          <a:xfrm rot="16200000">
            <a:off x="13267568" y="7158717"/>
            <a:ext cx="1398330" cy="156971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CuadroTexto 29">
            <a:extLst>
              <a:ext uri="{FF2B5EF4-FFF2-40B4-BE49-F238E27FC236}">
                <a16:creationId xmlns:a16="http://schemas.microsoft.com/office/drawing/2014/main" id="{6F601AE3-C703-4A9A-9EDD-8B70DCBDD01F}"/>
              </a:ext>
            </a:extLst>
          </p:cNvPr>
          <p:cNvSpPr txBox="1"/>
          <p:nvPr/>
        </p:nvSpPr>
        <p:spPr>
          <a:xfrm>
            <a:off x="0" y="12614374"/>
            <a:ext cx="1739074" cy="1015663"/>
          </a:xfrm>
          <a:prstGeom prst="rect">
            <a:avLst/>
          </a:prstGeom>
          <a:noFill/>
        </p:spPr>
        <p:txBody>
          <a:bodyPr wrap="square" rtlCol="0">
            <a:spAutoFit/>
          </a:bodyPr>
          <a:lstStyle/>
          <a:p>
            <a:pPr algn="ctr"/>
            <a:r>
              <a:rPr lang="es-ES" sz="2000" dirty="0">
                <a:solidFill>
                  <a:schemeClr val="tx2"/>
                </a:solidFill>
              </a:rPr>
              <a:t>DISEÑO DE TABLERO DE CONTROL </a:t>
            </a:r>
            <a:endParaRPr lang="es-EC" sz="2000" dirty="0">
              <a:solidFill>
                <a:schemeClr val="tx2"/>
              </a:solidFill>
            </a:endParaRPr>
          </a:p>
        </p:txBody>
      </p:sp>
      <p:pic>
        <p:nvPicPr>
          <p:cNvPr id="17" name="Imagen 16">
            <a:extLst>
              <a:ext uri="{FF2B5EF4-FFF2-40B4-BE49-F238E27FC236}">
                <a16:creationId xmlns:a16="http://schemas.microsoft.com/office/drawing/2014/main" id="{1A5E697F-2926-4492-8805-F2E8650BA987}"/>
              </a:ext>
            </a:extLst>
          </p:cNvPr>
          <p:cNvPicPr/>
          <p:nvPr/>
        </p:nvPicPr>
        <p:blipFill>
          <a:blip r:embed="rId5"/>
          <a:stretch>
            <a:fillRect/>
          </a:stretch>
        </p:blipFill>
        <p:spPr>
          <a:xfrm>
            <a:off x="2193234" y="3854813"/>
            <a:ext cx="10679625" cy="7866132"/>
          </a:xfrm>
          <a:prstGeom prst="rect">
            <a:avLst/>
          </a:prstGeom>
        </p:spPr>
      </p:pic>
    </p:spTree>
    <p:extLst>
      <p:ext uri="{BB962C8B-B14F-4D97-AF65-F5344CB8AC3E}">
        <p14:creationId xmlns:p14="http://schemas.microsoft.com/office/powerpoint/2010/main" val="385855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2783840" y="301672"/>
            <a:ext cx="10762406"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BOTONERA </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8" name="Flecha: hacia abajo 27">
            <a:extLst>
              <a:ext uri="{FF2B5EF4-FFF2-40B4-BE49-F238E27FC236}">
                <a16:creationId xmlns:a16="http://schemas.microsoft.com/office/drawing/2014/main" id="{422B51F7-E01E-487D-9B10-A45D4DC31859}"/>
              </a:ext>
            </a:extLst>
          </p:cNvPr>
          <p:cNvSpPr/>
          <p:nvPr/>
        </p:nvSpPr>
        <p:spPr>
          <a:xfrm rot="16200000">
            <a:off x="12507994" y="6476564"/>
            <a:ext cx="1398330" cy="156971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CuadroTexto 29">
            <a:extLst>
              <a:ext uri="{FF2B5EF4-FFF2-40B4-BE49-F238E27FC236}">
                <a16:creationId xmlns:a16="http://schemas.microsoft.com/office/drawing/2014/main" id="{6F601AE3-C703-4A9A-9EDD-8B70DCBDD01F}"/>
              </a:ext>
            </a:extLst>
          </p:cNvPr>
          <p:cNvSpPr txBox="1"/>
          <p:nvPr/>
        </p:nvSpPr>
        <p:spPr>
          <a:xfrm>
            <a:off x="0" y="12614374"/>
            <a:ext cx="1739074" cy="1015663"/>
          </a:xfrm>
          <a:prstGeom prst="rect">
            <a:avLst/>
          </a:prstGeom>
          <a:noFill/>
        </p:spPr>
        <p:txBody>
          <a:bodyPr wrap="square" rtlCol="0">
            <a:spAutoFit/>
          </a:bodyPr>
          <a:lstStyle/>
          <a:p>
            <a:pPr algn="ctr"/>
            <a:r>
              <a:rPr lang="es-ES" sz="2000" dirty="0">
                <a:solidFill>
                  <a:schemeClr val="tx2"/>
                </a:solidFill>
              </a:rPr>
              <a:t>DISEÑO DE TABLERO DE CONTROL </a:t>
            </a:r>
            <a:endParaRPr lang="es-EC" sz="2000" dirty="0">
              <a:solidFill>
                <a:schemeClr val="tx2"/>
              </a:solidFill>
            </a:endParaRPr>
          </a:p>
        </p:txBody>
      </p:sp>
      <p:pic>
        <p:nvPicPr>
          <p:cNvPr id="12" name="Imagen 11">
            <a:extLst>
              <a:ext uri="{FF2B5EF4-FFF2-40B4-BE49-F238E27FC236}">
                <a16:creationId xmlns:a16="http://schemas.microsoft.com/office/drawing/2014/main" id="{EF3BD9BA-0A9E-44D9-846F-03D055FE058D}"/>
              </a:ext>
            </a:extLst>
          </p:cNvPr>
          <p:cNvPicPr/>
          <p:nvPr/>
        </p:nvPicPr>
        <p:blipFill rotWithShape="1">
          <a:blip r:embed="rId5"/>
          <a:srcRect l="1788" r="2318" b="1471"/>
          <a:stretch/>
        </p:blipFill>
        <p:spPr>
          <a:xfrm>
            <a:off x="2531283" y="1908469"/>
            <a:ext cx="9657542" cy="10705905"/>
          </a:xfrm>
          <a:prstGeom prst="rect">
            <a:avLst/>
          </a:prstGeom>
        </p:spPr>
      </p:pic>
      <p:graphicFrame>
        <p:nvGraphicFramePr>
          <p:cNvPr id="2" name="Tabla 1">
            <a:extLst>
              <a:ext uri="{FF2B5EF4-FFF2-40B4-BE49-F238E27FC236}">
                <a16:creationId xmlns:a16="http://schemas.microsoft.com/office/drawing/2014/main" id="{A26F52DB-F66D-4830-9770-E9C43098A09D}"/>
              </a:ext>
            </a:extLst>
          </p:cNvPr>
          <p:cNvGraphicFramePr>
            <a:graphicFrameLocks noGrp="1"/>
          </p:cNvGraphicFramePr>
          <p:nvPr>
            <p:extLst>
              <p:ext uri="{D42A27DB-BD31-4B8C-83A1-F6EECF244321}">
                <p14:modId xmlns:p14="http://schemas.microsoft.com/office/powerpoint/2010/main" val="1442063884"/>
              </p:ext>
            </p:extLst>
          </p:nvPr>
        </p:nvGraphicFramePr>
        <p:xfrm>
          <a:off x="14428693" y="3105138"/>
          <a:ext cx="9502116" cy="8312564"/>
        </p:xfrm>
        <a:graphic>
          <a:graphicData uri="http://schemas.openxmlformats.org/drawingml/2006/table">
            <a:tbl>
              <a:tblPr firstRow="1" firstCol="1" bandRow="1">
                <a:tableStyleId>{5C22544A-7EE6-4342-B048-85BDC9FD1C3A}</a:tableStyleId>
              </a:tblPr>
              <a:tblGrid>
                <a:gridCol w="3050787">
                  <a:extLst>
                    <a:ext uri="{9D8B030D-6E8A-4147-A177-3AD203B41FA5}">
                      <a16:colId xmlns:a16="http://schemas.microsoft.com/office/drawing/2014/main" val="3695325227"/>
                    </a:ext>
                  </a:extLst>
                </a:gridCol>
                <a:gridCol w="6451329">
                  <a:extLst>
                    <a:ext uri="{9D8B030D-6E8A-4147-A177-3AD203B41FA5}">
                      <a16:colId xmlns:a16="http://schemas.microsoft.com/office/drawing/2014/main" val="3797797657"/>
                    </a:ext>
                  </a:extLst>
                </a:gridCol>
              </a:tblGrid>
              <a:tr h="829732">
                <a:tc gridSpan="2">
                  <a:txBody>
                    <a:bodyPr/>
                    <a:lstStyle/>
                    <a:p>
                      <a:pPr algn="ctr">
                        <a:spcAft>
                          <a:spcPts val="0"/>
                        </a:spcAft>
                      </a:pPr>
                      <a:r>
                        <a:rPr lang="es-EC" sz="3400" dirty="0">
                          <a:effectLst/>
                        </a:rPr>
                        <a:t>Botonera</a:t>
                      </a:r>
                      <a:endParaRPr lang="es-EC" sz="34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1795595885"/>
                  </a:ext>
                </a:extLst>
              </a:tr>
              <a:tr h="641768">
                <a:tc>
                  <a:txBody>
                    <a:bodyPr/>
                    <a:lstStyle/>
                    <a:p>
                      <a:pPr algn="ctr">
                        <a:spcAft>
                          <a:spcPts val="0"/>
                        </a:spcAft>
                      </a:pPr>
                      <a:r>
                        <a:rPr lang="es-EC" sz="3400" b="1">
                          <a:effectLst/>
                        </a:rPr>
                        <a:t>Elemento</a:t>
                      </a:r>
                      <a:endParaRPr lang="es-EC" sz="3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400" b="1" dirty="0">
                          <a:solidFill>
                            <a:schemeClr val="accent1"/>
                          </a:solidFill>
                          <a:effectLst/>
                        </a:rPr>
                        <a:t>Función</a:t>
                      </a:r>
                      <a:endParaRPr lang="es-EC" sz="3400" b="1"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3125078"/>
                  </a:ext>
                </a:extLst>
              </a:tr>
              <a:tr h="829732">
                <a:tc>
                  <a:txBody>
                    <a:bodyPr/>
                    <a:lstStyle/>
                    <a:p>
                      <a:pPr algn="ctr">
                        <a:spcAft>
                          <a:spcPts val="0"/>
                        </a:spcAft>
                      </a:pPr>
                      <a:r>
                        <a:rPr lang="es-EC" sz="3400">
                          <a:effectLst/>
                        </a:rPr>
                        <a:t>ON-OFF</a:t>
                      </a:r>
                      <a:endParaRPr lang="es-EC" sz="3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400">
                          <a:effectLst/>
                        </a:rPr>
                        <a:t>Encenderá o apagará toda la alimentación de la caja de control</a:t>
                      </a:r>
                      <a:endParaRPr lang="es-EC" sz="3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27350088"/>
                  </a:ext>
                </a:extLst>
              </a:tr>
              <a:tr h="829732">
                <a:tc>
                  <a:txBody>
                    <a:bodyPr/>
                    <a:lstStyle/>
                    <a:p>
                      <a:pPr algn="ctr">
                        <a:spcAft>
                          <a:spcPts val="0"/>
                        </a:spcAft>
                      </a:pPr>
                      <a:r>
                        <a:rPr lang="es-EC" sz="3400">
                          <a:effectLst/>
                        </a:rPr>
                        <a:t>Encendido Robot1</a:t>
                      </a:r>
                      <a:endParaRPr lang="es-EC" sz="3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400">
                          <a:effectLst/>
                        </a:rPr>
                        <a:t>Habilita el funcionamiento del Robot1</a:t>
                      </a:r>
                      <a:endParaRPr lang="es-EC" sz="3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06051880"/>
                  </a:ext>
                </a:extLst>
              </a:tr>
              <a:tr h="829732">
                <a:tc>
                  <a:txBody>
                    <a:bodyPr/>
                    <a:lstStyle/>
                    <a:p>
                      <a:pPr algn="ctr">
                        <a:spcAft>
                          <a:spcPts val="0"/>
                        </a:spcAft>
                      </a:pPr>
                      <a:r>
                        <a:rPr lang="es-EC" sz="3400">
                          <a:effectLst/>
                        </a:rPr>
                        <a:t>Encendido Robot2</a:t>
                      </a:r>
                      <a:endParaRPr lang="es-EC" sz="3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400">
                          <a:effectLst/>
                        </a:rPr>
                        <a:t>Habilita el funcionamiento del Robot2</a:t>
                      </a:r>
                      <a:endParaRPr lang="es-EC" sz="3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28375459"/>
                  </a:ext>
                </a:extLst>
              </a:tr>
              <a:tr h="829732">
                <a:tc>
                  <a:txBody>
                    <a:bodyPr/>
                    <a:lstStyle/>
                    <a:p>
                      <a:pPr algn="ctr">
                        <a:spcAft>
                          <a:spcPts val="0"/>
                        </a:spcAft>
                      </a:pPr>
                      <a:r>
                        <a:rPr lang="es-EC" sz="3400">
                          <a:effectLst/>
                        </a:rPr>
                        <a:t>Start</a:t>
                      </a:r>
                      <a:endParaRPr lang="es-EC" sz="3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400">
                          <a:effectLst/>
                        </a:rPr>
                        <a:t>Luz indicadora del estado de todo el sistema</a:t>
                      </a:r>
                      <a:endParaRPr lang="es-EC" sz="3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12409893"/>
                  </a:ext>
                </a:extLst>
              </a:tr>
              <a:tr h="829732">
                <a:tc>
                  <a:txBody>
                    <a:bodyPr/>
                    <a:lstStyle/>
                    <a:p>
                      <a:pPr algn="ctr">
                        <a:spcAft>
                          <a:spcPts val="0"/>
                        </a:spcAft>
                      </a:pPr>
                      <a:r>
                        <a:rPr lang="es-EC" sz="3400">
                          <a:effectLst/>
                        </a:rPr>
                        <a:t>Robot1</a:t>
                      </a:r>
                      <a:endParaRPr lang="es-EC" sz="3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400">
                          <a:effectLst/>
                        </a:rPr>
                        <a:t>Luz indicadora del robot1 </a:t>
                      </a:r>
                      <a:endParaRPr lang="es-EC" sz="3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02563724"/>
                  </a:ext>
                </a:extLst>
              </a:tr>
              <a:tr h="829732">
                <a:tc>
                  <a:txBody>
                    <a:bodyPr/>
                    <a:lstStyle/>
                    <a:p>
                      <a:pPr algn="ctr">
                        <a:spcAft>
                          <a:spcPts val="0"/>
                        </a:spcAft>
                      </a:pPr>
                      <a:r>
                        <a:rPr lang="es-EC" sz="3400">
                          <a:effectLst/>
                        </a:rPr>
                        <a:t>Robot2</a:t>
                      </a:r>
                      <a:endParaRPr lang="es-EC" sz="3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400">
                          <a:effectLst/>
                        </a:rPr>
                        <a:t>Luz indicadora del robot2</a:t>
                      </a:r>
                      <a:endParaRPr lang="es-EC" sz="3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8429930"/>
                  </a:ext>
                </a:extLst>
              </a:tr>
              <a:tr h="829732">
                <a:tc>
                  <a:txBody>
                    <a:bodyPr/>
                    <a:lstStyle/>
                    <a:p>
                      <a:pPr algn="ctr">
                        <a:spcAft>
                          <a:spcPts val="0"/>
                        </a:spcAft>
                      </a:pPr>
                      <a:r>
                        <a:rPr lang="es-EC" sz="3400" dirty="0">
                          <a:effectLst/>
                        </a:rPr>
                        <a:t>Paro de emergencia</a:t>
                      </a:r>
                      <a:endParaRPr lang="es-EC" sz="3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400" dirty="0">
                          <a:effectLst/>
                        </a:rPr>
                        <a:t>Deshabilita el funcionamiento de los manipuladores Robóticos</a:t>
                      </a:r>
                      <a:endParaRPr lang="es-EC" sz="3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75528340"/>
                  </a:ext>
                </a:extLst>
              </a:tr>
            </a:tbl>
          </a:graphicData>
        </a:graphic>
      </p:graphicFrame>
    </p:spTree>
    <p:extLst>
      <p:ext uri="{BB962C8B-B14F-4D97-AF65-F5344CB8AC3E}">
        <p14:creationId xmlns:p14="http://schemas.microsoft.com/office/powerpoint/2010/main" val="2632178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2068796" y="279151"/>
            <a:ext cx="10762406"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PINES DE CONEXIÓN  </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8" name="Flecha: hacia abajo 27">
            <a:extLst>
              <a:ext uri="{FF2B5EF4-FFF2-40B4-BE49-F238E27FC236}">
                <a16:creationId xmlns:a16="http://schemas.microsoft.com/office/drawing/2014/main" id="{422B51F7-E01E-487D-9B10-A45D4DC31859}"/>
              </a:ext>
            </a:extLst>
          </p:cNvPr>
          <p:cNvSpPr/>
          <p:nvPr/>
        </p:nvSpPr>
        <p:spPr>
          <a:xfrm rot="16200000">
            <a:off x="13880471" y="3602052"/>
            <a:ext cx="1398330" cy="156971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CuadroTexto 29">
            <a:extLst>
              <a:ext uri="{FF2B5EF4-FFF2-40B4-BE49-F238E27FC236}">
                <a16:creationId xmlns:a16="http://schemas.microsoft.com/office/drawing/2014/main" id="{6F601AE3-C703-4A9A-9EDD-8B70DCBDD01F}"/>
              </a:ext>
            </a:extLst>
          </p:cNvPr>
          <p:cNvSpPr txBox="1"/>
          <p:nvPr/>
        </p:nvSpPr>
        <p:spPr>
          <a:xfrm>
            <a:off x="0" y="12614374"/>
            <a:ext cx="1739074" cy="1015663"/>
          </a:xfrm>
          <a:prstGeom prst="rect">
            <a:avLst/>
          </a:prstGeom>
          <a:noFill/>
        </p:spPr>
        <p:txBody>
          <a:bodyPr wrap="square" rtlCol="0">
            <a:spAutoFit/>
          </a:bodyPr>
          <a:lstStyle/>
          <a:p>
            <a:pPr algn="ctr"/>
            <a:r>
              <a:rPr lang="es-ES" sz="2000" dirty="0">
                <a:solidFill>
                  <a:schemeClr val="tx2"/>
                </a:solidFill>
              </a:rPr>
              <a:t>DISEÑO DE TABLERO DE CONTROL </a:t>
            </a:r>
            <a:endParaRPr lang="es-EC" sz="2000" dirty="0">
              <a:solidFill>
                <a:schemeClr val="tx2"/>
              </a:solidFill>
            </a:endParaRPr>
          </a:p>
        </p:txBody>
      </p:sp>
      <p:pic>
        <p:nvPicPr>
          <p:cNvPr id="11" name="Imagen 10">
            <a:extLst>
              <a:ext uri="{FF2B5EF4-FFF2-40B4-BE49-F238E27FC236}">
                <a16:creationId xmlns:a16="http://schemas.microsoft.com/office/drawing/2014/main" id="{C77AB2A9-975E-41CB-84D6-11626F3650F6}"/>
              </a:ext>
            </a:extLst>
          </p:cNvPr>
          <p:cNvPicPr/>
          <p:nvPr/>
        </p:nvPicPr>
        <p:blipFill rotWithShape="1">
          <a:blip r:embed="rId5"/>
          <a:srcRect l="22450" t="47302" r="19461" b="11865"/>
          <a:stretch/>
        </p:blipFill>
        <p:spPr bwMode="auto">
          <a:xfrm>
            <a:off x="6135436" y="2828850"/>
            <a:ext cx="7200525" cy="3580617"/>
          </a:xfrm>
          <a:prstGeom prst="rect">
            <a:avLst/>
          </a:prstGeom>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E47B907B-5791-458D-931D-0658ECE8EA26}"/>
              </a:ext>
            </a:extLst>
          </p:cNvPr>
          <p:cNvPicPr/>
          <p:nvPr/>
        </p:nvPicPr>
        <p:blipFill rotWithShape="1">
          <a:blip r:embed="rId6" cstate="email">
            <a:extLst>
              <a:ext uri="{28A0092B-C50C-407E-A947-70E740481C1C}">
                <a14:useLocalDpi xmlns:a14="http://schemas.microsoft.com/office/drawing/2010/main" val="0"/>
              </a:ext>
            </a:extLst>
          </a:blip>
          <a:srcRect l="54431" r="6839" b="41755"/>
          <a:stretch/>
        </p:blipFill>
        <p:spPr>
          <a:xfrm>
            <a:off x="21174747" y="3043368"/>
            <a:ext cx="3005103" cy="3085217"/>
          </a:xfrm>
          <a:prstGeom prst="rect">
            <a:avLst/>
          </a:prstGeom>
          <a:ln>
            <a:solidFill>
              <a:schemeClr val="tx1"/>
            </a:solidFill>
          </a:ln>
        </p:spPr>
      </p:pic>
      <p:pic>
        <p:nvPicPr>
          <p:cNvPr id="17" name="Imagen 16">
            <a:extLst>
              <a:ext uri="{FF2B5EF4-FFF2-40B4-BE49-F238E27FC236}">
                <a16:creationId xmlns:a16="http://schemas.microsoft.com/office/drawing/2014/main" id="{32904682-EE81-4623-8979-99F0E42FF5A8}"/>
              </a:ext>
            </a:extLst>
          </p:cNvPr>
          <p:cNvPicPr/>
          <p:nvPr/>
        </p:nvPicPr>
        <p:blipFill>
          <a:blip r:embed="rId7"/>
          <a:stretch>
            <a:fillRect/>
          </a:stretch>
        </p:blipFill>
        <p:spPr>
          <a:xfrm>
            <a:off x="4965568" y="6858000"/>
            <a:ext cx="8326973" cy="6532880"/>
          </a:xfrm>
          <a:prstGeom prst="rect">
            <a:avLst/>
          </a:prstGeom>
          <a:ln>
            <a:solidFill>
              <a:schemeClr val="tx1"/>
            </a:solidFill>
          </a:ln>
        </p:spPr>
      </p:pic>
      <p:pic>
        <p:nvPicPr>
          <p:cNvPr id="20" name="Imagen 19">
            <a:extLst>
              <a:ext uri="{FF2B5EF4-FFF2-40B4-BE49-F238E27FC236}">
                <a16:creationId xmlns:a16="http://schemas.microsoft.com/office/drawing/2014/main" id="{8601F7AE-26BD-4523-8EDC-C04A4CC53DC5}"/>
              </a:ext>
            </a:extLst>
          </p:cNvPr>
          <p:cNvPicPr/>
          <p:nvPr/>
        </p:nvPicPr>
        <p:blipFill>
          <a:blip r:embed="rId8"/>
          <a:stretch>
            <a:fillRect/>
          </a:stretch>
        </p:blipFill>
        <p:spPr>
          <a:xfrm>
            <a:off x="16199052" y="7318773"/>
            <a:ext cx="6426059" cy="5966758"/>
          </a:xfrm>
          <a:prstGeom prst="rect">
            <a:avLst/>
          </a:prstGeom>
          <a:ln>
            <a:solidFill>
              <a:schemeClr val="tx1"/>
            </a:solidFill>
          </a:ln>
        </p:spPr>
      </p:pic>
      <p:sp>
        <p:nvSpPr>
          <p:cNvPr id="21" name="Flecha: hacia abajo 20">
            <a:extLst>
              <a:ext uri="{FF2B5EF4-FFF2-40B4-BE49-F238E27FC236}">
                <a16:creationId xmlns:a16="http://schemas.microsoft.com/office/drawing/2014/main" id="{AE96B52A-7676-47AC-AFED-A29A393FFEB8}"/>
              </a:ext>
            </a:extLst>
          </p:cNvPr>
          <p:cNvSpPr/>
          <p:nvPr/>
        </p:nvSpPr>
        <p:spPr>
          <a:xfrm rot="16200000">
            <a:off x="14117788" y="9517295"/>
            <a:ext cx="1398330" cy="156971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22" name="Imagen 21">
            <a:extLst>
              <a:ext uri="{FF2B5EF4-FFF2-40B4-BE49-F238E27FC236}">
                <a16:creationId xmlns:a16="http://schemas.microsoft.com/office/drawing/2014/main" id="{1E800C04-20FC-4F8D-A131-B9DB17A489A6}"/>
              </a:ext>
            </a:extLst>
          </p:cNvPr>
          <p:cNvPicPr/>
          <p:nvPr/>
        </p:nvPicPr>
        <p:blipFill rotWithShape="1">
          <a:blip r:embed="rId5"/>
          <a:srcRect l="-1" t="9297" r="83290" b="56291"/>
          <a:stretch/>
        </p:blipFill>
        <p:spPr bwMode="auto">
          <a:xfrm>
            <a:off x="2740808" y="2787307"/>
            <a:ext cx="3062802" cy="3321935"/>
          </a:xfrm>
          <a:prstGeom prst="rect">
            <a:avLst/>
          </a:prstGeom>
          <a:ln>
            <a:noFill/>
          </a:ln>
          <a:extLst>
            <a:ext uri="{53640926-AAD7-44D8-BBD7-CCE9431645EC}">
              <a14:shadowObscured xmlns:a14="http://schemas.microsoft.com/office/drawing/2010/main"/>
            </a:ext>
          </a:extLst>
        </p:spPr>
      </p:pic>
      <p:pic>
        <p:nvPicPr>
          <p:cNvPr id="23" name="Imagen 22">
            <a:extLst>
              <a:ext uri="{FF2B5EF4-FFF2-40B4-BE49-F238E27FC236}">
                <a16:creationId xmlns:a16="http://schemas.microsoft.com/office/drawing/2014/main" id="{E3C514B4-92BA-4ED0-8CC5-2F1C76E42929}"/>
              </a:ext>
            </a:extLst>
          </p:cNvPr>
          <p:cNvPicPr/>
          <p:nvPr/>
        </p:nvPicPr>
        <p:blipFill rotWithShape="1">
          <a:blip r:embed="rId6" cstate="email">
            <a:extLst>
              <a:ext uri="{28A0092B-C50C-407E-A947-70E740481C1C}">
                <a14:useLocalDpi xmlns:a14="http://schemas.microsoft.com/office/drawing/2010/main" val="0"/>
              </a:ext>
            </a:extLst>
          </a:blip>
          <a:srcRect t="689" r="44998" b="53067"/>
          <a:stretch/>
        </p:blipFill>
        <p:spPr>
          <a:xfrm>
            <a:off x="15866733" y="3124013"/>
            <a:ext cx="4905376" cy="2713019"/>
          </a:xfrm>
          <a:prstGeom prst="rect">
            <a:avLst/>
          </a:prstGeom>
          <a:ln>
            <a:solidFill>
              <a:schemeClr val="tx1"/>
            </a:solidFill>
          </a:ln>
        </p:spPr>
      </p:pic>
      <p:pic>
        <p:nvPicPr>
          <p:cNvPr id="24" name="Imagen 23">
            <a:extLst>
              <a:ext uri="{FF2B5EF4-FFF2-40B4-BE49-F238E27FC236}">
                <a16:creationId xmlns:a16="http://schemas.microsoft.com/office/drawing/2014/main" id="{7A2710BC-9A40-4800-8AAF-3873FB2EA2A4}"/>
              </a:ext>
            </a:extLst>
          </p:cNvPr>
          <p:cNvPicPr/>
          <p:nvPr/>
        </p:nvPicPr>
        <p:blipFill rotWithShape="1">
          <a:blip r:embed="rId5"/>
          <a:srcRect l="-1" t="-11" r="63901" b="92643"/>
          <a:stretch/>
        </p:blipFill>
        <p:spPr bwMode="auto">
          <a:xfrm>
            <a:off x="4703261" y="1929469"/>
            <a:ext cx="6616244" cy="711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2214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4686EE9A-3632-45AA-98CE-855D305F5A31}"/>
              </a:ext>
            </a:extLst>
          </p:cNvPr>
          <p:cNvPicPr>
            <a:picLocks noGrp="1" noChangeAspect="1"/>
          </p:cNvPicPr>
          <p:nvPr>
            <p:ph type="pic" sz="quarter" idx="23"/>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 r="3369"/>
          <a:stretch/>
        </p:blipFill>
        <p:spPr>
          <a:xfrm>
            <a:off x="1" y="0"/>
            <a:ext cx="13297421" cy="13715999"/>
          </a:xfrm>
        </p:spPr>
      </p:pic>
      <p:sp>
        <p:nvSpPr>
          <p:cNvPr id="54" name="Rectangle 13"/>
          <p:cNvSpPr/>
          <p:nvPr/>
        </p:nvSpPr>
        <p:spPr>
          <a:xfrm>
            <a:off x="11325" y="-95394"/>
            <a:ext cx="13297422" cy="13738302"/>
          </a:xfrm>
          <a:custGeom>
            <a:avLst/>
            <a:gdLst>
              <a:gd name="connsiteX0" fmla="*/ 0 w 13782907"/>
              <a:gd name="connsiteY0" fmla="*/ 0 h 13738301"/>
              <a:gd name="connsiteX1" fmla="*/ 13782907 w 13782907"/>
              <a:gd name="connsiteY1" fmla="*/ 0 h 13738301"/>
              <a:gd name="connsiteX2" fmla="*/ 13782907 w 13782907"/>
              <a:gd name="connsiteY2" fmla="*/ 13738301 h 13738301"/>
              <a:gd name="connsiteX3" fmla="*/ 0 w 13782907"/>
              <a:gd name="connsiteY3" fmla="*/ 13738301 h 13738301"/>
              <a:gd name="connsiteX4" fmla="*/ 0 w 13782907"/>
              <a:gd name="connsiteY4" fmla="*/ 0 h 13738301"/>
              <a:gd name="connsiteX0" fmla="*/ 0 w 19403122"/>
              <a:gd name="connsiteY0" fmla="*/ 0 h 13738301"/>
              <a:gd name="connsiteX1" fmla="*/ 19403122 w 19403122"/>
              <a:gd name="connsiteY1" fmla="*/ 44604 h 13738301"/>
              <a:gd name="connsiteX2" fmla="*/ 13782907 w 19403122"/>
              <a:gd name="connsiteY2" fmla="*/ 13738301 h 13738301"/>
              <a:gd name="connsiteX3" fmla="*/ 0 w 19403122"/>
              <a:gd name="connsiteY3" fmla="*/ 13738301 h 13738301"/>
              <a:gd name="connsiteX4" fmla="*/ 0 w 19403122"/>
              <a:gd name="connsiteY4" fmla="*/ 0 h 13738301"/>
              <a:gd name="connsiteX0" fmla="*/ 0 w 19425424"/>
              <a:gd name="connsiteY0" fmla="*/ 0 h 13738301"/>
              <a:gd name="connsiteX1" fmla="*/ 19425424 w 19425424"/>
              <a:gd name="connsiteY1" fmla="*/ 44604 h 13738301"/>
              <a:gd name="connsiteX2" fmla="*/ 13782907 w 19425424"/>
              <a:gd name="connsiteY2" fmla="*/ 13738301 h 13738301"/>
              <a:gd name="connsiteX3" fmla="*/ 0 w 19425424"/>
              <a:gd name="connsiteY3" fmla="*/ 13738301 h 13738301"/>
              <a:gd name="connsiteX4" fmla="*/ 0 w 19425424"/>
              <a:gd name="connsiteY4" fmla="*/ 0 h 13738301"/>
              <a:gd name="connsiteX0" fmla="*/ 0 w 19403122"/>
              <a:gd name="connsiteY0" fmla="*/ 1 h 13738302"/>
              <a:gd name="connsiteX1" fmla="*/ 19403122 w 19403122"/>
              <a:gd name="connsiteY1" fmla="*/ 0 h 13738302"/>
              <a:gd name="connsiteX2" fmla="*/ 13782907 w 19403122"/>
              <a:gd name="connsiteY2" fmla="*/ 13738302 h 13738302"/>
              <a:gd name="connsiteX3" fmla="*/ 0 w 19403122"/>
              <a:gd name="connsiteY3" fmla="*/ 13738302 h 13738302"/>
              <a:gd name="connsiteX4" fmla="*/ 0 w 19403122"/>
              <a:gd name="connsiteY4" fmla="*/ 1 h 13738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3122" h="13738302">
                <a:moveTo>
                  <a:pt x="0" y="1"/>
                </a:moveTo>
                <a:lnTo>
                  <a:pt x="19403122" y="0"/>
                </a:lnTo>
                <a:lnTo>
                  <a:pt x="13782907" y="13738302"/>
                </a:lnTo>
                <a:lnTo>
                  <a:pt x="0" y="13738302"/>
                </a:lnTo>
                <a:lnTo>
                  <a:pt x="0" y="1"/>
                </a:lnTo>
                <a:close/>
              </a:path>
            </a:pathLst>
          </a:custGeom>
          <a:solidFill>
            <a:schemeClr val="tx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46" name="TextBox 45"/>
          <p:cNvSpPr txBox="1"/>
          <p:nvPr/>
        </p:nvSpPr>
        <p:spPr>
          <a:xfrm>
            <a:off x="16255126" y="356178"/>
            <a:ext cx="4477701" cy="1277594"/>
          </a:xfrm>
          <a:prstGeom prst="rect">
            <a:avLst/>
          </a:prstGeom>
          <a:noFill/>
        </p:spPr>
        <p:txBody>
          <a:bodyPr wrap="none" rtlCol="0">
            <a:spAutoFit/>
          </a:bodyPr>
          <a:lstStyle/>
          <a:p>
            <a:pPr algn="ctr">
              <a:lnSpc>
                <a:spcPts val="10000"/>
              </a:lnSpc>
            </a:pPr>
            <a:r>
              <a:rPr lang="en-US" sz="6600" b="1" dirty="0">
                <a:solidFill>
                  <a:schemeClr val="tx2"/>
                </a:solidFill>
                <a:latin typeface="Montserrat Bold" charset="0"/>
                <a:ea typeface="Montserrat Bold" charset="0"/>
                <a:cs typeface="Montserrat Bold" charset="0"/>
              </a:rPr>
              <a:t>CONTENIDO</a:t>
            </a:r>
          </a:p>
        </p:txBody>
      </p:sp>
      <p:grpSp>
        <p:nvGrpSpPr>
          <p:cNvPr id="10" name="Grupo 9">
            <a:extLst>
              <a:ext uri="{FF2B5EF4-FFF2-40B4-BE49-F238E27FC236}">
                <a16:creationId xmlns:a16="http://schemas.microsoft.com/office/drawing/2014/main" id="{378F2A2E-DA67-4935-BDE5-E1793DD5B7EB}"/>
              </a:ext>
            </a:extLst>
          </p:cNvPr>
          <p:cNvGrpSpPr/>
          <p:nvPr/>
        </p:nvGrpSpPr>
        <p:grpSpPr>
          <a:xfrm>
            <a:off x="10886367" y="4252688"/>
            <a:ext cx="5093934" cy="1601804"/>
            <a:chOff x="11164054" y="3789751"/>
            <a:chExt cx="5093934" cy="1601804"/>
          </a:xfrm>
        </p:grpSpPr>
        <p:sp>
          <p:nvSpPr>
            <p:cNvPr id="32" name="TextBox 31"/>
            <p:cNvSpPr txBox="1"/>
            <p:nvPr/>
          </p:nvSpPr>
          <p:spPr>
            <a:xfrm>
              <a:off x="13089557" y="4295918"/>
              <a:ext cx="3168431"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PÁGINA WEB</a:t>
              </a:r>
            </a:p>
          </p:txBody>
        </p:sp>
        <p:sp>
          <p:nvSpPr>
            <p:cNvPr id="36" name="Oval 35"/>
            <p:cNvSpPr/>
            <p:nvPr/>
          </p:nvSpPr>
          <p:spPr>
            <a:xfrm>
              <a:off x="11164054" y="3789751"/>
              <a:ext cx="1601804" cy="16018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Open Sans Regular" charset="0"/>
              </a:endParaRPr>
            </a:p>
          </p:txBody>
        </p:sp>
        <p:sp>
          <p:nvSpPr>
            <p:cNvPr id="24" name="Flecha: a la derecha 23">
              <a:extLst>
                <a:ext uri="{FF2B5EF4-FFF2-40B4-BE49-F238E27FC236}">
                  <a16:creationId xmlns:a16="http://schemas.microsoft.com/office/drawing/2014/main" id="{66F4C31A-C185-4050-87A3-115BE142F579}"/>
                </a:ext>
              </a:extLst>
            </p:cNvPr>
            <p:cNvSpPr/>
            <p:nvPr/>
          </p:nvSpPr>
          <p:spPr>
            <a:xfrm>
              <a:off x="11725214" y="4312989"/>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a:p>
          </p:txBody>
        </p:sp>
      </p:grpSp>
      <p:grpSp>
        <p:nvGrpSpPr>
          <p:cNvPr id="8" name="Grupo 7">
            <a:extLst>
              <a:ext uri="{FF2B5EF4-FFF2-40B4-BE49-F238E27FC236}">
                <a16:creationId xmlns:a16="http://schemas.microsoft.com/office/drawing/2014/main" id="{EFD408F8-2200-41D3-9D35-A6B94D20627E}"/>
              </a:ext>
            </a:extLst>
          </p:cNvPr>
          <p:cNvGrpSpPr/>
          <p:nvPr/>
        </p:nvGrpSpPr>
        <p:grpSpPr>
          <a:xfrm>
            <a:off x="10309604" y="6446436"/>
            <a:ext cx="8184373" cy="1601804"/>
            <a:chOff x="10465836" y="5671884"/>
            <a:chExt cx="8184373" cy="1601804"/>
          </a:xfrm>
        </p:grpSpPr>
        <p:sp>
          <p:nvSpPr>
            <p:cNvPr id="34" name="TextBox 33"/>
            <p:cNvSpPr txBox="1"/>
            <p:nvPr/>
          </p:nvSpPr>
          <p:spPr>
            <a:xfrm>
              <a:off x="12310012" y="6172537"/>
              <a:ext cx="6340197"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PROCESOS INDUSTRIALES</a:t>
              </a:r>
            </a:p>
          </p:txBody>
        </p:sp>
        <p:sp>
          <p:nvSpPr>
            <p:cNvPr id="50" name="Oval 49"/>
            <p:cNvSpPr/>
            <p:nvPr/>
          </p:nvSpPr>
          <p:spPr>
            <a:xfrm>
              <a:off x="10465836" y="5671884"/>
              <a:ext cx="1601804" cy="16018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Open Sans Regular" charset="0"/>
              </a:endParaRPr>
            </a:p>
          </p:txBody>
        </p:sp>
        <p:sp>
          <p:nvSpPr>
            <p:cNvPr id="25" name="Flecha: a la derecha 24">
              <a:extLst>
                <a:ext uri="{FF2B5EF4-FFF2-40B4-BE49-F238E27FC236}">
                  <a16:creationId xmlns:a16="http://schemas.microsoft.com/office/drawing/2014/main" id="{DAC89C0F-30AB-4BD7-83B9-456A464BDB4B}"/>
                </a:ext>
              </a:extLst>
            </p:cNvPr>
            <p:cNvSpPr/>
            <p:nvPr/>
          </p:nvSpPr>
          <p:spPr>
            <a:xfrm>
              <a:off x="11039038" y="6218704"/>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a:p>
          </p:txBody>
        </p:sp>
      </p:grpSp>
      <p:grpSp>
        <p:nvGrpSpPr>
          <p:cNvPr id="5" name="Grupo 4">
            <a:extLst>
              <a:ext uri="{FF2B5EF4-FFF2-40B4-BE49-F238E27FC236}">
                <a16:creationId xmlns:a16="http://schemas.microsoft.com/office/drawing/2014/main" id="{A8674E29-3106-4004-BE35-CB9AA4ACF7AB}"/>
              </a:ext>
            </a:extLst>
          </p:cNvPr>
          <p:cNvGrpSpPr/>
          <p:nvPr/>
        </p:nvGrpSpPr>
        <p:grpSpPr>
          <a:xfrm>
            <a:off x="9648864" y="8802994"/>
            <a:ext cx="8442108" cy="1601804"/>
            <a:chOff x="9890074" y="7719506"/>
            <a:chExt cx="8442108" cy="1601804"/>
          </a:xfrm>
        </p:grpSpPr>
        <p:sp>
          <p:nvSpPr>
            <p:cNvPr id="37" name="Oval 36"/>
            <p:cNvSpPr/>
            <p:nvPr/>
          </p:nvSpPr>
          <p:spPr>
            <a:xfrm>
              <a:off x="9890074" y="7719506"/>
              <a:ext cx="1601804" cy="16018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Open Sans Regular" charset="0"/>
              </a:endParaRPr>
            </a:p>
          </p:txBody>
        </p:sp>
        <p:sp>
          <p:nvSpPr>
            <p:cNvPr id="48" name="TextBox 47"/>
            <p:cNvSpPr txBox="1"/>
            <p:nvPr/>
          </p:nvSpPr>
          <p:spPr>
            <a:xfrm>
              <a:off x="11983393" y="8245843"/>
              <a:ext cx="6348789"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ANÁLISIS DE RESULTADOS</a:t>
              </a:r>
            </a:p>
          </p:txBody>
        </p:sp>
        <p:sp>
          <p:nvSpPr>
            <p:cNvPr id="26" name="Flecha: a la derecha 25">
              <a:extLst>
                <a:ext uri="{FF2B5EF4-FFF2-40B4-BE49-F238E27FC236}">
                  <a16:creationId xmlns:a16="http://schemas.microsoft.com/office/drawing/2014/main" id="{F5596BC7-98F4-408C-A372-0176632F1C64}"/>
                </a:ext>
              </a:extLst>
            </p:cNvPr>
            <p:cNvSpPr/>
            <p:nvPr/>
          </p:nvSpPr>
          <p:spPr>
            <a:xfrm>
              <a:off x="10492199" y="8275586"/>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a:p>
          </p:txBody>
        </p:sp>
      </p:grpSp>
      <p:grpSp>
        <p:nvGrpSpPr>
          <p:cNvPr id="3" name="Grupo 2">
            <a:extLst>
              <a:ext uri="{FF2B5EF4-FFF2-40B4-BE49-F238E27FC236}">
                <a16:creationId xmlns:a16="http://schemas.microsoft.com/office/drawing/2014/main" id="{77194B44-0608-42AE-B49C-B025A7854B84}"/>
              </a:ext>
            </a:extLst>
          </p:cNvPr>
          <p:cNvGrpSpPr/>
          <p:nvPr/>
        </p:nvGrpSpPr>
        <p:grpSpPr>
          <a:xfrm>
            <a:off x="9048221" y="11171994"/>
            <a:ext cx="10981602" cy="1601804"/>
            <a:chOff x="9393097" y="9753922"/>
            <a:chExt cx="10981602" cy="1601804"/>
          </a:xfrm>
        </p:grpSpPr>
        <p:sp>
          <p:nvSpPr>
            <p:cNvPr id="55" name="Oval 36">
              <a:extLst>
                <a:ext uri="{FF2B5EF4-FFF2-40B4-BE49-F238E27FC236}">
                  <a16:creationId xmlns:a16="http://schemas.microsoft.com/office/drawing/2014/main" id="{76824C50-3EC5-45F9-8DEF-C324B6AFC95D}"/>
                </a:ext>
              </a:extLst>
            </p:cNvPr>
            <p:cNvSpPr/>
            <p:nvPr/>
          </p:nvSpPr>
          <p:spPr>
            <a:xfrm>
              <a:off x="9393097" y="9753922"/>
              <a:ext cx="1601804" cy="1601804"/>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dirty="0">
                <a:latin typeface="Open Sans Regular" charset="0"/>
              </a:endParaRPr>
            </a:p>
          </p:txBody>
        </p:sp>
        <p:sp>
          <p:nvSpPr>
            <p:cNvPr id="16" name="TextBox 29">
              <a:extLst>
                <a:ext uri="{FF2B5EF4-FFF2-40B4-BE49-F238E27FC236}">
                  <a16:creationId xmlns:a16="http://schemas.microsoft.com/office/drawing/2014/main" id="{D106A23D-3B3C-461B-8509-6A50B29E2D66}"/>
                </a:ext>
              </a:extLst>
            </p:cNvPr>
            <p:cNvSpPr txBox="1"/>
            <p:nvPr/>
          </p:nvSpPr>
          <p:spPr>
            <a:xfrm>
              <a:off x="11127296" y="10194630"/>
              <a:ext cx="9247403" cy="646331"/>
            </a:xfrm>
            <a:prstGeom prst="rect">
              <a:avLst/>
            </a:prstGeom>
            <a:noFill/>
          </p:spPr>
          <p:txBody>
            <a:bodyPr wrap="none" rtlCol="0" anchor="ctr" anchorCtr="0">
              <a:spAutoFit/>
            </a:bodyPr>
            <a:lstStyle/>
            <a:p>
              <a:pPr algn="ctr"/>
              <a:r>
                <a:rPr lang="en-US" b="1" dirty="0">
                  <a:solidFill>
                    <a:schemeClr val="tx2"/>
                  </a:solidFill>
                  <a:latin typeface="Montserrat Bold" charset="0"/>
                  <a:ea typeface="Montserrat Bold" charset="0"/>
                  <a:cs typeface="Montserrat Bold" charset="0"/>
                </a:rPr>
                <a:t>CONCLUSIONES Y RECOMENDACIONES</a:t>
              </a:r>
            </a:p>
          </p:txBody>
        </p:sp>
        <p:sp>
          <p:nvSpPr>
            <p:cNvPr id="27" name="Flecha: a la derecha 26">
              <a:extLst>
                <a:ext uri="{FF2B5EF4-FFF2-40B4-BE49-F238E27FC236}">
                  <a16:creationId xmlns:a16="http://schemas.microsoft.com/office/drawing/2014/main" id="{7E5DD777-CD1E-47AB-8065-0D079370703C}"/>
                </a:ext>
              </a:extLst>
            </p:cNvPr>
            <p:cNvSpPr/>
            <p:nvPr/>
          </p:nvSpPr>
          <p:spPr>
            <a:xfrm>
              <a:off x="10002017" y="10306491"/>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a:p>
          </p:txBody>
        </p:sp>
      </p:grpSp>
      <p:grpSp>
        <p:nvGrpSpPr>
          <p:cNvPr id="11" name="Grupo 10">
            <a:extLst>
              <a:ext uri="{FF2B5EF4-FFF2-40B4-BE49-F238E27FC236}">
                <a16:creationId xmlns:a16="http://schemas.microsoft.com/office/drawing/2014/main" id="{D8103466-C3EA-427D-91E6-6948383AAAE0}"/>
              </a:ext>
            </a:extLst>
          </p:cNvPr>
          <p:cNvGrpSpPr/>
          <p:nvPr/>
        </p:nvGrpSpPr>
        <p:grpSpPr>
          <a:xfrm>
            <a:off x="11374927" y="2034089"/>
            <a:ext cx="8787440" cy="1601804"/>
            <a:chOff x="11786107" y="1930096"/>
            <a:chExt cx="8787440" cy="1601804"/>
          </a:xfrm>
        </p:grpSpPr>
        <p:sp>
          <p:nvSpPr>
            <p:cNvPr id="38" name="Oval 37"/>
            <p:cNvSpPr/>
            <p:nvPr/>
          </p:nvSpPr>
          <p:spPr>
            <a:xfrm>
              <a:off x="11786107" y="1930096"/>
              <a:ext cx="1601804" cy="16018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Open Sans Regular" charset="0"/>
              </a:endParaRPr>
            </a:p>
          </p:txBody>
        </p:sp>
        <p:sp>
          <p:nvSpPr>
            <p:cNvPr id="2" name="Flecha: a la derecha 1">
              <a:extLst>
                <a:ext uri="{FF2B5EF4-FFF2-40B4-BE49-F238E27FC236}">
                  <a16:creationId xmlns:a16="http://schemas.microsoft.com/office/drawing/2014/main" id="{DFDA2B29-F363-4AC6-878D-94CC05AAF337}"/>
                </a:ext>
              </a:extLst>
            </p:cNvPr>
            <p:cNvSpPr/>
            <p:nvPr/>
          </p:nvSpPr>
          <p:spPr>
            <a:xfrm>
              <a:off x="12337990" y="2458097"/>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dirty="0"/>
            </a:p>
          </p:txBody>
        </p:sp>
        <p:sp>
          <p:nvSpPr>
            <p:cNvPr id="23" name="TextBox 29">
              <a:extLst>
                <a:ext uri="{FF2B5EF4-FFF2-40B4-BE49-F238E27FC236}">
                  <a16:creationId xmlns:a16="http://schemas.microsoft.com/office/drawing/2014/main" id="{539A4533-0A37-4030-A610-9AA4E11A5CB0}"/>
                </a:ext>
              </a:extLst>
            </p:cNvPr>
            <p:cNvSpPr txBox="1"/>
            <p:nvPr/>
          </p:nvSpPr>
          <p:spPr>
            <a:xfrm>
              <a:off x="13677428" y="2571461"/>
              <a:ext cx="6896119"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DISEÑO DEL CONTROLADOR </a:t>
              </a:r>
            </a:p>
          </p:txBody>
        </p:sp>
      </p:grpSp>
    </p:spTree>
    <p:extLst>
      <p:ext uri="{BB962C8B-B14F-4D97-AF65-F5344CB8AC3E}">
        <p14:creationId xmlns:p14="http://schemas.microsoft.com/office/powerpoint/2010/main" val="3814945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2734121" y="466283"/>
            <a:ext cx="10762406"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SERVIDOR  </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8" name="Flecha: hacia abajo 27">
            <a:extLst>
              <a:ext uri="{FF2B5EF4-FFF2-40B4-BE49-F238E27FC236}">
                <a16:creationId xmlns:a16="http://schemas.microsoft.com/office/drawing/2014/main" id="{422B51F7-E01E-487D-9B10-A45D4DC31859}"/>
              </a:ext>
            </a:extLst>
          </p:cNvPr>
          <p:cNvSpPr/>
          <p:nvPr/>
        </p:nvSpPr>
        <p:spPr>
          <a:xfrm rot="16200000">
            <a:off x="11751146" y="6900816"/>
            <a:ext cx="1398330" cy="156971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CuadroTexto 29">
            <a:extLst>
              <a:ext uri="{FF2B5EF4-FFF2-40B4-BE49-F238E27FC236}">
                <a16:creationId xmlns:a16="http://schemas.microsoft.com/office/drawing/2014/main" id="{6F601AE3-C703-4A9A-9EDD-8B70DCBDD01F}"/>
              </a:ext>
            </a:extLst>
          </p:cNvPr>
          <p:cNvSpPr txBox="1"/>
          <p:nvPr/>
        </p:nvSpPr>
        <p:spPr>
          <a:xfrm>
            <a:off x="0" y="12614374"/>
            <a:ext cx="1739074" cy="1015663"/>
          </a:xfrm>
          <a:prstGeom prst="rect">
            <a:avLst/>
          </a:prstGeom>
          <a:noFill/>
        </p:spPr>
        <p:txBody>
          <a:bodyPr wrap="square" rtlCol="0">
            <a:spAutoFit/>
          </a:bodyPr>
          <a:lstStyle/>
          <a:p>
            <a:pPr algn="ctr"/>
            <a:r>
              <a:rPr lang="es-ES" sz="2000" dirty="0">
                <a:solidFill>
                  <a:schemeClr val="tx2"/>
                </a:solidFill>
              </a:rPr>
              <a:t>DISEÑO DE TABLERO DE CONTROL </a:t>
            </a:r>
            <a:endParaRPr lang="es-EC" sz="2000" dirty="0">
              <a:solidFill>
                <a:schemeClr val="tx2"/>
              </a:solidFill>
            </a:endParaRPr>
          </a:p>
        </p:txBody>
      </p:sp>
      <p:pic>
        <p:nvPicPr>
          <p:cNvPr id="11" name="Imagen 10">
            <a:extLst>
              <a:ext uri="{FF2B5EF4-FFF2-40B4-BE49-F238E27FC236}">
                <a16:creationId xmlns:a16="http://schemas.microsoft.com/office/drawing/2014/main" id="{ED865CD2-DD81-464D-9267-F36878191CB2}"/>
              </a:ext>
            </a:extLst>
          </p:cNvPr>
          <p:cNvPicPr/>
          <p:nvPr/>
        </p:nvPicPr>
        <p:blipFill rotWithShape="1">
          <a:blip r:embed="rId5"/>
          <a:srcRect l="6880" t="11874"/>
          <a:stretch/>
        </p:blipFill>
        <p:spPr>
          <a:xfrm>
            <a:off x="2668545" y="4862945"/>
            <a:ext cx="8473940" cy="5645457"/>
          </a:xfrm>
          <a:prstGeom prst="rect">
            <a:avLst/>
          </a:prstGeom>
        </p:spPr>
      </p:pic>
      <p:graphicFrame>
        <p:nvGraphicFramePr>
          <p:cNvPr id="3" name="Tabla 2">
            <a:extLst>
              <a:ext uri="{FF2B5EF4-FFF2-40B4-BE49-F238E27FC236}">
                <a16:creationId xmlns:a16="http://schemas.microsoft.com/office/drawing/2014/main" id="{A03D9230-8331-4340-957C-488A03A32CF5}"/>
              </a:ext>
            </a:extLst>
          </p:cNvPr>
          <p:cNvGraphicFramePr>
            <a:graphicFrameLocks noGrp="1"/>
          </p:cNvGraphicFramePr>
          <p:nvPr>
            <p:extLst>
              <p:ext uri="{D42A27DB-BD31-4B8C-83A1-F6EECF244321}">
                <p14:modId xmlns:p14="http://schemas.microsoft.com/office/powerpoint/2010/main" val="301123136"/>
              </p:ext>
            </p:extLst>
          </p:nvPr>
        </p:nvGraphicFramePr>
        <p:xfrm>
          <a:off x="13967484" y="2848469"/>
          <a:ext cx="9542756" cy="10241280"/>
        </p:xfrm>
        <a:graphic>
          <a:graphicData uri="http://schemas.openxmlformats.org/drawingml/2006/table">
            <a:tbl>
              <a:tblPr firstRow="1" firstCol="1" bandRow="1">
                <a:tableStyleId>{5C22544A-7EE6-4342-B048-85BDC9FD1C3A}</a:tableStyleId>
              </a:tblPr>
              <a:tblGrid>
                <a:gridCol w="3850267">
                  <a:extLst>
                    <a:ext uri="{9D8B030D-6E8A-4147-A177-3AD203B41FA5}">
                      <a16:colId xmlns:a16="http://schemas.microsoft.com/office/drawing/2014/main" val="4257033409"/>
                    </a:ext>
                  </a:extLst>
                </a:gridCol>
                <a:gridCol w="5692489">
                  <a:extLst>
                    <a:ext uri="{9D8B030D-6E8A-4147-A177-3AD203B41FA5}">
                      <a16:colId xmlns:a16="http://schemas.microsoft.com/office/drawing/2014/main" val="3457388599"/>
                    </a:ext>
                  </a:extLst>
                </a:gridCol>
              </a:tblGrid>
              <a:tr h="344599">
                <a:tc gridSpan="2">
                  <a:txBody>
                    <a:bodyPr/>
                    <a:lstStyle/>
                    <a:p>
                      <a:pPr algn="ctr">
                        <a:spcAft>
                          <a:spcPts val="0"/>
                        </a:spcAft>
                      </a:pPr>
                      <a:r>
                        <a:rPr lang="es-EC" sz="3200">
                          <a:effectLst/>
                        </a:rPr>
                        <a:t>Raspberry pi 3 modelo B</a:t>
                      </a:r>
                      <a:endParaRPr lang="es-EC" sz="44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615509388"/>
                  </a:ext>
                </a:extLst>
              </a:tr>
              <a:tr h="344599">
                <a:tc>
                  <a:txBody>
                    <a:bodyPr/>
                    <a:lstStyle/>
                    <a:p>
                      <a:pPr algn="ctr">
                        <a:spcAft>
                          <a:spcPts val="0"/>
                        </a:spcAft>
                      </a:pPr>
                      <a:r>
                        <a:rPr lang="es-EC" sz="3200">
                          <a:effectLst/>
                        </a:rPr>
                        <a:t>Característica </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b="1" dirty="0">
                          <a:solidFill>
                            <a:schemeClr val="accent1"/>
                          </a:solidFill>
                          <a:effectLst/>
                        </a:rPr>
                        <a:t>Descripción </a:t>
                      </a:r>
                      <a:endParaRPr lang="es-EC" sz="4400" b="1"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15499472"/>
                  </a:ext>
                </a:extLst>
              </a:tr>
              <a:tr h="689197">
                <a:tc>
                  <a:txBody>
                    <a:bodyPr/>
                    <a:lstStyle/>
                    <a:p>
                      <a:pPr algn="ctr">
                        <a:spcAft>
                          <a:spcPts val="0"/>
                        </a:spcAft>
                      </a:pPr>
                      <a:r>
                        <a:rPr lang="es-EC" sz="3200">
                          <a:effectLst/>
                        </a:rPr>
                        <a:t>Procesador</a:t>
                      </a:r>
                      <a:endParaRPr lang="es-EC" sz="4400">
                        <a:effectLst/>
                      </a:endParaRPr>
                    </a:p>
                    <a:p>
                      <a:pPr algn="ctr">
                        <a:spcAft>
                          <a:spcPts val="0"/>
                        </a:spcAft>
                      </a:pPr>
                      <a:r>
                        <a:rPr lang="es-EC" sz="3200">
                          <a:effectLst/>
                        </a:rPr>
                        <a:t> </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3200">
                          <a:effectLst/>
                        </a:rPr>
                        <a:t>Broadcom BCM2837, Cortex-A53 (ARMv8) 64-bit SoC</a:t>
                      </a:r>
                      <a:endParaRPr lang="es-EC" sz="4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7481771"/>
                  </a:ext>
                </a:extLst>
              </a:tr>
              <a:tr h="344599">
                <a:tc>
                  <a:txBody>
                    <a:bodyPr/>
                    <a:lstStyle/>
                    <a:p>
                      <a:pPr algn="ctr">
                        <a:spcAft>
                          <a:spcPts val="0"/>
                        </a:spcAft>
                      </a:pPr>
                      <a:r>
                        <a:rPr lang="es-EC" sz="3200">
                          <a:effectLst/>
                        </a:rPr>
                        <a:t>Frecuencia de reloj</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a:effectLst/>
                        </a:rPr>
                        <a:t>1,2 GHz</a:t>
                      </a:r>
                      <a:endParaRPr lang="es-EC" sz="4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15465600"/>
                  </a:ext>
                </a:extLst>
              </a:tr>
              <a:tr h="344599">
                <a:tc>
                  <a:txBody>
                    <a:bodyPr/>
                    <a:lstStyle/>
                    <a:p>
                      <a:pPr algn="ctr">
                        <a:spcAft>
                          <a:spcPts val="0"/>
                        </a:spcAft>
                      </a:pPr>
                      <a:r>
                        <a:rPr lang="es-EC" sz="3200">
                          <a:effectLst/>
                        </a:rPr>
                        <a:t>GPU</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a:effectLst/>
                        </a:rPr>
                        <a:t>VideoCore IV 400 MHz</a:t>
                      </a:r>
                      <a:endParaRPr lang="es-EC" sz="4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88298461"/>
                  </a:ext>
                </a:extLst>
              </a:tr>
              <a:tr h="344599">
                <a:tc>
                  <a:txBody>
                    <a:bodyPr/>
                    <a:lstStyle/>
                    <a:p>
                      <a:pPr algn="ctr">
                        <a:spcAft>
                          <a:spcPts val="0"/>
                        </a:spcAft>
                      </a:pPr>
                      <a:r>
                        <a:rPr lang="es-EC" sz="3200">
                          <a:effectLst/>
                        </a:rPr>
                        <a:t>Memoria </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a:effectLst/>
                        </a:rPr>
                        <a:t>1GB LPDDR2 SDRAM</a:t>
                      </a:r>
                      <a:endParaRPr lang="es-EC" sz="4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41754946"/>
                  </a:ext>
                </a:extLst>
              </a:tr>
              <a:tr h="1033796">
                <a:tc>
                  <a:txBody>
                    <a:bodyPr/>
                    <a:lstStyle/>
                    <a:p>
                      <a:pPr algn="ctr">
                        <a:spcAft>
                          <a:spcPts val="0"/>
                        </a:spcAft>
                      </a:pPr>
                      <a:r>
                        <a:rPr lang="es-EC" sz="3200">
                          <a:effectLst/>
                        </a:rPr>
                        <a:t>Conectividad    inalámbrica</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3200">
                          <a:effectLst/>
                        </a:rPr>
                        <a:t>2.4GHz</a:t>
                      </a:r>
                      <a:endParaRPr lang="es-EC" sz="4400">
                        <a:effectLst/>
                      </a:endParaRPr>
                    </a:p>
                    <a:p>
                      <a:pPr algn="ctr">
                        <a:spcAft>
                          <a:spcPts val="0"/>
                        </a:spcAft>
                      </a:pPr>
                      <a:r>
                        <a:rPr lang="en-US" sz="3200">
                          <a:effectLst/>
                        </a:rPr>
                        <a:t>IEEE 802.11.b/g/n</a:t>
                      </a:r>
                      <a:endParaRPr lang="es-EC" sz="4400">
                        <a:effectLst/>
                      </a:endParaRPr>
                    </a:p>
                    <a:p>
                      <a:pPr algn="ctr">
                        <a:spcAft>
                          <a:spcPts val="0"/>
                        </a:spcAft>
                      </a:pPr>
                      <a:r>
                        <a:rPr lang="en-US" sz="3200">
                          <a:effectLst/>
                        </a:rPr>
                        <a:t>Bluetooth 4.1</a:t>
                      </a:r>
                      <a:endParaRPr lang="es-EC" sz="4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48734115"/>
                  </a:ext>
                </a:extLst>
              </a:tr>
              <a:tr h="689197">
                <a:tc>
                  <a:txBody>
                    <a:bodyPr/>
                    <a:lstStyle/>
                    <a:p>
                      <a:pPr algn="ctr">
                        <a:spcAft>
                          <a:spcPts val="0"/>
                        </a:spcAft>
                      </a:pPr>
                      <a:r>
                        <a:rPr lang="es-EC" sz="3200">
                          <a:effectLst/>
                        </a:rPr>
                        <a:t>Conectividad de red</a:t>
                      </a:r>
                      <a:endParaRPr lang="es-EC" sz="4400">
                        <a:effectLst/>
                      </a:endParaRPr>
                    </a:p>
                    <a:p>
                      <a:pPr algn="ctr">
                        <a:spcAft>
                          <a:spcPts val="0"/>
                        </a:spcAft>
                      </a:pPr>
                      <a:r>
                        <a:rPr lang="es-EC" sz="3200">
                          <a:effectLst/>
                        </a:rPr>
                        <a:t> </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dirty="0">
                          <a:effectLst/>
                        </a:rPr>
                        <a:t>Fast Ethernet 10/100 Gbps</a:t>
                      </a:r>
                      <a:endParaRPr lang="es-EC" sz="4400" dirty="0">
                        <a:effectLst/>
                      </a:endParaRPr>
                    </a:p>
                    <a:p>
                      <a:pPr algn="ctr">
                        <a:spcAft>
                          <a:spcPts val="0"/>
                        </a:spcAft>
                      </a:pPr>
                      <a:r>
                        <a:rPr lang="es-EC" sz="3200" dirty="0">
                          <a:effectLst/>
                        </a:rPr>
                        <a:t> </a:t>
                      </a:r>
                      <a:endParaRPr lang="es-EC" sz="4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19432545"/>
                  </a:ext>
                </a:extLst>
              </a:tr>
              <a:tr h="2756789">
                <a:tc>
                  <a:txBody>
                    <a:bodyPr/>
                    <a:lstStyle/>
                    <a:p>
                      <a:pPr algn="ctr">
                        <a:spcAft>
                          <a:spcPts val="0"/>
                        </a:spcAft>
                      </a:pPr>
                      <a:r>
                        <a:rPr lang="es-EC" sz="3200">
                          <a:effectLst/>
                        </a:rPr>
                        <a:t>Puertos</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dirty="0">
                          <a:effectLst/>
                        </a:rPr>
                        <a:t>GPIO 40 pines</a:t>
                      </a:r>
                      <a:endParaRPr lang="es-EC" sz="4400" dirty="0">
                        <a:effectLst/>
                      </a:endParaRPr>
                    </a:p>
                    <a:p>
                      <a:pPr algn="ctr">
                        <a:spcAft>
                          <a:spcPts val="0"/>
                        </a:spcAft>
                      </a:pPr>
                      <a:r>
                        <a:rPr lang="es-EC" sz="3200" dirty="0">
                          <a:effectLst/>
                        </a:rPr>
                        <a:t>HDMI</a:t>
                      </a:r>
                      <a:endParaRPr lang="es-EC" sz="4400" dirty="0">
                        <a:effectLst/>
                      </a:endParaRPr>
                    </a:p>
                    <a:p>
                      <a:pPr algn="ctr">
                        <a:spcAft>
                          <a:spcPts val="0"/>
                        </a:spcAft>
                      </a:pPr>
                      <a:r>
                        <a:rPr lang="es-EC" sz="3200" dirty="0">
                          <a:effectLst/>
                        </a:rPr>
                        <a:t>4 x USB 2.0</a:t>
                      </a:r>
                      <a:endParaRPr lang="es-EC" sz="4400" dirty="0">
                        <a:effectLst/>
                      </a:endParaRPr>
                    </a:p>
                    <a:p>
                      <a:pPr algn="ctr">
                        <a:spcAft>
                          <a:spcPts val="0"/>
                        </a:spcAft>
                      </a:pPr>
                      <a:r>
                        <a:rPr lang="es-EC" sz="3200" dirty="0">
                          <a:effectLst/>
                        </a:rPr>
                        <a:t>CSI (cámara Raspberry Pi)</a:t>
                      </a:r>
                      <a:endParaRPr lang="es-EC" sz="4400" dirty="0">
                        <a:effectLst/>
                      </a:endParaRPr>
                    </a:p>
                    <a:p>
                      <a:pPr algn="ctr">
                        <a:spcAft>
                          <a:spcPts val="0"/>
                        </a:spcAft>
                      </a:pPr>
                      <a:r>
                        <a:rPr lang="es-EC" sz="3200" dirty="0">
                          <a:effectLst/>
                        </a:rPr>
                        <a:t>DSI (pantalla táctil)</a:t>
                      </a:r>
                      <a:endParaRPr lang="es-EC" sz="4400" dirty="0">
                        <a:effectLst/>
                      </a:endParaRPr>
                    </a:p>
                    <a:p>
                      <a:pPr algn="ctr">
                        <a:spcAft>
                          <a:spcPts val="0"/>
                        </a:spcAft>
                      </a:pPr>
                      <a:r>
                        <a:rPr lang="es-EC" sz="3200" dirty="0">
                          <a:effectLst/>
                        </a:rPr>
                        <a:t>Toma auriculares / vídeo compuesto</a:t>
                      </a:r>
                      <a:endParaRPr lang="es-EC" sz="4400" dirty="0">
                        <a:effectLst/>
                      </a:endParaRPr>
                    </a:p>
                    <a:p>
                      <a:pPr algn="ctr">
                        <a:spcAft>
                          <a:spcPts val="0"/>
                        </a:spcAft>
                      </a:pPr>
                      <a:r>
                        <a:rPr lang="es-EC" sz="3200" dirty="0">
                          <a:effectLst/>
                        </a:rPr>
                        <a:t>Micro SD</a:t>
                      </a:r>
                      <a:endParaRPr lang="es-EC" sz="4400" dirty="0">
                        <a:effectLst/>
                      </a:endParaRPr>
                    </a:p>
                    <a:p>
                      <a:pPr algn="ctr">
                        <a:spcAft>
                          <a:spcPts val="0"/>
                        </a:spcAft>
                      </a:pPr>
                      <a:r>
                        <a:rPr lang="es-EC" sz="3200" dirty="0">
                          <a:effectLst/>
                        </a:rPr>
                        <a:t>Micro USB (alimentación)</a:t>
                      </a:r>
                      <a:endParaRPr lang="es-EC" sz="4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35373104"/>
                  </a:ext>
                </a:extLst>
              </a:tr>
            </a:tbl>
          </a:graphicData>
        </a:graphic>
      </p:graphicFrame>
    </p:spTree>
    <p:extLst>
      <p:ext uri="{BB962C8B-B14F-4D97-AF65-F5344CB8AC3E}">
        <p14:creationId xmlns:p14="http://schemas.microsoft.com/office/powerpoint/2010/main" val="4237410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2396112" y="370132"/>
            <a:ext cx="10762406"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TARJETA DE CONTROL  </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8" name="Flecha: hacia abajo 27">
            <a:extLst>
              <a:ext uri="{FF2B5EF4-FFF2-40B4-BE49-F238E27FC236}">
                <a16:creationId xmlns:a16="http://schemas.microsoft.com/office/drawing/2014/main" id="{422B51F7-E01E-487D-9B10-A45D4DC31859}"/>
              </a:ext>
            </a:extLst>
          </p:cNvPr>
          <p:cNvSpPr/>
          <p:nvPr/>
        </p:nvSpPr>
        <p:spPr>
          <a:xfrm rot="16200000">
            <a:off x="19059218" y="3893234"/>
            <a:ext cx="1398330" cy="156971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CuadroTexto 29">
            <a:extLst>
              <a:ext uri="{FF2B5EF4-FFF2-40B4-BE49-F238E27FC236}">
                <a16:creationId xmlns:a16="http://schemas.microsoft.com/office/drawing/2014/main" id="{6F601AE3-C703-4A9A-9EDD-8B70DCBDD01F}"/>
              </a:ext>
            </a:extLst>
          </p:cNvPr>
          <p:cNvSpPr txBox="1"/>
          <p:nvPr/>
        </p:nvSpPr>
        <p:spPr>
          <a:xfrm>
            <a:off x="0" y="12614374"/>
            <a:ext cx="1739074" cy="1015663"/>
          </a:xfrm>
          <a:prstGeom prst="rect">
            <a:avLst/>
          </a:prstGeom>
          <a:noFill/>
        </p:spPr>
        <p:txBody>
          <a:bodyPr wrap="square" rtlCol="0">
            <a:spAutoFit/>
          </a:bodyPr>
          <a:lstStyle/>
          <a:p>
            <a:pPr algn="ctr"/>
            <a:r>
              <a:rPr lang="es-ES" sz="2000" dirty="0">
                <a:solidFill>
                  <a:schemeClr val="tx2"/>
                </a:solidFill>
              </a:rPr>
              <a:t>DISEÑO DE TABLERO DE CONTROL </a:t>
            </a:r>
            <a:endParaRPr lang="es-EC" sz="2000" dirty="0">
              <a:solidFill>
                <a:schemeClr val="tx2"/>
              </a:solidFill>
            </a:endParaRPr>
          </a:p>
        </p:txBody>
      </p:sp>
      <p:pic>
        <p:nvPicPr>
          <p:cNvPr id="12" name="Imagen 11">
            <a:extLst>
              <a:ext uri="{FF2B5EF4-FFF2-40B4-BE49-F238E27FC236}">
                <a16:creationId xmlns:a16="http://schemas.microsoft.com/office/drawing/2014/main" id="{18F00638-B92A-4028-8EAB-5AA9C080C033}"/>
              </a:ext>
            </a:extLst>
          </p:cNvPr>
          <p:cNvPicPr/>
          <p:nvPr/>
        </p:nvPicPr>
        <p:blipFill>
          <a:blip r:embed="rId5"/>
          <a:stretch>
            <a:fillRect/>
          </a:stretch>
        </p:blipFill>
        <p:spPr>
          <a:xfrm>
            <a:off x="2067096" y="2284952"/>
            <a:ext cx="16693070" cy="10440134"/>
          </a:xfrm>
          <a:prstGeom prst="rect">
            <a:avLst/>
          </a:prstGeom>
        </p:spPr>
      </p:pic>
      <p:sp>
        <p:nvSpPr>
          <p:cNvPr id="14" name="Rectángulo: esquinas redondeadas 13">
            <a:extLst>
              <a:ext uri="{FF2B5EF4-FFF2-40B4-BE49-F238E27FC236}">
                <a16:creationId xmlns:a16="http://schemas.microsoft.com/office/drawing/2014/main" id="{D2CC66E4-C6B3-4803-A8EF-C98736E0AC20}"/>
              </a:ext>
            </a:extLst>
          </p:cNvPr>
          <p:cNvSpPr/>
          <p:nvPr/>
        </p:nvSpPr>
        <p:spPr>
          <a:xfrm>
            <a:off x="20726119" y="4101947"/>
            <a:ext cx="3392552" cy="1275310"/>
          </a:xfrm>
          <a:prstGeom prst="roundRect">
            <a:avLst/>
          </a:prstGeom>
          <a:solidFill>
            <a:srgbClr val="256E9F"/>
          </a:solidFill>
        </p:spPr>
        <p:style>
          <a:lnRef idx="1">
            <a:schemeClr val="accent4"/>
          </a:lnRef>
          <a:fillRef idx="3">
            <a:schemeClr val="accent4"/>
          </a:fillRef>
          <a:effectRef idx="2">
            <a:schemeClr val="accent4"/>
          </a:effectRef>
          <a:fontRef idx="minor">
            <a:schemeClr val="lt1"/>
          </a:fontRef>
        </p:style>
        <p:txBody>
          <a:bodyPr rtlCol="0" anchor="ctr"/>
          <a:lstStyle/>
          <a:p>
            <a:pPr algn="just"/>
            <a:r>
              <a:rPr lang="es-EC" dirty="0"/>
              <a:t>ATXMEGA 64D3</a:t>
            </a:r>
          </a:p>
        </p:txBody>
      </p:sp>
      <p:sp>
        <p:nvSpPr>
          <p:cNvPr id="17" name="Flecha: hacia abajo 16">
            <a:extLst>
              <a:ext uri="{FF2B5EF4-FFF2-40B4-BE49-F238E27FC236}">
                <a16:creationId xmlns:a16="http://schemas.microsoft.com/office/drawing/2014/main" id="{BF5C8B31-562D-46D5-AACE-509754D52EDB}"/>
              </a:ext>
            </a:extLst>
          </p:cNvPr>
          <p:cNvSpPr/>
          <p:nvPr/>
        </p:nvSpPr>
        <p:spPr>
          <a:xfrm rot="16200000">
            <a:off x="19028737" y="6658651"/>
            <a:ext cx="1398330" cy="156971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Rectángulo: esquinas redondeadas 19">
            <a:extLst>
              <a:ext uri="{FF2B5EF4-FFF2-40B4-BE49-F238E27FC236}">
                <a16:creationId xmlns:a16="http://schemas.microsoft.com/office/drawing/2014/main" id="{EDC07B43-4709-4E59-913B-8D3F348B837F}"/>
              </a:ext>
            </a:extLst>
          </p:cNvPr>
          <p:cNvSpPr/>
          <p:nvPr/>
        </p:nvSpPr>
        <p:spPr>
          <a:xfrm>
            <a:off x="20695638" y="6867364"/>
            <a:ext cx="3392552" cy="1275310"/>
          </a:xfrm>
          <a:prstGeom prst="roundRect">
            <a:avLst/>
          </a:prstGeom>
          <a:solidFill>
            <a:srgbClr val="256E9F"/>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CD74HC4052E</a:t>
            </a:r>
          </a:p>
        </p:txBody>
      </p:sp>
      <p:sp>
        <p:nvSpPr>
          <p:cNvPr id="21" name="Flecha: hacia abajo 20">
            <a:extLst>
              <a:ext uri="{FF2B5EF4-FFF2-40B4-BE49-F238E27FC236}">
                <a16:creationId xmlns:a16="http://schemas.microsoft.com/office/drawing/2014/main" id="{BD8057CC-6ED5-4CB5-9549-054E11A9D0D8}"/>
              </a:ext>
            </a:extLst>
          </p:cNvPr>
          <p:cNvSpPr/>
          <p:nvPr/>
        </p:nvSpPr>
        <p:spPr>
          <a:xfrm rot="16200000">
            <a:off x="19028736" y="9424067"/>
            <a:ext cx="1398330" cy="156971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Rectángulo: esquinas redondeadas 21">
            <a:extLst>
              <a:ext uri="{FF2B5EF4-FFF2-40B4-BE49-F238E27FC236}">
                <a16:creationId xmlns:a16="http://schemas.microsoft.com/office/drawing/2014/main" id="{83305DB5-4108-48F4-A63D-BD559163F35E}"/>
              </a:ext>
            </a:extLst>
          </p:cNvPr>
          <p:cNvSpPr/>
          <p:nvPr/>
        </p:nvSpPr>
        <p:spPr>
          <a:xfrm>
            <a:off x="20695637" y="9632780"/>
            <a:ext cx="3392552" cy="1275310"/>
          </a:xfrm>
          <a:prstGeom prst="roundRect">
            <a:avLst/>
          </a:prstGeom>
          <a:solidFill>
            <a:srgbClr val="256E9F"/>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AMS1117</a:t>
            </a:r>
          </a:p>
        </p:txBody>
      </p:sp>
    </p:spTree>
    <p:extLst>
      <p:ext uri="{BB962C8B-B14F-4D97-AF65-F5344CB8AC3E}">
        <p14:creationId xmlns:p14="http://schemas.microsoft.com/office/powerpoint/2010/main" val="1801844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2396112" y="487058"/>
            <a:ext cx="10762406"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TARJETA DE CONTROL  </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6F601AE3-C703-4A9A-9EDD-8B70DCBDD01F}"/>
              </a:ext>
            </a:extLst>
          </p:cNvPr>
          <p:cNvSpPr txBox="1"/>
          <p:nvPr/>
        </p:nvSpPr>
        <p:spPr>
          <a:xfrm>
            <a:off x="0" y="12614374"/>
            <a:ext cx="1739074" cy="1015663"/>
          </a:xfrm>
          <a:prstGeom prst="rect">
            <a:avLst/>
          </a:prstGeom>
          <a:noFill/>
        </p:spPr>
        <p:txBody>
          <a:bodyPr wrap="square" rtlCol="0">
            <a:spAutoFit/>
          </a:bodyPr>
          <a:lstStyle/>
          <a:p>
            <a:pPr algn="ctr"/>
            <a:r>
              <a:rPr lang="es-ES" sz="2000" dirty="0">
                <a:solidFill>
                  <a:schemeClr val="tx2"/>
                </a:solidFill>
              </a:rPr>
              <a:t>DISEÑO DE TABLERO DE CONTROL </a:t>
            </a:r>
            <a:endParaRPr lang="es-EC" sz="2000" dirty="0">
              <a:solidFill>
                <a:schemeClr val="tx2"/>
              </a:solidFill>
            </a:endParaRPr>
          </a:p>
        </p:txBody>
      </p:sp>
      <p:graphicFrame>
        <p:nvGraphicFramePr>
          <p:cNvPr id="2" name="Tabla 1">
            <a:extLst>
              <a:ext uri="{FF2B5EF4-FFF2-40B4-BE49-F238E27FC236}">
                <a16:creationId xmlns:a16="http://schemas.microsoft.com/office/drawing/2014/main" id="{A3C6AB0A-2A56-4941-AC6C-38CF4DA96ADE}"/>
              </a:ext>
            </a:extLst>
          </p:cNvPr>
          <p:cNvGraphicFramePr>
            <a:graphicFrameLocks noGrp="1"/>
          </p:cNvGraphicFramePr>
          <p:nvPr>
            <p:extLst>
              <p:ext uri="{D42A27DB-BD31-4B8C-83A1-F6EECF244321}">
                <p14:modId xmlns:p14="http://schemas.microsoft.com/office/powerpoint/2010/main" val="3074641310"/>
              </p:ext>
            </p:extLst>
          </p:nvPr>
        </p:nvGraphicFramePr>
        <p:xfrm>
          <a:off x="2731262" y="3368605"/>
          <a:ext cx="11025378" cy="9753600"/>
        </p:xfrm>
        <a:graphic>
          <a:graphicData uri="http://schemas.openxmlformats.org/drawingml/2006/table">
            <a:tbl>
              <a:tblPr firstRow="1" firstCol="1" bandRow="1">
                <a:tableStyleId>{5C22544A-7EE6-4342-B048-85BDC9FD1C3A}</a:tableStyleId>
              </a:tblPr>
              <a:tblGrid>
                <a:gridCol w="5722240">
                  <a:extLst>
                    <a:ext uri="{9D8B030D-6E8A-4147-A177-3AD203B41FA5}">
                      <a16:colId xmlns:a16="http://schemas.microsoft.com/office/drawing/2014/main" val="233223568"/>
                    </a:ext>
                  </a:extLst>
                </a:gridCol>
                <a:gridCol w="5303138">
                  <a:extLst>
                    <a:ext uri="{9D8B030D-6E8A-4147-A177-3AD203B41FA5}">
                      <a16:colId xmlns:a16="http://schemas.microsoft.com/office/drawing/2014/main" val="3905931251"/>
                    </a:ext>
                  </a:extLst>
                </a:gridCol>
              </a:tblGrid>
              <a:tr h="475932">
                <a:tc gridSpan="2">
                  <a:txBody>
                    <a:bodyPr/>
                    <a:lstStyle/>
                    <a:p>
                      <a:pPr algn="ctr">
                        <a:spcAft>
                          <a:spcPts val="0"/>
                        </a:spcAft>
                      </a:pPr>
                      <a:r>
                        <a:rPr lang="es-EC" sz="3200" dirty="0">
                          <a:effectLst/>
                        </a:rPr>
                        <a:t>ATXMEGA 64D3</a:t>
                      </a:r>
                      <a:endParaRPr lang="es-EC" sz="3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3059494807"/>
                  </a:ext>
                </a:extLst>
              </a:tr>
              <a:tr h="475932">
                <a:tc>
                  <a:txBody>
                    <a:bodyPr/>
                    <a:lstStyle/>
                    <a:p>
                      <a:pPr algn="ctr">
                        <a:spcAft>
                          <a:spcPts val="0"/>
                        </a:spcAft>
                      </a:pPr>
                      <a:r>
                        <a:rPr lang="es-EC" sz="3200" b="1">
                          <a:effectLst/>
                        </a:rPr>
                        <a:t>Característica </a:t>
                      </a:r>
                      <a:endParaRPr lang="es-EC" sz="32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b="1" dirty="0">
                          <a:solidFill>
                            <a:schemeClr val="accent1"/>
                          </a:solidFill>
                          <a:effectLst/>
                        </a:rPr>
                        <a:t> Descripción </a:t>
                      </a:r>
                      <a:endParaRPr lang="es-EC" sz="3200" b="1"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03549264"/>
                  </a:ext>
                </a:extLst>
              </a:tr>
              <a:tr h="951864">
                <a:tc>
                  <a:txBody>
                    <a:bodyPr/>
                    <a:lstStyle/>
                    <a:p>
                      <a:pPr algn="ctr">
                        <a:spcAft>
                          <a:spcPts val="0"/>
                        </a:spcAft>
                      </a:pPr>
                      <a:r>
                        <a:rPr lang="es-EC" sz="3200">
                          <a:effectLst/>
                        </a:rPr>
                        <a:t>Tipo de memoria de programa</a:t>
                      </a:r>
                    </a:p>
                    <a:p>
                      <a:pPr algn="ctr">
                        <a:spcAft>
                          <a:spcPts val="0"/>
                        </a:spcAft>
                      </a:pPr>
                      <a:r>
                        <a:rPr lang="es-EC" sz="3200">
                          <a:effectLst/>
                        </a:rPr>
                        <a:t> </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dirty="0">
                          <a:effectLst/>
                        </a:rPr>
                        <a:t>Destello</a:t>
                      </a:r>
                      <a:endParaRPr lang="es-EC" sz="3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53280894"/>
                  </a:ext>
                </a:extLst>
              </a:tr>
              <a:tr h="951864">
                <a:tc>
                  <a:txBody>
                    <a:bodyPr/>
                    <a:lstStyle/>
                    <a:p>
                      <a:pPr algn="ctr">
                        <a:spcAft>
                          <a:spcPts val="0"/>
                        </a:spcAft>
                      </a:pPr>
                      <a:r>
                        <a:rPr lang="es-EC" sz="3200">
                          <a:effectLst/>
                        </a:rPr>
                        <a:t>Tamaño de la memoria del programa (KB)</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a:effectLst/>
                        </a:rPr>
                        <a:t>64</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67800297"/>
                  </a:ext>
                </a:extLst>
              </a:tr>
              <a:tr h="475932">
                <a:tc>
                  <a:txBody>
                    <a:bodyPr/>
                    <a:lstStyle/>
                    <a:p>
                      <a:pPr algn="ctr">
                        <a:spcAft>
                          <a:spcPts val="0"/>
                        </a:spcAft>
                      </a:pPr>
                      <a:r>
                        <a:rPr lang="es-EC" sz="3200">
                          <a:effectLst/>
                        </a:rPr>
                        <a:t>Velocidad de CPU (MIPS / DMIPS)</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a:effectLst/>
                        </a:rPr>
                        <a:t>32</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18090808"/>
                  </a:ext>
                </a:extLst>
              </a:tr>
              <a:tr h="475932">
                <a:tc>
                  <a:txBody>
                    <a:bodyPr/>
                    <a:lstStyle/>
                    <a:p>
                      <a:pPr algn="ctr">
                        <a:spcAft>
                          <a:spcPts val="0"/>
                        </a:spcAft>
                      </a:pPr>
                      <a:r>
                        <a:rPr lang="es-EC" sz="3200">
                          <a:effectLst/>
                        </a:rPr>
                        <a:t>Bytes SRAM (KB)</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a:effectLst/>
                        </a:rPr>
                        <a:t>4</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60612818"/>
                  </a:ext>
                </a:extLst>
              </a:tr>
              <a:tr h="475932">
                <a:tc>
                  <a:txBody>
                    <a:bodyPr/>
                    <a:lstStyle/>
                    <a:p>
                      <a:pPr algn="ctr">
                        <a:spcAft>
                          <a:spcPts val="0"/>
                        </a:spcAft>
                      </a:pPr>
                      <a:r>
                        <a:rPr lang="es-EC" sz="3200">
                          <a:effectLst/>
                        </a:rPr>
                        <a:t>Datos EEPROM / HEF (bytes)</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a:effectLst/>
                        </a:rPr>
                        <a:t>208</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1391914"/>
                  </a:ext>
                </a:extLst>
              </a:tr>
              <a:tr h="951864">
                <a:tc>
                  <a:txBody>
                    <a:bodyPr/>
                    <a:lstStyle/>
                    <a:p>
                      <a:pPr algn="ctr">
                        <a:spcAft>
                          <a:spcPts val="0"/>
                        </a:spcAft>
                      </a:pPr>
                      <a:r>
                        <a:rPr lang="es-EC" sz="3200">
                          <a:effectLst/>
                        </a:rPr>
                        <a:t>Periféricos de comunicación digital</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a:effectLst/>
                        </a:rPr>
                        <a:t>3-UART, 5-SPI, 2-I2C</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88611916"/>
                  </a:ext>
                </a:extLst>
              </a:tr>
              <a:tr h="951864">
                <a:tc>
                  <a:txBody>
                    <a:bodyPr/>
                    <a:lstStyle/>
                    <a:p>
                      <a:pPr algn="ctr">
                        <a:spcAft>
                          <a:spcPts val="0"/>
                        </a:spcAft>
                      </a:pPr>
                      <a:r>
                        <a:rPr lang="es-EC" sz="3200">
                          <a:effectLst/>
                        </a:rPr>
                        <a:t>Capturar / Comparar / Periféricos PWM</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a:effectLst/>
                        </a:rPr>
                        <a:t>18 captura de entrada, 18 CCP, 18PWM</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65855870"/>
                  </a:ext>
                </a:extLst>
              </a:tr>
              <a:tr h="475932">
                <a:tc>
                  <a:txBody>
                    <a:bodyPr/>
                    <a:lstStyle/>
                    <a:p>
                      <a:pPr algn="ctr">
                        <a:spcAft>
                          <a:spcPts val="0"/>
                        </a:spcAft>
                      </a:pPr>
                      <a:r>
                        <a:rPr lang="es-EC" sz="3200">
                          <a:effectLst/>
                        </a:rPr>
                        <a:t>Número de comparadores</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a:effectLst/>
                        </a:rPr>
                        <a:t>2</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89557413"/>
                  </a:ext>
                </a:extLst>
              </a:tr>
              <a:tr h="475932">
                <a:tc>
                  <a:txBody>
                    <a:bodyPr/>
                    <a:lstStyle/>
                    <a:p>
                      <a:pPr algn="ctr">
                        <a:spcAft>
                          <a:spcPts val="0"/>
                        </a:spcAft>
                      </a:pPr>
                      <a:r>
                        <a:rPr lang="es-EC" sz="3200">
                          <a:effectLst/>
                        </a:rPr>
                        <a:t>Rango de temperatura (° C)</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a:effectLst/>
                        </a:rPr>
                        <a:t>-40 a 85</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78988088"/>
                  </a:ext>
                </a:extLst>
              </a:tr>
              <a:tr h="951864">
                <a:tc>
                  <a:txBody>
                    <a:bodyPr/>
                    <a:lstStyle/>
                    <a:p>
                      <a:pPr algn="ctr">
                        <a:spcAft>
                          <a:spcPts val="0"/>
                        </a:spcAft>
                      </a:pPr>
                      <a:r>
                        <a:rPr lang="es-EC" sz="3200">
                          <a:effectLst/>
                        </a:rPr>
                        <a:t>Rango de voltaje de funcionamiento (V)</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a:effectLst/>
                        </a:rPr>
                        <a:t>1.6 a 3.6</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75534853"/>
                  </a:ext>
                </a:extLst>
              </a:tr>
              <a:tr h="475932">
                <a:tc>
                  <a:txBody>
                    <a:bodyPr/>
                    <a:lstStyle/>
                    <a:p>
                      <a:pPr algn="ctr">
                        <a:spcAft>
                          <a:spcPts val="0"/>
                        </a:spcAft>
                      </a:pPr>
                      <a:r>
                        <a:rPr lang="es-EC" sz="3200">
                          <a:effectLst/>
                        </a:rPr>
                        <a:t>Pines totales</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a:effectLst/>
                        </a:rPr>
                        <a:t>64</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46071638"/>
                  </a:ext>
                </a:extLst>
              </a:tr>
              <a:tr h="475932">
                <a:tc>
                  <a:txBody>
                    <a:bodyPr/>
                    <a:lstStyle/>
                    <a:p>
                      <a:pPr algn="ctr">
                        <a:spcAft>
                          <a:spcPts val="0"/>
                        </a:spcAft>
                      </a:pPr>
                      <a:r>
                        <a:rPr lang="es-EC" sz="3200" dirty="0">
                          <a:effectLst/>
                        </a:rPr>
                        <a:t>Baja potencia </a:t>
                      </a:r>
                      <a:endParaRPr lang="es-EC"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dirty="0">
                          <a:effectLst/>
                        </a:rPr>
                        <a:t>Si</a:t>
                      </a:r>
                      <a:endParaRPr lang="es-EC" sz="3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63307500"/>
                  </a:ext>
                </a:extLst>
              </a:tr>
            </a:tbl>
          </a:graphicData>
        </a:graphic>
      </p:graphicFrame>
      <p:graphicFrame>
        <p:nvGraphicFramePr>
          <p:cNvPr id="3" name="Tabla 2">
            <a:extLst>
              <a:ext uri="{FF2B5EF4-FFF2-40B4-BE49-F238E27FC236}">
                <a16:creationId xmlns:a16="http://schemas.microsoft.com/office/drawing/2014/main" id="{972D7830-B5E1-46C7-B47F-5FF7ECA4269A}"/>
              </a:ext>
            </a:extLst>
          </p:cNvPr>
          <p:cNvGraphicFramePr>
            <a:graphicFrameLocks noGrp="1"/>
          </p:cNvGraphicFramePr>
          <p:nvPr>
            <p:extLst>
              <p:ext uri="{D42A27DB-BD31-4B8C-83A1-F6EECF244321}">
                <p14:modId xmlns:p14="http://schemas.microsoft.com/office/powerpoint/2010/main" val="1959410406"/>
              </p:ext>
            </p:extLst>
          </p:nvPr>
        </p:nvGraphicFramePr>
        <p:xfrm>
          <a:off x="15423195" y="1703980"/>
          <a:ext cx="8371523" cy="5120640"/>
        </p:xfrm>
        <a:graphic>
          <a:graphicData uri="http://schemas.openxmlformats.org/drawingml/2006/table">
            <a:tbl>
              <a:tblPr firstRow="1" firstCol="1" bandRow="1">
                <a:tableStyleId>{5C22544A-7EE6-4342-B048-85BDC9FD1C3A}</a:tableStyleId>
              </a:tblPr>
              <a:tblGrid>
                <a:gridCol w="5609972">
                  <a:extLst>
                    <a:ext uri="{9D8B030D-6E8A-4147-A177-3AD203B41FA5}">
                      <a16:colId xmlns:a16="http://schemas.microsoft.com/office/drawing/2014/main" val="3259220226"/>
                    </a:ext>
                  </a:extLst>
                </a:gridCol>
                <a:gridCol w="2761551">
                  <a:extLst>
                    <a:ext uri="{9D8B030D-6E8A-4147-A177-3AD203B41FA5}">
                      <a16:colId xmlns:a16="http://schemas.microsoft.com/office/drawing/2014/main" val="1517349448"/>
                    </a:ext>
                  </a:extLst>
                </a:gridCol>
              </a:tblGrid>
              <a:tr h="266951">
                <a:tc gridSpan="2">
                  <a:txBody>
                    <a:bodyPr/>
                    <a:lstStyle/>
                    <a:p>
                      <a:pPr algn="ctr">
                        <a:spcAft>
                          <a:spcPts val="0"/>
                        </a:spcAft>
                      </a:pPr>
                      <a:r>
                        <a:rPr lang="en-US" sz="2800" dirty="0">
                          <a:effectLst/>
                        </a:rPr>
                        <a:t>CD74HC4052E</a:t>
                      </a:r>
                      <a:endParaRPr lang="es-EC" sz="40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2668597481"/>
                  </a:ext>
                </a:extLst>
              </a:tr>
              <a:tr h="233401">
                <a:tc>
                  <a:txBody>
                    <a:bodyPr/>
                    <a:lstStyle/>
                    <a:p>
                      <a:pPr algn="ctr">
                        <a:spcAft>
                          <a:spcPts val="0"/>
                        </a:spcAft>
                      </a:pPr>
                      <a:r>
                        <a:rPr lang="es-EC" sz="2800" b="1" dirty="0">
                          <a:effectLst/>
                        </a:rPr>
                        <a:t>Característica </a:t>
                      </a:r>
                      <a:endParaRPr lang="es-EC" sz="40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2800" b="1" dirty="0">
                          <a:effectLst/>
                        </a:rPr>
                        <a:t> </a:t>
                      </a:r>
                      <a:r>
                        <a:rPr lang="es-EC" sz="2800" b="1" dirty="0">
                          <a:solidFill>
                            <a:schemeClr val="accent1"/>
                          </a:solidFill>
                          <a:effectLst/>
                        </a:rPr>
                        <a:t>Descripción </a:t>
                      </a:r>
                      <a:endParaRPr lang="es-EC" sz="4000" b="1"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6490037"/>
                  </a:ext>
                </a:extLst>
              </a:tr>
              <a:tr h="233401">
                <a:tc>
                  <a:txBody>
                    <a:bodyPr/>
                    <a:lstStyle/>
                    <a:p>
                      <a:pPr algn="l">
                        <a:spcAft>
                          <a:spcPts val="0"/>
                        </a:spcAft>
                        <a:tabLst>
                          <a:tab pos="1249680" algn="l"/>
                        </a:tabLst>
                      </a:pPr>
                      <a:r>
                        <a:rPr lang="es-EC" sz="2800">
                          <a:effectLst/>
                        </a:rPr>
                        <a:t>Número de canales</a:t>
                      </a:r>
                      <a:endParaRPr lang="es-EC" sz="4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es-EC" sz="2800" dirty="0">
                          <a:effectLst/>
                        </a:rPr>
                        <a:t>4</a:t>
                      </a:r>
                      <a:endParaRPr lang="es-EC" sz="4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32448028"/>
                  </a:ext>
                </a:extLst>
              </a:tr>
              <a:tr h="233401">
                <a:tc>
                  <a:txBody>
                    <a:bodyPr/>
                    <a:lstStyle/>
                    <a:p>
                      <a:pPr algn="l">
                        <a:spcAft>
                          <a:spcPts val="0"/>
                        </a:spcAft>
                        <a:tabLst>
                          <a:tab pos="1249680" algn="l"/>
                        </a:tabLst>
                      </a:pPr>
                      <a:r>
                        <a:rPr lang="es-EC" sz="2800">
                          <a:effectLst/>
                        </a:rPr>
                        <a:t>Configuración</a:t>
                      </a:r>
                      <a:endParaRPr lang="es-EC" sz="4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es-EC" sz="2800">
                          <a:effectLst/>
                        </a:rPr>
                        <a:t>2 x 4:1</a:t>
                      </a:r>
                      <a:endParaRPr lang="es-EC" sz="4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90419076"/>
                  </a:ext>
                </a:extLst>
              </a:tr>
              <a:tr h="233401">
                <a:tc>
                  <a:txBody>
                    <a:bodyPr/>
                    <a:lstStyle/>
                    <a:p>
                      <a:pPr algn="l">
                        <a:spcAft>
                          <a:spcPts val="0"/>
                        </a:spcAft>
                        <a:tabLst>
                          <a:tab pos="1249680" algn="l"/>
                        </a:tabLst>
                      </a:pPr>
                      <a:r>
                        <a:rPr lang="es-EC" sz="2800">
                          <a:effectLst/>
                        </a:rPr>
                        <a:t>Resistencia en modo encendido </a:t>
                      </a:r>
                      <a:endParaRPr lang="es-EC" sz="4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es-EC" sz="2800">
                          <a:effectLst/>
                        </a:rPr>
                        <a:t>130 Ohms</a:t>
                      </a:r>
                      <a:endParaRPr lang="es-EC" sz="4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55953852"/>
                  </a:ext>
                </a:extLst>
              </a:tr>
              <a:tr h="233401">
                <a:tc>
                  <a:txBody>
                    <a:bodyPr/>
                    <a:lstStyle/>
                    <a:p>
                      <a:pPr algn="l">
                        <a:spcAft>
                          <a:spcPts val="0"/>
                        </a:spcAft>
                        <a:tabLst>
                          <a:tab pos="1249680" algn="l"/>
                        </a:tabLst>
                      </a:pPr>
                      <a:r>
                        <a:rPr lang="es-EC" sz="2800">
                          <a:effectLst/>
                        </a:rPr>
                        <a:t>Voltaje de alimentación operativo:</a:t>
                      </a:r>
                      <a:endParaRPr lang="es-EC" sz="4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tabLst>
                          <a:tab pos="1249680" algn="l"/>
                        </a:tabLst>
                      </a:pPr>
                      <a:r>
                        <a:rPr lang="es-EC" sz="2800">
                          <a:effectLst/>
                        </a:rPr>
                        <a:t>2 V a 6 V</a:t>
                      </a:r>
                      <a:endParaRPr lang="es-EC" sz="4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68931290"/>
                  </a:ext>
                </a:extLst>
              </a:tr>
              <a:tr h="233401">
                <a:tc>
                  <a:txBody>
                    <a:bodyPr/>
                    <a:lstStyle/>
                    <a:p>
                      <a:pPr algn="l">
                        <a:spcAft>
                          <a:spcPts val="0"/>
                        </a:spcAft>
                      </a:pPr>
                      <a:r>
                        <a:rPr lang="es-EC" sz="2800">
                          <a:effectLst/>
                        </a:rPr>
                        <a:t>Temperatura de trabajo</a:t>
                      </a:r>
                      <a:endParaRPr lang="es-EC" sz="4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es-EC" sz="2800">
                          <a:effectLst/>
                        </a:rPr>
                        <a:t>- 55 C a +125 C</a:t>
                      </a:r>
                      <a:endParaRPr lang="es-EC" sz="4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14239889"/>
                  </a:ext>
                </a:extLst>
              </a:tr>
              <a:tr h="233401">
                <a:tc>
                  <a:txBody>
                    <a:bodyPr/>
                    <a:lstStyle/>
                    <a:p>
                      <a:pPr algn="l">
                        <a:spcAft>
                          <a:spcPts val="0"/>
                        </a:spcAft>
                        <a:tabLst>
                          <a:tab pos="1249680" algn="l"/>
                        </a:tabLst>
                      </a:pPr>
                      <a:r>
                        <a:rPr lang="es-EC" sz="2800">
                          <a:effectLst/>
                        </a:rPr>
                        <a:t>Ancho de banda: </a:t>
                      </a:r>
                      <a:endParaRPr lang="es-EC" sz="4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es-EC" sz="2800">
                          <a:effectLst/>
                        </a:rPr>
                        <a:t>185 Mhz  </a:t>
                      </a:r>
                      <a:endParaRPr lang="es-EC" sz="4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44534042"/>
                  </a:ext>
                </a:extLst>
              </a:tr>
              <a:tr h="466802">
                <a:tc>
                  <a:txBody>
                    <a:bodyPr/>
                    <a:lstStyle/>
                    <a:p>
                      <a:pPr algn="l">
                        <a:spcAft>
                          <a:spcPts val="0"/>
                        </a:spcAft>
                      </a:pPr>
                      <a:r>
                        <a:rPr lang="es-EC" sz="2800">
                          <a:effectLst/>
                        </a:rPr>
                        <a:t>Tipo de producto: </a:t>
                      </a:r>
                      <a:endParaRPr lang="es-EC" sz="4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es-EC" sz="2800">
                          <a:effectLst/>
                        </a:rPr>
                        <a:t>Multiplexor Switch ICs</a:t>
                      </a:r>
                      <a:endParaRPr lang="es-EC" sz="4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20970427"/>
                  </a:ext>
                </a:extLst>
              </a:tr>
              <a:tr h="233401">
                <a:tc>
                  <a:txBody>
                    <a:bodyPr/>
                    <a:lstStyle/>
                    <a:p>
                      <a:pPr algn="l">
                        <a:spcAft>
                          <a:spcPts val="0"/>
                        </a:spcAft>
                      </a:pPr>
                      <a:r>
                        <a:rPr lang="es-EC" sz="2800" dirty="0">
                          <a:effectLst/>
                        </a:rPr>
                        <a:t>Máximo voltaje de alimentación doble: </a:t>
                      </a:r>
                      <a:endParaRPr lang="es-EC" sz="4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en-US" sz="2800" dirty="0">
                          <a:effectLst/>
                        </a:rPr>
                        <a:t>+/- 5 V</a:t>
                      </a:r>
                      <a:endParaRPr lang="es-EC" sz="4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55393613"/>
                  </a:ext>
                </a:extLst>
              </a:tr>
            </a:tbl>
          </a:graphicData>
        </a:graphic>
      </p:graphicFrame>
      <p:graphicFrame>
        <p:nvGraphicFramePr>
          <p:cNvPr id="4" name="Tabla 3">
            <a:extLst>
              <a:ext uri="{FF2B5EF4-FFF2-40B4-BE49-F238E27FC236}">
                <a16:creationId xmlns:a16="http://schemas.microsoft.com/office/drawing/2014/main" id="{39BD029A-5A72-4AAE-9D78-30C448D11FA7}"/>
              </a:ext>
            </a:extLst>
          </p:cNvPr>
          <p:cNvGraphicFramePr>
            <a:graphicFrameLocks noGrp="1"/>
          </p:cNvGraphicFramePr>
          <p:nvPr>
            <p:extLst>
              <p:ext uri="{D42A27DB-BD31-4B8C-83A1-F6EECF244321}">
                <p14:modId xmlns:p14="http://schemas.microsoft.com/office/powerpoint/2010/main" val="3803108931"/>
              </p:ext>
            </p:extLst>
          </p:nvPr>
        </p:nvGraphicFramePr>
        <p:xfrm>
          <a:off x="15677194" y="8745810"/>
          <a:ext cx="7863524" cy="4572000"/>
        </p:xfrm>
        <a:graphic>
          <a:graphicData uri="http://schemas.openxmlformats.org/drawingml/2006/table">
            <a:tbl>
              <a:tblPr firstRow="1" firstCol="1" bandRow="1">
                <a:tableStyleId>{5C22544A-7EE6-4342-B048-85BDC9FD1C3A}</a:tableStyleId>
              </a:tblPr>
              <a:tblGrid>
                <a:gridCol w="4285982">
                  <a:extLst>
                    <a:ext uri="{9D8B030D-6E8A-4147-A177-3AD203B41FA5}">
                      <a16:colId xmlns:a16="http://schemas.microsoft.com/office/drawing/2014/main" val="2730397317"/>
                    </a:ext>
                  </a:extLst>
                </a:gridCol>
                <a:gridCol w="3577542">
                  <a:extLst>
                    <a:ext uri="{9D8B030D-6E8A-4147-A177-3AD203B41FA5}">
                      <a16:colId xmlns:a16="http://schemas.microsoft.com/office/drawing/2014/main" val="1351756802"/>
                    </a:ext>
                  </a:extLst>
                </a:gridCol>
              </a:tblGrid>
              <a:tr h="0">
                <a:tc gridSpan="2">
                  <a:txBody>
                    <a:bodyPr/>
                    <a:lstStyle/>
                    <a:p>
                      <a:pPr algn="ctr">
                        <a:spcAft>
                          <a:spcPts val="0"/>
                        </a:spcAft>
                      </a:pPr>
                      <a:r>
                        <a:rPr lang="en-US" sz="3000" dirty="0">
                          <a:effectLst/>
                        </a:rPr>
                        <a:t>AMS1117</a:t>
                      </a:r>
                      <a:endParaRPr lang="es-EC" sz="30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2537744589"/>
                  </a:ext>
                </a:extLst>
              </a:tr>
              <a:tr h="0">
                <a:tc>
                  <a:txBody>
                    <a:bodyPr/>
                    <a:lstStyle/>
                    <a:p>
                      <a:pPr algn="ctr">
                        <a:spcAft>
                          <a:spcPts val="0"/>
                        </a:spcAft>
                      </a:pPr>
                      <a:r>
                        <a:rPr lang="es-EC" sz="3000" b="1">
                          <a:effectLst/>
                        </a:rPr>
                        <a:t>Característica </a:t>
                      </a:r>
                      <a:endParaRPr lang="es-EC" sz="30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000" b="1" dirty="0">
                          <a:solidFill>
                            <a:schemeClr val="accent1"/>
                          </a:solidFill>
                          <a:effectLst/>
                        </a:rPr>
                        <a:t> Descripción </a:t>
                      </a:r>
                      <a:endParaRPr lang="es-EC" sz="3000" b="1"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11503588"/>
                  </a:ext>
                </a:extLst>
              </a:tr>
              <a:tr h="0">
                <a:tc>
                  <a:txBody>
                    <a:bodyPr/>
                    <a:lstStyle/>
                    <a:p>
                      <a:pPr>
                        <a:spcAft>
                          <a:spcPts val="0"/>
                        </a:spcAft>
                        <a:tabLst>
                          <a:tab pos="1249680" algn="l"/>
                        </a:tabLst>
                      </a:pPr>
                      <a:r>
                        <a:rPr lang="es-EC" sz="3000">
                          <a:effectLst/>
                        </a:rPr>
                        <a:t>Voltaje de salida: </a:t>
                      </a:r>
                      <a:endParaRPr lang="es-EC" sz="3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000" dirty="0">
                          <a:effectLst/>
                        </a:rPr>
                        <a:t>3.3V</a:t>
                      </a:r>
                      <a:endParaRPr lang="es-EC" sz="3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03618545"/>
                  </a:ext>
                </a:extLst>
              </a:tr>
              <a:tr h="0">
                <a:tc>
                  <a:txBody>
                    <a:bodyPr/>
                    <a:lstStyle/>
                    <a:p>
                      <a:pPr>
                        <a:spcAft>
                          <a:spcPts val="0"/>
                        </a:spcAft>
                        <a:tabLst>
                          <a:tab pos="1249680" algn="l"/>
                        </a:tabLst>
                      </a:pPr>
                      <a:r>
                        <a:rPr lang="es-EC" sz="3000">
                          <a:effectLst/>
                        </a:rPr>
                        <a:t>Voltaje de entrada máximo</a:t>
                      </a:r>
                      <a:endParaRPr lang="es-EC" sz="3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000" dirty="0">
                          <a:effectLst/>
                        </a:rPr>
                        <a:t>15 V</a:t>
                      </a:r>
                      <a:endParaRPr lang="es-EC" sz="3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4510394"/>
                  </a:ext>
                </a:extLst>
              </a:tr>
              <a:tr h="0">
                <a:tc>
                  <a:txBody>
                    <a:bodyPr/>
                    <a:lstStyle/>
                    <a:p>
                      <a:pPr>
                        <a:spcAft>
                          <a:spcPts val="0"/>
                        </a:spcAft>
                        <a:tabLst>
                          <a:tab pos="1249680" algn="l"/>
                        </a:tabLst>
                      </a:pPr>
                      <a:r>
                        <a:rPr lang="es-EC" sz="3000">
                          <a:effectLst/>
                        </a:rPr>
                        <a:t>Corriente máxima</a:t>
                      </a:r>
                      <a:endParaRPr lang="es-EC" sz="3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000">
                          <a:effectLst/>
                        </a:rPr>
                        <a:t>1A</a:t>
                      </a:r>
                      <a:endParaRPr lang="es-EC" sz="3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09868842"/>
                  </a:ext>
                </a:extLst>
              </a:tr>
              <a:tr h="0">
                <a:tc>
                  <a:txBody>
                    <a:bodyPr/>
                    <a:lstStyle/>
                    <a:p>
                      <a:pPr>
                        <a:spcAft>
                          <a:spcPts val="0"/>
                        </a:spcAft>
                        <a:tabLst>
                          <a:tab pos="1249680" algn="l"/>
                        </a:tabLst>
                      </a:pPr>
                      <a:r>
                        <a:rPr lang="es-EC" sz="3000">
                          <a:effectLst/>
                        </a:rPr>
                        <a:t>Temperatura de operación </a:t>
                      </a:r>
                      <a:endParaRPr lang="es-EC" sz="3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tabLst>
                          <a:tab pos="1249680" algn="l"/>
                        </a:tabLst>
                      </a:pPr>
                      <a:r>
                        <a:rPr lang="es-EC" sz="3000">
                          <a:effectLst/>
                        </a:rPr>
                        <a:t>-20 a 120°C.</a:t>
                      </a:r>
                      <a:endParaRPr lang="es-EC" sz="3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52301978"/>
                  </a:ext>
                </a:extLst>
              </a:tr>
              <a:tr h="0">
                <a:tc>
                  <a:txBody>
                    <a:bodyPr/>
                    <a:lstStyle/>
                    <a:p>
                      <a:pPr>
                        <a:spcAft>
                          <a:spcPts val="0"/>
                        </a:spcAft>
                      </a:pPr>
                      <a:r>
                        <a:rPr lang="es-EC" sz="3000">
                          <a:effectLst/>
                        </a:rPr>
                        <a:t>Dimensiones</a:t>
                      </a:r>
                      <a:endParaRPr lang="es-EC" sz="3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000">
                          <a:effectLst/>
                        </a:rPr>
                        <a:t>36mm*17mm*14mm</a:t>
                      </a:r>
                      <a:endParaRPr lang="es-EC" sz="3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10275170"/>
                  </a:ext>
                </a:extLst>
              </a:tr>
              <a:tr h="0">
                <a:tc>
                  <a:txBody>
                    <a:bodyPr/>
                    <a:lstStyle/>
                    <a:p>
                      <a:pPr>
                        <a:spcAft>
                          <a:spcPts val="0"/>
                        </a:spcAft>
                        <a:tabLst>
                          <a:tab pos="1249680" algn="l"/>
                        </a:tabLst>
                      </a:pPr>
                      <a:r>
                        <a:rPr lang="es-EC" sz="3000" dirty="0">
                          <a:effectLst/>
                        </a:rPr>
                        <a:t>Tipo de Integrado</a:t>
                      </a:r>
                      <a:endParaRPr lang="es-EC" sz="3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000" dirty="0">
                          <a:effectLst/>
                        </a:rPr>
                        <a:t>Montaje superficial</a:t>
                      </a:r>
                      <a:endParaRPr lang="es-EC" sz="3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93757027"/>
                  </a:ext>
                </a:extLst>
              </a:tr>
            </a:tbl>
          </a:graphicData>
        </a:graphic>
      </p:graphicFrame>
      <p:sp>
        <p:nvSpPr>
          <p:cNvPr id="23" name="Rectángulo: esquinas redondeadas 22">
            <a:extLst>
              <a:ext uri="{FF2B5EF4-FFF2-40B4-BE49-F238E27FC236}">
                <a16:creationId xmlns:a16="http://schemas.microsoft.com/office/drawing/2014/main" id="{E73B09BC-55F4-4FDD-B3AF-CECAEDDC74CD}"/>
              </a:ext>
            </a:extLst>
          </p:cNvPr>
          <p:cNvSpPr/>
          <p:nvPr/>
        </p:nvSpPr>
        <p:spPr>
          <a:xfrm>
            <a:off x="6547675" y="1927831"/>
            <a:ext cx="3392552" cy="1015663"/>
          </a:xfrm>
          <a:prstGeom prst="roundRect">
            <a:avLst/>
          </a:prstGeom>
          <a:solidFill>
            <a:srgbClr val="256E9F"/>
          </a:solidFill>
        </p:spPr>
        <p:style>
          <a:lnRef idx="1">
            <a:schemeClr val="accent4"/>
          </a:lnRef>
          <a:fillRef idx="3">
            <a:schemeClr val="accent4"/>
          </a:fillRef>
          <a:effectRef idx="2">
            <a:schemeClr val="accent4"/>
          </a:effectRef>
          <a:fontRef idx="minor">
            <a:schemeClr val="lt1"/>
          </a:fontRef>
        </p:style>
        <p:txBody>
          <a:bodyPr rtlCol="0" anchor="ctr"/>
          <a:lstStyle/>
          <a:p>
            <a:pPr algn="just"/>
            <a:r>
              <a:rPr lang="es-EC" dirty="0"/>
              <a:t>ATXMEGA 64D3</a:t>
            </a:r>
          </a:p>
        </p:txBody>
      </p:sp>
      <p:sp>
        <p:nvSpPr>
          <p:cNvPr id="24" name="Rectángulo: esquinas redondeadas 23">
            <a:extLst>
              <a:ext uri="{FF2B5EF4-FFF2-40B4-BE49-F238E27FC236}">
                <a16:creationId xmlns:a16="http://schemas.microsoft.com/office/drawing/2014/main" id="{133C1A5D-283E-42AA-A506-6BBD8A7C6D64}"/>
              </a:ext>
            </a:extLst>
          </p:cNvPr>
          <p:cNvSpPr/>
          <p:nvPr/>
        </p:nvSpPr>
        <p:spPr>
          <a:xfrm>
            <a:off x="17912682" y="398190"/>
            <a:ext cx="3392552" cy="1024986"/>
          </a:xfrm>
          <a:prstGeom prst="roundRect">
            <a:avLst/>
          </a:prstGeom>
          <a:solidFill>
            <a:srgbClr val="256E9F"/>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CD74HC4052E</a:t>
            </a:r>
          </a:p>
        </p:txBody>
      </p:sp>
      <p:sp>
        <p:nvSpPr>
          <p:cNvPr id="25" name="Rectángulo: esquinas redondeadas 24">
            <a:extLst>
              <a:ext uri="{FF2B5EF4-FFF2-40B4-BE49-F238E27FC236}">
                <a16:creationId xmlns:a16="http://schemas.microsoft.com/office/drawing/2014/main" id="{C3D3C56F-8C56-4318-8CA4-3051E0E611CA}"/>
              </a:ext>
            </a:extLst>
          </p:cNvPr>
          <p:cNvSpPr/>
          <p:nvPr/>
        </p:nvSpPr>
        <p:spPr>
          <a:xfrm>
            <a:off x="18253836" y="7449778"/>
            <a:ext cx="3392552" cy="998827"/>
          </a:xfrm>
          <a:prstGeom prst="roundRect">
            <a:avLst/>
          </a:prstGeom>
          <a:solidFill>
            <a:srgbClr val="256E9F"/>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AMS1117</a:t>
            </a:r>
          </a:p>
        </p:txBody>
      </p:sp>
    </p:spTree>
    <p:extLst>
      <p:ext uri="{BB962C8B-B14F-4D97-AF65-F5344CB8AC3E}">
        <p14:creationId xmlns:p14="http://schemas.microsoft.com/office/powerpoint/2010/main" val="4007496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2269938" y="912171"/>
            <a:ext cx="10762406"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DRIVER ENCODERS</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6F601AE3-C703-4A9A-9EDD-8B70DCBDD01F}"/>
              </a:ext>
            </a:extLst>
          </p:cNvPr>
          <p:cNvSpPr txBox="1"/>
          <p:nvPr/>
        </p:nvSpPr>
        <p:spPr>
          <a:xfrm>
            <a:off x="0" y="12614374"/>
            <a:ext cx="1739074" cy="1015663"/>
          </a:xfrm>
          <a:prstGeom prst="rect">
            <a:avLst/>
          </a:prstGeom>
          <a:noFill/>
        </p:spPr>
        <p:txBody>
          <a:bodyPr wrap="square" rtlCol="0">
            <a:spAutoFit/>
          </a:bodyPr>
          <a:lstStyle/>
          <a:p>
            <a:pPr algn="ctr"/>
            <a:r>
              <a:rPr lang="es-ES" sz="2000" dirty="0">
                <a:solidFill>
                  <a:schemeClr val="tx2"/>
                </a:solidFill>
              </a:rPr>
              <a:t>DISEÑO DE TABLERO DE CONTROL </a:t>
            </a:r>
            <a:endParaRPr lang="es-EC" sz="2000" dirty="0">
              <a:solidFill>
                <a:schemeClr val="tx2"/>
              </a:solidFill>
            </a:endParaRPr>
          </a:p>
        </p:txBody>
      </p:sp>
      <p:pic>
        <p:nvPicPr>
          <p:cNvPr id="24" name="Imagen 23">
            <a:extLst>
              <a:ext uri="{FF2B5EF4-FFF2-40B4-BE49-F238E27FC236}">
                <a16:creationId xmlns:a16="http://schemas.microsoft.com/office/drawing/2014/main" id="{ECFFB7D8-92F5-486E-B62B-D2E41F6811FD}"/>
              </a:ext>
            </a:extLst>
          </p:cNvPr>
          <p:cNvPicPr/>
          <p:nvPr/>
        </p:nvPicPr>
        <p:blipFill>
          <a:blip r:embed="rId5"/>
          <a:stretch>
            <a:fillRect/>
          </a:stretch>
        </p:blipFill>
        <p:spPr>
          <a:xfrm>
            <a:off x="14739645" y="4324465"/>
            <a:ext cx="8881746" cy="6611737"/>
          </a:xfrm>
          <a:prstGeom prst="rect">
            <a:avLst/>
          </a:prstGeom>
        </p:spPr>
      </p:pic>
      <p:sp>
        <p:nvSpPr>
          <p:cNvPr id="26" name="Flecha: hacia abajo 25">
            <a:extLst>
              <a:ext uri="{FF2B5EF4-FFF2-40B4-BE49-F238E27FC236}">
                <a16:creationId xmlns:a16="http://schemas.microsoft.com/office/drawing/2014/main" id="{05607953-7B65-4863-A279-A297CB6D9749}"/>
              </a:ext>
            </a:extLst>
          </p:cNvPr>
          <p:cNvSpPr/>
          <p:nvPr/>
        </p:nvSpPr>
        <p:spPr>
          <a:xfrm rot="16200000">
            <a:off x="12670757" y="6749431"/>
            <a:ext cx="1398330" cy="156971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27" name="Imagen 26">
            <a:extLst>
              <a:ext uri="{FF2B5EF4-FFF2-40B4-BE49-F238E27FC236}">
                <a16:creationId xmlns:a16="http://schemas.microsoft.com/office/drawing/2014/main" id="{46482D04-A6C8-4655-AF68-149B01407F43}"/>
              </a:ext>
            </a:extLst>
          </p:cNvPr>
          <p:cNvPicPr/>
          <p:nvPr/>
        </p:nvPicPr>
        <p:blipFill>
          <a:blip r:embed="rId6"/>
          <a:stretch>
            <a:fillRect/>
          </a:stretch>
        </p:blipFill>
        <p:spPr>
          <a:xfrm>
            <a:off x="2155577" y="4235682"/>
            <a:ext cx="9844621" cy="6812280"/>
          </a:xfrm>
          <a:prstGeom prst="rect">
            <a:avLst/>
          </a:prstGeom>
        </p:spPr>
      </p:pic>
    </p:spTree>
    <p:extLst>
      <p:ext uri="{BB962C8B-B14F-4D97-AF65-F5344CB8AC3E}">
        <p14:creationId xmlns:p14="http://schemas.microsoft.com/office/powerpoint/2010/main" val="197185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6960022" y="301672"/>
            <a:ext cx="10762406"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Tablero de control terminado </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6F601AE3-C703-4A9A-9EDD-8B70DCBDD01F}"/>
              </a:ext>
            </a:extLst>
          </p:cNvPr>
          <p:cNvSpPr txBox="1"/>
          <p:nvPr/>
        </p:nvSpPr>
        <p:spPr>
          <a:xfrm>
            <a:off x="0" y="12614374"/>
            <a:ext cx="1739074" cy="1015663"/>
          </a:xfrm>
          <a:prstGeom prst="rect">
            <a:avLst/>
          </a:prstGeom>
          <a:noFill/>
        </p:spPr>
        <p:txBody>
          <a:bodyPr wrap="square" rtlCol="0">
            <a:spAutoFit/>
          </a:bodyPr>
          <a:lstStyle/>
          <a:p>
            <a:pPr algn="ctr"/>
            <a:r>
              <a:rPr lang="es-ES" sz="2000" dirty="0">
                <a:solidFill>
                  <a:schemeClr val="tx2"/>
                </a:solidFill>
              </a:rPr>
              <a:t>DISEÑO DE TABLERO DE CONTROL </a:t>
            </a:r>
            <a:endParaRPr lang="es-EC" sz="2000" dirty="0">
              <a:solidFill>
                <a:schemeClr val="tx2"/>
              </a:solidFill>
            </a:endParaRPr>
          </a:p>
        </p:txBody>
      </p:sp>
      <p:sp>
        <p:nvSpPr>
          <p:cNvPr id="2" name="AutoShape 2">
            <a:extLst>
              <a:ext uri="{FF2B5EF4-FFF2-40B4-BE49-F238E27FC236}">
                <a16:creationId xmlns:a16="http://schemas.microsoft.com/office/drawing/2014/main" id="{558CF737-9194-44DF-9F42-197450D5D6FE}"/>
              </a:ext>
            </a:extLst>
          </p:cNvPr>
          <p:cNvSpPr>
            <a:spLocks noChangeAspect="1" noChangeArrowheads="1"/>
          </p:cNvSpPr>
          <p:nvPr/>
        </p:nvSpPr>
        <p:spPr bwMode="auto">
          <a:xfrm>
            <a:off x="12036425"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 name="Imagen 2">
            <a:extLst>
              <a:ext uri="{FF2B5EF4-FFF2-40B4-BE49-F238E27FC236}">
                <a16:creationId xmlns:a16="http://schemas.microsoft.com/office/drawing/2014/main" id="{B57F2939-AA8E-4C90-A20B-1B12CC19B122}"/>
              </a:ext>
            </a:extLst>
          </p:cNvPr>
          <p:cNvPicPr>
            <a:picLocks noChangeAspect="1"/>
          </p:cNvPicPr>
          <p:nvPr/>
        </p:nvPicPr>
        <p:blipFill>
          <a:blip r:embed="rId5"/>
          <a:stretch>
            <a:fillRect/>
          </a:stretch>
        </p:blipFill>
        <p:spPr>
          <a:xfrm>
            <a:off x="2514497" y="2240980"/>
            <a:ext cx="9044048" cy="11173348"/>
          </a:xfrm>
          <a:prstGeom prst="rect">
            <a:avLst/>
          </a:prstGeom>
        </p:spPr>
      </p:pic>
      <p:pic>
        <p:nvPicPr>
          <p:cNvPr id="4" name="Imagen 3">
            <a:extLst>
              <a:ext uri="{FF2B5EF4-FFF2-40B4-BE49-F238E27FC236}">
                <a16:creationId xmlns:a16="http://schemas.microsoft.com/office/drawing/2014/main" id="{97DF6E5F-96F0-4303-96BE-87A25DB7B246}"/>
              </a:ext>
            </a:extLst>
          </p:cNvPr>
          <p:cNvPicPr>
            <a:picLocks noChangeAspect="1"/>
          </p:cNvPicPr>
          <p:nvPr/>
        </p:nvPicPr>
        <p:blipFill>
          <a:blip r:embed="rId6"/>
          <a:stretch>
            <a:fillRect/>
          </a:stretch>
        </p:blipFill>
        <p:spPr>
          <a:xfrm>
            <a:off x="12188825" y="3128943"/>
            <a:ext cx="11812693" cy="8859520"/>
          </a:xfrm>
          <a:prstGeom prst="rect">
            <a:avLst/>
          </a:prstGeom>
        </p:spPr>
      </p:pic>
    </p:spTree>
    <p:extLst>
      <p:ext uri="{BB962C8B-B14F-4D97-AF65-F5344CB8AC3E}">
        <p14:creationId xmlns:p14="http://schemas.microsoft.com/office/powerpoint/2010/main" val="509657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012561B-F2CE-2242-A9D9-95D0598A4023}"/>
              </a:ext>
            </a:extLst>
          </p:cNvPr>
          <p:cNvSpPr/>
          <p:nvPr/>
        </p:nvSpPr>
        <p:spPr>
          <a:xfrm>
            <a:off x="0" y="-38100"/>
            <a:ext cx="24377649"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B2C801C-29EC-8E48-B8C7-426791895A42}"/>
              </a:ext>
            </a:extLst>
          </p:cNvPr>
          <p:cNvGrpSpPr/>
          <p:nvPr/>
        </p:nvGrpSpPr>
        <p:grpSpPr>
          <a:xfrm>
            <a:off x="806449" y="4578617"/>
            <a:ext cx="11843871" cy="5201321"/>
            <a:chOff x="1845208" y="5401168"/>
            <a:chExt cx="11444073" cy="3233993"/>
          </a:xfrm>
        </p:grpSpPr>
        <p:sp>
          <p:nvSpPr>
            <p:cNvPr id="10" name="TextBox 9">
              <a:extLst>
                <a:ext uri="{FF2B5EF4-FFF2-40B4-BE49-F238E27FC236}">
                  <a16:creationId xmlns:a16="http://schemas.microsoft.com/office/drawing/2014/main" id="{2BF23095-04C5-184E-9DC0-FC7629A47FD0}"/>
                </a:ext>
              </a:extLst>
            </p:cNvPr>
            <p:cNvSpPr txBox="1"/>
            <p:nvPr/>
          </p:nvSpPr>
          <p:spPr>
            <a:xfrm>
              <a:off x="1845208" y="5401168"/>
              <a:ext cx="11416462" cy="1014231"/>
            </a:xfrm>
            <a:prstGeom prst="rect">
              <a:avLst/>
            </a:prstGeom>
            <a:noFill/>
          </p:spPr>
          <p:txBody>
            <a:bodyPr wrap="square" rtlCol="0">
              <a:spAutoFit/>
            </a:bodyPr>
            <a:lstStyle/>
            <a:p>
              <a:r>
                <a:rPr lang="es-ES" sz="10000" b="1" dirty="0">
                  <a:solidFill>
                    <a:schemeClr val="bg1"/>
                  </a:solidFill>
                  <a:latin typeface="Lato" charset="0"/>
                  <a:ea typeface="Lato" charset="0"/>
                  <a:cs typeface="Lato" charset="0"/>
                </a:rPr>
                <a:t>CELDA ROBÓTICA </a:t>
              </a:r>
            </a:p>
          </p:txBody>
        </p:sp>
        <p:sp>
          <p:nvSpPr>
            <p:cNvPr id="12" name="Subtitle 2">
              <a:extLst>
                <a:ext uri="{FF2B5EF4-FFF2-40B4-BE49-F238E27FC236}">
                  <a16:creationId xmlns:a16="http://schemas.microsoft.com/office/drawing/2014/main" id="{95044859-4B45-5C4B-8C10-1AAF1EB92CED}"/>
                </a:ext>
              </a:extLst>
            </p:cNvPr>
            <p:cNvSpPr txBox="1">
              <a:spLocks/>
            </p:cNvSpPr>
            <p:nvPr/>
          </p:nvSpPr>
          <p:spPr>
            <a:xfrm>
              <a:off x="1872819" y="7127203"/>
              <a:ext cx="11416462" cy="1507958"/>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299"/>
                </a:lnSpc>
              </a:pPr>
              <a:r>
                <a:rPr lang="es-ES" sz="4000" dirty="0">
                  <a:solidFill>
                    <a:schemeClr val="bg1"/>
                  </a:solidFill>
                  <a:latin typeface="Lato" charset="0"/>
                  <a:ea typeface="Lato" charset="0"/>
                  <a:cs typeface="Lato" charset="0"/>
                </a:rPr>
                <a:t>Mesa de trabajo en la que se encuentran instalados los manipuladores robóticos para efectuar su cinemática y ejecutar los procesos industriales.	  </a:t>
              </a:r>
            </a:p>
          </p:txBody>
        </p:sp>
      </p:grpSp>
      <p:sp>
        <p:nvSpPr>
          <p:cNvPr id="13" name="Oval 12">
            <a:extLst>
              <a:ext uri="{FF2B5EF4-FFF2-40B4-BE49-F238E27FC236}">
                <a16:creationId xmlns:a16="http://schemas.microsoft.com/office/drawing/2014/main" id="{E97DB983-E855-BA44-8472-7F08CDCA2356}"/>
              </a:ext>
            </a:extLst>
          </p:cNvPr>
          <p:cNvSpPr/>
          <p:nvPr/>
        </p:nvSpPr>
        <p:spPr>
          <a:xfrm>
            <a:off x="17856869" y="2211292"/>
            <a:ext cx="4916581" cy="49165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4" name="Oval 13">
            <a:extLst>
              <a:ext uri="{FF2B5EF4-FFF2-40B4-BE49-F238E27FC236}">
                <a16:creationId xmlns:a16="http://schemas.microsoft.com/office/drawing/2014/main" id="{1F13277B-FA29-2042-B3E3-5DDF87B1B5CE}"/>
              </a:ext>
            </a:extLst>
          </p:cNvPr>
          <p:cNvSpPr/>
          <p:nvPr/>
        </p:nvSpPr>
        <p:spPr>
          <a:xfrm>
            <a:off x="18436079" y="2790502"/>
            <a:ext cx="3758160" cy="37581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latin typeface="Lato Black" charset="0"/>
              <a:ea typeface="Lato Black" charset="0"/>
              <a:cs typeface="Lato Black" charset="0"/>
            </a:endParaRPr>
          </a:p>
          <a:p>
            <a:pPr algn="ctr"/>
            <a:endParaRPr lang="en-US" sz="5400" b="1" dirty="0">
              <a:latin typeface="Lato Black" charset="0"/>
              <a:ea typeface="Lato Black" charset="0"/>
              <a:cs typeface="Lato Black" charset="0"/>
            </a:endParaRPr>
          </a:p>
        </p:txBody>
      </p:sp>
      <p:sp>
        <p:nvSpPr>
          <p:cNvPr id="15" name="Oval 14">
            <a:extLst>
              <a:ext uri="{FF2B5EF4-FFF2-40B4-BE49-F238E27FC236}">
                <a16:creationId xmlns:a16="http://schemas.microsoft.com/office/drawing/2014/main" id="{2385A703-06D9-0E43-A52F-D99DEF6F85AD}"/>
              </a:ext>
            </a:extLst>
          </p:cNvPr>
          <p:cNvSpPr/>
          <p:nvPr/>
        </p:nvSpPr>
        <p:spPr>
          <a:xfrm>
            <a:off x="18084735" y="7869160"/>
            <a:ext cx="3635552" cy="3635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6" name="Oval 15">
            <a:extLst>
              <a:ext uri="{FF2B5EF4-FFF2-40B4-BE49-F238E27FC236}">
                <a16:creationId xmlns:a16="http://schemas.microsoft.com/office/drawing/2014/main" id="{926E5FEB-0039-9A49-86DC-3C8C265B3FEE}"/>
              </a:ext>
            </a:extLst>
          </p:cNvPr>
          <p:cNvSpPr/>
          <p:nvPr/>
        </p:nvSpPr>
        <p:spPr>
          <a:xfrm>
            <a:off x="18499096" y="8286773"/>
            <a:ext cx="2806830" cy="280682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b="1" dirty="0">
              <a:latin typeface="Lato Black" charset="0"/>
              <a:ea typeface="Lato Black" charset="0"/>
              <a:cs typeface="Lato Black" charset="0"/>
            </a:endParaRPr>
          </a:p>
          <a:p>
            <a:pPr algn="ctr"/>
            <a:endParaRPr lang="en-US" sz="5200" b="1" dirty="0">
              <a:latin typeface="Lato Black" charset="0"/>
              <a:ea typeface="Lato Black" charset="0"/>
              <a:cs typeface="Lato Black" charset="0"/>
            </a:endParaRPr>
          </a:p>
        </p:txBody>
      </p:sp>
      <p:sp>
        <p:nvSpPr>
          <p:cNvPr id="17" name="Oval 16">
            <a:extLst>
              <a:ext uri="{FF2B5EF4-FFF2-40B4-BE49-F238E27FC236}">
                <a16:creationId xmlns:a16="http://schemas.microsoft.com/office/drawing/2014/main" id="{04E5B956-869B-AC4A-A4E8-9391B9E104D7}"/>
              </a:ext>
            </a:extLst>
          </p:cNvPr>
          <p:cNvSpPr/>
          <p:nvPr/>
        </p:nvSpPr>
        <p:spPr>
          <a:xfrm>
            <a:off x="13064681" y="3861280"/>
            <a:ext cx="6488330" cy="64883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Lato Black" charset="0"/>
              <a:ea typeface="Lato Black" charset="0"/>
              <a:cs typeface="Lato Black" charset="0"/>
            </a:endParaRPr>
          </a:p>
        </p:txBody>
      </p:sp>
      <p:sp>
        <p:nvSpPr>
          <p:cNvPr id="18" name="Oval 17">
            <a:extLst>
              <a:ext uri="{FF2B5EF4-FFF2-40B4-BE49-F238E27FC236}">
                <a16:creationId xmlns:a16="http://schemas.microsoft.com/office/drawing/2014/main" id="{6E76F0B7-A5C9-B64A-8B4B-FBDA8E92A9AB}"/>
              </a:ext>
            </a:extLst>
          </p:cNvPr>
          <p:cNvSpPr/>
          <p:nvPr/>
        </p:nvSpPr>
        <p:spPr>
          <a:xfrm>
            <a:off x="13872982" y="4669580"/>
            <a:ext cx="4871728" cy="487172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Lato Black" charset="0"/>
              <a:ea typeface="Lato Black" charset="0"/>
              <a:cs typeface="Lato Black" charset="0"/>
            </a:endParaRPr>
          </a:p>
        </p:txBody>
      </p:sp>
      <p:pic>
        <p:nvPicPr>
          <p:cNvPr id="21" name="Imagen 20">
            <a:extLst>
              <a:ext uri="{FF2B5EF4-FFF2-40B4-BE49-F238E27FC236}">
                <a16:creationId xmlns:a16="http://schemas.microsoft.com/office/drawing/2014/main" id="{73AC7C97-AD14-47C3-94AE-BE2117D3FBD1}"/>
              </a:ext>
            </a:extLst>
          </p:cNvPr>
          <p:cNvPicPr/>
          <p:nvPr/>
        </p:nvPicPr>
        <p:blipFill>
          <a:blip r:embed="rId3"/>
          <a:stretch>
            <a:fillRect/>
          </a:stretch>
        </p:blipFill>
        <p:spPr>
          <a:xfrm rot="20999238">
            <a:off x="14226442" y="5241381"/>
            <a:ext cx="4164808" cy="38385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Imagen 23">
            <a:extLst>
              <a:ext uri="{FF2B5EF4-FFF2-40B4-BE49-F238E27FC236}">
                <a16:creationId xmlns:a16="http://schemas.microsoft.com/office/drawing/2014/main" id="{3078C6A2-AD57-4099-94E2-A87C785E45D9}"/>
              </a:ext>
            </a:extLst>
          </p:cNvPr>
          <p:cNvPicPr/>
          <p:nvPr/>
        </p:nvPicPr>
        <p:blipFill rotWithShape="1">
          <a:blip r:embed="rId4"/>
          <a:srcRect l="1178" t="11633" r="674" b="12921"/>
          <a:stretch/>
        </p:blipFill>
        <p:spPr bwMode="auto">
          <a:xfrm rot="19750686">
            <a:off x="18887363" y="3216936"/>
            <a:ext cx="3021838" cy="25945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pic>
        <p:nvPicPr>
          <p:cNvPr id="25" name="Imagen 24">
            <a:extLst>
              <a:ext uri="{FF2B5EF4-FFF2-40B4-BE49-F238E27FC236}">
                <a16:creationId xmlns:a16="http://schemas.microsoft.com/office/drawing/2014/main" id="{F496BA97-96EB-44E5-9860-273A8272C043}"/>
              </a:ext>
            </a:extLst>
          </p:cNvPr>
          <p:cNvPicPr/>
          <p:nvPr/>
        </p:nvPicPr>
        <p:blipFill>
          <a:blip r:embed="rId5"/>
          <a:stretch>
            <a:fillRect/>
          </a:stretch>
        </p:blipFill>
        <p:spPr>
          <a:xfrm rot="19677378">
            <a:off x="18870524" y="8780175"/>
            <a:ext cx="2136285" cy="1819789"/>
          </a:xfrm>
          <a:prstGeom prst="rect">
            <a:avLst/>
          </a:prstGeom>
          <a:ln>
            <a:solidFill>
              <a:schemeClr val="tx1"/>
            </a:solidFill>
          </a:ln>
        </p:spPr>
      </p:pic>
    </p:spTree>
    <p:extLst>
      <p:ext uri="{BB962C8B-B14F-4D97-AF65-F5344CB8AC3E}">
        <p14:creationId xmlns:p14="http://schemas.microsoft.com/office/powerpoint/2010/main" val="748195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2752238" y="57646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Mesa de trabajo </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a:extLst>
              <a:ext uri="{FF2B5EF4-FFF2-40B4-BE49-F238E27FC236}">
                <a16:creationId xmlns:a16="http://schemas.microsoft.com/office/drawing/2014/main" id="{A7B40366-6CC8-4D8A-A798-868F5D1F3964}"/>
              </a:ext>
            </a:extLst>
          </p:cNvPr>
          <p:cNvSpPr/>
          <p:nvPr/>
        </p:nvSpPr>
        <p:spPr>
          <a:xfrm>
            <a:off x="2550451" y="7334984"/>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21" name="Imagen 20">
            <a:extLst>
              <a:ext uri="{FF2B5EF4-FFF2-40B4-BE49-F238E27FC236}">
                <a16:creationId xmlns:a16="http://schemas.microsoft.com/office/drawing/2014/main" id="{C9349893-76F1-4529-87D6-08182CABF1B3}"/>
              </a:ext>
            </a:extLst>
          </p:cNvPr>
          <p:cNvPicPr/>
          <p:nvPr/>
        </p:nvPicPr>
        <p:blipFill>
          <a:blip r:embed="rId5"/>
          <a:stretch>
            <a:fillRect/>
          </a:stretch>
        </p:blipFill>
        <p:spPr>
          <a:xfrm>
            <a:off x="4886750" y="2401341"/>
            <a:ext cx="16124130" cy="10745699"/>
          </a:xfrm>
          <a:prstGeom prst="rect">
            <a:avLst/>
          </a:prstGeom>
        </p:spPr>
      </p:pic>
      <p:sp>
        <p:nvSpPr>
          <p:cNvPr id="22" name="CuadroTexto 21">
            <a:extLst>
              <a:ext uri="{FF2B5EF4-FFF2-40B4-BE49-F238E27FC236}">
                <a16:creationId xmlns:a16="http://schemas.microsoft.com/office/drawing/2014/main" id="{7C491694-A10A-4418-A906-9211FDCE8581}"/>
              </a:ext>
            </a:extLst>
          </p:cNvPr>
          <p:cNvSpPr txBox="1"/>
          <p:nvPr/>
        </p:nvSpPr>
        <p:spPr>
          <a:xfrm>
            <a:off x="82056" y="12963128"/>
            <a:ext cx="1739074" cy="707886"/>
          </a:xfrm>
          <a:prstGeom prst="rect">
            <a:avLst/>
          </a:prstGeom>
          <a:noFill/>
        </p:spPr>
        <p:txBody>
          <a:bodyPr wrap="square" rtlCol="0">
            <a:spAutoFit/>
          </a:bodyPr>
          <a:lstStyle/>
          <a:p>
            <a:pPr algn="ctr"/>
            <a:r>
              <a:rPr lang="es-ES" sz="2000" dirty="0">
                <a:solidFill>
                  <a:schemeClr val="tx2"/>
                </a:solidFill>
              </a:rPr>
              <a:t>CELDA ROBÓTICA </a:t>
            </a:r>
            <a:endParaRPr lang="es-EC" sz="2000" dirty="0">
              <a:solidFill>
                <a:schemeClr val="tx2"/>
              </a:solidFill>
            </a:endParaRPr>
          </a:p>
        </p:txBody>
      </p:sp>
    </p:spTree>
    <p:extLst>
      <p:ext uri="{BB962C8B-B14F-4D97-AF65-F5344CB8AC3E}">
        <p14:creationId xmlns:p14="http://schemas.microsoft.com/office/powerpoint/2010/main" val="4151888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Mesa de trabajo </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a:extLst>
              <a:ext uri="{FF2B5EF4-FFF2-40B4-BE49-F238E27FC236}">
                <a16:creationId xmlns:a16="http://schemas.microsoft.com/office/drawing/2014/main" id="{A7B40366-6CC8-4D8A-A798-868F5D1F3964}"/>
              </a:ext>
            </a:extLst>
          </p:cNvPr>
          <p:cNvSpPr/>
          <p:nvPr/>
        </p:nvSpPr>
        <p:spPr>
          <a:xfrm>
            <a:off x="2550451" y="7334984"/>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10" name="Imagen 9">
            <a:extLst>
              <a:ext uri="{FF2B5EF4-FFF2-40B4-BE49-F238E27FC236}">
                <a16:creationId xmlns:a16="http://schemas.microsoft.com/office/drawing/2014/main" id="{33E9E80F-6BEB-4917-BC06-86A19369C992}"/>
              </a:ext>
            </a:extLst>
          </p:cNvPr>
          <p:cNvPicPr/>
          <p:nvPr/>
        </p:nvPicPr>
        <p:blipFill rotWithShape="1">
          <a:blip r:embed="rId5"/>
          <a:srcRect l="1178" t="11633" r="674" b="12921"/>
          <a:stretch/>
        </p:blipFill>
        <p:spPr bwMode="auto">
          <a:xfrm>
            <a:off x="4124640" y="8259431"/>
            <a:ext cx="5401628" cy="3860685"/>
          </a:xfrm>
          <a:prstGeom prst="rect">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975587E7-687A-4570-8C05-3FF9DD3ECCF6}"/>
              </a:ext>
            </a:extLst>
          </p:cNvPr>
          <p:cNvPicPr/>
          <p:nvPr/>
        </p:nvPicPr>
        <p:blipFill>
          <a:blip r:embed="rId6"/>
          <a:stretch>
            <a:fillRect/>
          </a:stretch>
        </p:blipFill>
        <p:spPr>
          <a:xfrm>
            <a:off x="15535212" y="7807932"/>
            <a:ext cx="6763703" cy="4443453"/>
          </a:xfrm>
          <a:prstGeom prst="rect">
            <a:avLst/>
          </a:prstGeom>
          <a:ln>
            <a:solidFill>
              <a:schemeClr val="tx1"/>
            </a:solidFill>
          </a:ln>
        </p:spPr>
      </p:pic>
      <p:pic>
        <p:nvPicPr>
          <p:cNvPr id="14" name="Imagen 13">
            <a:extLst>
              <a:ext uri="{FF2B5EF4-FFF2-40B4-BE49-F238E27FC236}">
                <a16:creationId xmlns:a16="http://schemas.microsoft.com/office/drawing/2014/main" id="{29B348D8-4B40-4978-BACA-6C9570115D2B}"/>
              </a:ext>
            </a:extLst>
          </p:cNvPr>
          <p:cNvPicPr/>
          <p:nvPr/>
        </p:nvPicPr>
        <p:blipFill>
          <a:blip r:embed="rId7"/>
          <a:stretch>
            <a:fillRect/>
          </a:stretch>
        </p:blipFill>
        <p:spPr>
          <a:xfrm>
            <a:off x="16842815" y="888153"/>
            <a:ext cx="4296759" cy="5131762"/>
          </a:xfrm>
          <a:prstGeom prst="rect">
            <a:avLst/>
          </a:prstGeom>
        </p:spPr>
      </p:pic>
      <p:sp>
        <p:nvSpPr>
          <p:cNvPr id="22" name="Rectángulo: esquinas redondeadas 21">
            <a:extLst>
              <a:ext uri="{FF2B5EF4-FFF2-40B4-BE49-F238E27FC236}">
                <a16:creationId xmlns:a16="http://schemas.microsoft.com/office/drawing/2014/main" id="{82B7FE5D-1925-4A3F-B778-543BD5E6F4D4}"/>
              </a:ext>
            </a:extLst>
          </p:cNvPr>
          <p:cNvSpPr/>
          <p:nvPr/>
        </p:nvSpPr>
        <p:spPr>
          <a:xfrm>
            <a:off x="4797723" y="12455296"/>
            <a:ext cx="4055462" cy="871129"/>
          </a:xfrm>
          <a:prstGeom prst="roundRect">
            <a:avLst/>
          </a:prstGeom>
          <a:solidFill>
            <a:srgbClr val="256E9F"/>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Piezas de trabajo</a:t>
            </a:r>
          </a:p>
        </p:txBody>
      </p:sp>
      <p:sp>
        <p:nvSpPr>
          <p:cNvPr id="23" name="Rectángulo: esquinas redondeadas 22">
            <a:extLst>
              <a:ext uri="{FF2B5EF4-FFF2-40B4-BE49-F238E27FC236}">
                <a16:creationId xmlns:a16="http://schemas.microsoft.com/office/drawing/2014/main" id="{8986217D-B335-4B14-A212-14053B516CC7}"/>
              </a:ext>
            </a:extLst>
          </p:cNvPr>
          <p:cNvSpPr/>
          <p:nvPr/>
        </p:nvSpPr>
        <p:spPr>
          <a:xfrm>
            <a:off x="16493143" y="12455296"/>
            <a:ext cx="5510657" cy="1015664"/>
          </a:xfrm>
          <a:prstGeom prst="roundRect">
            <a:avLst/>
          </a:prstGeom>
          <a:solidFill>
            <a:srgbClr val="256E9F"/>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Elementos neumáticos </a:t>
            </a:r>
          </a:p>
        </p:txBody>
      </p:sp>
      <p:sp>
        <p:nvSpPr>
          <p:cNvPr id="24" name="Rectángulo: esquinas redondeadas 23">
            <a:extLst>
              <a:ext uri="{FF2B5EF4-FFF2-40B4-BE49-F238E27FC236}">
                <a16:creationId xmlns:a16="http://schemas.microsoft.com/office/drawing/2014/main" id="{7606BED1-512E-46BE-BD39-890DBB97996E}"/>
              </a:ext>
            </a:extLst>
          </p:cNvPr>
          <p:cNvSpPr/>
          <p:nvPr/>
        </p:nvSpPr>
        <p:spPr>
          <a:xfrm>
            <a:off x="17343825" y="6148126"/>
            <a:ext cx="3392552" cy="975507"/>
          </a:xfrm>
          <a:prstGeom prst="roundRect">
            <a:avLst/>
          </a:prstGeom>
          <a:solidFill>
            <a:srgbClr val="256E9F"/>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Caja de control </a:t>
            </a:r>
          </a:p>
        </p:txBody>
      </p:sp>
      <p:pic>
        <p:nvPicPr>
          <p:cNvPr id="25" name="Imagen 24">
            <a:extLst>
              <a:ext uri="{FF2B5EF4-FFF2-40B4-BE49-F238E27FC236}">
                <a16:creationId xmlns:a16="http://schemas.microsoft.com/office/drawing/2014/main" id="{2A0F5B27-7BD1-4744-B48A-E89B6D533287}"/>
              </a:ext>
            </a:extLst>
          </p:cNvPr>
          <p:cNvPicPr>
            <a:picLocks noChangeAspect="1"/>
          </p:cNvPicPr>
          <p:nvPr/>
        </p:nvPicPr>
        <p:blipFill>
          <a:blip r:embed="rId8"/>
          <a:stretch>
            <a:fillRect/>
          </a:stretch>
        </p:blipFill>
        <p:spPr>
          <a:xfrm>
            <a:off x="4693088" y="2241802"/>
            <a:ext cx="3599473" cy="3736857"/>
          </a:xfrm>
          <a:prstGeom prst="rect">
            <a:avLst/>
          </a:prstGeom>
        </p:spPr>
      </p:pic>
      <p:sp>
        <p:nvSpPr>
          <p:cNvPr id="26" name="Rectángulo: esquinas redondeadas 25">
            <a:extLst>
              <a:ext uri="{FF2B5EF4-FFF2-40B4-BE49-F238E27FC236}">
                <a16:creationId xmlns:a16="http://schemas.microsoft.com/office/drawing/2014/main" id="{3411A3B3-0A1D-466F-B5E9-991BF8ABB5DA}"/>
              </a:ext>
            </a:extLst>
          </p:cNvPr>
          <p:cNvSpPr/>
          <p:nvPr/>
        </p:nvSpPr>
        <p:spPr>
          <a:xfrm>
            <a:off x="4900009" y="6359477"/>
            <a:ext cx="3392552" cy="975507"/>
          </a:xfrm>
          <a:prstGeom prst="roundRect">
            <a:avLst/>
          </a:prstGeom>
          <a:solidFill>
            <a:srgbClr val="256E9F"/>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Robot</a:t>
            </a:r>
          </a:p>
        </p:txBody>
      </p:sp>
      <p:sp>
        <p:nvSpPr>
          <p:cNvPr id="4" name="Flecha: a la izquierda y derecha 3">
            <a:extLst>
              <a:ext uri="{FF2B5EF4-FFF2-40B4-BE49-F238E27FC236}">
                <a16:creationId xmlns:a16="http://schemas.microsoft.com/office/drawing/2014/main" id="{301707A0-A5B9-4923-879D-4175D411BDFA}"/>
              </a:ext>
            </a:extLst>
          </p:cNvPr>
          <p:cNvSpPr/>
          <p:nvPr/>
        </p:nvSpPr>
        <p:spPr>
          <a:xfrm>
            <a:off x="10534331" y="3331815"/>
            <a:ext cx="3308985" cy="2062376"/>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ln>
                <a:solidFill>
                  <a:srgbClr val="FF0000"/>
                </a:solidFill>
              </a:ln>
              <a:solidFill>
                <a:srgbClr val="FFFF00"/>
              </a:solidFill>
            </a:endParaRPr>
          </a:p>
        </p:txBody>
      </p:sp>
      <p:sp>
        <p:nvSpPr>
          <p:cNvPr id="28" name="Flecha: a la izquierda y derecha 27">
            <a:extLst>
              <a:ext uri="{FF2B5EF4-FFF2-40B4-BE49-F238E27FC236}">
                <a16:creationId xmlns:a16="http://schemas.microsoft.com/office/drawing/2014/main" id="{66B5EBC3-C3D4-46FC-9580-33A4D6B01767}"/>
              </a:ext>
            </a:extLst>
          </p:cNvPr>
          <p:cNvSpPr/>
          <p:nvPr/>
        </p:nvSpPr>
        <p:spPr>
          <a:xfrm>
            <a:off x="10778433" y="8998470"/>
            <a:ext cx="3308985" cy="2062376"/>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ln>
                <a:solidFill>
                  <a:srgbClr val="FF0000"/>
                </a:solidFill>
              </a:ln>
              <a:solidFill>
                <a:srgbClr val="FFFF00"/>
              </a:solidFill>
            </a:endParaRPr>
          </a:p>
        </p:txBody>
      </p:sp>
      <p:sp>
        <p:nvSpPr>
          <p:cNvPr id="29" name="CuadroTexto 28">
            <a:extLst>
              <a:ext uri="{FF2B5EF4-FFF2-40B4-BE49-F238E27FC236}">
                <a16:creationId xmlns:a16="http://schemas.microsoft.com/office/drawing/2014/main" id="{D6068032-2719-49EC-82A5-0B8B1E0A5F15}"/>
              </a:ext>
            </a:extLst>
          </p:cNvPr>
          <p:cNvSpPr txBox="1"/>
          <p:nvPr/>
        </p:nvSpPr>
        <p:spPr>
          <a:xfrm>
            <a:off x="82056" y="12963128"/>
            <a:ext cx="1739074" cy="707886"/>
          </a:xfrm>
          <a:prstGeom prst="rect">
            <a:avLst/>
          </a:prstGeom>
          <a:noFill/>
        </p:spPr>
        <p:txBody>
          <a:bodyPr wrap="square" rtlCol="0">
            <a:spAutoFit/>
          </a:bodyPr>
          <a:lstStyle/>
          <a:p>
            <a:pPr algn="ctr"/>
            <a:r>
              <a:rPr lang="es-ES" sz="2000" dirty="0">
                <a:solidFill>
                  <a:schemeClr val="tx2"/>
                </a:solidFill>
              </a:rPr>
              <a:t>CELDA ROBÓTICA </a:t>
            </a:r>
            <a:endParaRPr lang="es-EC" sz="2000" dirty="0">
              <a:solidFill>
                <a:schemeClr val="tx2"/>
              </a:solidFill>
            </a:endParaRPr>
          </a:p>
        </p:txBody>
      </p:sp>
    </p:spTree>
    <p:extLst>
      <p:ext uri="{BB962C8B-B14F-4D97-AF65-F5344CB8AC3E}">
        <p14:creationId xmlns:p14="http://schemas.microsoft.com/office/powerpoint/2010/main" val="415629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012561B-F2CE-2242-A9D9-95D0598A4023}"/>
              </a:ext>
            </a:extLst>
          </p:cNvPr>
          <p:cNvSpPr/>
          <p:nvPr/>
        </p:nvSpPr>
        <p:spPr>
          <a:xfrm>
            <a:off x="0" y="0"/>
            <a:ext cx="24377649"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B2C801C-29EC-8E48-B8C7-426791895A42}"/>
              </a:ext>
            </a:extLst>
          </p:cNvPr>
          <p:cNvGrpSpPr/>
          <p:nvPr/>
        </p:nvGrpSpPr>
        <p:grpSpPr>
          <a:xfrm>
            <a:off x="835025" y="3833635"/>
            <a:ext cx="11815295" cy="4843439"/>
            <a:chOff x="1872819" y="4937963"/>
            <a:chExt cx="11416462" cy="3011474"/>
          </a:xfrm>
        </p:grpSpPr>
        <p:sp>
          <p:nvSpPr>
            <p:cNvPr id="10" name="TextBox 9">
              <a:extLst>
                <a:ext uri="{FF2B5EF4-FFF2-40B4-BE49-F238E27FC236}">
                  <a16:creationId xmlns:a16="http://schemas.microsoft.com/office/drawing/2014/main" id="{2BF23095-04C5-184E-9DC0-FC7629A47FD0}"/>
                </a:ext>
              </a:extLst>
            </p:cNvPr>
            <p:cNvSpPr txBox="1"/>
            <p:nvPr/>
          </p:nvSpPr>
          <p:spPr>
            <a:xfrm>
              <a:off x="1872819" y="4937963"/>
              <a:ext cx="11416462" cy="1971052"/>
            </a:xfrm>
            <a:prstGeom prst="rect">
              <a:avLst/>
            </a:prstGeom>
            <a:noFill/>
          </p:spPr>
          <p:txBody>
            <a:bodyPr wrap="square" rtlCol="0">
              <a:spAutoFit/>
            </a:bodyPr>
            <a:lstStyle/>
            <a:p>
              <a:pPr algn="ctr"/>
              <a:r>
                <a:rPr lang="es-ES" sz="10000" b="1" dirty="0">
                  <a:solidFill>
                    <a:schemeClr val="bg1"/>
                  </a:solidFill>
                  <a:latin typeface="Lato" charset="0"/>
                  <a:ea typeface="Lato" charset="0"/>
                  <a:cs typeface="Lato" charset="0"/>
                </a:rPr>
                <a:t>DISEÑO DEL CONTROLADOR </a:t>
              </a:r>
            </a:p>
          </p:txBody>
        </p:sp>
        <p:sp>
          <p:nvSpPr>
            <p:cNvPr id="12" name="Subtitle 2">
              <a:extLst>
                <a:ext uri="{FF2B5EF4-FFF2-40B4-BE49-F238E27FC236}">
                  <a16:creationId xmlns:a16="http://schemas.microsoft.com/office/drawing/2014/main" id="{95044859-4B45-5C4B-8C10-1AAF1EB92CED}"/>
                </a:ext>
              </a:extLst>
            </p:cNvPr>
            <p:cNvSpPr txBox="1">
              <a:spLocks/>
            </p:cNvSpPr>
            <p:nvPr/>
          </p:nvSpPr>
          <p:spPr>
            <a:xfrm>
              <a:off x="1872819" y="7127201"/>
              <a:ext cx="11416462" cy="822236"/>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299"/>
                </a:lnSpc>
              </a:pPr>
              <a:r>
                <a:rPr lang="es-ES" sz="4000" dirty="0">
                  <a:solidFill>
                    <a:schemeClr val="bg1"/>
                  </a:solidFill>
                  <a:latin typeface="Lato" charset="0"/>
                  <a:ea typeface="Lato" charset="0"/>
                  <a:cs typeface="Lato" charset="0"/>
                </a:rPr>
                <a:t>Se dan a conocer las conclusiones más relevantes del presente proyecto investigativo.	  </a:t>
              </a:r>
            </a:p>
          </p:txBody>
        </p:sp>
      </p:grpSp>
      <p:sp>
        <p:nvSpPr>
          <p:cNvPr id="13" name="Oval 12">
            <a:extLst>
              <a:ext uri="{FF2B5EF4-FFF2-40B4-BE49-F238E27FC236}">
                <a16:creationId xmlns:a16="http://schemas.microsoft.com/office/drawing/2014/main" id="{E97DB983-E855-BA44-8472-7F08CDCA2356}"/>
              </a:ext>
            </a:extLst>
          </p:cNvPr>
          <p:cNvSpPr/>
          <p:nvPr/>
        </p:nvSpPr>
        <p:spPr>
          <a:xfrm>
            <a:off x="17856869" y="2211292"/>
            <a:ext cx="4916581" cy="49165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4" name="Oval 13">
            <a:extLst>
              <a:ext uri="{FF2B5EF4-FFF2-40B4-BE49-F238E27FC236}">
                <a16:creationId xmlns:a16="http://schemas.microsoft.com/office/drawing/2014/main" id="{1F13277B-FA29-2042-B3E3-5DDF87B1B5CE}"/>
              </a:ext>
            </a:extLst>
          </p:cNvPr>
          <p:cNvSpPr/>
          <p:nvPr/>
        </p:nvSpPr>
        <p:spPr>
          <a:xfrm>
            <a:off x="18436079" y="2790502"/>
            <a:ext cx="3758160" cy="37581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latin typeface="Lato Black" charset="0"/>
              <a:ea typeface="Lato Black" charset="0"/>
              <a:cs typeface="Lato Black" charset="0"/>
            </a:endParaRPr>
          </a:p>
        </p:txBody>
      </p:sp>
      <p:sp>
        <p:nvSpPr>
          <p:cNvPr id="15" name="Oval 14">
            <a:extLst>
              <a:ext uri="{FF2B5EF4-FFF2-40B4-BE49-F238E27FC236}">
                <a16:creationId xmlns:a16="http://schemas.microsoft.com/office/drawing/2014/main" id="{2385A703-06D9-0E43-A52F-D99DEF6F85AD}"/>
              </a:ext>
            </a:extLst>
          </p:cNvPr>
          <p:cNvSpPr/>
          <p:nvPr/>
        </p:nvSpPr>
        <p:spPr>
          <a:xfrm>
            <a:off x="18084735" y="7869160"/>
            <a:ext cx="3635552" cy="3635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6" name="Oval 15">
            <a:extLst>
              <a:ext uri="{FF2B5EF4-FFF2-40B4-BE49-F238E27FC236}">
                <a16:creationId xmlns:a16="http://schemas.microsoft.com/office/drawing/2014/main" id="{926E5FEB-0039-9A49-86DC-3C8C265B3FEE}"/>
              </a:ext>
            </a:extLst>
          </p:cNvPr>
          <p:cNvSpPr/>
          <p:nvPr/>
        </p:nvSpPr>
        <p:spPr>
          <a:xfrm>
            <a:off x="18499096" y="8286773"/>
            <a:ext cx="2806830" cy="280682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b="1" dirty="0">
              <a:latin typeface="Lato Black" charset="0"/>
              <a:ea typeface="Lato Black" charset="0"/>
              <a:cs typeface="Lato Black" charset="0"/>
            </a:endParaRPr>
          </a:p>
        </p:txBody>
      </p:sp>
      <p:sp>
        <p:nvSpPr>
          <p:cNvPr id="17" name="Oval 16">
            <a:extLst>
              <a:ext uri="{FF2B5EF4-FFF2-40B4-BE49-F238E27FC236}">
                <a16:creationId xmlns:a16="http://schemas.microsoft.com/office/drawing/2014/main" id="{04E5B956-869B-AC4A-A4E8-9391B9E104D7}"/>
              </a:ext>
            </a:extLst>
          </p:cNvPr>
          <p:cNvSpPr/>
          <p:nvPr/>
        </p:nvSpPr>
        <p:spPr>
          <a:xfrm>
            <a:off x="13064681" y="3861280"/>
            <a:ext cx="6488330" cy="64883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8" name="Oval 17">
            <a:extLst>
              <a:ext uri="{FF2B5EF4-FFF2-40B4-BE49-F238E27FC236}">
                <a16:creationId xmlns:a16="http://schemas.microsoft.com/office/drawing/2014/main" id="{6E76F0B7-A5C9-B64A-8B4B-FBDA8E92A9AB}"/>
              </a:ext>
            </a:extLst>
          </p:cNvPr>
          <p:cNvSpPr/>
          <p:nvPr/>
        </p:nvSpPr>
        <p:spPr>
          <a:xfrm>
            <a:off x="13872982" y="4669580"/>
            <a:ext cx="4871728" cy="487172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Lato Black" charset="0"/>
              <a:ea typeface="Lato Black" charset="0"/>
              <a:cs typeface="Lato Black" charset="0"/>
            </a:endParaRPr>
          </a:p>
        </p:txBody>
      </p:sp>
      <p:pic>
        <p:nvPicPr>
          <p:cNvPr id="19" name="Imagen 18">
            <a:extLst>
              <a:ext uri="{FF2B5EF4-FFF2-40B4-BE49-F238E27FC236}">
                <a16:creationId xmlns:a16="http://schemas.microsoft.com/office/drawing/2014/main" id="{D0F5A361-61F6-40FD-B69E-FE77C9ED502A}"/>
              </a:ext>
            </a:extLst>
          </p:cNvPr>
          <p:cNvPicPr/>
          <p:nvPr/>
        </p:nvPicPr>
        <p:blipFill>
          <a:blip r:embed="rId3"/>
          <a:stretch>
            <a:fillRect/>
          </a:stretch>
        </p:blipFill>
        <p:spPr>
          <a:xfrm rot="20577902">
            <a:off x="13934902" y="4620164"/>
            <a:ext cx="4843041" cy="51326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Imagen 19">
            <a:extLst>
              <a:ext uri="{FF2B5EF4-FFF2-40B4-BE49-F238E27FC236}">
                <a16:creationId xmlns:a16="http://schemas.microsoft.com/office/drawing/2014/main" id="{D45C8F9F-B5A3-4D8F-B827-41E86D3F1473}"/>
              </a:ext>
            </a:extLst>
          </p:cNvPr>
          <p:cNvPicPr/>
          <p:nvPr/>
        </p:nvPicPr>
        <p:blipFill>
          <a:blip r:embed="rId4"/>
          <a:stretch>
            <a:fillRect/>
          </a:stretch>
        </p:blipFill>
        <p:spPr>
          <a:xfrm rot="20518669">
            <a:off x="18641245" y="2670858"/>
            <a:ext cx="3585075" cy="38733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Imagen 20">
            <a:extLst>
              <a:ext uri="{FF2B5EF4-FFF2-40B4-BE49-F238E27FC236}">
                <a16:creationId xmlns:a16="http://schemas.microsoft.com/office/drawing/2014/main" id="{B2F2D345-A16A-4F08-8826-B0F7508D12B9}"/>
              </a:ext>
            </a:extLst>
          </p:cNvPr>
          <p:cNvPicPr/>
          <p:nvPr/>
        </p:nvPicPr>
        <p:blipFill>
          <a:blip r:embed="rId5"/>
          <a:stretch>
            <a:fillRect/>
          </a:stretch>
        </p:blipFill>
        <p:spPr>
          <a:xfrm rot="19788169">
            <a:off x="18821014" y="8811089"/>
            <a:ext cx="2223175" cy="1762773"/>
          </a:xfrm>
          <a:prstGeom prst="rect">
            <a:avLst/>
          </a:prstGeom>
        </p:spPr>
      </p:pic>
    </p:spTree>
    <p:extLst>
      <p:ext uri="{BB962C8B-B14F-4D97-AF65-F5344CB8AC3E}">
        <p14:creationId xmlns:p14="http://schemas.microsoft.com/office/powerpoint/2010/main" val="215909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9126196" y="1152723"/>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CONTROLADOR FUZZY </a:t>
            </a:r>
          </a:p>
        </p:txBody>
      </p:sp>
      <p:pic>
        <p:nvPicPr>
          <p:cNvPr id="12" name="Picture 4" descr="Resultado de imagen para espe">
            <a:extLst>
              <a:ext uri="{FF2B5EF4-FFF2-40B4-BE49-F238E27FC236}">
                <a16:creationId xmlns:a16="http://schemas.microsoft.com/office/drawing/2014/main" id="{FAB76F8C-5756-484E-B88B-1604F8B5C9B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581D07B0-6D47-49E8-94E0-16E1D07964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7CEAD647-8D09-439A-B52B-D867D31E2BAA}"/>
              </a:ext>
            </a:extLst>
          </p:cNvPr>
          <p:cNvSpPr txBox="1"/>
          <p:nvPr/>
        </p:nvSpPr>
        <p:spPr>
          <a:xfrm>
            <a:off x="-1" y="13008114"/>
            <a:ext cx="1884216" cy="707886"/>
          </a:xfrm>
          <a:prstGeom prst="rect">
            <a:avLst/>
          </a:prstGeom>
          <a:noFill/>
        </p:spPr>
        <p:txBody>
          <a:bodyPr wrap="square" rtlCol="0">
            <a:spAutoFit/>
          </a:bodyPr>
          <a:lstStyle/>
          <a:p>
            <a:pPr algn="ctr"/>
            <a:r>
              <a:rPr lang="es-ES" sz="2000" dirty="0">
                <a:solidFill>
                  <a:schemeClr val="tx2"/>
                </a:solidFill>
              </a:rPr>
              <a:t>DISEÑO DEL CONTROLADOR </a:t>
            </a:r>
            <a:endParaRPr lang="es-EC" sz="2000" dirty="0">
              <a:solidFill>
                <a:schemeClr val="tx2"/>
              </a:solidFill>
            </a:endParaRPr>
          </a:p>
        </p:txBody>
      </p:sp>
      <p:pic>
        <p:nvPicPr>
          <p:cNvPr id="11" name="Imagen 10">
            <a:extLst>
              <a:ext uri="{FF2B5EF4-FFF2-40B4-BE49-F238E27FC236}">
                <a16:creationId xmlns:a16="http://schemas.microsoft.com/office/drawing/2014/main" id="{5CE8E822-D59B-4D1C-97C7-B368731E9CBD}"/>
              </a:ext>
            </a:extLst>
          </p:cNvPr>
          <p:cNvPicPr/>
          <p:nvPr/>
        </p:nvPicPr>
        <p:blipFill>
          <a:blip r:embed="rId5"/>
          <a:stretch>
            <a:fillRect/>
          </a:stretch>
        </p:blipFill>
        <p:spPr>
          <a:xfrm>
            <a:off x="2069120" y="4862945"/>
            <a:ext cx="11831604" cy="5423853"/>
          </a:xfrm>
          <a:prstGeom prst="rect">
            <a:avLst/>
          </a:prstGeom>
          <a:ln>
            <a:solidFill>
              <a:schemeClr val="tx1"/>
            </a:solidFill>
          </a:ln>
        </p:spPr>
      </p:pic>
      <p:graphicFrame>
        <p:nvGraphicFramePr>
          <p:cNvPr id="2" name="Tabla 1">
            <a:extLst>
              <a:ext uri="{FF2B5EF4-FFF2-40B4-BE49-F238E27FC236}">
                <a16:creationId xmlns:a16="http://schemas.microsoft.com/office/drawing/2014/main" id="{867F6038-C3C8-4D2D-945D-0A680AFFA6C2}"/>
              </a:ext>
            </a:extLst>
          </p:cNvPr>
          <p:cNvGraphicFramePr>
            <a:graphicFrameLocks noGrp="1"/>
          </p:cNvGraphicFramePr>
          <p:nvPr>
            <p:extLst>
              <p:ext uri="{D42A27DB-BD31-4B8C-83A1-F6EECF244321}">
                <p14:modId xmlns:p14="http://schemas.microsoft.com/office/powerpoint/2010/main" val="2416576556"/>
              </p:ext>
            </p:extLst>
          </p:nvPr>
        </p:nvGraphicFramePr>
        <p:xfrm>
          <a:off x="15840244" y="4185920"/>
          <a:ext cx="8096716" cy="6339840"/>
        </p:xfrm>
        <a:graphic>
          <a:graphicData uri="http://schemas.openxmlformats.org/drawingml/2006/table">
            <a:tbl>
              <a:tblPr firstRow="1" firstCol="1" bandRow="1">
                <a:tableStyleId>{5C22544A-7EE6-4342-B048-85BDC9FD1C3A}</a:tableStyleId>
              </a:tblPr>
              <a:tblGrid>
                <a:gridCol w="5617627">
                  <a:extLst>
                    <a:ext uri="{9D8B030D-6E8A-4147-A177-3AD203B41FA5}">
                      <a16:colId xmlns:a16="http://schemas.microsoft.com/office/drawing/2014/main" val="3011723268"/>
                    </a:ext>
                  </a:extLst>
                </a:gridCol>
                <a:gridCol w="2479089">
                  <a:extLst>
                    <a:ext uri="{9D8B030D-6E8A-4147-A177-3AD203B41FA5}">
                      <a16:colId xmlns:a16="http://schemas.microsoft.com/office/drawing/2014/main" val="4080151211"/>
                    </a:ext>
                  </a:extLst>
                </a:gridCol>
              </a:tblGrid>
              <a:tr h="0">
                <a:tc gridSpan="2">
                  <a:txBody>
                    <a:bodyPr/>
                    <a:lstStyle/>
                    <a:p>
                      <a:pPr algn="ctr">
                        <a:spcAft>
                          <a:spcPts val="0"/>
                        </a:spcAft>
                      </a:pPr>
                      <a:r>
                        <a:rPr lang="es-EC" sz="3200">
                          <a:effectLst/>
                        </a:rPr>
                        <a:t>Variable lingüística que ingresa al controlador </a:t>
                      </a:r>
                      <a:endParaRPr lang="es-EC" sz="44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3004474733"/>
                  </a:ext>
                </a:extLst>
              </a:tr>
              <a:tr h="0">
                <a:tc>
                  <a:txBody>
                    <a:bodyPr/>
                    <a:lstStyle/>
                    <a:p>
                      <a:pPr algn="ctr">
                        <a:spcAft>
                          <a:spcPts val="0"/>
                        </a:spcAft>
                      </a:pPr>
                      <a:r>
                        <a:rPr lang="es-EC" sz="3200" b="1">
                          <a:effectLst/>
                        </a:rPr>
                        <a:t>Variable lingüística Nomenclatura  </a:t>
                      </a:r>
                      <a:endParaRPr lang="es-EC" sz="4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b="1" dirty="0">
                          <a:effectLst/>
                        </a:rPr>
                        <a:t> </a:t>
                      </a:r>
                      <a:r>
                        <a:rPr lang="es-EC" sz="3200" b="1" dirty="0">
                          <a:solidFill>
                            <a:schemeClr val="accent1"/>
                          </a:solidFill>
                          <a:effectLst/>
                        </a:rPr>
                        <a:t>Descripción</a:t>
                      </a:r>
                      <a:r>
                        <a:rPr lang="es-EC" sz="3200" b="1" dirty="0">
                          <a:effectLst/>
                        </a:rPr>
                        <a:t> </a:t>
                      </a:r>
                      <a:endParaRPr lang="es-EC" sz="4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96235563"/>
                  </a:ext>
                </a:extLst>
              </a:tr>
              <a:tr h="0">
                <a:tc>
                  <a:txBody>
                    <a:bodyPr/>
                    <a:lstStyle/>
                    <a:p>
                      <a:pPr>
                        <a:spcAft>
                          <a:spcPts val="0"/>
                        </a:spcAft>
                      </a:pPr>
                      <a:r>
                        <a:rPr lang="en-US" sz="3200" dirty="0">
                          <a:effectLst/>
                        </a:rPr>
                        <a:t>PNG</a:t>
                      </a:r>
                      <a:endParaRPr lang="es-EC" sz="4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200">
                          <a:effectLst/>
                        </a:rPr>
                        <a:t>Pulso negativo grande</a:t>
                      </a:r>
                      <a:endParaRPr lang="es-EC" sz="4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92113221"/>
                  </a:ext>
                </a:extLst>
              </a:tr>
              <a:tr h="0">
                <a:tc>
                  <a:txBody>
                    <a:bodyPr/>
                    <a:lstStyle/>
                    <a:p>
                      <a:pPr>
                        <a:spcAft>
                          <a:spcPts val="0"/>
                        </a:spcAft>
                      </a:pPr>
                      <a:r>
                        <a:rPr lang="en-US" sz="3200">
                          <a:effectLst/>
                        </a:rPr>
                        <a:t>PNB</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200">
                          <a:effectLst/>
                        </a:rPr>
                        <a:t>Pulso negativo bajo</a:t>
                      </a:r>
                      <a:endParaRPr lang="es-EC" sz="4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1446536"/>
                  </a:ext>
                </a:extLst>
              </a:tr>
              <a:tr h="0">
                <a:tc>
                  <a:txBody>
                    <a:bodyPr/>
                    <a:lstStyle/>
                    <a:p>
                      <a:pPr>
                        <a:spcAft>
                          <a:spcPts val="0"/>
                        </a:spcAft>
                      </a:pPr>
                      <a:r>
                        <a:rPr lang="en-US" sz="3200">
                          <a:effectLst/>
                        </a:rPr>
                        <a:t>PC</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200">
                          <a:effectLst/>
                        </a:rPr>
                        <a:t>Pulso cero</a:t>
                      </a:r>
                      <a:endParaRPr lang="es-EC" sz="4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23614240"/>
                  </a:ext>
                </a:extLst>
              </a:tr>
              <a:tr h="0">
                <a:tc>
                  <a:txBody>
                    <a:bodyPr/>
                    <a:lstStyle/>
                    <a:p>
                      <a:pPr>
                        <a:spcAft>
                          <a:spcPts val="0"/>
                        </a:spcAft>
                      </a:pPr>
                      <a:r>
                        <a:rPr lang="en-US" sz="3200">
                          <a:effectLst/>
                        </a:rPr>
                        <a:t>PPP</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200">
                          <a:effectLst/>
                        </a:rPr>
                        <a:t>Pulso positivo pequeño</a:t>
                      </a:r>
                      <a:endParaRPr lang="es-EC" sz="4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11429950"/>
                  </a:ext>
                </a:extLst>
              </a:tr>
              <a:tr h="0">
                <a:tc>
                  <a:txBody>
                    <a:bodyPr/>
                    <a:lstStyle/>
                    <a:p>
                      <a:pPr>
                        <a:spcAft>
                          <a:spcPts val="0"/>
                        </a:spcAft>
                      </a:pPr>
                      <a:r>
                        <a:rPr lang="en-US" sz="3200">
                          <a:effectLst/>
                        </a:rPr>
                        <a:t>PPG</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200" dirty="0">
                          <a:effectLst/>
                        </a:rPr>
                        <a:t>Pulso positivo grande</a:t>
                      </a:r>
                      <a:endParaRPr lang="es-EC" sz="4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95186490"/>
                  </a:ext>
                </a:extLst>
              </a:tr>
            </a:tbl>
          </a:graphicData>
        </a:graphic>
      </p:graphicFrame>
      <p:sp>
        <p:nvSpPr>
          <p:cNvPr id="18" name="Flecha: hacia abajo 17">
            <a:extLst>
              <a:ext uri="{FF2B5EF4-FFF2-40B4-BE49-F238E27FC236}">
                <a16:creationId xmlns:a16="http://schemas.microsoft.com/office/drawing/2014/main" id="{461DDFE6-A4C7-468A-9C89-AA1E3BB0922C}"/>
              </a:ext>
            </a:extLst>
          </p:cNvPr>
          <p:cNvSpPr/>
          <p:nvPr/>
        </p:nvSpPr>
        <p:spPr>
          <a:xfrm rot="16200000">
            <a:off x="14171319" y="6408422"/>
            <a:ext cx="1398330" cy="156971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701060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7F2811-382B-C248-9727-832D0625E6B2}"/>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EA3202-3266-5146-BFB4-E1CBC27ACECD}"/>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8C8AF5D-3654-074F-B2D0-483403C9A89A}"/>
              </a:ext>
            </a:extLst>
          </p:cNvPr>
          <p:cNvSpPr txBox="1"/>
          <p:nvPr/>
        </p:nvSpPr>
        <p:spPr>
          <a:xfrm>
            <a:off x="3138319" y="983563"/>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INTRODUCCIÓN</a:t>
            </a:r>
          </a:p>
        </p:txBody>
      </p:sp>
      <p:pic>
        <p:nvPicPr>
          <p:cNvPr id="25" name="Picture 4" descr="Resultado de imagen para espe">
            <a:extLst>
              <a:ext uri="{FF2B5EF4-FFF2-40B4-BE49-F238E27FC236}">
                <a16:creationId xmlns:a16="http://schemas.microsoft.com/office/drawing/2014/main" id="{2856B38E-2886-4348-8C86-50C0181B9CD2}"/>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Resultado de imagen para espe">
            <a:extLst>
              <a:ext uri="{FF2B5EF4-FFF2-40B4-BE49-F238E27FC236}">
                <a16:creationId xmlns:a16="http://schemas.microsoft.com/office/drawing/2014/main" id="{CCB07161-212C-4DE5-9843-B22D2EC5C867}"/>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1AB882A3-C1E8-472E-A371-7898A2F90A53}"/>
              </a:ext>
            </a:extLst>
          </p:cNvPr>
          <p:cNvSpPr txBox="1"/>
          <p:nvPr/>
        </p:nvSpPr>
        <p:spPr>
          <a:xfrm>
            <a:off x="145143" y="12962375"/>
            <a:ext cx="1884216" cy="369332"/>
          </a:xfrm>
          <a:prstGeom prst="rect">
            <a:avLst/>
          </a:prstGeom>
          <a:noFill/>
        </p:spPr>
        <p:txBody>
          <a:bodyPr wrap="square" rtlCol="0">
            <a:spAutoFit/>
          </a:bodyPr>
          <a:lstStyle/>
          <a:p>
            <a:r>
              <a:rPr lang="es-ES" sz="1800" dirty="0">
                <a:solidFill>
                  <a:schemeClr val="tx2"/>
                </a:solidFill>
              </a:rPr>
              <a:t>INTRODUCCIÓN </a:t>
            </a:r>
            <a:endParaRPr lang="es-EC" sz="1800" dirty="0">
              <a:solidFill>
                <a:schemeClr val="tx2"/>
              </a:solidFill>
            </a:endParaRPr>
          </a:p>
        </p:txBody>
      </p:sp>
      <p:pic>
        <p:nvPicPr>
          <p:cNvPr id="24" name="Imagen 23">
            <a:extLst>
              <a:ext uri="{FF2B5EF4-FFF2-40B4-BE49-F238E27FC236}">
                <a16:creationId xmlns:a16="http://schemas.microsoft.com/office/drawing/2014/main" id="{0B43BD2C-A32A-4AEC-B058-877A517D84EE}"/>
              </a:ext>
            </a:extLst>
          </p:cNvPr>
          <p:cNvPicPr/>
          <p:nvPr/>
        </p:nvPicPr>
        <p:blipFill>
          <a:blip r:embed="rId5"/>
          <a:stretch>
            <a:fillRect/>
          </a:stretch>
        </p:blipFill>
        <p:spPr>
          <a:xfrm>
            <a:off x="4744720" y="1999226"/>
            <a:ext cx="16733520" cy="10733211"/>
          </a:xfrm>
          <a:prstGeom prst="rect">
            <a:avLst/>
          </a:prstGeom>
        </p:spPr>
      </p:pic>
    </p:spTree>
    <p:extLst>
      <p:ext uri="{BB962C8B-B14F-4D97-AF65-F5344CB8AC3E}">
        <p14:creationId xmlns:p14="http://schemas.microsoft.com/office/powerpoint/2010/main" val="658078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8929518" y="820637"/>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CONTROLADOR FUZZY </a:t>
            </a:r>
          </a:p>
        </p:txBody>
      </p:sp>
      <p:pic>
        <p:nvPicPr>
          <p:cNvPr id="12" name="Picture 4" descr="Resultado de imagen para espe">
            <a:extLst>
              <a:ext uri="{FF2B5EF4-FFF2-40B4-BE49-F238E27FC236}">
                <a16:creationId xmlns:a16="http://schemas.microsoft.com/office/drawing/2014/main" id="{FAB76F8C-5756-484E-B88B-1604F8B5C9B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581D07B0-6D47-49E8-94E0-16E1D07964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7CEAD647-8D09-439A-B52B-D867D31E2BAA}"/>
              </a:ext>
            </a:extLst>
          </p:cNvPr>
          <p:cNvSpPr txBox="1"/>
          <p:nvPr/>
        </p:nvSpPr>
        <p:spPr>
          <a:xfrm>
            <a:off x="-1" y="13008114"/>
            <a:ext cx="1884216" cy="707886"/>
          </a:xfrm>
          <a:prstGeom prst="rect">
            <a:avLst/>
          </a:prstGeom>
          <a:noFill/>
        </p:spPr>
        <p:txBody>
          <a:bodyPr wrap="square" rtlCol="0">
            <a:spAutoFit/>
          </a:bodyPr>
          <a:lstStyle/>
          <a:p>
            <a:pPr algn="ctr"/>
            <a:r>
              <a:rPr lang="es-ES" sz="2000" dirty="0">
                <a:solidFill>
                  <a:schemeClr val="tx2"/>
                </a:solidFill>
              </a:rPr>
              <a:t>DISEÑO DEL CONTROLADOR </a:t>
            </a:r>
            <a:endParaRPr lang="es-EC" sz="2000" dirty="0">
              <a:solidFill>
                <a:schemeClr val="tx2"/>
              </a:solidFill>
            </a:endParaRPr>
          </a:p>
        </p:txBody>
      </p:sp>
      <p:pic>
        <p:nvPicPr>
          <p:cNvPr id="17" name="Imagen 16">
            <a:extLst>
              <a:ext uri="{FF2B5EF4-FFF2-40B4-BE49-F238E27FC236}">
                <a16:creationId xmlns:a16="http://schemas.microsoft.com/office/drawing/2014/main" id="{2B985CB1-23F2-4579-B02F-67D46FA76899}"/>
              </a:ext>
            </a:extLst>
          </p:cNvPr>
          <p:cNvPicPr/>
          <p:nvPr/>
        </p:nvPicPr>
        <p:blipFill>
          <a:blip r:embed="rId5"/>
          <a:stretch>
            <a:fillRect/>
          </a:stretch>
        </p:blipFill>
        <p:spPr>
          <a:xfrm>
            <a:off x="2201440" y="2560320"/>
            <a:ext cx="10762406" cy="8595360"/>
          </a:xfrm>
          <a:prstGeom prst="rect">
            <a:avLst/>
          </a:prstGeom>
        </p:spPr>
      </p:pic>
      <p:sp>
        <p:nvSpPr>
          <p:cNvPr id="3" name="Rectángulo 2">
            <a:extLst>
              <a:ext uri="{FF2B5EF4-FFF2-40B4-BE49-F238E27FC236}">
                <a16:creationId xmlns:a16="http://schemas.microsoft.com/office/drawing/2014/main" id="{4136E5B0-37EB-45CC-8A04-3073A6B45968}"/>
              </a:ext>
            </a:extLst>
          </p:cNvPr>
          <p:cNvSpPr/>
          <p:nvPr/>
        </p:nvSpPr>
        <p:spPr>
          <a:xfrm>
            <a:off x="14561819" y="4464310"/>
            <a:ext cx="11658918" cy="5165132"/>
          </a:xfrm>
          <a:prstGeom prst="rect">
            <a:avLst/>
          </a:prstGeom>
        </p:spPr>
        <p:txBody>
          <a:bodyPr wrap="square">
            <a:spAutoFit/>
          </a:bodyPr>
          <a:lstStyle/>
          <a:p>
            <a:pPr marL="342900" lvl="0" indent="-342900" algn="just">
              <a:lnSpc>
                <a:spcPct val="200000"/>
              </a:lnSpc>
              <a:spcAft>
                <a:spcPts val="0"/>
              </a:spcAft>
              <a:buFont typeface="Symbol" panose="05050102010706020507" pitchFamily="18" charset="2"/>
              <a:buChar char=""/>
            </a:pPr>
            <a:r>
              <a:rPr lang="es-EC" sz="3400" dirty="0">
                <a:latin typeface="Times New Roman" panose="02020603050405020304" pitchFamily="18" charset="0"/>
                <a:ea typeface="Times New Roman" panose="02020603050405020304" pitchFamily="18" charset="0"/>
              </a:rPr>
              <a:t>PNG= </a:t>
            </a:r>
            <a:r>
              <a:rPr lang="es-EC" sz="3400" i="1" dirty="0" err="1">
                <a:latin typeface="Times New Roman" panose="02020603050405020304" pitchFamily="18" charset="0"/>
                <a:ea typeface="Times New Roman" panose="02020603050405020304" pitchFamily="18" charset="0"/>
              </a:rPr>
              <a:t>trapmf</a:t>
            </a:r>
            <a:r>
              <a:rPr lang="es-EC" sz="3400" dirty="0">
                <a:latin typeface="Times New Roman" panose="02020603050405020304" pitchFamily="18" charset="0"/>
                <a:ea typeface="Times New Roman" panose="02020603050405020304" pitchFamily="18" charset="0"/>
              </a:rPr>
              <a:t> (</a:t>
            </a:r>
            <a:r>
              <a:rPr lang="es-EC" sz="3400" dirty="0" err="1">
                <a:latin typeface="Times New Roman" panose="02020603050405020304" pitchFamily="18" charset="0"/>
                <a:ea typeface="Times New Roman" panose="02020603050405020304" pitchFamily="18" charset="0"/>
              </a:rPr>
              <a:t>PulsoEntrada</a:t>
            </a:r>
            <a:r>
              <a:rPr lang="es-EC" sz="3400" dirty="0">
                <a:latin typeface="Times New Roman" panose="02020603050405020304" pitchFamily="18" charset="0"/>
                <a:ea typeface="Times New Roman" panose="02020603050405020304" pitchFamily="18" charset="0"/>
              </a:rPr>
              <a:t>; -1000,-1000,-500,-250)</a:t>
            </a:r>
          </a:p>
          <a:p>
            <a:pPr marL="342900" lvl="0" indent="-342900" algn="just">
              <a:lnSpc>
                <a:spcPct val="200000"/>
              </a:lnSpc>
              <a:spcAft>
                <a:spcPts val="0"/>
              </a:spcAft>
              <a:buFont typeface="Symbol" panose="05050102010706020507" pitchFamily="18" charset="2"/>
              <a:buChar char=""/>
            </a:pPr>
            <a:r>
              <a:rPr lang="es-EC" sz="3400" dirty="0">
                <a:latin typeface="Times New Roman" panose="02020603050405020304" pitchFamily="18" charset="0"/>
                <a:ea typeface="Times New Roman" panose="02020603050405020304" pitchFamily="18" charset="0"/>
              </a:rPr>
              <a:t>PNB= </a:t>
            </a:r>
            <a:r>
              <a:rPr lang="es-EC" sz="3400" i="1" dirty="0" err="1">
                <a:latin typeface="Times New Roman" panose="02020603050405020304" pitchFamily="18" charset="0"/>
                <a:ea typeface="Times New Roman" panose="02020603050405020304" pitchFamily="18" charset="0"/>
              </a:rPr>
              <a:t>trinf</a:t>
            </a:r>
            <a:r>
              <a:rPr lang="es-EC" sz="3400" dirty="0">
                <a:latin typeface="Times New Roman" panose="02020603050405020304" pitchFamily="18" charset="0"/>
                <a:ea typeface="Times New Roman" panose="02020603050405020304" pitchFamily="18" charset="0"/>
              </a:rPr>
              <a:t> (</a:t>
            </a:r>
            <a:r>
              <a:rPr lang="es-EC" sz="3400" dirty="0" err="1">
                <a:latin typeface="Times New Roman" panose="02020603050405020304" pitchFamily="18" charset="0"/>
                <a:ea typeface="Times New Roman" panose="02020603050405020304" pitchFamily="18" charset="0"/>
              </a:rPr>
              <a:t>PulsoEntrada</a:t>
            </a:r>
            <a:r>
              <a:rPr lang="es-EC" sz="3400" dirty="0">
                <a:latin typeface="Times New Roman" panose="02020603050405020304" pitchFamily="18" charset="0"/>
                <a:ea typeface="Times New Roman" panose="02020603050405020304" pitchFamily="18" charset="0"/>
              </a:rPr>
              <a:t>; -500,-250,0)</a:t>
            </a:r>
          </a:p>
          <a:p>
            <a:pPr marL="342900" lvl="0" indent="-342900" algn="just">
              <a:lnSpc>
                <a:spcPct val="200000"/>
              </a:lnSpc>
              <a:spcAft>
                <a:spcPts val="0"/>
              </a:spcAft>
              <a:buFont typeface="Symbol" panose="05050102010706020507" pitchFamily="18" charset="2"/>
              <a:buChar char=""/>
            </a:pPr>
            <a:r>
              <a:rPr lang="es-EC" sz="3400" dirty="0">
                <a:latin typeface="Times New Roman" panose="02020603050405020304" pitchFamily="18" charset="0"/>
                <a:ea typeface="Times New Roman" panose="02020603050405020304" pitchFamily="18" charset="0"/>
              </a:rPr>
              <a:t>PC= </a:t>
            </a:r>
            <a:r>
              <a:rPr lang="es-EC" sz="3400" i="1" dirty="0" err="1">
                <a:latin typeface="Times New Roman" panose="02020603050405020304" pitchFamily="18" charset="0"/>
                <a:ea typeface="Times New Roman" panose="02020603050405020304" pitchFamily="18" charset="0"/>
              </a:rPr>
              <a:t>trinf</a:t>
            </a:r>
            <a:r>
              <a:rPr lang="es-EC" sz="3400" dirty="0">
                <a:latin typeface="Times New Roman" panose="02020603050405020304" pitchFamily="18" charset="0"/>
                <a:ea typeface="Times New Roman" panose="02020603050405020304" pitchFamily="18" charset="0"/>
              </a:rPr>
              <a:t> (</a:t>
            </a:r>
            <a:r>
              <a:rPr lang="es-EC" sz="3400" dirty="0" err="1">
                <a:latin typeface="Times New Roman" panose="02020603050405020304" pitchFamily="18" charset="0"/>
                <a:ea typeface="Times New Roman" panose="02020603050405020304" pitchFamily="18" charset="0"/>
              </a:rPr>
              <a:t>PulsoEntrada</a:t>
            </a:r>
            <a:r>
              <a:rPr lang="es-EC" sz="3400" dirty="0">
                <a:latin typeface="Times New Roman" panose="02020603050405020304" pitchFamily="18" charset="0"/>
                <a:ea typeface="Times New Roman" panose="02020603050405020304" pitchFamily="18" charset="0"/>
              </a:rPr>
              <a:t>; -250,0,250)</a:t>
            </a:r>
          </a:p>
          <a:p>
            <a:pPr marL="342900" lvl="0" indent="-342900" algn="just">
              <a:lnSpc>
                <a:spcPct val="200000"/>
              </a:lnSpc>
              <a:spcAft>
                <a:spcPts val="0"/>
              </a:spcAft>
              <a:buFont typeface="Symbol" panose="05050102010706020507" pitchFamily="18" charset="2"/>
              <a:buChar char=""/>
            </a:pPr>
            <a:r>
              <a:rPr lang="es-EC" sz="3400" dirty="0">
                <a:latin typeface="Times New Roman" panose="02020603050405020304" pitchFamily="18" charset="0"/>
                <a:ea typeface="Times New Roman" panose="02020603050405020304" pitchFamily="18" charset="0"/>
              </a:rPr>
              <a:t>PPP= </a:t>
            </a:r>
            <a:r>
              <a:rPr lang="es-EC" sz="3400" i="1" dirty="0" err="1">
                <a:latin typeface="Times New Roman" panose="02020603050405020304" pitchFamily="18" charset="0"/>
                <a:ea typeface="Times New Roman" panose="02020603050405020304" pitchFamily="18" charset="0"/>
              </a:rPr>
              <a:t>trinf</a:t>
            </a:r>
            <a:r>
              <a:rPr lang="es-EC" sz="3400" dirty="0">
                <a:latin typeface="Times New Roman" panose="02020603050405020304" pitchFamily="18" charset="0"/>
                <a:ea typeface="Times New Roman" panose="02020603050405020304" pitchFamily="18" charset="0"/>
              </a:rPr>
              <a:t> (</a:t>
            </a:r>
            <a:r>
              <a:rPr lang="es-EC" sz="3400" dirty="0" err="1">
                <a:latin typeface="Times New Roman" panose="02020603050405020304" pitchFamily="18" charset="0"/>
                <a:ea typeface="Times New Roman" panose="02020603050405020304" pitchFamily="18" charset="0"/>
              </a:rPr>
              <a:t>PulsoEntrada</a:t>
            </a:r>
            <a:r>
              <a:rPr lang="es-EC" sz="3400" dirty="0">
                <a:latin typeface="Times New Roman" panose="02020603050405020304" pitchFamily="18" charset="0"/>
                <a:ea typeface="Times New Roman" panose="02020603050405020304" pitchFamily="18" charset="0"/>
              </a:rPr>
              <a:t>; 0,250,500)</a:t>
            </a:r>
          </a:p>
          <a:p>
            <a:pPr marL="342900" lvl="0" indent="-342900" algn="just">
              <a:lnSpc>
                <a:spcPct val="200000"/>
              </a:lnSpc>
              <a:spcAft>
                <a:spcPts val="0"/>
              </a:spcAft>
              <a:buFont typeface="Symbol" panose="05050102010706020507" pitchFamily="18" charset="2"/>
              <a:buChar char=""/>
            </a:pPr>
            <a:r>
              <a:rPr lang="es-EC" sz="3400" dirty="0">
                <a:latin typeface="Times New Roman" panose="02020603050405020304" pitchFamily="18" charset="0"/>
                <a:ea typeface="Times New Roman" panose="02020603050405020304" pitchFamily="18" charset="0"/>
              </a:rPr>
              <a:t>PPG= </a:t>
            </a:r>
            <a:r>
              <a:rPr lang="es-EC" sz="3400" i="1" dirty="0" err="1">
                <a:latin typeface="Times New Roman" panose="02020603050405020304" pitchFamily="18" charset="0"/>
                <a:ea typeface="Times New Roman" panose="02020603050405020304" pitchFamily="18" charset="0"/>
              </a:rPr>
              <a:t>trapmf</a:t>
            </a:r>
            <a:r>
              <a:rPr lang="es-EC" sz="3400" dirty="0">
                <a:latin typeface="Times New Roman" panose="02020603050405020304" pitchFamily="18" charset="0"/>
                <a:ea typeface="Times New Roman" panose="02020603050405020304" pitchFamily="18" charset="0"/>
              </a:rPr>
              <a:t> (</a:t>
            </a:r>
            <a:r>
              <a:rPr lang="es-EC" sz="3400" dirty="0" err="1">
                <a:latin typeface="Times New Roman" panose="02020603050405020304" pitchFamily="18" charset="0"/>
                <a:ea typeface="Times New Roman" panose="02020603050405020304" pitchFamily="18" charset="0"/>
              </a:rPr>
              <a:t>PulsoEntrada</a:t>
            </a:r>
            <a:r>
              <a:rPr lang="es-EC" sz="3400" dirty="0">
                <a:latin typeface="Times New Roman" panose="02020603050405020304" pitchFamily="18" charset="0"/>
                <a:ea typeface="Times New Roman" panose="02020603050405020304" pitchFamily="18" charset="0"/>
              </a:rPr>
              <a:t>; 250,500,1000,1000)</a:t>
            </a:r>
          </a:p>
        </p:txBody>
      </p:sp>
      <p:sp>
        <p:nvSpPr>
          <p:cNvPr id="18" name="Flecha: hacia abajo 17">
            <a:extLst>
              <a:ext uri="{FF2B5EF4-FFF2-40B4-BE49-F238E27FC236}">
                <a16:creationId xmlns:a16="http://schemas.microsoft.com/office/drawing/2014/main" id="{D169409A-6A24-4049-BFF8-4513A8757C86}"/>
              </a:ext>
            </a:extLst>
          </p:cNvPr>
          <p:cNvSpPr/>
          <p:nvPr/>
        </p:nvSpPr>
        <p:spPr>
          <a:xfrm rot="16200000">
            <a:off x="13139275" y="5740035"/>
            <a:ext cx="1015663" cy="98805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732912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8075038" y="538229"/>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CONTROLADOR FUZZY </a:t>
            </a:r>
          </a:p>
        </p:txBody>
      </p:sp>
      <p:pic>
        <p:nvPicPr>
          <p:cNvPr id="12" name="Picture 4" descr="Resultado de imagen para espe">
            <a:extLst>
              <a:ext uri="{FF2B5EF4-FFF2-40B4-BE49-F238E27FC236}">
                <a16:creationId xmlns:a16="http://schemas.microsoft.com/office/drawing/2014/main" id="{FAB76F8C-5756-484E-B88B-1604F8B5C9B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581D07B0-6D47-49E8-94E0-16E1D07964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7CEAD647-8D09-439A-B52B-D867D31E2BAA}"/>
              </a:ext>
            </a:extLst>
          </p:cNvPr>
          <p:cNvSpPr txBox="1"/>
          <p:nvPr/>
        </p:nvSpPr>
        <p:spPr>
          <a:xfrm>
            <a:off x="-1" y="13008114"/>
            <a:ext cx="1884216" cy="707886"/>
          </a:xfrm>
          <a:prstGeom prst="rect">
            <a:avLst/>
          </a:prstGeom>
          <a:noFill/>
        </p:spPr>
        <p:txBody>
          <a:bodyPr wrap="square" rtlCol="0">
            <a:spAutoFit/>
          </a:bodyPr>
          <a:lstStyle/>
          <a:p>
            <a:pPr algn="ctr"/>
            <a:r>
              <a:rPr lang="es-ES" sz="2000" dirty="0">
                <a:solidFill>
                  <a:schemeClr val="tx2"/>
                </a:solidFill>
              </a:rPr>
              <a:t>DISEÑO DEL CONTROLADOR </a:t>
            </a:r>
            <a:endParaRPr lang="es-EC" sz="2000" dirty="0">
              <a:solidFill>
                <a:schemeClr val="tx2"/>
              </a:solidFill>
            </a:endParaRPr>
          </a:p>
        </p:txBody>
      </p:sp>
      <p:graphicFrame>
        <p:nvGraphicFramePr>
          <p:cNvPr id="2" name="Tabla 1">
            <a:extLst>
              <a:ext uri="{FF2B5EF4-FFF2-40B4-BE49-F238E27FC236}">
                <a16:creationId xmlns:a16="http://schemas.microsoft.com/office/drawing/2014/main" id="{77E69C48-698A-4885-8128-1AF6857CDD95}"/>
              </a:ext>
            </a:extLst>
          </p:cNvPr>
          <p:cNvGraphicFramePr>
            <a:graphicFrameLocks noGrp="1"/>
          </p:cNvGraphicFramePr>
          <p:nvPr>
            <p:extLst>
              <p:ext uri="{D42A27DB-BD31-4B8C-83A1-F6EECF244321}">
                <p14:modId xmlns:p14="http://schemas.microsoft.com/office/powerpoint/2010/main" val="1464033349"/>
              </p:ext>
            </p:extLst>
          </p:nvPr>
        </p:nvGraphicFramePr>
        <p:xfrm>
          <a:off x="2273617" y="2527860"/>
          <a:ext cx="9915207" cy="4670170"/>
        </p:xfrm>
        <a:graphic>
          <a:graphicData uri="http://schemas.openxmlformats.org/drawingml/2006/table">
            <a:tbl>
              <a:tblPr firstRow="1" firstCol="1" bandRow="1">
                <a:tableStyleId>{5C22544A-7EE6-4342-B048-85BDC9FD1C3A}</a:tableStyleId>
              </a:tblPr>
              <a:tblGrid>
                <a:gridCol w="5898455">
                  <a:extLst>
                    <a:ext uri="{9D8B030D-6E8A-4147-A177-3AD203B41FA5}">
                      <a16:colId xmlns:a16="http://schemas.microsoft.com/office/drawing/2014/main" val="3264330721"/>
                    </a:ext>
                  </a:extLst>
                </a:gridCol>
                <a:gridCol w="4016752">
                  <a:extLst>
                    <a:ext uri="{9D8B030D-6E8A-4147-A177-3AD203B41FA5}">
                      <a16:colId xmlns:a16="http://schemas.microsoft.com/office/drawing/2014/main" val="1257270989"/>
                    </a:ext>
                  </a:extLst>
                </a:gridCol>
              </a:tblGrid>
              <a:tr h="543890">
                <a:tc gridSpan="2">
                  <a:txBody>
                    <a:bodyPr/>
                    <a:lstStyle/>
                    <a:p>
                      <a:pPr>
                        <a:spcAft>
                          <a:spcPts val="0"/>
                        </a:spcAft>
                      </a:pPr>
                      <a:r>
                        <a:rPr lang="es-EC" sz="3200" dirty="0">
                          <a:effectLst/>
                        </a:rPr>
                        <a:t>Variable lingüística de salida del controlador }</a:t>
                      </a:r>
                      <a:endParaRPr lang="es-EC" sz="3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2793020021"/>
                  </a:ext>
                </a:extLst>
              </a:tr>
              <a:tr h="543890">
                <a:tc>
                  <a:txBody>
                    <a:bodyPr/>
                    <a:lstStyle/>
                    <a:p>
                      <a:pPr>
                        <a:spcAft>
                          <a:spcPts val="0"/>
                        </a:spcAft>
                      </a:pPr>
                      <a:r>
                        <a:rPr lang="es-EC" sz="3200">
                          <a:effectLst/>
                        </a:rPr>
                        <a:t>Variable lingüística Nomenclatura  </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200">
                          <a:effectLst/>
                        </a:rPr>
                        <a:t> Descripción </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41665928"/>
                  </a:ext>
                </a:extLst>
              </a:tr>
              <a:tr h="543890">
                <a:tc>
                  <a:txBody>
                    <a:bodyPr/>
                    <a:lstStyle/>
                    <a:p>
                      <a:pPr>
                        <a:spcAft>
                          <a:spcPts val="0"/>
                        </a:spcAft>
                      </a:pPr>
                      <a:r>
                        <a:rPr lang="en-US" sz="3200">
                          <a:effectLst/>
                        </a:rPr>
                        <a:t>VNG</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200">
                          <a:effectLst/>
                        </a:rPr>
                        <a:t>Voltaje negativo grande</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41359023"/>
                  </a:ext>
                </a:extLst>
              </a:tr>
              <a:tr h="543890">
                <a:tc>
                  <a:txBody>
                    <a:bodyPr/>
                    <a:lstStyle/>
                    <a:p>
                      <a:pPr>
                        <a:spcAft>
                          <a:spcPts val="0"/>
                        </a:spcAft>
                      </a:pPr>
                      <a:r>
                        <a:rPr lang="en-US" sz="3200">
                          <a:effectLst/>
                        </a:rPr>
                        <a:t>VNB</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200">
                          <a:effectLst/>
                        </a:rPr>
                        <a:t>Voltaje negativo bajo</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84475132"/>
                  </a:ext>
                </a:extLst>
              </a:tr>
              <a:tr h="543890">
                <a:tc>
                  <a:txBody>
                    <a:bodyPr/>
                    <a:lstStyle/>
                    <a:p>
                      <a:pPr>
                        <a:spcAft>
                          <a:spcPts val="0"/>
                        </a:spcAft>
                      </a:pPr>
                      <a:r>
                        <a:rPr lang="en-US" sz="3200">
                          <a:effectLst/>
                        </a:rPr>
                        <a:t>VC</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200">
                          <a:effectLst/>
                        </a:rPr>
                        <a:t>Voltaje cero</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97077661"/>
                  </a:ext>
                </a:extLst>
              </a:tr>
              <a:tr h="543890">
                <a:tc>
                  <a:txBody>
                    <a:bodyPr/>
                    <a:lstStyle/>
                    <a:p>
                      <a:pPr>
                        <a:spcAft>
                          <a:spcPts val="0"/>
                        </a:spcAft>
                      </a:pPr>
                      <a:r>
                        <a:rPr lang="en-US" sz="3200">
                          <a:effectLst/>
                        </a:rPr>
                        <a:t>VPP</a:t>
                      </a:r>
                      <a:endParaRPr lang="es-EC" sz="32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200">
                          <a:effectLst/>
                        </a:rPr>
                        <a:t>Voltaje positivo pequeño</a:t>
                      </a:r>
                      <a:endParaRPr lang="es-EC"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47391482"/>
                  </a:ext>
                </a:extLst>
              </a:tr>
              <a:tr h="543890">
                <a:tc>
                  <a:txBody>
                    <a:bodyPr/>
                    <a:lstStyle/>
                    <a:p>
                      <a:pPr>
                        <a:spcAft>
                          <a:spcPts val="0"/>
                        </a:spcAft>
                      </a:pPr>
                      <a:r>
                        <a:rPr lang="en-US" sz="3200" dirty="0">
                          <a:effectLst/>
                        </a:rPr>
                        <a:t>VPG</a:t>
                      </a:r>
                      <a:endParaRPr lang="es-EC"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C" sz="3200" dirty="0">
                          <a:effectLst/>
                        </a:rPr>
                        <a:t>Voltaje positivo grande</a:t>
                      </a:r>
                      <a:endParaRPr lang="es-EC" sz="3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86170891"/>
                  </a:ext>
                </a:extLst>
              </a:tr>
            </a:tbl>
          </a:graphicData>
        </a:graphic>
      </p:graphicFrame>
      <p:pic>
        <p:nvPicPr>
          <p:cNvPr id="11" name="Imagen 10">
            <a:extLst>
              <a:ext uri="{FF2B5EF4-FFF2-40B4-BE49-F238E27FC236}">
                <a16:creationId xmlns:a16="http://schemas.microsoft.com/office/drawing/2014/main" id="{5FEC7E4F-8A52-4603-AAAD-B84C4FA2BB44}"/>
              </a:ext>
            </a:extLst>
          </p:cNvPr>
          <p:cNvPicPr/>
          <p:nvPr/>
        </p:nvPicPr>
        <p:blipFill>
          <a:blip r:embed="rId5"/>
          <a:stretch>
            <a:fillRect/>
          </a:stretch>
        </p:blipFill>
        <p:spPr>
          <a:xfrm>
            <a:off x="13858239" y="2641599"/>
            <a:ext cx="10329285" cy="8768051"/>
          </a:xfrm>
          <a:prstGeom prst="rect">
            <a:avLst/>
          </a:prstGeom>
        </p:spPr>
      </p:pic>
      <p:sp>
        <p:nvSpPr>
          <p:cNvPr id="4" name="Rectángulo 3">
            <a:extLst>
              <a:ext uri="{FF2B5EF4-FFF2-40B4-BE49-F238E27FC236}">
                <a16:creationId xmlns:a16="http://schemas.microsoft.com/office/drawing/2014/main" id="{D98FB93B-AF2C-4ED3-A43C-738134805141}"/>
              </a:ext>
            </a:extLst>
          </p:cNvPr>
          <p:cNvSpPr/>
          <p:nvPr/>
        </p:nvSpPr>
        <p:spPr>
          <a:xfrm>
            <a:off x="3119483" y="8712592"/>
            <a:ext cx="12188825" cy="4701736"/>
          </a:xfrm>
          <a:prstGeom prst="rect">
            <a:avLst/>
          </a:prstGeom>
        </p:spPr>
        <p:txBody>
          <a:bodyPr>
            <a:spAutoFit/>
          </a:bodyPr>
          <a:lstStyle/>
          <a:p>
            <a:pPr>
              <a:spcAft>
                <a:spcPts val="0"/>
              </a:spcAft>
            </a:pPr>
            <a:r>
              <a:rPr lang="es-EC" dirty="0">
                <a:latin typeface="Times New Roman" panose="02020603050405020304" pitchFamily="18" charset="0"/>
                <a:ea typeface="Times New Roman" panose="02020603050405020304" pitchFamily="18" charset="0"/>
              </a:rPr>
              <a:t> </a:t>
            </a:r>
          </a:p>
          <a:p>
            <a:pPr marL="342900" lvl="0" indent="-342900" algn="just">
              <a:lnSpc>
                <a:spcPct val="15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VNG= </a:t>
            </a:r>
            <a:r>
              <a:rPr lang="es-EC" i="1" dirty="0" err="1">
                <a:latin typeface="Times New Roman" panose="02020603050405020304" pitchFamily="18" charset="0"/>
                <a:ea typeface="Times New Roman" panose="02020603050405020304" pitchFamily="18" charset="0"/>
              </a:rPr>
              <a:t>trapmf</a:t>
            </a:r>
            <a:r>
              <a:rPr lang="es-EC" dirty="0">
                <a:latin typeface="Times New Roman" panose="02020603050405020304" pitchFamily="18" charset="0"/>
                <a:ea typeface="Times New Roman" panose="02020603050405020304" pitchFamily="18" charset="0"/>
              </a:rPr>
              <a:t> (</a:t>
            </a:r>
            <a:r>
              <a:rPr lang="es-EC" dirty="0" err="1">
                <a:latin typeface="Times New Roman" panose="02020603050405020304" pitchFamily="18" charset="0"/>
                <a:ea typeface="Times New Roman" panose="02020603050405020304" pitchFamily="18" charset="0"/>
              </a:rPr>
              <a:t>PulsoEntrada</a:t>
            </a:r>
            <a:r>
              <a:rPr lang="es-EC" dirty="0">
                <a:latin typeface="Times New Roman" panose="02020603050405020304" pitchFamily="18" charset="0"/>
                <a:ea typeface="Times New Roman" panose="02020603050405020304" pitchFamily="18" charset="0"/>
              </a:rPr>
              <a:t>; -24,-24,-12,-6)</a:t>
            </a:r>
          </a:p>
          <a:p>
            <a:pPr marL="342900" lvl="0" indent="-342900" algn="just">
              <a:lnSpc>
                <a:spcPct val="15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VNB= </a:t>
            </a:r>
            <a:r>
              <a:rPr lang="es-EC" i="1" dirty="0" err="1">
                <a:latin typeface="Times New Roman" panose="02020603050405020304" pitchFamily="18" charset="0"/>
                <a:ea typeface="Times New Roman" panose="02020603050405020304" pitchFamily="18" charset="0"/>
              </a:rPr>
              <a:t>trinf</a:t>
            </a:r>
            <a:r>
              <a:rPr lang="es-EC" dirty="0">
                <a:latin typeface="Times New Roman" panose="02020603050405020304" pitchFamily="18" charset="0"/>
                <a:ea typeface="Times New Roman" panose="02020603050405020304" pitchFamily="18" charset="0"/>
              </a:rPr>
              <a:t> (</a:t>
            </a:r>
            <a:r>
              <a:rPr lang="es-EC" dirty="0" err="1">
                <a:latin typeface="Times New Roman" panose="02020603050405020304" pitchFamily="18" charset="0"/>
                <a:ea typeface="Times New Roman" panose="02020603050405020304" pitchFamily="18" charset="0"/>
              </a:rPr>
              <a:t>PulsoEntrada</a:t>
            </a:r>
            <a:r>
              <a:rPr lang="es-EC" dirty="0">
                <a:latin typeface="Times New Roman" panose="02020603050405020304" pitchFamily="18" charset="0"/>
                <a:ea typeface="Times New Roman" panose="02020603050405020304" pitchFamily="18" charset="0"/>
              </a:rPr>
              <a:t>; -12,-6,0)</a:t>
            </a:r>
          </a:p>
          <a:p>
            <a:pPr marL="342900" lvl="0" indent="-342900" algn="just">
              <a:lnSpc>
                <a:spcPct val="15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VC= </a:t>
            </a:r>
            <a:r>
              <a:rPr lang="es-EC" i="1" dirty="0" err="1">
                <a:latin typeface="Times New Roman" panose="02020603050405020304" pitchFamily="18" charset="0"/>
                <a:ea typeface="Times New Roman" panose="02020603050405020304" pitchFamily="18" charset="0"/>
              </a:rPr>
              <a:t>trinf</a:t>
            </a:r>
            <a:r>
              <a:rPr lang="es-EC" dirty="0">
                <a:latin typeface="Times New Roman" panose="02020603050405020304" pitchFamily="18" charset="0"/>
                <a:ea typeface="Times New Roman" panose="02020603050405020304" pitchFamily="18" charset="0"/>
              </a:rPr>
              <a:t> (</a:t>
            </a:r>
            <a:r>
              <a:rPr lang="es-EC" dirty="0" err="1">
                <a:latin typeface="Times New Roman" panose="02020603050405020304" pitchFamily="18" charset="0"/>
                <a:ea typeface="Times New Roman" panose="02020603050405020304" pitchFamily="18" charset="0"/>
              </a:rPr>
              <a:t>PulsoEntrada</a:t>
            </a:r>
            <a:r>
              <a:rPr lang="es-EC" dirty="0">
                <a:latin typeface="Times New Roman" panose="02020603050405020304" pitchFamily="18" charset="0"/>
                <a:ea typeface="Times New Roman" panose="02020603050405020304" pitchFamily="18" charset="0"/>
              </a:rPr>
              <a:t>; -6,0,6)</a:t>
            </a:r>
          </a:p>
          <a:p>
            <a:pPr marL="342900" lvl="0" indent="-342900" algn="just">
              <a:lnSpc>
                <a:spcPct val="15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VPP= </a:t>
            </a:r>
            <a:r>
              <a:rPr lang="es-EC" i="1" dirty="0" err="1">
                <a:latin typeface="Times New Roman" panose="02020603050405020304" pitchFamily="18" charset="0"/>
                <a:ea typeface="Times New Roman" panose="02020603050405020304" pitchFamily="18" charset="0"/>
              </a:rPr>
              <a:t>trinf</a:t>
            </a:r>
            <a:r>
              <a:rPr lang="es-EC" dirty="0">
                <a:latin typeface="Times New Roman" panose="02020603050405020304" pitchFamily="18" charset="0"/>
                <a:ea typeface="Times New Roman" panose="02020603050405020304" pitchFamily="18" charset="0"/>
              </a:rPr>
              <a:t> (</a:t>
            </a:r>
            <a:r>
              <a:rPr lang="es-EC" dirty="0" err="1">
                <a:latin typeface="Times New Roman" panose="02020603050405020304" pitchFamily="18" charset="0"/>
                <a:ea typeface="Times New Roman" panose="02020603050405020304" pitchFamily="18" charset="0"/>
              </a:rPr>
              <a:t>PulsoEntrada</a:t>
            </a:r>
            <a:r>
              <a:rPr lang="es-EC" dirty="0">
                <a:latin typeface="Times New Roman" panose="02020603050405020304" pitchFamily="18" charset="0"/>
                <a:ea typeface="Times New Roman" panose="02020603050405020304" pitchFamily="18" charset="0"/>
              </a:rPr>
              <a:t>; 0,6,12)</a:t>
            </a:r>
          </a:p>
          <a:p>
            <a:pPr marL="342900" lvl="0" indent="-342900" algn="just">
              <a:lnSpc>
                <a:spcPct val="150000"/>
              </a:lnSpc>
              <a:spcAft>
                <a:spcPts val="0"/>
              </a:spcAft>
              <a:buFont typeface="Symbol" panose="05050102010706020507" pitchFamily="18" charset="2"/>
              <a:buChar char=""/>
            </a:pPr>
            <a:r>
              <a:rPr lang="es-EC" dirty="0">
                <a:latin typeface="Times New Roman" panose="02020603050405020304" pitchFamily="18" charset="0"/>
                <a:ea typeface="Times New Roman" panose="02020603050405020304" pitchFamily="18" charset="0"/>
              </a:rPr>
              <a:t>VPG= </a:t>
            </a:r>
            <a:r>
              <a:rPr lang="es-EC" i="1" dirty="0" err="1">
                <a:latin typeface="Times New Roman" panose="02020603050405020304" pitchFamily="18" charset="0"/>
                <a:ea typeface="Times New Roman" panose="02020603050405020304" pitchFamily="18" charset="0"/>
              </a:rPr>
              <a:t>trapmf</a:t>
            </a:r>
            <a:r>
              <a:rPr lang="es-EC" dirty="0">
                <a:latin typeface="Times New Roman" panose="02020603050405020304" pitchFamily="18" charset="0"/>
                <a:ea typeface="Times New Roman" panose="02020603050405020304" pitchFamily="18" charset="0"/>
              </a:rPr>
              <a:t> (</a:t>
            </a:r>
            <a:r>
              <a:rPr lang="es-EC" dirty="0" err="1">
                <a:latin typeface="Times New Roman" panose="02020603050405020304" pitchFamily="18" charset="0"/>
                <a:ea typeface="Times New Roman" panose="02020603050405020304" pitchFamily="18" charset="0"/>
              </a:rPr>
              <a:t>PulsoEntrada</a:t>
            </a:r>
            <a:r>
              <a:rPr lang="es-EC" dirty="0">
                <a:latin typeface="Times New Roman" panose="02020603050405020304" pitchFamily="18" charset="0"/>
                <a:ea typeface="Times New Roman" panose="02020603050405020304" pitchFamily="18" charset="0"/>
              </a:rPr>
              <a:t>; 6,12,24,24)</a:t>
            </a:r>
          </a:p>
        </p:txBody>
      </p:sp>
      <p:sp>
        <p:nvSpPr>
          <p:cNvPr id="18" name="Flecha: hacia abajo 17">
            <a:extLst>
              <a:ext uri="{FF2B5EF4-FFF2-40B4-BE49-F238E27FC236}">
                <a16:creationId xmlns:a16="http://schemas.microsoft.com/office/drawing/2014/main" id="{73C65AF0-F957-4821-AADA-DC4CF24025CB}"/>
              </a:ext>
            </a:extLst>
          </p:cNvPr>
          <p:cNvSpPr/>
          <p:nvPr/>
        </p:nvSpPr>
        <p:spPr>
          <a:xfrm rot="5400000">
            <a:off x="12243702" y="3445017"/>
            <a:ext cx="1398329" cy="102674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Flecha: hacia abajo 18">
            <a:extLst>
              <a:ext uri="{FF2B5EF4-FFF2-40B4-BE49-F238E27FC236}">
                <a16:creationId xmlns:a16="http://schemas.microsoft.com/office/drawing/2014/main" id="{A2BB7077-5868-49F9-9AF9-0CB6F45AB27B}"/>
              </a:ext>
            </a:extLst>
          </p:cNvPr>
          <p:cNvSpPr/>
          <p:nvPr/>
        </p:nvSpPr>
        <p:spPr>
          <a:xfrm>
            <a:off x="6617495" y="7965355"/>
            <a:ext cx="1227450" cy="114916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490743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2396112" y="570775"/>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CONTROLADOR FUZZY </a:t>
            </a:r>
          </a:p>
        </p:txBody>
      </p:sp>
      <p:pic>
        <p:nvPicPr>
          <p:cNvPr id="12" name="Picture 4" descr="Resultado de imagen para espe">
            <a:extLst>
              <a:ext uri="{FF2B5EF4-FFF2-40B4-BE49-F238E27FC236}">
                <a16:creationId xmlns:a16="http://schemas.microsoft.com/office/drawing/2014/main" id="{FAB76F8C-5756-484E-B88B-1604F8B5C9B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581D07B0-6D47-49E8-94E0-16E1D07964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7CEAD647-8D09-439A-B52B-D867D31E2BAA}"/>
              </a:ext>
            </a:extLst>
          </p:cNvPr>
          <p:cNvSpPr txBox="1"/>
          <p:nvPr/>
        </p:nvSpPr>
        <p:spPr>
          <a:xfrm>
            <a:off x="-1" y="13008114"/>
            <a:ext cx="1884216" cy="707886"/>
          </a:xfrm>
          <a:prstGeom prst="rect">
            <a:avLst/>
          </a:prstGeom>
          <a:noFill/>
        </p:spPr>
        <p:txBody>
          <a:bodyPr wrap="square" rtlCol="0">
            <a:spAutoFit/>
          </a:bodyPr>
          <a:lstStyle/>
          <a:p>
            <a:pPr algn="ctr"/>
            <a:r>
              <a:rPr lang="es-ES" sz="2000" dirty="0">
                <a:solidFill>
                  <a:schemeClr val="tx2"/>
                </a:solidFill>
              </a:rPr>
              <a:t>DISEÑO DEL CONTROLADOR </a:t>
            </a:r>
            <a:endParaRPr lang="es-EC" sz="2000" dirty="0">
              <a:solidFill>
                <a:schemeClr val="tx2"/>
              </a:solidFill>
            </a:endParaRPr>
          </a:p>
        </p:txBody>
      </p:sp>
      <p:graphicFrame>
        <p:nvGraphicFramePr>
          <p:cNvPr id="3" name="Tabla 2">
            <a:extLst>
              <a:ext uri="{FF2B5EF4-FFF2-40B4-BE49-F238E27FC236}">
                <a16:creationId xmlns:a16="http://schemas.microsoft.com/office/drawing/2014/main" id="{12F56EF9-9A33-4A9D-B981-1D88BABB0E4D}"/>
              </a:ext>
            </a:extLst>
          </p:cNvPr>
          <p:cNvGraphicFramePr>
            <a:graphicFrameLocks noGrp="1"/>
          </p:cNvGraphicFramePr>
          <p:nvPr>
            <p:extLst>
              <p:ext uri="{D42A27DB-BD31-4B8C-83A1-F6EECF244321}">
                <p14:modId xmlns:p14="http://schemas.microsoft.com/office/powerpoint/2010/main" val="1519801962"/>
              </p:ext>
            </p:extLst>
          </p:nvPr>
        </p:nvGraphicFramePr>
        <p:xfrm>
          <a:off x="2396112" y="2877635"/>
          <a:ext cx="8178483" cy="3413760"/>
        </p:xfrm>
        <a:graphic>
          <a:graphicData uri="http://schemas.openxmlformats.org/drawingml/2006/table">
            <a:tbl>
              <a:tblPr firstRow="1" firstCol="1" bandRow="1">
                <a:tableStyleId>{5C22544A-7EE6-4342-B048-85BDC9FD1C3A}</a:tableStyleId>
              </a:tblPr>
              <a:tblGrid>
                <a:gridCol w="4886012">
                  <a:extLst>
                    <a:ext uri="{9D8B030D-6E8A-4147-A177-3AD203B41FA5}">
                      <a16:colId xmlns:a16="http://schemas.microsoft.com/office/drawing/2014/main" val="3607645613"/>
                    </a:ext>
                  </a:extLst>
                </a:gridCol>
                <a:gridCol w="3292471">
                  <a:extLst>
                    <a:ext uri="{9D8B030D-6E8A-4147-A177-3AD203B41FA5}">
                      <a16:colId xmlns:a16="http://schemas.microsoft.com/office/drawing/2014/main" val="1128499884"/>
                    </a:ext>
                  </a:extLst>
                </a:gridCol>
              </a:tblGrid>
              <a:tr h="168006">
                <a:tc gridSpan="2">
                  <a:txBody>
                    <a:bodyPr/>
                    <a:lstStyle/>
                    <a:p>
                      <a:pPr algn="ctr">
                        <a:spcAft>
                          <a:spcPts val="0"/>
                        </a:spcAft>
                      </a:pPr>
                      <a:r>
                        <a:rPr lang="es-EC" sz="3200" dirty="0">
                          <a:effectLst/>
                        </a:rPr>
                        <a:t>Reglas del controlador </a:t>
                      </a:r>
                      <a:endParaRPr lang="es-EC" sz="44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1310685446"/>
                  </a:ext>
                </a:extLst>
              </a:tr>
              <a:tr h="398916">
                <a:tc>
                  <a:txBody>
                    <a:bodyPr/>
                    <a:lstStyle/>
                    <a:p>
                      <a:pPr algn="ctr">
                        <a:spcAft>
                          <a:spcPts val="0"/>
                        </a:spcAft>
                      </a:pPr>
                      <a:r>
                        <a:rPr lang="es-EC" sz="3200" b="1">
                          <a:effectLst/>
                        </a:rPr>
                        <a:t>SI</a:t>
                      </a:r>
                      <a:endParaRPr lang="es-EC" sz="4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C" sz="3200" b="1" dirty="0">
                          <a:solidFill>
                            <a:schemeClr val="accent1"/>
                          </a:solidFill>
                          <a:effectLst/>
                        </a:rPr>
                        <a:t> ENTONCES </a:t>
                      </a:r>
                      <a:endParaRPr lang="es-EC" sz="4400" b="1" dirty="0">
                        <a:solidFill>
                          <a:schemeClr val="accent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04384375"/>
                  </a:ext>
                </a:extLst>
              </a:tr>
              <a:tr h="398916">
                <a:tc>
                  <a:txBody>
                    <a:bodyPr/>
                    <a:lstStyle/>
                    <a:p>
                      <a:pPr>
                        <a:spcAft>
                          <a:spcPts val="0"/>
                        </a:spcAft>
                      </a:pPr>
                      <a:r>
                        <a:rPr lang="en-US" sz="3200">
                          <a:effectLst/>
                        </a:rPr>
                        <a:t>PNG</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3200" dirty="0">
                          <a:effectLst/>
                        </a:rPr>
                        <a:t>VNG</a:t>
                      </a:r>
                      <a:endParaRPr lang="es-EC" sz="4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07566806"/>
                  </a:ext>
                </a:extLst>
              </a:tr>
              <a:tr h="398916">
                <a:tc>
                  <a:txBody>
                    <a:bodyPr/>
                    <a:lstStyle/>
                    <a:p>
                      <a:pPr>
                        <a:spcAft>
                          <a:spcPts val="0"/>
                        </a:spcAft>
                      </a:pPr>
                      <a:r>
                        <a:rPr lang="en-US" sz="3200">
                          <a:effectLst/>
                        </a:rPr>
                        <a:t>PNB</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3200">
                          <a:effectLst/>
                        </a:rPr>
                        <a:t>VNB</a:t>
                      </a:r>
                      <a:endParaRPr lang="es-EC" sz="4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87423245"/>
                  </a:ext>
                </a:extLst>
              </a:tr>
              <a:tr h="398916">
                <a:tc>
                  <a:txBody>
                    <a:bodyPr/>
                    <a:lstStyle/>
                    <a:p>
                      <a:pPr>
                        <a:spcAft>
                          <a:spcPts val="0"/>
                        </a:spcAft>
                      </a:pPr>
                      <a:r>
                        <a:rPr lang="en-US" sz="3200">
                          <a:effectLst/>
                        </a:rPr>
                        <a:t>PC</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3200" dirty="0">
                          <a:effectLst/>
                        </a:rPr>
                        <a:t>VC</a:t>
                      </a:r>
                      <a:endParaRPr lang="es-EC" sz="4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9943261"/>
                  </a:ext>
                </a:extLst>
              </a:tr>
              <a:tr h="398916">
                <a:tc>
                  <a:txBody>
                    <a:bodyPr/>
                    <a:lstStyle/>
                    <a:p>
                      <a:pPr>
                        <a:spcAft>
                          <a:spcPts val="0"/>
                        </a:spcAft>
                      </a:pPr>
                      <a:r>
                        <a:rPr lang="en-US" sz="3200">
                          <a:effectLst/>
                        </a:rPr>
                        <a:t>PPP</a:t>
                      </a:r>
                      <a:endParaRPr lang="es-EC" sz="44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3200">
                          <a:effectLst/>
                        </a:rPr>
                        <a:t>VPP</a:t>
                      </a:r>
                      <a:endParaRPr lang="es-EC" sz="4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59113733"/>
                  </a:ext>
                </a:extLst>
              </a:tr>
              <a:tr h="398916">
                <a:tc>
                  <a:txBody>
                    <a:bodyPr/>
                    <a:lstStyle/>
                    <a:p>
                      <a:pPr>
                        <a:spcAft>
                          <a:spcPts val="0"/>
                        </a:spcAft>
                      </a:pPr>
                      <a:r>
                        <a:rPr lang="en-US" sz="3200" dirty="0">
                          <a:effectLst/>
                        </a:rPr>
                        <a:t>PPG</a:t>
                      </a:r>
                      <a:endParaRPr lang="es-EC" sz="4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3200" dirty="0">
                          <a:effectLst/>
                        </a:rPr>
                        <a:t>VPG</a:t>
                      </a:r>
                      <a:endParaRPr lang="es-EC" sz="4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31724116"/>
                  </a:ext>
                </a:extLst>
              </a:tr>
            </a:tbl>
          </a:graphicData>
        </a:graphic>
      </p:graphicFrame>
      <p:pic>
        <p:nvPicPr>
          <p:cNvPr id="17" name="Imagen 16">
            <a:extLst>
              <a:ext uri="{FF2B5EF4-FFF2-40B4-BE49-F238E27FC236}">
                <a16:creationId xmlns:a16="http://schemas.microsoft.com/office/drawing/2014/main" id="{33AF1C1E-11FD-4A56-BAD2-EBB7B7BBFD6B}"/>
              </a:ext>
            </a:extLst>
          </p:cNvPr>
          <p:cNvPicPr/>
          <p:nvPr/>
        </p:nvPicPr>
        <p:blipFill>
          <a:blip r:embed="rId5"/>
          <a:stretch>
            <a:fillRect/>
          </a:stretch>
        </p:blipFill>
        <p:spPr>
          <a:xfrm>
            <a:off x="14748839" y="1783480"/>
            <a:ext cx="8201574" cy="6709605"/>
          </a:xfrm>
          <a:prstGeom prst="rect">
            <a:avLst/>
          </a:prstGeom>
        </p:spPr>
      </p:pic>
      <p:pic>
        <p:nvPicPr>
          <p:cNvPr id="18" name="Imagen 17">
            <a:extLst>
              <a:ext uri="{FF2B5EF4-FFF2-40B4-BE49-F238E27FC236}">
                <a16:creationId xmlns:a16="http://schemas.microsoft.com/office/drawing/2014/main" id="{85FF6C5B-1FF0-483C-B728-50E8D9DB5DE3}"/>
              </a:ext>
            </a:extLst>
          </p:cNvPr>
          <p:cNvPicPr/>
          <p:nvPr/>
        </p:nvPicPr>
        <p:blipFill>
          <a:blip r:embed="rId6"/>
          <a:stretch>
            <a:fillRect/>
          </a:stretch>
        </p:blipFill>
        <p:spPr>
          <a:xfrm>
            <a:off x="2396112" y="6858001"/>
            <a:ext cx="9255443" cy="6137476"/>
          </a:xfrm>
          <a:prstGeom prst="rect">
            <a:avLst/>
          </a:prstGeom>
        </p:spPr>
      </p:pic>
      <p:sp>
        <p:nvSpPr>
          <p:cNvPr id="20" name="Rectángulo: esquinas redondeadas 19">
            <a:extLst>
              <a:ext uri="{FF2B5EF4-FFF2-40B4-BE49-F238E27FC236}">
                <a16:creationId xmlns:a16="http://schemas.microsoft.com/office/drawing/2014/main" id="{15156C3C-0239-4536-AD0C-89A77BEDD488}"/>
              </a:ext>
            </a:extLst>
          </p:cNvPr>
          <p:cNvSpPr/>
          <p:nvPr/>
        </p:nvSpPr>
        <p:spPr>
          <a:xfrm>
            <a:off x="14748839" y="9753618"/>
            <a:ext cx="8201574" cy="1398331"/>
          </a:xfrm>
          <a:prstGeom prst="roundRect">
            <a:avLst/>
          </a:prstGeom>
          <a:solidFill>
            <a:srgbClr val="256E9F"/>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s-EC" dirty="0"/>
              <a:t>Reglas de control y de desfusificación </a:t>
            </a:r>
          </a:p>
        </p:txBody>
      </p:sp>
      <p:sp>
        <p:nvSpPr>
          <p:cNvPr id="21" name="Flecha: hacia abajo 20">
            <a:extLst>
              <a:ext uri="{FF2B5EF4-FFF2-40B4-BE49-F238E27FC236}">
                <a16:creationId xmlns:a16="http://schemas.microsoft.com/office/drawing/2014/main" id="{EBB61350-6B23-4728-9CDF-12B64660960D}"/>
              </a:ext>
            </a:extLst>
          </p:cNvPr>
          <p:cNvSpPr/>
          <p:nvPr/>
        </p:nvSpPr>
        <p:spPr>
          <a:xfrm rot="16200000">
            <a:off x="12274517" y="9640199"/>
            <a:ext cx="1398330" cy="156971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Flecha: hacia abajo 21">
            <a:extLst>
              <a:ext uri="{FF2B5EF4-FFF2-40B4-BE49-F238E27FC236}">
                <a16:creationId xmlns:a16="http://schemas.microsoft.com/office/drawing/2014/main" id="{5B3CE1C9-CD45-46C0-919C-3CD8908E0CF7}"/>
              </a:ext>
            </a:extLst>
          </p:cNvPr>
          <p:cNvSpPr/>
          <p:nvPr/>
        </p:nvSpPr>
        <p:spPr>
          <a:xfrm rot="5400000">
            <a:off x="12426917" y="4353427"/>
            <a:ext cx="1398330" cy="156971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795360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012561B-F2CE-2242-A9D9-95D0598A4023}"/>
              </a:ext>
            </a:extLst>
          </p:cNvPr>
          <p:cNvSpPr/>
          <p:nvPr/>
        </p:nvSpPr>
        <p:spPr>
          <a:xfrm>
            <a:off x="0" y="0"/>
            <a:ext cx="24377649"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5B2C801C-29EC-8E48-B8C7-426791895A42}"/>
              </a:ext>
            </a:extLst>
          </p:cNvPr>
          <p:cNvGrpSpPr/>
          <p:nvPr/>
        </p:nvGrpSpPr>
        <p:grpSpPr>
          <a:xfrm>
            <a:off x="922762" y="2398804"/>
            <a:ext cx="11822210" cy="7089405"/>
            <a:chOff x="1866137" y="4937963"/>
            <a:chExt cx="11423144" cy="3275532"/>
          </a:xfrm>
        </p:grpSpPr>
        <p:sp>
          <p:nvSpPr>
            <p:cNvPr id="10" name="TextBox 9">
              <a:extLst>
                <a:ext uri="{FF2B5EF4-FFF2-40B4-BE49-F238E27FC236}">
                  <a16:creationId xmlns:a16="http://schemas.microsoft.com/office/drawing/2014/main" id="{2BF23095-04C5-184E-9DC0-FC7629A47FD0}"/>
                </a:ext>
              </a:extLst>
            </p:cNvPr>
            <p:cNvSpPr txBox="1"/>
            <p:nvPr/>
          </p:nvSpPr>
          <p:spPr>
            <a:xfrm>
              <a:off x="1872819" y="4937963"/>
              <a:ext cx="11416462" cy="1014231"/>
            </a:xfrm>
            <a:prstGeom prst="rect">
              <a:avLst/>
            </a:prstGeom>
            <a:noFill/>
          </p:spPr>
          <p:txBody>
            <a:bodyPr wrap="square" rtlCol="0">
              <a:spAutoFit/>
            </a:bodyPr>
            <a:lstStyle/>
            <a:p>
              <a:pPr algn="ctr"/>
              <a:r>
                <a:rPr lang="es-ES" sz="10000" b="1" dirty="0">
                  <a:solidFill>
                    <a:schemeClr val="bg1"/>
                  </a:solidFill>
                  <a:latin typeface="Lato" charset="0"/>
                  <a:ea typeface="Lato" charset="0"/>
                  <a:cs typeface="Lato" charset="0"/>
                </a:rPr>
                <a:t>PÁGINA WEB</a:t>
              </a:r>
            </a:p>
          </p:txBody>
        </p:sp>
        <p:sp>
          <p:nvSpPr>
            <p:cNvPr id="12" name="Subtitle 2">
              <a:extLst>
                <a:ext uri="{FF2B5EF4-FFF2-40B4-BE49-F238E27FC236}">
                  <a16:creationId xmlns:a16="http://schemas.microsoft.com/office/drawing/2014/main" id="{95044859-4B45-5C4B-8C10-1AAF1EB92CED}"/>
                </a:ext>
              </a:extLst>
            </p:cNvPr>
            <p:cNvSpPr txBox="1">
              <a:spLocks/>
            </p:cNvSpPr>
            <p:nvPr/>
          </p:nvSpPr>
          <p:spPr>
            <a:xfrm>
              <a:off x="1866137" y="6170571"/>
              <a:ext cx="11416462" cy="204292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200000"/>
                </a:lnSpc>
              </a:pPr>
              <a:r>
                <a:rPr lang="es-ES" sz="4800" dirty="0">
                  <a:solidFill>
                    <a:schemeClr val="bg1"/>
                  </a:solidFill>
                  <a:latin typeface="Lato" charset="0"/>
                  <a:ea typeface="Lato" charset="0"/>
                  <a:cs typeface="Lato" charset="0"/>
                </a:rPr>
                <a:t>Diseñada a través del framework Django, alojada en la tarjeta Raspberry Pi, y subida al internet a través de Ngrok.	  </a:t>
              </a:r>
            </a:p>
          </p:txBody>
        </p:sp>
      </p:grpSp>
      <p:sp>
        <p:nvSpPr>
          <p:cNvPr id="13" name="Oval 12">
            <a:extLst>
              <a:ext uri="{FF2B5EF4-FFF2-40B4-BE49-F238E27FC236}">
                <a16:creationId xmlns:a16="http://schemas.microsoft.com/office/drawing/2014/main" id="{E97DB983-E855-BA44-8472-7F08CDCA2356}"/>
              </a:ext>
            </a:extLst>
          </p:cNvPr>
          <p:cNvSpPr/>
          <p:nvPr/>
        </p:nvSpPr>
        <p:spPr>
          <a:xfrm>
            <a:off x="17856869" y="2211292"/>
            <a:ext cx="4916581" cy="49165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4" name="Oval 13">
            <a:extLst>
              <a:ext uri="{FF2B5EF4-FFF2-40B4-BE49-F238E27FC236}">
                <a16:creationId xmlns:a16="http://schemas.microsoft.com/office/drawing/2014/main" id="{1F13277B-FA29-2042-B3E3-5DDF87B1B5CE}"/>
              </a:ext>
            </a:extLst>
          </p:cNvPr>
          <p:cNvSpPr/>
          <p:nvPr/>
        </p:nvSpPr>
        <p:spPr>
          <a:xfrm>
            <a:off x="18436079" y="2790502"/>
            <a:ext cx="3758160" cy="37581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Lato Black" charset="0"/>
              <a:ea typeface="Lato Black" charset="0"/>
              <a:cs typeface="Lato Black" charset="0"/>
            </a:endParaRPr>
          </a:p>
        </p:txBody>
      </p:sp>
      <p:sp>
        <p:nvSpPr>
          <p:cNvPr id="15" name="Oval 14">
            <a:extLst>
              <a:ext uri="{FF2B5EF4-FFF2-40B4-BE49-F238E27FC236}">
                <a16:creationId xmlns:a16="http://schemas.microsoft.com/office/drawing/2014/main" id="{2385A703-06D9-0E43-A52F-D99DEF6F85AD}"/>
              </a:ext>
            </a:extLst>
          </p:cNvPr>
          <p:cNvSpPr/>
          <p:nvPr/>
        </p:nvSpPr>
        <p:spPr>
          <a:xfrm>
            <a:off x="18084735" y="7869160"/>
            <a:ext cx="3635552" cy="3635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6" name="Oval 15">
            <a:extLst>
              <a:ext uri="{FF2B5EF4-FFF2-40B4-BE49-F238E27FC236}">
                <a16:creationId xmlns:a16="http://schemas.microsoft.com/office/drawing/2014/main" id="{926E5FEB-0039-9A49-86DC-3C8C265B3FEE}"/>
              </a:ext>
            </a:extLst>
          </p:cNvPr>
          <p:cNvSpPr/>
          <p:nvPr/>
        </p:nvSpPr>
        <p:spPr>
          <a:xfrm>
            <a:off x="18499096" y="8286773"/>
            <a:ext cx="2806830" cy="280682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7" name="Oval 16">
            <a:extLst>
              <a:ext uri="{FF2B5EF4-FFF2-40B4-BE49-F238E27FC236}">
                <a16:creationId xmlns:a16="http://schemas.microsoft.com/office/drawing/2014/main" id="{04E5B956-869B-AC4A-A4E8-9391B9E104D7}"/>
              </a:ext>
            </a:extLst>
          </p:cNvPr>
          <p:cNvSpPr/>
          <p:nvPr/>
        </p:nvSpPr>
        <p:spPr>
          <a:xfrm>
            <a:off x="13064681" y="3861280"/>
            <a:ext cx="6488330" cy="64883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8" name="Oval 17">
            <a:extLst>
              <a:ext uri="{FF2B5EF4-FFF2-40B4-BE49-F238E27FC236}">
                <a16:creationId xmlns:a16="http://schemas.microsoft.com/office/drawing/2014/main" id="{6E76F0B7-A5C9-B64A-8B4B-FBDA8E92A9AB}"/>
              </a:ext>
            </a:extLst>
          </p:cNvPr>
          <p:cNvSpPr/>
          <p:nvPr/>
        </p:nvSpPr>
        <p:spPr>
          <a:xfrm>
            <a:off x="13872982" y="4669580"/>
            <a:ext cx="4871728" cy="487172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Lato Black" charset="0"/>
              <a:ea typeface="Lato Black" charset="0"/>
              <a:cs typeface="Lato Black" charset="0"/>
            </a:endParaRPr>
          </a:p>
        </p:txBody>
      </p:sp>
      <p:pic>
        <p:nvPicPr>
          <p:cNvPr id="1026" name="Picture 2" descr="Resultado de imagen para django framework">
            <a:extLst>
              <a:ext uri="{FF2B5EF4-FFF2-40B4-BE49-F238E27FC236}">
                <a16:creationId xmlns:a16="http://schemas.microsoft.com/office/drawing/2014/main" id="{61D5BD07-1C0B-441E-B5E1-2EF6743AE83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896784" y="4738504"/>
            <a:ext cx="4871728" cy="47754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7722B540-4D30-47BF-8285-22558411963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994664" y="3949743"/>
            <a:ext cx="2879867" cy="1604260"/>
          </a:xfrm>
          <a:prstGeom prst="rect">
            <a:avLst/>
          </a:prstGeom>
        </p:spPr>
      </p:pic>
      <p:pic>
        <p:nvPicPr>
          <p:cNvPr id="7" name="Imagen 6">
            <a:extLst>
              <a:ext uri="{FF2B5EF4-FFF2-40B4-BE49-F238E27FC236}">
                <a16:creationId xmlns:a16="http://schemas.microsoft.com/office/drawing/2014/main" id="{84CD63AC-98C3-4005-9C79-60D711EEFD0B}"/>
              </a:ext>
            </a:extLst>
          </p:cNvPr>
          <p:cNvPicPr>
            <a:picLocks noChangeAspect="1"/>
          </p:cNvPicPr>
          <p:nvPr/>
        </p:nvPicPr>
        <p:blipFill rotWithShape="1">
          <a:blip r:embed="rId5"/>
          <a:srcRect l="38701" t="22185" r="32667" b="45554"/>
          <a:stretch/>
        </p:blipFill>
        <p:spPr>
          <a:xfrm>
            <a:off x="18792314" y="8802187"/>
            <a:ext cx="2089039" cy="19194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70674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2C692E3-6450-487E-AE25-E0C008CF76D9}"/>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sp>
        <p:nvSpPr>
          <p:cNvPr id="67" name="TextBox 75">
            <a:extLst>
              <a:ext uri="{FF2B5EF4-FFF2-40B4-BE49-F238E27FC236}">
                <a16:creationId xmlns:a16="http://schemas.microsoft.com/office/drawing/2014/main" id="{2646A13F-2E4B-4C73-8CA6-33C950B66E7D}"/>
              </a:ext>
            </a:extLst>
          </p:cNvPr>
          <p:cNvSpPr txBox="1"/>
          <p:nvPr/>
        </p:nvSpPr>
        <p:spPr>
          <a:xfrm>
            <a:off x="2866656" y="3632262"/>
            <a:ext cx="731289" cy="2015745"/>
          </a:xfrm>
          <a:prstGeom prst="rect">
            <a:avLst/>
          </a:prstGeom>
          <a:noFill/>
        </p:spPr>
        <p:txBody>
          <a:bodyPr wrap="none" tIns="640080" rtlCol="0">
            <a:spAutoFit/>
          </a:bodyPr>
          <a:lstStyle/>
          <a:p>
            <a:pPr algn="ctr">
              <a:lnSpc>
                <a:spcPts val="10000"/>
              </a:lnSpc>
            </a:pPr>
            <a:r>
              <a:rPr lang="en-US" sz="11500" dirty="0">
                <a:solidFill>
                  <a:schemeClr val="accent1"/>
                </a:solidFill>
                <a:latin typeface="Montserrat Light" charset="0"/>
                <a:ea typeface="Montserrat Light" charset="0"/>
                <a:cs typeface="Montserrat Light" charset="0"/>
              </a:rPr>
              <a:t>1</a:t>
            </a:r>
          </a:p>
        </p:txBody>
      </p:sp>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7407762"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Selección de plataforma Cloud</a:t>
            </a:r>
          </a:p>
        </p:txBody>
      </p:sp>
      <p:pic>
        <p:nvPicPr>
          <p:cNvPr id="3" name="Imagen 2">
            <a:extLst>
              <a:ext uri="{FF2B5EF4-FFF2-40B4-BE49-F238E27FC236}">
                <a16:creationId xmlns:a16="http://schemas.microsoft.com/office/drawing/2014/main" id="{84E6F6B6-4938-421A-9BF0-849490F1426A}"/>
              </a:ext>
            </a:extLst>
          </p:cNvPr>
          <p:cNvPicPr>
            <a:picLocks noChangeAspect="1"/>
          </p:cNvPicPr>
          <p:nvPr/>
        </p:nvPicPr>
        <p:blipFill>
          <a:blip r:embed="rId5"/>
          <a:stretch>
            <a:fillRect/>
          </a:stretch>
        </p:blipFill>
        <p:spPr>
          <a:xfrm>
            <a:off x="4336095" y="3286412"/>
            <a:ext cx="3434317" cy="3434317"/>
          </a:xfrm>
          <a:prstGeom prst="rect">
            <a:avLst/>
          </a:prstGeom>
          <a:ln>
            <a:solidFill>
              <a:schemeClr val="tx2"/>
            </a:solidFill>
          </a:ln>
        </p:spPr>
      </p:pic>
      <p:pic>
        <p:nvPicPr>
          <p:cNvPr id="6" name="Imagen 5">
            <a:extLst>
              <a:ext uri="{FF2B5EF4-FFF2-40B4-BE49-F238E27FC236}">
                <a16:creationId xmlns:a16="http://schemas.microsoft.com/office/drawing/2014/main" id="{BCD237E1-E0F8-495D-9C41-E9A41A504DF3}"/>
              </a:ext>
            </a:extLst>
          </p:cNvPr>
          <p:cNvPicPr>
            <a:picLocks noChangeAspect="1"/>
          </p:cNvPicPr>
          <p:nvPr/>
        </p:nvPicPr>
        <p:blipFill>
          <a:blip r:embed="rId6"/>
          <a:stretch>
            <a:fillRect/>
          </a:stretch>
        </p:blipFill>
        <p:spPr>
          <a:xfrm>
            <a:off x="10332325" y="240914"/>
            <a:ext cx="13228443" cy="8376654"/>
          </a:xfrm>
          <a:prstGeom prst="rect">
            <a:avLst/>
          </a:prstGeom>
          <a:ln>
            <a:solidFill>
              <a:schemeClr val="tx2"/>
            </a:solidFill>
          </a:ln>
        </p:spPr>
      </p:pic>
      <p:pic>
        <p:nvPicPr>
          <p:cNvPr id="7" name="Imagen 6">
            <a:extLst>
              <a:ext uri="{FF2B5EF4-FFF2-40B4-BE49-F238E27FC236}">
                <a16:creationId xmlns:a16="http://schemas.microsoft.com/office/drawing/2014/main" id="{6BCAE254-DF10-48C6-A871-1D5A357A20C2}"/>
              </a:ext>
            </a:extLst>
          </p:cNvPr>
          <p:cNvPicPr>
            <a:picLocks noChangeAspect="1"/>
          </p:cNvPicPr>
          <p:nvPr/>
        </p:nvPicPr>
        <p:blipFill rotWithShape="1">
          <a:blip r:embed="rId7"/>
          <a:srcRect t="42682" r="42533"/>
          <a:stretch/>
        </p:blipFill>
        <p:spPr>
          <a:xfrm>
            <a:off x="2356055" y="9238038"/>
            <a:ext cx="7031379" cy="3623395"/>
          </a:xfrm>
          <a:prstGeom prst="rect">
            <a:avLst/>
          </a:prstGeom>
        </p:spPr>
      </p:pic>
      <p:pic>
        <p:nvPicPr>
          <p:cNvPr id="10" name="Imagen 9">
            <a:extLst>
              <a:ext uri="{FF2B5EF4-FFF2-40B4-BE49-F238E27FC236}">
                <a16:creationId xmlns:a16="http://schemas.microsoft.com/office/drawing/2014/main" id="{3C1E4C8A-A4C9-4C1A-869B-A4ECFF2686E0}"/>
              </a:ext>
            </a:extLst>
          </p:cNvPr>
          <p:cNvPicPr>
            <a:picLocks noChangeAspect="1"/>
          </p:cNvPicPr>
          <p:nvPr/>
        </p:nvPicPr>
        <p:blipFill>
          <a:blip r:embed="rId8"/>
          <a:stretch>
            <a:fillRect/>
          </a:stretch>
        </p:blipFill>
        <p:spPr>
          <a:xfrm>
            <a:off x="11338224" y="8894409"/>
            <a:ext cx="11216644" cy="4535692"/>
          </a:xfrm>
          <a:prstGeom prst="rect">
            <a:avLst/>
          </a:prstGeom>
        </p:spPr>
      </p:pic>
      <p:sp>
        <p:nvSpPr>
          <p:cNvPr id="12" name="Flecha: a la derecha 11">
            <a:extLst>
              <a:ext uri="{FF2B5EF4-FFF2-40B4-BE49-F238E27FC236}">
                <a16:creationId xmlns:a16="http://schemas.microsoft.com/office/drawing/2014/main" id="{C341B0BB-D53B-47B4-B7DF-62614E471DF7}"/>
              </a:ext>
            </a:extLst>
          </p:cNvPr>
          <p:cNvSpPr/>
          <p:nvPr/>
        </p:nvSpPr>
        <p:spPr>
          <a:xfrm>
            <a:off x="8245099" y="4372874"/>
            <a:ext cx="1417516" cy="126139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5" name="Flecha: a la derecha 34">
            <a:extLst>
              <a:ext uri="{FF2B5EF4-FFF2-40B4-BE49-F238E27FC236}">
                <a16:creationId xmlns:a16="http://schemas.microsoft.com/office/drawing/2014/main" id="{AED34846-4EEF-4474-AA39-B97A81D58EF0}"/>
              </a:ext>
            </a:extLst>
          </p:cNvPr>
          <p:cNvSpPr/>
          <p:nvPr/>
        </p:nvSpPr>
        <p:spPr>
          <a:xfrm>
            <a:off x="9712520" y="10541744"/>
            <a:ext cx="1417516" cy="126139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Flecha: a la derecha 35">
            <a:extLst>
              <a:ext uri="{FF2B5EF4-FFF2-40B4-BE49-F238E27FC236}">
                <a16:creationId xmlns:a16="http://schemas.microsoft.com/office/drawing/2014/main" id="{B83FA4B8-407F-48E0-B922-6BCFB8589FA7}"/>
              </a:ext>
            </a:extLst>
          </p:cNvPr>
          <p:cNvSpPr/>
          <p:nvPr/>
        </p:nvSpPr>
        <p:spPr>
          <a:xfrm rot="5400000">
            <a:off x="5233613" y="7559571"/>
            <a:ext cx="1417516" cy="126139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79640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2C692E3-6450-487E-AE25-E0C008CF76D9}"/>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sp>
        <p:nvSpPr>
          <p:cNvPr id="67" name="TextBox 75">
            <a:extLst>
              <a:ext uri="{FF2B5EF4-FFF2-40B4-BE49-F238E27FC236}">
                <a16:creationId xmlns:a16="http://schemas.microsoft.com/office/drawing/2014/main" id="{2646A13F-2E4B-4C73-8CA6-33C950B66E7D}"/>
              </a:ext>
            </a:extLst>
          </p:cNvPr>
          <p:cNvSpPr txBox="1"/>
          <p:nvPr/>
        </p:nvSpPr>
        <p:spPr>
          <a:xfrm>
            <a:off x="12268842" y="1879084"/>
            <a:ext cx="931665" cy="2043636"/>
          </a:xfrm>
          <a:prstGeom prst="rect">
            <a:avLst/>
          </a:prstGeom>
          <a:noFill/>
        </p:spPr>
        <p:txBody>
          <a:bodyPr wrap="none" tIns="640080" rtlCol="0">
            <a:spAutoFit/>
          </a:bodyPr>
          <a:lstStyle/>
          <a:p>
            <a:pPr algn="ctr">
              <a:lnSpc>
                <a:spcPts val="10000"/>
              </a:lnSpc>
            </a:pPr>
            <a:r>
              <a:rPr lang="en-US" sz="11500" dirty="0">
                <a:solidFill>
                  <a:schemeClr val="accent1"/>
                </a:solidFill>
                <a:latin typeface="Montserrat Light" charset="0"/>
                <a:ea typeface="Montserrat Light" charset="0"/>
                <a:cs typeface="Montserrat Light" charset="0"/>
              </a:rPr>
              <a:t>2</a:t>
            </a:r>
          </a:p>
        </p:txBody>
      </p:sp>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7407762"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Selección de plataforma Cloud</a:t>
            </a:r>
          </a:p>
        </p:txBody>
      </p:sp>
      <p:sp>
        <p:nvSpPr>
          <p:cNvPr id="12" name="Flecha: a la derecha 11">
            <a:extLst>
              <a:ext uri="{FF2B5EF4-FFF2-40B4-BE49-F238E27FC236}">
                <a16:creationId xmlns:a16="http://schemas.microsoft.com/office/drawing/2014/main" id="{C341B0BB-D53B-47B4-B7DF-62614E471DF7}"/>
              </a:ext>
            </a:extLst>
          </p:cNvPr>
          <p:cNvSpPr/>
          <p:nvPr/>
        </p:nvSpPr>
        <p:spPr>
          <a:xfrm>
            <a:off x="16655096" y="5364008"/>
            <a:ext cx="1417516" cy="126139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5" name="Flecha: a la derecha 34">
            <a:extLst>
              <a:ext uri="{FF2B5EF4-FFF2-40B4-BE49-F238E27FC236}">
                <a16:creationId xmlns:a16="http://schemas.microsoft.com/office/drawing/2014/main" id="{AED34846-4EEF-4474-AA39-B97A81D58EF0}"/>
              </a:ext>
            </a:extLst>
          </p:cNvPr>
          <p:cNvSpPr/>
          <p:nvPr/>
        </p:nvSpPr>
        <p:spPr>
          <a:xfrm rot="10800000">
            <a:off x="7758974" y="5356531"/>
            <a:ext cx="1417516" cy="126139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Flecha: a la derecha 35">
            <a:extLst>
              <a:ext uri="{FF2B5EF4-FFF2-40B4-BE49-F238E27FC236}">
                <a16:creationId xmlns:a16="http://schemas.microsoft.com/office/drawing/2014/main" id="{B83FA4B8-407F-48E0-B922-6BCFB8589FA7}"/>
              </a:ext>
            </a:extLst>
          </p:cNvPr>
          <p:cNvSpPr/>
          <p:nvPr/>
        </p:nvSpPr>
        <p:spPr>
          <a:xfrm rot="5400000">
            <a:off x="12156123" y="8394895"/>
            <a:ext cx="1157102" cy="126139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074" name="Picture 2" descr="Resultado de imagen para PHP">
            <a:extLst>
              <a:ext uri="{FF2B5EF4-FFF2-40B4-BE49-F238E27FC236}">
                <a16:creationId xmlns:a16="http://schemas.microsoft.com/office/drawing/2014/main" id="{0E1905F9-0BE5-4E6D-9864-FB04808E471B}"/>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8881" r="13098"/>
          <a:stretch/>
        </p:blipFill>
        <p:spPr bwMode="auto">
          <a:xfrm>
            <a:off x="10061805" y="3869695"/>
            <a:ext cx="5345737" cy="41290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Laravel">
            <a:extLst>
              <a:ext uri="{FF2B5EF4-FFF2-40B4-BE49-F238E27FC236}">
                <a16:creationId xmlns:a16="http://schemas.microsoft.com/office/drawing/2014/main" id="{20951A74-E93D-487E-B484-2F8ED41401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3779" y="4518329"/>
            <a:ext cx="2952750" cy="295275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078" name="Picture 6" descr="Resultado de imagen para Symfony">
            <a:extLst>
              <a:ext uri="{FF2B5EF4-FFF2-40B4-BE49-F238E27FC236}">
                <a16:creationId xmlns:a16="http://schemas.microsoft.com/office/drawing/2014/main" id="{70776B1E-A070-48C1-8901-3B2B769D5967}"/>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30746" t="6819" r="30293"/>
          <a:stretch/>
        </p:blipFill>
        <p:spPr bwMode="auto">
          <a:xfrm>
            <a:off x="18521534" y="4518329"/>
            <a:ext cx="2637255" cy="336387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080" name="Picture 8" descr="Resultado de imagen para aura framework">
            <a:extLst>
              <a:ext uri="{FF2B5EF4-FFF2-40B4-BE49-F238E27FC236}">
                <a16:creationId xmlns:a16="http://schemas.microsoft.com/office/drawing/2014/main" id="{674B32F9-4365-41D0-BA68-EE20893E0B4A}"/>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1315500" y="9910744"/>
            <a:ext cx="2973517" cy="297351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931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7407762"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Selección de plataforma Cloud</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sp>
        <p:nvSpPr>
          <p:cNvPr id="21" name="TextBox 73">
            <a:extLst>
              <a:ext uri="{FF2B5EF4-FFF2-40B4-BE49-F238E27FC236}">
                <a16:creationId xmlns:a16="http://schemas.microsoft.com/office/drawing/2014/main" id="{878D3A18-ED31-470D-A98F-BCCD2D095D09}"/>
              </a:ext>
            </a:extLst>
          </p:cNvPr>
          <p:cNvSpPr txBox="1"/>
          <p:nvPr/>
        </p:nvSpPr>
        <p:spPr>
          <a:xfrm>
            <a:off x="2243035" y="3821955"/>
            <a:ext cx="931665" cy="2043636"/>
          </a:xfrm>
          <a:prstGeom prst="rect">
            <a:avLst/>
          </a:prstGeom>
          <a:noFill/>
        </p:spPr>
        <p:txBody>
          <a:bodyPr wrap="none" tIns="640080" rtlCol="0">
            <a:spAutoFit/>
          </a:bodyPr>
          <a:lstStyle/>
          <a:p>
            <a:pPr algn="ctr">
              <a:lnSpc>
                <a:spcPts val="10000"/>
              </a:lnSpc>
            </a:pPr>
            <a:r>
              <a:rPr lang="en-US" sz="11500" dirty="0">
                <a:solidFill>
                  <a:schemeClr val="accent2"/>
                </a:solidFill>
                <a:latin typeface="Montserrat Light" charset="0"/>
                <a:ea typeface="Montserrat Light" charset="0"/>
                <a:cs typeface="Montserrat Light" charset="0"/>
              </a:rPr>
              <a:t>3</a:t>
            </a:r>
          </a:p>
        </p:txBody>
      </p:sp>
      <p:pic>
        <p:nvPicPr>
          <p:cNvPr id="4098" name="Picture 2" descr="Imagen relacionada">
            <a:extLst>
              <a:ext uri="{FF2B5EF4-FFF2-40B4-BE49-F238E27FC236}">
                <a16:creationId xmlns:a16="http://schemas.microsoft.com/office/drawing/2014/main" id="{D7F3B6F9-D30C-4371-A10C-50474CEFE0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3933" y="3077128"/>
            <a:ext cx="6477000" cy="43148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raspberry pi puertos gpio">
            <a:extLst>
              <a:ext uri="{FF2B5EF4-FFF2-40B4-BE49-F238E27FC236}">
                <a16:creationId xmlns:a16="http://schemas.microsoft.com/office/drawing/2014/main" id="{7F5194F5-5CD9-4BD0-BEA5-A71C4DCE0B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11947" y="259843"/>
            <a:ext cx="8229009" cy="46031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para pythonanywhere logo">
            <a:extLst>
              <a:ext uri="{FF2B5EF4-FFF2-40B4-BE49-F238E27FC236}">
                <a16:creationId xmlns:a16="http://schemas.microsoft.com/office/drawing/2014/main" id="{879ECD47-DF1C-47B0-8F8E-85D6891E6A2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461480" y="4996111"/>
            <a:ext cx="9605423" cy="177878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4104" name="Picture 8" descr="Resultado de imagen para ngrok logo">
            <a:extLst>
              <a:ext uri="{FF2B5EF4-FFF2-40B4-BE49-F238E27FC236}">
                <a16:creationId xmlns:a16="http://schemas.microsoft.com/office/drawing/2014/main" id="{3140DB9D-30C8-4AC6-88F0-AC1114876461}"/>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t="10146" b="6660"/>
          <a:stretch/>
        </p:blipFill>
        <p:spPr bwMode="auto">
          <a:xfrm>
            <a:off x="12233714" y="7551988"/>
            <a:ext cx="10060954" cy="557810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56D0B476-6441-4045-A4E4-28FBA241592D}"/>
              </a:ext>
            </a:extLst>
          </p:cNvPr>
          <p:cNvPicPr>
            <a:picLocks noChangeAspect="1"/>
          </p:cNvPicPr>
          <p:nvPr/>
        </p:nvPicPr>
        <p:blipFill>
          <a:blip r:embed="rId9"/>
          <a:stretch>
            <a:fillRect/>
          </a:stretch>
        </p:blipFill>
        <p:spPr>
          <a:xfrm>
            <a:off x="2681817" y="9970186"/>
            <a:ext cx="3827029" cy="773557"/>
          </a:xfrm>
          <a:prstGeom prst="rect">
            <a:avLst/>
          </a:prstGeom>
        </p:spPr>
      </p:pic>
      <p:pic>
        <p:nvPicPr>
          <p:cNvPr id="4106" name="Picture 10" descr="Resultado de imagen para python2.7.9 logo">
            <a:extLst>
              <a:ext uri="{FF2B5EF4-FFF2-40B4-BE49-F238E27FC236}">
                <a16:creationId xmlns:a16="http://schemas.microsoft.com/office/drawing/2014/main" id="{F09D35A7-0C3E-43CF-ADD6-836623D2B3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2831" y="1122509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27">
            <a:extLst>
              <a:ext uri="{FF2B5EF4-FFF2-40B4-BE49-F238E27FC236}">
                <a16:creationId xmlns:a16="http://schemas.microsoft.com/office/drawing/2014/main" id="{AD8E6B4C-0419-4A90-BDB8-AD90965F62C1}"/>
              </a:ext>
            </a:extLst>
          </p:cNvPr>
          <p:cNvPicPr>
            <a:picLocks noChangeAspect="1"/>
          </p:cNvPicPr>
          <p:nvPr/>
        </p:nvPicPr>
        <p:blipFill>
          <a:blip r:embed="rId11"/>
          <a:stretch>
            <a:fillRect/>
          </a:stretch>
        </p:blipFill>
        <p:spPr>
          <a:xfrm>
            <a:off x="7130718" y="9283923"/>
            <a:ext cx="4281809" cy="4157803"/>
          </a:xfrm>
          <a:prstGeom prst="rect">
            <a:avLst/>
          </a:prstGeom>
        </p:spPr>
      </p:pic>
      <p:sp>
        <p:nvSpPr>
          <p:cNvPr id="29" name="Flecha: a la derecha 28">
            <a:extLst>
              <a:ext uri="{FF2B5EF4-FFF2-40B4-BE49-F238E27FC236}">
                <a16:creationId xmlns:a16="http://schemas.microsoft.com/office/drawing/2014/main" id="{6209E0E2-4EEA-42E3-BA33-EF43D0243ACB}"/>
              </a:ext>
            </a:extLst>
          </p:cNvPr>
          <p:cNvSpPr/>
          <p:nvPr/>
        </p:nvSpPr>
        <p:spPr>
          <a:xfrm rot="6522351">
            <a:off x="5265957" y="7880257"/>
            <a:ext cx="773556" cy="126139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Flecha: a la derecha 30">
            <a:extLst>
              <a:ext uri="{FF2B5EF4-FFF2-40B4-BE49-F238E27FC236}">
                <a16:creationId xmlns:a16="http://schemas.microsoft.com/office/drawing/2014/main" id="{46002D2A-CF38-414F-848C-3E5AC655BAA4}"/>
              </a:ext>
            </a:extLst>
          </p:cNvPr>
          <p:cNvSpPr/>
          <p:nvPr/>
        </p:nvSpPr>
        <p:spPr>
          <a:xfrm rot="4369534">
            <a:off x="8168062" y="7748397"/>
            <a:ext cx="773556" cy="126139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Flecha: a la derecha 31">
            <a:extLst>
              <a:ext uri="{FF2B5EF4-FFF2-40B4-BE49-F238E27FC236}">
                <a16:creationId xmlns:a16="http://schemas.microsoft.com/office/drawing/2014/main" id="{54C7E041-D689-45C6-9AF7-8A34D0E5A0F8}"/>
              </a:ext>
            </a:extLst>
          </p:cNvPr>
          <p:cNvSpPr/>
          <p:nvPr/>
        </p:nvSpPr>
        <p:spPr>
          <a:xfrm rot="20651515">
            <a:off x="11120290" y="3045205"/>
            <a:ext cx="773556" cy="126139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Flecha: a la derecha 32">
            <a:extLst>
              <a:ext uri="{FF2B5EF4-FFF2-40B4-BE49-F238E27FC236}">
                <a16:creationId xmlns:a16="http://schemas.microsoft.com/office/drawing/2014/main" id="{1FF23AEF-727B-4E93-AF12-4524A5A2886D}"/>
              </a:ext>
            </a:extLst>
          </p:cNvPr>
          <p:cNvSpPr/>
          <p:nvPr/>
        </p:nvSpPr>
        <p:spPr>
          <a:xfrm rot="512407">
            <a:off x="11120291" y="5053673"/>
            <a:ext cx="773556" cy="126139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Flecha: a la derecha 33">
            <a:extLst>
              <a:ext uri="{FF2B5EF4-FFF2-40B4-BE49-F238E27FC236}">
                <a16:creationId xmlns:a16="http://schemas.microsoft.com/office/drawing/2014/main" id="{1BAB160B-161D-41D4-A40C-81D8AC33ADB7}"/>
              </a:ext>
            </a:extLst>
          </p:cNvPr>
          <p:cNvSpPr/>
          <p:nvPr/>
        </p:nvSpPr>
        <p:spPr>
          <a:xfrm rot="1739711">
            <a:off x="10750809" y="6883328"/>
            <a:ext cx="773556" cy="126139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79502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Instalación de la plataforma Cloud</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pic>
        <p:nvPicPr>
          <p:cNvPr id="4098" name="Picture 2" descr="Imagen relacionada">
            <a:extLst>
              <a:ext uri="{FF2B5EF4-FFF2-40B4-BE49-F238E27FC236}">
                <a16:creationId xmlns:a16="http://schemas.microsoft.com/office/drawing/2014/main" id="{D7F3B6F9-D30C-4371-A10C-50474CEFE0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3782" y="4086650"/>
            <a:ext cx="9925043" cy="661183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
            <a:extLst>
              <a:ext uri="{FF2B5EF4-FFF2-40B4-BE49-F238E27FC236}">
                <a16:creationId xmlns:a16="http://schemas.microsoft.com/office/drawing/2014/main" id="{952DA418-67DC-4D8F-A423-067FB0141CCE}"/>
              </a:ext>
            </a:extLst>
          </p:cNvPr>
          <p:cNvGrpSpPr/>
          <p:nvPr/>
        </p:nvGrpSpPr>
        <p:grpSpPr>
          <a:xfrm>
            <a:off x="12801600" y="1566781"/>
            <a:ext cx="11155679" cy="12092880"/>
            <a:chOff x="4049477" y="6377392"/>
            <a:chExt cx="8154707" cy="9841821"/>
          </a:xfrm>
        </p:grpSpPr>
        <p:sp>
          <p:nvSpPr>
            <p:cNvPr id="23" name="TextBox 19">
              <a:extLst>
                <a:ext uri="{FF2B5EF4-FFF2-40B4-BE49-F238E27FC236}">
                  <a16:creationId xmlns:a16="http://schemas.microsoft.com/office/drawing/2014/main" id="{B305CCC8-4F88-4102-B26D-1696F1190827}"/>
                </a:ext>
              </a:extLst>
            </p:cNvPr>
            <p:cNvSpPr txBox="1"/>
            <p:nvPr/>
          </p:nvSpPr>
          <p:spPr>
            <a:xfrm>
              <a:off x="4191994" y="6377392"/>
              <a:ext cx="8012190" cy="626212"/>
            </a:xfrm>
            <a:prstGeom prst="rect">
              <a:avLst/>
            </a:prstGeom>
            <a:noFill/>
          </p:spPr>
          <p:txBody>
            <a:bodyPr wrap="square" rtlCol="0">
              <a:spAutoFit/>
            </a:bodyPr>
            <a:lstStyle/>
            <a:p>
              <a:r>
                <a:rPr lang="es-EC" sz="4400" b="1" dirty="0">
                  <a:solidFill>
                    <a:schemeClr val="tx2"/>
                  </a:solidFill>
                  <a:latin typeface="Lato" charset="0"/>
                  <a:ea typeface="Lato" charset="0"/>
                  <a:cs typeface="Lato" charset="0"/>
                </a:rPr>
                <a:t>Instalación</a:t>
              </a:r>
              <a:r>
                <a:rPr lang="en-US" sz="4400" b="1" dirty="0">
                  <a:solidFill>
                    <a:schemeClr val="tx2"/>
                  </a:solidFill>
                  <a:latin typeface="Lato" charset="0"/>
                  <a:ea typeface="Lato" charset="0"/>
                  <a:cs typeface="Lato" charset="0"/>
                </a:rPr>
                <a:t>:</a:t>
              </a:r>
            </a:p>
          </p:txBody>
        </p:sp>
        <p:sp>
          <p:nvSpPr>
            <p:cNvPr id="24" name="Subtitle 2">
              <a:extLst>
                <a:ext uri="{FF2B5EF4-FFF2-40B4-BE49-F238E27FC236}">
                  <a16:creationId xmlns:a16="http://schemas.microsoft.com/office/drawing/2014/main" id="{7DD89F09-79C7-489C-8454-90124D3A59D3}"/>
                </a:ext>
              </a:extLst>
            </p:cNvPr>
            <p:cNvSpPr txBox="1">
              <a:spLocks/>
            </p:cNvSpPr>
            <p:nvPr/>
          </p:nvSpPr>
          <p:spPr>
            <a:xfrm>
              <a:off x="4049477" y="7507344"/>
              <a:ext cx="8154707" cy="8711869"/>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 sudo apt-get update</a:t>
              </a: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 sudo apt-get upgrade</a:t>
              </a: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 sudo apt-get install python-pip</a:t>
              </a:r>
            </a:p>
            <a:p>
              <a:pPr marL="571500" indent="-571500" algn="just">
                <a:lnSpc>
                  <a:spcPts val="4299"/>
                </a:lnSpc>
                <a:buFont typeface="Arial" panose="020B0604020202020204" pitchFamily="34" charset="0"/>
                <a:buChar char="•"/>
              </a:pPr>
              <a:r>
                <a:rPr lang="en-US" sz="3600" dirty="0">
                  <a:solidFill>
                    <a:srgbClr val="7F7F7F"/>
                  </a:solidFill>
                  <a:latin typeface="Lato" charset="0"/>
                  <a:ea typeface="Lato" charset="0"/>
                  <a:cs typeface="Lato" charset="0"/>
                </a:rPr>
                <a:t>$ </a:t>
              </a:r>
              <a:r>
                <a:rPr lang="es-EC" sz="3600" dirty="0">
                  <a:solidFill>
                    <a:srgbClr val="7F7F7F"/>
                  </a:solidFill>
                  <a:latin typeface="Lato" charset="0"/>
                  <a:ea typeface="Lato" charset="0"/>
                  <a:cs typeface="Lato" charset="0"/>
                </a:rPr>
                <a:t>sudo</a:t>
              </a:r>
              <a:r>
                <a:rPr lang="en-US" sz="3600" dirty="0">
                  <a:solidFill>
                    <a:srgbClr val="7F7F7F"/>
                  </a:solidFill>
                  <a:latin typeface="Lato" charset="0"/>
                  <a:ea typeface="Lato" charset="0"/>
                  <a:cs typeface="Lato" charset="0"/>
                </a:rPr>
                <a:t> pip install django==1.11</a:t>
              </a: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 django-admin --version </a:t>
              </a: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 sudo pip install virtualenv</a:t>
              </a: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 virtualenv –versión</a:t>
              </a:r>
            </a:p>
            <a:p>
              <a:pPr algn="just">
                <a:lnSpc>
                  <a:spcPts val="4299"/>
                </a:lnSpc>
              </a:pPr>
              <a:endParaRPr lang="es-ES" sz="3600" dirty="0">
                <a:solidFill>
                  <a:srgbClr val="7F7F7F"/>
                </a:solidFill>
                <a:latin typeface="Lato" charset="0"/>
                <a:ea typeface="Lato" charset="0"/>
                <a:cs typeface="Lato" charset="0"/>
              </a:endParaRPr>
            </a:p>
            <a:p>
              <a:pPr algn="just">
                <a:lnSpc>
                  <a:spcPts val="4299"/>
                </a:lnSpc>
              </a:pPr>
              <a:endParaRPr lang="es-ES" sz="3600" dirty="0">
                <a:solidFill>
                  <a:srgbClr val="7F7F7F"/>
                </a:solidFill>
                <a:latin typeface="Lato" charset="0"/>
                <a:ea typeface="Lato" charset="0"/>
                <a:cs typeface="Lato" charset="0"/>
              </a:endParaRPr>
            </a:p>
            <a:p>
              <a:pPr marL="571500" indent="-571500" algn="just">
                <a:lnSpc>
                  <a:spcPts val="4299"/>
                </a:lnSpc>
                <a:buFont typeface="Arial" panose="020B0604020202020204" pitchFamily="34" charset="0"/>
                <a:buChar char="•"/>
              </a:pPr>
              <a:endParaRPr lang="es-ES" sz="3600" dirty="0">
                <a:solidFill>
                  <a:srgbClr val="7F7F7F"/>
                </a:solidFill>
                <a:latin typeface="Lato" charset="0"/>
                <a:ea typeface="Lato" charset="0"/>
                <a:cs typeface="Lato" charset="0"/>
              </a:endParaRP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 </a:t>
              </a:r>
              <a:r>
                <a:rPr lang="es-ES" sz="3600" dirty="0" err="1">
                  <a:solidFill>
                    <a:srgbClr val="7F7F7F"/>
                  </a:solidFill>
                  <a:latin typeface="Lato" charset="0"/>
                  <a:ea typeface="Lato" charset="0"/>
                  <a:cs typeface="Lato" charset="0"/>
                </a:rPr>
                <a:t>mkdir</a:t>
              </a:r>
              <a:r>
                <a:rPr lang="es-ES" sz="3600" dirty="0">
                  <a:solidFill>
                    <a:srgbClr val="7F7F7F"/>
                  </a:solidFill>
                  <a:latin typeface="Lato" charset="0"/>
                  <a:ea typeface="Lato" charset="0"/>
                  <a:cs typeface="Lato" charset="0"/>
                </a:rPr>
                <a:t> Proyectos-Django</a:t>
              </a: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 django-admin </a:t>
              </a:r>
              <a:r>
                <a:rPr lang="es-ES" sz="3600" dirty="0" err="1">
                  <a:solidFill>
                    <a:srgbClr val="7F7F7F"/>
                  </a:solidFill>
                  <a:latin typeface="Lato" charset="0"/>
                  <a:ea typeface="Lato" charset="0"/>
                  <a:cs typeface="Lato" charset="0"/>
                </a:rPr>
                <a:t>startproject</a:t>
              </a:r>
              <a:r>
                <a:rPr lang="es-ES" sz="3600" dirty="0">
                  <a:solidFill>
                    <a:srgbClr val="7F7F7F"/>
                  </a:solidFill>
                  <a:latin typeface="Lato" charset="0"/>
                  <a:ea typeface="Lato" charset="0"/>
                  <a:cs typeface="Lato" charset="0"/>
                </a:rPr>
                <a:t> Diana4 .</a:t>
              </a: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 virtualenv </a:t>
              </a:r>
              <a:r>
                <a:rPr lang="es-ES" sz="3600" dirty="0" err="1">
                  <a:solidFill>
                    <a:srgbClr val="7F7F7F"/>
                  </a:solidFill>
                  <a:latin typeface="Lato" charset="0"/>
                  <a:ea typeface="Lato" charset="0"/>
                  <a:cs typeface="Lato" charset="0"/>
                </a:rPr>
                <a:t>activate</a:t>
              </a:r>
              <a:endParaRPr lang="es-ES" sz="3600" dirty="0">
                <a:solidFill>
                  <a:srgbClr val="7F7F7F"/>
                </a:solidFill>
                <a:latin typeface="Lato" charset="0"/>
                <a:ea typeface="Lato" charset="0"/>
                <a:cs typeface="Lato" charset="0"/>
              </a:endParaRP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 </a:t>
              </a:r>
              <a:r>
                <a:rPr lang="es-ES" sz="3600" dirty="0" err="1">
                  <a:solidFill>
                    <a:srgbClr val="7F7F7F"/>
                  </a:solidFill>
                  <a:latin typeface="Lato" charset="0"/>
                  <a:ea typeface="Lato" charset="0"/>
                  <a:cs typeface="Lato" charset="0"/>
                </a:rPr>
                <a:t>source</a:t>
              </a:r>
              <a:r>
                <a:rPr lang="es-ES" sz="3600" dirty="0">
                  <a:solidFill>
                    <a:srgbClr val="7F7F7F"/>
                  </a:solidFill>
                  <a:latin typeface="Lato" charset="0"/>
                  <a:ea typeface="Lato" charset="0"/>
                  <a:cs typeface="Lato" charset="0"/>
                </a:rPr>
                <a:t> </a:t>
              </a:r>
              <a:r>
                <a:rPr lang="es-ES" sz="3600" dirty="0" err="1">
                  <a:solidFill>
                    <a:srgbClr val="7F7F7F"/>
                  </a:solidFill>
                  <a:latin typeface="Lato" charset="0"/>
                  <a:ea typeface="Lato" charset="0"/>
                  <a:cs typeface="Lato" charset="0"/>
                </a:rPr>
                <a:t>bin</a:t>
              </a:r>
              <a:r>
                <a:rPr lang="es-ES" sz="3600" dirty="0">
                  <a:solidFill>
                    <a:srgbClr val="7F7F7F"/>
                  </a:solidFill>
                  <a:latin typeface="Lato" charset="0"/>
                  <a:ea typeface="Lato" charset="0"/>
                  <a:cs typeface="Lato" charset="0"/>
                </a:rPr>
                <a:t>/</a:t>
              </a:r>
              <a:r>
                <a:rPr lang="es-ES" sz="3600" dirty="0" err="1">
                  <a:solidFill>
                    <a:srgbClr val="7F7F7F"/>
                  </a:solidFill>
                  <a:latin typeface="Lato" charset="0"/>
                  <a:ea typeface="Lato" charset="0"/>
                  <a:cs typeface="Lato" charset="0"/>
                </a:rPr>
                <a:t>activate</a:t>
              </a:r>
              <a:endParaRPr lang="es-ES" sz="3600" dirty="0">
                <a:solidFill>
                  <a:srgbClr val="7F7F7F"/>
                </a:solidFill>
                <a:latin typeface="Lato" charset="0"/>
                <a:ea typeface="Lato" charset="0"/>
                <a:cs typeface="Lato" charset="0"/>
              </a:endParaRP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 </a:t>
              </a:r>
              <a:r>
                <a:rPr lang="es-ES" sz="3600" dirty="0" err="1">
                  <a:solidFill>
                    <a:srgbClr val="7F7F7F"/>
                  </a:solidFill>
                  <a:latin typeface="Lato" charset="0"/>
                  <a:ea typeface="Lato" charset="0"/>
                  <a:cs typeface="Lato" charset="0"/>
                </a:rPr>
                <a:t>python</a:t>
              </a:r>
              <a:r>
                <a:rPr lang="es-ES" sz="3600" dirty="0">
                  <a:solidFill>
                    <a:srgbClr val="7F7F7F"/>
                  </a:solidFill>
                  <a:latin typeface="Lato" charset="0"/>
                  <a:ea typeface="Lato" charset="0"/>
                  <a:cs typeface="Lato" charset="0"/>
                </a:rPr>
                <a:t> manage.py </a:t>
              </a:r>
              <a:r>
                <a:rPr lang="es-ES" sz="3600" dirty="0" err="1">
                  <a:solidFill>
                    <a:srgbClr val="7F7F7F"/>
                  </a:solidFill>
                  <a:latin typeface="Lato" charset="0"/>
                  <a:ea typeface="Lato" charset="0"/>
                  <a:cs typeface="Lato" charset="0"/>
                </a:rPr>
                <a:t>runserver</a:t>
              </a:r>
              <a:r>
                <a:rPr lang="es-ES" sz="3600" dirty="0">
                  <a:solidFill>
                    <a:srgbClr val="7F7F7F"/>
                  </a:solidFill>
                  <a:latin typeface="Lato" charset="0"/>
                  <a:ea typeface="Lato" charset="0"/>
                  <a:cs typeface="Lato" charset="0"/>
                </a:rPr>
                <a:t> 0.0.0.0:8000</a:t>
              </a:r>
            </a:p>
            <a:p>
              <a:pPr algn="just">
                <a:lnSpc>
                  <a:spcPts val="4299"/>
                </a:lnSpc>
              </a:pPr>
              <a:endParaRPr lang="es-ES" sz="3600" dirty="0">
                <a:solidFill>
                  <a:srgbClr val="7F7F7F"/>
                </a:solidFill>
                <a:latin typeface="Lato" charset="0"/>
                <a:ea typeface="Lato" charset="0"/>
                <a:cs typeface="Lato" charset="0"/>
              </a:endParaRPr>
            </a:p>
          </p:txBody>
        </p:sp>
      </p:grpSp>
      <p:sp>
        <p:nvSpPr>
          <p:cNvPr id="26" name="TextBox 19">
            <a:extLst>
              <a:ext uri="{FF2B5EF4-FFF2-40B4-BE49-F238E27FC236}">
                <a16:creationId xmlns:a16="http://schemas.microsoft.com/office/drawing/2014/main" id="{836445AF-DF36-4687-B2AB-91FAD868219F}"/>
              </a:ext>
            </a:extLst>
          </p:cNvPr>
          <p:cNvSpPr txBox="1"/>
          <p:nvPr/>
        </p:nvSpPr>
        <p:spPr>
          <a:xfrm>
            <a:off x="12996564" y="8335336"/>
            <a:ext cx="8012190" cy="769442"/>
          </a:xfrm>
          <a:prstGeom prst="rect">
            <a:avLst/>
          </a:prstGeom>
          <a:noFill/>
        </p:spPr>
        <p:txBody>
          <a:bodyPr wrap="square" rtlCol="0">
            <a:spAutoFit/>
          </a:bodyPr>
          <a:lstStyle/>
          <a:p>
            <a:r>
              <a:rPr lang="es-EC" sz="4400" b="1" dirty="0">
                <a:solidFill>
                  <a:schemeClr val="tx2"/>
                </a:solidFill>
                <a:latin typeface="Lato" charset="0"/>
                <a:ea typeface="Lato" charset="0"/>
                <a:cs typeface="Lato" charset="0"/>
              </a:rPr>
              <a:t>Creación de página web</a:t>
            </a:r>
            <a:r>
              <a:rPr lang="en-US" sz="4400" b="1" dirty="0">
                <a:solidFill>
                  <a:schemeClr val="tx2"/>
                </a:solidFill>
                <a:latin typeface="Lato" charset="0"/>
                <a:ea typeface="Lato" charset="0"/>
                <a:cs typeface="Lato" charset="0"/>
              </a:rPr>
              <a:t>:</a:t>
            </a:r>
          </a:p>
        </p:txBody>
      </p:sp>
    </p:spTree>
    <p:extLst>
      <p:ext uri="{BB962C8B-B14F-4D97-AF65-F5344CB8AC3E}">
        <p14:creationId xmlns:p14="http://schemas.microsoft.com/office/powerpoint/2010/main" val="1858407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Instalación y Funcionamiento</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grpSp>
        <p:nvGrpSpPr>
          <p:cNvPr id="22" name="Group 2">
            <a:extLst>
              <a:ext uri="{FF2B5EF4-FFF2-40B4-BE49-F238E27FC236}">
                <a16:creationId xmlns:a16="http://schemas.microsoft.com/office/drawing/2014/main" id="{952DA418-67DC-4D8F-A423-067FB0141CCE}"/>
              </a:ext>
            </a:extLst>
          </p:cNvPr>
          <p:cNvGrpSpPr/>
          <p:nvPr/>
        </p:nvGrpSpPr>
        <p:grpSpPr>
          <a:xfrm>
            <a:off x="10428108" y="471022"/>
            <a:ext cx="13411199" cy="6360698"/>
            <a:chOff x="4049477" y="6377392"/>
            <a:chExt cx="8154707" cy="5176671"/>
          </a:xfrm>
        </p:grpSpPr>
        <p:sp>
          <p:nvSpPr>
            <p:cNvPr id="23" name="TextBox 19">
              <a:extLst>
                <a:ext uri="{FF2B5EF4-FFF2-40B4-BE49-F238E27FC236}">
                  <a16:creationId xmlns:a16="http://schemas.microsoft.com/office/drawing/2014/main" id="{B305CCC8-4F88-4102-B26D-1696F1190827}"/>
                </a:ext>
              </a:extLst>
            </p:cNvPr>
            <p:cNvSpPr txBox="1"/>
            <p:nvPr/>
          </p:nvSpPr>
          <p:spPr>
            <a:xfrm>
              <a:off x="4191994" y="6377392"/>
              <a:ext cx="8012190" cy="626212"/>
            </a:xfrm>
            <a:prstGeom prst="rect">
              <a:avLst/>
            </a:prstGeom>
            <a:noFill/>
          </p:spPr>
          <p:txBody>
            <a:bodyPr wrap="square" rtlCol="0">
              <a:spAutoFit/>
            </a:bodyPr>
            <a:lstStyle/>
            <a:p>
              <a:r>
                <a:rPr lang="es-EC" sz="4400" b="1" dirty="0">
                  <a:solidFill>
                    <a:schemeClr val="tx2"/>
                  </a:solidFill>
                  <a:latin typeface="Lato" charset="0"/>
                  <a:ea typeface="Lato" charset="0"/>
                  <a:cs typeface="Lato" charset="0"/>
                </a:rPr>
                <a:t>Instalación</a:t>
              </a:r>
              <a:r>
                <a:rPr lang="en-US" sz="4400" b="1" dirty="0">
                  <a:solidFill>
                    <a:schemeClr val="tx2"/>
                  </a:solidFill>
                  <a:latin typeface="Lato" charset="0"/>
                  <a:ea typeface="Lato" charset="0"/>
                  <a:cs typeface="Lato" charset="0"/>
                </a:rPr>
                <a:t>:</a:t>
              </a:r>
            </a:p>
          </p:txBody>
        </p:sp>
        <p:sp>
          <p:nvSpPr>
            <p:cNvPr id="24" name="Subtitle 2">
              <a:extLst>
                <a:ext uri="{FF2B5EF4-FFF2-40B4-BE49-F238E27FC236}">
                  <a16:creationId xmlns:a16="http://schemas.microsoft.com/office/drawing/2014/main" id="{7DD89F09-79C7-489C-8454-90124D3A59D3}"/>
                </a:ext>
              </a:extLst>
            </p:cNvPr>
            <p:cNvSpPr txBox="1">
              <a:spLocks/>
            </p:cNvSpPr>
            <p:nvPr/>
          </p:nvSpPr>
          <p:spPr>
            <a:xfrm>
              <a:off x="4049477" y="7244045"/>
              <a:ext cx="8154707" cy="4310018"/>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 sudo wget </a:t>
              </a:r>
              <a:r>
                <a:rPr lang="es-ES" sz="3600" u="sng" dirty="0">
                  <a:solidFill>
                    <a:srgbClr val="7F7F7F"/>
                  </a:solidFill>
                  <a:latin typeface="Lato" charset="0"/>
                  <a:ea typeface="Lato" charset="0"/>
                  <a:cs typeface="Lato" charset="0"/>
                  <a:hlinkClick r:id="rId5">
                    <a:extLst>
                      <a:ext uri="{A12FA001-AC4F-418D-AE19-62706E023703}">
                        <ahyp:hlinkClr xmlns:ahyp="http://schemas.microsoft.com/office/drawing/2018/hyperlinkcolor" val="tx"/>
                      </a:ext>
                    </a:extLst>
                  </a:hlinkClick>
                </a:rPr>
                <a:t>https://bin.equinox.io/c/4VmDzA7iaHb/ngrok-stable-linux-arm.zip</a:t>
              </a:r>
              <a:endParaRPr lang="es-ES" sz="3600" u="sng" dirty="0">
                <a:solidFill>
                  <a:srgbClr val="7F7F7F"/>
                </a:solidFill>
                <a:latin typeface="Lato" charset="0"/>
                <a:ea typeface="Lato" charset="0"/>
                <a:cs typeface="Lato" charset="0"/>
              </a:endParaRP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 sudo unzip ngrok-stable-linux-arm.zip</a:t>
              </a:r>
            </a:p>
            <a:p>
              <a:pPr algn="just">
                <a:lnSpc>
                  <a:spcPts val="4299"/>
                </a:lnSpc>
              </a:pPr>
              <a:endParaRPr lang="es-ES" sz="3600" dirty="0">
                <a:solidFill>
                  <a:srgbClr val="7F7F7F"/>
                </a:solidFill>
                <a:latin typeface="Lato" charset="0"/>
                <a:ea typeface="Lato" charset="0"/>
                <a:cs typeface="Lato" charset="0"/>
              </a:endParaRPr>
            </a:p>
            <a:p>
              <a:pPr algn="just">
                <a:lnSpc>
                  <a:spcPts val="4299"/>
                </a:lnSpc>
              </a:pPr>
              <a:endParaRPr lang="es-ES" sz="3600" dirty="0">
                <a:solidFill>
                  <a:srgbClr val="7F7F7F"/>
                </a:solidFill>
                <a:latin typeface="Lato" charset="0"/>
                <a:ea typeface="Lato" charset="0"/>
                <a:cs typeface="Lato" charset="0"/>
              </a:endParaRPr>
            </a:p>
            <a:p>
              <a:pPr algn="just">
                <a:lnSpc>
                  <a:spcPts val="4299"/>
                </a:lnSpc>
              </a:pPr>
              <a:endParaRPr lang="es-ES" sz="1100" dirty="0">
                <a:solidFill>
                  <a:srgbClr val="7F7F7F"/>
                </a:solidFill>
                <a:latin typeface="Lato" charset="0"/>
                <a:ea typeface="Lato" charset="0"/>
                <a:cs typeface="Lato" charset="0"/>
              </a:endParaRP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 ./</a:t>
              </a:r>
              <a:r>
                <a:rPr lang="es-ES" sz="3600" dirty="0" err="1">
                  <a:solidFill>
                    <a:srgbClr val="7F7F7F"/>
                  </a:solidFill>
                  <a:latin typeface="Lato" charset="0"/>
                  <a:ea typeface="Lato" charset="0"/>
                  <a:cs typeface="Lato" charset="0"/>
                </a:rPr>
                <a:t>ngrok</a:t>
              </a:r>
              <a:r>
                <a:rPr lang="es-ES" sz="3600" dirty="0">
                  <a:solidFill>
                    <a:srgbClr val="7F7F7F"/>
                  </a:solidFill>
                  <a:latin typeface="Lato" charset="0"/>
                  <a:ea typeface="Lato" charset="0"/>
                  <a:cs typeface="Lato" charset="0"/>
                </a:rPr>
                <a:t> http 8000</a:t>
              </a:r>
            </a:p>
            <a:p>
              <a:pPr algn="just">
                <a:lnSpc>
                  <a:spcPts val="4299"/>
                </a:lnSpc>
              </a:pPr>
              <a:endParaRPr lang="es-ES" sz="3600" dirty="0">
                <a:solidFill>
                  <a:srgbClr val="7F7F7F"/>
                </a:solidFill>
                <a:latin typeface="Lato" charset="0"/>
                <a:ea typeface="Lato" charset="0"/>
                <a:cs typeface="Lato" charset="0"/>
              </a:endParaRPr>
            </a:p>
          </p:txBody>
        </p:sp>
      </p:grpSp>
      <p:sp>
        <p:nvSpPr>
          <p:cNvPr id="26" name="TextBox 19">
            <a:extLst>
              <a:ext uri="{FF2B5EF4-FFF2-40B4-BE49-F238E27FC236}">
                <a16:creationId xmlns:a16="http://schemas.microsoft.com/office/drawing/2014/main" id="{836445AF-DF36-4687-B2AB-91FAD868219F}"/>
              </a:ext>
            </a:extLst>
          </p:cNvPr>
          <p:cNvSpPr txBox="1"/>
          <p:nvPr/>
        </p:nvSpPr>
        <p:spPr>
          <a:xfrm>
            <a:off x="10662491" y="4387350"/>
            <a:ext cx="8012190" cy="769442"/>
          </a:xfrm>
          <a:prstGeom prst="rect">
            <a:avLst/>
          </a:prstGeom>
          <a:noFill/>
        </p:spPr>
        <p:txBody>
          <a:bodyPr wrap="square" rtlCol="0">
            <a:spAutoFit/>
          </a:bodyPr>
          <a:lstStyle/>
          <a:p>
            <a:r>
              <a:rPr lang="es-EC" sz="4400" b="1" dirty="0">
                <a:solidFill>
                  <a:schemeClr val="tx2"/>
                </a:solidFill>
                <a:latin typeface="Lato" charset="0"/>
                <a:ea typeface="Lato" charset="0"/>
                <a:cs typeface="Lato" charset="0"/>
              </a:rPr>
              <a:t>Funcionamiento</a:t>
            </a:r>
            <a:r>
              <a:rPr lang="en-US" sz="4400" b="1" dirty="0">
                <a:solidFill>
                  <a:schemeClr val="tx2"/>
                </a:solidFill>
                <a:latin typeface="Lato" charset="0"/>
                <a:ea typeface="Lato" charset="0"/>
                <a:cs typeface="Lato" charset="0"/>
              </a:rPr>
              <a:t>:</a:t>
            </a:r>
          </a:p>
        </p:txBody>
      </p:sp>
      <p:pic>
        <p:nvPicPr>
          <p:cNvPr id="6146" name="Picture 2" descr="Resultado de imagen para ngrok logo">
            <a:extLst>
              <a:ext uri="{FF2B5EF4-FFF2-40B4-BE49-F238E27FC236}">
                <a16:creationId xmlns:a16="http://schemas.microsoft.com/office/drawing/2014/main" id="{6B2126E4-5473-4768-990D-78A8FB2E6F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6461" y="3226932"/>
            <a:ext cx="6758697" cy="254127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44225BA1-2E4D-46D1-976B-73639B97D497}"/>
              </a:ext>
            </a:extLst>
          </p:cNvPr>
          <p:cNvPicPr/>
          <p:nvPr/>
        </p:nvPicPr>
        <p:blipFill>
          <a:blip r:embed="rId7"/>
          <a:stretch>
            <a:fillRect/>
          </a:stretch>
        </p:blipFill>
        <p:spPr>
          <a:xfrm>
            <a:off x="6451270" y="6763473"/>
            <a:ext cx="13103266" cy="4949752"/>
          </a:xfrm>
          <a:prstGeom prst="rect">
            <a:avLst/>
          </a:prstGeom>
        </p:spPr>
      </p:pic>
      <p:pic>
        <p:nvPicPr>
          <p:cNvPr id="16" name="Imagen 15">
            <a:extLst>
              <a:ext uri="{FF2B5EF4-FFF2-40B4-BE49-F238E27FC236}">
                <a16:creationId xmlns:a16="http://schemas.microsoft.com/office/drawing/2014/main" id="{FF5BB7CA-4772-4977-9FB0-699280C1D514}"/>
              </a:ext>
            </a:extLst>
          </p:cNvPr>
          <p:cNvPicPr/>
          <p:nvPr/>
        </p:nvPicPr>
        <p:blipFill rotWithShape="1">
          <a:blip r:embed="rId8"/>
          <a:srcRect t="11475" b="10465"/>
          <a:stretch/>
        </p:blipFill>
        <p:spPr bwMode="auto">
          <a:xfrm>
            <a:off x="4634169" y="12160259"/>
            <a:ext cx="16127868" cy="1084719"/>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5469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Diseño de la Interfaz Cliente Web</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pic>
        <p:nvPicPr>
          <p:cNvPr id="3" name="Imagen 2">
            <a:extLst>
              <a:ext uri="{FF2B5EF4-FFF2-40B4-BE49-F238E27FC236}">
                <a16:creationId xmlns:a16="http://schemas.microsoft.com/office/drawing/2014/main" id="{918DF288-46D6-4BCF-B375-106762D69239}"/>
              </a:ext>
            </a:extLst>
          </p:cNvPr>
          <p:cNvPicPr>
            <a:picLocks noChangeAspect="1"/>
          </p:cNvPicPr>
          <p:nvPr/>
        </p:nvPicPr>
        <p:blipFill>
          <a:blip r:embed="rId5"/>
          <a:stretch>
            <a:fillRect/>
          </a:stretch>
        </p:blipFill>
        <p:spPr>
          <a:xfrm>
            <a:off x="18267579" y="1782228"/>
            <a:ext cx="5007475" cy="4886082"/>
          </a:xfrm>
          <a:prstGeom prst="rect">
            <a:avLst/>
          </a:prstGeom>
        </p:spPr>
      </p:pic>
      <p:pic>
        <p:nvPicPr>
          <p:cNvPr id="4" name="Imagen 3">
            <a:extLst>
              <a:ext uri="{FF2B5EF4-FFF2-40B4-BE49-F238E27FC236}">
                <a16:creationId xmlns:a16="http://schemas.microsoft.com/office/drawing/2014/main" id="{8B123A3B-4C7B-41DC-8FFB-6F853760E5FE}"/>
              </a:ext>
            </a:extLst>
          </p:cNvPr>
          <p:cNvPicPr>
            <a:picLocks noChangeAspect="1"/>
          </p:cNvPicPr>
          <p:nvPr/>
        </p:nvPicPr>
        <p:blipFill>
          <a:blip r:embed="rId6"/>
          <a:stretch>
            <a:fillRect/>
          </a:stretch>
        </p:blipFill>
        <p:spPr>
          <a:xfrm>
            <a:off x="3018298" y="2901775"/>
            <a:ext cx="5181908" cy="7912449"/>
          </a:xfrm>
          <a:prstGeom prst="rect">
            <a:avLst/>
          </a:prstGeom>
        </p:spPr>
      </p:pic>
      <p:pic>
        <p:nvPicPr>
          <p:cNvPr id="5" name="Imagen 4">
            <a:extLst>
              <a:ext uri="{FF2B5EF4-FFF2-40B4-BE49-F238E27FC236}">
                <a16:creationId xmlns:a16="http://schemas.microsoft.com/office/drawing/2014/main" id="{A919301F-D349-4CB3-A853-304C2E49225E}"/>
              </a:ext>
            </a:extLst>
          </p:cNvPr>
          <p:cNvPicPr>
            <a:picLocks noChangeAspect="1"/>
          </p:cNvPicPr>
          <p:nvPr/>
        </p:nvPicPr>
        <p:blipFill>
          <a:blip r:embed="rId7"/>
          <a:stretch>
            <a:fillRect/>
          </a:stretch>
        </p:blipFill>
        <p:spPr>
          <a:xfrm>
            <a:off x="11396724" y="212638"/>
            <a:ext cx="3249924" cy="3078875"/>
          </a:xfrm>
          <a:prstGeom prst="rect">
            <a:avLst/>
          </a:prstGeom>
        </p:spPr>
      </p:pic>
      <p:pic>
        <p:nvPicPr>
          <p:cNvPr id="6" name="Imagen 5">
            <a:extLst>
              <a:ext uri="{FF2B5EF4-FFF2-40B4-BE49-F238E27FC236}">
                <a16:creationId xmlns:a16="http://schemas.microsoft.com/office/drawing/2014/main" id="{45DF4970-1334-44DB-936A-BA03DA40AA88}"/>
              </a:ext>
            </a:extLst>
          </p:cNvPr>
          <p:cNvPicPr>
            <a:picLocks noChangeAspect="1"/>
          </p:cNvPicPr>
          <p:nvPr/>
        </p:nvPicPr>
        <p:blipFill>
          <a:blip r:embed="rId8"/>
          <a:stretch>
            <a:fillRect/>
          </a:stretch>
        </p:blipFill>
        <p:spPr>
          <a:xfrm>
            <a:off x="11396724" y="3823529"/>
            <a:ext cx="3249924" cy="2661355"/>
          </a:xfrm>
          <a:prstGeom prst="rect">
            <a:avLst/>
          </a:prstGeom>
        </p:spPr>
      </p:pic>
      <p:pic>
        <p:nvPicPr>
          <p:cNvPr id="7" name="Imagen 6">
            <a:extLst>
              <a:ext uri="{FF2B5EF4-FFF2-40B4-BE49-F238E27FC236}">
                <a16:creationId xmlns:a16="http://schemas.microsoft.com/office/drawing/2014/main" id="{78DC78B6-7BF5-48FC-8009-10BB92947736}"/>
              </a:ext>
            </a:extLst>
          </p:cNvPr>
          <p:cNvPicPr>
            <a:picLocks noChangeAspect="1"/>
          </p:cNvPicPr>
          <p:nvPr/>
        </p:nvPicPr>
        <p:blipFill>
          <a:blip r:embed="rId9"/>
          <a:stretch>
            <a:fillRect/>
          </a:stretch>
        </p:blipFill>
        <p:spPr>
          <a:xfrm>
            <a:off x="11379734" y="6858000"/>
            <a:ext cx="3251555" cy="3320737"/>
          </a:xfrm>
          <a:prstGeom prst="rect">
            <a:avLst/>
          </a:prstGeom>
        </p:spPr>
      </p:pic>
      <p:pic>
        <p:nvPicPr>
          <p:cNvPr id="10" name="Imagen 9">
            <a:extLst>
              <a:ext uri="{FF2B5EF4-FFF2-40B4-BE49-F238E27FC236}">
                <a16:creationId xmlns:a16="http://schemas.microsoft.com/office/drawing/2014/main" id="{13483442-9895-4819-B5FC-FA03164A1B08}"/>
              </a:ext>
            </a:extLst>
          </p:cNvPr>
          <p:cNvPicPr>
            <a:picLocks noChangeAspect="1"/>
          </p:cNvPicPr>
          <p:nvPr/>
        </p:nvPicPr>
        <p:blipFill>
          <a:blip r:embed="rId10"/>
          <a:stretch>
            <a:fillRect/>
          </a:stretch>
        </p:blipFill>
        <p:spPr>
          <a:xfrm>
            <a:off x="11346374" y="10389189"/>
            <a:ext cx="3251555" cy="3278208"/>
          </a:xfrm>
          <a:prstGeom prst="rect">
            <a:avLst/>
          </a:prstGeom>
        </p:spPr>
      </p:pic>
      <p:pic>
        <p:nvPicPr>
          <p:cNvPr id="11" name="Imagen 10">
            <a:extLst>
              <a:ext uri="{FF2B5EF4-FFF2-40B4-BE49-F238E27FC236}">
                <a16:creationId xmlns:a16="http://schemas.microsoft.com/office/drawing/2014/main" id="{73555855-4CFE-40A2-81D7-44CA21FCF40B}"/>
              </a:ext>
            </a:extLst>
          </p:cNvPr>
          <p:cNvPicPr>
            <a:picLocks noChangeAspect="1"/>
          </p:cNvPicPr>
          <p:nvPr/>
        </p:nvPicPr>
        <p:blipFill>
          <a:blip r:embed="rId11"/>
          <a:stretch>
            <a:fillRect/>
          </a:stretch>
        </p:blipFill>
        <p:spPr>
          <a:xfrm>
            <a:off x="18248911" y="7803040"/>
            <a:ext cx="5007475" cy="4207464"/>
          </a:xfrm>
          <a:prstGeom prst="rect">
            <a:avLst/>
          </a:prstGeom>
        </p:spPr>
      </p:pic>
      <p:sp>
        <p:nvSpPr>
          <p:cNvPr id="19" name="Flecha: a la derecha 18">
            <a:extLst>
              <a:ext uri="{FF2B5EF4-FFF2-40B4-BE49-F238E27FC236}">
                <a16:creationId xmlns:a16="http://schemas.microsoft.com/office/drawing/2014/main" id="{02BE2A81-30F9-45FA-8A94-76C9C0A0C58F}"/>
              </a:ext>
            </a:extLst>
          </p:cNvPr>
          <p:cNvSpPr/>
          <p:nvPr/>
        </p:nvSpPr>
        <p:spPr>
          <a:xfrm rot="19881494">
            <a:off x="8688393" y="3245975"/>
            <a:ext cx="2541991" cy="402189"/>
          </a:xfrm>
          <a:prstGeom prst="rightArrow">
            <a:avLst>
              <a:gd name="adj1" fmla="val 50000"/>
              <a:gd name="adj2" fmla="val 116986"/>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
        <p:nvSpPr>
          <p:cNvPr id="30" name="Flecha: a la derecha 29">
            <a:extLst>
              <a:ext uri="{FF2B5EF4-FFF2-40B4-BE49-F238E27FC236}">
                <a16:creationId xmlns:a16="http://schemas.microsoft.com/office/drawing/2014/main" id="{A39B3C26-A75A-4BEE-A1BE-CCBA88E560EA}"/>
              </a:ext>
            </a:extLst>
          </p:cNvPr>
          <p:cNvSpPr/>
          <p:nvPr/>
        </p:nvSpPr>
        <p:spPr>
          <a:xfrm rot="19887105">
            <a:off x="8645534" y="5413649"/>
            <a:ext cx="2541991" cy="402189"/>
          </a:xfrm>
          <a:prstGeom prst="rightArrow">
            <a:avLst>
              <a:gd name="adj1" fmla="val 50000"/>
              <a:gd name="adj2" fmla="val 116986"/>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
        <p:nvSpPr>
          <p:cNvPr id="31" name="Flecha: a la derecha 30">
            <a:extLst>
              <a:ext uri="{FF2B5EF4-FFF2-40B4-BE49-F238E27FC236}">
                <a16:creationId xmlns:a16="http://schemas.microsoft.com/office/drawing/2014/main" id="{F29B1645-87F4-487F-BC38-0248B5D22378}"/>
              </a:ext>
            </a:extLst>
          </p:cNvPr>
          <p:cNvSpPr/>
          <p:nvPr/>
        </p:nvSpPr>
        <p:spPr>
          <a:xfrm rot="1187429">
            <a:off x="8740546" y="7939803"/>
            <a:ext cx="2541991" cy="402189"/>
          </a:xfrm>
          <a:prstGeom prst="rightArrow">
            <a:avLst>
              <a:gd name="adj1" fmla="val 50000"/>
              <a:gd name="adj2" fmla="val 116986"/>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
        <p:nvSpPr>
          <p:cNvPr id="32" name="Flecha: a la derecha 31">
            <a:extLst>
              <a:ext uri="{FF2B5EF4-FFF2-40B4-BE49-F238E27FC236}">
                <a16:creationId xmlns:a16="http://schemas.microsoft.com/office/drawing/2014/main" id="{38080DF1-16A8-4161-ABAB-0134CB8E2DF0}"/>
              </a:ext>
            </a:extLst>
          </p:cNvPr>
          <p:cNvSpPr/>
          <p:nvPr/>
        </p:nvSpPr>
        <p:spPr>
          <a:xfrm rot="1342786">
            <a:off x="8558931" y="10332996"/>
            <a:ext cx="2541991" cy="402189"/>
          </a:xfrm>
          <a:prstGeom prst="rightArrow">
            <a:avLst>
              <a:gd name="adj1" fmla="val 50000"/>
              <a:gd name="adj2" fmla="val 116986"/>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
        <p:nvSpPr>
          <p:cNvPr id="34" name="Flecha: a la derecha 33">
            <a:extLst>
              <a:ext uri="{FF2B5EF4-FFF2-40B4-BE49-F238E27FC236}">
                <a16:creationId xmlns:a16="http://schemas.microsoft.com/office/drawing/2014/main" id="{5BA89D25-CAD0-42BE-871E-6F04B971FD92}"/>
              </a:ext>
            </a:extLst>
          </p:cNvPr>
          <p:cNvSpPr/>
          <p:nvPr/>
        </p:nvSpPr>
        <p:spPr>
          <a:xfrm rot="19887105">
            <a:off x="14944470" y="10369186"/>
            <a:ext cx="3370311" cy="581794"/>
          </a:xfrm>
          <a:prstGeom prst="rightArrow">
            <a:avLst>
              <a:gd name="adj1" fmla="val 50000"/>
              <a:gd name="adj2" fmla="val 116986"/>
            </a:avLst>
          </a:prstGeom>
          <a:solidFill>
            <a:schemeClr val="accent1">
              <a:lumMod val="50000"/>
              <a:lumOff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
        <p:nvSpPr>
          <p:cNvPr id="35" name="Flecha: a la derecha 34">
            <a:extLst>
              <a:ext uri="{FF2B5EF4-FFF2-40B4-BE49-F238E27FC236}">
                <a16:creationId xmlns:a16="http://schemas.microsoft.com/office/drawing/2014/main" id="{B9A9800C-C1BF-4AD2-9558-7D36C4DCEC97}"/>
              </a:ext>
            </a:extLst>
          </p:cNvPr>
          <p:cNvSpPr/>
          <p:nvPr/>
        </p:nvSpPr>
        <p:spPr>
          <a:xfrm rot="1700923">
            <a:off x="14728215" y="2547516"/>
            <a:ext cx="3370311" cy="581794"/>
          </a:xfrm>
          <a:prstGeom prst="rightArrow">
            <a:avLst>
              <a:gd name="adj1" fmla="val 50000"/>
              <a:gd name="adj2" fmla="val 116986"/>
            </a:avLst>
          </a:prstGeom>
          <a:solidFill>
            <a:schemeClr val="accent1">
              <a:lumMod val="50000"/>
              <a:lumOff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1627408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7F2811-382B-C248-9727-832D0625E6B2}"/>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EA3202-3266-5146-BFB4-E1CBC27ACECD}"/>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8C8AF5D-3654-074F-B2D0-483403C9A89A}"/>
              </a:ext>
            </a:extLst>
          </p:cNvPr>
          <p:cNvSpPr txBox="1"/>
          <p:nvPr/>
        </p:nvSpPr>
        <p:spPr>
          <a:xfrm>
            <a:off x="3138319" y="983563"/>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INTRODUCCIÓN</a:t>
            </a:r>
          </a:p>
        </p:txBody>
      </p:sp>
      <p:pic>
        <p:nvPicPr>
          <p:cNvPr id="25" name="Picture 4" descr="Resultado de imagen para espe">
            <a:extLst>
              <a:ext uri="{FF2B5EF4-FFF2-40B4-BE49-F238E27FC236}">
                <a16:creationId xmlns:a16="http://schemas.microsoft.com/office/drawing/2014/main" id="{2856B38E-2886-4348-8C86-50C0181B9CD2}"/>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Resultado de imagen para espe">
            <a:extLst>
              <a:ext uri="{FF2B5EF4-FFF2-40B4-BE49-F238E27FC236}">
                <a16:creationId xmlns:a16="http://schemas.microsoft.com/office/drawing/2014/main" id="{CCB07161-212C-4DE5-9843-B22D2EC5C867}"/>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1AB882A3-C1E8-472E-A371-7898A2F90A53}"/>
              </a:ext>
            </a:extLst>
          </p:cNvPr>
          <p:cNvSpPr txBox="1"/>
          <p:nvPr/>
        </p:nvSpPr>
        <p:spPr>
          <a:xfrm>
            <a:off x="145143" y="13132366"/>
            <a:ext cx="1884216" cy="369332"/>
          </a:xfrm>
          <a:prstGeom prst="rect">
            <a:avLst/>
          </a:prstGeom>
          <a:noFill/>
        </p:spPr>
        <p:txBody>
          <a:bodyPr wrap="square" rtlCol="0">
            <a:spAutoFit/>
          </a:bodyPr>
          <a:lstStyle/>
          <a:p>
            <a:r>
              <a:rPr lang="es-ES" sz="1800" dirty="0">
                <a:solidFill>
                  <a:schemeClr val="tx2"/>
                </a:solidFill>
              </a:rPr>
              <a:t>INTRODUCCIÓN </a:t>
            </a:r>
            <a:endParaRPr lang="es-EC" sz="1800" dirty="0">
              <a:solidFill>
                <a:schemeClr val="tx2"/>
              </a:solidFill>
            </a:endParaRPr>
          </a:p>
        </p:txBody>
      </p:sp>
      <p:sp>
        <p:nvSpPr>
          <p:cNvPr id="4" name="Rectángulo: esquinas redondeadas 3">
            <a:extLst>
              <a:ext uri="{FF2B5EF4-FFF2-40B4-BE49-F238E27FC236}">
                <a16:creationId xmlns:a16="http://schemas.microsoft.com/office/drawing/2014/main" id="{1CEF24F0-E2F2-4F81-8F15-5183D9E00E69}"/>
              </a:ext>
            </a:extLst>
          </p:cNvPr>
          <p:cNvSpPr/>
          <p:nvPr/>
        </p:nvSpPr>
        <p:spPr>
          <a:xfrm>
            <a:off x="9840768" y="2398358"/>
            <a:ext cx="5557520" cy="1613996"/>
          </a:xfrm>
          <a:prstGeom prst="round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CELDA ROBÓTICA</a:t>
            </a:r>
          </a:p>
        </p:txBody>
      </p:sp>
      <p:pic>
        <p:nvPicPr>
          <p:cNvPr id="11" name="Imagen 10">
            <a:extLst>
              <a:ext uri="{FF2B5EF4-FFF2-40B4-BE49-F238E27FC236}">
                <a16:creationId xmlns:a16="http://schemas.microsoft.com/office/drawing/2014/main" id="{3BF7C1D3-B4E8-43AE-8DC4-33B6D252AF61}"/>
              </a:ext>
            </a:extLst>
          </p:cNvPr>
          <p:cNvPicPr/>
          <p:nvPr/>
        </p:nvPicPr>
        <p:blipFill>
          <a:blip r:embed="rId5"/>
          <a:stretch>
            <a:fillRect/>
          </a:stretch>
        </p:blipFill>
        <p:spPr>
          <a:xfrm rot="16200000">
            <a:off x="19559824" y="7862750"/>
            <a:ext cx="2421572" cy="5417692"/>
          </a:xfrm>
          <a:prstGeom prst="rect">
            <a:avLst/>
          </a:prstGeom>
        </p:spPr>
      </p:pic>
      <p:pic>
        <p:nvPicPr>
          <p:cNvPr id="13" name="Imagen 12">
            <a:extLst>
              <a:ext uri="{FF2B5EF4-FFF2-40B4-BE49-F238E27FC236}">
                <a16:creationId xmlns:a16="http://schemas.microsoft.com/office/drawing/2014/main" id="{6202EC1A-424B-4B68-8545-05E732A8D838}"/>
              </a:ext>
            </a:extLst>
          </p:cNvPr>
          <p:cNvPicPr/>
          <p:nvPr/>
        </p:nvPicPr>
        <p:blipFill>
          <a:blip r:embed="rId6"/>
          <a:stretch>
            <a:fillRect/>
          </a:stretch>
        </p:blipFill>
        <p:spPr>
          <a:xfrm rot="16200000">
            <a:off x="11510941" y="7954370"/>
            <a:ext cx="2876028" cy="5345829"/>
          </a:xfrm>
          <a:prstGeom prst="rect">
            <a:avLst/>
          </a:prstGeom>
        </p:spPr>
      </p:pic>
      <p:pic>
        <p:nvPicPr>
          <p:cNvPr id="16" name="Imagen 15">
            <a:extLst>
              <a:ext uri="{FF2B5EF4-FFF2-40B4-BE49-F238E27FC236}">
                <a16:creationId xmlns:a16="http://schemas.microsoft.com/office/drawing/2014/main" id="{2494BFC1-87B0-483E-85CF-5000CA4470A9}"/>
              </a:ext>
            </a:extLst>
          </p:cNvPr>
          <p:cNvPicPr/>
          <p:nvPr/>
        </p:nvPicPr>
        <p:blipFill rotWithShape="1">
          <a:blip r:embed="rId7"/>
          <a:srcRect l="1178" t="11633" r="674" b="12921"/>
          <a:stretch/>
        </p:blipFill>
        <p:spPr bwMode="auto">
          <a:xfrm>
            <a:off x="18860252" y="3194357"/>
            <a:ext cx="5242024" cy="2136777"/>
          </a:xfrm>
          <a:prstGeom prst="rect">
            <a:avLst/>
          </a:prstGeom>
          <a:ln>
            <a:noFill/>
          </a:ln>
          <a:extLst>
            <a:ext uri="{53640926-AAD7-44D8-BBD7-CCE9431645EC}">
              <a14:shadowObscured xmlns:a14="http://schemas.microsoft.com/office/drawing/2010/main"/>
            </a:ext>
          </a:extLst>
        </p:spPr>
      </p:pic>
      <p:sp>
        <p:nvSpPr>
          <p:cNvPr id="5" name="Flecha: hacia abajo 4">
            <a:extLst>
              <a:ext uri="{FF2B5EF4-FFF2-40B4-BE49-F238E27FC236}">
                <a16:creationId xmlns:a16="http://schemas.microsoft.com/office/drawing/2014/main" id="{05479B13-22D3-472A-A046-B863C19F47D0}"/>
              </a:ext>
            </a:extLst>
          </p:cNvPr>
          <p:cNvSpPr/>
          <p:nvPr/>
        </p:nvSpPr>
        <p:spPr>
          <a:xfrm>
            <a:off x="12058585" y="4291582"/>
            <a:ext cx="1228093" cy="130048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8" name="Rectángulo: esquinas redondeadas 17">
            <a:extLst>
              <a:ext uri="{FF2B5EF4-FFF2-40B4-BE49-F238E27FC236}">
                <a16:creationId xmlns:a16="http://schemas.microsoft.com/office/drawing/2014/main" id="{17C49667-28BF-4B06-A20D-D3505C03D4F5}"/>
              </a:ext>
            </a:extLst>
          </p:cNvPr>
          <p:cNvSpPr/>
          <p:nvPr/>
        </p:nvSpPr>
        <p:spPr>
          <a:xfrm>
            <a:off x="9284271" y="5703495"/>
            <a:ext cx="6776720" cy="16139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PROCESOS INDUSTRIALES</a:t>
            </a:r>
          </a:p>
        </p:txBody>
      </p:sp>
      <p:sp>
        <p:nvSpPr>
          <p:cNvPr id="7" name="Flecha: hacia abajo 6">
            <a:extLst>
              <a:ext uri="{FF2B5EF4-FFF2-40B4-BE49-F238E27FC236}">
                <a16:creationId xmlns:a16="http://schemas.microsoft.com/office/drawing/2014/main" id="{874309B5-9C17-4B04-AB00-0643680EEB91}"/>
              </a:ext>
            </a:extLst>
          </p:cNvPr>
          <p:cNvSpPr/>
          <p:nvPr/>
        </p:nvSpPr>
        <p:spPr>
          <a:xfrm rot="10800000">
            <a:off x="12192962" y="7610109"/>
            <a:ext cx="1137920" cy="1040341"/>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Flecha: hacia abajo 19">
            <a:extLst>
              <a:ext uri="{FF2B5EF4-FFF2-40B4-BE49-F238E27FC236}">
                <a16:creationId xmlns:a16="http://schemas.microsoft.com/office/drawing/2014/main" id="{974BEB2B-BFF3-4D5E-96A8-20907309FBC7}"/>
              </a:ext>
            </a:extLst>
          </p:cNvPr>
          <p:cNvSpPr/>
          <p:nvPr/>
        </p:nvSpPr>
        <p:spPr>
          <a:xfrm rot="7753089">
            <a:off x="16522137" y="7793793"/>
            <a:ext cx="1305647" cy="1459898"/>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8" name="Imagen 7">
            <a:extLst>
              <a:ext uri="{FF2B5EF4-FFF2-40B4-BE49-F238E27FC236}">
                <a16:creationId xmlns:a16="http://schemas.microsoft.com/office/drawing/2014/main" id="{5C9D5066-B076-47B4-BEC6-33715D6A3E12}"/>
              </a:ext>
            </a:extLst>
          </p:cNvPr>
          <p:cNvPicPr>
            <a:picLocks noChangeAspect="1"/>
          </p:cNvPicPr>
          <p:nvPr/>
        </p:nvPicPr>
        <p:blipFill>
          <a:blip r:embed="rId8"/>
          <a:stretch>
            <a:fillRect/>
          </a:stretch>
        </p:blipFill>
        <p:spPr>
          <a:xfrm>
            <a:off x="2655791" y="3372097"/>
            <a:ext cx="3376171" cy="3990693"/>
          </a:xfrm>
          <a:prstGeom prst="rect">
            <a:avLst/>
          </a:prstGeom>
        </p:spPr>
      </p:pic>
      <p:pic>
        <p:nvPicPr>
          <p:cNvPr id="10" name="Imagen 9">
            <a:extLst>
              <a:ext uri="{FF2B5EF4-FFF2-40B4-BE49-F238E27FC236}">
                <a16:creationId xmlns:a16="http://schemas.microsoft.com/office/drawing/2014/main" id="{071D1412-5723-4986-8242-5AA07EF64B62}"/>
              </a:ext>
            </a:extLst>
          </p:cNvPr>
          <p:cNvPicPr>
            <a:picLocks noChangeAspect="1"/>
          </p:cNvPicPr>
          <p:nvPr/>
        </p:nvPicPr>
        <p:blipFill>
          <a:blip r:embed="rId9"/>
          <a:stretch>
            <a:fillRect/>
          </a:stretch>
        </p:blipFill>
        <p:spPr>
          <a:xfrm>
            <a:off x="3607040" y="9179180"/>
            <a:ext cx="4175645" cy="3330091"/>
          </a:xfrm>
          <a:prstGeom prst="rect">
            <a:avLst/>
          </a:prstGeom>
        </p:spPr>
      </p:pic>
      <p:sp>
        <p:nvSpPr>
          <p:cNvPr id="22" name="Flecha: a la derecha 21">
            <a:extLst>
              <a:ext uri="{FF2B5EF4-FFF2-40B4-BE49-F238E27FC236}">
                <a16:creationId xmlns:a16="http://schemas.microsoft.com/office/drawing/2014/main" id="{4B34AE07-257B-43E9-9887-FFBE1A5D13CC}"/>
              </a:ext>
            </a:extLst>
          </p:cNvPr>
          <p:cNvSpPr/>
          <p:nvPr/>
        </p:nvSpPr>
        <p:spPr>
          <a:xfrm rot="19333998">
            <a:off x="7926305" y="8005794"/>
            <a:ext cx="1555847" cy="1247618"/>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Flecha: a la derecha 27">
            <a:extLst>
              <a:ext uri="{FF2B5EF4-FFF2-40B4-BE49-F238E27FC236}">
                <a16:creationId xmlns:a16="http://schemas.microsoft.com/office/drawing/2014/main" id="{49442A97-CA76-4814-8DEC-66170369E0A2}"/>
              </a:ext>
            </a:extLst>
          </p:cNvPr>
          <p:cNvSpPr/>
          <p:nvPr/>
        </p:nvSpPr>
        <p:spPr>
          <a:xfrm rot="9100006">
            <a:off x="16940503" y="5396269"/>
            <a:ext cx="1605280" cy="126779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Flecha: a la derecha 28">
            <a:extLst>
              <a:ext uri="{FF2B5EF4-FFF2-40B4-BE49-F238E27FC236}">
                <a16:creationId xmlns:a16="http://schemas.microsoft.com/office/drawing/2014/main" id="{0A0E49D3-D977-45C5-AA5E-4F58E89BB652}"/>
              </a:ext>
            </a:extLst>
          </p:cNvPr>
          <p:cNvSpPr/>
          <p:nvPr/>
        </p:nvSpPr>
        <p:spPr>
          <a:xfrm rot="1709142">
            <a:off x="6948088" y="5190993"/>
            <a:ext cx="1605280" cy="126779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39796334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Registro y Login del sitio web</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pic>
        <p:nvPicPr>
          <p:cNvPr id="22" name="Imagen 21">
            <a:extLst>
              <a:ext uri="{FF2B5EF4-FFF2-40B4-BE49-F238E27FC236}">
                <a16:creationId xmlns:a16="http://schemas.microsoft.com/office/drawing/2014/main" id="{C7EBC9AA-7D1E-4D51-9902-DDB2FE6CB559}"/>
              </a:ext>
            </a:extLst>
          </p:cNvPr>
          <p:cNvPicPr/>
          <p:nvPr/>
        </p:nvPicPr>
        <p:blipFill>
          <a:blip r:embed="rId5"/>
          <a:stretch>
            <a:fillRect/>
          </a:stretch>
        </p:blipFill>
        <p:spPr>
          <a:xfrm>
            <a:off x="2238491" y="2827205"/>
            <a:ext cx="7177227" cy="9725891"/>
          </a:xfrm>
          <a:prstGeom prst="rect">
            <a:avLst/>
          </a:prstGeom>
        </p:spPr>
      </p:pic>
      <p:pic>
        <p:nvPicPr>
          <p:cNvPr id="23" name="Imagen 22">
            <a:extLst>
              <a:ext uri="{FF2B5EF4-FFF2-40B4-BE49-F238E27FC236}">
                <a16:creationId xmlns:a16="http://schemas.microsoft.com/office/drawing/2014/main" id="{7EFDA894-2A80-409B-81BF-B7BC9C562DE8}"/>
              </a:ext>
            </a:extLst>
          </p:cNvPr>
          <p:cNvPicPr/>
          <p:nvPr/>
        </p:nvPicPr>
        <p:blipFill>
          <a:blip r:embed="rId6"/>
          <a:stretch>
            <a:fillRect/>
          </a:stretch>
        </p:blipFill>
        <p:spPr>
          <a:xfrm>
            <a:off x="10759440" y="3738086"/>
            <a:ext cx="13380720" cy="7539514"/>
          </a:xfrm>
          <a:prstGeom prst="rect">
            <a:avLst/>
          </a:prstGeom>
        </p:spPr>
      </p:pic>
      <p:sp>
        <p:nvSpPr>
          <p:cNvPr id="2" name="Flecha: a la derecha 1">
            <a:extLst>
              <a:ext uri="{FF2B5EF4-FFF2-40B4-BE49-F238E27FC236}">
                <a16:creationId xmlns:a16="http://schemas.microsoft.com/office/drawing/2014/main" id="{80C51331-3BE1-412E-A316-F5A91162AA7B}"/>
              </a:ext>
            </a:extLst>
          </p:cNvPr>
          <p:cNvSpPr/>
          <p:nvPr/>
        </p:nvSpPr>
        <p:spPr>
          <a:xfrm>
            <a:off x="9569419" y="6858000"/>
            <a:ext cx="1036320" cy="1015663"/>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89944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88873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Página Principal</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pic>
        <p:nvPicPr>
          <p:cNvPr id="12" name="Imagen 11">
            <a:extLst>
              <a:ext uri="{FF2B5EF4-FFF2-40B4-BE49-F238E27FC236}">
                <a16:creationId xmlns:a16="http://schemas.microsoft.com/office/drawing/2014/main" id="{D9E9AFEC-3751-4CEA-B712-FDA7FFF87E63}"/>
              </a:ext>
            </a:extLst>
          </p:cNvPr>
          <p:cNvPicPr/>
          <p:nvPr/>
        </p:nvPicPr>
        <p:blipFill>
          <a:blip r:embed="rId5"/>
          <a:stretch>
            <a:fillRect/>
          </a:stretch>
        </p:blipFill>
        <p:spPr>
          <a:xfrm>
            <a:off x="3169921" y="2708786"/>
            <a:ext cx="20177760" cy="10671934"/>
          </a:xfrm>
          <a:prstGeom prst="rect">
            <a:avLst/>
          </a:prstGeom>
        </p:spPr>
      </p:pic>
    </p:spTree>
    <p:extLst>
      <p:ext uri="{BB962C8B-B14F-4D97-AF65-F5344CB8AC3E}">
        <p14:creationId xmlns:p14="http://schemas.microsoft.com/office/powerpoint/2010/main" val="3803981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Pestaña Cinemática</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pic>
        <p:nvPicPr>
          <p:cNvPr id="10" name="Imagen 9">
            <a:extLst>
              <a:ext uri="{FF2B5EF4-FFF2-40B4-BE49-F238E27FC236}">
                <a16:creationId xmlns:a16="http://schemas.microsoft.com/office/drawing/2014/main" id="{A47EE131-AB48-4E4C-9CC1-7A4EF27C24BF}"/>
              </a:ext>
            </a:extLst>
          </p:cNvPr>
          <p:cNvPicPr/>
          <p:nvPr/>
        </p:nvPicPr>
        <p:blipFill>
          <a:blip r:embed="rId5"/>
          <a:stretch>
            <a:fillRect/>
          </a:stretch>
        </p:blipFill>
        <p:spPr>
          <a:xfrm>
            <a:off x="4555467" y="2525633"/>
            <a:ext cx="5139490" cy="3811918"/>
          </a:xfrm>
          <a:prstGeom prst="rect">
            <a:avLst/>
          </a:prstGeom>
          <a:ln>
            <a:solidFill>
              <a:schemeClr val="tx1"/>
            </a:solidFill>
          </a:ln>
        </p:spPr>
      </p:pic>
      <p:pic>
        <p:nvPicPr>
          <p:cNvPr id="11" name="Imagen 10">
            <a:extLst>
              <a:ext uri="{FF2B5EF4-FFF2-40B4-BE49-F238E27FC236}">
                <a16:creationId xmlns:a16="http://schemas.microsoft.com/office/drawing/2014/main" id="{19A05CFB-E736-4215-B60C-6D57F80B0EB8}"/>
              </a:ext>
            </a:extLst>
          </p:cNvPr>
          <p:cNvPicPr/>
          <p:nvPr/>
        </p:nvPicPr>
        <p:blipFill>
          <a:blip r:embed="rId6"/>
          <a:stretch>
            <a:fillRect/>
          </a:stretch>
        </p:blipFill>
        <p:spPr>
          <a:xfrm>
            <a:off x="2516792" y="6756401"/>
            <a:ext cx="10589608" cy="6406338"/>
          </a:xfrm>
          <a:prstGeom prst="rect">
            <a:avLst/>
          </a:prstGeom>
          <a:ln>
            <a:solidFill>
              <a:schemeClr val="tx1"/>
            </a:solidFill>
          </a:ln>
        </p:spPr>
      </p:pic>
      <p:pic>
        <p:nvPicPr>
          <p:cNvPr id="15" name="Imagen 14">
            <a:extLst>
              <a:ext uri="{FF2B5EF4-FFF2-40B4-BE49-F238E27FC236}">
                <a16:creationId xmlns:a16="http://schemas.microsoft.com/office/drawing/2014/main" id="{F319C166-8D6D-4EB7-BB32-B93BF0FB467D}"/>
              </a:ext>
            </a:extLst>
          </p:cNvPr>
          <p:cNvPicPr/>
          <p:nvPr/>
        </p:nvPicPr>
        <p:blipFill>
          <a:blip r:embed="rId7"/>
          <a:stretch>
            <a:fillRect/>
          </a:stretch>
        </p:blipFill>
        <p:spPr>
          <a:xfrm>
            <a:off x="14101294" y="513209"/>
            <a:ext cx="8276140" cy="4499996"/>
          </a:xfrm>
          <a:prstGeom prst="rect">
            <a:avLst/>
          </a:prstGeom>
          <a:ln>
            <a:solidFill>
              <a:schemeClr val="tx1"/>
            </a:solidFill>
          </a:ln>
        </p:spPr>
      </p:pic>
      <p:pic>
        <p:nvPicPr>
          <p:cNvPr id="16" name="Imagen 15">
            <a:extLst>
              <a:ext uri="{FF2B5EF4-FFF2-40B4-BE49-F238E27FC236}">
                <a16:creationId xmlns:a16="http://schemas.microsoft.com/office/drawing/2014/main" id="{EA4F394D-379B-4445-B90D-79A7CE6320D3}"/>
              </a:ext>
            </a:extLst>
          </p:cNvPr>
          <p:cNvPicPr/>
          <p:nvPr/>
        </p:nvPicPr>
        <p:blipFill>
          <a:blip r:embed="rId8"/>
          <a:stretch>
            <a:fillRect/>
          </a:stretch>
        </p:blipFill>
        <p:spPr>
          <a:xfrm>
            <a:off x="14101294" y="5231148"/>
            <a:ext cx="8276140" cy="3777814"/>
          </a:xfrm>
          <a:prstGeom prst="rect">
            <a:avLst/>
          </a:prstGeom>
          <a:ln>
            <a:solidFill>
              <a:schemeClr val="tx1"/>
            </a:solidFill>
          </a:ln>
        </p:spPr>
      </p:pic>
      <p:pic>
        <p:nvPicPr>
          <p:cNvPr id="17" name="Imagen 16">
            <a:extLst>
              <a:ext uri="{FF2B5EF4-FFF2-40B4-BE49-F238E27FC236}">
                <a16:creationId xmlns:a16="http://schemas.microsoft.com/office/drawing/2014/main" id="{A52F8876-2F7D-44BA-B579-9498C14A0FAC}"/>
              </a:ext>
            </a:extLst>
          </p:cNvPr>
          <p:cNvPicPr/>
          <p:nvPr/>
        </p:nvPicPr>
        <p:blipFill>
          <a:blip r:embed="rId9"/>
          <a:stretch>
            <a:fillRect/>
          </a:stretch>
        </p:blipFill>
        <p:spPr>
          <a:xfrm>
            <a:off x="14101294" y="9253057"/>
            <a:ext cx="8276140" cy="3949734"/>
          </a:xfrm>
          <a:prstGeom prst="rect">
            <a:avLst/>
          </a:prstGeom>
          <a:ln>
            <a:solidFill>
              <a:schemeClr val="tx1"/>
            </a:solidFill>
          </a:ln>
        </p:spPr>
      </p:pic>
    </p:spTree>
    <p:extLst>
      <p:ext uri="{BB962C8B-B14F-4D97-AF65-F5344CB8AC3E}">
        <p14:creationId xmlns:p14="http://schemas.microsoft.com/office/powerpoint/2010/main" val="2932791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9950334"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Respuesta de Cinemática Directa e Inversa</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pic>
        <p:nvPicPr>
          <p:cNvPr id="18" name="Imagen 17">
            <a:extLst>
              <a:ext uri="{FF2B5EF4-FFF2-40B4-BE49-F238E27FC236}">
                <a16:creationId xmlns:a16="http://schemas.microsoft.com/office/drawing/2014/main" id="{04ECE542-E33C-438F-9C1D-AABCBD9B8251}"/>
              </a:ext>
            </a:extLst>
          </p:cNvPr>
          <p:cNvPicPr/>
          <p:nvPr/>
        </p:nvPicPr>
        <p:blipFill rotWithShape="1">
          <a:blip r:embed="rId5"/>
          <a:srcRect t="5993"/>
          <a:stretch/>
        </p:blipFill>
        <p:spPr bwMode="auto">
          <a:xfrm>
            <a:off x="2356461" y="2708784"/>
            <a:ext cx="10796577" cy="5225847"/>
          </a:xfrm>
          <a:prstGeom prst="rect">
            <a:avLst/>
          </a:prstGeom>
          <a:ln>
            <a:solidFill>
              <a:schemeClr val="tx1"/>
            </a:solid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894C90CE-04AD-42D5-A062-958EF7218736}"/>
              </a:ext>
            </a:extLst>
          </p:cNvPr>
          <p:cNvPicPr/>
          <p:nvPr/>
        </p:nvPicPr>
        <p:blipFill rotWithShape="1">
          <a:blip r:embed="rId5"/>
          <a:srcRect t="5993"/>
          <a:stretch/>
        </p:blipFill>
        <p:spPr bwMode="auto">
          <a:xfrm>
            <a:off x="13625282" y="2708785"/>
            <a:ext cx="10237609" cy="5225847"/>
          </a:xfrm>
          <a:prstGeom prst="rect">
            <a:avLst/>
          </a:prstGeom>
          <a:ln>
            <a:solidFill>
              <a:schemeClr val="tx1"/>
            </a:solidFill>
          </a:ln>
          <a:extLst>
            <a:ext uri="{53640926-AAD7-44D8-BBD7-CCE9431645EC}">
              <a14:shadowObscured xmlns:a14="http://schemas.microsoft.com/office/drawing/2010/main"/>
            </a:ext>
          </a:extLst>
        </p:spPr>
      </p:pic>
      <p:pic>
        <p:nvPicPr>
          <p:cNvPr id="21" name="Imagen 20">
            <a:extLst>
              <a:ext uri="{FF2B5EF4-FFF2-40B4-BE49-F238E27FC236}">
                <a16:creationId xmlns:a16="http://schemas.microsoft.com/office/drawing/2014/main" id="{4C49BD47-F95C-4185-AD94-86897CE5842C}"/>
              </a:ext>
            </a:extLst>
          </p:cNvPr>
          <p:cNvPicPr/>
          <p:nvPr/>
        </p:nvPicPr>
        <p:blipFill>
          <a:blip r:embed="rId6"/>
          <a:stretch>
            <a:fillRect/>
          </a:stretch>
        </p:blipFill>
        <p:spPr>
          <a:xfrm>
            <a:off x="2356460" y="8265267"/>
            <a:ext cx="10796577" cy="5225847"/>
          </a:xfrm>
          <a:prstGeom prst="rect">
            <a:avLst/>
          </a:prstGeom>
          <a:ln>
            <a:solidFill>
              <a:schemeClr val="tx1"/>
            </a:solidFill>
          </a:ln>
        </p:spPr>
      </p:pic>
      <p:pic>
        <p:nvPicPr>
          <p:cNvPr id="22" name="Imagen 21">
            <a:extLst>
              <a:ext uri="{FF2B5EF4-FFF2-40B4-BE49-F238E27FC236}">
                <a16:creationId xmlns:a16="http://schemas.microsoft.com/office/drawing/2014/main" id="{3FF7ECC0-CB4D-4193-9D91-107153E56222}"/>
              </a:ext>
            </a:extLst>
          </p:cNvPr>
          <p:cNvPicPr/>
          <p:nvPr/>
        </p:nvPicPr>
        <p:blipFill>
          <a:blip r:embed="rId7"/>
          <a:stretch>
            <a:fillRect/>
          </a:stretch>
        </p:blipFill>
        <p:spPr>
          <a:xfrm>
            <a:off x="13625282" y="8586646"/>
            <a:ext cx="10237609" cy="4583088"/>
          </a:xfrm>
          <a:prstGeom prst="rect">
            <a:avLst/>
          </a:prstGeom>
          <a:ln>
            <a:solidFill>
              <a:schemeClr val="tx1"/>
            </a:solidFill>
          </a:ln>
        </p:spPr>
      </p:pic>
    </p:spTree>
    <p:extLst>
      <p:ext uri="{BB962C8B-B14F-4D97-AF65-F5344CB8AC3E}">
        <p14:creationId xmlns:p14="http://schemas.microsoft.com/office/powerpoint/2010/main" val="46418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Cinemática Directa</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707886"/>
          </a:xfrm>
          <a:prstGeom prst="rect">
            <a:avLst/>
          </a:prstGeom>
          <a:noFill/>
        </p:spPr>
        <p:txBody>
          <a:bodyPr wrap="square" rtlCol="0">
            <a:spAutoFit/>
          </a:bodyPr>
          <a:lstStyle/>
          <a:p>
            <a:pPr algn="ctr"/>
            <a:r>
              <a:rPr lang="es-ES" sz="2000" dirty="0">
                <a:solidFill>
                  <a:schemeClr val="tx2"/>
                </a:solidFill>
              </a:rPr>
              <a:t>CINEMÁTICA DIRECTA</a:t>
            </a:r>
            <a:endParaRPr lang="es-EC" sz="2000" dirty="0">
              <a:solidFill>
                <a:schemeClr val="tx2"/>
              </a:solidFill>
            </a:endParaRPr>
          </a:p>
        </p:txBody>
      </p:sp>
      <p:pic>
        <p:nvPicPr>
          <p:cNvPr id="18" name="Imagen 17">
            <a:extLst>
              <a:ext uri="{FF2B5EF4-FFF2-40B4-BE49-F238E27FC236}">
                <a16:creationId xmlns:a16="http://schemas.microsoft.com/office/drawing/2014/main" id="{0EFAE4BB-2BCC-4431-8FDE-AEC9E02D6B27}"/>
              </a:ext>
            </a:extLst>
          </p:cNvPr>
          <p:cNvPicPr/>
          <p:nvPr/>
        </p:nvPicPr>
        <p:blipFill>
          <a:blip r:embed="rId5"/>
          <a:stretch>
            <a:fillRect/>
          </a:stretch>
        </p:blipFill>
        <p:spPr>
          <a:xfrm>
            <a:off x="2621279" y="2739265"/>
            <a:ext cx="9957411" cy="3600575"/>
          </a:xfrm>
          <a:prstGeom prst="rect">
            <a:avLst/>
          </a:prstGeom>
          <a:ln>
            <a:solidFill>
              <a:schemeClr val="tx1"/>
            </a:solidFill>
          </a:ln>
        </p:spPr>
      </p:pic>
      <p:pic>
        <p:nvPicPr>
          <p:cNvPr id="19" name="Imagen 18">
            <a:extLst>
              <a:ext uri="{FF2B5EF4-FFF2-40B4-BE49-F238E27FC236}">
                <a16:creationId xmlns:a16="http://schemas.microsoft.com/office/drawing/2014/main" id="{31DE365B-FE80-4D62-8004-FE057662A214}"/>
              </a:ext>
            </a:extLst>
          </p:cNvPr>
          <p:cNvPicPr/>
          <p:nvPr/>
        </p:nvPicPr>
        <p:blipFill>
          <a:blip r:embed="rId6"/>
          <a:stretch>
            <a:fillRect/>
          </a:stretch>
        </p:blipFill>
        <p:spPr>
          <a:xfrm>
            <a:off x="2949417" y="6629204"/>
            <a:ext cx="9061302" cy="6573587"/>
          </a:xfrm>
          <a:prstGeom prst="rect">
            <a:avLst/>
          </a:prstGeom>
          <a:ln>
            <a:solidFill>
              <a:schemeClr val="tx1"/>
            </a:solidFill>
          </a:ln>
        </p:spPr>
      </p:pic>
      <p:pic>
        <p:nvPicPr>
          <p:cNvPr id="21" name="Imagen 20">
            <a:extLst>
              <a:ext uri="{FF2B5EF4-FFF2-40B4-BE49-F238E27FC236}">
                <a16:creationId xmlns:a16="http://schemas.microsoft.com/office/drawing/2014/main" id="{37CD9667-DF5F-4C0E-989E-9542F9328F17}"/>
              </a:ext>
            </a:extLst>
          </p:cNvPr>
          <p:cNvPicPr/>
          <p:nvPr/>
        </p:nvPicPr>
        <p:blipFill>
          <a:blip r:embed="rId7"/>
          <a:stretch>
            <a:fillRect/>
          </a:stretch>
        </p:blipFill>
        <p:spPr>
          <a:xfrm>
            <a:off x="13075919" y="496198"/>
            <a:ext cx="10302155" cy="8733494"/>
          </a:xfrm>
          <a:prstGeom prst="rect">
            <a:avLst/>
          </a:prstGeom>
          <a:ln>
            <a:solidFill>
              <a:schemeClr val="tx1"/>
            </a:solidFill>
          </a:ln>
        </p:spPr>
      </p:pic>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1F47E369-2A77-4F9B-B27D-D44AF4D98A89}"/>
                  </a:ext>
                </a:extLst>
              </p:cNvPr>
              <p:cNvGraphicFramePr>
                <a:graphicFrameLocks noGrp="1"/>
              </p:cNvGraphicFramePr>
              <p:nvPr>
                <p:extLst>
                  <p:ext uri="{D42A27DB-BD31-4B8C-83A1-F6EECF244321}">
                    <p14:modId xmlns:p14="http://schemas.microsoft.com/office/powerpoint/2010/main" val="829133956"/>
                  </p:ext>
                </p:extLst>
              </p:nvPr>
            </p:nvGraphicFramePr>
            <p:xfrm>
              <a:off x="12366933" y="9688350"/>
              <a:ext cx="7465387" cy="3565886"/>
            </p:xfrm>
            <a:graphic>
              <a:graphicData uri="http://schemas.openxmlformats.org/drawingml/2006/table">
                <a:tbl>
                  <a:tblPr firstRow="1" firstCol="1" bandRow="1">
                    <a:tableStyleId>{5C22544A-7EE6-4342-B048-85BDC9FD1C3A}</a:tableStyleId>
                  </a:tblPr>
                  <a:tblGrid>
                    <a:gridCol w="2815664">
                      <a:extLst>
                        <a:ext uri="{9D8B030D-6E8A-4147-A177-3AD203B41FA5}">
                          <a16:colId xmlns:a16="http://schemas.microsoft.com/office/drawing/2014/main" val="1305525851"/>
                        </a:ext>
                      </a:extLst>
                    </a:gridCol>
                    <a:gridCol w="871476">
                      <a:extLst>
                        <a:ext uri="{9D8B030D-6E8A-4147-A177-3AD203B41FA5}">
                          <a16:colId xmlns:a16="http://schemas.microsoft.com/office/drawing/2014/main" val="1493865164"/>
                        </a:ext>
                      </a:extLst>
                    </a:gridCol>
                    <a:gridCol w="1820417">
                      <a:extLst>
                        <a:ext uri="{9D8B030D-6E8A-4147-A177-3AD203B41FA5}">
                          <a16:colId xmlns:a16="http://schemas.microsoft.com/office/drawing/2014/main" val="1702795019"/>
                        </a:ext>
                      </a:extLst>
                    </a:gridCol>
                    <a:gridCol w="929575">
                      <a:extLst>
                        <a:ext uri="{9D8B030D-6E8A-4147-A177-3AD203B41FA5}">
                          <a16:colId xmlns:a16="http://schemas.microsoft.com/office/drawing/2014/main" val="1946219407"/>
                        </a:ext>
                      </a:extLst>
                    </a:gridCol>
                    <a:gridCol w="1028255">
                      <a:extLst>
                        <a:ext uri="{9D8B030D-6E8A-4147-A177-3AD203B41FA5}">
                          <a16:colId xmlns:a16="http://schemas.microsoft.com/office/drawing/2014/main" val="3208947190"/>
                        </a:ext>
                      </a:extLst>
                    </a:gridCol>
                  </a:tblGrid>
                  <a:tr h="575143">
                    <a:tc>
                      <a:txBody>
                        <a:bodyPr/>
                        <a:lstStyle/>
                        <a:p>
                          <a:pPr algn="ctr">
                            <a:spcAft>
                              <a:spcPts val="0"/>
                            </a:spcAft>
                          </a:pPr>
                          <a:r>
                            <a:rPr lang="es-EC" sz="3200" dirty="0">
                              <a:effectLst/>
                            </a:rPr>
                            <a:t>Articulaciones</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EC" sz="3200" i="1">
                                        <a:effectLst/>
                                        <a:latin typeface="Cambria Math" panose="02040503050406030204" pitchFamily="18" charset="0"/>
                                      </a:rPr>
                                    </m:ctrlPr>
                                  </m:sSubPr>
                                  <m:e>
                                    <m:r>
                                      <a:rPr lang="es-EC" sz="3200">
                                        <a:effectLst/>
                                        <a:latin typeface="Cambria Math" panose="02040503050406030204" pitchFamily="18" charset="0"/>
                                      </a:rPr>
                                      <m:t>𝜽</m:t>
                                    </m:r>
                                  </m:e>
                                  <m:sub>
                                    <m:r>
                                      <a:rPr lang="es-EC" sz="3200">
                                        <a:effectLst/>
                                        <a:latin typeface="Cambria Math" panose="02040503050406030204" pitchFamily="18" charset="0"/>
                                      </a:rPr>
                                      <m:t>𝒊</m:t>
                                    </m:r>
                                  </m:sub>
                                </m:sSub>
                              </m:oMath>
                            </m:oMathPara>
                          </a14:m>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EC" sz="3200" i="1">
                                        <a:effectLst/>
                                        <a:latin typeface="Cambria Math" panose="02040503050406030204" pitchFamily="18" charset="0"/>
                                      </a:rPr>
                                    </m:ctrlPr>
                                  </m:sSubPr>
                                  <m:e>
                                    <m:r>
                                      <a:rPr lang="es-EC" sz="3200">
                                        <a:effectLst/>
                                        <a:latin typeface="Cambria Math" panose="02040503050406030204" pitchFamily="18" charset="0"/>
                                      </a:rPr>
                                      <m:t>𝒅</m:t>
                                    </m:r>
                                  </m:e>
                                  <m:sub>
                                    <m:r>
                                      <a:rPr lang="es-EC" sz="3200">
                                        <a:effectLst/>
                                        <a:latin typeface="Cambria Math" panose="02040503050406030204" pitchFamily="18" charset="0"/>
                                      </a:rPr>
                                      <m:t>𝒊</m:t>
                                    </m:r>
                                  </m:sub>
                                </m:sSub>
                              </m:oMath>
                            </m:oMathPara>
                          </a14:m>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EC" sz="3200" i="1">
                                        <a:effectLst/>
                                        <a:latin typeface="Cambria Math" panose="02040503050406030204" pitchFamily="18" charset="0"/>
                                      </a:rPr>
                                    </m:ctrlPr>
                                  </m:sSubPr>
                                  <m:e>
                                    <m:r>
                                      <a:rPr lang="es-EC" sz="3200">
                                        <a:effectLst/>
                                        <a:latin typeface="Cambria Math" panose="02040503050406030204" pitchFamily="18" charset="0"/>
                                      </a:rPr>
                                      <m:t>𝒂</m:t>
                                    </m:r>
                                  </m:e>
                                  <m:sub>
                                    <m:r>
                                      <a:rPr lang="es-EC" sz="3200">
                                        <a:effectLst/>
                                        <a:latin typeface="Cambria Math" panose="02040503050406030204" pitchFamily="18" charset="0"/>
                                      </a:rPr>
                                      <m:t>𝒊</m:t>
                                    </m:r>
                                  </m:sub>
                                </m:sSub>
                              </m:oMath>
                            </m:oMathPara>
                          </a14:m>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EC" sz="3200" i="1">
                                        <a:effectLst/>
                                        <a:latin typeface="Cambria Math" panose="02040503050406030204" pitchFamily="18" charset="0"/>
                                      </a:rPr>
                                    </m:ctrlPr>
                                  </m:sSubPr>
                                  <m:e>
                                    <m:r>
                                      <a:rPr lang="es-EC" sz="3200">
                                        <a:effectLst/>
                                        <a:latin typeface="Cambria Math" panose="02040503050406030204" pitchFamily="18" charset="0"/>
                                      </a:rPr>
                                      <m:t>𝜶</m:t>
                                    </m:r>
                                  </m:e>
                                  <m:sub>
                                    <m:r>
                                      <a:rPr lang="es-EC" sz="3200">
                                        <a:effectLst/>
                                        <a:latin typeface="Cambria Math" panose="02040503050406030204" pitchFamily="18" charset="0"/>
                                      </a:rPr>
                                      <m:t>𝒊</m:t>
                                    </m:r>
                                  </m:sub>
                                </m:sSub>
                              </m:oMath>
                            </m:oMathPara>
                          </a14:m>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23101075"/>
                      </a:ext>
                    </a:extLst>
                  </a:tr>
                  <a:tr h="575143">
                    <a:tc>
                      <a:txBody>
                        <a:bodyPr/>
                        <a:lstStyle/>
                        <a:p>
                          <a:pPr algn="ctr">
                            <a:spcAft>
                              <a:spcPts val="0"/>
                            </a:spcAft>
                          </a:pPr>
                          <a:r>
                            <a:rPr lang="es-EC" sz="3200">
                              <a:effectLst/>
                            </a:rPr>
                            <a:t>1</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EC" sz="3200" i="1" smtClean="0">
                                        <a:solidFill>
                                          <a:schemeClr val="tx2"/>
                                        </a:solidFill>
                                        <a:effectLst/>
                                        <a:latin typeface="Cambria Math" panose="02040503050406030204" pitchFamily="18" charset="0"/>
                                      </a:rPr>
                                    </m:ctrlPr>
                                  </m:sSubPr>
                                  <m:e>
                                    <m:r>
                                      <a:rPr lang="es-EC" sz="3200">
                                        <a:solidFill>
                                          <a:schemeClr val="tx2"/>
                                        </a:solidFill>
                                        <a:effectLst/>
                                        <a:latin typeface="Cambria Math" panose="02040503050406030204" pitchFamily="18" charset="0"/>
                                      </a:rPr>
                                      <m:t>𝑞</m:t>
                                    </m:r>
                                  </m:e>
                                  <m:sub>
                                    <m:r>
                                      <a:rPr lang="es-EC" sz="3200">
                                        <a:solidFill>
                                          <a:schemeClr val="tx2"/>
                                        </a:solidFill>
                                        <a:effectLst/>
                                        <a:latin typeface="Cambria Math" panose="02040503050406030204" pitchFamily="18" charset="0"/>
                                      </a:rPr>
                                      <m:t>1</m:t>
                                    </m:r>
                                  </m:sub>
                                </m:sSub>
                              </m:oMath>
                            </m:oMathPara>
                          </a14:m>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EC" sz="3200" i="1" smtClean="0">
                                        <a:solidFill>
                                          <a:schemeClr val="tx2"/>
                                        </a:solidFill>
                                        <a:effectLst/>
                                        <a:latin typeface="Cambria Math" panose="02040503050406030204" pitchFamily="18" charset="0"/>
                                      </a:rPr>
                                    </m:ctrlPr>
                                  </m:sSubPr>
                                  <m:e>
                                    <m:sSub>
                                      <m:sSubPr>
                                        <m:ctrlPr>
                                          <a:rPr lang="es-EC" sz="3200" i="1">
                                            <a:solidFill>
                                              <a:schemeClr val="tx2"/>
                                            </a:solidFill>
                                            <a:effectLst/>
                                            <a:latin typeface="Cambria Math" panose="02040503050406030204" pitchFamily="18" charset="0"/>
                                          </a:rPr>
                                        </m:ctrlPr>
                                      </m:sSubPr>
                                      <m:e>
                                        <m:r>
                                          <a:rPr lang="es-EC" sz="3200">
                                            <a:solidFill>
                                              <a:schemeClr val="tx2"/>
                                            </a:solidFill>
                                            <a:effectLst/>
                                            <a:latin typeface="Cambria Math" panose="02040503050406030204" pitchFamily="18" charset="0"/>
                                          </a:rPr>
                                          <m:t>𝐿</m:t>
                                        </m:r>
                                      </m:e>
                                      <m:sub>
                                        <m:r>
                                          <a:rPr lang="es-EC" sz="3200">
                                            <a:solidFill>
                                              <a:schemeClr val="tx2"/>
                                            </a:solidFill>
                                            <a:effectLst/>
                                            <a:latin typeface="Cambria Math" panose="02040503050406030204" pitchFamily="18" charset="0"/>
                                          </a:rPr>
                                          <m:t>0</m:t>
                                        </m:r>
                                      </m:sub>
                                    </m:sSub>
                                    <m:r>
                                      <a:rPr lang="es-EC" sz="3200">
                                        <a:solidFill>
                                          <a:schemeClr val="tx2"/>
                                        </a:solidFill>
                                        <a:effectLst/>
                                        <a:latin typeface="Cambria Math" panose="02040503050406030204" pitchFamily="18" charset="0"/>
                                      </a:rPr>
                                      <m:t>+</m:t>
                                    </m:r>
                                    <m:r>
                                      <a:rPr lang="es-EC" sz="3200">
                                        <a:solidFill>
                                          <a:schemeClr val="tx2"/>
                                        </a:solidFill>
                                        <a:effectLst/>
                                        <a:latin typeface="Cambria Math" panose="02040503050406030204" pitchFamily="18" charset="0"/>
                                      </a:rPr>
                                      <m:t>𝐿</m:t>
                                    </m:r>
                                  </m:e>
                                  <m:sub>
                                    <m:r>
                                      <a:rPr lang="es-EC" sz="3200">
                                        <a:solidFill>
                                          <a:schemeClr val="tx2"/>
                                        </a:solidFill>
                                        <a:effectLst/>
                                        <a:latin typeface="Cambria Math" panose="02040503050406030204" pitchFamily="18" charset="0"/>
                                      </a:rPr>
                                      <m:t>1</m:t>
                                    </m:r>
                                  </m:sub>
                                </m:sSub>
                              </m:oMath>
                            </m:oMathPara>
                          </a14:m>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32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3200">
                              <a:solidFill>
                                <a:schemeClr val="tx2"/>
                              </a:solidFill>
                              <a:effectLst/>
                            </a:rPr>
                            <a:t>90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87440927"/>
                      </a:ext>
                    </a:extLst>
                  </a:tr>
                  <a:tr h="575143">
                    <a:tc>
                      <a:txBody>
                        <a:bodyPr/>
                        <a:lstStyle/>
                        <a:p>
                          <a:pPr algn="ctr">
                            <a:spcAft>
                              <a:spcPts val="0"/>
                            </a:spcAft>
                          </a:pPr>
                          <a:r>
                            <a:rPr lang="en-US" sz="3200" dirty="0">
                              <a:effectLst/>
                            </a:rPr>
                            <a:t>2</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EC" sz="3200" i="1" smtClean="0">
                                        <a:solidFill>
                                          <a:schemeClr val="tx2"/>
                                        </a:solidFill>
                                        <a:effectLst/>
                                        <a:latin typeface="Cambria Math" panose="02040503050406030204" pitchFamily="18" charset="0"/>
                                      </a:rPr>
                                    </m:ctrlPr>
                                  </m:sSubPr>
                                  <m:e>
                                    <m:r>
                                      <a:rPr lang="es-EC" sz="3200">
                                        <a:solidFill>
                                          <a:schemeClr val="tx2"/>
                                        </a:solidFill>
                                        <a:effectLst/>
                                        <a:latin typeface="Cambria Math" panose="02040503050406030204" pitchFamily="18" charset="0"/>
                                      </a:rPr>
                                      <m:t>𝑞</m:t>
                                    </m:r>
                                  </m:e>
                                  <m:sub>
                                    <m:r>
                                      <a:rPr lang="es-EC" sz="3200">
                                        <a:solidFill>
                                          <a:schemeClr val="tx2"/>
                                        </a:solidFill>
                                        <a:effectLst/>
                                        <a:latin typeface="Cambria Math" panose="02040503050406030204" pitchFamily="18" charset="0"/>
                                      </a:rPr>
                                      <m:t>2</m:t>
                                    </m:r>
                                  </m:sub>
                                </m:sSub>
                              </m:oMath>
                            </m:oMathPara>
                          </a14:m>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3200" dirty="0">
                              <a:solidFill>
                                <a:schemeClr val="tx2"/>
                              </a:solidFill>
                              <a:effectLst/>
                            </a:rPr>
                            <a:t>0</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EC" sz="3200" i="1" smtClean="0">
                                        <a:solidFill>
                                          <a:schemeClr val="tx2"/>
                                        </a:solidFill>
                                        <a:effectLst/>
                                        <a:latin typeface="Cambria Math" panose="02040503050406030204" pitchFamily="18" charset="0"/>
                                      </a:rPr>
                                    </m:ctrlPr>
                                  </m:sSubPr>
                                  <m:e>
                                    <m:r>
                                      <a:rPr lang="es-EC" sz="3200">
                                        <a:solidFill>
                                          <a:schemeClr val="tx2"/>
                                        </a:solidFill>
                                        <a:effectLst/>
                                        <a:latin typeface="Cambria Math" panose="02040503050406030204" pitchFamily="18" charset="0"/>
                                      </a:rPr>
                                      <m:t>𝑎</m:t>
                                    </m:r>
                                  </m:e>
                                  <m:sub>
                                    <m:r>
                                      <a:rPr lang="es-EC" sz="3200">
                                        <a:solidFill>
                                          <a:schemeClr val="tx2"/>
                                        </a:solidFill>
                                        <a:effectLst/>
                                        <a:latin typeface="Cambria Math" panose="02040503050406030204" pitchFamily="18" charset="0"/>
                                      </a:rPr>
                                      <m:t>2</m:t>
                                    </m:r>
                                  </m:sub>
                                </m:sSub>
                              </m:oMath>
                            </m:oMathPara>
                          </a14:m>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32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20484669"/>
                      </a:ext>
                    </a:extLst>
                  </a:tr>
                  <a:tr h="575143">
                    <a:tc>
                      <a:txBody>
                        <a:bodyPr/>
                        <a:lstStyle/>
                        <a:p>
                          <a:pPr algn="ctr">
                            <a:spcAft>
                              <a:spcPts val="0"/>
                            </a:spcAft>
                          </a:pPr>
                          <a:r>
                            <a:rPr lang="es-EC" sz="3200" dirty="0">
                              <a:effectLst/>
                            </a:rPr>
                            <a:t>3</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EC" sz="3200" i="1" smtClean="0">
                                        <a:solidFill>
                                          <a:schemeClr val="tx2"/>
                                        </a:solidFill>
                                        <a:effectLst/>
                                        <a:latin typeface="Cambria Math" panose="02040503050406030204" pitchFamily="18" charset="0"/>
                                      </a:rPr>
                                    </m:ctrlPr>
                                  </m:sSubPr>
                                  <m:e>
                                    <m:r>
                                      <a:rPr lang="es-EC" sz="3200">
                                        <a:solidFill>
                                          <a:schemeClr val="tx2"/>
                                        </a:solidFill>
                                        <a:effectLst/>
                                        <a:latin typeface="Cambria Math" panose="02040503050406030204" pitchFamily="18" charset="0"/>
                                      </a:rPr>
                                      <m:t>𝑞</m:t>
                                    </m:r>
                                  </m:e>
                                  <m:sub>
                                    <m:r>
                                      <a:rPr lang="es-EC" sz="3200">
                                        <a:solidFill>
                                          <a:schemeClr val="tx2"/>
                                        </a:solidFill>
                                        <a:effectLst/>
                                        <a:latin typeface="Cambria Math" panose="02040503050406030204" pitchFamily="18" charset="0"/>
                                      </a:rPr>
                                      <m:t>3</m:t>
                                    </m:r>
                                  </m:sub>
                                </m:sSub>
                              </m:oMath>
                            </m:oMathPara>
                          </a14:m>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32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EC" sz="3200" i="1" smtClean="0">
                                        <a:solidFill>
                                          <a:schemeClr val="tx2"/>
                                        </a:solidFill>
                                        <a:effectLst/>
                                        <a:latin typeface="Cambria Math" panose="02040503050406030204" pitchFamily="18" charset="0"/>
                                      </a:rPr>
                                    </m:ctrlPr>
                                  </m:sSubPr>
                                  <m:e>
                                    <m:r>
                                      <a:rPr lang="es-EC" sz="3200">
                                        <a:solidFill>
                                          <a:schemeClr val="tx2"/>
                                        </a:solidFill>
                                        <a:effectLst/>
                                        <a:latin typeface="Cambria Math" panose="02040503050406030204" pitchFamily="18" charset="0"/>
                                      </a:rPr>
                                      <m:t>𝑎</m:t>
                                    </m:r>
                                  </m:e>
                                  <m:sub>
                                    <m:r>
                                      <a:rPr lang="es-EC" sz="3200">
                                        <a:solidFill>
                                          <a:schemeClr val="tx2"/>
                                        </a:solidFill>
                                        <a:effectLst/>
                                        <a:latin typeface="Cambria Math" panose="02040503050406030204" pitchFamily="18" charset="0"/>
                                      </a:rPr>
                                      <m:t>3</m:t>
                                    </m:r>
                                  </m:sub>
                                </m:sSub>
                              </m:oMath>
                            </m:oMathPara>
                          </a14:m>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32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38302499"/>
                      </a:ext>
                    </a:extLst>
                  </a:tr>
                  <a:tr h="575143">
                    <a:tc>
                      <a:txBody>
                        <a:bodyPr/>
                        <a:lstStyle/>
                        <a:p>
                          <a:pPr algn="ctr">
                            <a:spcAft>
                              <a:spcPts val="0"/>
                            </a:spcAft>
                          </a:pPr>
                          <a:r>
                            <a:rPr lang="es-EC" sz="3200">
                              <a:effectLst/>
                            </a:rPr>
                            <a:t>4</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EC" sz="3200" i="1" smtClean="0">
                                        <a:solidFill>
                                          <a:schemeClr val="tx2"/>
                                        </a:solidFill>
                                        <a:effectLst/>
                                        <a:latin typeface="Cambria Math" panose="02040503050406030204" pitchFamily="18" charset="0"/>
                                      </a:rPr>
                                    </m:ctrlPr>
                                  </m:sSubPr>
                                  <m:e>
                                    <m:r>
                                      <a:rPr lang="es-EC" sz="3200">
                                        <a:solidFill>
                                          <a:schemeClr val="tx2"/>
                                        </a:solidFill>
                                        <a:effectLst/>
                                        <a:latin typeface="Cambria Math" panose="02040503050406030204" pitchFamily="18" charset="0"/>
                                      </a:rPr>
                                      <m:t>𝑞</m:t>
                                    </m:r>
                                  </m:e>
                                  <m:sub>
                                    <m:r>
                                      <a:rPr lang="es-EC" sz="3200">
                                        <a:solidFill>
                                          <a:schemeClr val="tx2"/>
                                        </a:solidFill>
                                        <a:effectLst/>
                                        <a:latin typeface="Cambria Math" panose="02040503050406030204" pitchFamily="18" charset="0"/>
                                      </a:rPr>
                                      <m:t>4</m:t>
                                    </m:r>
                                  </m:sub>
                                </m:sSub>
                              </m:oMath>
                            </m:oMathPara>
                          </a14:m>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32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EC" sz="3200" i="1" smtClean="0">
                                        <a:solidFill>
                                          <a:schemeClr val="tx2"/>
                                        </a:solidFill>
                                        <a:effectLst/>
                                        <a:latin typeface="Cambria Math" panose="02040503050406030204" pitchFamily="18" charset="0"/>
                                      </a:rPr>
                                    </m:ctrlPr>
                                  </m:sSubPr>
                                  <m:e>
                                    <m:r>
                                      <a:rPr lang="es-EC" sz="3200">
                                        <a:solidFill>
                                          <a:schemeClr val="tx2"/>
                                        </a:solidFill>
                                        <a:effectLst/>
                                        <a:latin typeface="Cambria Math" panose="02040503050406030204" pitchFamily="18" charset="0"/>
                                      </a:rPr>
                                      <m:t>𝑎</m:t>
                                    </m:r>
                                  </m:e>
                                  <m:sub>
                                    <m:r>
                                      <a:rPr lang="es-EC" sz="3200">
                                        <a:solidFill>
                                          <a:schemeClr val="tx2"/>
                                        </a:solidFill>
                                        <a:effectLst/>
                                        <a:latin typeface="Cambria Math" panose="02040503050406030204" pitchFamily="18" charset="0"/>
                                      </a:rPr>
                                      <m:t>4</m:t>
                                    </m:r>
                                  </m:sub>
                                </m:sSub>
                              </m:oMath>
                            </m:oMathPara>
                          </a14:m>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32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65020691"/>
                      </a:ext>
                    </a:extLst>
                  </a:tr>
                  <a:tr h="690171">
                    <a:tc>
                      <a:txBody>
                        <a:bodyPr/>
                        <a:lstStyle/>
                        <a:p>
                          <a:pPr algn="ctr">
                            <a:spcAft>
                              <a:spcPts val="0"/>
                            </a:spcAft>
                          </a:pPr>
                          <a:r>
                            <a:rPr lang="es-EC" sz="3200" dirty="0">
                              <a:effectLst/>
                            </a:rPr>
                            <a:t>5</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EC" sz="3200" i="1" smtClean="0">
                                        <a:solidFill>
                                          <a:schemeClr val="tx2"/>
                                        </a:solidFill>
                                        <a:effectLst/>
                                        <a:latin typeface="Cambria Math" panose="02040503050406030204" pitchFamily="18" charset="0"/>
                                      </a:rPr>
                                    </m:ctrlPr>
                                  </m:sSubPr>
                                  <m:e>
                                    <m:r>
                                      <a:rPr lang="es-EC" sz="3200">
                                        <a:solidFill>
                                          <a:schemeClr val="tx2"/>
                                        </a:solidFill>
                                        <a:effectLst/>
                                        <a:latin typeface="Cambria Math" panose="02040503050406030204" pitchFamily="18" charset="0"/>
                                      </a:rPr>
                                      <m:t>𝑞</m:t>
                                    </m:r>
                                  </m:e>
                                  <m:sub>
                                    <m:r>
                                      <a:rPr lang="es-EC" sz="3200">
                                        <a:solidFill>
                                          <a:schemeClr val="tx2"/>
                                        </a:solidFill>
                                        <a:effectLst/>
                                        <a:latin typeface="Cambria Math" panose="02040503050406030204" pitchFamily="18" charset="0"/>
                                      </a:rPr>
                                      <m:t>5</m:t>
                                    </m:r>
                                  </m:sub>
                                </m:sSub>
                              </m:oMath>
                            </m:oMathPara>
                          </a14:m>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32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s-EC" sz="3200" i="1" smtClean="0">
                                        <a:solidFill>
                                          <a:schemeClr val="tx2"/>
                                        </a:solidFill>
                                        <a:effectLst/>
                                        <a:latin typeface="Cambria Math" panose="02040503050406030204" pitchFamily="18" charset="0"/>
                                      </a:rPr>
                                    </m:ctrlPr>
                                  </m:sSubPr>
                                  <m:e>
                                    <m:r>
                                      <a:rPr lang="es-EC" sz="3200">
                                        <a:solidFill>
                                          <a:schemeClr val="tx2"/>
                                        </a:solidFill>
                                        <a:effectLst/>
                                        <a:latin typeface="Cambria Math" panose="02040503050406030204" pitchFamily="18" charset="0"/>
                                      </a:rPr>
                                      <m:t>𝑎</m:t>
                                    </m:r>
                                  </m:e>
                                  <m:sub>
                                    <m:r>
                                      <a:rPr lang="es-EC" sz="3200">
                                        <a:solidFill>
                                          <a:schemeClr val="tx2"/>
                                        </a:solidFill>
                                        <a:effectLst/>
                                        <a:latin typeface="Cambria Math" panose="02040503050406030204" pitchFamily="18" charset="0"/>
                                      </a:rPr>
                                      <m:t>5</m:t>
                                    </m:r>
                                  </m:sub>
                                </m:sSub>
                              </m:oMath>
                            </m:oMathPara>
                          </a14:m>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3200" dirty="0">
                              <a:solidFill>
                                <a:schemeClr val="tx2"/>
                              </a:solidFill>
                              <a:effectLst/>
                            </a:rPr>
                            <a:t>90</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80700413"/>
                      </a:ext>
                    </a:extLst>
                  </a:tr>
                </a:tbl>
              </a:graphicData>
            </a:graphic>
          </p:graphicFrame>
        </mc:Choice>
        <mc:Fallback xmlns="">
          <p:graphicFrame>
            <p:nvGraphicFramePr>
              <p:cNvPr id="2" name="Tabla 1">
                <a:extLst>
                  <a:ext uri="{FF2B5EF4-FFF2-40B4-BE49-F238E27FC236}">
                    <a16:creationId xmlns:a16="http://schemas.microsoft.com/office/drawing/2014/main" id="{1F47E369-2A77-4F9B-B27D-D44AF4D98A89}"/>
                  </a:ext>
                </a:extLst>
              </p:cNvPr>
              <p:cNvGraphicFramePr>
                <a:graphicFrameLocks noGrp="1"/>
              </p:cNvGraphicFramePr>
              <p:nvPr>
                <p:extLst>
                  <p:ext uri="{D42A27DB-BD31-4B8C-83A1-F6EECF244321}">
                    <p14:modId xmlns:p14="http://schemas.microsoft.com/office/powerpoint/2010/main" val="829133956"/>
                  </p:ext>
                </p:extLst>
              </p:nvPr>
            </p:nvGraphicFramePr>
            <p:xfrm>
              <a:off x="12366933" y="9688350"/>
              <a:ext cx="7465387" cy="3565886"/>
            </p:xfrm>
            <a:graphic>
              <a:graphicData uri="http://schemas.openxmlformats.org/drawingml/2006/table">
                <a:tbl>
                  <a:tblPr firstRow="1" firstCol="1" bandRow="1">
                    <a:tableStyleId>{5C22544A-7EE6-4342-B048-85BDC9FD1C3A}</a:tableStyleId>
                  </a:tblPr>
                  <a:tblGrid>
                    <a:gridCol w="2815664">
                      <a:extLst>
                        <a:ext uri="{9D8B030D-6E8A-4147-A177-3AD203B41FA5}">
                          <a16:colId xmlns:a16="http://schemas.microsoft.com/office/drawing/2014/main" val="1305525851"/>
                        </a:ext>
                      </a:extLst>
                    </a:gridCol>
                    <a:gridCol w="871476">
                      <a:extLst>
                        <a:ext uri="{9D8B030D-6E8A-4147-A177-3AD203B41FA5}">
                          <a16:colId xmlns:a16="http://schemas.microsoft.com/office/drawing/2014/main" val="1493865164"/>
                        </a:ext>
                      </a:extLst>
                    </a:gridCol>
                    <a:gridCol w="1820417">
                      <a:extLst>
                        <a:ext uri="{9D8B030D-6E8A-4147-A177-3AD203B41FA5}">
                          <a16:colId xmlns:a16="http://schemas.microsoft.com/office/drawing/2014/main" val="1702795019"/>
                        </a:ext>
                      </a:extLst>
                    </a:gridCol>
                    <a:gridCol w="929575">
                      <a:extLst>
                        <a:ext uri="{9D8B030D-6E8A-4147-A177-3AD203B41FA5}">
                          <a16:colId xmlns:a16="http://schemas.microsoft.com/office/drawing/2014/main" val="1946219407"/>
                        </a:ext>
                      </a:extLst>
                    </a:gridCol>
                    <a:gridCol w="1028255">
                      <a:extLst>
                        <a:ext uri="{9D8B030D-6E8A-4147-A177-3AD203B41FA5}">
                          <a16:colId xmlns:a16="http://schemas.microsoft.com/office/drawing/2014/main" val="3208947190"/>
                        </a:ext>
                      </a:extLst>
                    </a:gridCol>
                  </a:tblGrid>
                  <a:tr h="575143">
                    <a:tc>
                      <a:txBody>
                        <a:bodyPr/>
                        <a:lstStyle/>
                        <a:p>
                          <a:pPr algn="ctr">
                            <a:spcAft>
                              <a:spcPts val="0"/>
                            </a:spcAft>
                          </a:pPr>
                          <a:r>
                            <a:rPr lang="es-EC" sz="3200" dirty="0">
                              <a:effectLst/>
                            </a:rPr>
                            <a:t>Articulaciones</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8"/>
                          <a:stretch>
                            <a:fillRect l="-321528" t="-20000" r="-433333" b="-525263"/>
                          </a:stretch>
                        </a:blipFill>
                      </a:tcPr>
                    </a:tc>
                    <a:tc>
                      <a:txBody>
                        <a:bodyPr/>
                        <a:lstStyle/>
                        <a:p>
                          <a:endParaRPr lang="es-EC"/>
                        </a:p>
                      </a:txBody>
                      <a:tcPr marL="68580" marR="68580" marT="0" marB="0">
                        <a:blipFill>
                          <a:blip r:embed="rId8"/>
                          <a:stretch>
                            <a:fillRect l="-203691" t="-20000" r="-109396" b="-525263"/>
                          </a:stretch>
                        </a:blipFill>
                      </a:tcPr>
                    </a:tc>
                    <a:tc>
                      <a:txBody>
                        <a:bodyPr/>
                        <a:lstStyle/>
                        <a:p>
                          <a:endParaRPr lang="es-EC"/>
                        </a:p>
                      </a:txBody>
                      <a:tcPr marL="68580" marR="68580" marT="0" marB="0">
                        <a:blipFill>
                          <a:blip r:embed="rId8"/>
                          <a:stretch>
                            <a:fillRect l="-591503" t="-20000" r="-113072" b="-525263"/>
                          </a:stretch>
                        </a:blipFill>
                      </a:tcPr>
                    </a:tc>
                    <a:tc>
                      <a:txBody>
                        <a:bodyPr/>
                        <a:lstStyle/>
                        <a:p>
                          <a:endParaRPr lang="es-EC"/>
                        </a:p>
                      </a:txBody>
                      <a:tcPr marL="68580" marR="68580" marT="0" marB="0">
                        <a:blipFill>
                          <a:blip r:embed="rId8"/>
                          <a:stretch>
                            <a:fillRect l="-626036" t="-20000" r="-2367" b="-525263"/>
                          </a:stretch>
                        </a:blipFill>
                      </a:tcPr>
                    </a:tc>
                    <a:extLst>
                      <a:ext uri="{0D108BD9-81ED-4DB2-BD59-A6C34878D82A}">
                        <a16:rowId xmlns:a16="http://schemas.microsoft.com/office/drawing/2014/main" val="1323101075"/>
                      </a:ext>
                    </a:extLst>
                  </a:tr>
                  <a:tr h="575143">
                    <a:tc>
                      <a:txBody>
                        <a:bodyPr/>
                        <a:lstStyle/>
                        <a:p>
                          <a:pPr algn="ctr">
                            <a:spcAft>
                              <a:spcPts val="0"/>
                            </a:spcAft>
                          </a:pPr>
                          <a:r>
                            <a:rPr lang="es-EC" sz="3200">
                              <a:effectLst/>
                            </a:rPr>
                            <a:t>1</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8"/>
                          <a:stretch>
                            <a:fillRect l="-321528" t="-121277" r="-433333" b="-430851"/>
                          </a:stretch>
                        </a:blipFill>
                      </a:tcPr>
                    </a:tc>
                    <a:tc>
                      <a:txBody>
                        <a:bodyPr/>
                        <a:lstStyle/>
                        <a:p>
                          <a:endParaRPr lang="es-EC"/>
                        </a:p>
                      </a:txBody>
                      <a:tcPr marL="68580" marR="68580" marT="0" marB="0">
                        <a:blipFill>
                          <a:blip r:embed="rId8"/>
                          <a:stretch>
                            <a:fillRect l="-203691" t="-121277" r="-109396" b="-430851"/>
                          </a:stretch>
                        </a:blipFill>
                      </a:tcPr>
                    </a:tc>
                    <a:tc>
                      <a:txBody>
                        <a:bodyPr/>
                        <a:lstStyle/>
                        <a:p>
                          <a:pPr algn="ctr">
                            <a:spcAft>
                              <a:spcPts val="0"/>
                            </a:spcAft>
                          </a:pPr>
                          <a:r>
                            <a:rPr lang="es-EC" sz="32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EC" sz="3200">
                              <a:solidFill>
                                <a:schemeClr val="tx2"/>
                              </a:solidFill>
                              <a:effectLst/>
                            </a:rPr>
                            <a:t>90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87440927"/>
                      </a:ext>
                    </a:extLst>
                  </a:tr>
                  <a:tr h="575143">
                    <a:tc>
                      <a:txBody>
                        <a:bodyPr/>
                        <a:lstStyle/>
                        <a:p>
                          <a:pPr algn="ctr">
                            <a:spcAft>
                              <a:spcPts val="0"/>
                            </a:spcAft>
                          </a:pPr>
                          <a:r>
                            <a:rPr lang="en-US" sz="3200" dirty="0">
                              <a:effectLst/>
                            </a:rPr>
                            <a:t>2</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8"/>
                          <a:stretch>
                            <a:fillRect l="-321528" t="-218947" r="-433333" b="-326316"/>
                          </a:stretch>
                        </a:blipFill>
                      </a:tcPr>
                    </a:tc>
                    <a:tc>
                      <a:txBody>
                        <a:bodyPr/>
                        <a:lstStyle/>
                        <a:p>
                          <a:pPr algn="ctr">
                            <a:spcAft>
                              <a:spcPts val="0"/>
                            </a:spcAft>
                          </a:pPr>
                          <a:r>
                            <a:rPr lang="es-EC" sz="3200" dirty="0">
                              <a:solidFill>
                                <a:schemeClr val="tx2"/>
                              </a:solidFill>
                              <a:effectLst/>
                            </a:rPr>
                            <a:t>0</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8"/>
                          <a:stretch>
                            <a:fillRect l="-591503" t="-218947" r="-113072" b="-326316"/>
                          </a:stretch>
                        </a:blipFill>
                      </a:tcPr>
                    </a:tc>
                    <a:tc>
                      <a:txBody>
                        <a:bodyPr/>
                        <a:lstStyle/>
                        <a:p>
                          <a:pPr algn="ctr">
                            <a:spcAft>
                              <a:spcPts val="0"/>
                            </a:spcAft>
                          </a:pPr>
                          <a:r>
                            <a:rPr lang="es-EC" sz="32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20484669"/>
                      </a:ext>
                    </a:extLst>
                  </a:tr>
                  <a:tr h="575143">
                    <a:tc>
                      <a:txBody>
                        <a:bodyPr/>
                        <a:lstStyle/>
                        <a:p>
                          <a:pPr algn="ctr">
                            <a:spcAft>
                              <a:spcPts val="0"/>
                            </a:spcAft>
                          </a:pPr>
                          <a:r>
                            <a:rPr lang="es-EC" sz="3200" dirty="0">
                              <a:effectLst/>
                            </a:rPr>
                            <a:t>3</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8"/>
                          <a:stretch>
                            <a:fillRect l="-321528" t="-322340" r="-433333" b="-229787"/>
                          </a:stretch>
                        </a:blipFill>
                      </a:tcPr>
                    </a:tc>
                    <a:tc>
                      <a:txBody>
                        <a:bodyPr/>
                        <a:lstStyle/>
                        <a:p>
                          <a:pPr algn="ctr">
                            <a:spcAft>
                              <a:spcPts val="0"/>
                            </a:spcAft>
                          </a:pPr>
                          <a:r>
                            <a:rPr lang="es-EC" sz="32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8"/>
                          <a:stretch>
                            <a:fillRect l="-591503" t="-322340" r="-113072" b="-229787"/>
                          </a:stretch>
                        </a:blipFill>
                      </a:tcPr>
                    </a:tc>
                    <a:tc>
                      <a:txBody>
                        <a:bodyPr/>
                        <a:lstStyle/>
                        <a:p>
                          <a:pPr algn="ctr">
                            <a:spcAft>
                              <a:spcPts val="0"/>
                            </a:spcAft>
                          </a:pPr>
                          <a:r>
                            <a:rPr lang="es-EC" sz="32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38302499"/>
                      </a:ext>
                    </a:extLst>
                  </a:tr>
                  <a:tr h="575143">
                    <a:tc>
                      <a:txBody>
                        <a:bodyPr/>
                        <a:lstStyle/>
                        <a:p>
                          <a:pPr algn="ctr">
                            <a:spcAft>
                              <a:spcPts val="0"/>
                            </a:spcAft>
                          </a:pPr>
                          <a:r>
                            <a:rPr lang="es-EC" sz="3200">
                              <a:effectLst/>
                            </a:rPr>
                            <a:t>4</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8"/>
                          <a:stretch>
                            <a:fillRect l="-321528" t="-417895" r="-433333" b="-127368"/>
                          </a:stretch>
                        </a:blipFill>
                      </a:tcPr>
                    </a:tc>
                    <a:tc>
                      <a:txBody>
                        <a:bodyPr/>
                        <a:lstStyle/>
                        <a:p>
                          <a:pPr algn="ctr">
                            <a:spcAft>
                              <a:spcPts val="0"/>
                            </a:spcAft>
                          </a:pPr>
                          <a:r>
                            <a:rPr lang="es-EC" sz="32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8"/>
                          <a:stretch>
                            <a:fillRect l="-591503" t="-417895" r="-113072" b="-127368"/>
                          </a:stretch>
                        </a:blipFill>
                      </a:tcPr>
                    </a:tc>
                    <a:tc>
                      <a:txBody>
                        <a:bodyPr/>
                        <a:lstStyle/>
                        <a:p>
                          <a:pPr algn="ctr">
                            <a:spcAft>
                              <a:spcPts val="0"/>
                            </a:spcAft>
                          </a:pPr>
                          <a:r>
                            <a:rPr lang="es-EC" sz="32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65020691"/>
                      </a:ext>
                    </a:extLst>
                  </a:tr>
                  <a:tr h="690171">
                    <a:tc>
                      <a:txBody>
                        <a:bodyPr/>
                        <a:lstStyle/>
                        <a:p>
                          <a:pPr algn="ctr">
                            <a:spcAft>
                              <a:spcPts val="0"/>
                            </a:spcAft>
                          </a:pPr>
                          <a:r>
                            <a:rPr lang="es-EC" sz="3200" dirty="0">
                              <a:effectLst/>
                            </a:rPr>
                            <a:t>5</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8"/>
                          <a:stretch>
                            <a:fillRect l="-321528" t="-435398" r="-433333" b="-7080"/>
                          </a:stretch>
                        </a:blipFill>
                      </a:tcPr>
                    </a:tc>
                    <a:tc>
                      <a:txBody>
                        <a:bodyPr/>
                        <a:lstStyle/>
                        <a:p>
                          <a:pPr algn="ctr">
                            <a:spcAft>
                              <a:spcPts val="0"/>
                            </a:spcAft>
                          </a:pPr>
                          <a:r>
                            <a:rPr lang="es-EC" sz="32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8"/>
                          <a:stretch>
                            <a:fillRect l="-591503" t="-435398" r="-113072" b="-7080"/>
                          </a:stretch>
                        </a:blipFill>
                      </a:tcPr>
                    </a:tc>
                    <a:tc>
                      <a:txBody>
                        <a:bodyPr/>
                        <a:lstStyle/>
                        <a:p>
                          <a:pPr algn="ctr">
                            <a:spcAft>
                              <a:spcPts val="0"/>
                            </a:spcAft>
                          </a:pPr>
                          <a:r>
                            <a:rPr lang="es-EC" sz="3200" dirty="0">
                              <a:solidFill>
                                <a:schemeClr val="tx2"/>
                              </a:solidFill>
                              <a:effectLst/>
                            </a:rPr>
                            <a:t>90</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80700413"/>
                      </a:ext>
                    </a:extLst>
                  </a:tr>
                </a:tbl>
              </a:graphicData>
            </a:graphic>
          </p:graphicFrame>
        </mc:Fallback>
      </mc:AlternateContent>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614D426A-E354-44A4-AA9A-577C9DFEE041}"/>
                  </a:ext>
                </a:extLst>
              </p:cNvPr>
              <p:cNvSpPr/>
              <p:nvPr/>
            </p:nvSpPr>
            <p:spPr>
              <a:xfrm>
                <a:off x="16718664" y="6629204"/>
                <a:ext cx="6099042" cy="21333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Pre>
                        <m:sPrePr>
                          <m:ctrlPr>
                            <a:rPr lang="es-EC" i="1" smtClean="0">
                              <a:solidFill>
                                <a:schemeClr val="accent1"/>
                              </a:solidFill>
                              <a:latin typeface="Cambria Math" panose="02040503050406030204" pitchFamily="18" charset="0"/>
                            </a:rPr>
                          </m:ctrlPr>
                        </m:sPrePr>
                        <m:sub/>
                        <m:sup>
                          <m:r>
                            <a:rPr lang="es-EC" i="0">
                              <a:solidFill>
                                <a:schemeClr val="accent1"/>
                              </a:solidFill>
                              <a:latin typeface="Cambria Math" panose="02040503050406030204" pitchFamily="18" charset="0"/>
                            </a:rPr>
                            <m:t>0</m:t>
                          </m:r>
                        </m:sup>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𝑇</m:t>
                              </m:r>
                            </m:e>
                            <m:sub>
                              <m:r>
                                <a:rPr lang="es-EC" i="0">
                                  <a:solidFill>
                                    <a:schemeClr val="accent1"/>
                                  </a:solidFill>
                                  <a:latin typeface="Cambria Math" panose="02040503050406030204" pitchFamily="18" charset="0"/>
                                </a:rPr>
                                <m:t>5</m:t>
                              </m:r>
                            </m:sub>
                          </m:sSub>
                        </m:e>
                      </m:sPre>
                      <m:r>
                        <a:rPr lang="es-EC" i="0">
                          <a:solidFill>
                            <a:schemeClr val="accent1"/>
                          </a:solidFill>
                          <a:latin typeface="Cambria Math" panose="02040503050406030204" pitchFamily="18" charset="0"/>
                        </a:rPr>
                        <m:t>=</m:t>
                      </m:r>
                      <m:d>
                        <m:dPr>
                          <m:begChr m:val="["/>
                          <m:endChr m:val="]"/>
                          <m:ctrlPr>
                            <a:rPr lang="es-EC" i="1">
                              <a:solidFill>
                                <a:schemeClr val="accent1"/>
                              </a:solidFill>
                              <a:latin typeface="Cambria Math" panose="02040503050406030204" pitchFamily="18" charset="0"/>
                            </a:rPr>
                          </m:ctrlPr>
                        </m:dPr>
                        <m:e>
                          <m:m>
                            <m:mPr>
                              <m:plcHide m:val="on"/>
                              <m:mcs>
                                <m:mc>
                                  <m:mcPr>
                                    <m:count m:val="2"/>
                                    <m:mcJc m:val="center"/>
                                  </m:mcPr>
                                </m:mc>
                              </m:mcs>
                              <m:ctrlPr>
                                <a:rPr lang="es-EC" i="1">
                                  <a:solidFill>
                                    <a:schemeClr val="accent1"/>
                                  </a:solidFill>
                                  <a:latin typeface="Cambria Math" panose="02040503050406030204" pitchFamily="18" charset="0"/>
                                </a:rPr>
                              </m:ctrlPr>
                            </m:mPr>
                            <m:mr>
                              <m:e>
                                <m:m>
                                  <m:mPr>
                                    <m:plcHide m:val="on"/>
                                    <m:mcs>
                                      <m:mc>
                                        <m:mcPr>
                                          <m:count m:val="2"/>
                                          <m:mcJc m:val="center"/>
                                        </m:mcPr>
                                      </m:mc>
                                    </m:mcs>
                                    <m:ctrlPr>
                                      <a:rPr lang="es-EC" i="1">
                                        <a:solidFill>
                                          <a:schemeClr val="accent1"/>
                                        </a:solidFill>
                                        <a:latin typeface="Cambria Math" panose="02040503050406030204" pitchFamily="18" charset="0"/>
                                      </a:rPr>
                                    </m:ctrlPr>
                                  </m:mPr>
                                  <m:mr>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11</m:t>
                                          </m:r>
                                        </m:sub>
                                      </m:sSub>
                                    </m:e>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12</m:t>
                                          </m:r>
                                        </m:sub>
                                      </m:sSub>
                                    </m:e>
                                  </m:mr>
                                  <m:mr>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21</m:t>
                                          </m:r>
                                        </m:sub>
                                      </m:sSub>
                                    </m:e>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22</m:t>
                                          </m:r>
                                        </m:sub>
                                      </m:sSub>
                                    </m:e>
                                  </m:mr>
                                </m:m>
                              </m:e>
                              <m:e>
                                <m:m>
                                  <m:mPr>
                                    <m:plcHide m:val="on"/>
                                    <m:mcs>
                                      <m:mc>
                                        <m:mcPr>
                                          <m:count m:val="2"/>
                                          <m:mcJc m:val="center"/>
                                        </m:mcPr>
                                      </m:mc>
                                    </m:mcs>
                                    <m:ctrlPr>
                                      <a:rPr lang="es-EC" i="1">
                                        <a:solidFill>
                                          <a:schemeClr val="accent1"/>
                                        </a:solidFill>
                                        <a:latin typeface="Cambria Math" panose="02040503050406030204" pitchFamily="18" charset="0"/>
                                      </a:rPr>
                                    </m:ctrlPr>
                                  </m:mPr>
                                  <m:mr>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13</m:t>
                                          </m:r>
                                        </m:sub>
                                      </m:sSub>
                                    </m:e>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14</m:t>
                                          </m:r>
                                        </m:sub>
                                      </m:sSub>
                                    </m:e>
                                  </m:mr>
                                  <m:mr>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23</m:t>
                                          </m:r>
                                        </m:sub>
                                      </m:sSub>
                                    </m:e>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24</m:t>
                                          </m:r>
                                        </m:sub>
                                      </m:sSub>
                                    </m:e>
                                  </m:mr>
                                </m:m>
                              </m:e>
                            </m:mr>
                            <m:mr>
                              <m:e>
                                <m:m>
                                  <m:mPr>
                                    <m:plcHide m:val="on"/>
                                    <m:mcs>
                                      <m:mc>
                                        <m:mcPr>
                                          <m:count m:val="2"/>
                                          <m:mcJc m:val="center"/>
                                        </m:mcPr>
                                      </m:mc>
                                    </m:mcs>
                                    <m:ctrlPr>
                                      <a:rPr lang="es-EC" i="1">
                                        <a:solidFill>
                                          <a:schemeClr val="accent1"/>
                                        </a:solidFill>
                                        <a:latin typeface="Cambria Math" panose="02040503050406030204" pitchFamily="18" charset="0"/>
                                      </a:rPr>
                                    </m:ctrlPr>
                                  </m:mPr>
                                  <m:mr>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31</m:t>
                                          </m:r>
                                        </m:sub>
                                      </m:sSub>
                                    </m:e>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23</m:t>
                                          </m:r>
                                        </m:sub>
                                      </m:sSub>
                                    </m:e>
                                  </m:mr>
                                  <m:mr>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41</m:t>
                                          </m:r>
                                        </m:sub>
                                      </m:sSub>
                                    </m:e>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24</m:t>
                                          </m:r>
                                        </m:sub>
                                      </m:sSub>
                                    </m:e>
                                  </m:mr>
                                </m:m>
                              </m:e>
                              <m:e>
                                <m:m>
                                  <m:mPr>
                                    <m:plcHide m:val="on"/>
                                    <m:mcs>
                                      <m:mc>
                                        <m:mcPr>
                                          <m:count m:val="2"/>
                                          <m:mcJc m:val="center"/>
                                        </m:mcPr>
                                      </m:mc>
                                    </m:mcs>
                                    <m:ctrlPr>
                                      <a:rPr lang="es-EC" i="1">
                                        <a:solidFill>
                                          <a:schemeClr val="accent1"/>
                                        </a:solidFill>
                                        <a:latin typeface="Cambria Math" panose="02040503050406030204" pitchFamily="18" charset="0"/>
                                      </a:rPr>
                                    </m:ctrlPr>
                                  </m:mPr>
                                  <m:mr>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33</m:t>
                                          </m:r>
                                        </m:sub>
                                      </m:sSub>
                                    </m:e>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34</m:t>
                                          </m:r>
                                        </m:sub>
                                      </m:sSub>
                                    </m:e>
                                  </m:mr>
                                  <m:mr>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43</m:t>
                                          </m:r>
                                        </m:sub>
                                      </m:sSub>
                                    </m:e>
                                    <m:e>
                                      <m:sSub>
                                        <m:sSubPr>
                                          <m:ctrlPr>
                                            <a:rPr lang="es-EC" i="1">
                                              <a:solidFill>
                                                <a:schemeClr val="accent1"/>
                                              </a:solidFill>
                                              <a:latin typeface="Cambria Math" panose="02040503050406030204" pitchFamily="18" charset="0"/>
                                            </a:rPr>
                                          </m:ctrlPr>
                                        </m:sSubPr>
                                        <m:e>
                                          <m:r>
                                            <a:rPr lang="es-EC" i="1">
                                              <a:solidFill>
                                                <a:schemeClr val="accent1"/>
                                              </a:solidFill>
                                              <a:latin typeface="Cambria Math" panose="02040503050406030204" pitchFamily="18" charset="0"/>
                                            </a:rPr>
                                            <m:t>𝑎</m:t>
                                          </m:r>
                                        </m:e>
                                        <m:sub>
                                          <m:r>
                                            <a:rPr lang="es-EC" i="0">
                                              <a:solidFill>
                                                <a:schemeClr val="accent1"/>
                                              </a:solidFill>
                                              <a:latin typeface="Cambria Math" panose="02040503050406030204" pitchFamily="18" charset="0"/>
                                            </a:rPr>
                                            <m:t>44</m:t>
                                          </m:r>
                                        </m:sub>
                                      </m:sSub>
                                    </m:e>
                                  </m:mr>
                                </m:m>
                              </m:e>
                            </m:mr>
                          </m:m>
                        </m:e>
                      </m:d>
                    </m:oMath>
                  </m:oMathPara>
                </a14:m>
                <a:endParaRPr lang="es-EC" dirty="0">
                  <a:solidFill>
                    <a:schemeClr val="accent1"/>
                  </a:solidFill>
                </a:endParaRPr>
              </a:p>
            </p:txBody>
          </p:sp>
        </mc:Choice>
        <mc:Fallback xmlns="">
          <p:sp>
            <p:nvSpPr>
              <p:cNvPr id="3" name="Rectángulo 2">
                <a:extLst>
                  <a:ext uri="{FF2B5EF4-FFF2-40B4-BE49-F238E27FC236}">
                    <a16:creationId xmlns:a16="http://schemas.microsoft.com/office/drawing/2014/main" id="{614D426A-E354-44A4-AA9A-577C9DFEE041}"/>
                  </a:ext>
                </a:extLst>
              </p:cNvPr>
              <p:cNvSpPr>
                <a:spLocks noRot="1" noChangeAspect="1" noMove="1" noResize="1" noEditPoints="1" noAdjustHandles="1" noChangeArrowheads="1" noChangeShapeType="1" noTextEdit="1"/>
              </p:cNvSpPr>
              <p:nvPr/>
            </p:nvSpPr>
            <p:spPr>
              <a:xfrm>
                <a:off x="16718664" y="6629204"/>
                <a:ext cx="6099042" cy="2133341"/>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id="{18F5FC12-2D90-4794-B7FD-92C56B248ABA}"/>
                  </a:ext>
                </a:extLst>
              </p:cNvPr>
              <p:cNvSpPr/>
              <p:nvPr/>
            </p:nvSpPr>
            <p:spPr>
              <a:xfrm>
                <a:off x="16046416" y="4235270"/>
                <a:ext cx="7126310" cy="18175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Pre>
                        <m:sPrePr>
                          <m:ctrlPr>
                            <a:rPr lang="es-EC" sz="3000" i="1" smtClean="0">
                              <a:solidFill>
                                <a:schemeClr val="accent1"/>
                              </a:solidFill>
                              <a:latin typeface="Cambria Math" panose="02040503050406030204" pitchFamily="18" charset="0"/>
                            </a:rPr>
                          </m:ctrlPr>
                        </m:sPrePr>
                        <m:sub/>
                        <m:sup>
                          <m:r>
                            <m:rPr>
                              <m:sty m:val="p"/>
                            </m:rPr>
                            <a:rPr lang="es-EC" sz="3000" i="0">
                              <a:solidFill>
                                <a:schemeClr val="accent1"/>
                              </a:solidFill>
                              <a:latin typeface="Cambria Math" panose="02040503050406030204" pitchFamily="18" charset="0"/>
                            </a:rPr>
                            <m:t>i</m:t>
                          </m:r>
                          <m:r>
                            <a:rPr lang="es-EC" sz="3000" i="0">
                              <a:solidFill>
                                <a:schemeClr val="accent1"/>
                              </a:solidFill>
                              <a:latin typeface="Cambria Math" panose="02040503050406030204" pitchFamily="18" charset="0"/>
                            </a:rPr>
                            <m:t>−1</m:t>
                          </m:r>
                        </m:sup>
                        <m:e>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𝐴</m:t>
                              </m:r>
                            </m:e>
                            <m:sub>
                              <m:r>
                                <m:rPr>
                                  <m:sty m:val="p"/>
                                </m:rPr>
                                <a:rPr lang="es-EC" sz="3000" i="0">
                                  <a:solidFill>
                                    <a:schemeClr val="accent1"/>
                                  </a:solidFill>
                                  <a:latin typeface="Cambria Math" panose="02040503050406030204" pitchFamily="18" charset="0"/>
                                </a:rPr>
                                <m:t>i</m:t>
                              </m:r>
                            </m:sub>
                          </m:sSub>
                        </m:e>
                      </m:sPre>
                      <m:r>
                        <a:rPr lang="es-EC" sz="3000" i="0">
                          <a:solidFill>
                            <a:schemeClr val="accent1"/>
                          </a:solidFill>
                          <a:latin typeface="Cambria Math" panose="02040503050406030204" pitchFamily="18" charset="0"/>
                        </a:rPr>
                        <m:t>=</m:t>
                      </m:r>
                      <m:d>
                        <m:dPr>
                          <m:begChr m:val="["/>
                          <m:endChr m:val="]"/>
                          <m:ctrlPr>
                            <a:rPr lang="es-EC" sz="3000" i="1">
                              <a:solidFill>
                                <a:schemeClr val="accent1"/>
                              </a:solidFill>
                              <a:latin typeface="Cambria Math" panose="02040503050406030204" pitchFamily="18" charset="0"/>
                            </a:rPr>
                          </m:ctrlPr>
                        </m:dPr>
                        <m:e>
                          <m:m>
                            <m:mPr>
                              <m:plcHide m:val="on"/>
                              <m:mcs>
                                <m:mc>
                                  <m:mcPr>
                                    <m:count m:val="2"/>
                                    <m:mcJc m:val="center"/>
                                  </m:mcPr>
                                </m:mc>
                              </m:mcs>
                              <m:ctrlPr>
                                <a:rPr lang="es-EC" sz="3000" i="1">
                                  <a:solidFill>
                                    <a:schemeClr val="accent1"/>
                                  </a:solidFill>
                                  <a:latin typeface="Cambria Math" panose="02040503050406030204" pitchFamily="18" charset="0"/>
                                </a:rPr>
                              </m:ctrlPr>
                            </m:mPr>
                            <m:mr>
                              <m:e>
                                <m:m>
                                  <m:mPr>
                                    <m:plcHide m:val="on"/>
                                    <m:mcs>
                                      <m:mc>
                                        <m:mcPr>
                                          <m:count m:val="2"/>
                                          <m:mcJc m:val="center"/>
                                        </m:mcPr>
                                      </m:mc>
                                    </m:mcs>
                                    <m:ctrlPr>
                                      <a:rPr lang="es-EC" sz="3000" i="1">
                                        <a:solidFill>
                                          <a:schemeClr val="accent1"/>
                                        </a:solidFill>
                                        <a:latin typeface="Cambria Math" panose="02040503050406030204" pitchFamily="18" charset="0"/>
                                      </a:rPr>
                                    </m:ctrlPr>
                                  </m:mPr>
                                  <m:mr>
                                    <m:e>
                                      <m:r>
                                        <a:rPr lang="es-EC" sz="3000" i="1">
                                          <a:solidFill>
                                            <a:schemeClr val="accent1"/>
                                          </a:solidFill>
                                          <a:latin typeface="Cambria Math" panose="02040503050406030204" pitchFamily="18" charset="0"/>
                                        </a:rPr>
                                        <m:t>𝐶</m:t>
                                      </m:r>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𝜃</m:t>
                                          </m:r>
                                        </m:e>
                                        <m:sub>
                                          <m:r>
                                            <a:rPr lang="es-EC" sz="3000" i="1">
                                              <a:solidFill>
                                                <a:schemeClr val="accent1"/>
                                              </a:solidFill>
                                              <a:latin typeface="Cambria Math" panose="02040503050406030204" pitchFamily="18" charset="0"/>
                                            </a:rPr>
                                            <m:t>𝑖</m:t>
                                          </m:r>
                                        </m:sub>
                                      </m:sSub>
                                    </m:e>
                                    <m:e>
                                      <m:r>
                                        <a:rPr lang="es-EC" sz="3000" i="0">
                                          <a:solidFill>
                                            <a:schemeClr val="accent1"/>
                                          </a:solidFill>
                                          <a:latin typeface="Cambria Math" panose="02040503050406030204" pitchFamily="18" charset="0"/>
                                        </a:rPr>
                                        <m:t>−</m:t>
                                      </m:r>
                                      <m:r>
                                        <a:rPr lang="es-EC" sz="3000" i="1">
                                          <a:solidFill>
                                            <a:schemeClr val="accent1"/>
                                          </a:solidFill>
                                          <a:latin typeface="Cambria Math" panose="02040503050406030204" pitchFamily="18" charset="0"/>
                                        </a:rPr>
                                        <m:t>𝐶</m:t>
                                      </m:r>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𝛼</m:t>
                                          </m:r>
                                        </m:e>
                                        <m:sub>
                                          <m:r>
                                            <a:rPr lang="es-EC" sz="3000" i="1">
                                              <a:solidFill>
                                                <a:schemeClr val="accent1"/>
                                              </a:solidFill>
                                              <a:latin typeface="Cambria Math" panose="02040503050406030204" pitchFamily="18" charset="0"/>
                                            </a:rPr>
                                            <m:t>𝑖</m:t>
                                          </m:r>
                                        </m:sub>
                                      </m:sSub>
                                      <m:r>
                                        <a:rPr lang="es-EC" sz="3000" i="1">
                                          <a:solidFill>
                                            <a:schemeClr val="accent1"/>
                                          </a:solidFill>
                                          <a:latin typeface="Cambria Math" panose="02040503050406030204" pitchFamily="18" charset="0"/>
                                        </a:rPr>
                                        <m:t>𝑆</m:t>
                                      </m:r>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𝜃</m:t>
                                          </m:r>
                                        </m:e>
                                        <m:sub>
                                          <m:r>
                                            <a:rPr lang="es-EC" sz="3000" i="1">
                                              <a:solidFill>
                                                <a:schemeClr val="accent1"/>
                                              </a:solidFill>
                                              <a:latin typeface="Cambria Math" panose="02040503050406030204" pitchFamily="18" charset="0"/>
                                            </a:rPr>
                                            <m:t>𝑖</m:t>
                                          </m:r>
                                        </m:sub>
                                      </m:sSub>
                                    </m:e>
                                  </m:mr>
                                  <m:mr>
                                    <m:e>
                                      <m:r>
                                        <a:rPr lang="es-EC" sz="3000" i="1">
                                          <a:solidFill>
                                            <a:schemeClr val="accent1"/>
                                          </a:solidFill>
                                          <a:latin typeface="Cambria Math" panose="02040503050406030204" pitchFamily="18" charset="0"/>
                                        </a:rPr>
                                        <m:t>𝑆</m:t>
                                      </m:r>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𝑞</m:t>
                                          </m:r>
                                        </m:e>
                                        <m:sub>
                                          <m:r>
                                            <a:rPr lang="es-EC" sz="3000" i="0">
                                              <a:solidFill>
                                                <a:schemeClr val="accent1"/>
                                              </a:solidFill>
                                              <a:latin typeface="Cambria Math" panose="02040503050406030204" pitchFamily="18" charset="0"/>
                                            </a:rPr>
                                            <m:t>1</m:t>
                                          </m:r>
                                        </m:sub>
                                      </m:sSub>
                                    </m:e>
                                    <m:e>
                                      <m:r>
                                        <a:rPr lang="es-EC" sz="3000" i="1">
                                          <a:solidFill>
                                            <a:schemeClr val="accent1"/>
                                          </a:solidFill>
                                          <a:latin typeface="Cambria Math" panose="02040503050406030204" pitchFamily="18" charset="0"/>
                                        </a:rPr>
                                        <m:t>𝐶</m:t>
                                      </m:r>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𝛼</m:t>
                                          </m:r>
                                        </m:e>
                                        <m:sub>
                                          <m:r>
                                            <a:rPr lang="es-EC" sz="3000" i="1">
                                              <a:solidFill>
                                                <a:schemeClr val="accent1"/>
                                              </a:solidFill>
                                              <a:latin typeface="Cambria Math" panose="02040503050406030204" pitchFamily="18" charset="0"/>
                                            </a:rPr>
                                            <m:t>𝑖</m:t>
                                          </m:r>
                                        </m:sub>
                                      </m:sSub>
                                      <m:r>
                                        <a:rPr lang="es-EC" sz="3000" i="1">
                                          <a:solidFill>
                                            <a:schemeClr val="accent1"/>
                                          </a:solidFill>
                                          <a:latin typeface="Cambria Math" panose="02040503050406030204" pitchFamily="18" charset="0"/>
                                        </a:rPr>
                                        <m:t>𝐶</m:t>
                                      </m:r>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𝜃</m:t>
                                          </m:r>
                                        </m:e>
                                        <m:sub>
                                          <m:r>
                                            <a:rPr lang="es-EC" sz="3000" i="1">
                                              <a:solidFill>
                                                <a:schemeClr val="accent1"/>
                                              </a:solidFill>
                                              <a:latin typeface="Cambria Math" panose="02040503050406030204" pitchFamily="18" charset="0"/>
                                            </a:rPr>
                                            <m:t>𝑖</m:t>
                                          </m:r>
                                        </m:sub>
                                      </m:sSub>
                                    </m:e>
                                  </m:mr>
                                </m:m>
                              </m:e>
                              <m:e>
                                <m:m>
                                  <m:mPr>
                                    <m:plcHide m:val="on"/>
                                    <m:mcs>
                                      <m:mc>
                                        <m:mcPr>
                                          <m:count m:val="2"/>
                                          <m:mcJc m:val="center"/>
                                        </m:mcPr>
                                      </m:mc>
                                    </m:mcs>
                                    <m:ctrlPr>
                                      <a:rPr lang="es-EC" sz="3000" i="1">
                                        <a:solidFill>
                                          <a:schemeClr val="accent1"/>
                                        </a:solidFill>
                                        <a:latin typeface="Cambria Math" panose="02040503050406030204" pitchFamily="18" charset="0"/>
                                      </a:rPr>
                                    </m:ctrlPr>
                                  </m:mPr>
                                  <m:mr>
                                    <m:e>
                                      <m:r>
                                        <a:rPr lang="es-EC" sz="3000" i="1">
                                          <a:solidFill>
                                            <a:schemeClr val="accent1"/>
                                          </a:solidFill>
                                          <a:latin typeface="Cambria Math" panose="02040503050406030204" pitchFamily="18" charset="0"/>
                                        </a:rPr>
                                        <m:t>𝑆</m:t>
                                      </m:r>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𝛼</m:t>
                                          </m:r>
                                        </m:e>
                                        <m:sub>
                                          <m:r>
                                            <a:rPr lang="es-EC" sz="3000" i="1">
                                              <a:solidFill>
                                                <a:schemeClr val="accent1"/>
                                              </a:solidFill>
                                              <a:latin typeface="Cambria Math" panose="02040503050406030204" pitchFamily="18" charset="0"/>
                                            </a:rPr>
                                            <m:t>𝑖</m:t>
                                          </m:r>
                                        </m:sub>
                                      </m:sSub>
                                      <m:r>
                                        <a:rPr lang="es-EC" sz="3000" i="1">
                                          <a:solidFill>
                                            <a:schemeClr val="accent1"/>
                                          </a:solidFill>
                                          <a:latin typeface="Cambria Math" panose="02040503050406030204" pitchFamily="18" charset="0"/>
                                        </a:rPr>
                                        <m:t>𝑆</m:t>
                                      </m:r>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𝜃</m:t>
                                          </m:r>
                                        </m:e>
                                        <m:sub>
                                          <m:r>
                                            <a:rPr lang="es-EC" sz="3000" i="1">
                                              <a:solidFill>
                                                <a:schemeClr val="accent1"/>
                                              </a:solidFill>
                                              <a:latin typeface="Cambria Math" panose="02040503050406030204" pitchFamily="18" charset="0"/>
                                            </a:rPr>
                                            <m:t>𝑖</m:t>
                                          </m:r>
                                        </m:sub>
                                      </m:sSub>
                                    </m:e>
                                    <m:e>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𝑎</m:t>
                                          </m:r>
                                        </m:e>
                                        <m:sub>
                                          <m:r>
                                            <a:rPr lang="es-EC" sz="3000" i="1">
                                              <a:solidFill>
                                                <a:schemeClr val="accent1"/>
                                              </a:solidFill>
                                              <a:latin typeface="Cambria Math" panose="02040503050406030204" pitchFamily="18" charset="0"/>
                                            </a:rPr>
                                            <m:t>𝑖</m:t>
                                          </m:r>
                                        </m:sub>
                                      </m:sSub>
                                      <m:r>
                                        <a:rPr lang="es-EC" sz="3000" i="1">
                                          <a:solidFill>
                                            <a:schemeClr val="accent1"/>
                                          </a:solidFill>
                                          <a:latin typeface="Cambria Math" panose="02040503050406030204" pitchFamily="18" charset="0"/>
                                        </a:rPr>
                                        <m:t>𝐶</m:t>
                                      </m:r>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𝜃</m:t>
                                          </m:r>
                                        </m:e>
                                        <m:sub>
                                          <m:r>
                                            <a:rPr lang="es-EC" sz="3000" i="1">
                                              <a:solidFill>
                                                <a:schemeClr val="accent1"/>
                                              </a:solidFill>
                                              <a:latin typeface="Cambria Math" panose="02040503050406030204" pitchFamily="18" charset="0"/>
                                            </a:rPr>
                                            <m:t>𝑖</m:t>
                                          </m:r>
                                        </m:sub>
                                      </m:sSub>
                                    </m:e>
                                  </m:mr>
                                  <m:mr>
                                    <m:e>
                                      <m:r>
                                        <a:rPr lang="es-EC" sz="3000" i="1">
                                          <a:solidFill>
                                            <a:schemeClr val="accent1"/>
                                          </a:solidFill>
                                          <a:latin typeface="Cambria Math" panose="02040503050406030204" pitchFamily="18" charset="0"/>
                                        </a:rPr>
                                        <m:t>𝑆</m:t>
                                      </m:r>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𝛼</m:t>
                                          </m:r>
                                        </m:e>
                                        <m:sub>
                                          <m:r>
                                            <a:rPr lang="es-EC" sz="3000" i="1">
                                              <a:solidFill>
                                                <a:schemeClr val="accent1"/>
                                              </a:solidFill>
                                              <a:latin typeface="Cambria Math" panose="02040503050406030204" pitchFamily="18" charset="0"/>
                                            </a:rPr>
                                            <m:t>𝑖</m:t>
                                          </m:r>
                                        </m:sub>
                                      </m:sSub>
                                      <m:r>
                                        <a:rPr lang="es-EC" sz="3000" i="1">
                                          <a:solidFill>
                                            <a:schemeClr val="accent1"/>
                                          </a:solidFill>
                                          <a:latin typeface="Cambria Math" panose="02040503050406030204" pitchFamily="18" charset="0"/>
                                        </a:rPr>
                                        <m:t>𝐶</m:t>
                                      </m:r>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𝜃</m:t>
                                          </m:r>
                                        </m:e>
                                        <m:sub>
                                          <m:r>
                                            <a:rPr lang="es-EC" sz="3000" i="1">
                                              <a:solidFill>
                                                <a:schemeClr val="accent1"/>
                                              </a:solidFill>
                                              <a:latin typeface="Cambria Math" panose="02040503050406030204" pitchFamily="18" charset="0"/>
                                            </a:rPr>
                                            <m:t>𝑖</m:t>
                                          </m:r>
                                        </m:sub>
                                      </m:sSub>
                                    </m:e>
                                    <m:e>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𝑎</m:t>
                                          </m:r>
                                        </m:e>
                                        <m:sub>
                                          <m:r>
                                            <a:rPr lang="es-EC" sz="3000" i="1">
                                              <a:solidFill>
                                                <a:schemeClr val="accent1"/>
                                              </a:solidFill>
                                              <a:latin typeface="Cambria Math" panose="02040503050406030204" pitchFamily="18" charset="0"/>
                                            </a:rPr>
                                            <m:t>𝑖</m:t>
                                          </m:r>
                                        </m:sub>
                                      </m:sSub>
                                      <m:r>
                                        <a:rPr lang="es-EC" sz="3000" i="1">
                                          <a:solidFill>
                                            <a:schemeClr val="accent1"/>
                                          </a:solidFill>
                                          <a:latin typeface="Cambria Math" panose="02040503050406030204" pitchFamily="18" charset="0"/>
                                        </a:rPr>
                                        <m:t>𝑆</m:t>
                                      </m:r>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𝜃</m:t>
                                          </m:r>
                                        </m:e>
                                        <m:sub>
                                          <m:r>
                                            <a:rPr lang="es-EC" sz="3000" i="1">
                                              <a:solidFill>
                                                <a:schemeClr val="accent1"/>
                                              </a:solidFill>
                                              <a:latin typeface="Cambria Math" panose="02040503050406030204" pitchFamily="18" charset="0"/>
                                            </a:rPr>
                                            <m:t>𝑖</m:t>
                                          </m:r>
                                        </m:sub>
                                      </m:sSub>
                                    </m:e>
                                  </m:mr>
                                </m:m>
                              </m:e>
                            </m:mr>
                            <m:mr>
                              <m:e>
                                <m:m>
                                  <m:mPr>
                                    <m:plcHide m:val="on"/>
                                    <m:mcs>
                                      <m:mc>
                                        <m:mcPr>
                                          <m:count m:val="2"/>
                                          <m:mcJc m:val="center"/>
                                        </m:mcPr>
                                      </m:mc>
                                    </m:mcs>
                                    <m:ctrlPr>
                                      <a:rPr lang="es-EC" sz="3000" i="1">
                                        <a:solidFill>
                                          <a:schemeClr val="accent1"/>
                                        </a:solidFill>
                                        <a:latin typeface="Cambria Math" panose="02040503050406030204" pitchFamily="18" charset="0"/>
                                      </a:rPr>
                                    </m:ctrlPr>
                                  </m:mPr>
                                  <m:mr>
                                    <m:e>
                                      <m:r>
                                        <a:rPr lang="es-EC" sz="3000" i="0">
                                          <a:solidFill>
                                            <a:schemeClr val="accent1"/>
                                          </a:solidFill>
                                          <a:latin typeface="Cambria Math" panose="02040503050406030204" pitchFamily="18" charset="0"/>
                                        </a:rPr>
                                        <m:t>0</m:t>
                                      </m:r>
                                    </m:e>
                                    <m:e>
                                      <m:r>
                                        <a:rPr lang="es-EC" sz="3000" i="0">
                                          <a:solidFill>
                                            <a:schemeClr val="accent1"/>
                                          </a:solidFill>
                                          <a:latin typeface="Cambria Math" panose="02040503050406030204" pitchFamily="18" charset="0"/>
                                        </a:rPr>
                                        <m:t>    </m:t>
                                      </m:r>
                                      <m:r>
                                        <a:rPr lang="es-EC" sz="3000" i="1">
                                          <a:solidFill>
                                            <a:schemeClr val="accent1"/>
                                          </a:solidFill>
                                          <a:latin typeface="Cambria Math" panose="02040503050406030204" pitchFamily="18" charset="0"/>
                                        </a:rPr>
                                        <m:t>𝑆</m:t>
                                      </m:r>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𝛼</m:t>
                                          </m:r>
                                        </m:e>
                                        <m:sub>
                                          <m:r>
                                            <a:rPr lang="es-EC" sz="3000" i="1">
                                              <a:solidFill>
                                                <a:schemeClr val="accent1"/>
                                              </a:solidFill>
                                              <a:latin typeface="Cambria Math" panose="02040503050406030204" pitchFamily="18" charset="0"/>
                                            </a:rPr>
                                            <m:t>𝑖</m:t>
                                          </m:r>
                                        </m:sub>
                                      </m:sSub>
                                    </m:e>
                                  </m:mr>
                                  <m:mr>
                                    <m:e>
                                      <m:r>
                                        <a:rPr lang="es-EC" sz="3000" i="0">
                                          <a:solidFill>
                                            <a:schemeClr val="accent1"/>
                                          </a:solidFill>
                                          <a:latin typeface="Cambria Math" panose="02040503050406030204" pitchFamily="18" charset="0"/>
                                        </a:rPr>
                                        <m:t>0</m:t>
                                      </m:r>
                                    </m:e>
                                    <m:e>
                                      <m:r>
                                        <a:rPr lang="es-EC" sz="3000" i="0">
                                          <a:solidFill>
                                            <a:schemeClr val="accent1"/>
                                          </a:solidFill>
                                          <a:latin typeface="Cambria Math" panose="02040503050406030204" pitchFamily="18" charset="0"/>
                                        </a:rPr>
                                        <m:t>    0</m:t>
                                      </m:r>
                                    </m:e>
                                  </m:mr>
                                </m:m>
                              </m:e>
                              <m:e>
                                <m:m>
                                  <m:mPr>
                                    <m:plcHide m:val="on"/>
                                    <m:mcs>
                                      <m:mc>
                                        <m:mcPr>
                                          <m:count m:val="2"/>
                                          <m:mcJc m:val="center"/>
                                        </m:mcPr>
                                      </m:mc>
                                    </m:mcs>
                                    <m:ctrlPr>
                                      <a:rPr lang="es-EC" sz="3000" i="1">
                                        <a:solidFill>
                                          <a:schemeClr val="accent1"/>
                                        </a:solidFill>
                                        <a:latin typeface="Cambria Math" panose="02040503050406030204" pitchFamily="18" charset="0"/>
                                      </a:rPr>
                                    </m:ctrlPr>
                                  </m:mPr>
                                  <m:mr>
                                    <m:e>
                                      <m:r>
                                        <a:rPr lang="es-EC" sz="3000" i="0">
                                          <a:solidFill>
                                            <a:schemeClr val="accent1"/>
                                          </a:solidFill>
                                          <a:latin typeface="Cambria Math" panose="02040503050406030204" pitchFamily="18" charset="0"/>
                                        </a:rPr>
                                        <m:t>     </m:t>
                                      </m:r>
                                      <m:r>
                                        <a:rPr lang="es-EC" sz="3000" i="1">
                                          <a:solidFill>
                                            <a:schemeClr val="accent1"/>
                                          </a:solidFill>
                                          <a:latin typeface="Cambria Math" panose="02040503050406030204" pitchFamily="18" charset="0"/>
                                        </a:rPr>
                                        <m:t>𝐶</m:t>
                                      </m:r>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𝛼</m:t>
                                          </m:r>
                                        </m:e>
                                        <m:sub>
                                          <m:r>
                                            <a:rPr lang="es-EC" sz="3000" i="1">
                                              <a:solidFill>
                                                <a:schemeClr val="accent1"/>
                                              </a:solidFill>
                                              <a:latin typeface="Cambria Math" panose="02040503050406030204" pitchFamily="18" charset="0"/>
                                            </a:rPr>
                                            <m:t>𝑖</m:t>
                                          </m:r>
                                        </m:sub>
                                      </m:sSub>
                                    </m:e>
                                    <m:e>
                                      <m:sSub>
                                        <m:sSubPr>
                                          <m:ctrlPr>
                                            <a:rPr lang="es-EC" sz="3000" i="1">
                                              <a:solidFill>
                                                <a:schemeClr val="accent1"/>
                                              </a:solidFill>
                                              <a:latin typeface="Cambria Math" panose="02040503050406030204" pitchFamily="18" charset="0"/>
                                            </a:rPr>
                                          </m:ctrlPr>
                                        </m:sSubPr>
                                        <m:e>
                                          <m:r>
                                            <a:rPr lang="es-EC" sz="3000" i="1">
                                              <a:solidFill>
                                                <a:schemeClr val="accent1"/>
                                              </a:solidFill>
                                              <a:latin typeface="Cambria Math" panose="02040503050406030204" pitchFamily="18" charset="0"/>
                                            </a:rPr>
                                            <m:t>𝑑</m:t>
                                          </m:r>
                                        </m:e>
                                        <m:sub>
                                          <m:r>
                                            <a:rPr lang="es-EC" sz="3000" i="1">
                                              <a:solidFill>
                                                <a:schemeClr val="accent1"/>
                                              </a:solidFill>
                                              <a:latin typeface="Cambria Math" panose="02040503050406030204" pitchFamily="18" charset="0"/>
                                            </a:rPr>
                                            <m:t>𝑖</m:t>
                                          </m:r>
                                        </m:sub>
                                      </m:sSub>
                                    </m:e>
                                  </m:mr>
                                  <m:mr>
                                    <m:e>
                                      <m:r>
                                        <a:rPr lang="es-EC" sz="3000" i="0">
                                          <a:solidFill>
                                            <a:schemeClr val="accent1"/>
                                          </a:solidFill>
                                          <a:latin typeface="Cambria Math" panose="02040503050406030204" pitchFamily="18" charset="0"/>
                                        </a:rPr>
                                        <m:t>     0</m:t>
                                      </m:r>
                                    </m:e>
                                    <m:e>
                                      <m:r>
                                        <a:rPr lang="es-EC" sz="3000" i="0">
                                          <a:solidFill>
                                            <a:schemeClr val="accent1"/>
                                          </a:solidFill>
                                          <a:latin typeface="Cambria Math" panose="02040503050406030204" pitchFamily="18" charset="0"/>
                                        </a:rPr>
                                        <m:t>1</m:t>
                                      </m:r>
                                    </m:e>
                                  </m:mr>
                                </m:m>
                              </m:e>
                            </m:mr>
                          </m:m>
                        </m:e>
                      </m:d>
                    </m:oMath>
                  </m:oMathPara>
                </a14:m>
                <a:endParaRPr lang="es-EC" sz="3000" dirty="0">
                  <a:solidFill>
                    <a:schemeClr val="accent1"/>
                  </a:solidFill>
                </a:endParaRPr>
              </a:p>
            </p:txBody>
          </p:sp>
        </mc:Choice>
        <mc:Fallback xmlns="">
          <p:sp>
            <p:nvSpPr>
              <p:cNvPr id="4" name="Rectángulo 3">
                <a:extLst>
                  <a:ext uri="{FF2B5EF4-FFF2-40B4-BE49-F238E27FC236}">
                    <a16:creationId xmlns:a16="http://schemas.microsoft.com/office/drawing/2014/main" id="{18F5FC12-2D90-4794-B7FD-92C56B248ABA}"/>
                  </a:ext>
                </a:extLst>
              </p:cNvPr>
              <p:cNvSpPr>
                <a:spLocks noRot="1" noChangeAspect="1" noMove="1" noResize="1" noEditPoints="1" noAdjustHandles="1" noChangeArrowheads="1" noChangeShapeType="1" noTextEdit="1"/>
              </p:cNvSpPr>
              <p:nvPr/>
            </p:nvSpPr>
            <p:spPr>
              <a:xfrm>
                <a:off x="16046416" y="4235270"/>
                <a:ext cx="7126310" cy="1817549"/>
              </a:xfrm>
              <a:prstGeom prst="rect">
                <a:avLst/>
              </a:prstGeom>
              <a:blipFill>
                <a:blip r:embed="rId10"/>
                <a:stretch>
                  <a:fillRect/>
                </a:stretch>
              </a:blipFill>
            </p:spPr>
            <p:txBody>
              <a:bodyPr/>
              <a:lstStyle/>
              <a:p>
                <a:r>
                  <a:rPr lang="es-EC">
                    <a:noFill/>
                  </a:rPr>
                  <a:t> </a:t>
                </a:r>
              </a:p>
            </p:txBody>
          </p:sp>
        </mc:Fallback>
      </mc:AlternateContent>
      <p:sp>
        <p:nvSpPr>
          <p:cNvPr id="5" name="CuadroTexto 4">
            <a:extLst>
              <a:ext uri="{FF2B5EF4-FFF2-40B4-BE49-F238E27FC236}">
                <a16:creationId xmlns:a16="http://schemas.microsoft.com/office/drawing/2014/main" id="{67A71639-A278-4952-ADD3-40DC8E2565B6}"/>
              </a:ext>
            </a:extLst>
          </p:cNvPr>
          <p:cNvSpPr txBox="1"/>
          <p:nvPr/>
        </p:nvSpPr>
        <p:spPr>
          <a:xfrm>
            <a:off x="20309754" y="9646774"/>
            <a:ext cx="3514555" cy="3607462"/>
          </a:xfrm>
          <a:prstGeom prst="rect">
            <a:avLst/>
          </a:prstGeom>
          <a:noFill/>
          <a:ln>
            <a:solidFill>
              <a:schemeClr val="accent4"/>
            </a:solidFill>
          </a:ln>
        </p:spPr>
        <p:txBody>
          <a:bodyPr wrap="square" rtlCol="0">
            <a:spAutoFit/>
          </a:bodyPr>
          <a:lstStyle/>
          <a:p>
            <a:pPr algn="ctr"/>
            <a:r>
              <a:rPr lang="es-EC" b="1" dirty="0">
                <a:solidFill>
                  <a:schemeClr val="accent1"/>
                </a:solidFill>
              </a:rPr>
              <a:t>DEPENDENCIAS</a:t>
            </a:r>
          </a:p>
          <a:p>
            <a:pPr algn="ctr"/>
            <a:endParaRPr lang="es-EC" b="1" dirty="0">
              <a:solidFill>
                <a:schemeClr val="accent1"/>
              </a:solidFill>
            </a:endParaRPr>
          </a:p>
          <a:p>
            <a:pPr>
              <a:lnSpc>
                <a:spcPct val="150000"/>
              </a:lnSpc>
            </a:pPr>
            <a:r>
              <a:rPr lang="es-EC" dirty="0">
                <a:solidFill>
                  <a:schemeClr val="accent1"/>
                </a:solidFill>
              </a:rPr>
              <a:t>ang3=q2+q3</a:t>
            </a:r>
          </a:p>
          <a:p>
            <a:pPr>
              <a:lnSpc>
                <a:spcPct val="150000"/>
              </a:lnSpc>
            </a:pPr>
            <a:r>
              <a:rPr lang="es-EC" dirty="0">
                <a:solidFill>
                  <a:schemeClr val="accent1"/>
                </a:solidFill>
              </a:rPr>
              <a:t>ang5=ang3+q5</a:t>
            </a:r>
          </a:p>
          <a:p>
            <a:pPr>
              <a:lnSpc>
                <a:spcPct val="150000"/>
              </a:lnSpc>
            </a:pPr>
            <a:r>
              <a:rPr lang="es-EC" dirty="0">
                <a:solidFill>
                  <a:schemeClr val="accent1"/>
                </a:solidFill>
              </a:rPr>
              <a:t>ang4= -(ang5/2)</a:t>
            </a:r>
          </a:p>
        </p:txBody>
      </p:sp>
    </p:spTree>
    <p:extLst>
      <p:ext uri="{BB962C8B-B14F-4D97-AF65-F5344CB8AC3E}">
        <p14:creationId xmlns:p14="http://schemas.microsoft.com/office/powerpoint/2010/main" val="1760912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Cinemática Inversa</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707886"/>
          </a:xfrm>
          <a:prstGeom prst="rect">
            <a:avLst/>
          </a:prstGeom>
          <a:noFill/>
        </p:spPr>
        <p:txBody>
          <a:bodyPr wrap="square" rtlCol="0">
            <a:spAutoFit/>
          </a:bodyPr>
          <a:lstStyle/>
          <a:p>
            <a:pPr algn="ctr"/>
            <a:r>
              <a:rPr lang="es-ES" sz="2000" dirty="0">
                <a:solidFill>
                  <a:schemeClr val="tx2"/>
                </a:solidFill>
              </a:rPr>
              <a:t>CINEMÁTICA INVERSA</a:t>
            </a:r>
            <a:endParaRPr lang="es-EC" sz="2000" dirty="0">
              <a:solidFill>
                <a:schemeClr val="tx2"/>
              </a:solidFill>
            </a:endParaRPr>
          </a:p>
        </p:txBody>
      </p:sp>
      <p:pic>
        <p:nvPicPr>
          <p:cNvPr id="15" name="Imagen 14">
            <a:extLst>
              <a:ext uri="{FF2B5EF4-FFF2-40B4-BE49-F238E27FC236}">
                <a16:creationId xmlns:a16="http://schemas.microsoft.com/office/drawing/2014/main" id="{14F11C56-62A4-4AE1-A447-7C924CC9FB24}"/>
              </a:ext>
            </a:extLst>
          </p:cNvPr>
          <p:cNvPicPr/>
          <p:nvPr/>
        </p:nvPicPr>
        <p:blipFill rotWithShape="1">
          <a:blip r:embed="rId5">
            <a:extLst>
              <a:ext uri="{28A0092B-C50C-407E-A947-70E740481C1C}">
                <a14:useLocalDpi xmlns:a14="http://schemas.microsoft.com/office/drawing/2010/main" val="0"/>
              </a:ext>
            </a:extLst>
          </a:blip>
          <a:srcRect t="1179" b="-1"/>
          <a:stretch/>
        </p:blipFill>
        <p:spPr bwMode="auto">
          <a:xfrm>
            <a:off x="2505065" y="2525633"/>
            <a:ext cx="9950334" cy="10078509"/>
          </a:xfrm>
          <a:prstGeom prst="rect">
            <a:avLst/>
          </a:prstGeom>
          <a:noFill/>
          <a:ln>
            <a:solidFill>
              <a:schemeClr val="tx2"/>
            </a:solid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BCA65695-2444-4763-B715-62411E53897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3322621" y="2525633"/>
            <a:ext cx="10196708" cy="10078508"/>
          </a:xfrm>
          <a:prstGeom prst="rect">
            <a:avLst/>
          </a:prstGeom>
          <a:noFill/>
          <a:ln>
            <a:solidFill>
              <a:schemeClr val="tx2"/>
            </a:solidFill>
          </a:ln>
        </p:spPr>
      </p:pic>
    </p:spTree>
    <p:extLst>
      <p:ext uri="{BB962C8B-B14F-4D97-AF65-F5344CB8AC3E}">
        <p14:creationId xmlns:p14="http://schemas.microsoft.com/office/powerpoint/2010/main" val="9973217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Cinemática Inversa</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707886"/>
          </a:xfrm>
          <a:prstGeom prst="rect">
            <a:avLst/>
          </a:prstGeom>
          <a:noFill/>
        </p:spPr>
        <p:txBody>
          <a:bodyPr wrap="square" rtlCol="0">
            <a:spAutoFit/>
          </a:bodyPr>
          <a:lstStyle/>
          <a:p>
            <a:pPr algn="ctr"/>
            <a:r>
              <a:rPr lang="es-ES" sz="2000" dirty="0">
                <a:solidFill>
                  <a:schemeClr val="tx2"/>
                </a:solidFill>
              </a:rPr>
              <a:t>CINEMÁTICA INVERSA</a:t>
            </a:r>
            <a:endParaRPr lang="es-EC" sz="2000" dirty="0">
              <a:solidFill>
                <a:schemeClr val="tx2"/>
              </a:solidFill>
            </a:endParaRPr>
          </a:p>
        </p:txBody>
      </p:sp>
      <p:pic>
        <p:nvPicPr>
          <p:cNvPr id="17" name="Imagen 16">
            <a:extLst>
              <a:ext uri="{FF2B5EF4-FFF2-40B4-BE49-F238E27FC236}">
                <a16:creationId xmlns:a16="http://schemas.microsoft.com/office/drawing/2014/main" id="{BCA65695-2444-4763-B715-62411E53897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164399" y="2708784"/>
            <a:ext cx="10177738" cy="10909505"/>
          </a:xfrm>
          <a:prstGeom prst="rect">
            <a:avLst/>
          </a:prstGeom>
          <a:noFill/>
          <a:ln>
            <a:solidFill>
              <a:schemeClr val="tx2"/>
            </a:solidFill>
          </a:ln>
        </p:spPr>
      </p:pic>
      <p:pic>
        <p:nvPicPr>
          <p:cNvPr id="11" name="Imagen 10">
            <a:extLst>
              <a:ext uri="{FF2B5EF4-FFF2-40B4-BE49-F238E27FC236}">
                <a16:creationId xmlns:a16="http://schemas.microsoft.com/office/drawing/2014/main" id="{C1B52E55-D53F-42FA-8391-07CCD9D7DCFC}"/>
              </a:ext>
            </a:extLst>
          </p:cNvPr>
          <p:cNvPicPr/>
          <p:nvPr/>
        </p:nvPicPr>
        <p:blipFill rotWithShape="1">
          <a:blip r:embed="rId6">
            <a:extLst>
              <a:ext uri="{28A0092B-C50C-407E-A947-70E740481C1C}">
                <a14:useLocalDpi xmlns:a14="http://schemas.microsoft.com/office/drawing/2010/main" val="0"/>
              </a:ext>
            </a:extLst>
          </a:blip>
          <a:srcRect t="5040"/>
          <a:stretch/>
        </p:blipFill>
        <p:spPr bwMode="auto">
          <a:xfrm>
            <a:off x="12817438" y="250432"/>
            <a:ext cx="5179641" cy="3425575"/>
          </a:xfrm>
          <a:prstGeom prst="rect">
            <a:avLst/>
          </a:prstGeom>
          <a:noFill/>
          <a:ln>
            <a:solidFill>
              <a:schemeClr val="tx1"/>
            </a:solid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id="{0DA47FBD-78F9-4D45-9534-0DA0033F0D0D}"/>
                  </a:ext>
                </a:extLst>
              </p:cNvPr>
              <p:cNvSpPr/>
              <p:nvPr/>
            </p:nvSpPr>
            <p:spPr>
              <a:xfrm>
                <a:off x="12588501" y="3395674"/>
                <a:ext cx="5924372" cy="10209333"/>
              </a:xfrm>
              <a:prstGeom prst="rect">
                <a:avLst/>
              </a:prstGeom>
            </p:spPr>
            <p:txBody>
              <a:bodyPr wrap="square">
                <a:spAutoFit/>
              </a:bodyPr>
              <a:lstStyle/>
              <a:p>
                <a:pPr marL="457200" indent="180340" algn="just">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sz="2800" b="1" i="1" smtClean="0">
                              <a:solidFill>
                                <a:schemeClr val="tx2"/>
                              </a:solidFill>
                              <a:latin typeface="Cambria Math" panose="02040503050406030204" pitchFamily="18" charset="0"/>
                            </a:rPr>
                          </m:ctrlPr>
                        </m:sSubPr>
                        <m:e>
                          <m:r>
                            <a:rPr lang="es-EC" sz="2800" b="1" i="1">
                              <a:solidFill>
                                <a:schemeClr val="tx2"/>
                              </a:solidFill>
                              <a:latin typeface="Cambria Math" panose="02040503050406030204" pitchFamily="18" charset="0"/>
                            </a:rPr>
                            <m:t>𝒒</m:t>
                          </m:r>
                        </m:e>
                        <m:sub>
                          <m:r>
                            <a:rPr lang="es-EC" sz="2800">
                              <a:solidFill>
                                <a:schemeClr val="tx2"/>
                              </a:solidFill>
                              <a:latin typeface="Cambria Math" panose="02040503050406030204" pitchFamily="18" charset="0"/>
                            </a:rPr>
                            <m:t>1</m:t>
                          </m:r>
                        </m:sub>
                      </m:sSub>
                      <m:r>
                        <a:rPr lang="es-EC" sz="2800">
                          <a:solidFill>
                            <a:schemeClr val="tx2"/>
                          </a:solidFill>
                          <a:latin typeface="Cambria Math" panose="02040503050406030204" pitchFamily="18" charset="0"/>
                        </a:rPr>
                        <m:t>=</m:t>
                      </m:r>
                      <m:func>
                        <m:funcPr>
                          <m:ctrlPr>
                            <a:rPr lang="es-EC" sz="2800" i="1">
                              <a:solidFill>
                                <a:schemeClr val="tx2"/>
                              </a:solidFill>
                              <a:latin typeface="Cambria Math" panose="02040503050406030204" pitchFamily="18" charset="0"/>
                            </a:rPr>
                          </m:ctrlPr>
                        </m:funcPr>
                        <m:fName>
                          <m:sSup>
                            <m:sSupPr>
                              <m:ctrlPr>
                                <a:rPr lang="es-EC" sz="2800" i="1">
                                  <a:solidFill>
                                    <a:schemeClr val="tx2"/>
                                  </a:solidFill>
                                  <a:latin typeface="Cambria Math" panose="02040503050406030204" pitchFamily="18" charset="0"/>
                                </a:rPr>
                              </m:ctrlPr>
                            </m:sSupPr>
                            <m:e>
                              <m:r>
                                <a:rPr lang="es-EC" sz="2800" b="1">
                                  <a:solidFill>
                                    <a:schemeClr val="tx2"/>
                                  </a:solidFill>
                                  <a:latin typeface="Cambria Math" panose="02040503050406030204" pitchFamily="18" charset="0"/>
                                </a:rPr>
                                <m:t>𝐭𝐚𝐧</m:t>
                              </m:r>
                            </m:e>
                            <m:sup>
                              <m:r>
                                <a:rPr lang="es-EC" sz="2800">
                                  <a:solidFill>
                                    <a:schemeClr val="tx2"/>
                                  </a:solidFill>
                                  <a:latin typeface="Cambria Math" panose="02040503050406030204" pitchFamily="18" charset="0"/>
                                </a:rPr>
                                <m:t>−1</m:t>
                              </m:r>
                            </m:sup>
                          </m:sSup>
                        </m:fName>
                        <m:e>
                          <m:d>
                            <m:dPr>
                              <m:ctrlPr>
                                <a:rPr lang="es-EC" sz="2800" i="1">
                                  <a:solidFill>
                                    <a:schemeClr val="tx2"/>
                                  </a:solidFill>
                                  <a:latin typeface="Cambria Math" panose="02040503050406030204" pitchFamily="18" charset="0"/>
                                </a:rPr>
                              </m:ctrlPr>
                            </m:dPr>
                            <m:e>
                              <m:f>
                                <m:fPr>
                                  <m:ctrlPr>
                                    <a:rPr lang="es-EC" sz="2800" i="1">
                                      <a:solidFill>
                                        <a:schemeClr val="tx2"/>
                                      </a:solidFill>
                                      <a:latin typeface="Cambria Math" panose="02040503050406030204" pitchFamily="18" charset="0"/>
                                    </a:rPr>
                                  </m:ctrlPr>
                                </m:fPr>
                                <m:num>
                                  <m:sSub>
                                    <m:sSubPr>
                                      <m:ctrlPr>
                                        <a:rPr lang="es-EC" sz="2800" i="1">
                                          <a:solidFill>
                                            <a:schemeClr val="tx2"/>
                                          </a:solidFill>
                                          <a:latin typeface="Cambria Math" panose="02040503050406030204" pitchFamily="18" charset="0"/>
                                        </a:rPr>
                                      </m:ctrlPr>
                                    </m:sSubPr>
                                    <m:e>
                                      <m:r>
                                        <a:rPr lang="es-EC" sz="2800" b="1" i="1">
                                          <a:solidFill>
                                            <a:schemeClr val="tx2"/>
                                          </a:solidFill>
                                          <a:latin typeface="Cambria Math" panose="02040503050406030204" pitchFamily="18" charset="0"/>
                                        </a:rPr>
                                        <m:t>𝒀</m:t>
                                      </m:r>
                                    </m:e>
                                    <m:sub>
                                      <m:r>
                                        <a:rPr lang="es-EC" sz="2800">
                                          <a:solidFill>
                                            <a:schemeClr val="tx2"/>
                                          </a:solidFill>
                                          <a:latin typeface="Cambria Math" panose="02040503050406030204" pitchFamily="18" charset="0"/>
                                        </a:rPr>
                                        <m:t>0</m:t>
                                      </m:r>
                                    </m:sub>
                                  </m:sSub>
                                </m:num>
                                <m:den>
                                  <m:sSub>
                                    <m:sSubPr>
                                      <m:ctrlPr>
                                        <a:rPr lang="es-EC" sz="2800" i="1">
                                          <a:solidFill>
                                            <a:schemeClr val="tx2"/>
                                          </a:solidFill>
                                          <a:latin typeface="Cambria Math" panose="02040503050406030204" pitchFamily="18" charset="0"/>
                                        </a:rPr>
                                      </m:ctrlPr>
                                    </m:sSubPr>
                                    <m:e>
                                      <m:r>
                                        <a:rPr lang="es-EC" sz="2800" b="1" i="1">
                                          <a:solidFill>
                                            <a:schemeClr val="tx2"/>
                                          </a:solidFill>
                                          <a:latin typeface="Cambria Math" panose="02040503050406030204" pitchFamily="18" charset="0"/>
                                        </a:rPr>
                                        <m:t>𝑿</m:t>
                                      </m:r>
                                    </m:e>
                                    <m:sub>
                                      <m:r>
                                        <a:rPr lang="es-EC" sz="2800">
                                          <a:solidFill>
                                            <a:schemeClr val="tx2"/>
                                          </a:solidFill>
                                          <a:latin typeface="Cambria Math" panose="02040503050406030204" pitchFamily="18" charset="0"/>
                                        </a:rPr>
                                        <m:t>0</m:t>
                                      </m:r>
                                    </m:sub>
                                  </m:sSub>
                                </m:den>
                              </m:f>
                            </m:e>
                          </m:d>
                        </m:e>
                      </m:func>
                    </m:oMath>
                  </m:oMathPara>
                </a14:m>
                <a:endParaRPr lang="es-EC" sz="2800" i="1" dirty="0">
                  <a:solidFill>
                    <a:schemeClr val="tx2"/>
                  </a:solidFill>
                  <a:latin typeface="Cambria Math" panose="02040503050406030204" pitchFamily="18" charset="0"/>
                  <a:ea typeface="Times New Roman" panose="02020603050405020304" pitchFamily="18" charset="0"/>
                </a:endParaRPr>
              </a:p>
              <a:p>
                <a:pPr marL="457200" indent="180340" algn="just">
                  <a:lnSpc>
                    <a:spcPct val="200000"/>
                  </a:lnSpc>
                  <a:spcAft>
                    <a:spcPts val="0"/>
                  </a:spcAft>
                </a:pPr>
                <a14:m>
                  <m:oMathPara xmlns:m="http://schemas.openxmlformats.org/officeDocument/2006/math">
                    <m:oMathParaPr>
                      <m:jc m:val="centerGroup"/>
                    </m:oMathParaPr>
                    <m:oMath xmlns:m="http://schemas.openxmlformats.org/officeDocument/2006/math">
                      <m:r>
                        <a:rPr lang="es-EC" sz="2800" i="1">
                          <a:solidFill>
                            <a:schemeClr val="tx2"/>
                          </a:solidFill>
                          <a:latin typeface="Cambria Math" panose="02040503050406030204" pitchFamily="18" charset="0"/>
                        </a:rPr>
                        <m:t>𝑀𝑜𝑑𝑢𝑙𝑜</m:t>
                      </m:r>
                      <m:r>
                        <a:rPr lang="es-EC" sz="2800">
                          <a:solidFill>
                            <a:schemeClr val="tx2"/>
                          </a:solidFill>
                          <a:latin typeface="Cambria Math" panose="02040503050406030204" pitchFamily="18" charset="0"/>
                        </a:rPr>
                        <m:t>=</m:t>
                      </m:r>
                      <m:rad>
                        <m:radPr>
                          <m:degHide m:val="on"/>
                          <m:ctrlPr>
                            <a:rPr lang="es-EC" sz="2800" i="1">
                              <a:solidFill>
                                <a:schemeClr val="tx2"/>
                              </a:solidFill>
                              <a:latin typeface="Cambria Math" panose="02040503050406030204" pitchFamily="18" charset="0"/>
                            </a:rPr>
                          </m:ctrlPr>
                        </m:radPr>
                        <m:deg/>
                        <m:e>
                          <m:sSubSup>
                            <m:sSubSupPr>
                              <m:ctrlPr>
                                <a:rPr lang="es-EC" sz="2800" i="1">
                                  <a:solidFill>
                                    <a:schemeClr val="tx2"/>
                                  </a:solidFill>
                                  <a:latin typeface="Cambria Math" panose="02040503050406030204" pitchFamily="18" charset="0"/>
                                </a:rPr>
                              </m:ctrlPr>
                            </m:sSubSupPr>
                            <m:e>
                              <m:r>
                                <a:rPr lang="es-EC" sz="2800" i="1">
                                  <a:solidFill>
                                    <a:schemeClr val="tx2"/>
                                  </a:solidFill>
                                  <a:latin typeface="Cambria Math" panose="02040503050406030204" pitchFamily="18" charset="0"/>
                                </a:rPr>
                                <m:t>𝑋</m:t>
                              </m:r>
                            </m:e>
                            <m:sub>
                              <m:r>
                                <a:rPr lang="es-EC" sz="2800">
                                  <a:solidFill>
                                    <a:schemeClr val="tx2"/>
                                  </a:solidFill>
                                  <a:latin typeface="Cambria Math" panose="02040503050406030204" pitchFamily="18" charset="0"/>
                                </a:rPr>
                                <m:t>0</m:t>
                              </m:r>
                            </m:sub>
                            <m:sup>
                              <m:r>
                                <a:rPr lang="es-EC" sz="2800">
                                  <a:solidFill>
                                    <a:schemeClr val="tx2"/>
                                  </a:solidFill>
                                  <a:latin typeface="Cambria Math" panose="02040503050406030204" pitchFamily="18" charset="0"/>
                                </a:rPr>
                                <m:t>2</m:t>
                              </m:r>
                            </m:sup>
                          </m:sSubSup>
                          <m:r>
                            <a:rPr lang="es-EC" sz="2800">
                              <a:solidFill>
                                <a:schemeClr val="tx2"/>
                              </a:solidFill>
                              <a:latin typeface="Cambria Math" panose="02040503050406030204" pitchFamily="18" charset="0"/>
                            </a:rPr>
                            <m:t>+</m:t>
                          </m:r>
                          <m:sSubSup>
                            <m:sSubSupPr>
                              <m:ctrlPr>
                                <a:rPr lang="es-EC" sz="2800" i="1">
                                  <a:solidFill>
                                    <a:schemeClr val="tx2"/>
                                  </a:solidFill>
                                  <a:latin typeface="Cambria Math" panose="02040503050406030204" pitchFamily="18" charset="0"/>
                                </a:rPr>
                              </m:ctrlPr>
                            </m:sSubSupPr>
                            <m:e>
                              <m:r>
                                <a:rPr lang="es-EC" sz="2800" i="1">
                                  <a:solidFill>
                                    <a:schemeClr val="tx2"/>
                                  </a:solidFill>
                                  <a:latin typeface="Cambria Math" panose="02040503050406030204" pitchFamily="18" charset="0"/>
                                </a:rPr>
                                <m:t>𝑌</m:t>
                              </m:r>
                            </m:e>
                            <m:sub>
                              <m:r>
                                <a:rPr lang="es-EC" sz="2800">
                                  <a:solidFill>
                                    <a:schemeClr val="tx2"/>
                                  </a:solidFill>
                                  <a:latin typeface="Cambria Math" panose="02040503050406030204" pitchFamily="18" charset="0"/>
                                </a:rPr>
                                <m:t>0</m:t>
                              </m:r>
                            </m:sub>
                            <m:sup>
                              <m:r>
                                <a:rPr lang="es-EC" sz="2800">
                                  <a:solidFill>
                                    <a:schemeClr val="tx2"/>
                                  </a:solidFill>
                                  <a:latin typeface="Cambria Math" panose="02040503050406030204" pitchFamily="18" charset="0"/>
                                </a:rPr>
                                <m:t>2</m:t>
                              </m:r>
                            </m:sup>
                          </m:sSubSup>
                        </m:e>
                      </m:rad>
                    </m:oMath>
                  </m:oMathPara>
                </a14:m>
                <a:endParaRPr lang="es-EC" sz="2800" i="1" dirty="0">
                  <a:solidFill>
                    <a:schemeClr val="tx2"/>
                  </a:solidFill>
                  <a:latin typeface="Cambria Math" panose="02040503050406030204" pitchFamily="18" charset="0"/>
                  <a:ea typeface="Times New Roman" panose="02020603050405020304" pitchFamily="18" charset="0"/>
                </a:endParaRPr>
              </a:p>
              <a:p>
                <a:pPr marL="457200" indent="180340" algn="just">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sz="2800" i="1">
                              <a:solidFill>
                                <a:schemeClr val="tx2"/>
                              </a:solidFill>
                              <a:latin typeface="Cambria Math" panose="02040503050406030204" pitchFamily="18" charset="0"/>
                              <a:ea typeface="Times New Roman" panose="02020603050405020304" pitchFamily="18" charset="0"/>
                            </a:rPr>
                          </m:ctrlPr>
                        </m:sSubPr>
                        <m:e>
                          <m:r>
                            <a:rPr lang="es-EC" sz="2800" i="1">
                              <a:solidFill>
                                <a:schemeClr val="tx2"/>
                              </a:solidFill>
                              <a:latin typeface="Cambria Math" panose="02040503050406030204" pitchFamily="18" charset="0"/>
                              <a:ea typeface="Times New Roman" panose="02020603050405020304" pitchFamily="18" charset="0"/>
                            </a:rPr>
                            <m:t>𝐿</m:t>
                          </m:r>
                        </m:e>
                        <m:sub>
                          <m:r>
                            <a:rPr lang="es-EC" sz="2800" i="1">
                              <a:solidFill>
                                <a:schemeClr val="tx2"/>
                              </a:solidFill>
                              <a:latin typeface="Cambria Math" panose="02040503050406030204" pitchFamily="18" charset="0"/>
                              <a:ea typeface="Times New Roman" panose="02020603050405020304" pitchFamily="18" charset="0"/>
                            </a:rPr>
                            <m:t>𝑥</m:t>
                          </m:r>
                        </m:sub>
                      </m:sSub>
                      <m:r>
                        <a:rPr lang="es-EC" sz="2800" i="1">
                          <a:solidFill>
                            <a:schemeClr val="tx2"/>
                          </a:solidFill>
                          <a:latin typeface="Cambria Math" panose="02040503050406030204" pitchFamily="18" charset="0"/>
                          <a:ea typeface="Times New Roman" panose="02020603050405020304" pitchFamily="18" charset="0"/>
                        </a:rPr>
                        <m:t>=</m:t>
                      </m:r>
                      <m:sSub>
                        <m:sSubPr>
                          <m:ctrlPr>
                            <a:rPr lang="es-EC" sz="2800" i="1">
                              <a:solidFill>
                                <a:schemeClr val="tx2"/>
                              </a:solidFill>
                              <a:latin typeface="Cambria Math" panose="02040503050406030204" pitchFamily="18" charset="0"/>
                              <a:ea typeface="Times New Roman" panose="02020603050405020304" pitchFamily="18" charset="0"/>
                            </a:rPr>
                          </m:ctrlPr>
                        </m:sSubPr>
                        <m:e>
                          <m:r>
                            <a:rPr lang="es-EC" sz="2800" i="1">
                              <a:solidFill>
                                <a:schemeClr val="tx2"/>
                              </a:solidFill>
                              <a:latin typeface="Cambria Math" panose="02040503050406030204" pitchFamily="18" charset="0"/>
                              <a:ea typeface="Times New Roman" panose="02020603050405020304" pitchFamily="18" charset="0"/>
                            </a:rPr>
                            <m:t>𝑎</m:t>
                          </m:r>
                        </m:e>
                        <m:sub>
                          <m:r>
                            <a:rPr lang="es-EC" sz="2800" i="1">
                              <a:solidFill>
                                <a:schemeClr val="tx2"/>
                              </a:solidFill>
                              <a:latin typeface="Cambria Math" panose="02040503050406030204" pitchFamily="18" charset="0"/>
                              <a:ea typeface="Times New Roman" panose="02020603050405020304" pitchFamily="18" charset="0"/>
                            </a:rPr>
                            <m:t>4</m:t>
                          </m:r>
                        </m:sub>
                      </m:sSub>
                      <m:r>
                        <a:rPr lang="es-EC" sz="2800" i="1">
                          <a:solidFill>
                            <a:schemeClr val="tx2"/>
                          </a:solidFill>
                          <a:latin typeface="Cambria Math" panose="02040503050406030204" pitchFamily="18" charset="0"/>
                          <a:ea typeface="Times New Roman" panose="02020603050405020304" pitchFamily="18" charset="0"/>
                        </a:rPr>
                        <m:t>∙</m:t>
                      </m:r>
                      <m:func>
                        <m:funcPr>
                          <m:ctrlPr>
                            <a:rPr lang="es-EC" sz="2800" i="1">
                              <a:solidFill>
                                <a:schemeClr val="tx2"/>
                              </a:solidFill>
                              <a:latin typeface="Cambria Math" panose="02040503050406030204" pitchFamily="18" charset="0"/>
                              <a:ea typeface="Times New Roman" panose="02020603050405020304" pitchFamily="18" charset="0"/>
                            </a:rPr>
                          </m:ctrlPr>
                        </m:funcPr>
                        <m:fName>
                          <m:r>
                            <m:rPr>
                              <m:sty m:val="p"/>
                            </m:rPr>
                            <a:rPr lang="es-EC" sz="2800">
                              <a:solidFill>
                                <a:schemeClr val="tx2"/>
                              </a:solidFill>
                              <a:latin typeface="Cambria Math" panose="02040503050406030204" pitchFamily="18" charset="0"/>
                              <a:ea typeface="Times New Roman" panose="02020603050405020304" pitchFamily="18" charset="0"/>
                            </a:rPr>
                            <m:t>cos</m:t>
                          </m:r>
                        </m:fName>
                        <m:e>
                          <m:r>
                            <a:rPr lang="es-EC" sz="2800" i="1">
                              <a:solidFill>
                                <a:schemeClr val="tx2"/>
                              </a:solidFill>
                              <a:latin typeface="Cambria Math" panose="02040503050406030204" pitchFamily="18" charset="0"/>
                              <a:ea typeface="Times New Roman" panose="02020603050405020304" pitchFamily="18" charset="0"/>
                            </a:rPr>
                            <m:t>(</m:t>
                          </m:r>
                          <m:r>
                            <a:rPr lang="es-EC" sz="2800" i="1">
                              <a:solidFill>
                                <a:schemeClr val="tx2"/>
                              </a:solidFill>
                              <a:latin typeface="Cambria Math" panose="02040503050406030204" pitchFamily="18" charset="0"/>
                              <a:ea typeface="Times New Roman" panose="02020603050405020304" pitchFamily="18" charset="0"/>
                            </a:rPr>
                            <m:t>𝑞</m:t>
                          </m:r>
                          <m:r>
                            <a:rPr lang="es-EC" sz="2800" i="1">
                              <a:solidFill>
                                <a:schemeClr val="tx2"/>
                              </a:solidFill>
                              <a:latin typeface="Cambria Math" panose="02040503050406030204" pitchFamily="18" charset="0"/>
                              <a:ea typeface="Times New Roman" panose="02020603050405020304" pitchFamily="18" charset="0"/>
                            </a:rPr>
                            <m:t>)</m:t>
                          </m:r>
                        </m:e>
                      </m:func>
                    </m:oMath>
                  </m:oMathPara>
                </a14:m>
                <a:endParaRPr lang="es-EC" sz="2800" dirty="0">
                  <a:solidFill>
                    <a:schemeClr val="tx2"/>
                  </a:solidFill>
                  <a:latin typeface="Times New Roman" panose="02020603050405020304" pitchFamily="18" charset="0"/>
                  <a:ea typeface="Times New Roman" panose="02020603050405020304" pitchFamily="18" charset="0"/>
                </a:endParaRPr>
              </a:p>
              <a:p>
                <a:pPr marL="457200" indent="180340" algn="just">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sz="2800" i="1">
                              <a:solidFill>
                                <a:schemeClr val="tx2"/>
                              </a:solidFill>
                              <a:latin typeface="Cambria Math" panose="02040503050406030204" pitchFamily="18" charset="0"/>
                              <a:ea typeface="Times New Roman" panose="02020603050405020304" pitchFamily="18" charset="0"/>
                            </a:rPr>
                          </m:ctrlPr>
                        </m:sSubPr>
                        <m:e>
                          <m:r>
                            <a:rPr lang="es-EC" sz="2800" i="1">
                              <a:solidFill>
                                <a:schemeClr val="tx2"/>
                              </a:solidFill>
                              <a:latin typeface="Cambria Math" panose="02040503050406030204" pitchFamily="18" charset="0"/>
                              <a:ea typeface="Times New Roman" panose="02020603050405020304" pitchFamily="18" charset="0"/>
                            </a:rPr>
                            <m:t>𝐿</m:t>
                          </m:r>
                        </m:e>
                        <m:sub>
                          <m:r>
                            <a:rPr lang="es-EC" sz="2800" i="1">
                              <a:solidFill>
                                <a:schemeClr val="tx2"/>
                              </a:solidFill>
                              <a:latin typeface="Cambria Math" panose="02040503050406030204" pitchFamily="18" charset="0"/>
                              <a:ea typeface="Times New Roman" panose="02020603050405020304" pitchFamily="18" charset="0"/>
                            </a:rPr>
                            <m:t>𝑧</m:t>
                          </m:r>
                        </m:sub>
                      </m:sSub>
                      <m:r>
                        <a:rPr lang="es-EC" sz="2800" i="1">
                          <a:solidFill>
                            <a:schemeClr val="tx2"/>
                          </a:solidFill>
                          <a:latin typeface="Cambria Math" panose="02040503050406030204" pitchFamily="18" charset="0"/>
                          <a:ea typeface="Times New Roman" panose="02020603050405020304" pitchFamily="18" charset="0"/>
                        </a:rPr>
                        <m:t>=</m:t>
                      </m:r>
                      <m:sSub>
                        <m:sSubPr>
                          <m:ctrlPr>
                            <a:rPr lang="es-EC" sz="2800" i="1">
                              <a:solidFill>
                                <a:schemeClr val="tx2"/>
                              </a:solidFill>
                              <a:latin typeface="Cambria Math" panose="02040503050406030204" pitchFamily="18" charset="0"/>
                              <a:ea typeface="Times New Roman" panose="02020603050405020304" pitchFamily="18" charset="0"/>
                            </a:rPr>
                          </m:ctrlPr>
                        </m:sSubPr>
                        <m:e>
                          <m:r>
                            <a:rPr lang="es-EC" sz="2800" i="1">
                              <a:solidFill>
                                <a:schemeClr val="tx2"/>
                              </a:solidFill>
                              <a:latin typeface="Cambria Math" panose="02040503050406030204" pitchFamily="18" charset="0"/>
                              <a:ea typeface="Times New Roman" panose="02020603050405020304" pitchFamily="18" charset="0"/>
                            </a:rPr>
                            <m:t>𝑎</m:t>
                          </m:r>
                        </m:e>
                        <m:sub>
                          <m:r>
                            <a:rPr lang="es-EC" sz="2800" i="1">
                              <a:solidFill>
                                <a:schemeClr val="tx2"/>
                              </a:solidFill>
                              <a:latin typeface="Cambria Math" panose="02040503050406030204" pitchFamily="18" charset="0"/>
                              <a:ea typeface="Times New Roman" panose="02020603050405020304" pitchFamily="18" charset="0"/>
                            </a:rPr>
                            <m:t>4</m:t>
                          </m:r>
                        </m:sub>
                      </m:sSub>
                      <m:r>
                        <a:rPr lang="es-EC" sz="2800" i="1">
                          <a:solidFill>
                            <a:schemeClr val="tx2"/>
                          </a:solidFill>
                          <a:latin typeface="Cambria Math" panose="02040503050406030204" pitchFamily="18" charset="0"/>
                          <a:ea typeface="Times New Roman" panose="02020603050405020304" pitchFamily="18" charset="0"/>
                        </a:rPr>
                        <m:t>∙</m:t>
                      </m:r>
                      <m:func>
                        <m:funcPr>
                          <m:ctrlPr>
                            <a:rPr lang="es-EC" sz="2800" i="1">
                              <a:solidFill>
                                <a:schemeClr val="tx2"/>
                              </a:solidFill>
                              <a:latin typeface="Cambria Math" panose="02040503050406030204" pitchFamily="18" charset="0"/>
                              <a:ea typeface="Times New Roman" panose="02020603050405020304" pitchFamily="18" charset="0"/>
                            </a:rPr>
                          </m:ctrlPr>
                        </m:funcPr>
                        <m:fName>
                          <m:r>
                            <m:rPr>
                              <m:sty m:val="p"/>
                            </m:rPr>
                            <a:rPr lang="es-EC" sz="2800">
                              <a:solidFill>
                                <a:schemeClr val="tx2"/>
                              </a:solidFill>
                              <a:latin typeface="Cambria Math" panose="02040503050406030204" pitchFamily="18" charset="0"/>
                              <a:ea typeface="Times New Roman" panose="02020603050405020304" pitchFamily="18" charset="0"/>
                            </a:rPr>
                            <m:t>sin</m:t>
                          </m:r>
                        </m:fName>
                        <m:e>
                          <m:r>
                            <a:rPr lang="es-EC" sz="2800" i="1">
                              <a:solidFill>
                                <a:schemeClr val="tx2"/>
                              </a:solidFill>
                              <a:latin typeface="Cambria Math" panose="02040503050406030204" pitchFamily="18" charset="0"/>
                              <a:ea typeface="Times New Roman" panose="02020603050405020304" pitchFamily="18" charset="0"/>
                            </a:rPr>
                            <m:t>(</m:t>
                          </m:r>
                          <m:r>
                            <a:rPr lang="es-EC" sz="2800" i="1">
                              <a:solidFill>
                                <a:schemeClr val="tx2"/>
                              </a:solidFill>
                              <a:latin typeface="Cambria Math" panose="02040503050406030204" pitchFamily="18" charset="0"/>
                              <a:ea typeface="Times New Roman" panose="02020603050405020304" pitchFamily="18" charset="0"/>
                            </a:rPr>
                            <m:t>𝑞</m:t>
                          </m:r>
                          <m:r>
                            <a:rPr lang="es-EC" sz="2800" i="1">
                              <a:solidFill>
                                <a:schemeClr val="tx2"/>
                              </a:solidFill>
                              <a:latin typeface="Cambria Math" panose="02040503050406030204" pitchFamily="18" charset="0"/>
                              <a:ea typeface="Times New Roman" panose="02020603050405020304" pitchFamily="18" charset="0"/>
                            </a:rPr>
                            <m:t>)</m:t>
                          </m:r>
                        </m:e>
                      </m:func>
                    </m:oMath>
                  </m:oMathPara>
                </a14:m>
                <a:endParaRPr lang="es-EC" sz="2800" dirty="0">
                  <a:solidFill>
                    <a:schemeClr val="tx2"/>
                  </a:solidFill>
                  <a:latin typeface="Times New Roman" panose="02020603050405020304" pitchFamily="18" charset="0"/>
                  <a:ea typeface="Times New Roman" panose="02020603050405020304" pitchFamily="18" charset="0"/>
                </a:endParaRPr>
              </a:p>
              <a:p>
                <a:pPr marL="457200" indent="180340" algn="just">
                  <a:lnSpc>
                    <a:spcPct val="200000"/>
                  </a:lnSpc>
                  <a:spcAft>
                    <a:spcPts val="0"/>
                  </a:spcAft>
                </a:pPr>
                <a14:m>
                  <m:oMathPara xmlns:m="http://schemas.openxmlformats.org/officeDocument/2006/math">
                    <m:oMathParaPr>
                      <m:jc m:val="centerGroup"/>
                    </m:oMathParaPr>
                    <m:oMath xmlns:m="http://schemas.openxmlformats.org/officeDocument/2006/math">
                      <m:r>
                        <a:rPr lang="es-EC" sz="2800" i="1">
                          <a:solidFill>
                            <a:schemeClr val="tx2"/>
                          </a:solidFill>
                          <a:latin typeface="Cambria Math" panose="02040503050406030204" pitchFamily="18" charset="0"/>
                          <a:ea typeface="Times New Roman" panose="02020603050405020304" pitchFamily="18" charset="0"/>
                        </a:rPr>
                        <m:t>𝐿𝑎𝑑𝑜</m:t>
                      </m:r>
                      <m:r>
                        <a:rPr lang="en-US" sz="2800" i="1">
                          <a:solidFill>
                            <a:schemeClr val="tx2"/>
                          </a:solidFill>
                          <a:latin typeface="Cambria Math" panose="02040503050406030204" pitchFamily="18" charset="0"/>
                          <a:ea typeface="Times New Roman" panose="02020603050405020304" pitchFamily="18" charset="0"/>
                        </a:rPr>
                        <m:t>_</m:t>
                      </m:r>
                      <m:r>
                        <a:rPr lang="es-EC" sz="2800" i="1">
                          <a:solidFill>
                            <a:schemeClr val="tx2"/>
                          </a:solidFill>
                          <a:latin typeface="Cambria Math" panose="02040503050406030204" pitchFamily="18" charset="0"/>
                          <a:ea typeface="Times New Roman" panose="02020603050405020304" pitchFamily="18" charset="0"/>
                        </a:rPr>
                        <m:t>𝐵</m:t>
                      </m:r>
                      <m:r>
                        <a:rPr lang="es-EC" sz="2800" i="1">
                          <a:solidFill>
                            <a:schemeClr val="tx2"/>
                          </a:solidFill>
                          <a:latin typeface="Cambria Math" panose="02040503050406030204" pitchFamily="18" charset="0"/>
                          <a:ea typeface="Times New Roman" panose="02020603050405020304" pitchFamily="18" charset="0"/>
                        </a:rPr>
                        <m:t>=</m:t>
                      </m:r>
                      <m:r>
                        <a:rPr lang="es-EC" sz="2800" i="1">
                          <a:solidFill>
                            <a:schemeClr val="tx2"/>
                          </a:solidFill>
                          <a:latin typeface="Cambria Math" panose="02040503050406030204" pitchFamily="18" charset="0"/>
                          <a:ea typeface="Times New Roman" panose="02020603050405020304" pitchFamily="18" charset="0"/>
                        </a:rPr>
                        <m:t>𝑀𝑜𝑑𝑢𝑙𝑜</m:t>
                      </m:r>
                      <m:r>
                        <a:rPr lang="es-EC" sz="2800" i="1">
                          <a:solidFill>
                            <a:schemeClr val="tx2"/>
                          </a:solidFill>
                          <a:latin typeface="Cambria Math" panose="02040503050406030204" pitchFamily="18" charset="0"/>
                          <a:ea typeface="Times New Roman" panose="02020603050405020304" pitchFamily="18" charset="0"/>
                        </a:rPr>
                        <m:t>− </m:t>
                      </m:r>
                      <m:sSub>
                        <m:sSubPr>
                          <m:ctrlPr>
                            <a:rPr lang="es-EC" sz="2800" i="1">
                              <a:solidFill>
                                <a:schemeClr val="tx2"/>
                              </a:solidFill>
                              <a:latin typeface="Cambria Math" panose="02040503050406030204" pitchFamily="18" charset="0"/>
                              <a:ea typeface="Times New Roman" panose="02020603050405020304" pitchFamily="18" charset="0"/>
                            </a:rPr>
                          </m:ctrlPr>
                        </m:sSubPr>
                        <m:e>
                          <m:r>
                            <a:rPr lang="es-EC" sz="2800" i="1">
                              <a:solidFill>
                                <a:schemeClr val="tx2"/>
                              </a:solidFill>
                              <a:latin typeface="Cambria Math" panose="02040503050406030204" pitchFamily="18" charset="0"/>
                              <a:ea typeface="Times New Roman" panose="02020603050405020304" pitchFamily="18" charset="0"/>
                            </a:rPr>
                            <m:t>𝐿</m:t>
                          </m:r>
                        </m:e>
                        <m:sub>
                          <m:r>
                            <a:rPr lang="es-EC" sz="2800" i="1">
                              <a:solidFill>
                                <a:schemeClr val="tx2"/>
                              </a:solidFill>
                              <a:latin typeface="Cambria Math" panose="02040503050406030204" pitchFamily="18" charset="0"/>
                              <a:ea typeface="Times New Roman" panose="02020603050405020304" pitchFamily="18" charset="0"/>
                            </a:rPr>
                            <m:t>𝑥</m:t>
                          </m:r>
                        </m:sub>
                      </m:sSub>
                      <m:r>
                        <a:rPr lang="es-EC" sz="2800" i="1">
                          <a:solidFill>
                            <a:schemeClr val="tx2"/>
                          </a:solidFill>
                          <a:latin typeface="Cambria Math" panose="02040503050406030204" pitchFamily="18" charset="0"/>
                          <a:ea typeface="Times New Roman" panose="02020603050405020304" pitchFamily="18" charset="0"/>
                        </a:rPr>
                        <m:t> </m:t>
                      </m:r>
                    </m:oMath>
                  </m:oMathPara>
                </a14:m>
                <a:endParaRPr lang="es-EC" sz="2800" dirty="0">
                  <a:solidFill>
                    <a:schemeClr val="tx2"/>
                  </a:solidFill>
                  <a:latin typeface="Times New Roman" panose="02020603050405020304" pitchFamily="18" charset="0"/>
                  <a:ea typeface="Times New Roman" panose="02020603050405020304" pitchFamily="18" charset="0"/>
                </a:endParaRPr>
              </a:p>
              <a:p>
                <a:pPr marL="457200" indent="180340" algn="just">
                  <a:lnSpc>
                    <a:spcPct val="200000"/>
                  </a:lnSpc>
                  <a:spcAft>
                    <a:spcPts val="0"/>
                  </a:spcAft>
                </a:pPr>
                <a14:m>
                  <m:oMathPara xmlns:m="http://schemas.openxmlformats.org/officeDocument/2006/math">
                    <m:oMathParaPr>
                      <m:jc m:val="centerGroup"/>
                    </m:oMathParaPr>
                    <m:oMath xmlns:m="http://schemas.openxmlformats.org/officeDocument/2006/math">
                      <m:r>
                        <a:rPr lang="es-EC" sz="2800" i="1">
                          <a:solidFill>
                            <a:schemeClr val="tx2"/>
                          </a:solidFill>
                          <a:latin typeface="Cambria Math" panose="02040503050406030204" pitchFamily="18" charset="0"/>
                          <a:ea typeface="Times New Roman" panose="02020603050405020304" pitchFamily="18" charset="0"/>
                        </a:rPr>
                        <m:t>𝐿𝑎𝑑𝑜</m:t>
                      </m:r>
                      <m:r>
                        <a:rPr lang="es-EC" sz="2800" i="1">
                          <a:solidFill>
                            <a:schemeClr val="tx2"/>
                          </a:solidFill>
                          <a:latin typeface="Cambria Math" panose="02040503050406030204" pitchFamily="18" charset="0"/>
                          <a:ea typeface="Times New Roman" panose="02020603050405020304" pitchFamily="18" charset="0"/>
                        </a:rPr>
                        <m:t>_</m:t>
                      </m:r>
                      <m:r>
                        <a:rPr lang="es-EC" sz="2800" i="1">
                          <a:solidFill>
                            <a:schemeClr val="tx2"/>
                          </a:solidFill>
                          <a:latin typeface="Cambria Math" panose="02040503050406030204" pitchFamily="18" charset="0"/>
                          <a:ea typeface="Times New Roman" panose="02020603050405020304" pitchFamily="18" charset="0"/>
                        </a:rPr>
                        <m:t>𝐴</m:t>
                      </m:r>
                      <m:r>
                        <a:rPr lang="es-EC" sz="2800" i="1">
                          <a:solidFill>
                            <a:schemeClr val="tx2"/>
                          </a:solidFill>
                          <a:latin typeface="Cambria Math" panose="02040503050406030204" pitchFamily="18" charset="0"/>
                          <a:ea typeface="Times New Roman" panose="02020603050405020304" pitchFamily="18" charset="0"/>
                        </a:rPr>
                        <m:t>=</m:t>
                      </m:r>
                      <m:sSub>
                        <m:sSubPr>
                          <m:ctrlPr>
                            <a:rPr lang="es-EC" sz="2800" i="1">
                              <a:solidFill>
                                <a:schemeClr val="tx2"/>
                              </a:solidFill>
                              <a:latin typeface="Cambria Math" panose="02040503050406030204" pitchFamily="18" charset="0"/>
                              <a:ea typeface="Times New Roman" panose="02020603050405020304" pitchFamily="18" charset="0"/>
                            </a:rPr>
                          </m:ctrlPr>
                        </m:sSubPr>
                        <m:e>
                          <m:r>
                            <a:rPr lang="es-EC" sz="2800" i="1">
                              <a:solidFill>
                                <a:schemeClr val="tx2"/>
                              </a:solidFill>
                              <a:latin typeface="Cambria Math" panose="02040503050406030204" pitchFamily="18" charset="0"/>
                              <a:ea typeface="Times New Roman" panose="02020603050405020304" pitchFamily="18" charset="0"/>
                            </a:rPr>
                            <m:t>𝑍</m:t>
                          </m:r>
                        </m:e>
                        <m:sub>
                          <m:r>
                            <a:rPr lang="es-EC" sz="2800" i="1">
                              <a:solidFill>
                                <a:schemeClr val="tx2"/>
                              </a:solidFill>
                              <a:latin typeface="Cambria Math" panose="02040503050406030204" pitchFamily="18" charset="0"/>
                              <a:ea typeface="Times New Roman" panose="02020603050405020304" pitchFamily="18" charset="0"/>
                            </a:rPr>
                            <m:t>0</m:t>
                          </m:r>
                        </m:sub>
                      </m:sSub>
                      <m:r>
                        <a:rPr lang="es-EC" sz="2800" i="1">
                          <a:solidFill>
                            <a:schemeClr val="tx2"/>
                          </a:solidFill>
                          <a:latin typeface="Cambria Math" panose="02040503050406030204" pitchFamily="18" charset="0"/>
                          <a:ea typeface="Times New Roman" panose="02020603050405020304" pitchFamily="18" charset="0"/>
                        </a:rPr>
                        <m:t>− </m:t>
                      </m:r>
                      <m:sSub>
                        <m:sSubPr>
                          <m:ctrlPr>
                            <a:rPr lang="es-EC" sz="2800" i="1">
                              <a:solidFill>
                                <a:schemeClr val="tx2"/>
                              </a:solidFill>
                              <a:latin typeface="Cambria Math" panose="02040503050406030204" pitchFamily="18" charset="0"/>
                              <a:ea typeface="Times New Roman" panose="02020603050405020304" pitchFamily="18" charset="0"/>
                            </a:rPr>
                          </m:ctrlPr>
                        </m:sSubPr>
                        <m:e>
                          <m:r>
                            <a:rPr lang="es-EC" sz="2800" i="1">
                              <a:solidFill>
                                <a:schemeClr val="tx2"/>
                              </a:solidFill>
                              <a:latin typeface="Cambria Math" panose="02040503050406030204" pitchFamily="18" charset="0"/>
                              <a:ea typeface="Times New Roman" panose="02020603050405020304" pitchFamily="18" charset="0"/>
                            </a:rPr>
                            <m:t>𝐿</m:t>
                          </m:r>
                        </m:e>
                        <m:sub>
                          <m:r>
                            <a:rPr lang="es-EC" sz="2800" i="1">
                              <a:solidFill>
                                <a:schemeClr val="tx2"/>
                              </a:solidFill>
                              <a:latin typeface="Cambria Math" panose="02040503050406030204" pitchFamily="18" charset="0"/>
                              <a:ea typeface="Times New Roman" panose="02020603050405020304" pitchFamily="18" charset="0"/>
                            </a:rPr>
                            <m:t>𝑧</m:t>
                          </m:r>
                        </m:sub>
                      </m:sSub>
                      <m:r>
                        <a:rPr lang="es-EC" sz="2800" i="1">
                          <a:solidFill>
                            <a:schemeClr val="tx2"/>
                          </a:solidFill>
                          <a:latin typeface="Cambria Math" panose="02040503050406030204" pitchFamily="18" charset="0"/>
                          <a:ea typeface="Times New Roman" panose="02020603050405020304" pitchFamily="18" charset="0"/>
                        </a:rPr>
                        <m:t>−</m:t>
                      </m:r>
                      <m:r>
                        <a:rPr lang="en-US" sz="2800" i="1">
                          <a:solidFill>
                            <a:schemeClr val="tx2"/>
                          </a:solidFill>
                          <a:latin typeface="Cambria Math" panose="02040503050406030204" pitchFamily="18" charset="0"/>
                          <a:ea typeface="Times New Roman" panose="02020603050405020304" pitchFamily="18" charset="0"/>
                        </a:rPr>
                        <m:t>(</m:t>
                      </m:r>
                      <m:sSub>
                        <m:sSubPr>
                          <m:ctrlPr>
                            <a:rPr lang="es-EC" sz="2800" i="1">
                              <a:solidFill>
                                <a:schemeClr val="tx2"/>
                              </a:solidFill>
                              <a:latin typeface="Cambria Math" panose="02040503050406030204" pitchFamily="18" charset="0"/>
                              <a:ea typeface="Times New Roman" panose="02020603050405020304" pitchFamily="18" charset="0"/>
                            </a:rPr>
                          </m:ctrlPr>
                        </m:sSubPr>
                        <m:e>
                          <m:r>
                            <a:rPr lang="es-EC" sz="2800" i="1">
                              <a:solidFill>
                                <a:schemeClr val="tx2"/>
                              </a:solidFill>
                              <a:latin typeface="Cambria Math" panose="02040503050406030204" pitchFamily="18" charset="0"/>
                              <a:ea typeface="Times New Roman" panose="02020603050405020304" pitchFamily="18" charset="0"/>
                            </a:rPr>
                            <m:t>𝐿</m:t>
                          </m:r>
                        </m:e>
                        <m:sub>
                          <m:r>
                            <a:rPr lang="es-EC" sz="2800" i="1">
                              <a:solidFill>
                                <a:schemeClr val="tx2"/>
                              </a:solidFill>
                              <a:latin typeface="Cambria Math" panose="02040503050406030204" pitchFamily="18" charset="0"/>
                              <a:ea typeface="Times New Roman" panose="02020603050405020304" pitchFamily="18" charset="0"/>
                            </a:rPr>
                            <m:t>0</m:t>
                          </m:r>
                        </m:sub>
                      </m:sSub>
                      <m:r>
                        <a:rPr lang="en-US" sz="2800" i="1">
                          <a:solidFill>
                            <a:schemeClr val="tx2"/>
                          </a:solidFill>
                          <a:latin typeface="Cambria Math" panose="02040503050406030204" pitchFamily="18" charset="0"/>
                          <a:ea typeface="Times New Roman" panose="02020603050405020304" pitchFamily="18" charset="0"/>
                        </a:rPr>
                        <m:t>+</m:t>
                      </m:r>
                      <m:sSub>
                        <m:sSubPr>
                          <m:ctrlPr>
                            <a:rPr lang="es-EC" sz="2800" i="1">
                              <a:solidFill>
                                <a:schemeClr val="tx2"/>
                              </a:solidFill>
                              <a:latin typeface="Cambria Math" panose="02040503050406030204" pitchFamily="18" charset="0"/>
                              <a:ea typeface="Times New Roman" panose="02020603050405020304" pitchFamily="18" charset="0"/>
                            </a:rPr>
                          </m:ctrlPr>
                        </m:sSubPr>
                        <m:e>
                          <m:r>
                            <a:rPr lang="es-EC" sz="2800" i="1">
                              <a:solidFill>
                                <a:schemeClr val="tx2"/>
                              </a:solidFill>
                              <a:latin typeface="Cambria Math" panose="02040503050406030204" pitchFamily="18" charset="0"/>
                              <a:ea typeface="Times New Roman" panose="02020603050405020304" pitchFamily="18" charset="0"/>
                            </a:rPr>
                            <m:t>𝐿</m:t>
                          </m:r>
                        </m:e>
                        <m:sub>
                          <m:r>
                            <a:rPr lang="es-EC" sz="2800" i="1">
                              <a:solidFill>
                                <a:schemeClr val="tx2"/>
                              </a:solidFill>
                              <a:latin typeface="Cambria Math" panose="02040503050406030204" pitchFamily="18" charset="0"/>
                              <a:ea typeface="Times New Roman" panose="02020603050405020304" pitchFamily="18" charset="0"/>
                            </a:rPr>
                            <m:t>1</m:t>
                          </m:r>
                        </m:sub>
                      </m:sSub>
                      <m:r>
                        <a:rPr lang="en-US" sz="2800" i="1">
                          <a:solidFill>
                            <a:schemeClr val="tx2"/>
                          </a:solidFill>
                          <a:latin typeface="Cambria Math" panose="02040503050406030204" pitchFamily="18" charset="0"/>
                          <a:ea typeface="Times New Roman" panose="02020603050405020304" pitchFamily="18" charset="0"/>
                        </a:rPr>
                        <m:t>)</m:t>
                      </m:r>
                    </m:oMath>
                  </m:oMathPara>
                </a14:m>
                <a:endParaRPr lang="es-EC" sz="2800" dirty="0">
                  <a:solidFill>
                    <a:schemeClr val="tx2"/>
                  </a:solidFill>
                  <a:latin typeface="Times New Roman" panose="02020603050405020304" pitchFamily="18" charset="0"/>
                  <a:ea typeface="Times New Roman" panose="02020603050405020304" pitchFamily="18" charset="0"/>
                </a:endParaRPr>
              </a:p>
              <a:p>
                <a:pPr marL="457200" indent="180340" algn="just">
                  <a:lnSpc>
                    <a:spcPct val="200000"/>
                  </a:lnSpc>
                  <a:spcAft>
                    <a:spcPts val="0"/>
                  </a:spcAft>
                </a:pPr>
                <a14:m>
                  <m:oMathPara xmlns:m="http://schemas.openxmlformats.org/officeDocument/2006/math">
                    <m:oMathParaPr>
                      <m:jc m:val="centerGroup"/>
                    </m:oMathParaPr>
                    <m:oMath xmlns:m="http://schemas.openxmlformats.org/officeDocument/2006/math">
                      <m:r>
                        <a:rPr lang="es-EC" sz="2800" i="1">
                          <a:solidFill>
                            <a:schemeClr val="tx2"/>
                          </a:solidFill>
                          <a:latin typeface="Cambria Math" panose="02040503050406030204" pitchFamily="18" charset="0"/>
                          <a:ea typeface="Times New Roman" panose="02020603050405020304" pitchFamily="18" charset="0"/>
                        </a:rPr>
                        <m:t>h</m:t>
                      </m:r>
                      <m:r>
                        <a:rPr lang="es-EC" sz="2800" i="1">
                          <a:solidFill>
                            <a:schemeClr val="tx2"/>
                          </a:solidFill>
                          <a:latin typeface="Cambria Math" panose="02040503050406030204" pitchFamily="18" charset="0"/>
                          <a:ea typeface="Times New Roman" panose="02020603050405020304" pitchFamily="18" charset="0"/>
                        </a:rPr>
                        <m:t>=</m:t>
                      </m:r>
                      <m:rad>
                        <m:radPr>
                          <m:degHide m:val="on"/>
                          <m:ctrlPr>
                            <a:rPr lang="es-EC" sz="2800" i="1">
                              <a:solidFill>
                                <a:schemeClr val="tx2"/>
                              </a:solidFill>
                              <a:latin typeface="Cambria Math" panose="02040503050406030204" pitchFamily="18" charset="0"/>
                              <a:ea typeface="Times New Roman" panose="02020603050405020304" pitchFamily="18" charset="0"/>
                            </a:rPr>
                          </m:ctrlPr>
                        </m:radPr>
                        <m:deg/>
                        <m:e>
                          <m:sSup>
                            <m:sSupPr>
                              <m:ctrlPr>
                                <a:rPr lang="es-EC" sz="2800" i="1">
                                  <a:solidFill>
                                    <a:schemeClr val="tx2"/>
                                  </a:solidFill>
                                  <a:latin typeface="Cambria Math" panose="02040503050406030204" pitchFamily="18" charset="0"/>
                                  <a:ea typeface="Times New Roman" panose="02020603050405020304" pitchFamily="18" charset="0"/>
                                </a:rPr>
                              </m:ctrlPr>
                            </m:sSupPr>
                            <m:e>
                              <m:r>
                                <a:rPr lang="es-EC" sz="2800" i="1">
                                  <a:solidFill>
                                    <a:schemeClr val="tx2"/>
                                  </a:solidFill>
                                  <a:latin typeface="Cambria Math" panose="02040503050406030204" pitchFamily="18" charset="0"/>
                                  <a:ea typeface="Times New Roman" panose="02020603050405020304" pitchFamily="18" charset="0"/>
                                </a:rPr>
                                <m:t>𝐿𝑎𝑑𝑜</m:t>
                              </m:r>
                              <m:r>
                                <a:rPr lang="es-EC" sz="2800" i="1">
                                  <a:solidFill>
                                    <a:schemeClr val="tx2"/>
                                  </a:solidFill>
                                  <a:latin typeface="Cambria Math" panose="02040503050406030204" pitchFamily="18" charset="0"/>
                                  <a:ea typeface="Times New Roman" panose="02020603050405020304" pitchFamily="18" charset="0"/>
                                </a:rPr>
                                <m:t>_</m:t>
                              </m:r>
                              <m:r>
                                <a:rPr lang="es-EC" sz="2800" i="1">
                                  <a:solidFill>
                                    <a:schemeClr val="tx2"/>
                                  </a:solidFill>
                                  <a:latin typeface="Cambria Math" panose="02040503050406030204" pitchFamily="18" charset="0"/>
                                  <a:ea typeface="Times New Roman" panose="02020603050405020304" pitchFamily="18" charset="0"/>
                                </a:rPr>
                                <m:t>𝐴</m:t>
                              </m:r>
                            </m:e>
                            <m:sup>
                              <m:r>
                                <a:rPr lang="es-EC" sz="2800" i="1">
                                  <a:solidFill>
                                    <a:schemeClr val="tx2"/>
                                  </a:solidFill>
                                  <a:latin typeface="Cambria Math" panose="02040503050406030204" pitchFamily="18" charset="0"/>
                                  <a:ea typeface="Times New Roman" panose="02020603050405020304" pitchFamily="18" charset="0"/>
                                </a:rPr>
                                <m:t>2</m:t>
                              </m:r>
                            </m:sup>
                          </m:sSup>
                          <m:r>
                            <a:rPr lang="es-EC" sz="2800" i="1">
                              <a:solidFill>
                                <a:schemeClr val="tx2"/>
                              </a:solidFill>
                              <a:latin typeface="Cambria Math" panose="02040503050406030204" pitchFamily="18" charset="0"/>
                              <a:ea typeface="Times New Roman" panose="02020603050405020304" pitchFamily="18" charset="0"/>
                            </a:rPr>
                            <m:t>+</m:t>
                          </m:r>
                          <m:sSup>
                            <m:sSupPr>
                              <m:ctrlPr>
                                <a:rPr lang="es-EC" sz="2800" i="1">
                                  <a:solidFill>
                                    <a:schemeClr val="tx2"/>
                                  </a:solidFill>
                                  <a:latin typeface="Cambria Math" panose="02040503050406030204" pitchFamily="18" charset="0"/>
                                  <a:ea typeface="Times New Roman" panose="02020603050405020304" pitchFamily="18" charset="0"/>
                                </a:rPr>
                              </m:ctrlPr>
                            </m:sSupPr>
                            <m:e>
                              <m:r>
                                <a:rPr lang="es-EC" sz="2800" i="1">
                                  <a:solidFill>
                                    <a:schemeClr val="tx2"/>
                                  </a:solidFill>
                                  <a:latin typeface="Cambria Math" panose="02040503050406030204" pitchFamily="18" charset="0"/>
                                  <a:ea typeface="Times New Roman" panose="02020603050405020304" pitchFamily="18" charset="0"/>
                                </a:rPr>
                                <m:t>𝐿𝑎𝑑𝑜</m:t>
                              </m:r>
                              <m:r>
                                <a:rPr lang="es-EC" sz="2800" i="1">
                                  <a:solidFill>
                                    <a:schemeClr val="tx2"/>
                                  </a:solidFill>
                                  <a:latin typeface="Cambria Math" panose="02040503050406030204" pitchFamily="18" charset="0"/>
                                  <a:ea typeface="Times New Roman" panose="02020603050405020304" pitchFamily="18" charset="0"/>
                                </a:rPr>
                                <m:t>_</m:t>
                              </m:r>
                              <m:r>
                                <a:rPr lang="es-EC" sz="2800" i="1">
                                  <a:solidFill>
                                    <a:schemeClr val="tx2"/>
                                  </a:solidFill>
                                  <a:latin typeface="Cambria Math" panose="02040503050406030204" pitchFamily="18" charset="0"/>
                                  <a:ea typeface="Times New Roman" panose="02020603050405020304" pitchFamily="18" charset="0"/>
                                </a:rPr>
                                <m:t>𝐵</m:t>
                              </m:r>
                            </m:e>
                            <m:sup>
                              <m:r>
                                <a:rPr lang="es-EC" sz="2800" i="1">
                                  <a:solidFill>
                                    <a:schemeClr val="tx2"/>
                                  </a:solidFill>
                                  <a:latin typeface="Cambria Math" panose="02040503050406030204" pitchFamily="18" charset="0"/>
                                  <a:ea typeface="Times New Roman" panose="02020603050405020304" pitchFamily="18" charset="0"/>
                                </a:rPr>
                                <m:t>2</m:t>
                              </m:r>
                            </m:sup>
                          </m:sSup>
                        </m:e>
                      </m:rad>
                    </m:oMath>
                  </m:oMathPara>
                </a14:m>
                <a:endParaRPr lang="es-EC" sz="2800" dirty="0">
                  <a:solidFill>
                    <a:schemeClr val="tx2"/>
                  </a:solidFill>
                  <a:latin typeface="Times New Roman" panose="02020603050405020304" pitchFamily="18" charset="0"/>
                  <a:ea typeface="Times New Roman" panose="02020603050405020304" pitchFamily="18" charset="0"/>
                </a:endParaRPr>
              </a:p>
              <a:p>
                <a:pPr marL="457200" indent="180340">
                  <a:lnSpc>
                    <a:spcPct val="200000"/>
                  </a:lnSpc>
                  <a:spcAft>
                    <a:spcPts val="0"/>
                  </a:spcAft>
                </a:pPr>
                <a14:m>
                  <m:oMathPara xmlns:m="http://schemas.openxmlformats.org/officeDocument/2006/math">
                    <m:oMathParaPr>
                      <m:jc m:val="centerGroup"/>
                    </m:oMathParaPr>
                    <m:oMath xmlns:m="http://schemas.openxmlformats.org/officeDocument/2006/math">
                      <m:r>
                        <a:rPr lang="es-EC" sz="2800" i="1">
                          <a:solidFill>
                            <a:schemeClr val="tx2"/>
                          </a:solidFill>
                          <a:latin typeface="Cambria Math" panose="02040503050406030204" pitchFamily="18" charset="0"/>
                          <a:ea typeface="Times New Roman" panose="02020603050405020304" pitchFamily="18" charset="0"/>
                        </a:rPr>
                        <m:t>𝐴𝑙𝑓𝑎</m:t>
                      </m:r>
                      <m:r>
                        <a:rPr lang="en-US" sz="2800" i="1">
                          <a:solidFill>
                            <a:schemeClr val="tx2"/>
                          </a:solidFill>
                          <a:latin typeface="Cambria Math" panose="02040503050406030204" pitchFamily="18" charset="0"/>
                          <a:ea typeface="Times New Roman" panose="02020603050405020304" pitchFamily="18" charset="0"/>
                        </a:rPr>
                        <m:t>=</m:t>
                      </m:r>
                      <m:func>
                        <m:funcPr>
                          <m:ctrlPr>
                            <a:rPr lang="es-EC" sz="2800" i="1">
                              <a:solidFill>
                                <a:schemeClr val="tx2"/>
                              </a:solidFill>
                              <a:latin typeface="Cambria Math" panose="02040503050406030204" pitchFamily="18" charset="0"/>
                              <a:ea typeface="Times New Roman" panose="02020603050405020304" pitchFamily="18" charset="0"/>
                            </a:rPr>
                          </m:ctrlPr>
                        </m:funcPr>
                        <m:fName>
                          <m:sSup>
                            <m:sSupPr>
                              <m:ctrlPr>
                                <a:rPr lang="es-EC" sz="2800" i="1">
                                  <a:solidFill>
                                    <a:schemeClr val="tx2"/>
                                  </a:solidFill>
                                  <a:latin typeface="Cambria Math" panose="02040503050406030204" pitchFamily="18" charset="0"/>
                                  <a:ea typeface="Times New Roman" panose="02020603050405020304" pitchFamily="18" charset="0"/>
                                </a:rPr>
                              </m:ctrlPr>
                            </m:sSupPr>
                            <m:e>
                              <m:r>
                                <m:rPr>
                                  <m:sty m:val="p"/>
                                </m:rPr>
                                <a:rPr lang="en-US" sz="2800">
                                  <a:solidFill>
                                    <a:schemeClr val="tx2"/>
                                  </a:solidFill>
                                  <a:latin typeface="Cambria Math" panose="02040503050406030204" pitchFamily="18" charset="0"/>
                                  <a:ea typeface="Times New Roman" panose="02020603050405020304" pitchFamily="18" charset="0"/>
                                </a:rPr>
                                <m:t>t</m:t>
                              </m:r>
                              <m:r>
                                <m:rPr>
                                  <m:sty m:val="p"/>
                                </m:rPr>
                                <a:rPr lang="en-US" sz="2800" smtClean="0">
                                  <a:solidFill>
                                    <a:schemeClr val="tx2"/>
                                  </a:solidFill>
                                  <a:latin typeface="Cambria Math" panose="02040503050406030204" pitchFamily="18" charset="0"/>
                                  <a:ea typeface="Times New Roman" panose="02020603050405020304" pitchFamily="18" charset="0"/>
                                </a:rPr>
                                <m:t>a</m:t>
                              </m:r>
                              <m:r>
                                <m:rPr>
                                  <m:sty m:val="p"/>
                                </m:rPr>
                                <a:rPr lang="en-US" sz="2800">
                                  <a:solidFill>
                                    <a:schemeClr val="tx2"/>
                                  </a:solidFill>
                                  <a:latin typeface="Cambria Math" panose="02040503050406030204" pitchFamily="18" charset="0"/>
                                  <a:ea typeface="Times New Roman" panose="02020603050405020304" pitchFamily="18" charset="0"/>
                                </a:rPr>
                                <m:t>n</m:t>
                              </m:r>
                            </m:e>
                            <m:sup>
                              <m:r>
                                <a:rPr lang="en-US" sz="2800" i="1">
                                  <a:solidFill>
                                    <a:schemeClr val="tx2"/>
                                  </a:solidFill>
                                  <a:latin typeface="Cambria Math" panose="02040503050406030204" pitchFamily="18" charset="0"/>
                                  <a:ea typeface="Times New Roman" panose="02020603050405020304" pitchFamily="18" charset="0"/>
                                </a:rPr>
                                <m:t>−1</m:t>
                              </m:r>
                            </m:sup>
                          </m:sSup>
                        </m:fName>
                        <m:e>
                          <m:d>
                            <m:dPr>
                              <m:ctrlPr>
                                <a:rPr lang="es-EC" sz="2800" i="1">
                                  <a:solidFill>
                                    <a:schemeClr val="tx2"/>
                                  </a:solidFill>
                                  <a:latin typeface="Cambria Math" panose="02040503050406030204" pitchFamily="18" charset="0"/>
                                  <a:ea typeface="Times New Roman" panose="02020603050405020304" pitchFamily="18" charset="0"/>
                                </a:rPr>
                              </m:ctrlPr>
                            </m:dPr>
                            <m:e>
                              <m:f>
                                <m:fPr>
                                  <m:ctrlPr>
                                    <a:rPr lang="es-EC" sz="2800" i="1">
                                      <a:solidFill>
                                        <a:schemeClr val="tx2"/>
                                      </a:solidFill>
                                      <a:latin typeface="Cambria Math" panose="02040503050406030204" pitchFamily="18" charset="0"/>
                                      <a:ea typeface="Times New Roman" panose="02020603050405020304" pitchFamily="18" charset="0"/>
                                    </a:rPr>
                                  </m:ctrlPr>
                                </m:fPr>
                                <m:num>
                                  <m:r>
                                    <a:rPr lang="en-US" sz="2800" i="1">
                                      <a:solidFill>
                                        <a:schemeClr val="tx2"/>
                                      </a:solidFill>
                                      <a:latin typeface="Cambria Math" panose="02040503050406030204" pitchFamily="18" charset="0"/>
                                      <a:ea typeface="Times New Roman" panose="02020603050405020304" pitchFamily="18" charset="0"/>
                                    </a:rPr>
                                    <m:t>𝐿𝑎𝑑𝑜</m:t>
                                  </m:r>
                                  <m:r>
                                    <a:rPr lang="en-US" sz="2800" i="1">
                                      <a:solidFill>
                                        <a:schemeClr val="tx2"/>
                                      </a:solidFill>
                                      <a:latin typeface="Cambria Math" panose="02040503050406030204" pitchFamily="18" charset="0"/>
                                      <a:ea typeface="Times New Roman" panose="02020603050405020304" pitchFamily="18" charset="0"/>
                                    </a:rPr>
                                    <m:t>_</m:t>
                                  </m:r>
                                  <m:r>
                                    <a:rPr lang="en-US" sz="2800" i="1">
                                      <a:solidFill>
                                        <a:schemeClr val="tx2"/>
                                      </a:solidFill>
                                      <a:latin typeface="Cambria Math" panose="02040503050406030204" pitchFamily="18" charset="0"/>
                                      <a:ea typeface="Times New Roman" panose="02020603050405020304" pitchFamily="18" charset="0"/>
                                    </a:rPr>
                                    <m:t>𝐴</m:t>
                                  </m:r>
                                </m:num>
                                <m:den>
                                  <m:r>
                                    <a:rPr lang="en-US" sz="2800" i="1">
                                      <a:solidFill>
                                        <a:schemeClr val="tx2"/>
                                      </a:solidFill>
                                      <a:latin typeface="Cambria Math" panose="02040503050406030204" pitchFamily="18" charset="0"/>
                                      <a:ea typeface="Times New Roman" panose="02020603050405020304" pitchFamily="18" charset="0"/>
                                    </a:rPr>
                                    <m:t>𝐿𝑎𝑑𝑜</m:t>
                                  </m:r>
                                  <m:r>
                                    <a:rPr lang="en-US" sz="2800" i="1">
                                      <a:solidFill>
                                        <a:schemeClr val="tx2"/>
                                      </a:solidFill>
                                      <a:latin typeface="Cambria Math" panose="02040503050406030204" pitchFamily="18" charset="0"/>
                                      <a:ea typeface="Times New Roman" panose="02020603050405020304" pitchFamily="18" charset="0"/>
                                    </a:rPr>
                                    <m:t>_</m:t>
                                  </m:r>
                                  <m:r>
                                    <a:rPr lang="en-US" sz="2800" i="1">
                                      <a:solidFill>
                                        <a:schemeClr val="tx2"/>
                                      </a:solidFill>
                                      <a:latin typeface="Cambria Math" panose="02040503050406030204" pitchFamily="18" charset="0"/>
                                      <a:ea typeface="Times New Roman" panose="02020603050405020304" pitchFamily="18" charset="0"/>
                                    </a:rPr>
                                    <m:t>𝐵</m:t>
                                  </m:r>
                                </m:den>
                              </m:f>
                            </m:e>
                          </m:d>
                        </m:e>
                      </m:func>
                    </m:oMath>
                  </m:oMathPara>
                </a14:m>
                <a:endParaRPr lang="es-EC" sz="2800" dirty="0">
                  <a:solidFill>
                    <a:schemeClr val="tx2"/>
                  </a:solidFill>
                  <a:latin typeface="Times New Roman" panose="02020603050405020304" pitchFamily="18" charset="0"/>
                  <a:ea typeface="Times New Roman" panose="02020603050405020304" pitchFamily="18" charset="0"/>
                </a:endParaRPr>
              </a:p>
            </p:txBody>
          </p:sp>
        </mc:Choice>
        <mc:Fallback xmlns="">
          <p:sp>
            <p:nvSpPr>
              <p:cNvPr id="4" name="Rectángulo 3">
                <a:extLst>
                  <a:ext uri="{FF2B5EF4-FFF2-40B4-BE49-F238E27FC236}">
                    <a16:creationId xmlns:a16="http://schemas.microsoft.com/office/drawing/2014/main" id="{0DA47FBD-78F9-4D45-9534-0DA0033F0D0D}"/>
                  </a:ext>
                </a:extLst>
              </p:cNvPr>
              <p:cNvSpPr>
                <a:spLocks noRot="1" noChangeAspect="1" noMove="1" noResize="1" noEditPoints="1" noAdjustHandles="1" noChangeArrowheads="1" noChangeShapeType="1" noTextEdit="1"/>
              </p:cNvSpPr>
              <p:nvPr/>
            </p:nvSpPr>
            <p:spPr>
              <a:xfrm>
                <a:off x="12588501" y="3395674"/>
                <a:ext cx="5924372" cy="10209333"/>
              </a:xfrm>
              <a:prstGeom prst="rect">
                <a:avLst/>
              </a:prstGeom>
              <a:blipFill>
                <a:blip r:embed="rId7"/>
                <a:stretch>
                  <a:fillRect/>
                </a:stretch>
              </a:blipFill>
            </p:spPr>
            <p:txBody>
              <a:bodyPr/>
              <a:lstStyle/>
              <a:p>
                <a:r>
                  <a:rPr lang="es-EC">
                    <a:noFill/>
                  </a:rPr>
                  <a:t> </a:t>
                </a:r>
              </a:p>
            </p:txBody>
          </p:sp>
        </mc:Fallback>
      </mc:AlternateContent>
      <p:pic>
        <p:nvPicPr>
          <p:cNvPr id="16" name="Imagen 15">
            <a:extLst>
              <a:ext uri="{FF2B5EF4-FFF2-40B4-BE49-F238E27FC236}">
                <a16:creationId xmlns:a16="http://schemas.microsoft.com/office/drawing/2014/main" id="{3C93A5E0-9D17-4A52-92AA-DFC27F870FD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8857138" y="202528"/>
            <a:ext cx="5398622" cy="3425575"/>
          </a:xfrm>
          <a:prstGeom prst="rect">
            <a:avLst/>
          </a:prstGeom>
          <a:noFill/>
          <a:ln>
            <a:solidFill>
              <a:schemeClr val="tx1"/>
            </a:solidFill>
          </a:ln>
        </p:spPr>
      </p:pic>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D5B09AC4-5ECF-41BC-924A-A87187D1A893}"/>
                  </a:ext>
                </a:extLst>
              </p:cNvPr>
              <p:cNvSpPr/>
              <p:nvPr/>
            </p:nvSpPr>
            <p:spPr>
              <a:xfrm>
                <a:off x="18242515" y="4391606"/>
                <a:ext cx="6135135" cy="7543860"/>
              </a:xfrm>
              <a:prstGeom prst="rect">
                <a:avLst/>
              </a:prstGeom>
            </p:spPr>
            <p:txBody>
              <a:bodyPr wrap="square">
                <a:spAutoFit/>
              </a:bodyPr>
              <a:lstStyle/>
              <a:p>
                <a:pPr marL="457200" indent="180340" algn="ctr">
                  <a:lnSpc>
                    <a:spcPct val="200000"/>
                  </a:lnSpc>
                  <a:spcAft>
                    <a:spcPts val="0"/>
                  </a:spcAft>
                </a:pPr>
                <a14:m>
                  <m:oMathPara xmlns:m="http://schemas.openxmlformats.org/officeDocument/2006/math">
                    <m:oMathParaPr>
                      <m:jc m:val="centerGroup"/>
                    </m:oMathParaPr>
                    <m:oMath xmlns:m="http://schemas.openxmlformats.org/officeDocument/2006/math">
                      <m:r>
                        <a:rPr lang="es-EC" sz="3200" i="1" smtClean="0">
                          <a:solidFill>
                            <a:schemeClr val="tx2"/>
                          </a:solidFill>
                          <a:latin typeface="Cambria Math" panose="02040503050406030204" pitchFamily="18" charset="0"/>
                          <a:ea typeface="Times New Roman" panose="02020603050405020304" pitchFamily="18" charset="0"/>
                        </a:rPr>
                        <m:t>𝐵𝑒𝑡𝑎</m:t>
                      </m:r>
                      <m:r>
                        <a:rPr lang="en-US" sz="3200" i="1">
                          <a:solidFill>
                            <a:schemeClr val="tx2"/>
                          </a:solidFill>
                          <a:latin typeface="Cambria Math" panose="02040503050406030204" pitchFamily="18" charset="0"/>
                          <a:ea typeface="Times New Roman" panose="02020603050405020304" pitchFamily="18" charset="0"/>
                        </a:rPr>
                        <m:t>=</m:t>
                      </m:r>
                      <m:func>
                        <m:funcPr>
                          <m:ctrlPr>
                            <a:rPr lang="es-EC" sz="3200" i="1">
                              <a:solidFill>
                                <a:schemeClr val="tx2"/>
                              </a:solidFill>
                              <a:latin typeface="Cambria Math" panose="02040503050406030204" pitchFamily="18" charset="0"/>
                              <a:ea typeface="Times New Roman" panose="02020603050405020304" pitchFamily="18" charset="0"/>
                            </a:rPr>
                          </m:ctrlPr>
                        </m:funcPr>
                        <m:fName>
                          <m:sSup>
                            <m:sSupPr>
                              <m:ctrlPr>
                                <a:rPr lang="es-EC" sz="3200" i="1">
                                  <a:solidFill>
                                    <a:schemeClr val="tx2"/>
                                  </a:solidFill>
                                  <a:latin typeface="Cambria Math" panose="02040503050406030204" pitchFamily="18" charset="0"/>
                                  <a:ea typeface="Times New Roman" panose="02020603050405020304" pitchFamily="18" charset="0"/>
                                </a:rPr>
                              </m:ctrlPr>
                            </m:sSupPr>
                            <m:e>
                              <m:r>
                                <m:rPr>
                                  <m:sty m:val="p"/>
                                </m:rPr>
                                <a:rPr lang="en-US" sz="3200">
                                  <a:solidFill>
                                    <a:schemeClr val="tx2"/>
                                  </a:solidFill>
                                  <a:latin typeface="Cambria Math" panose="02040503050406030204" pitchFamily="18" charset="0"/>
                                  <a:ea typeface="Times New Roman" panose="02020603050405020304" pitchFamily="18" charset="0"/>
                                </a:rPr>
                                <m:t>cos</m:t>
                              </m:r>
                            </m:e>
                            <m:sup>
                              <m:r>
                                <a:rPr lang="en-US" sz="3200" i="1">
                                  <a:solidFill>
                                    <a:schemeClr val="tx2"/>
                                  </a:solidFill>
                                  <a:latin typeface="Cambria Math" panose="02040503050406030204" pitchFamily="18" charset="0"/>
                                  <a:ea typeface="Times New Roman" panose="02020603050405020304" pitchFamily="18" charset="0"/>
                                </a:rPr>
                                <m:t>−1</m:t>
                              </m:r>
                            </m:sup>
                          </m:sSup>
                        </m:fName>
                        <m:e>
                          <m:d>
                            <m:dPr>
                              <m:ctrlPr>
                                <a:rPr lang="es-EC" sz="3200" i="1">
                                  <a:solidFill>
                                    <a:schemeClr val="tx2"/>
                                  </a:solidFill>
                                  <a:latin typeface="Cambria Math" panose="02040503050406030204" pitchFamily="18" charset="0"/>
                                  <a:ea typeface="Times New Roman" panose="02020603050405020304" pitchFamily="18" charset="0"/>
                                </a:rPr>
                              </m:ctrlPr>
                            </m:dPr>
                            <m:e>
                              <m:f>
                                <m:fPr>
                                  <m:ctrlPr>
                                    <a:rPr lang="es-EC" sz="3200" i="1">
                                      <a:solidFill>
                                        <a:schemeClr val="tx2"/>
                                      </a:solidFill>
                                      <a:latin typeface="Cambria Math" panose="02040503050406030204" pitchFamily="18" charset="0"/>
                                      <a:ea typeface="Times New Roman" panose="02020603050405020304" pitchFamily="18" charset="0"/>
                                    </a:rPr>
                                  </m:ctrlPr>
                                </m:fPr>
                                <m:num>
                                  <m:sSubSup>
                                    <m:sSubSupPr>
                                      <m:ctrlPr>
                                        <a:rPr lang="es-EC" sz="3200" i="1">
                                          <a:solidFill>
                                            <a:schemeClr val="tx2"/>
                                          </a:solidFill>
                                          <a:latin typeface="Cambria Math" panose="02040503050406030204" pitchFamily="18" charset="0"/>
                                          <a:ea typeface="Times New Roman" panose="02020603050405020304" pitchFamily="18" charset="0"/>
                                        </a:rPr>
                                      </m:ctrlPr>
                                    </m:sSubSupPr>
                                    <m:e>
                                      <m:r>
                                        <a:rPr lang="en-US" sz="3200" i="1">
                                          <a:solidFill>
                                            <a:schemeClr val="tx2"/>
                                          </a:solidFill>
                                          <a:latin typeface="Cambria Math" panose="02040503050406030204" pitchFamily="18" charset="0"/>
                                          <a:ea typeface="Times New Roman" panose="02020603050405020304" pitchFamily="18" charset="0"/>
                                        </a:rPr>
                                        <m:t>𝑎</m:t>
                                      </m:r>
                                    </m:e>
                                    <m:sub>
                                      <m:r>
                                        <a:rPr lang="en-US" sz="3200" i="1">
                                          <a:solidFill>
                                            <a:schemeClr val="tx2"/>
                                          </a:solidFill>
                                          <a:latin typeface="Cambria Math" panose="02040503050406030204" pitchFamily="18" charset="0"/>
                                          <a:ea typeface="Times New Roman" panose="02020603050405020304" pitchFamily="18" charset="0"/>
                                        </a:rPr>
                                        <m:t>2</m:t>
                                      </m:r>
                                    </m:sub>
                                    <m:sup>
                                      <m:r>
                                        <a:rPr lang="en-US" sz="3200" i="1">
                                          <a:solidFill>
                                            <a:schemeClr val="tx2"/>
                                          </a:solidFill>
                                          <a:latin typeface="Cambria Math" panose="02040503050406030204" pitchFamily="18" charset="0"/>
                                          <a:ea typeface="Times New Roman" panose="02020603050405020304" pitchFamily="18" charset="0"/>
                                        </a:rPr>
                                        <m:t>2</m:t>
                                      </m:r>
                                    </m:sup>
                                  </m:sSubSup>
                                  <m:r>
                                    <a:rPr lang="en-US" sz="3200" i="1">
                                      <a:solidFill>
                                        <a:schemeClr val="tx2"/>
                                      </a:solidFill>
                                      <a:latin typeface="Cambria Math" panose="02040503050406030204" pitchFamily="18" charset="0"/>
                                      <a:ea typeface="Times New Roman" panose="02020603050405020304" pitchFamily="18" charset="0"/>
                                    </a:rPr>
                                    <m:t>−</m:t>
                                  </m:r>
                                  <m:sSubSup>
                                    <m:sSubSupPr>
                                      <m:ctrlPr>
                                        <a:rPr lang="es-EC" sz="3200" i="1">
                                          <a:solidFill>
                                            <a:schemeClr val="tx2"/>
                                          </a:solidFill>
                                          <a:latin typeface="Cambria Math" panose="02040503050406030204" pitchFamily="18" charset="0"/>
                                          <a:ea typeface="Times New Roman" panose="02020603050405020304" pitchFamily="18" charset="0"/>
                                        </a:rPr>
                                      </m:ctrlPr>
                                    </m:sSubSupPr>
                                    <m:e>
                                      <m:r>
                                        <a:rPr lang="en-US" sz="3200" i="1">
                                          <a:solidFill>
                                            <a:schemeClr val="tx2"/>
                                          </a:solidFill>
                                          <a:latin typeface="Cambria Math" panose="02040503050406030204" pitchFamily="18" charset="0"/>
                                          <a:ea typeface="Times New Roman" panose="02020603050405020304" pitchFamily="18" charset="0"/>
                                        </a:rPr>
                                        <m:t>𝑎</m:t>
                                      </m:r>
                                    </m:e>
                                    <m:sub>
                                      <m:r>
                                        <a:rPr lang="en-US" sz="3200" i="1">
                                          <a:solidFill>
                                            <a:schemeClr val="tx2"/>
                                          </a:solidFill>
                                          <a:latin typeface="Cambria Math" panose="02040503050406030204" pitchFamily="18" charset="0"/>
                                          <a:ea typeface="Times New Roman" panose="02020603050405020304" pitchFamily="18" charset="0"/>
                                        </a:rPr>
                                        <m:t>3</m:t>
                                      </m:r>
                                    </m:sub>
                                    <m:sup>
                                      <m:r>
                                        <a:rPr lang="en-US" sz="3200" i="1">
                                          <a:solidFill>
                                            <a:schemeClr val="tx2"/>
                                          </a:solidFill>
                                          <a:latin typeface="Cambria Math" panose="02040503050406030204" pitchFamily="18" charset="0"/>
                                          <a:ea typeface="Times New Roman" panose="02020603050405020304" pitchFamily="18" charset="0"/>
                                        </a:rPr>
                                        <m:t>2</m:t>
                                      </m:r>
                                    </m:sup>
                                  </m:sSubSup>
                                  <m:r>
                                    <a:rPr lang="en-US" sz="3200" i="1">
                                      <a:solidFill>
                                        <a:schemeClr val="tx2"/>
                                      </a:solidFill>
                                      <a:latin typeface="Cambria Math" panose="02040503050406030204" pitchFamily="18" charset="0"/>
                                      <a:ea typeface="Times New Roman" panose="02020603050405020304" pitchFamily="18" charset="0"/>
                                    </a:rPr>
                                    <m:t>+</m:t>
                                  </m:r>
                                  <m:sSup>
                                    <m:sSupPr>
                                      <m:ctrlPr>
                                        <a:rPr lang="es-EC" sz="3200" i="1">
                                          <a:solidFill>
                                            <a:schemeClr val="tx2"/>
                                          </a:solidFill>
                                          <a:latin typeface="Cambria Math" panose="02040503050406030204" pitchFamily="18" charset="0"/>
                                          <a:ea typeface="Times New Roman" panose="02020603050405020304" pitchFamily="18" charset="0"/>
                                        </a:rPr>
                                      </m:ctrlPr>
                                    </m:sSupPr>
                                    <m:e>
                                      <m:r>
                                        <a:rPr lang="en-US" sz="3200" i="1">
                                          <a:solidFill>
                                            <a:schemeClr val="tx2"/>
                                          </a:solidFill>
                                          <a:latin typeface="Cambria Math" panose="02040503050406030204" pitchFamily="18" charset="0"/>
                                          <a:ea typeface="Times New Roman" panose="02020603050405020304" pitchFamily="18" charset="0"/>
                                        </a:rPr>
                                        <m:t>h</m:t>
                                      </m:r>
                                    </m:e>
                                    <m:sup>
                                      <m:r>
                                        <a:rPr lang="en-US" sz="3200" i="1">
                                          <a:solidFill>
                                            <a:schemeClr val="tx2"/>
                                          </a:solidFill>
                                          <a:latin typeface="Cambria Math" panose="02040503050406030204" pitchFamily="18" charset="0"/>
                                          <a:ea typeface="Times New Roman" panose="02020603050405020304" pitchFamily="18" charset="0"/>
                                        </a:rPr>
                                        <m:t>2</m:t>
                                      </m:r>
                                    </m:sup>
                                  </m:sSup>
                                </m:num>
                                <m:den>
                                  <m:r>
                                    <a:rPr lang="en-US" sz="3200" i="1">
                                      <a:solidFill>
                                        <a:schemeClr val="tx2"/>
                                      </a:solidFill>
                                      <a:latin typeface="Cambria Math" panose="02040503050406030204" pitchFamily="18" charset="0"/>
                                      <a:ea typeface="Times New Roman" panose="02020603050405020304" pitchFamily="18" charset="0"/>
                                    </a:rPr>
                                    <m:t>2∙</m:t>
                                  </m:r>
                                  <m:sSub>
                                    <m:sSubPr>
                                      <m:ctrlPr>
                                        <a:rPr lang="es-EC" sz="3200" i="1">
                                          <a:solidFill>
                                            <a:schemeClr val="tx2"/>
                                          </a:solidFill>
                                          <a:latin typeface="Cambria Math" panose="02040503050406030204" pitchFamily="18" charset="0"/>
                                          <a:ea typeface="Times New Roman" panose="02020603050405020304" pitchFamily="18" charset="0"/>
                                        </a:rPr>
                                      </m:ctrlPr>
                                    </m:sSubPr>
                                    <m:e>
                                      <m:r>
                                        <a:rPr lang="en-US" sz="3200" i="1">
                                          <a:solidFill>
                                            <a:schemeClr val="tx2"/>
                                          </a:solidFill>
                                          <a:latin typeface="Cambria Math" panose="02040503050406030204" pitchFamily="18" charset="0"/>
                                          <a:ea typeface="Times New Roman" panose="02020603050405020304" pitchFamily="18" charset="0"/>
                                        </a:rPr>
                                        <m:t>𝑎</m:t>
                                      </m:r>
                                    </m:e>
                                    <m:sub>
                                      <m:r>
                                        <a:rPr lang="en-US" sz="3200" i="1">
                                          <a:solidFill>
                                            <a:schemeClr val="tx2"/>
                                          </a:solidFill>
                                          <a:latin typeface="Cambria Math" panose="02040503050406030204" pitchFamily="18" charset="0"/>
                                          <a:ea typeface="Times New Roman" panose="02020603050405020304" pitchFamily="18" charset="0"/>
                                        </a:rPr>
                                        <m:t>2</m:t>
                                      </m:r>
                                    </m:sub>
                                  </m:sSub>
                                  <m:r>
                                    <a:rPr lang="en-US" sz="3200" i="1">
                                      <a:solidFill>
                                        <a:schemeClr val="tx2"/>
                                      </a:solidFill>
                                      <a:latin typeface="Cambria Math" panose="02040503050406030204" pitchFamily="18" charset="0"/>
                                      <a:ea typeface="Times New Roman" panose="02020603050405020304" pitchFamily="18" charset="0"/>
                                    </a:rPr>
                                    <m:t>∙</m:t>
                                  </m:r>
                                  <m:r>
                                    <a:rPr lang="en-US" sz="3200" i="1">
                                      <a:solidFill>
                                        <a:schemeClr val="tx2"/>
                                      </a:solidFill>
                                      <a:latin typeface="Cambria Math" panose="02040503050406030204" pitchFamily="18" charset="0"/>
                                      <a:ea typeface="Times New Roman" panose="02020603050405020304" pitchFamily="18" charset="0"/>
                                    </a:rPr>
                                    <m:t>h</m:t>
                                  </m:r>
                                </m:den>
                              </m:f>
                            </m:e>
                          </m:d>
                        </m:e>
                      </m:func>
                    </m:oMath>
                  </m:oMathPara>
                </a14:m>
                <a:endParaRPr lang="es-EC" sz="3200" dirty="0">
                  <a:solidFill>
                    <a:schemeClr val="tx2"/>
                  </a:solidFill>
                  <a:latin typeface="Times New Roman" panose="02020603050405020304" pitchFamily="18" charset="0"/>
                  <a:ea typeface="Times New Roman" panose="02020603050405020304" pitchFamily="18" charset="0"/>
                </a:endParaRPr>
              </a:p>
              <a:p>
                <a:pPr marL="457200" indent="180340" algn="ctr">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sz="3200" b="1" i="1">
                              <a:solidFill>
                                <a:schemeClr val="tx2"/>
                              </a:solidFill>
                              <a:latin typeface="Cambria Math" panose="02040503050406030204" pitchFamily="18" charset="0"/>
                              <a:ea typeface="Times New Roman" panose="02020603050405020304" pitchFamily="18" charset="0"/>
                            </a:rPr>
                          </m:ctrlPr>
                        </m:sSubPr>
                        <m:e>
                          <m:r>
                            <a:rPr lang="es-EC" sz="3200" b="1" i="1">
                              <a:solidFill>
                                <a:schemeClr val="tx2"/>
                              </a:solidFill>
                              <a:latin typeface="Cambria Math" panose="02040503050406030204" pitchFamily="18" charset="0"/>
                              <a:ea typeface="Times New Roman" panose="02020603050405020304" pitchFamily="18" charset="0"/>
                            </a:rPr>
                            <m:t>𝒒</m:t>
                          </m:r>
                        </m:e>
                        <m:sub>
                          <m:r>
                            <a:rPr lang="es-EC" sz="3200" b="1" i="1">
                              <a:solidFill>
                                <a:schemeClr val="tx2"/>
                              </a:solidFill>
                              <a:latin typeface="Cambria Math" panose="02040503050406030204" pitchFamily="18" charset="0"/>
                              <a:ea typeface="Times New Roman" panose="02020603050405020304" pitchFamily="18" charset="0"/>
                            </a:rPr>
                            <m:t>𝟐</m:t>
                          </m:r>
                        </m:sub>
                      </m:sSub>
                      <m:r>
                        <a:rPr lang="en-US" sz="3200" b="1" i="1">
                          <a:solidFill>
                            <a:schemeClr val="tx2"/>
                          </a:solidFill>
                          <a:latin typeface="Cambria Math" panose="02040503050406030204" pitchFamily="18" charset="0"/>
                          <a:ea typeface="Times New Roman" panose="02020603050405020304" pitchFamily="18" charset="0"/>
                        </a:rPr>
                        <m:t>=</m:t>
                      </m:r>
                      <m:r>
                        <a:rPr lang="es-EC" sz="3200" b="1" i="1">
                          <a:solidFill>
                            <a:schemeClr val="tx2"/>
                          </a:solidFill>
                          <a:latin typeface="Cambria Math" panose="02040503050406030204" pitchFamily="18" charset="0"/>
                          <a:ea typeface="Times New Roman" panose="02020603050405020304" pitchFamily="18" charset="0"/>
                        </a:rPr>
                        <m:t>𝑨𝒍𝒇𝒂</m:t>
                      </m:r>
                      <m:r>
                        <a:rPr lang="en-US" sz="3200" b="1" i="1">
                          <a:solidFill>
                            <a:schemeClr val="tx2"/>
                          </a:solidFill>
                          <a:latin typeface="Cambria Math" panose="02040503050406030204" pitchFamily="18" charset="0"/>
                          <a:ea typeface="Times New Roman" panose="02020603050405020304" pitchFamily="18" charset="0"/>
                        </a:rPr>
                        <m:t>+</m:t>
                      </m:r>
                      <m:r>
                        <a:rPr lang="es-EC" sz="3200" b="1" i="1">
                          <a:solidFill>
                            <a:schemeClr val="tx2"/>
                          </a:solidFill>
                          <a:latin typeface="Cambria Math" panose="02040503050406030204" pitchFamily="18" charset="0"/>
                          <a:ea typeface="Times New Roman" panose="02020603050405020304" pitchFamily="18" charset="0"/>
                        </a:rPr>
                        <m:t>𝑩𝒆𝒕𝒂</m:t>
                      </m:r>
                    </m:oMath>
                  </m:oMathPara>
                </a14:m>
                <a:endParaRPr lang="es-EC" sz="3200" dirty="0">
                  <a:solidFill>
                    <a:schemeClr val="tx2"/>
                  </a:solidFill>
                  <a:latin typeface="Times New Roman" panose="02020603050405020304" pitchFamily="18" charset="0"/>
                  <a:ea typeface="Times New Roman" panose="02020603050405020304" pitchFamily="18" charset="0"/>
                </a:endParaRPr>
              </a:p>
              <a:p>
                <a:pPr marL="457200" indent="180340" algn="ctr">
                  <a:lnSpc>
                    <a:spcPct val="200000"/>
                  </a:lnSpc>
                  <a:spcAft>
                    <a:spcPts val="0"/>
                  </a:spcAft>
                </a:pPr>
                <a14:m>
                  <m:oMathPara xmlns:m="http://schemas.openxmlformats.org/officeDocument/2006/math">
                    <m:oMathParaPr>
                      <m:jc m:val="centerGroup"/>
                    </m:oMathParaPr>
                    <m:oMath xmlns:m="http://schemas.openxmlformats.org/officeDocument/2006/math">
                      <m:r>
                        <a:rPr lang="es-EC" sz="3200" i="1">
                          <a:solidFill>
                            <a:schemeClr val="tx2"/>
                          </a:solidFill>
                          <a:latin typeface="Cambria Math" panose="02040503050406030204" pitchFamily="18" charset="0"/>
                          <a:ea typeface="Times New Roman" panose="02020603050405020304" pitchFamily="18" charset="0"/>
                        </a:rPr>
                        <m:t>𝑇h𝑒𝑡𝑎</m:t>
                      </m:r>
                      <m:r>
                        <a:rPr lang="en-US" sz="3200" i="1">
                          <a:solidFill>
                            <a:schemeClr val="tx2"/>
                          </a:solidFill>
                          <a:latin typeface="Cambria Math" panose="02040503050406030204" pitchFamily="18" charset="0"/>
                          <a:ea typeface="Times New Roman" panose="02020603050405020304" pitchFamily="18" charset="0"/>
                        </a:rPr>
                        <m:t>=</m:t>
                      </m:r>
                      <m:func>
                        <m:funcPr>
                          <m:ctrlPr>
                            <a:rPr lang="es-EC" sz="3200" i="1">
                              <a:solidFill>
                                <a:schemeClr val="tx2"/>
                              </a:solidFill>
                              <a:latin typeface="Cambria Math" panose="02040503050406030204" pitchFamily="18" charset="0"/>
                              <a:ea typeface="Times New Roman" panose="02020603050405020304" pitchFamily="18" charset="0"/>
                            </a:rPr>
                          </m:ctrlPr>
                        </m:funcPr>
                        <m:fName>
                          <m:sSup>
                            <m:sSupPr>
                              <m:ctrlPr>
                                <a:rPr lang="es-EC" sz="3200" i="1">
                                  <a:solidFill>
                                    <a:schemeClr val="tx2"/>
                                  </a:solidFill>
                                  <a:latin typeface="Cambria Math" panose="02040503050406030204" pitchFamily="18" charset="0"/>
                                  <a:ea typeface="Times New Roman" panose="02020603050405020304" pitchFamily="18" charset="0"/>
                                </a:rPr>
                              </m:ctrlPr>
                            </m:sSupPr>
                            <m:e>
                              <m:r>
                                <m:rPr>
                                  <m:sty m:val="p"/>
                                </m:rPr>
                                <a:rPr lang="en-US" sz="3200">
                                  <a:solidFill>
                                    <a:schemeClr val="tx2"/>
                                  </a:solidFill>
                                  <a:latin typeface="Cambria Math" panose="02040503050406030204" pitchFamily="18" charset="0"/>
                                  <a:ea typeface="Times New Roman" panose="02020603050405020304" pitchFamily="18" charset="0"/>
                                </a:rPr>
                                <m:t>cos</m:t>
                              </m:r>
                            </m:e>
                            <m:sup>
                              <m:r>
                                <a:rPr lang="en-US" sz="3200" i="1">
                                  <a:solidFill>
                                    <a:schemeClr val="tx2"/>
                                  </a:solidFill>
                                  <a:latin typeface="Cambria Math" panose="02040503050406030204" pitchFamily="18" charset="0"/>
                                  <a:ea typeface="Times New Roman" panose="02020603050405020304" pitchFamily="18" charset="0"/>
                                </a:rPr>
                                <m:t>−1</m:t>
                              </m:r>
                            </m:sup>
                          </m:sSup>
                        </m:fName>
                        <m:e>
                          <m:d>
                            <m:dPr>
                              <m:ctrlPr>
                                <a:rPr lang="es-EC" sz="3200" i="1">
                                  <a:solidFill>
                                    <a:schemeClr val="tx2"/>
                                  </a:solidFill>
                                  <a:latin typeface="Cambria Math" panose="02040503050406030204" pitchFamily="18" charset="0"/>
                                  <a:ea typeface="Times New Roman" panose="02020603050405020304" pitchFamily="18" charset="0"/>
                                </a:rPr>
                              </m:ctrlPr>
                            </m:dPr>
                            <m:e>
                              <m:f>
                                <m:fPr>
                                  <m:ctrlPr>
                                    <a:rPr lang="es-EC" sz="3200" i="1">
                                      <a:solidFill>
                                        <a:schemeClr val="tx2"/>
                                      </a:solidFill>
                                      <a:latin typeface="Cambria Math" panose="02040503050406030204" pitchFamily="18" charset="0"/>
                                      <a:ea typeface="Times New Roman" panose="02020603050405020304" pitchFamily="18" charset="0"/>
                                    </a:rPr>
                                  </m:ctrlPr>
                                </m:fPr>
                                <m:num>
                                  <m:sSubSup>
                                    <m:sSubSupPr>
                                      <m:ctrlPr>
                                        <a:rPr lang="es-EC" sz="3200" i="1">
                                          <a:solidFill>
                                            <a:schemeClr val="tx2"/>
                                          </a:solidFill>
                                          <a:latin typeface="Cambria Math" panose="02040503050406030204" pitchFamily="18" charset="0"/>
                                          <a:ea typeface="Times New Roman" panose="02020603050405020304" pitchFamily="18" charset="0"/>
                                        </a:rPr>
                                      </m:ctrlPr>
                                    </m:sSubSupPr>
                                    <m:e>
                                      <m:r>
                                        <a:rPr lang="en-US" sz="3200" i="1">
                                          <a:solidFill>
                                            <a:schemeClr val="tx2"/>
                                          </a:solidFill>
                                          <a:latin typeface="Cambria Math" panose="02040503050406030204" pitchFamily="18" charset="0"/>
                                          <a:ea typeface="Times New Roman" panose="02020603050405020304" pitchFamily="18" charset="0"/>
                                        </a:rPr>
                                        <m:t>𝑎</m:t>
                                      </m:r>
                                    </m:e>
                                    <m:sub>
                                      <m:r>
                                        <a:rPr lang="en-US" sz="3200" i="1">
                                          <a:solidFill>
                                            <a:schemeClr val="tx2"/>
                                          </a:solidFill>
                                          <a:latin typeface="Cambria Math" panose="02040503050406030204" pitchFamily="18" charset="0"/>
                                          <a:ea typeface="Times New Roman" panose="02020603050405020304" pitchFamily="18" charset="0"/>
                                        </a:rPr>
                                        <m:t>2</m:t>
                                      </m:r>
                                    </m:sub>
                                    <m:sup>
                                      <m:r>
                                        <a:rPr lang="en-US" sz="3200" i="1">
                                          <a:solidFill>
                                            <a:schemeClr val="tx2"/>
                                          </a:solidFill>
                                          <a:latin typeface="Cambria Math" panose="02040503050406030204" pitchFamily="18" charset="0"/>
                                          <a:ea typeface="Times New Roman" panose="02020603050405020304" pitchFamily="18" charset="0"/>
                                        </a:rPr>
                                        <m:t>2</m:t>
                                      </m:r>
                                    </m:sup>
                                  </m:sSubSup>
                                  <m:r>
                                    <a:rPr lang="en-US" sz="3200" i="1">
                                      <a:solidFill>
                                        <a:schemeClr val="tx2"/>
                                      </a:solidFill>
                                      <a:latin typeface="Cambria Math" panose="02040503050406030204" pitchFamily="18" charset="0"/>
                                      <a:ea typeface="Times New Roman" panose="02020603050405020304" pitchFamily="18" charset="0"/>
                                    </a:rPr>
                                    <m:t>+</m:t>
                                  </m:r>
                                  <m:sSubSup>
                                    <m:sSubSupPr>
                                      <m:ctrlPr>
                                        <a:rPr lang="es-EC" sz="3200" i="1">
                                          <a:solidFill>
                                            <a:schemeClr val="tx2"/>
                                          </a:solidFill>
                                          <a:latin typeface="Cambria Math" panose="02040503050406030204" pitchFamily="18" charset="0"/>
                                          <a:ea typeface="Times New Roman" panose="02020603050405020304" pitchFamily="18" charset="0"/>
                                        </a:rPr>
                                      </m:ctrlPr>
                                    </m:sSubSupPr>
                                    <m:e>
                                      <m:r>
                                        <a:rPr lang="en-US" sz="3200" i="1">
                                          <a:solidFill>
                                            <a:schemeClr val="tx2"/>
                                          </a:solidFill>
                                          <a:latin typeface="Cambria Math" panose="02040503050406030204" pitchFamily="18" charset="0"/>
                                          <a:ea typeface="Times New Roman" panose="02020603050405020304" pitchFamily="18" charset="0"/>
                                        </a:rPr>
                                        <m:t>𝑎</m:t>
                                      </m:r>
                                    </m:e>
                                    <m:sub>
                                      <m:r>
                                        <a:rPr lang="en-US" sz="3200" i="1">
                                          <a:solidFill>
                                            <a:schemeClr val="tx2"/>
                                          </a:solidFill>
                                          <a:latin typeface="Cambria Math" panose="02040503050406030204" pitchFamily="18" charset="0"/>
                                          <a:ea typeface="Times New Roman" panose="02020603050405020304" pitchFamily="18" charset="0"/>
                                        </a:rPr>
                                        <m:t>3</m:t>
                                      </m:r>
                                    </m:sub>
                                    <m:sup>
                                      <m:r>
                                        <a:rPr lang="en-US" sz="3200" i="1">
                                          <a:solidFill>
                                            <a:schemeClr val="tx2"/>
                                          </a:solidFill>
                                          <a:latin typeface="Cambria Math" panose="02040503050406030204" pitchFamily="18" charset="0"/>
                                          <a:ea typeface="Times New Roman" panose="02020603050405020304" pitchFamily="18" charset="0"/>
                                        </a:rPr>
                                        <m:t>2</m:t>
                                      </m:r>
                                    </m:sup>
                                  </m:sSubSup>
                                  <m:r>
                                    <a:rPr lang="en-US" sz="3200" i="1">
                                      <a:solidFill>
                                        <a:schemeClr val="tx2"/>
                                      </a:solidFill>
                                      <a:latin typeface="Cambria Math" panose="02040503050406030204" pitchFamily="18" charset="0"/>
                                      <a:ea typeface="Times New Roman" panose="02020603050405020304" pitchFamily="18" charset="0"/>
                                    </a:rPr>
                                    <m:t>−</m:t>
                                  </m:r>
                                  <m:sSup>
                                    <m:sSupPr>
                                      <m:ctrlPr>
                                        <a:rPr lang="es-EC" sz="3200" i="1">
                                          <a:solidFill>
                                            <a:schemeClr val="tx2"/>
                                          </a:solidFill>
                                          <a:latin typeface="Cambria Math" panose="02040503050406030204" pitchFamily="18" charset="0"/>
                                          <a:ea typeface="Times New Roman" panose="02020603050405020304" pitchFamily="18" charset="0"/>
                                        </a:rPr>
                                      </m:ctrlPr>
                                    </m:sSupPr>
                                    <m:e>
                                      <m:r>
                                        <a:rPr lang="en-US" sz="3200" i="1">
                                          <a:solidFill>
                                            <a:schemeClr val="tx2"/>
                                          </a:solidFill>
                                          <a:latin typeface="Cambria Math" panose="02040503050406030204" pitchFamily="18" charset="0"/>
                                          <a:ea typeface="Times New Roman" panose="02020603050405020304" pitchFamily="18" charset="0"/>
                                        </a:rPr>
                                        <m:t>h</m:t>
                                      </m:r>
                                    </m:e>
                                    <m:sup>
                                      <m:r>
                                        <a:rPr lang="en-US" sz="3200" i="1">
                                          <a:solidFill>
                                            <a:schemeClr val="tx2"/>
                                          </a:solidFill>
                                          <a:latin typeface="Cambria Math" panose="02040503050406030204" pitchFamily="18" charset="0"/>
                                          <a:ea typeface="Times New Roman" panose="02020603050405020304" pitchFamily="18" charset="0"/>
                                        </a:rPr>
                                        <m:t>2</m:t>
                                      </m:r>
                                    </m:sup>
                                  </m:sSup>
                                </m:num>
                                <m:den>
                                  <m:r>
                                    <a:rPr lang="en-US" sz="3200" i="1">
                                      <a:solidFill>
                                        <a:schemeClr val="tx2"/>
                                      </a:solidFill>
                                      <a:latin typeface="Cambria Math" panose="02040503050406030204" pitchFamily="18" charset="0"/>
                                      <a:ea typeface="Times New Roman" panose="02020603050405020304" pitchFamily="18" charset="0"/>
                                    </a:rPr>
                                    <m:t>2∙</m:t>
                                  </m:r>
                                  <m:sSub>
                                    <m:sSubPr>
                                      <m:ctrlPr>
                                        <a:rPr lang="es-EC" sz="3200" i="1">
                                          <a:solidFill>
                                            <a:schemeClr val="tx2"/>
                                          </a:solidFill>
                                          <a:latin typeface="Cambria Math" panose="02040503050406030204" pitchFamily="18" charset="0"/>
                                          <a:ea typeface="Times New Roman" panose="02020603050405020304" pitchFamily="18" charset="0"/>
                                        </a:rPr>
                                      </m:ctrlPr>
                                    </m:sSubPr>
                                    <m:e>
                                      <m:r>
                                        <a:rPr lang="en-US" sz="3200" i="1">
                                          <a:solidFill>
                                            <a:schemeClr val="tx2"/>
                                          </a:solidFill>
                                          <a:latin typeface="Cambria Math" panose="02040503050406030204" pitchFamily="18" charset="0"/>
                                          <a:ea typeface="Times New Roman" panose="02020603050405020304" pitchFamily="18" charset="0"/>
                                        </a:rPr>
                                        <m:t>𝑎</m:t>
                                      </m:r>
                                    </m:e>
                                    <m:sub>
                                      <m:r>
                                        <a:rPr lang="en-US" sz="3200" i="1">
                                          <a:solidFill>
                                            <a:schemeClr val="tx2"/>
                                          </a:solidFill>
                                          <a:latin typeface="Cambria Math" panose="02040503050406030204" pitchFamily="18" charset="0"/>
                                          <a:ea typeface="Times New Roman" panose="02020603050405020304" pitchFamily="18" charset="0"/>
                                        </a:rPr>
                                        <m:t>2</m:t>
                                      </m:r>
                                    </m:sub>
                                  </m:sSub>
                                  <m:r>
                                    <a:rPr lang="en-US" sz="3200" i="1">
                                      <a:solidFill>
                                        <a:schemeClr val="tx2"/>
                                      </a:solidFill>
                                      <a:latin typeface="Cambria Math" panose="02040503050406030204" pitchFamily="18" charset="0"/>
                                      <a:ea typeface="Times New Roman" panose="02020603050405020304" pitchFamily="18" charset="0"/>
                                    </a:rPr>
                                    <m:t>∙</m:t>
                                  </m:r>
                                  <m:sSub>
                                    <m:sSubPr>
                                      <m:ctrlPr>
                                        <a:rPr lang="es-EC" sz="3200" i="1">
                                          <a:solidFill>
                                            <a:schemeClr val="tx2"/>
                                          </a:solidFill>
                                          <a:latin typeface="Cambria Math" panose="02040503050406030204" pitchFamily="18" charset="0"/>
                                          <a:ea typeface="Times New Roman" panose="02020603050405020304" pitchFamily="18" charset="0"/>
                                        </a:rPr>
                                      </m:ctrlPr>
                                    </m:sSubPr>
                                    <m:e>
                                      <m:r>
                                        <a:rPr lang="en-US" sz="3200" i="1">
                                          <a:solidFill>
                                            <a:schemeClr val="tx2"/>
                                          </a:solidFill>
                                          <a:latin typeface="Cambria Math" panose="02040503050406030204" pitchFamily="18" charset="0"/>
                                          <a:ea typeface="Times New Roman" panose="02020603050405020304" pitchFamily="18" charset="0"/>
                                        </a:rPr>
                                        <m:t>𝑎</m:t>
                                      </m:r>
                                    </m:e>
                                    <m:sub>
                                      <m:r>
                                        <a:rPr lang="en-US" sz="3200" i="1">
                                          <a:solidFill>
                                            <a:schemeClr val="tx2"/>
                                          </a:solidFill>
                                          <a:latin typeface="Cambria Math" panose="02040503050406030204" pitchFamily="18" charset="0"/>
                                          <a:ea typeface="Times New Roman" panose="02020603050405020304" pitchFamily="18" charset="0"/>
                                        </a:rPr>
                                        <m:t>3</m:t>
                                      </m:r>
                                    </m:sub>
                                  </m:sSub>
                                </m:den>
                              </m:f>
                            </m:e>
                          </m:d>
                        </m:e>
                      </m:func>
                    </m:oMath>
                  </m:oMathPara>
                </a14:m>
                <a:endParaRPr lang="es-EC" sz="3200" dirty="0">
                  <a:solidFill>
                    <a:schemeClr val="tx2"/>
                  </a:solidFill>
                  <a:latin typeface="Times New Roman" panose="02020603050405020304" pitchFamily="18" charset="0"/>
                  <a:ea typeface="Times New Roman" panose="02020603050405020304" pitchFamily="18" charset="0"/>
                </a:endParaRPr>
              </a:p>
              <a:p>
                <a:pPr marL="457200" indent="180340" algn="ctr">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sz="3200" b="1" i="1">
                              <a:solidFill>
                                <a:schemeClr val="tx2"/>
                              </a:solidFill>
                              <a:latin typeface="Cambria Math" panose="02040503050406030204" pitchFamily="18" charset="0"/>
                              <a:ea typeface="Times New Roman" panose="02020603050405020304" pitchFamily="18" charset="0"/>
                            </a:rPr>
                          </m:ctrlPr>
                        </m:sSubPr>
                        <m:e>
                          <m:r>
                            <a:rPr lang="es-EC" sz="3200" b="1" i="1">
                              <a:solidFill>
                                <a:schemeClr val="tx2"/>
                              </a:solidFill>
                              <a:latin typeface="Cambria Math" panose="02040503050406030204" pitchFamily="18" charset="0"/>
                              <a:ea typeface="Times New Roman" panose="02020603050405020304" pitchFamily="18" charset="0"/>
                            </a:rPr>
                            <m:t>𝒒</m:t>
                          </m:r>
                        </m:e>
                        <m:sub>
                          <m:r>
                            <a:rPr lang="es-EC" sz="3200" b="1" i="1">
                              <a:solidFill>
                                <a:schemeClr val="tx2"/>
                              </a:solidFill>
                              <a:latin typeface="Cambria Math" panose="02040503050406030204" pitchFamily="18" charset="0"/>
                              <a:ea typeface="Times New Roman" panose="02020603050405020304" pitchFamily="18" charset="0"/>
                            </a:rPr>
                            <m:t>𝟑</m:t>
                          </m:r>
                        </m:sub>
                      </m:sSub>
                      <m:r>
                        <a:rPr lang="en-US" sz="3200" b="1" i="1">
                          <a:solidFill>
                            <a:schemeClr val="tx2"/>
                          </a:solidFill>
                          <a:latin typeface="Cambria Math" panose="02040503050406030204" pitchFamily="18" charset="0"/>
                          <a:ea typeface="Times New Roman" panose="02020603050405020304" pitchFamily="18" charset="0"/>
                        </a:rPr>
                        <m:t>=</m:t>
                      </m:r>
                      <m:r>
                        <a:rPr lang="es-EC" sz="3200" b="1" i="1">
                          <a:solidFill>
                            <a:schemeClr val="tx2"/>
                          </a:solidFill>
                          <a:latin typeface="Cambria Math" panose="02040503050406030204" pitchFamily="18" charset="0"/>
                          <a:ea typeface="Times New Roman" panose="02020603050405020304" pitchFamily="18" charset="0"/>
                        </a:rPr>
                        <m:t>𝑻𝒉𝒆𝒕𝒂</m:t>
                      </m:r>
                      <m:r>
                        <a:rPr lang="es-EC" sz="3200" b="1" i="1">
                          <a:solidFill>
                            <a:schemeClr val="tx2"/>
                          </a:solidFill>
                          <a:latin typeface="Cambria Math" panose="02040503050406030204" pitchFamily="18" charset="0"/>
                          <a:ea typeface="Times New Roman" panose="02020603050405020304" pitchFamily="18" charset="0"/>
                        </a:rPr>
                        <m:t>−</m:t>
                      </m:r>
                      <m:r>
                        <a:rPr lang="es-EC" sz="3200" b="1" i="1">
                          <a:solidFill>
                            <a:schemeClr val="tx2"/>
                          </a:solidFill>
                          <a:latin typeface="Cambria Math" panose="02040503050406030204" pitchFamily="18" charset="0"/>
                          <a:ea typeface="Times New Roman" panose="02020603050405020304" pitchFamily="18" charset="0"/>
                        </a:rPr>
                        <m:t>𝟏𝟖𝟎</m:t>
                      </m:r>
                      <m:r>
                        <a:rPr lang="es-EC" sz="3200" b="1" i="1">
                          <a:solidFill>
                            <a:schemeClr val="tx2"/>
                          </a:solidFill>
                          <a:latin typeface="Cambria Math" panose="02040503050406030204" pitchFamily="18" charset="0"/>
                          <a:ea typeface="Times New Roman" panose="02020603050405020304" pitchFamily="18" charset="0"/>
                        </a:rPr>
                        <m:t>°</m:t>
                      </m:r>
                    </m:oMath>
                  </m:oMathPara>
                </a14:m>
                <a:endParaRPr lang="es-EC" sz="3200" dirty="0">
                  <a:solidFill>
                    <a:schemeClr val="tx2"/>
                  </a:solidFill>
                  <a:latin typeface="Times New Roman" panose="02020603050405020304" pitchFamily="18" charset="0"/>
                  <a:ea typeface="Times New Roman" panose="02020603050405020304" pitchFamily="18" charset="0"/>
                </a:endParaRPr>
              </a:p>
              <a:p>
                <a:pPr marL="457200" indent="180340" algn="ctr">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sz="3200" b="1" i="1">
                              <a:solidFill>
                                <a:schemeClr val="tx2"/>
                              </a:solidFill>
                              <a:latin typeface="Cambria Math" panose="02040503050406030204" pitchFamily="18" charset="0"/>
                              <a:ea typeface="Times New Roman" panose="02020603050405020304" pitchFamily="18" charset="0"/>
                            </a:rPr>
                          </m:ctrlPr>
                        </m:sSubPr>
                        <m:e>
                          <m:r>
                            <a:rPr lang="es-EC" sz="3200" b="1" i="1">
                              <a:solidFill>
                                <a:schemeClr val="tx2"/>
                              </a:solidFill>
                              <a:latin typeface="Cambria Math" panose="02040503050406030204" pitchFamily="18" charset="0"/>
                              <a:ea typeface="Times New Roman" panose="02020603050405020304" pitchFamily="18" charset="0"/>
                            </a:rPr>
                            <m:t>𝒒</m:t>
                          </m:r>
                        </m:e>
                        <m:sub>
                          <m:r>
                            <a:rPr lang="es-EC" sz="3200" b="1" i="1">
                              <a:solidFill>
                                <a:schemeClr val="tx2"/>
                              </a:solidFill>
                              <a:latin typeface="Cambria Math" panose="02040503050406030204" pitchFamily="18" charset="0"/>
                              <a:ea typeface="Times New Roman" panose="02020603050405020304" pitchFamily="18" charset="0"/>
                            </a:rPr>
                            <m:t>𝟒</m:t>
                          </m:r>
                        </m:sub>
                      </m:sSub>
                      <m:r>
                        <a:rPr lang="en-US" sz="3200" b="1" i="1">
                          <a:solidFill>
                            <a:schemeClr val="tx2"/>
                          </a:solidFill>
                          <a:latin typeface="Cambria Math" panose="02040503050406030204" pitchFamily="18" charset="0"/>
                          <a:ea typeface="Times New Roman" panose="02020603050405020304" pitchFamily="18" charset="0"/>
                        </a:rPr>
                        <m:t>=</m:t>
                      </m:r>
                      <m:r>
                        <a:rPr lang="en-US" sz="3200" b="1" i="1">
                          <a:solidFill>
                            <a:schemeClr val="tx2"/>
                          </a:solidFill>
                          <a:latin typeface="Cambria Math" panose="02040503050406030204" pitchFamily="18" charset="0"/>
                          <a:ea typeface="Times New Roman" panose="02020603050405020304" pitchFamily="18" charset="0"/>
                        </a:rPr>
                        <m:t>𝒒</m:t>
                      </m:r>
                      <m:r>
                        <a:rPr lang="en-US" sz="3200" b="1" i="1">
                          <a:solidFill>
                            <a:schemeClr val="tx2"/>
                          </a:solidFill>
                          <a:latin typeface="Cambria Math" panose="02040503050406030204" pitchFamily="18" charset="0"/>
                          <a:ea typeface="Times New Roman" panose="02020603050405020304" pitchFamily="18" charset="0"/>
                        </a:rPr>
                        <m:t>−</m:t>
                      </m:r>
                      <m:sSub>
                        <m:sSubPr>
                          <m:ctrlPr>
                            <a:rPr lang="es-EC" sz="3200" b="1" i="1">
                              <a:solidFill>
                                <a:schemeClr val="tx2"/>
                              </a:solidFill>
                              <a:latin typeface="Cambria Math" panose="02040503050406030204" pitchFamily="18" charset="0"/>
                              <a:ea typeface="Times New Roman" panose="02020603050405020304" pitchFamily="18" charset="0"/>
                            </a:rPr>
                          </m:ctrlPr>
                        </m:sSubPr>
                        <m:e>
                          <m:r>
                            <a:rPr lang="es-EC" sz="3200" b="1" i="1">
                              <a:solidFill>
                                <a:schemeClr val="tx2"/>
                              </a:solidFill>
                              <a:latin typeface="Cambria Math" panose="02040503050406030204" pitchFamily="18" charset="0"/>
                              <a:ea typeface="Times New Roman" panose="02020603050405020304" pitchFamily="18" charset="0"/>
                            </a:rPr>
                            <m:t>𝒒</m:t>
                          </m:r>
                        </m:e>
                        <m:sub>
                          <m:r>
                            <a:rPr lang="es-EC" sz="3200" b="1" i="1">
                              <a:solidFill>
                                <a:schemeClr val="tx2"/>
                              </a:solidFill>
                              <a:latin typeface="Cambria Math" panose="02040503050406030204" pitchFamily="18" charset="0"/>
                              <a:ea typeface="Times New Roman" panose="02020603050405020304" pitchFamily="18" charset="0"/>
                            </a:rPr>
                            <m:t>𝟐</m:t>
                          </m:r>
                        </m:sub>
                      </m:sSub>
                      <m:r>
                        <a:rPr lang="es-EC" sz="3200" b="1" i="1">
                          <a:solidFill>
                            <a:schemeClr val="tx2"/>
                          </a:solidFill>
                          <a:latin typeface="Cambria Math" panose="02040503050406030204" pitchFamily="18" charset="0"/>
                          <a:ea typeface="Times New Roman" panose="02020603050405020304" pitchFamily="18" charset="0"/>
                        </a:rPr>
                        <m:t>−</m:t>
                      </m:r>
                      <m:sSub>
                        <m:sSubPr>
                          <m:ctrlPr>
                            <a:rPr lang="es-EC" sz="3200" b="1" i="1">
                              <a:solidFill>
                                <a:schemeClr val="tx2"/>
                              </a:solidFill>
                              <a:latin typeface="Cambria Math" panose="02040503050406030204" pitchFamily="18" charset="0"/>
                              <a:ea typeface="Times New Roman" panose="02020603050405020304" pitchFamily="18" charset="0"/>
                            </a:rPr>
                          </m:ctrlPr>
                        </m:sSubPr>
                        <m:e>
                          <m:r>
                            <a:rPr lang="es-EC" sz="3200" b="1" i="1">
                              <a:solidFill>
                                <a:schemeClr val="tx2"/>
                              </a:solidFill>
                              <a:latin typeface="Cambria Math" panose="02040503050406030204" pitchFamily="18" charset="0"/>
                              <a:ea typeface="Times New Roman" panose="02020603050405020304" pitchFamily="18" charset="0"/>
                            </a:rPr>
                            <m:t>𝒒</m:t>
                          </m:r>
                        </m:e>
                        <m:sub>
                          <m:r>
                            <a:rPr lang="es-EC" sz="3200" b="1" i="1">
                              <a:solidFill>
                                <a:schemeClr val="tx2"/>
                              </a:solidFill>
                              <a:latin typeface="Cambria Math" panose="02040503050406030204" pitchFamily="18" charset="0"/>
                              <a:ea typeface="Times New Roman" panose="02020603050405020304" pitchFamily="18" charset="0"/>
                            </a:rPr>
                            <m:t>𝟑</m:t>
                          </m:r>
                        </m:sub>
                      </m:sSub>
                    </m:oMath>
                  </m:oMathPara>
                </a14:m>
                <a:endParaRPr lang="es-EC" sz="3200" dirty="0">
                  <a:solidFill>
                    <a:schemeClr val="tx2"/>
                  </a:solidFill>
                  <a:latin typeface="Times New Roman" panose="02020603050405020304" pitchFamily="18" charset="0"/>
                  <a:ea typeface="Times New Roman" panose="02020603050405020304" pitchFamily="18" charset="0"/>
                </a:endParaRPr>
              </a:p>
            </p:txBody>
          </p:sp>
        </mc:Choice>
        <mc:Fallback xmlns="">
          <p:sp>
            <p:nvSpPr>
              <p:cNvPr id="5" name="Rectángulo 4">
                <a:extLst>
                  <a:ext uri="{FF2B5EF4-FFF2-40B4-BE49-F238E27FC236}">
                    <a16:creationId xmlns:a16="http://schemas.microsoft.com/office/drawing/2014/main" id="{D5B09AC4-5ECF-41BC-924A-A87187D1A893}"/>
                  </a:ext>
                </a:extLst>
              </p:cNvPr>
              <p:cNvSpPr>
                <a:spLocks noRot="1" noChangeAspect="1" noMove="1" noResize="1" noEditPoints="1" noAdjustHandles="1" noChangeArrowheads="1" noChangeShapeType="1" noTextEdit="1"/>
              </p:cNvSpPr>
              <p:nvPr/>
            </p:nvSpPr>
            <p:spPr>
              <a:xfrm>
                <a:off x="18242515" y="4391606"/>
                <a:ext cx="6135135" cy="7543860"/>
              </a:xfrm>
              <a:prstGeom prst="rect">
                <a:avLst/>
              </a:prstGeom>
              <a:blipFill>
                <a:blip r:embed="rId9"/>
                <a:stretch>
                  <a:fillRect/>
                </a:stretch>
              </a:blipFill>
            </p:spPr>
            <p:txBody>
              <a:bodyPr/>
              <a:lstStyle/>
              <a:p>
                <a:r>
                  <a:rPr lang="es-EC">
                    <a:noFill/>
                  </a:rPr>
                  <a:t> </a:t>
                </a:r>
              </a:p>
            </p:txBody>
          </p:sp>
        </mc:Fallback>
      </mc:AlternateContent>
      <p:cxnSp>
        <p:nvCxnSpPr>
          <p:cNvPr id="7" name="Conector recto 6">
            <a:extLst>
              <a:ext uri="{FF2B5EF4-FFF2-40B4-BE49-F238E27FC236}">
                <a16:creationId xmlns:a16="http://schemas.microsoft.com/office/drawing/2014/main" id="{39A02BD3-908D-442C-85F5-ECB3A3E3B0E7}"/>
              </a:ext>
            </a:extLst>
          </p:cNvPr>
          <p:cNvCxnSpPr/>
          <p:nvPr/>
        </p:nvCxnSpPr>
        <p:spPr>
          <a:xfrm>
            <a:off x="18435484" y="3864077"/>
            <a:ext cx="0" cy="9754212"/>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537103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Pestaña Gráficas</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pic>
        <p:nvPicPr>
          <p:cNvPr id="10" name="Imagen 9">
            <a:extLst>
              <a:ext uri="{FF2B5EF4-FFF2-40B4-BE49-F238E27FC236}">
                <a16:creationId xmlns:a16="http://schemas.microsoft.com/office/drawing/2014/main" id="{EF499E45-C56C-418D-B779-79A22FFCC3AC}"/>
              </a:ext>
            </a:extLst>
          </p:cNvPr>
          <p:cNvPicPr/>
          <p:nvPr/>
        </p:nvPicPr>
        <p:blipFill>
          <a:blip r:embed="rId5"/>
          <a:stretch>
            <a:fillRect/>
          </a:stretch>
        </p:blipFill>
        <p:spPr>
          <a:xfrm>
            <a:off x="2360410" y="3482343"/>
            <a:ext cx="10441189" cy="6911338"/>
          </a:xfrm>
          <a:prstGeom prst="rect">
            <a:avLst/>
          </a:prstGeom>
          <a:ln>
            <a:solidFill>
              <a:schemeClr val="tx1"/>
            </a:solidFill>
          </a:ln>
        </p:spPr>
      </p:pic>
      <p:pic>
        <p:nvPicPr>
          <p:cNvPr id="15" name="Imagen 14">
            <a:extLst>
              <a:ext uri="{FF2B5EF4-FFF2-40B4-BE49-F238E27FC236}">
                <a16:creationId xmlns:a16="http://schemas.microsoft.com/office/drawing/2014/main" id="{597F3370-1FA4-4CC6-A071-647BA7482CD2}"/>
              </a:ext>
            </a:extLst>
          </p:cNvPr>
          <p:cNvPicPr/>
          <p:nvPr/>
        </p:nvPicPr>
        <p:blipFill>
          <a:blip r:embed="rId6"/>
          <a:stretch>
            <a:fillRect/>
          </a:stretch>
        </p:blipFill>
        <p:spPr>
          <a:xfrm>
            <a:off x="13281742" y="3482343"/>
            <a:ext cx="10766978" cy="6911338"/>
          </a:xfrm>
          <a:prstGeom prst="rect">
            <a:avLst/>
          </a:prstGeom>
          <a:ln>
            <a:solidFill>
              <a:schemeClr val="tx1"/>
            </a:solidFill>
          </a:ln>
        </p:spPr>
      </p:pic>
    </p:spTree>
    <p:extLst>
      <p:ext uri="{BB962C8B-B14F-4D97-AF65-F5344CB8AC3E}">
        <p14:creationId xmlns:p14="http://schemas.microsoft.com/office/powerpoint/2010/main" val="25681774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Pestaña Gráficas</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pic>
        <p:nvPicPr>
          <p:cNvPr id="11" name="Imagen 10">
            <a:extLst>
              <a:ext uri="{FF2B5EF4-FFF2-40B4-BE49-F238E27FC236}">
                <a16:creationId xmlns:a16="http://schemas.microsoft.com/office/drawing/2014/main" id="{9AD4CCDC-0A45-4793-84FC-063CA563356D}"/>
              </a:ext>
            </a:extLst>
          </p:cNvPr>
          <p:cNvPicPr/>
          <p:nvPr/>
        </p:nvPicPr>
        <p:blipFill>
          <a:blip r:embed="rId5"/>
          <a:stretch>
            <a:fillRect/>
          </a:stretch>
        </p:blipFill>
        <p:spPr>
          <a:xfrm>
            <a:off x="2356461" y="3867034"/>
            <a:ext cx="10384177" cy="6911337"/>
          </a:xfrm>
          <a:prstGeom prst="rect">
            <a:avLst/>
          </a:prstGeom>
          <a:ln>
            <a:solidFill>
              <a:schemeClr val="tx1"/>
            </a:solidFill>
          </a:ln>
        </p:spPr>
      </p:pic>
      <p:pic>
        <p:nvPicPr>
          <p:cNvPr id="12" name="Imagen 11">
            <a:extLst>
              <a:ext uri="{FF2B5EF4-FFF2-40B4-BE49-F238E27FC236}">
                <a16:creationId xmlns:a16="http://schemas.microsoft.com/office/drawing/2014/main" id="{65F5D303-19D6-4679-B2FD-2F1183BD4669}"/>
              </a:ext>
            </a:extLst>
          </p:cNvPr>
          <p:cNvPicPr/>
          <p:nvPr/>
        </p:nvPicPr>
        <p:blipFill>
          <a:blip r:embed="rId6"/>
          <a:stretch>
            <a:fillRect/>
          </a:stretch>
        </p:blipFill>
        <p:spPr>
          <a:xfrm>
            <a:off x="13060483" y="3867033"/>
            <a:ext cx="11067877" cy="6911338"/>
          </a:xfrm>
          <a:prstGeom prst="rect">
            <a:avLst/>
          </a:prstGeom>
          <a:ln>
            <a:solidFill>
              <a:schemeClr val="tx1"/>
            </a:solidFill>
          </a:ln>
        </p:spPr>
      </p:pic>
    </p:spTree>
    <p:extLst>
      <p:ext uri="{BB962C8B-B14F-4D97-AF65-F5344CB8AC3E}">
        <p14:creationId xmlns:p14="http://schemas.microsoft.com/office/powerpoint/2010/main" val="23462954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Pestaña Cámara</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pic>
        <p:nvPicPr>
          <p:cNvPr id="15" name="Imagen 14">
            <a:extLst>
              <a:ext uri="{FF2B5EF4-FFF2-40B4-BE49-F238E27FC236}">
                <a16:creationId xmlns:a16="http://schemas.microsoft.com/office/drawing/2014/main" id="{A9C3E266-D7F2-4340-9C64-30E5C7238E70}"/>
              </a:ext>
            </a:extLst>
          </p:cNvPr>
          <p:cNvPicPr/>
          <p:nvPr/>
        </p:nvPicPr>
        <p:blipFill>
          <a:blip r:embed="rId5"/>
          <a:stretch>
            <a:fillRect/>
          </a:stretch>
        </p:blipFill>
        <p:spPr>
          <a:xfrm>
            <a:off x="5671647" y="2525633"/>
            <a:ext cx="14907896" cy="10972475"/>
          </a:xfrm>
          <a:prstGeom prst="rect">
            <a:avLst/>
          </a:prstGeom>
          <a:ln>
            <a:solidFill>
              <a:schemeClr val="tx1"/>
            </a:solidFill>
          </a:ln>
        </p:spPr>
      </p:pic>
    </p:spTree>
    <p:extLst>
      <p:ext uri="{BB962C8B-B14F-4D97-AF65-F5344CB8AC3E}">
        <p14:creationId xmlns:p14="http://schemas.microsoft.com/office/powerpoint/2010/main" val="3444651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7F2811-382B-C248-9727-832D0625E6B2}"/>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EA3202-3266-5146-BFB4-E1CBC27ACECD}"/>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8C8AF5D-3654-074F-B2D0-483403C9A89A}"/>
              </a:ext>
            </a:extLst>
          </p:cNvPr>
          <p:cNvSpPr txBox="1"/>
          <p:nvPr/>
        </p:nvSpPr>
        <p:spPr>
          <a:xfrm>
            <a:off x="3138319" y="983563"/>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INTRODUCCIÓN</a:t>
            </a:r>
          </a:p>
        </p:txBody>
      </p:sp>
      <p:pic>
        <p:nvPicPr>
          <p:cNvPr id="25" name="Picture 4" descr="Resultado de imagen para espe">
            <a:extLst>
              <a:ext uri="{FF2B5EF4-FFF2-40B4-BE49-F238E27FC236}">
                <a16:creationId xmlns:a16="http://schemas.microsoft.com/office/drawing/2014/main" id="{2856B38E-2886-4348-8C86-50C0181B9CD2}"/>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Resultado de imagen para espe">
            <a:extLst>
              <a:ext uri="{FF2B5EF4-FFF2-40B4-BE49-F238E27FC236}">
                <a16:creationId xmlns:a16="http://schemas.microsoft.com/office/drawing/2014/main" id="{CCB07161-212C-4DE5-9843-B22D2EC5C867}"/>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1AB882A3-C1E8-472E-A371-7898A2F90A53}"/>
              </a:ext>
            </a:extLst>
          </p:cNvPr>
          <p:cNvSpPr txBox="1"/>
          <p:nvPr/>
        </p:nvSpPr>
        <p:spPr>
          <a:xfrm>
            <a:off x="145143" y="13097372"/>
            <a:ext cx="1884217" cy="369332"/>
          </a:xfrm>
          <a:prstGeom prst="rect">
            <a:avLst/>
          </a:prstGeom>
          <a:noFill/>
        </p:spPr>
        <p:txBody>
          <a:bodyPr wrap="square" rtlCol="0">
            <a:spAutoFit/>
          </a:bodyPr>
          <a:lstStyle/>
          <a:p>
            <a:r>
              <a:rPr lang="es-ES" sz="1800" dirty="0">
                <a:solidFill>
                  <a:schemeClr val="tx2"/>
                </a:solidFill>
              </a:rPr>
              <a:t>INTRODUCCIÓN </a:t>
            </a:r>
            <a:endParaRPr lang="es-EC" sz="1800" dirty="0">
              <a:solidFill>
                <a:schemeClr val="tx2"/>
              </a:solidFill>
            </a:endParaRPr>
          </a:p>
        </p:txBody>
      </p:sp>
      <p:sp>
        <p:nvSpPr>
          <p:cNvPr id="4" name="Rectángulo: esquinas redondeadas 3">
            <a:extLst>
              <a:ext uri="{FF2B5EF4-FFF2-40B4-BE49-F238E27FC236}">
                <a16:creationId xmlns:a16="http://schemas.microsoft.com/office/drawing/2014/main" id="{1CEF24F0-E2F2-4F81-8F15-5183D9E00E69}"/>
              </a:ext>
            </a:extLst>
          </p:cNvPr>
          <p:cNvSpPr/>
          <p:nvPr/>
        </p:nvSpPr>
        <p:spPr>
          <a:xfrm>
            <a:off x="9937144" y="2548746"/>
            <a:ext cx="5557520" cy="1613996"/>
          </a:xfrm>
          <a:prstGeom prst="round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CELDA ROBÓTICA</a:t>
            </a:r>
          </a:p>
        </p:txBody>
      </p:sp>
      <p:sp>
        <p:nvSpPr>
          <p:cNvPr id="5" name="Flecha: hacia abajo 4">
            <a:extLst>
              <a:ext uri="{FF2B5EF4-FFF2-40B4-BE49-F238E27FC236}">
                <a16:creationId xmlns:a16="http://schemas.microsoft.com/office/drawing/2014/main" id="{05479B13-22D3-472A-A046-B863C19F47D0}"/>
              </a:ext>
            </a:extLst>
          </p:cNvPr>
          <p:cNvSpPr/>
          <p:nvPr/>
        </p:nvSpPr>
        <p:spPr>
          <a:xfrm>
            <a:off x="12268790" y="4393985"/>
            <a:ext cx="1228093" cy="130048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8" name="Rectángulo: esquinas redondeadas 17">
            <a:extLst>
              <a:ext uri="{FF2B5EF4-FFF2-40B4-BE49-F238E27FC236}">
                <a16:creationId xmlns:a16="http://schemas.microsoft.com/office/drawing/2014/main" id="{17C49667-28BF-4B06-A20D-D3505C03D4F5}"/>
              </a:ext>
            </a:extLst>
          </p:cNvPr>
          <p:cNvSpPr/>
          <p:nvPr/>
        </p:nvSpPr>
        <p:spPr>
          <a:xfrm>
            <a:off x="9710514" y="5893730"/>
            <a:ext cx="6776720" cy="16139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TABLERO DE CONTROL </a:t>
            </a:r>
          </a:p>
        </p:txBody>
      </p:sp>
      <p:sp>
        <p:nvSpPr>
          <p:cNvPr id="20" name="Flecha: hacia abajo 19">
            <a:extLst>
              <a:ext uri="{FF2B5EF4-FFF2-40B4-BE49-F238E27FC236}">
                <a16:creationId xmlns:a16="http://schemas.microsoft.com/office/drawing/2014/main" id="{974BEB2B-BFF3-4D5E-96A8-20907309FBC7}"/>
              </a:ext>
            </a:extLst>
          </p:cNvPr>
          <p:cNvSpPr/>
          <p:nvPr/>
        </p:nvSpPr>
        <p:spPr>
          <a:xfrm rot="8784840">
            <a:off x="15203670" y="8770056"/>
            <a:ext cx="1305647" cy="1459898"/>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Flecha: a la derecha 21">
            <a:extLst>
              <a:ext uri="{FF2B5EF4-FFF2-40B4-BE49-F238E27FC236}">
                <a16:creationId xmlns:a16="http://schemas.microsoft.com/office/drawing/2014/main" id="{4B34AE07-257B-43E9-9887-FFBE1A5D13CC}"/>
              </a:ext>
            </a:extLst>
          </p:cNvPr>
          <p:cNvSpPr/>
          <p:nvPr/>
        </p:nvSpPr>
        <p:spPr>
          <a:xfrm rot="19333998">
            <a:off x="7487331" y="6474053"/>
            <a:ext cx="1555847" cy="1247618"/>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Flecha: a la derecha 27">
            <a:extLst>
              <a:ext uri="{FF2B5EF4-FFF2-40B4-BE49-F238E27FC236}">
                <a16:creationId xmlns:a16="http://schemas.microsoft.com/office/drawing/2014/main" id="{49442A97-CA76-4814-8DEC-66170369E0A2}"/>
              </a:ext>
            </a:extLst>
          </p:cNvPr>
          <p:cNvSpPr/>
          <p:nvPr/>
        </p:nvSpPr>
        <p:spPr>
          <a:xfrm rot="10210984">
            <a:off x="17523138" y="5538517"/>
            <a:ext cx="1605280" cy="126779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Flecha: a la derecha 28">
            <a:extLst>
              <a:ext uri="{FF2B5EF4-FFF2-40B4-BE49-F238E27FC236}">
                <a16:creationId xmlns:a16="http://schemas.microsoft.com/office/drawing/2014/main" id="{0A0E49D3-D977-45C5-AA5E-4F58E89BB652}"/>
              </a:ext>
            </a:extLst>
          </p:cNvPr>
          <p:cNvSpPr/>
          <p:nvPr/>
        </p:nvSpPr>
        <p:spPr>
          <a:xfrm rot="1709142">
            <a:off x="7847578" y="3954669"/>
            <a:ext cx="1605280" cy="126779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 name="Imagen 2">
            <a:extLst>
              <a:ext uri="{FF2B5EF4-FFF2-40B4-BE49-F238E27FC236}">
                <a16:creationId xmlns:a16="http://schemas.microsoft.com/office/drawing/2014/main" id="{E40BE778-7AD8-430B-8AA3-05182FBE331A}"/>
              </a:ext>
            </a:extLst>
          </p:cNvPr>
          <p:cNvPicPr>
            <a:picLocks noChangeAspect="1"/>
          </p:cNvPicPr>
          <p:nvPr/>
        </p:nvPicPr>
        <p:blipFill rotWithShape="1">
          <a:blip r:embed="rId5"/>
          <a:srcRect l="4683" t="19961" r="10635" b="15328"/>
          <a:stretch/>
        </p:blipFill>
        <p:spPr>
          <a:xfrm>
            <a:off x="9558343" y="10619861"/>
            <a:ext cx="4599254" cy="2262598"/>
          </a:xfrm>
          <a:prstGeom prst="rect">
            <a:avLst/>
          </a:prstGeom>
        </p:spPr>
      </p:pic>
      <p:pic>
        <p:nvPicPr>
          <p:cNvPr id="6" name="Imagen 5">
            <a:extLst>
              <a:ext uri="{FF2B5EF4-FFF2-40B4-BE49-F238E27FC236}">
                <a16:creationId xmlns:a16="http://schemas.microsoft.com/office/drawing/2014/main" id="{7CE724C6-83CA-431D-9CBF-52906E6971B6}"/>
              </a:ext>
            </a:extLst>
          </p:cNvPr>
          <p:cNvPicPr>
            <a:picLocks noChangeAspect="1"/>
          </p:cNvPicPr>
          <p:nvPr/>
        </p:nvPicPr>
        <p:blipFill>
          <a:blip r:embed="rId6"/>
          <a:stretch>
            <a:fillRect/>
          </a:stretch>
        </p:blipFill>
        <p:spPr>
          <a:xfrm>
            <a:off x="3025827" y="2174715"/>
            <a:ext cx="4281809" cy="4157803"/>
          </a:xfrm>
          <a:prstGeom prst="rect">
            <a:avLst/>
          </a:prstGeom>
        </p:spPr>
      </p:pic>
      <p:pic>
        <p:nvPicPr>
          <p:cNvPr id="17" name="Imagen 16">
            <a:extLst>
              <a:ext uri="{FF2B5EF4-FFF2-40B4-BE49-F238E27FC236}">
                <a16:creationId xmlns:a16="http://schemas.microsoft.com/office/drawing/2014/main" id="{88D7581D-6C97-4602-BC2C-5EBEC4260410}"/>
              </a:ext>
            </a:extLst>
          </p:cNvPr>
          <p:cNvPicPr>
            <a:picLocks noChangeAspect="1"/>
          </p:cNvPicPr>
          <p:nvPr/>
        </p:nvPicPr>
        <p:blipFill>
          <a:blip r:embed="rId7"/>
          <a:stretch>
            <a:fillRect/>
          </a:stretch>
        </p:blipFill>
        <p:spPr>
          <a:xfrm>
            <a:off x="3237060" y="6969056"/>
            <a:ext cx="3562350" cy="2428875"/>
          </a:xfrm>
          <a:prstGeom prst="rect">
            <a:avLst/>
          </a:prstGeom>
        </p:spPr>
      </p:pic>
      <p:pic>
        <p:nvPicPr>
          <p:cNvPr id="19" name="Imagen 18">
            <a:extLst>
              <a:ext uri="{FF2B5EF4-FFF2-40B4-BE49-F238E27FC236}">
                <a16:creationId xmlns:a16="http://schemas.microsoft.com/office/drawing/2014/main" id="{9B898A9C-DBA0-4302-97E7-80D3ACF7ABD0}"/>
              </a:ext>
            </a:extLst>
          </p:cNvPr>
          <p:cNvPicPr>
            <a:picLocks noChangeAspect="1"/>
          </p:cNvPicPr>
          <p:nvPr/>
        </p:nvPicPr>
        <p:blipFill rotWithShape="1">
          <a:blip r:embed="rId8"/>
          <a:srcRect l="18377" t="-394" r="19542" b="2"/>
          <a:stretch/>
        </p:blipFill>
        <p:spPr>
          <a:xfrm>
            <a:off x="4430585" y="9720195"/>
            <a:ext cx="4237122" cy="3069507"/>
          </a:xfrm>
          <a:prstGeom prst="rect">
            <a:avLst/>
          </a:prstGeom>
        </p:spPr>
      </p:pic>
      <p:pic>
        <p:nvPicPr>
          <p:cNvPr id="23" name="Imagen 22">
            <a:extLst>
              <a:ext uri="{FF2B5EF4-FFF2-40B4-BE49-F238E27FC236}">
                <a16:creationId xmlns:a16="http://schemas.microsoft.com/office/drawing/2014/main" id="{E05DC427-4722-4FE0-9F4A-2F8034A4099F}"/>
              </a:ext>
            </a:extLst>
          </p:cNvPr>
          <p:cNvPicPr>
            <a:picLocks noChangeAspect="1"/>
          </p:cNvPicPr>
          <p:nvPr/>
        </p:nvPicPr>
        <p:blipFill>
          <a:blip r:embed="rId9"/>
          <a:stretch>
            <a:fillRect/>
          </a:stretch>
        </p:blipFill>
        <p:spPr>
          <a:xfrm>
            <a:off x="20555411" y="10203250"/>
            <a:ext cx="3353118" cy="2178386"/>
          </a:xfrm>
          <a:prstGeom prst="rect">
            <a:avLst/>
          </a:prstGeom>
        </p:spPr>
      </p:pic>
      <p:pic>
        <p:nvPicPr>
          <p:cNvPr id="24" name="Imagen 23">
            <a:extLst>
              <a:ext uri="{FF2B5EF4-FFF2-40B4-BE49-F238E27FC236}">
                <a16:creationId xmlns:a16="http://schemas.microsoft.com/office/drawing/2014/main" id="{C164B34E-587D-4AA7-9111-1788B7AC957B}"/>
              </a:ext>
            </a:extLst>
          </p:cNvPr>
          <p:cNvPicPr>
            <a:picLocks noChangeAspect="1"/>
          </p:cNvPicPr>
          <p:nvPr/>
        </p:nvPicPr>
        <p:blipFill rotWithShape="1">
          <a:blip r:embed="rId10"/>
          <a:srcRect b="17110"/>
          <a:stretch/>
        </p:blipFill>
        <p:spPr>
          <a:xfrm>
            <a:off x="14987624" y="10527104"/>
            <a:ext cx="4237122" cy="2355355"/>
          </a:xfrm>
          <a:prstGeom prst="rect">
            <a:avLst/>
          </a:prstGeom>
        </p:spPr>
      </p:pic>
      <p:pic>
        <p:nvPicPr>
          <p:cNvPr id="27" name="Imagen 26">
            <a:extLst>
              <a:ext uri="{FF2B5EF4-FFF2-40B4-BE49-F238E27FC236}">
                <a16:creationId xmlns:a16="http://schemas.microsoft.com/office/drawing/2014/main" id="{3DB1D422-D7EA-4BFA-BE56-A6273FB5AC82}"/>
              </a:ext>
            </a:extLst>
          </p:cNvPr>
          <p:cNvPicPr>
            <a:picLocks noChangeAspect="1"/>
          </p:cNvPicPr>
          <p:nvPr/>
        </p:nvPicPr>
        <p:blipFill>
          <a:blip r:embed="rId11"/>
          <a:stretch>
            <a:fillRect/>
          </a:stretch>
        </p:blipFill>
        <p:spPr>
          <a:xfrm>
            <a:off x="19224746" y="1257453"/>
            <a:ext cx="4562475" cy="3190875"/>
          </a:xfrm>
          <a:prstGeom prst="rect">
            <a:avLst/>
          </a:prstGeom>
        </p:spPr>
      </p:pic>
      <p:pic>
        <p:nvPicPr>
          <p:cNvPr id="30" name="Imagen 29">
            <a:extLst>
              <a:ext uri="{FF2B5EF4-FFF2-40B4-BE49-F238E27FC236}">
                <a16:creationId xmlns:a16="http://schemas.microsoft.com/office/drawing/2014/main" id="{DB12571A-43C8-45C8-91F1-F036C5A81372}"/>
              </a:ext>
            </a:extLst>
          </p:cNvPr>
          <p:cNvPicPr>
            <a:picLocks noChangeAspect="1"/>
          </p:cNvPicPr>
          <p:nvPr/>
        </p:nvPicPr>
        <p:blipFill>
          <a:blip r:embed="rId12"/>
          <a:stretch>
            <a:fillRect/>
          </a:stretch>
        </p:blipFill>
        <p:spPr>
          <a:xfrm>
            <a:off x="19711440" y="4790238"/>
            <a:ext cx="4101209" cy="2629535"/>
          </a:xfrm>
          <a:prstGeom prst="rect">
            <a:avLst/>
          </a:prstGeom>
        </p:spPr>
      </p:pic>
      <p:sp>
        <p:nvSpPr>
          <p:cNvPr id="31" name="Flecha: a la derecha 30">
            <a:extLst>
              <a:ext uri="{FF2B5EF4-FFF2-40B4-BE49-F238E27FC236}">
                <a16:creationId xmlns:a16="http://schemas.microsoft.com/office/drawing/2014/main" id="{C799DD17-2219-491F-A25E-E5A3E6C30DBF}"/>
              </a:ext>
            </a:extLst>
          </p:cNvPr>
          <p:cNvSpPr/>
          <p:nvPr/>
        </p:nvSpPr>
        <p:spPr>
          <a:xfrm rot="18453285">
            <a:off x="8499842" y="8152973"/>
            <a:ext cx="1555847" cy="1247618"/>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4" name="Flecha: hacia abajo 33">
            <a:extLst>
              <a:ext uri="{FF2B5EF4-FFF2-40B4-BE49-F238E27FC236}">
                <a16:creationId xmlns:a16="http://schemas.microsoft.com/office/drawing/2014/main" id="{2D6DB5D4-72FA-4B93-AFFF-745D0804D5A6}"/>
              </a:ext>
            </a:extLst>
          </p:cNvPr>
          <p:cNvSpPr/>
          <p:nvPr/>
        </p:nvSpPr>
        <p:spPr>
          <a:xfrm rot="7282352">
            <a:off x="17416090" y="7473289"/>
            <a:ext cx="1305647" cy="1675357"/>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5" name="Imagen 34">
            <a:extLst>
              <a:ext uri="{FF2B5EF4-FFF2-40B4-BE49-F238E27FC236}">
                <a16:creationId xmlns:a16="http://schemas.microsoft.com/office/drawing/2014/main" id="{EA5DF840-4632-4CBE-B77A-A791109795AB}"/>
              </a:ext>
            </a:extLst>
          </p:cNvPr>
          <p:cNvPicPr>
            <a:picLocks noChangeAspect="1"/>
          </p:cNvPicPr>
          <p:nvPr/>
        </p:nvPicPr>
        <p:blipFill rotWithShape="1">
          <a:blip r:embed="rId13"/>
          <a:srcRect l="3327" t="8021" r="2750"/>
          <a:stretch/>
        </p:blipFill>
        <p:spPr>
          <a:xfrm>
            <a:off x="19816305" y="7761683"/>
            <a:ext cx="4092224" cy="2321146"/>
          </a:xfrm>
          <a:prstGeom prst="rect">
            <a:avLst/>
          </a:prstGeom>
        </p:spPr>
      </p:pic>
      <p:sp>
        <p:nvSpPr>
          <p:cNvPr id="36" name="Flecha: a la derecha 35">
            <a:extLst>
              <a:ext uri="{FF2B5EF4-FFF2-40B4-BE49-F238E27FC236}">
                <a16:creationId xmlns:a16="http://schemas.microsoft.com/office/drawing/2014/main" id="{56582FD3-4318-4FDF-9227-39E5C0A5819F}"/>
              </a:ext>
            </a:extLst>
          </p:cNvPr>
          <p:cNvSpPr/>
          <p:nvPr/>
        </p:nvSpPr>
        <p:spPr>
          <a:xfrm rot="9100006">
            <a:off x="17104249" y="3528845"/>
            <a:ext cx="1605280" cy="126779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7" name="Flecha: hacia abajo 36">
            <a:extLst>
              <a:ext uri="{FF2B5EF4-FFF2-40B4-BE49-F238E27FC236}">
                <a16:creationId xmlns:a16="http://schemas.microsoft.com/office/drawing/2014/main" id="{6F4B574A-3D35-4CF1-B38F-909ACFA0429C}"/>
              </a:ext>
            </a:extLst>
          </p:cNvPr>
          <p:cNvSpPr/>
          <p:nvPr/>
        </p:nvSpPr>
        <p:spPr>
          <a:xfrm rot="11897926">
            <a:off x="11381018" y="8770056"/>
            <a:ext cx="1305647" cy="1459898"/>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35631924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Pestaña Multimedia</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pic>
        <p:nvPicPr>
          <p:cNvPr id="10" name="Imagen 9">
            <a:extLst>
              <a:ext uri="{FF2B5EF4-FFF2-40B4-BE49-F238E27FC236}">
                <a16:creationId xmlns:a16="http://schemas.microsoft.com/office/drawing/2014/main" id="{5E158EAC-F48B-4C4D-9395-95D15FCF72F4}"/>
              </a:ext>
            </a:extLst>
          </p:cNvPr>
          <p:cNvPicPr/>
          <p:nvPr/>
        </p:nvPicPr>
        <p:blipFill>
          <a:blip r:embed="rId5"/>
          <a:stretch>
            <a:fillRect/>
          </a:stretch>
        </p:blipFill>
        <p:spPr>
          <a:xfrm>
            <a:off x="5754275" y="2708785"/>
            <a:ext cx="12869100" cy="9725891"/>
          </a:xfrm>
          <a:prstGeom prst="rect">
            <a:avLst/>
          </a:prstGeom>
          <a:ln>
            <a:solidFill>
              <a:schemeClr val="tx1"/>
            </a:solidFill>
          </a:ln>
        </p:spPr>
      </p:pic>
    </p:spTree>
    <p:extLst>
      <p:ext uri="{BB962C8B-B14F-4D97-AF65-F5344CB8AC3E}">
        <p14:creationId xmlns:p14="http://schemas.microsoft.com/office/powerpoint/2010/main" val="42491058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Pestaña Base de Datos</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pic>
        <p:nvPicPr>
          <p:cNvPr id="2" name="Imagen 1">
            <a:extLst>
              <a:ext uri="{FF2B5EF4-FFF2-40B4-BE49-F238E27FC236}">
                <a16:creationId xmlns:a16="http://schemas.microsoft.com/office/drawing/2014/main" id="{E637116D-0AA4-489F-9E39-CB645209460B}"/>
              </a:ext>
            </a:extLst>
          </p:cNvPr>
          <p:cNvPicPr>
            <a:picLocks noChangeAspect="1"/>
          </p:cNvPicPr>
          <p:nvPr/>
        </p:nvPicPr>
        <p:blipFill>
          <a:blip r:embed="rId5"/>
          <a:stretch>
            <a:fillRect/>
          </a:stretch>
        </p:blipFill>
        <p:spPr>
          <a:xfrm>
            <a:off x="2712720" y="2525633"/>
            <a:ext cx="20574000" cy="10878592"/>
          </a:xfrm>
          <a:prstGeom prst="rect">
            <a:avLst/>
          </a:prstGeom>
        </p:spPr>
      </p:pic>
    </p:spTree>
    <p:extLst>
      <p:ext uri="{BB962C8B-B14F-4D97-AF65-F5344CB8AC3E}">
        <p14:creationId xmlns:p14="http://schemas.microsoft.com/office/powerpoint/2010/main" val="3246348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56461" y="553261"/>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PÁGINA WEB</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238491" y="1752076"/>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Pestaña Procesos Industriales</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45143" y="12787293"/>
            <a:ext cx="1612900" cy="830997"/>
          </a:xfrm>
          <a:prstGeom prst="rect">
            <a:avLst/>
          </a:prstGeom>
          <a:noFill/>
        </p:spPr>
        <p:txBody>
          <a:bodyPr wrap="square" rtlCol="0">
            <a:spAutoFit/>
          </a:bodyPr>
          <a:lstStyle/>
          <a:p>
            <a:pPr algn="ctr"/>
            <a:r>
              <a:rPr lang="es-ES" sz="2400" dirty="0">
                <a:solidFill>
                  <a:schemeClr val="tx2"/>
                </a:solidFill>
              </a:rPr>
              <a:t>PÁGINA WEB</a:t>
            </a:r>
            <a:endParaRPr lang="es-EC" sz="2400" dirty="0">
              <a:solidFill>
                <a:schemeClr val="tx2"/>
              </a:solidFill>
            </a:endParaRPr>
          </a:p>
        </p:txBody>
      </p:sp>
      <p:pic>
        <p:nvPicPr>
          <p:cNvPr id="10" name="Imagen 9">
            <a:extLst>
              <a:ext uri="{FF2B5EF4-FFF2-40B4-BE49-F238E27FC236}">
                <a16:creationId xmlns:a16="http://schemas.microsoft.com/office/drawing/2014/main" id="{4D268974-CAA1-4654-A779-6187C38EB086}"/>
              </a:ext>
            </a:extLst>
          </p:cNvPr>
          <p:cNvPicPr/>
          <p:nvPr/>
        </p:nvPicPr>
        <p:blipFill>
          <a:blip r:embed="rId5"/>
          <a:stretch>
            <a:fillRect/>
          </a:stretch>
        </p:blipFill>
        <p:spPr>
          <a:xfrm>
            <a:off x="5417439" y="2563675"/>
            <a:ext cx="13542772" cy="10639116"/>
          </a:xfrm>
          <a:prstGeom prst="rect">
            <a:avLst/>
          </a:prstGeom>
          <a:ln>
            <a:solidFill>
              <a:schemeClr val="tx1"/>
            </a:solidFill>
          </a:ln>
        </p:spPr>
      </p:pic>
    </p:spTree>
    <p:extLst>
      <p:ext uri="{BB962C8B-B14F-4D97-AF65-F5344CB8AC3E}">
        <p14:creationId xmlns:p14="http://schemas.microsoft.com/office/powerpoint/2010/main" val="29352026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012561B-F2CE-2242-A9D9-95D0598A4023}"/>
              </a:ext>
            </a:extLst>
          </p:cNvPr>
          <p:cNvSpPr/>
          <p:nvPr/>
        </p:nvSpPr>
        <p:spPr>
          <a:xfrm>
            <a:off x="0" y="0"/>
            <a:ext cx="24377649"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2385A703-06D9-0E43-A52F-D99DEF6F85AD}"/>
              </a:ext>
            </a:extLst>
          </p:cNvPr>
          <p:cNvSpPr/>
          <p:nvPr/>
        </p:nvSpPr>
        <p:spPr>
          <a:xfrm>
            <a:off x="18255935" y="7866153"/>
            <a:ext cx="3635552" cy="3635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grpSp>
        <p:nvGrpSpPr>
          <p:cNvPr id="4" name="Group 3">
            <a:extLst>
              <a:ext uri="{FF2B5EF4-FFF2-40B4-BE49-F238E27FC236}">
                <a16:creationId xmlns:a16="http://schemas.microsoft.com/office/drawing/2014/main" id="{5B2C801C-29EC-8E48-B8C7-426791895A42}"/>
              </a:ext>
            </a:extLst>
          </p:cNvPr>
          <p:cNvGrpSpPr/>
          <p:nvPr/>
        </p:nvGrpSpPr>
        <p:grpSpPr>
          <a:xfrm>
            <a:off x="922762" y="2398805"/>
            <a:ext cx="11822210" cy="8677606"/>
            <a:chOff x="1866137" y="4937963"/>
            <a:chExt cx="11423144" cy="2700669"/>
          </a:xfrm>
        </p:grpSpPr>
        <p:sp>
          <p:nvSpPr>
            <p:cNvPr id="10" name="TextBox 9">
              <a:extLst>
                <a:ext uri="{FF2B5EF4-FFF2-40B4-BE49-F238E27FC236}">
                  <a16:creationId xmlns:a16="http://schemas.microsoft.com/office/drawing/2014/main" id="{2BF23095-04C5-184E-9DC0-FC7629A47FD0}"/>
                </a:ext>
              </a:extLst>
            </p:cNvPr>
            <p:cNvSpPr txBox="1"/>
            <p:nvPr/>
          </p:nvSpPr>
          <p:spPr>
            <a:xfrm>
              <a:off x="1872819" y="4937963"/>
              <a:ext cx="11416462" cy="1464687"/>
            </a:xfrm>
            <a:prstGeom prst="rect">
              <a:avLst/>
            </a:prstGeom>
            <a:noFill/>
          </p:spPr>
          <p:txBody>
            <a:bodyPr wrap="square" rtlCol="0">
              <a:spAutoFit/>
            </a:bodyPr>
            <a:lstStyle/>
            <a:p>
              <a:pPr algn="ctr"/>
              <a:r>
                <a:rPr lang="es-ES" sz="10000" b="1" dirty="0">
                  <a:solidFill>
                    <a:schemeClr val="bg1"/>
                  </a:solidFill>
                  <a:latin typeface="Lato" charset="0"/>
                  <a:ea typeface="Lato" charset="0"/>
                  <a:cs typeface="Lato" charset="0"/>
                </a:rPr>
                <a:t>PROCESOS INDUSTRIALES</a:t>
              </a:r>
            </a:p>
          </p:txBody>
        </p:sp>
        <p:sp>
          <p:nvSpPr>
            <p:cNvPr id="12" name="Subtitle 2">
              <a:extLst>
                <a:ext uri="{FF2B5EF4-FFF2-40B4-BE49-F238E27FC236}">
                  <a16:creationId xmlns:a16="http://schemas.microsoft.com/office/drawing/2014/main" id="{95044859-4B45-5C4B-8C10-1AAF1EB92CED}"/>
                </a:ext>
              </a:extLst>
            </p:cNvPr>
            <p:cNvSpPr txBox="1">
              <a:spLocks/>
            </p:cNvSpPr>
            <p:nvPr/>
          </p:nvSpPr>
          <p:spPr>
            <a:xfrm>
              <a:off x="1866137" y="6170571"/>
              <a:ext cx="11416462" cy="1468061"/>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685800" indent="-685800" algn="just">
                <a:lnSpc>
                  <a:spcPct val="200000"/>
                </a:lnSpc>
                <a:buFont typeface="Arial" panose="020B0604020202020204" pitchFamily="34" charset="0"/>
                <a:buChar char="•"/>
              </a:pPr>
              <a:r>
                <a:rPr lang="es-ES" sz="4800" dirty="0">
                  <a:solidFill>
                    <a:schemeClr val="bg1"/>
                  </a:solidFill>
                  <a:latin typeface="Lato" charset="0"/>
                  <a:ea typeface="Lato" charset="0"/>
                  <a:cs typeface="Lato" charset="0"/>
                </a:rPr>
                <a:t>Transporte de piezas de JENGA</a:t>
              </a:r>
            </a:p>
            <a:p>
              <a:pPr marL="685800" indent="-685800" algn="just">
                <a:lnSpc>
                  <a:spcPct val="200000"/>
                </a:lnSpc>
                <a:buFont typeface="Arial" panose="020B0604020202020204" pitchFamily="34" charset="0"/>
                <a:buChar char="•"/>
              </a:pPr>
              <a:r>
                <a:rPr lang="es-ES" sz="4800" dirty="0">
                  <a:solidFill>
                    <a:schemeClr val="bg1"/>
                  </a:solidFill>
                  <a:latin typeface="Lato" charset="0"/>
                  <a:ea typeface="Lato" charset="0"/>
                  <a:cs typeface="Lato" charset="0"/>
                </a:rPr>
                <a:t>Transporte de llantas</a:t>
              </a:r>
            </a:p>
            <a:p>
              <a:pPr marL="685800" indent="-685800" algn="just">
                <a:lnSpc>
                  <a:spcPct val="200000"/>
                </a:lnSpc>
                <a:buFont typeface="Arial" panose="020B0604020202020204" pitchFamily="34" charset="0"/>
                <a:buChar char="•"/>
              </a:pPr>
              <a:r>
                <a:rPr lang="es-ES" sz="4800" dirty="0">
                  <a:solidFill>
                    <a:schemeClr val="bg1"/>
                  </a:solidFill>
                  <a:latin typeface="Lato" charset="0"/>
                  <a:ea typeface="Lato" charset="0"/>
                  <a:cs typeface="Lato" charset="0"/>
                </a:rPr>
                <a:t>Colocación de huevos en una cubeta	  </a:t>
              </a:r>
            </a:p>
          </p:txBody>
        </p:sp>
      </p:grpSp>
      <p:sp>
        <p:nvSpPr>
          <p:cNvPr id="13" name="Oval 12">
            <a:extLst>
              <a:ext uri="{FF2B5EF4-FFF2-40B4-BE49-F238E27FC236}">
                <a16:creationId xmlns:a16="http://schemas.microsoft.com/office/drawing/2014/main" id="{E97DB983-E855-BA44-8472-7F08CDCA2356}"/>
              </a:ext>
            </a:extLst>
          </p:cNvPr>
          <p:cNvSpPr/>
          <p:nvPr/>
        </p:nvSpPr>
        <p:spPr>
          <a:xfrm>
            <a:off x="17856869" y="2211292"/>
            <a:ext cx="4916581" cy="49165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4" name="Oval 13">
            <a:extLst>
              <a:ext uri="{FF2B5EF4-FFF2-40B4-BE49-F238E27FC236}">
                <a16:creationId xmlns:a16="http://schemas.microsoft.com/office/drawing/2014/main" id="{1F13277B-FA29-2042-B3E3-5DDF87B1B5CE}"/>
              </a:ext>
            </a:extLst>
          </p:cNvPr>
          <p:cNvSpPr/>
          <p:nvPr/>
        </p:nvSpPr>
        <p:spPr>
          <a:xfrm>
            <a:off x="18436079" y="2790502"/>
            <a:ext cx="3758160" cy="37581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Lato Black" charset="0"/>
              <a:ea typeface="Lato Black" charset="0"/>
              <a:cs typeface="Lato Black" charset="0"/>
            </a:endParaRPr>
          </a:p>
        </p:txBody>
      </p:sp>
      <p:pic>
        <p:nvPicPr>
          <p:cNvPr id="5" name="Imagen 4">
            <a:extLst>
              <a:ext uri="{FF2B5EF4-FFF2-40B4-BE49-F238E27FC236}">
                <a16:creationId xmlns:a16="http://schemas.microsoft.com/office/drawing/2014/main" id="{7722B540-4D30-47BF-8285-2255841196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994664" y="3949743"/>
            <a:ext cx="2879867" cy="1604260"/>
          </a:xfrm>
          <a:prstGeom prst="rect">
            <a:avLst/>
          </a:prstGeom>
        </p:spPr>
      </p:pic>
      <p:pic>
        <p:nvPicPr>
          <p:cNvPr id="9220" name="Picture 4" descr="Resultado de imagen para juegos de aros para niños">
            <a:extLst>
              <a:ext uri="{FF2B5EF4-FFF2-40B4-BE49-F238E27FC236}">
                <a16:creationId xmlns:a16="http://schemas.microsoft.com/office/drawing/2014/main" id="{57757E08-C6C9-44D0-85B3-8BA3A50346E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685330" y="3048553"/>
            <a:ext cx="3279999" cy="32420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04E5B956-869B-AC4A-A4E8-9391B9E104D7}"/>
              </a:ext>
            </a:extLst>
          </p:cNvPr>
          <p:cNvSpPr/>
          <p:nvPr/>
        </p:nvSpPr>
        <p:spPr>
          <a:xfrm>
            <a:off x="13064681" y="3861280"/>
            <a:ext cx="6488330" cy="64883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8" name="Oval 17">
            <a:extLst>
              <a:ext uri="{FF2B5EF4-FFF2-40B4-BE49-F238E27FC236}">
                <a16:creationId xmlns:a16="http://schemas.microsoft.com/office/drawing/2014/main" id="{6E76F0B7-A5C9-B64A-8B4B-FBDA8E92A9AB}"/>
              </a:ext>
            </a:extLst>
          </p:cNvPr>
          <p:cNvSpPr/>
          <p:nvPr/>
        </p:nvSpPr>
        <p:spPr>
          <a:xfrm>
            <a:off x="13879264" y="4751873"/>
            <a:ext cx="4871728" cy="487172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Lato Black" charset="0"/>
              <a:ea typeface="Lato Black" charset="0"/>
              <a:cs typeface="Lato Black" charset="0"/>
            </a:endParaRPr>
          </a:p>
        </p:txBody>
      </p:sp>
      <p:pic>
        <p:nvPicPr>
          <p:cNvPr id="9218" name="Picture 2" descr="Resultado de imagen para piezas jenga">
            <a:extLst>
              <a:ext uri="{FF2B5EF4-FFF2-40B4-BE49-F238E27FC236}">
                <a16:creationId xmlns:a16="http://schemas.microsoft.com/office/drawing/2014/main" id="{AB9EC4D6-43F9-4338-B0E1-9F459A87AD6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022568" y="5055948"/>
            <a:ext cx="4534410" cy="4152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926E5FEB-0039-9A49-86DC-3C8C265B3FEE}"/>
              </a:ext>
            </a:extLst>
          </p:cNvPr>
          <p:cNvSpPr/>
          <p:nvPr/>
        </p:nvSpPr>
        <p:spPr>
          <a:xfrm>
            <a:off x="18665385" y="8302829"/>
            <a:ext cx="2806830" cy="280682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pic>
        <p:nvPicPr>
          <p:cNvPr id="9222" name="Picture 6" descr="Resultado de imagen para huevos de pascua">
            <a:extLst>
              <a:ext uri="{FF2B5EF4-FFF2-40B4-BE49-F238E27FC236}">
                <a16:creationId xmlns:a16="http://schemas.microsoft.com/office/drawing/2014/main" id="{F11D9A0E-35E6-4463-AACB-C3E62BE6BE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20808" y="8481326"/>
            <a:ext cx="2495983" cy="23676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1411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5544019" y="554787"/>
            <a:ext cx="1541337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VIDEO DE LOS PROCESOS INDUSTRIALES</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209939" y="12895699"/>
            <a:ext cx="2323063" cy="707886"/>
          </a:xfrm>
          <a:prstGeom prst="rect">
            <a:avLst/>
          </a:prstGeom>
          <a:noFill/>
        </p:spPr>
        <p:txBody>
          <a:bodyPr wrap="square" rtlCol="0">
            <a:spAutoFit/>
          </a:bodyPr>
          <a:lstStyle/>
          <a:p>
            <a:pPr algn="ctr"/>
            <a:r>
              <a:rPr lang="es-ES" sz="2000" dirty="0">
                <a:solidFill>
                  <a:schemeClr val="tx2"/>
                </a:solidFill>
              </a:rPr>
              <a:t>PROCESOS INDUSTRIALES</a:t>
            </a:r>
            <a:endParaRPr lang="es-EC" sz="2000" dirty="0">
              <a:solidFill>
                <a:schemeClr val="tx2"/>
              </a:solidFill>
            </a:endParaRPr>
          </a:p>
        </p:txBody>
      </p:sp>
      <p:pic>
        <p:nvPicPr>
          <p:cNvPr id="2" name="Video Procesos Industriales">
            <a:hlinkClick r:id="" action="ppaction://media"/>
            <a:extLst>
              <a:ext uri="{FF2B5EF4-FFF2-40B4-BE49-F238E27FC236}">
                <a16:creationId xmlns:a16="http://schemas.microsoft.com/office/drawing/2014/main" id="{F7099C97-1427-4A45-9603-B1D01A9842D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05690" y="1570450"/>
            <a:ext cx="20890035" cy="11750645"/>
          </a:xfrm>
          <a:prstGeom prst="rect">
            <a:avLst/>
          </a:prstGeom>
        </p:spPr>
      </p:pic>
    </p:spTree>
    <p:extLst>
      <p:ext uri="{BB962C8B-B14F-4D97-AF65-F5344CB8AC3E}">
        <p14:creationId xmlns:p14="http://schemas.microsoft.com/office/powerpoint/2010/main" val="289719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012561B-F2CE-2242-A9D9-95D0598A4023}"/>
              </a:ext>
            </a:extLst>
          </p:cNvPr>
          <p:cNvSpPr/>
          <p:nvPr/>
        </p:nvSpPr>
        <p:spPr>
          <a:xfrm>
            <a:off x="0" y="0"/>
            <a:ext cx="24377649"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5B2C801C-29EC-8E48-B8C7-426791895A42}"/>
              </a:ext>
            </a:extLst>
          </p:cNvPr>
          <p:cNvGrpSpPr/>
          <p:nvPr/>
        </p:nvGrpSpPr>
        <p:grpSpPr>
          <a:xfrm>
            <a:off x="929677" y="2398807"/>
            <a:ext cx="11839096" cy="8498773"/>
            <a:chOff x="1872819" y="4937963"/>
            <a:chExt cx="11439460" cy="2723897"/>
          </a:xfrm>
        </p:grpSpPr>
        <p:sp>
          <p:nvSpPr>
            <p:cNvPr id="10" name="TextBox 9">
              <a:extLst>
                <a:ext uri="{FF2B5EF4-FFF2-40B4-BE49-F238E27FC236}">
                  <a16:creationId xmlns:a16="http://schemas.microsoft.com/office/drawing/2014/main" id="{2BF23095-04C5-184E-9DC0-FC7629A47FD0}"/>
                </a:ext>
              </a:extLst>
            </p:cNvPr>
            <p:cNvSpPr txBox="1"/>
            <p:nvPr/>
          </p:nvSpPr>
          <p:spPr>
            <a:xfrm>
              <a:off x="1872819" y="4937963"/>
              <a:ext cx="11416462" cy="1464687"/>
            </a:xfrm>
            <a:prstGeom prst="rect">
              <a:avLst/>
            </a:prstGeom>
            <a:noFill/>
          </p:spPr>
          <p:txBody>
            <a:bodyPr wrap="square" rtlCol="0">
              <a:spAutoFit/>
            </a:bodyPr>
            <a:lstStyle/>
            <a:p>
              <a:pPr algn="ctr"/>
              <a:r>
                <a:rPr lang="es-ES" sz="10000" b="1" dirty="0">
                  <a:solidFill>
                    <a:schemeClr val="bg1"/>
                  </a:solidFill>
                  <a:latin typeface="Lato" charset="0"/>
                  <a:ea typeface="Lato" charset="0"/>
                  <a:cs typeface="Lato" charset="0"/>
                </a:rPr>
                <a:t>ANÁLISIS DE RESULTADOS</a:t>
              </a:r>
            </a:p>
          </p:txBody>
        </p:sp>
        <p:sp>
          <p:nvSpPr>
            <p:cNvPr id="12" name="Subtitle 2">
              <a:extLst>
                <a:ext uri="{FF2B5EF4-FFF2-40B4-BE49-F238E27FC236}">
                  <a16:creationId xmlns:a16="http://schemas.microsoft.com/office/drawing/2014/main" id="{95044859-4B45-5C4B-8C10-1AAF1EB92CED}"/>
                </a:ext>
              </a:extLst>
            </p:cNvPr>
            <p:cNvSpPr txBox="1">
              <a:spLocks/>
            </p:cNvSpPr>
            <p:nvPr/>
          </p:nvSpPr>
          <p:spPr>
            <a:xfrm>
              <a:off x="1895817" y="6150016"/>
              <a:ext cx="11416462" cy="151184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685800" indent="-685800" algn="just">
                <a:lnSpc>
                  <a:spcPct val="200000"/>
                </a:lnSpc>
                <a:buFont typeface="Arial" panose="020B0604020202020204" pitchFamily="34" charset="0"/>
                <a:buChar char="•"/>
              </a:pPr>
              <a:r>
                <a:rPr lang="es-ES" sz="4800" dirty="0">
                  <a:solidFill>
                    <a:schemeClr val="bg1"/>
                  </a:solidFill>
                  <a:latin typeface="Lato" charset="0"/>
                  <a:ea typeface="Lato" charset="0"/>
                  <a:cs typeface="Lato" charset="0"/>
                </a:rPr>
                <a:t>Cinemática Directa</a:t>
              </a:r>
            </a:p>
            <a:p>
              <a:pPr marL="685800" indent="-685800" algn="just">
                <a:lnSpc>
                  <a:spcPct val="200000"/>
                </a:lnSpc>
                <a:buFont typeface="Arial" panose="020B0604020202020204" pitchFamily="34" charset="0"/>
                <a:buChar char="•"/>
              </a:pPr>
              <a:r>
                <a:rPr lang="es-ES" sz="4800" dirty="0">
                  <a:solidFill>
                    <a:schemeClr val="bg1"/>
                  </a:solidFill>
                  <a:latin typeface="Lato" charset="0"/>
                  <a:ea typeface="Lato" charset="0"/>
                  <a:cs typeface="Lato" charset="0"/>
                </a:rPr>
                <a:t>Cinemática Inversa</a:t>
              </a:r>
            </a:p>
            <a:p>
              <a:pPr marL="685800" indent="-685800" algn="just">
                <a:lnSpc>
                  <a:spcPct val="200000"/>
                </a:lnSpc>
                <a:buFont typeface="Arial" panose="020B0604020202020204" pitchFamily="34" charset="0"/>
                <a:buChar char="•"/>
              </a:pPr>
              <a:r>
                <a:rPr lang="es-ES" sz="4800" dirty="0">
                  <a:solidFill>
                    <a:schemeClr val="bg1"/>
                  </a:solidFill>
                  <a:latin typeface="Lato" charset="0"/>
                  <a:ea typeface="Lato" charset="0"/>
                  <a:cs typeface="Lato" charset="0"/>
                </a:rPr>
                <a:t>Tres Procesos Industriales</a:t>
              </a:r>
            </a:p>
          </p:txBody>
        </p:sp>
      </p:grpSp>
      <p:sp>
        <p:nvSpPr>
          <p:cNvPr id="13" name="Oval 12">
            <a:extLst>
              <a:ext uri="{FF2B5EF4-FFF2-40B4-BE49-F238E27FC236}">
                <a16:creationId xmlns:a16="http://schemas.microsoft.com/office/drawing/2014/main" id="{E97DB983-E855-BA44-8472-7F08CDCA2356}"/>
              </a:ext>
            </a:extLst>
          </p:cNvPr>
          <p:cNvSpPr/>
          <p:nvPr/>
        </p:nvSpPr>
        <p:spPr>
          <a:xfrm>
            <a:off x="17856869" y="2211292"/>
            <a:ext cx="4916581" cy="49165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4" name="Oval 13">
            <a:extLst>
              <a:ext uri="{FF2B5EF4-FFF2-40B4-BE49-F238E27FC236}">
                <a16:creationId xmlns:a16="http://schemas.microsoft.com/office/drawing/2014/main" id="{1F13277B-FA29-2042-B3E3-5DDF87B1B5CE}"/>
              </a:ext>
            </a:extLst>
          </p:cNvPr>
          <p:cNvSpPr/>
          <p:nvPr/>
        </p:nvSpPr>
        <p:spPr>
          <a:xfrm>
            <a:off x="18436079" y="2790502"/>
            <a:ext cx="3758160" cy="37581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Lato Black" charset="0"/>
              <a:ea typeface="Lato Black" charset="0"/>
              <a:cs typeface="Lato Black" charset="0"/>
            </a:endParaRPr>
          </a:p>
        </p:txBody>
      </p:sp>
      <p:sp>
        <p:nvSpPr>
          <p:cNvPr id="15" name="Oval 14">
            <a:extLst>
              <a:ext uri="{FF2B5EF4-FFF2-40B4-BE49-F238E27FC236}">
                <a16:creationId xmlns:a16="http://schemas.microsoft.com/office/drawing/2014/main" id="{2385A703-06D9-0E43-A52F-D99DEF6F85AD}"/>
              </a:ext>
            </a:extLst>
          </p:cNvPr>
          <p:cNvSpPr/>
          <p:nvPr/>
        </p:nvSpPr>
        <p:spPr>
          <a:xfrm>
            <a:off x="18084735" y="7869160"/>
            <a:ext cx="3635552" cy="3635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6" name="Oval 15">
            <a:extLst>
              <a:ext uri="{FF2B5EF4-FFF2-40B4-BE49-F238E27FC236}">
                <a16:creationId xmlns:a16="http://schemas.microsoft.com/office/drawing/2014/main" id="{926E5FEB-0039-9A49-86DC-3C8C265B3FEE}"/>
              </a:ext>
            </a:extLst>
          </p:cNvPr>
          <p:cNvSpPr/>
          <p:nvPr/>
        </p:nvSpPr>
        <p:spPr>
          <a:xfrm>
            <a:off x="18499096" y="8286773"/>
            <a:ext cx="2806830" cy="280682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pic>
        <p:nvPicPr>
          <p:cNvPr id="20" name="Imagen 19">
            <a:extLst>
              <a:ext uri="{FF2B5EF4-FFF2-40B4-BE49-F238E27FC236}">
                <a16:creationId xmlns:a16="http://schemas.microsoft.com/office/drawing/2014/main" id="{A93031F9-0CC2-469C-A54A-1759D1E50130}"/>
              </a:ext>
            </a:extLst>
          </p:cNvPr>
          <p:cNvPicPr/>
          <p:nvPr/>
        </p:nvPicPr>
        <p:blipFill>
          <a:blip r:embed="rId3"/>
          <a:stretch>
            <a:fillRect/>
          </a:stretch>
        </p:blipFill>
        <p:spPr>
          <a:xfrm>
            <a:off x="18616204" y="3043948"/>
            <a:ext cx="3397910" cy="3164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Oval 16">
            <a:extLst>
              <a:ext uri="{FF2B5EF4-FFF2-40B4-BE49-F238E27FC236}">
                <a16:creationId xmlns:a16="http://schemas.microsoft.com/office/drawing/2014/main" id="{04E5B956-869B-AC4A-A4E8-9391B9E104D7}"/>
              </a:ext>
            </a:extLst>
          </p:cNvPr>
          <p:cNvSpPr/>
          <p:nvPr/>
        </p:nvSpPr>
        <p:spPr>
          <a:xfrm>
            <a:off x="13137939" y="3428918"/>
            <a:ext cx="6488330" cy="64883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8" name="Oval 17">
            <a:extLst>
              <a:ext uri="{FF2B5EF4-FFF2-40B4-BE49-F238E27FC236}">
                <a16:creationId xmlns:a16="http://schemas.microsoft.com/office/drawing/2014/main" id="{6E76F0B7-A5C9-B64A-8B4B-FBDA8E92A9AB}"/>
              </a:ext>
            </a:extLst>
          </p:cNvPr>
          <p:cNvSpPr/>
          <p:nvPr/>
        </p:nvSpPr>
        <p:spPr>
          <a:xfrm>
            <a:off x="13946240" y="4237220"/>
            <a:ext cx="4871728" cy="487172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Lato Black" charset="0"/>
              <a:ea typeface="Lato Black" charset="0"/>
              <a:cs typeface="Lato Black" charset="0"/>
            </a:endParaRPr>
          </a:p>
        </p:txBody>
      </p:sp>
      <p:pic>
        <p:nvPicPr>
          <p:cNvPr id="20482" name="Picture 2" descr="Resultado de imagen para brazo robotico">
            <a:extLst>
              <a:ext uri="{FF2B5EF4-FFF2-40B4-BE49-F238E27FC236}">
                <a16:creationId xmlns:a16="http://schemas.microsoft.com/office/drawing/2014/main" id="{0C0E85CF-E5E2-4129-9C0D-0C4AF77E4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1798" y="8584396"/>
            <a:ext cx="2327812" cy="22463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484" name="Picture 4" descr="Resultado de imagen para brazo robotico">
            <a:extLst>
              <a:ext uri="{FF2B5EF4-FFF2-40B4-BE49-F238E27FC236}">
                <a16:creationId xmlns:a16="http://schemas.microsoft.com/office/drawing/2014/main" id="{89000E3A-43D6-49B2-9219-9C044AACC2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1045" y="4495259"/>
            <a:ext cx="4302118" cy="43420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779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96112" y="130510"/>
            <a:ext cx="10091178"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ANÁLISIS DE RESULTADOS</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356460" y="1146173"/>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Cinemática Directa</a:t>
            </a:r>
          </a:p>
        </p:txBody>
      </p:sp>
      <p:sp>
        <p:nvSpPr>
          <p:cNvPr id="20" name="CuadroTexto 19">
            <a:extLst>
              <a:ext uri="{FF2B5EF4-FFF2-40B4-BE49-F238E27FC236}">
                <a16:creationId xmlns:a16="http://schemas.microsoft.com/office/drawing/2014/main" id="{D1452A9B-46C0-4175-A8E0-65FC36B54CC1}"/>
              </a:ext>
            </a:extLst>
          </p:cNvPr>
          <p:cNvSpPr txBox="1"/>
          <p:nvPr/>
        </p:nvSpPr>
        <p:spPr>
          <a:xfrm>
            <a:off x="19975" y="12799040"/>
            <a:ext cx="1864242" cy="830997"/>
          </a:xfrm>
          <a:prstGeom prst="rect">
            <a:avLst/>
          </a:prstGeom>
          <a:noFill/>
        </p:spPr>
        <p:txBody>
          <a:bodyPr wrap="square" rtlCol="0">
            <a:spAutoFit/>
          </a:bodyPr>
          <a:lstStyle/>
          <a:p>
            <a:pPr algn="ctr"/>
            <a:r>
              <a:rPr lang="es-ES" sz="2400" dirty="0">
                <a:solidFill>
                  <a:schemeClr val="tx2"/>
                </a:solidFill>
              </a:rPr>
              <a:t>ANÁLISIS DE RESULTADOS</a:t>
            </a:r>
            <a:endParaRPr lang="es-EC" sz="2400" dirty="0">
              <a:solidFill>
                <a:schemeClr val="tx2"/>
              </a:solidFill>
            </a:endParaRPr>
          </a:p>
        </p:txBody>
      </p:sp>
      <p:graphicFrame>
        <p:nvGraphicFramePr>
          <p:cNvPr id="2" name="Tabla 1">
            <a:extLst>
              <a:ext uri="{FF2B5EF4-FFF2-40B4-BE49-F238E27FC236}">
                <a16:creationId xmlns:a16="http://schemas.microsoft.com/office/drawing/2014/main" id="{777E3E60-508C-4765-AD53-9007C171726A}"/>
              </a:ext>
            </a:extLst>
          </p:cNvPr>
          <p:cNvGraphicFramePr>
            <a:graphicFrameLocks noGrp="1"/>
          </p:cNvGraphicFramePr>
          <p:nvPr/>
        </p:nvGraphicFramePr>
        <p:xfrm>
          <a:off x="2201270" y="2041981"/>
          <a:ext cx="10209149" cy="5320699"/>
        </p:xfrm>
        <a:graphic>
          <a:graphicData uri="http://schemas.openxmlformats.org/drawingml/2006/table">
            <a:tbl>
              <a:tblPr firstRow="1" firstCol="1" bandRow="1">
                <a:tableStyleId>{5C22544A-7EE6-4342-B048-85BDC9FD1C3A}</a:tableStyleId>
              </a:tblPr>
              <a:tblGrid>
                <a:gridCol w="1920554">
                  <a:extLst>
                    <a:ext uri="{9D8B030D-6E8A-4147-A177-3AD203B41FA5}">
                      <a16:colId xmlns:a16="http://schemas.microsoft.com/office/drawing/2014/main" val="1179814177"/>
                    </a:ext>
                  </a:extLst>
                </a:gridCol>
                <a:gridCol w="3184620">
                  <a:extLst>
                    <a:ext uri="{9D8B030D-6E8A-4147-A177-3AD203B41FA5}">
                      <a16:colId xmlns:a16="http://schemas.microsoft.com/office/drawing/2014/main" val="628013976"/>
                    </a:ext>
                  </a:extLst>
                </a:gridCol>
                <a:gridCol w="2892892">
                  <a:extLst>
                    <a:ext uri="{9D8B030D-6E8A-4147-A177-3AD203B41FA5}">
                      <a16:colId xmlns:a16="http://schemas.microsoft.com/office/drawing/2014/main" val="950708883"/>
                    </a:ext>
                  </a:extLst>
                </a:gridCol>
                <a:gridCol w="2211083">
                  <a:extLst>
                    <a:ext uri="{9D8B030D-6E8A-4147-A177-3AD203B41FA5}">
                      <a16:colId xmlns:a16="http://schemas.microsoft.com/office/drawing/2014/main" val="4256532074"/>
                    </a:ext>
                  </a:extLst>
                </a:gridCol>
              </a:tblGrid>
              <a:tr h="1061883">
                <a:tc>
                  <a:txBody>
                    <a:bodyPr/>
                    <a:lstStyle/>
                    <a:p>
                      <a:pPr algn="ctr">
                        <a:lnSpc>
                          <a:spcPct val="200000"/>
                        </a:lnSpc>
                        <a:spcAft>
                          <a:spcPts val="0"/>
                        </a:spcAft>
                      </a:pPr>
                      <a:r>
                        <a:rPr lang="es-EC" sz="2800" dirty="0">
                          <a:effectLst/>
                        </a:rPr>
                        <a:t>Entradas</a:t>
                      </a:r>
                    </a:p>
                    <a:p>
                      <a:pPr algn="ctr">
                        <a:lnSpc>
                          <a:spcPct val="200000"/>
                        </a:lnSpc>
                        <a:spcAft>
                          <a:spcPts val="0"/>
                        </a:spcAft>
                      </a:pPr>
                      <a:r>
                        <a:rPr lang="es-EC" sz="2800" dirty="0">
                          <a:effectLst/>
                          <a:latin typeface="Times New Roman" panose="02020603050405020304" pitchFamily="18" charset="0"/>
                          <a:ea typeface="Times New Roman" panose="02020603050405020304" pitchFamily="18" charset="0"/>
                          <a:cs typeface="Times New Roman" panose="02020603050405020304" pitchFamily="18" charset="0"/>
                        </a:rPr>
                        <a:t>Prueba 1</a:t>
                      </a:r>
                    </a:p>
                  </a:txBody>
                  <a:tcPr marL="68580" marR="68580" marT="0" marB="0"/>
                </a:tc>
                <a:tc>
                  <a:txBody>
                    <a:bodyPr/>
                    <a:lstStyle/>
                    <a:p>
                      <a:pPr algn="ctr">
                        <a:lnSpc>
                          <a:spcPct val="200000"/>
                        </a:lnSpc>
                        <a:spcAft>
                          <a:spcPts val="0"/>
                        </a:spcAft>
                      </a:pPr>
                      <a:r>
                        <a:rPr lang="es-EC" sz="2800" dirty="0">
                          <a:effectLst/>
                        </a:rPr>
                        <a:t>Respuesta Teórica</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effectLst/>
                        </a:rPr>
                        <a:t>Respuesta Experimental</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effectLst/>
                        </a:rPr>
                        <a:t>Error Relativo % </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01944918"/>
                  </a:ext>
                </a:extLst>
              </a:tr>
              <a:tr h="577927">
                <a:tc rowSpan="4">
                  <a:txBody>
                    <a:bodyPr/>
                    <a:lstStyle/>
                    <a:p>
                      <a:pPr algn="ctr">
                        <a:lnSpc>
                          <a:spcPct val="200000"/>
                        </a:lnSpc>
                        <a:spcAft>
                          <a:spcPts val="0"/>
                        </a:spcAft>
                      </a:pPr>
                      <a:r>
                        <a:rPr lang="es-EC" sz="2400" dirty="0">
                          <a:effectLst/>
                        </a:rPr>
                        <a:t>q1=0</a:t>
                      </a:r>
                    </a:p>
                    <a:p>
                      <a:pPr algn="ctr">
                        <a:lnSpc>
                          <a:spcPct val="200000"/>
                        </a:lnSpc>
                        <a:spcAft>
                          <a:spcPts val="0"/>
                        </a:spcAft>
                      </a:pPr>
                      <a:r>
                        <a:rPr lang="es-EC" sz="2400" dirty="0">
                          <a:effectLst/>
                        </a:rPr>
                        <a:t>q2=90</a:t>
                      </a:r>
                    </a:p>
                    <a:p>
                      <a:pPr algn="ctr">
                        <a:lnSpc>
                          <a:spcPct val="200000"/>
                        </a:lnSpc>
                        <a:spcAft>
                          <a:spcPts val="0"/>
                        </a:spcAft>
                      </a:pPr>
                      <a:r>
                        <a:rPr lang="es-EC" sz="2400" dirty="0">
                          <a:effectLst/>
                        </a:rPr>
                        <a:t>q3=-90</a:t>
                      </a:r>
                    </a:p>
                    <a:p>
                      <a:pPr algn="ctr">
                        <a:lnSpc>
                          <a:spcPct val="200000"/>
                        </a:lnSpc>
                        <a:spcAft>
                          <a:spcPts val="0"/>
                        </a:spcAft>
                      </a:pPr>
                      <a:r>
                        <a:rPr lang="es-EC" sz="2400" dirty="0">
                          <a:effectLst/>
                        </a:rPr>
                        <a:t>q4=0</a:t>
                      </a:r>
                    </a:p>
                    <a:p>
                      <a:pPr algn="ctr">
                        <a:lnSpc>
                          <a:spcPct val="200000"/>
                        </a:lnSpc>
                        <a:spcAft>
                          <a:spcPts val="0"/>
                        </a:spcAft>
                      </a:pPr>
                      <a:r>
                        <a:rPr lang="es-EC" sz="2400" dirty="0">
                          <a:effectLst/>
                        </a:rPr>
                        <a:t>q5=0</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X:32</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Xexp:31</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3.22</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69946578"/>
                  </a:ext>
                </a:extLst>
              </a:tr>
              <a:tr h="577927">
                <a:tc vMerge="1">
                  <a:txBody>
                    <a:bodyPr/>
                    <a:lstStyle/>
                    <a:p>
                      <a:endParaRPr lang="es-EC"/>
                    </a:p>
                  </a:txBody>
                  <a:tcPr/>
                </a:tc>
                <a:tc>
                  <a:txBody>
                    <a:bodyPr/>
                    <a:lstStyle/>
                    <a:p>
                      <a:pPr algn="ctr">
                        <a:lnSpc>
                          <a:spcPct val="200000"/>
                        </a:lnSpc>
                        <a:spcAft>
                          <a:spcPts val="0"/>
                        </a:spcAft>
                      </a:pPr>
                      <a:r>
                        <a:rPr lang="es-EC" sz="2800">
                          <a:solidFill>
                            <a:schemeClr val="tx2"/>
                          </a:solidFill>
                          <a:effectLst/>
                        </a:rPr>
                        <a:t>Y:0</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Yexp:0</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16091517"/>
                  </a:ext>
                </a:extLst>
              </a:tr>
              <a:tr h="577927">
                <a:tc vMerge="1">
                  <a:txBody>
                    <a:bodyPr/>
                    <a:lstStyle/>
                    <a:p>
                      <a:endParaRPr lang="es-EC"/>
                    </a:p>
                  </a:txBody>
                  <a:tcPr/>
                </a:tc>
                <a:tc>
                  <a:txBody>
                    <a:bodyPr/>
                    <a:lstStyle/>
                    <a:p>
                      <a:pPr algn="ctr">
                        <a:lnSpc>
                          <a:spcPct val="200000"/>
                        </a:lnSpc>
                        <a:spcAft>
                          <a:spcPts val="0"/>
                        </a:spcAft>
                      </a:pPr>
                      <a:r>
                        <a:rPr lang="es-EC" sz="2800">
                          <a:solidFill>
                            <a:schemeClr val="tx2"/>
                          </a:solidFill>
                          <a:effectLst/>
                        </a:rPr>
                        <a:t>Z:51.5</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Zexp:49.5</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4</a:t>
                      </a:r>
                      <a:endParaRPr lang="es-EC"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34253745"/>
                  </a:ext>
                </a:extLst>
              </a:tr>
              <a:tr h="1540671">
                <a:tc vMerge="1">
                  <a:txBody>
                    <a:bodyPr/>
                    <a:lstStyle/>
                    <a:p>
                      <a:endParaRPr lang="es-EC"/>
                    </a:p>
                  </a:txBody>
                  <a:tcPr/>
                </a:tc>
                <a:tc gridSpan="3">
                  <a:txBody>
                    <a:bodyPr/>
                    <a:lstStyle/>
                    <a:p>
                      <a:pPr algn="ctr">
                        <a:lnSpc>
                          <a:spcPct val="200000"/>
                        </a:lnSpc>
                        <a:spcAft>
                          <a:spcPts val="0"/>
                        </a:spcAft>
                      </a:pPr>
                      <a:r>
                        <a:rPr lang="es-EC" sz="2400" dirty="0">
                          <a:effectLst/>
                        </a:rPr>
                        <a:t> </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680134170"/>
                  </a:ext>
                </a:extLst>
              </a:tr>
            </a:tbl>
          </a:graphicData>
        </a:graphic>
      </p:graphicFrame>
      <p:graphicFrame>
        <p:nvGraphicFramePr>
          <p:cNvPr id="3" name="Tabla 2">
            <a:extLst>
              <a:ext uri="{FF2B5EF4-FFF2-40B4-BE49-F238E27FC236}">
                <a16:creationId xmlns:a16="http://schemas.microsoft.com/office/drawing/2014/main" id="{4545618C-B723-4AD9-A78B-DC018A17A156}"/>
              </a:ext>
            </a:extLst>
          </p:cNvPr>
          <p:cNvGraphicFramePr>
            <a:graphicFrameLocks noGrp="1"/>
          </p:cNvGraphicFramePr>
          <p:nvPr/>
        </p:nvGraphicFramePr>
        <p:xfrm>
          <a:off x="2201270" y="7572126"/>
          <a:ext cx="10209149" cy="5630665"/>
        </p:xfrm>
        <a:graphic>
          <a:graphicData uri="http://schemas.openxmlformats.org/drawingml/2006/table">
            <a:tbl>
              <a:tblPr firstRow="1" firstCol="1" bandRow="1">
                <a:tableStyleId>{5C22544A-7EE6-4342-B048-85BDC9FD1C3A}</a:tableStyleId>
              </a:tblPr>
              <a:tblGrid>
                <a:gridCol w="1891075">
                  <a:extLst>
                    <a:ext uri="{9D8B030D-6E8A-4147-A177-3AD203B41FA5}">
                      <a16:colId xmlns:a16="http://schemas.microsoft.com/office/drawing/2014/main" val="957229351"/>
                    </a:ext>
                  </a:extLst>
                </a:gridCol>
                <a:gridCol w="3278099">
                  <a:extLst>
                    <a:ext uri="{9D8B030D-6E8A-4147-A177-3AD203B41FA5}">
                      <a16:colId xmlns:a16="http://schemas.microsoft.com/office/drawing/2014/main" val="765542003"/>
                    </a:ext>
                  </a:extLst>
                </a:gridCol>
                <a:gridCol w="2856618">
                  <a:extLst>
                    <a:ext uri="{9D8B030D-6E8A-4147-A177-3AD203B41FA5}">
                      <a16:colId xmlns:a16="http://schemas.microsoft.com/office/drawing/2014/main" val="1703218646"/>
                    </a:ext>
                  </a:extLst>
                </a:gridCol>
                <a:gridCol w="2183357">
                  <a:extLst>
                    <a:ext uri="{9D8B030D-6E8A-4147-A177-3AD203B41FA5}">
                      <a16:colId xmlns:a16="http://schemas.microsoft.com/office/drawing/2014/main" val="957924933"/>
                    </a:ext>
                  </a:extLst>
                </a:gridCol>
              </a:tblGrid>
              <a:tr h="694202">
                <a:tc>
                  <a:txBody>
                    <a:bodyPr/>
                    <a:lstStyle/>
                    <a:p>
                      <a:pPr algn="ctr">
                        <a:lnSpc>
                          <a:spcPct val="200000"/>
                        </a:lnSpc>
                        <a:spcAft>
                          <a:spcPts val="0"/>
                        </a:spcAft>
                      </a:pPr>
                      <a:r>
                        <a:rPr lang="es-EC" sz="2800" dirty="0">
                          <a:effectLst/>
                        </a:rPr>
                        <a:t>Entradas Prueba 2</a:t>
                      </a:r>
                      <a:endParaRPr lang="es-EC"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effectLst/>
                        </a:rPr>
                        <a:t>Respuesta Teórica</a:t>
                      </a:r>
                      <a:endParaRPr lang="es-EC"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effectLst/>
                        </a:rPr>
                        <a:t>Respuesta Experimental</a:t>
                      </a:r>
                      <a:endParaRPr lang="es-EC"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effectLst/>
                        </a:rPr>
                        <a:t>Error Relativo% </a:t>
                      </a:r>
                      <a:endParaRPr lang="es-EC"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61680244"/>
                  </a:ext>
                </a:extLst>
              </a:tr>
              <a:tr h="694202">
                <a:tc rowSpan="4">
                  <a:txBody>
                    <a:bodyPr/>
                    <a:lstStyle/>
                    <a:p>
                      <a:pPr algn="ctr">
                        <a:lnSpc>
                          <a:spcPct val="200000"/>
                        </a:lnSpc>
                        <a:spcAft>
                          <a:spcPts val="0"/>
                        </a:spcAft>
                      </a:pPr>
                      <a:r>
                        <a:rPr lang="es-EC" sz="2400" dirty="0">
                          <a:effectLst/>
                        </a:rPr>
                        <a:t>q1=45</a:t>
                      </a:r>
                    </a:p>
                    <a:p>
                      <a:pPr algn="ctr">
                        <a:lnSpc>
                          <a:spcPct val="200000"/>
                        </a:lnSpc>
                        <a:spcAft>
                          <a:spcPts val="0"/>
                        </a:spcAft>
                      </a:pPr>
                      <a:r>
                        <a:rPr lang="es-EC" sz="2400" dirty="0">
                          <a:effectLst/>
                        </a:rPr>
                        <a:t>q2=80</a:t>
                      </a:r>
                    </a:p>
                    <a:p>
                      <a:pPr algn="ctr">
                        <a:lnSpc>
                          <a:spcPct val="200000"/>
                        </a:lnSpc>
                        <a:spcAft>
                          <a:spcPts val="0"/>
                        </a:spcAft>
                      </a:pPr>
                      <a:r>
                        <a:rPr lang="es-EC" sz="2400" dirty="0">
                          <a:effectLst/>
                        </a:rPr>
                        <a:t>q3=-70</a:t>
                      </a:r>
                    </a:p>
                    <a:p>
                      <a:pPr algn="ctr">
                        <a:lnSpc>
                          <a:spcPct val="200000"/>
                        </a:lnSpc>
                        <a:spcAft>
                          <a:spcPts val="0"/>
                        </a:spcAft>
                      </a:pPr>
                      <a:r>
                        <a:rPr lang="es-EC" sz="2400" dirty="0">
                          <a:effectLst/>
                        </a:rPr>
                        <a:t>q4=0</a:t>
                      </a:r>
                    </a:p>
                    <a:p>
                      <a:pPr algn="ctr">
                        <a:lnSpc>
                          <a:spcPct val="200000"/>
                        </a:lnSpc>
                        <a:spcAft>
                          <a:spcPts val="0"/>
                        </a:spcAft>
                      </a:pPr>
                      <a:r>
                        <a:rPr lang="es-EC" sz="2400" dirty="0">
                          <a:effectLst/>
                        </a:rPr>
                        <a:t>q5=0</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X:25.35</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Xexp:24</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5.6</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28648216"/>
                  </a:ext>
                </a:extLst>
              </a:tr>
              <a:tr h="694202">
                <a:tc vMerge="1">
                  <a:txBody>
                    <a:bodyPr/>
                    <a:lstStyle/>
                    <a:p>
                      <a:endParaRPr lang="es-EC"/>
                    </a:p>
                  </a:txBody>
                  <a:tcPr/>
                </a:tc>
                <a:tc>
                  <a:txBody>
                    <a:bodyPr/>
                    <a:lstStyle/>
                    <a:p>
                      <a:pPr algn="ctr">
                        <a:lnSpc>
                          <a:spcPct val="200000"/>
                        </a:lnSpc>
                        <a:spcAft>
                          <a:spcPts val="0"/>
                        </a:spcAft>
                      </a:pPr>
                      <a:r>
                        <a:rPr lang="es-EC" sz="2800">
                          <a:solidFill>
                            <a:schemeClr val="tx2"/>
                          </a:solidFill>
                          <a:effectLst/>
                        </a:rPr>
                        <a:t>Y:25.35</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Yexp:24</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5.6</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57398751"/>
                  </a:ext>
                </a:extLst>
              </a:tr>
              <a:tr h="694202">
                <a:tc vMerge="1">
                  <a:txBody>
                    <a:bodyPr/>
                    <a:lstStyle/>
                    <a:p>
                      <a:endParaRPr lang="es-EC"/>
                    </a:p>
                  </a:txBody>
                  <a:tcPr/>
                </a:tc>
                <a:tc>
                  <a:txBody>
                    <a:bodyPr/>
                    <a:lstStyle/>
                    <a:p>
                      <a:pPr algn="ctr">
                        <a:lnSpc>
                          <a:spcPct val="200000"/>
                        </a:lnSpc>
                        <a:spcAft>
                          <a:spcPts val="0"/>
                        </a:spcAft>
                      </a:pPr>
                      <a:r>
                        <a:rPr lang="es-EC" sz="2800">
                          <a:solidFill>
                            <a:schemeClr val="tx2"/>
                          </a:solidFill>
                          <a:effectLst/>
                        </a:rPr>
                        <a:t>Z:56.67</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Zexp:56</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1.19</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60660134"/>
                  </a:ext>
                </a:extLst>
              </a:tr>
              <a:tr h="1850637">
                <a:tc vMerge="1">
                  <a:txBody>
                    <a:bodyPr/>
                    <a:lstStyle/>
                    <a:p>
                      <a:endParaRPr lang="es-EC"/>
                    </a:p>
                  </a:txBody>
                  <a:tcPr/>
                </a:tc>
                <a:tc gridSpan="3">
                  <a:txBody>
                    <a:bodyPr/>
                    <a:lstStyle/>
                    <a:p>
                      <a:pPr algn="ctr">
                        <a:lnSpc>
                          <a:spcPct val="200000"/>
                        </a:lnSpc>
                        <a:spcAft>
                          <a:spcPts val="0"/>
                        </a:spcAft>
                      </a:pPr>
                      <a:r>
                        <a:rPr lang="es-EC" sz="2000" dirty="0">
                          <a:effectLst/>
                        </a:rPr>
                        <a:t> </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405094551"/>
                  </a:ext>
                </a:extLst>
              </a:tr>
            </a:tbl>
          </a:graphicData>
        </a:graphic>
      </p:graphicFrame>
      <p:graphicFrame>
        <p:nvGraphicFramePr>
          <p:cNvPr id="4" name="Tabla 3">
            <a:extLst>
              <a:ext uri="{FF2B5EF4-FFF2-40B4-BE49-F238E27FC236}">
                <a16:creationId xmlns:a16="http://schemas.microsoft.com/office/drawing/2014/main" id="{611639DB-9D0D-4414-B3D0-C1E9DA01CC49}"/>
              </a:ext>
            </a:extLst>
          </p:cNvPr>
          <p:cNvGraphicFramePr>
            <a:graphicFrameLocks noGrp="1"/>
          </p:cNvGraphicFramePr>
          <p:nvPr/>
        </p:nvGraphicFramePr>
        <p:xfrm>
          <a:off x="13506242" y="145620"/>
          <a:ext cx="10091178" cy="4911980"/>
        </p:xfrm>
        <a:graphic>
          <a:graphicData uri="http://schemas.openxmlformats.org/drawingml/2006/table">
            <a:tbl>
              <a:tblPr firstRow="1" firstCol="1" bandRow="1">
                <a:tableStyleId>{5C22544A-7EE6-4342-B048-85BDC9FD1C3A}</a:tableStyleId>
              </a:tblPr>
              <a:tblGrid>
                <a:gridCol w="2067514">
                  <a:extLst>
                    <a:ext uri="{9D8B030D-6E8A-4147-A177-3AD203B41FA5}">
                      <a16:colId xmlns:a16="http://schemas.microsoft.com/office/drawing/2014/main" val="3647129201"/>
                    </a:ext>
                  </a:extLst>
                </a:gridCol>
                <a:gridCol w="2955308">
                  <a:extLst>
                    <a:ext uri="{9D8B030D-6E8A-4147-A177-3AD203B41FA5}">
                      <a16:colId xmlns:a16="http://schemas.microsoft.com/office/drawing/2014/main" val="1493491460"/>
                    </a:ext>
                  </a:extLst>
                </a:gridCol>
                <a:gridCol w="2553494">
                  <a:extLst>
                    <a:ext uri="{9D8B030D-6E8A-4147-A177-3AD203B41FA5}">
                      <a16:colId xmlns:a16="http://schemas.microsoft.com/office/drawing/2014/main" val="1344135765"/>
                    </a:ext>
                  </a:extLst>
                </a:gridCol>
                <a:gridCol w="2514862">
                  <a:extLst>
                    <a:ext uri="{9D8B030D-6E8A-4147-A177-3AD203B41FA5}">
                      <a16:colId xmlns:a16="http://schemas.microsoft.com/office/drawing/2014/main" val="2244997412"/>
                    </a:ext>
                  </a:extLst>
                </a:gridCol>
              </a:tblGrid>
              <a:tr h="1185122">
                <a:tc>
                  <a:txBody>
                    <a:bodyPr/>
                    <a:lstStyle/>
                    <a:p>
                      <a:pPr algn="ctr">
                        <a:lnSpc>
                          <a:spcPct val="200000"/>
                        </a:lnSpc>
                        <a:spcAft>
                          <a:spcPts val="0"/>
                        </a:spcAft>
                      </a:pPr>
                      <a:r>
                        <a:rPr lang="es-EC" sz="2400" dirty="0">
                          <a:effectLst/>
                        </a:rPr>
                        <a:t>Entradas Prueba 7</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effectLst/>
                        </a:rPr>
                        <a:t>Respuesta Teórica</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effectLst/>
                        </a:rPr>
                        <a:t>Respuesta Experimental</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effectLst/>
                        </a:rPr>
                        <a:t>Error Relativo% </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08986067"/>
                  </a:ext>
                </a:extLst>
              </a:tr>
              <a:tr h="638172">
                <a:tc rowSpan="4">
                  <a:txBody>
                    <a:bodyPr/>
                    <a:lstStyle/>
                    <a:p>
                      <a:pPr algn="ctr">
                        <a:lnSpc>
                          <a:spcPct val="200000"/>
                        </a:lnSpc>
                        <a:spcAft>
                          <a:spcPts val="0"/>
                        </a:spcAft>
                      </a:pPr>
                      <a:r>
                        <a:rPr lang="es-EC" sz="2400">
                          <a:effectLst/>
                        </a:rPr>
                        <a:t>q1=-90</a:t>
                      </a:r>
                    </a:p>
                    <a:p>
                      <a:pPr algn="ctr">
                        <a:lnSpc>
                          <a:spcPct val="200000"/>
                        </a:lnSpc>
                        <a:spcAft>
                          <a:spcPts val="0"/>
                        </a:spcAft>
                      </a:pPr>
                      <a:r>
                        <a:rPr lang="es-EC" sz="2400">
                          <a:effectLst/>
                        </a:rPr>
                        <a:t>q2=70</a:t>
                      </a:r>
                    </a:p>
                    <a:p>
                      <a:pPr algn="ctr">
                        <a:lnSpc>
                          <a:spcPct val="200000"/>
                        </a:lnSpc>
                        <a:spcAft>
                          <a:spcPts val="0"/>
                        </a:spcAft>
                      </a:pPr>
                      <a:r>
                        <a:rPr lang="es-EC" sz="2400">
                          <a:effectLst/>
                        </a:rPr>
                        <a:t>q3=-10</a:t>
                      </a:r>
                    </a:p>
                    <a:p>
                      <a:pPr algn="ctr">
                        <a:lnSpc>
                          <a:spcPct val="200000"/>
                        </a:lnSpc>
                        <a:spcAft>
                          <a:spcPts val="0"/>
                        </a:spcAft>
                      </a:pPr>
                      <a:r>
                        <a:rPr lang="es-EC" sz="2400">
                          <a:effectLst/>
                        </a:rPr>
                        <a:t>q4=40</a:t>
                      </a:r>
                    </a:p>
                    <a:p>
                      <a:pPr algn="ctr">
                        <a:lnSpc>
                          <a:spcPct val="200000"/>
                        </a:lnSpc>
                        <a:spcAft>
                          <a:spcPts val="0"/>
                        </a:spcAft>
                      </a:pPr>
                      <a:r>
                        <a:rPr lang="es-EC" sz="2400">
                          <a:effectLst/>
                        </a:rPr>
                        <a:t>q5=50</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X:20.84</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Xexp:21</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0.76</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81675360"/>
                  </a:ext>
                </a:extLst>
              </a:tr>
              <a:tr h="638172">
                <a:tc vMerge="1">
                  <a:txBody>
                    <a:bodyPr/>
                    <a:lstStyle/>
                    <a:p>
                      <a:endParaRPr lang="es-EC"/>
                    </a:p>
                  </a:txBody>
                  <a:tcPr/>
                </a:tc>
                <a:tc>
                  <a:txBody>
                    <a:bodyPr/>
                    <a:lstStyle/>
                    <a:p>
                      <a:pPr algn="ctr">
                        <a:lnSpc>
                          <a:spcPct val="200000"/>
                        </a:lnSpc>
                        <a:spcAft>
                          <a:spcPts val="0"/>
                        </a:spcAft>
                      </a:pPr>
                      <a:r>
                        <a:rPr lang="es-EC" sz="2800">
                          <a:solidFill>
                            <a:schemeClr val="tx2"/>
                          </a:solidFill>
                          <a:effectLst/>
                        </a:rPr>
                        <a:t>Y:0</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Yexp:0</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04928069"/>
                  </a:ext>
                </a:extLst>
              </a:tr>
              <a:tr h="638172">
                <a:tc vMerge="1">
                  <a:txBody>
                    <a:bodyPr/>
                    <a:lstStyle/>
                    <a:p>
                      <a:endParaRPr lang="es-EC"/>
                    </a:p>
                  </a:txBody>
                  <a:tcPr/>
                </a:tc>
                <a:tc>
                  <a:txBody>
                    <a:bodyPr/>
                    <a:lstStyle/>
                    <a:p>
                      <a:pPr algn="ctr">
                        <a:lnSpc>
                          <a:spcPct val="200000"/>
                        </a:lnSpc>
                        <a:spcAft>
                          <a:spcPts val="0"/>
                        </a:spcAft>
                      </a:pPr>
                      <a:r>
                        <a:rPr lang="es-EC" sz="2800">
                          <a:solidFill>
                            <a:schemeClr val="tx2"/>
                          </a:solidFill>
                          <a:effectLst/>
                        </a:rPr>
                        <a:t>Z:78.35</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Zexp:80</a:t>
                      </a:r>
                      <a:endParaRPr lang="es-EC" sz="2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2.06</a:t>
                      </a:r>
                      <a:endParaRPr lang="es-EC" sz="28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1946171"/>
                  </a:ext>
                </a:extLst>
              </a:tr>
              <a:tr h="1326742">
                <a:tc vMerge="1">
                  <a:txBody>
                    <a:bodyPr/>
                    <a:lstStyle/>
                    <a:p>
                      <a:endParaRPr lang="es-EC"/>
                    </a:p>
                  </a:txBody>
                  <a:tcPr/>
                </a:tc>
                <a:tc gridSpan="3">
                  <a:txBody>
                    <a:bodyPr/>
                    <a:lstStyle/>
                    <a:p>
                      <a:pPr algn="ctr">
                        <a:lnSpc>
                          <a:spcPct val="200000"/>
                        </a:lnSpc>
                        <a:spcAft>
                          <a:spcPts val="0"/>
                        </a:spcAft>
                      </a:pPr>
                      <a:r>
                        <a:rPr lang="es-EC" sz="2400" dirty="0">
                          <a:effectLst/>
                        </a:rPr>
                        <a:t> </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519570712"/>
                  </a:ext>
                </a:extLst>
              </a:tr>
            </a:tbl>
          </a:graphicData>
        </a:graphic>
      </p:graphicFrame>
      <p:graphicFrame>
        <p:nvGraphicFramePr>
          <p:cNvPr id="5" name="Tabla 4">
            <a:extLst>
              <a:ext uri="{FF2B5EF4-FFF2-40B4-BE49-F238E27FC236}">
                <a16:creationId xmlns:a16="http://schemas.microsoft.com/office/drawing/2014/main" id="{9FC736AF-4F13-492A-9D20-54A51498A8BF}"/>
              </a:ext>
            </a:extLst>
          </p:cNvPr>
          <p:cNvGraphicFramePr>
            <a:graphicFrameLocks noGrp="1"/>
          </p:cNvGraphicFramePr>
          <p:nvPr/>
        </p:nvGraphicFramePr>
        <p:xfrm>
          <a:off x="14735396" y="5194588"/>
          <a:ext cx="7632869" cy="8257927"/>
        </p:xfrm>
        <a:graphic>
          <a:graphicData uri="http://schemas.openxmlformats.org/drawingml/2006/table">
            <a:tbl>
              <a:tblPr firstRow="1" firstCol="1" bandRow="1">
                <a:tableStyleId>{5C22544A-7EE6-4342-B048-85BDC9FD1C3A}</a:tableStyleId>
              </a:tblPr>
              <a:tblGrid>
                <a:gridCol w="3530053">
                  <a:extLst>
                    <a:ext uri="{9D8B030D-6E8A-4147-A177-3AD203B41FA5}">
                      <a16:colId xmlns:a16="http://schemas.microsoft.com/office/drawing/2014/main" val="1017249986"/>
                    </a:ext>
                  </a:extLst>
                </a:gridCol>
                <a:gridCol w="1189214">
                  <a:extLst>
                    <a:ext uri="{9D8B030D-6E8A-4147-A177-3AD203B41FA5}">
                      <a16:colId xmlns:a16="http://schemas.microsoft.com/office/drawing/2014/main" val="3899383603"/>
                    </a:ext>
                  </a:extLst>
                </a:gridCol>
                <a:gridCol w="1456801">
                  <a:extLst>
                    <a:ext uri="{9D8B030D-6E8A-4147-A177-3AD203B41FA5}">
                      <a16:colId xmlns:a16="http://schemas.microsoft.com/office/drawing/2014/main" val="2711618915"/>
                    </a:ext>
                  </a:extLst>
                </a:gridCol>
                <a:gridCol w="1456801">
                  <a:extLst>
                    <a:ext uri="{9D8B030D-6E8A-4147-A177-3AD203B41FA5}">
                      <a16:colId xmlns:a16="http://schemas.microsoft.com/office/drawing/2014/main" val="2838439294"/>
                    </a:ext>
                  </a:extLst>
                </a:gridCol>
              </a:tblGrid>
              <a:tr h="619858">
                <a:tc gridSpan="4">
                  <a:txBody>
                    <a:bodyPr/>
                    <a:lstStyle/>
                    <a:p>
                      <a:pPr algn="ctr">
                        <a:lnSpc>
                          <a:spcPct val="200000"/>
                        </a:lnSpc>
                        <a:spcAft>
                          <a:spcPts val="0"/>
                        </a:spcAft>
                      </a:pPr>
                      <a:r>
                        <a:rPr lang="es-EC" sz="2800" dirty="0">
                          <a:effectLst/>
                        </a:rPr>
                        <a:t>Error relativo en cinemática directa</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95246306"/>
                  </a:ext>
                </a:extLst>
              </a:tr>
              <a:tr h="619858">
                <a:tc>
                  <a:txBody>
                    <a:bodyPr/>
                    <a:lstStyle/>
                    <a:p>
                      <a:pPr algn="ctr">
                        <a:lnSpc>
                          <a:spcPct val="200000"/>
                        </a:lnSpc>
                        <a:spcAft>
                          <a:spcPts val="0"/>
                        </a:spcAft>
                      </a:pPr>
                      <a:r>
                        <a:rPr lang="es-EC" sz="2400">
                          <a:effectLst/>
                        </a:rPr>
                        <a:t>Pruebas</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X</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Y</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Z</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77099668"/>
                  </a:ext>
                </a:extLst>
              </a:tr>
              <a:tr h="619858">
                <a:tc>
                  <a:txBody>
                    <a:bodyPr/>
                    <a:lstStyle/>
                    <a:p>
                      <a:pPr algn="ctr">
                        <a:lnSpc>
                          <a:spcPct val="200000"/>
                        </a:lnSpc>
                        <a:spcAft>
                          <a:spcPts val="0"/>
                        </a:spcAft>
                      </a:pPr>
                      <a:r>
                        <a:rPr lang="es-EC" sz="2400">
                          <a:effectLst/>
                        </a:rPr>
                        <a:t>Prueba 1</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3.22</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0</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4</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27846963"/>
                  </a:ext>
                </a:extLst>
              </a:tr>
              <a:tr h="619858">
                <a:tc>
                  <a:txBody>
                    <a:bodyPr/>
                    <a:lstStyle/>
                    <a:p>
                      <a:pPr algn="ctr">
                        <a:lnSpc>
                          <a:spcPct val="200000"/>
                        </a:lnSpc>
                        <a:spcAft>
                          <a:spcPts val="0"/>
                        </a:spcAft>
                      </a:pPr>
                      <a:r>
                        <a:rPr lang="es-EC" sz="2400">
                          <a:effectLst/>
                        </a:rPr>
                        <a:t>Prueba 2</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5.6</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5.6</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1.19</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27619627"/>
                  </a:ext>
                </a:extLst>
              </a:tr>
              <a:tr h="619858">
                <a:tc>
                  <a:txBody>
                    <a:bodyPr/>
                    <a:lstStyle/>
                    <a:p>
                      <a:pPr algn="ctr">
                        <a:lnSpc>
                          <a:spcPct val="200000"/>
                        </a:lnSpc>
                        <a:spcAft>
                          <a:spcPts val="0"/>
                        </a:spcAft>
                      </a:pPr>
                      <a:r>
                        <a:rPr lang="es-EC" sz="2400">
                          <a:effectLst/>
                        </a:rPr>
                        <a:t>Prueba 3</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0</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2.03</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0.11</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2411590"/>
                  </a:ext>
                </a:extLst>
              </a:tr>
              <a:tr h="619858">
                <a:tc>
                  <a:txBody>
                    <a:bodyPr/>
                    <a:lstStyle/>
                    <a:p>
                      <a:pPr algn="ctr">
                        <a:lnSpc>
                          <a:spcPct val="200000"/>
                        </a:lnSpc>
                        <a:spcAft>
                          <a:spcPts val="0"/>
                        </a:spcAft>
                      </a:pPr>
                      <a:r>
                        <a:rPr lang="es-EC" sz="2400">
                          <a:effectLst/>
                        </a:rPr>
                        <a:t>Prueba 4</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1.85</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1.5</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1.77</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60838018"/>
                  </a:ext>
                </a:extLst>
              </a:tr>
              <a:tr h="619858">
                <a:tc>
                  <a:txBody>
                    <a:bodyPr/>
                    <a:lstStyle/>
                    <a:p>
                      <a:pPr algn="ctr">
                        <a:lnSpc>
                          <a:spcPct val="200000"/>
                        </a:lnSpc>
                        <a:spcAft>
                          <a:spcPts val="0"/>
                        </a:spcAft>
                      </a:pPr>
                      <a:r>
                        <a:rPr lang="es-EC" sz="2400">
                          <a:effectLst/>
                        </a:rPr>
                        <a:t>Prueba 5</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0.3</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0</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0.93</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45340218"/>
                  </a:ext>
                </a:extLst>
              </a:tr>
              <a:tr h="619858">
                <a:tc>
                  <a:txBody>
                    <a:bodyPr/>
                    <a:lstStyle/>
                    <a:p>
                      <a:pPr algn="ctr">
                        <a:lnSpc>
                          <a:spcPct val="200000"/>
                        </a:lnSpc>
                        <a:spcAft>
                          <a:spcPts val="0"/>
                        </a:spcAft>
                      </a:pPr>
                      <a:r>
                        <a:rPr lang="es-EC" sz="2400">
                          <a:effectLst/>
                        </a:rPr>
                        <a:t>Prueba 6</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3.16</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0.93</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0.57</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83344020"/>
                  </a:ext>
                </a:extLst>
              </a:tr>
              <a:tr h="619858">
                <a:tc>
                  <a:txBody>
                    <a:bodyPr/>
                    <a:lstStyle/>
                    <a:p>
                      <a:pPr algn="ctr">
                        <a:lnSpc>
                          <a:spcPct val="200000"/>
                        </a:lnSpc>
                        <a:spcAft>
                          <a:spcPts val="0"/>
                        </a:spcAft>
                      </a:pPr>
                      <a:r>
                        <a:rPr lang="es-EC" sz="2400">
                          <a:effectLst/>
                        </a:rPr>
                        <a:t>Prueba 7</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0.76</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0</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2.06</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56285549"/>
                  </a:ext>
                </a:extLst>
              </a:tr>
              <a:tr h="619858">
                <a:tc>
                  <a:txBody>
                    <a:bodyPr/>
                    <a:lstStyle/>
                    <a:p>
                      <a:pPr algn="ctr">
                        <a:lnSpc>
                          <a:spcPct val="200000"/>
                        </a:lnSpc>
                        <a:spcAft>
                          <a:spcPts val="0"/>
                        </a:spcAft>
                      </a:pPr>
                      <a:r>
                        <a:rPr lang="es-EC" sz="2400">
                          <a:effectLst/>
                        </a:rPr>
                        <a:t>Prueba 8</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0</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3.6</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0.14</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15361214"/>
                  </a:ext>
                </a:extLst>
              </a:tr>
              <a:tr h="619858">
                <a:tc>
                  <a:txBody>
                    <a:bodyPr/>
                    <a:lstStyle/>
                    <a:p>
                      <a:pPr algn="ctr">
                        <a:lnSpc>
                          <a:spcPct val="200000"/>
                        </a:lnSpc>
                        <a:spcAft>
                          <a:spcPts val="0"/>
                        </a:spcAft>
                      </a:pPr>
                      <a:r>
                        <a:rPr lang="es-EC" sz="2400">
                          <a:effectLst/>
                        </a:rPr>
                        <a:t>Prueba 9</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0.6</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2.12</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0.74</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93242573"/>
                  </a:ext>
                </a:extLst>
              </a:tr>
              <a:tr h="619858">
                <a:tc>
                  <a:txBody>
                    <a:bodyPr/>
                    <a:lstStyle/>
                    <a:p>
                      <a:pPr algn="ctr">
                        <a:lnSpc>
                          <a:spcPct val="200000"/>
                        </a:lnSpc>
                        <a:spcAft>
                          <a:spcPts val="0"/>
                        </a:spcAft>
                      </a:pPr>
                      <a:r>
                        <a:rPr lang="es-EC" sz="2400">
                          <a:effectLst/>
                        </a:rPr>
                        <a:t>Prueba 10</a:t>
                      </a:r>
                      <a:endParaRPr lang="es-EC"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1.96</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chemeClr val="tx2"/>
                          </a:solidFill>
                          <a:effectLst/>
                        </a:rPr>
                        <a:t>0.27</a:t>
                      </a:r>
                      <a:endParaRPr lang="es-EC" sz="24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chemeClr val="tx2"/>
                          </a:solidFill>
                          <a:effectLst/>
                        </a:rPr>
                        <a:t>1.26</a:t>
                      </a:r>
                      <a:endParaRPr lang="es-EC" sz="24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34426218"/>
                  </a:ext>
                </a:extLst>
              </a:tr>
              <a:tr h="619858">
                <a:tc>
                  <a:txBody>
                    <a:bodyPr/>
                    <a:lstStyle/>
                    <a:p>
                      <a:pPr algn="ctr">
                        <a:lnSpc>
                          <a:spcPct val="200000"/>
                        </a:lnSpc>
                        <a:spcAft>
                          <a:spcPts val="0"/>
                        </a:spcAft>
                      </a:pPr>
                      <a:r>
                        <a:rPr lang="es-EC" sz="2400" dirty="0">
                          <a:effectLst/>
                        </a:rPr>
                        <a:t>Error relativo total %</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rgbClr val="FF0000"/>
                          </a:solidFill>
                          <a:effectLst/>
                        </a:rPr>
                        <a:t>1.74</a:t>
                      </a:r>
                      <a:endParaRPr lang="es-EC"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a:solidFill>
                            <a:srgbClr val="FF0000"/>
                          </a:solidFill>
                          <a:effectLst/>
                        </a:rPr>
                        <a:t>1.61</a:t>
                      </a:r>
                      <a:endParaRPr lang="es-EC"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400" dirty="0">
                          <a:solidFill>
                            <a:srgbClr val="FF0000"/>
                          </a:solidFill>
                          <a:effectLst/>
                        </a:rPr>
                        <a:t>1.27</a:t>
                      </a:r>
                      <a:endParaRPr lang="es-EC"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70968190"/>
                  </a:ext>
                </a:extLst>
              </a:tr>
            </a:tbl>
          </a:graphicData>
        </a:graphic>
      </p:graphicFrame>
    </p:spTree>
    <p:extLst>
      <p:ext uri="{BB962C8B-B14F-4D97-AF65-F5344CB8AC3E}">
        <p14:creationId xmlns:p14="http://schemas.microsoft.com/office/powerpoint/2010/main" val="2916275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96112" y="130510"/>
            <a:ext cx="10091178"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ANÁLISIS DE RESULTADOS</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356460" y="1146173"/>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Cinemática Inversa</a:t>
            </a:r>
          </a:p>
        </p:txBody>
      </p:sp>
      <p:graphicFrame>
        <p:nvGraphicFramePr>
          <p:cNvPr id="6" name="Tabla 5">
            <a:extLst>
              <a:ext uri="{FF2B5EF4-FFF2-40B4-BE49-F238E27FC236}">
                <a16:creationId xmlns:a16="http://schemas.microsoft.com/office/drawing/2014/main" id="{AD9EC1AF-1F1F-45D3-A9A7-C2EC4A41A877}"/>
              </a:ext>
            </a:extLst>
          </p:cNvPr>
          <p:cNvGraphicFramePr>
            <a:graphicFrameLocks noGrp="1"/>
          </p:cNvGraphicFramePr>
          <p:nvPr/>
        </p:nvGraphicFramePr>
        <p:xfrm>
          <a:off x="2396112" y="2161836"/>
          <a:ext cx="10091178" cy="2613025"/>
        </p:xfrm>
        <a:graphic>
          <a:graphicData uri="http://schemas.openxmlformats.org/drawingml/2006/table">
            <a:tbl>
              <a:tblPr firstRow="1" firstCol="1" bandRow="1">
                <a:tableStyleId>{5C22544A-7EE6-4342-B048-85BDC9FD1C3A}</a:tableStyleId>
              </a:tblPr>
              <a:tblGrid>
                <a:gridCol w="2285834">
                  <a:extLst>
                    <a:ext uri="{9D8B030D-6E8A-4147-A177-3AD203B41FA5}">
                      <a16:colId xmlns:a16="http://schemas.microsoft.com/office/drawing/2014/main" val="3225642906"/>
                    </a:ext>
                  </a:extLst>
                </a:gridCol>
                <a:gridCol w="2823608">
                  <a:extLst>
                    <a:ext uri="{9D8B030D-6E8A-4147-A177-3AD203B41FA5}">
                      <a16:colId xmlns:a16="http://schemas.microsoft.com/office/drawing/2014/main" val="1815096917"/>
                    </a:ext>
                  </a:extLst>
                </a:gridCol>
                <a:gridCol w="2823608">
                  <a:extLst>
                    <a:ext uri="{9D8B030D-6E8A-4147-A177-3AD203B41FA5}">
                      <a16:colId xmlns:a16="http://schemas.microsoft.com/office/drawing/2014/main" val="1133078697"/>
                    </a:ext>
                  </a:extLst>
                </a:gridCol>
                <a:gridCol w="2158128">
                  <a:extLst>
                    <a:ext uri="{9D8B030D-6E8A-4147-A177-3AD203B41FA5}">
                      <a16:colId xmlns:a16="http://schemas.microsoft.com/office/drawing/2014/main" val="2516992795"/>
                    </a:ext>
                  </a:extLst>
                </a:gridCol>
              </a:tblGrid>
              <a:tr h="334549">
                <a:tc>
                  <a:txBody>
                    <a:bodyPr/>
                    <a:lstStyle/>
                    <a:p>
                      <a:pPr algn="ctr">
                        <a:lnSpc>
                          <a:spcPct val="200000"/>
                        </a:lnSpc>
                        <a:spcAft>
                          <a:spcPts val="0"/>
                        </a:spcAft>
                      </a:pPr>
                      <a:r>
                        <a:rPr lang="es-EC" sz="2000" dirty="0">
                          <a:effectLst/>
                        </a:rPr>
                        <a:t>Entradas Prueba 1</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effectLst/>
                        </a:rPr>
                        <a:t>Respuesta Teórica</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effectLst/>
                        </a:rPr>
                        <a:t>Respuesta Experimental</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effectLst/>
                        </a:rPr>
                        <a:t>Error Relativo %</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45698687"/>
                  </a:ext>
                </a:extLst>
              </a:tr>
              <a:tr h="334549">
                <a:tc rowSpan="4">
                  <a:txBody>
                    <a:bodyPr/>
                    <a:lstStyle/>
                    <a:p>
                      <a:pPr algn="ctr">
                        <a:lnSpc>
                          <a:spcPct val="200000"/>
                        </a:lnSpc>
                        <a:spcAft>
                          <a:spcPts val="0"/>
                        </a:spcAft>
                      </a:pPr>
                      <a:r>
                        <a:rPr lang="es-EC" sz="2000">
                          <a:effectLst/>
                        </a:rPr>
                        <a:t>X=0</a:t>
                      </a:r>
                      <a:endParaRPr lang="es-EC" sz="3200">
                        <a:effectLst/>
                      </a:endParaRPr>
                    </a:p>
                    <a:p>
                      <a:pPr algn="ctr">
                        <a:lnSpc>
                          <a:spcPct val="200000"/>
                        </a:lnSpc>
                        <a:spcAft>
                          <a:spcPts val="0"/>
                        </a:spcAft>
                      </a:pPr>
                      <a:r>
                        <a:rPr lang="es-EC" sz="2000">
                          <a:effectLst/>
                        </a:rPr>
                        <a:t>Y=25</a:t>
                      </a:r>
                      <a:endParaRPr lang="es-EC" sz="3200">
                        <a:effectLst/>
                      </a:endParaRPr>
                    </a:p>
                    <a:p>
                      <a:pPr algn="ctr">
                        <a:lnSpc>
                          <a:spcPct val="200000"/>
                        </a:lnSpc>
                        <a:spcAft>
                          <a:spcPts val="0"/>
                        </a:spcAft>
                      </a:pPr>
                      <a:r>
                        <a:rPr lang="es-EC" sz="2000">
                          <a:effectLst/>
                        </a:rPr>
                        <a:t>Z=70</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q1=90</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q1ex=90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48684518"/>
                  </a:ext>
                </a:extLst>
              </a:tr>
              <a:tr h="334549">
                <a:tc vMerge="1">
                  <a:txBody>
                    <a:bodyPr/>
                    <a:lstStyle/>
                    <a:p>
                      <a:endParaRPr lang="es-EC"/>
                    </a:p>
                  </a:txBody>
                  <a:tcPr/>
                </a:tc>
                <a:tc>
                  <a:txBody>
                    <a:bodyPr/>
                    <a:lstStyle/>
                    <a:p>
                      <a:pPr algn="ctr">
                        <a:lnSpc>
                          <a:spcPct val="200000"/>
                        </a:lnSpc>
                        <a:spcAft>
                          <a:spcPts val="0"/>
                        </a:spcAft>
                      </a:pPr>
                      <a:r>
                        <a:rPr lang="es-EC" sz="2000" dirty="0">
                          <a:solidFill>
                            <a:schemeClr val="tx2"/>
                          </a:solidFill>
                          <a:effectLst/>
                        </a:rPr>
                        <a:t>q2=88.78</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q2ex=88</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0.88</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2820514"/>
                  </a:ext>
                </a:extLst>
              </a:tr>
              <a:tr h="334549">
                <a:tc vMerge="1">
                  <a:txBody>
                    <a:bodyPr/>
                    <a:lstStyle/>
                    <a:p>
                      <a:endParaRPr lang="es-EC"/>
                    </a:p>
                  </a:txBody>
                  <a:tcPr/>
                </a:tc>
                <a:tc>
                  <a:txBody>
                    <a:bodyPr/>
                    <a:lstStyle/>
                    <a:p>
                      <a:pPr algn="ctr">
                        <a:lnSpc>
                          <a:spcPct val="200000"/>
                        </a:lnSpc>
                        <a:spcAft>
                          <a:spcPts val="0"/>
                        </a:spcAft>
                      </a:pPr>
                      <a:r>
                        <a:rPr lang="es-EC" sz="2000" dirty="0">
                          <a:solidFill>
                            <a:schemeClr val="tx2"/>
                          </a:solidFill>
                          <a:effectLst/>
                        </a:rPr>
                        <a:t>q3=-44.48</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q3ex=-44</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1.09</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19471655"/>
                  </a:ext>
                </a:extLst>
              </a:tr>
              <a:tr h="334549">
                <a:tc vMerge="1">
                  <a:txBody>
                    <a:bodyPr/>
                    <a:lstStyle/>
                    <a:p>
                      <a:endParaRPr lang="es-EC"/>
                    </a:p>
                  </a:txBody>
                  <a:tcPr/>
                </a:tc>
                <a:tc>
                  <a:txBody>
                    <a:bodyPr/>
                    <a:lstStyle/>
                    <a:p>
                      <a:pPr algn="ctr">
                        <a:lnSpc>
                          <a:spcPct val="200000"/>
                        </a:lnSpc>
                        <a:spcAft>
                          <a:spcPts val="0"/>
                        </a:spcAft>
                      </a:pPr>
                      <a:r>
                        <a:rPr lang="es-EC" sz="2000">
                          <a:solidFill>
                            <a:schemeClr val="tx2"/>
                          </a:solidFill>
                          <a:effectLst/>
                        </a:rPr>
                        <a:t>q4=-44.29</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q4ex=-43</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3</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27662271"/>
                  </a:ext>
                </a:extLst>
              </a:tr>
            </a:tbl>
          </a:graphicData>
        </a:graphic>
      </p:graphicFrame>
      <p:graphicFrame>
        <p:nvGraphicFramePr>
          <p:cNvPr id="11" name="Tabla 10">
            <a:extLst>
              <a:ext uri="{FF2B5EF4-FFF2-40B4-BE49-F238E27FC236}">
                <a16:creationId xmlns:a16="http://schemas.microsoft.com/office/drawing/2014/main" id="{E650DCDB-B4AE-430D-9306-DE00D63BD5D9}"/>
              </a:ext>
            </a:extLst>
          </p:cNvPr>
          <p:cNvGraphicFramePr>
            <a:graphicFrameLocks noGrp="1"/>
          </p:cNvGraphicFramePr>
          <p:nvPr/>
        </p:nvGraphicFramePr>
        <p:xfrm>
          <a:off x="12919882" y="3908225"/>
          <a:ext cx="11181623" cy="9511411"/>
        </p:xfrm>
        <a:graphic>
          <a:graphicData uri="http://schemas.openxmlformats.org/drawingml/2006/table">
            <a:tbl>
              <a:tblPr firstRow="1" firstCol="1" bandRow="1">
                <a:tableStyleId>{5C22544A-7EE6-4342-B048-85BDC9FD1C3A}</a:tableStyleId>
              </a:tblPr>
              <a:tblGrid>
                <a:gridCol w="4017435">
                  <a:extLst>
                    <a:ext uri="{9D8B030D-6E8A-4147-A177-3AD203B41FA5}">
                      <a16:colId xmlns:a16="http://schemas.microsoft.com/office/drawing/2014/main" val="3009738617"/>
                    </a:ext>
                  </a:extLst>
                </a:gridCol>
                <a:gridCol w="1908557">
                  <a:extLst>
                    <a:ext uri="{9D8B030D-6E8A-4147-A177-3AD203B41FA5}">
                      <a16:colId xmlns:a16="http://schemas.microsoft.com/office/drawing/2014/main" val="3532943386"/>
                    </a:ext>
                  </a:extLst>
                </a:gridCol>
                <a:gridCol w="1892784">
                  <a:extLst>
                    <a:ext uri="{9D8B030D-6E8A-4147-A177-3AD203B41FA5}">
                      <a16:colId xmlns:a16="http://schemas.microsoft.com/office/drawing/2014/main" val="1776619505"/>
                    </a:ext>
                  </a:extLst>
                </a:gridCol>
                <a:gridCol w="1798145">
                  <a:extLst>
                    <a:ext uri="{9D8B030D-6E8A-4147-A177-3AD203B41FA5}">
                      <a16:colId xmlns:a16="http://schemas.microsoft.com/office/drawing/2014/main" val="256760078"/>
                    </a:ext>
                  </a:extLst>
                </a:gridCol>
                <a:gridCol w="1564702">
                  <a:extLst>
                    <a:ext uri="{9D8B030D-6E8A-4147-A177-3AD203B41FA5}">
                      <a16:colId xmlns:a16="http://schemas.microsoft.com/office/drawing/2014/main" val="3898619682"/>
                    </a:ext>
                  </a:extLst>
                </a:gridCol>
              </a:tblGrid>
              <a:tr h="705797">
                <a:tc gridSpan="5">
                  <a:txBody>
                    <a:bodyPr/>
                    <a:lstStyle/>
                    <a:p>
                      <a:pPr algn="ctr">
                        <a:lnSpc>
                          <a:spcPct val="200000"/>
                        </a:lnSpc>
                        <a:spcAft>
                          <a:spcPts val="0"/>
                        </a:spcAft>
                      </a:pPr>
                      <a:r>
                        <a:rPr lang="es-EC" sz="2800" dirty="0">
                          <a:effectLst/>
                        </a:rPr>
                        <a:t>Error relativo en cinemática inversa</a:t>
                      </a:r>
                      <a:endParaRPr lang="es-EC"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43297955"/>
                  </a:ext>
                </a:extLst>
              </a:tr>
              <a:tr h="705797">
                <a:tc>
                  <a:txBody>
                    <a:bodyPr/>
                    <a:lstStyle/>
                    <a:p>
                      <a:pPr algn="ctr">
                        <a:lnSpc>
                          <a:spcPct val="200000"/>
                        </a:lnSpc>
                        <a:spcAft>
                          <a:spcPts val="0"/>
                        </a:spcAft>
                      </a:pPr>
                      <a:r>
                        <a:rPr lang="es-EC" sz="2800">
                          <a:effectLst/>
                        </a:rPr>
                        <a:t>Pruebas</a:t>
                      </a:r>
                      <a:endParaRPr lang="es-EC"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q1</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q2</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q3</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q4</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05612310"/>
                  </a:ext>
                </a:extLst>
              </a:tr>
              <a:tr h="705797">
                <a:tc>
                  <a:txBody>
                    <a:bodyPr/>
                    <a:lstStyle/>
                    <a:p>
                      <a:pPr algn="ctr">
                        <a:lnSpc>
                          <a:spcPct val="200000"/>
                        </a:lnSpc>
                        <a:spcAft>
                          <a:spcPts val="0"/>
                        </a:spcAft>
                      </a:pPr>
                      <a:r>
                        <a:rPr lang="es-EC" sz="2800">
                          <a:effectLst/>
                        </a:rPr>
                        <a:t>Prueba 1</a:t>
                      </a:r>
                      <a:endParaRPr lang="es-EC"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0</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0.88</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1.09</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3</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53118324"/>
                  </a:ext>
                </a:extLst>
              </a:tr>
              <a:tr h="705797">
                <a:tc>
                  <a:txBody>
                    <a:bodyPr/>
                    <a:lstStyle/>
                    <a:p>
                      <a:pPr algn="ctr">
                        <a:lnSpc>
                          <a:spcPct val="200000"/>
                        </a:lnSpc>
                        <a:spcAft>
                          <a:spcPts val="0"/>
                        </a:spcAft>
                      </a:pPr>
                      <a:r>
                        <a:rPr lang="es-EC" sz="2800">
                          <a:effectLst/>
                        </a:rPr>
                        <a:t>Prueba 2</a:t>
                      </a:r>
                      <a:endParaRPr lang="es-EC"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2.27</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0.81</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1.03</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0.85</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14653333"/>
                  </a:ext>
                </a:extLst>
              </a:tr>
              <a:tr h="705797">
                <a:tc>
                  <a:txBody>
                    <a:bodyPr/>
                    <a:lstStyle/>
                    <a:p>
                      <a:pPr algn="ctr">
                        <a:lnSpc>
                          <a:spcPct val="200000"/>
                        </a:lnSpc>
                        <a:spcAft>
                          <a:spcPts val="0"/>
                        </a:spcAft>
                      </a:pPr>
                      <a:r>
                        <a:rPr lang="es-EC" sz="2800">
                          <a:effectLst/>
                        </a:rPr>
                        <a:t>Prueba 3</a:t>
                      </a:r>
                      <a:endParaRPr lang="es-EC"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1.35</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1.15</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1.57</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74100479"/>
                  </a:ext>
                </a:extLst>
              </a:tr>
              <a:tr h="705797">
                <a:tc>
                  <a:txBody>
                    <a:bodyPr/>
                    <a:lstStyle/>
                    <a:p>
                      <a:pPr algn="ctr">
                        <a:lnSpc>
                          <a:spcPct val="200000"/>
                        </a:lnSpc>
                        <a:spcAft>
                          <a:spcPts val="0"/>
                        </a:spcAft>
                      </a:pPr>
                      <a:r>
                        <a:rPr lang="es-EC" sz="2800">
                          <a:effectLst/>
                        </a:rPr>
                        <a:t>Prueba 4</a:t>
                      </a:r>
                      <a:endParaRPr lang="es-EC"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0.93</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0.8</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3.8</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51684637"/>
                  </a:ext>
                </a:extLst>
              </a:tr>
              <a:tr h="705797">
                <a:tc>
                  <a:txBody>
                    <a:bodyPr/>
                    <a:lstStyle/>
                    <a:p>
                      <a:pPr algn="ctr">
                        <a:lnSpc>
                          <a:spcPct val="200000"/>
                        </a:lnSpc>
                        <a:spcAft>
                          <a:spcPts val="0"/>
                        </a:spcAft>
                      </a:pPr>
                      <a:r>
                        <a:rPr lang="es-EC" sz="2800">
                          <a:effectLst/>
                        </a:rPr>
                        <a:t>Prueba 5</a:t>
                      </a:r>
                      <a:endParaRPr lang="es-EC"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3.07</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2.17</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2.11</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03047349"/>
                  </a:ext>
                </a:extLst>
              </a:tr>
              <a:tr h="705797">
                <a:tc>
                  <a:txBody>
                    <a:bodyPr/>
                    <a:lstStyle/>
                    <a:p>
                      <a:pPr algn="ctr">
                        <a:lnSpc>
                          <a:spcPct val="200000"/>
                        </a:lnSpc>
                        <a:spcAft>
                          <a:spcPts val="0"/>
                        </a:spcAft>
                      </a:pPr>
                      <a:r>
                        <a:rPr lang="es-EC" sz="2800">
                          <a:effectLst/>
                        </a:rPr>
                        <a:t>Prueba 6</a:t>
                      </a:r>
                      <a:endParaRPr lang="es-EC"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0.9</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1.24</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2.02</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56024857"/>
                  </a:ext>
                </a:extLst>
              </a:tr>
              <a:tr h="705797">
                <a:tc>
                  <a:txBody>
                    <a:bodyPr/>
                    <a:lstStyle/>
                    <a:p>
                      <a:pPr algn="ctr">
                        <a:lnSpc>
                          <a:spcPct val="200000"/>
                        </a:lnSpc>
                        <a:spcAft>
                          <a:spcPts val="0"/>
                        </a:spcAft>
                      </a:pPr>
                      <a:r>
                        <a:rPr lang="es-EC" sz="2800">
                          <a:effectLst/>
                        </a:rPr>
                        <a:t>Prueba 7</a:t>
                      </a:r>
                      <a:endParaRPr lang="es-EC"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0.53</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0.51</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1.3</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45603623"/>
                  </a:ext>
                </a:extLst>
              </a:tr>
              <a:tr h="705797">
                <a:tc>
                  <a:txBody>
                    <a:bodyPr/>
                    <a:lstStyle/>
                    <a:p>
                      <a:pPr algn="ctr">
                        <a:lnSpc>
                          <a:spcPct val="200000"/>
                        </a:lnSpc>
                        <a:spcAft>
                          <a:spcPts val="0"/>
                        </a:spcAft>
                      </a:pPr>
                      <a:r>
                        <a:rPr lang="es-EC" sz="2800">
                          <a:effectLst/>
                        </a:rPr>
                        <a:t>Prueba 8</a:t>
                      </a:r>
                      <a:endParaRPr lang="es-EC"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1.51</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2.33</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0.88</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45480355"/>
                  </a:ext>
                </a:extLst>
              </a:tr>
              <a:tr h="705797">
                <a:tc>
                  <a:txBody>
                    <a:bodyPr/>
                    <a:lstStyle/>
                    <a:p>
                      <a:pPr algn="ctr">
                        <a:lnSpc>
                          <a:spcPct val="200000"/>
                        </a:lnSpc>
                        <a:spcAft>
                          <a:spcPts val="0"/>
                        </a:spcAft>
                      </a:pPr>
                      <a:r>
                        <a:rPr lang="es-EC" sz="2800">
                          <a:effectLst/>
                        </a:rPr>
                        <a:t>Prueba 9</a:t>
                      </a:r>
                      <a:endParaRPr lang="es-EC"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1.12</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1.12</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04863389"/>
                  </a:ext>
                </a:extLst>
              </a:tr>
              <a:tr h="705797">
                <a:tc>
                  <a:txBody>
                    <a:bodyPr/>
                    <a:lstStyle/>
                    <a:p>
                      <a:pPr algn="ctr">
                        <a:lnSpc>
                          <a:spcPct val="200000"/>
                        </a:lnSpc>
                        <a:spcAft>
                          <a:spcPts val="0"/>
                        </a:spcAft>
                      </a:pPr>
                      <a:r>
                        <a:rPr lang="es-EC" sz="2800">
                          <a:effectLst/>
                        </a:rPr>
                        <a:t>Prueba 10</a:t>
                      </a:r>
                      <a:endParaRPr lang="es-EC"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1.12</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1.13</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3.2</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09448802"/>
                  </a:ext>
                </a:extLst>
              </a:tr>
              <a:tr h="705797">
                <a:tc>
                  <a:txBody>
                    <a:bodyPr/>
                    <a:lstStyle/>
                    <a:p>
                      <a:pPr algn="ctr">
                        <a:lnSpc>
                          <a:spcPct val="200000"/>
                        </a:lnSpc>
                        <a:spcAft>
                          <a:spcPts val="0"/>
                        </a:spcAft>
                      </a:pPr>
                      <a:r>
                        <a:rPr lang="es-EC" sz="2800">
                          <a:effectLst/>
                        </a:rPr>
                        <a:t>Error relativo total %</a:t>
                      </a:r>
                      <a:endParaRPr lang="es-EC"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0.33</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1.14</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a:solidFill>
                            <a:schemeClr val="tx2"/>
                          </a:solidFill>
                          <a:effectLst/>
                        </a:rPr>
                        <a:t>1.34</a:t>
                      </a:r>
                      <a:endParaRPr lang="es-EC" sz="40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800" dirty="0">
                          <a:solidFill>
                            <a:schemeClr val="tx2"/>
                          </a:solidFill>
                          <a:effectLst/>
                        </a:rPr>
                        <a:t>1.67</a:t>
                      </a:r>
                      <a:endParaRPr lang="es-EC" sz="4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9321587"/>
                  </a:ext>
                </a:extLst>
              </a:tr>
            </a:tbl>
          </a:graphicData>
        </a:graphic>
      </p:graphicFrame>
      <p:graphicFrame>
        <p:nvGraphicFramePr>
          <p:cNvPr id="12" name="Tabla 11">
            <a:extLst>
              <a:ext uri="{FF2B5EF4-FFF2-40B4-BE49-F238E27FC236}">
                <a16:creationId xmlns:a16="http://schemas.microsoft.com/office/drawing/2014/main" id="{B11A3C49-3E3A-4268-BBA3-B95BC1454DD4}"/>
              </a:ext>
            </a:extLst>
          </p:cNvPr>
          <p:cNvGraphicFramePr>
            <a:graphicFrameLocks noGrp="1"/>
          </p:cNvGraphicFramePr>
          <p:nvPr/>
        </p:nvGraphicFramePr>
        <p:xfrm>
          <a:off x="2396112" y="5137266"/>
          <a:ext cx="10091179" cy="2613025"/>
        </p:xfrm>
        <a:graphic>
          <a:graphicData uri="http://schemas.openxmlformats.org/drawingml/2006/table">
            <a:tbl>
              <a:tblPr firstRow="1" firstCol="1" bandRow="1">
                <a:tableStyleId>{5C22544A-7EE6-4342-B048-85BDC9FD1C3A}</a:tableStyleId>
              </a:tblPr>
              <a:tblGrid>
                <a:gridCol w="2186719">
                  <a:extLst>
                    <a:ext uri="{9D8B030D-6E8A-4147-A177-3AD203B41FA5}">
                      <a16:colId xmlns:a16="http://schemas.microsoft.com/office/drawing/2014/main" val="3693310149"/>
                    </a:ext>
                  </a:extLst>
                </a:gridCol>
                <a:gridCol w="2859464">
                  <a:extLst>
                    <a:ext uri="{9D8B030D-6E8A-4147-A177-3AD203B41FA5}">
                      <a16:colId xmlns:a16="http://schemas.microsoft.com/office/drawing/2014/main" val="3312658823"/>
                    </a:ext>
                  </a:extLst>
                </a:gridCol>
                <a:gridCol w="2859464">
                  <a:extLst>
                    <a:ext uri="{9D8B030D-6E8A-4147-A177-3AD203B41FA5}">
                      <a16:colId xmlns:a16="http://schemas.microsoft.com/office/drawing/2014/main" val="2123946123"/>
                    </a:ext>
                  </a:extLst>
                </a:gridCol>
                <a:gridCol w="2185532">
                  <a:extLst>
                    <a:ext uri="{9D8B030D-6E8A-4147-A177-3AD203B41FA5}">
                      <a16:colId xmlns:a16="http://schemas.microsoft.com/office/drawing/2014/main" val="2254825728"/>
                    </a:ext>
                  </a:extLst>
                </a:gridCol>
              </a:tblGrid>
              <a:tr h="453285">
                <a:tc>
                  <a:txBody>
                    <a:bodyPr/>
                    <a:lstStyle/>
                    <a:p>
                      <a:pPr algn="ctr">
                        <a:lnSpc>
                          <a:spcPct val="200000"/>
                        </a:lnSpc>
                        <a:spcAft>
                          <a:spcPts val="0"/>
                        </a:spcAft>
                      </a:pPr>
                      <a:r>
                        <a:rPr lang="es-EC" sz="2000" dirty="0">
                          <a:effectLst/>
                        </a:rPr>
                        <a:t>Entradas Prueba 3</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effectLst/>
                        </a:rPr>
                        <a:t>Respuesta Teórica</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effectLst/>
                        </a:rPr>
                        <a:t>Respuesta Experimental</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effectLst/>
                        </a:rPr>
                        <a:t>Error Relativo %</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8781018"/>
                  </a:ext>
                </a:extLst>
              </a:tr>
              <a:tr h="453285">
                <a:tc rowSpan="4">
                  <a:txBody>
                    <a:bodyPr/>
                    <a:lstStyle/>
                    <a:p>
                      <a:pPr algn="ctr">
                        <a:lnSpc>
                          <a:spcPct val="200000"/>
                        </a:lnSpc>
                        <a:spcAft>
                          <a:spcPts val="0"/>
                        </a:spcAft>
                      </a:pPr>
                      <a:r>
                        <a:rPr lang="es-EC" sz="2000">
                          <a:effectLst/>
                        </a:rPr>
                        <a:t>X=25</a:t>
                      </a:r>
                      <a:endParaRPr lang="es-EC" sz="3200">
                        <a:effectLst/>
                      </a:endParaRPr>
                    </a:p>
                    <a:p>
                      <a:pPr algn="ctr">
                        <a:lnSpc>
                          <a:spcPct val="200000"/>
                        </a:lnSpc>
                        <a:spcAft>
                          <a:spcPts val="0"/>
                        </a:spcAft>
                      </a:pPr>
                      <a:r>
                        <a:rPr lang="es-EC" sz="2000">
                          <a:effectLst/>
                        </a:rPr>
                        <a:t>Y=0</a:t>
                      </a:r>
                      <a:endParaRPr lang="es-EC" sz="3200">
                        <a:effectLst/>
                      </a:endParaRPr>
                    </a:p>
                    <a:p>
                      <a:pPr algn="ctr">
                        <a:lnSpc>
                          <a:spcPct val="200000"/>
                        </a:lnSpc>
                        <a:spcAft>
                          <a:spcPts val="0"/>
                        </a:spcAft>
                      </a:pPr>
                      <a:r>
                        <a:rPr lang="es-EC" sz="2000">
                          <a:effectLst/>
                        </a:rPr>
                        <a:t>Z=70</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q1=0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q1ex=0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7635272"/>
                  </a:ext>
                </a:extLst>
              </a:tr>
              <a:tr h="453285">
                <a:tc vMerge="1">
                  <a:txBody>
                    <a:bodyPr/>
                    <a:lstStyle/>
                    <a:p>
                      <a:endParaRPr lang="es-EC"/>
                    </a:p>
                  </a:txBody>
                  <a:tcPr/>
                </a:tc>
                <a:tc>
                  <a:txBody>
                    <a:bodyPr/>
                    <a:lstStyle/>
                    <a:p>
                      <a:pPr algn="ctr">
                        <a:lnSpc>
                          <a:spcPct val="200000"/>
                        </a:lnSpc>
                        <a:spcAft>
                          <a:spcPts val="0"/>
                        </a:spcAft>
                      </a:pPr>
                      <a:r>
                        <a:rPr lang="es-EC" sz="2000">
                          <a:solidFill>
                            <a:schemeClr val="tx2"/>
                          </a:solidFill>
                          <a:effectLst/>
                        </a:rPr>
                        <a:t>q2=88.78</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q2ex=90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1.35</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61876856"/>
                  </a:ext>
                </a:extLst>
              </a:tr>
              <a:tr h="453285">
                <a:tc vMerge="1">
                  <a:txBody>
                    <a:bodyPr/>
                    <a:lstStyle/>
                    <a:p>
                      <a:endParaRPr lang="es-EC"/>
                    </a:p>
                  </a:txBody>
                  <a:tcPr/>
                </a:tc>
                <a:tc>
                  <a:txBody>
                    <a:bodyPr/>
                    <a:lstStyle/>
                    <a:p>
                      <a:pPr algn="ctr">
                        <a:lnSpc>
                          <a:spcPct val="200000"/>
                        </a:lnSpc>
                        <a:spcAft>
                          <a:spcPts val="0"/>
                        </a:spcAft>
                      </a:pPr>
                      <a:r>
                        <a:rPr lang="es-EC" sz="2000">
                          <a:solidFill>
                            <a:schemeClr val="tx2"/>
                          </a:solidFill>
                          <a:effectLst/>
                        </a:rPr>
                        <a:t>q3=-44.48</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q3ex=-45</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1.15</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6830657"/>
                  </a:ext>
                </a:extLst>
              </a:tr>
              <a:tr h="453285">
                <a:tc vMerge="1">
                  <a:txBody>
                    <a:bodyPr/>
                    <a:lstStyle/>
                    <a:p>
                      <a:endParaRPr lang="es-EC"/>
                    </a:p>
                  </a:txBody>
                  <a:tcPr/>
                </a:tc>
                <a:tc>
                  <a:txBody>
                    <a:bodyPr/>
                    <a:lstStyle/>
                    <a:p>
                      <a:pPr algn="ctr">
                        <a:lnSpc>
                          <a:spcPct val="200000"/>
                        </a:lnSpc>
                        <a:spcAft>
                          <a:spcPts val="0"/>
                        </a:spcAft>
                      </a:pPr>
                      <a:r>
                        <a:rPr lang="es-EC" sz="2000">
                          <a:solidFill>
                            <a:schemeClr val="tx2"/>
                          </a:solidFill>
                          <a:effectLst/>
                        </a:rPr>
                        <a:t>q4=-44.29</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q4ex=-45</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1.57</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39066536"/>
                  </a:ext>
                </a:extLst>
              </a:tr>
            </a:tbl>
          </a:graphicData>
        </a:graphic>
      </p:graphicFrame>
      <p:graphicFrame>
        <p:nvGraphicFramePr>
          <p:cNvPr id="15" name="Tabla 14">
            <a:extLst>
              <a:ext uri="{FF2B5EF4-FFF2-40B4-BE49-F238E27FC236}">
                <a16:creationId xmlns:a16="http://schemas.microsoft.com/office/drawing/2014/main" id="{5A5997C5-270F-4203-97E6-429383BF69C2}"/>
              </a:ext>
            </a:extLst>
          </p:cNvPr>
          <p:cNvGraphicFramePr>
            <a:graphicFrameLocks noGrp="1"/>
          </p:cNvGraphicFramePr>
          <p:nvPr/>
        </p:nvGraphicFramePr>
        <p:xfrm>
          <a:off x="2396112" y="8009889"/>
          <a:ext cx="10091179" cy="2613025"/>
        </p:xfrm>
        <a:graphic>
          <a:graphicData uri="http://schemas.openxmlformats.org/drawingml/2006/table">
            <a:tbl>
              <a:tblPr firstRow="1" firstCol="1" bandRow="1">
                <a:tableStyleId>{5C22544A-7EE6-4342-B048-85BDC9FD1C3A}</a:tableStyleId>
              </a:tblPr>
              <a:tblGrid>
                <a:gridCol w="2186719">
                  <a:extLst>
                    <a:ext uri="{9D8B030D-6E8A-4147-A177-3AD203B41FA5}">
                      <a16:colId xmlns:a16="http://schemas.microsoft.com/office/drawing/2014/main" val="3458757078"/>
                    </a:ext>
                  </a:extLst>
                </a:gridCol>
                <a:gridCol w="2859464">
                  <a:extLst>
                    <a:ext uri="{9D8B030D-6E8A-4147-A177-3AD203B41FA5}">
                      <a16:colId xmlns:a16="http://schemas.microsoft.com/office/drawing/2014/main" val="3172779923"/>
                    </a:ext>
                  </a:extLst>
                </a:gridCol>
                <a:gridCol w="2859464">
                  <a:extLst>
                    <a:ext uri="{9D8B030D-6E8A-4147-A177-3AD203B41FA5}">
                      <a16:colId xmlns:a16="http://schemas.microsoft.com/office/drawing/2014/main" val="2577592462"/>
                    </a:ext>
                  </a:extLst>
                </a:gridCol>
                <a:gridCol w="2185532">
                  <a:extLst>
                    <a:ext uri="{9D8B030D-6E8A-4147-A177-3AD203B41FA5}">
                      <a16:colId xmlns:a16="http://schemas.microsoft.com/office/drawing/2014/main" val="3771530493"/>
                    </a:ext>
                  </a:extLst>
                </a:gridCol>
              </a:tblGrid>
              <a:tr h="456897">
                <a:tc>
                  <a:txBody>
                    <a:bodyPr/>
                    <a:lstStyle/>
                    <a:p>
                      <a:pPr>
                        <a:lnSpc>
                          <a:spcPct val="200000"/>
                        </a:lnSpc>
                        <a:spcAft>
                          <a:spcPts val="0"/>
                        </a:spcAft>
                      </a:pPr>
                      <a:r>
                        <a:rPr lang="es-EC" sz="2000" dirty="0">
                          <a:effectLst/>
                        </a:rPr>
                        <a:t>Entradas Prueba 7</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2000">
                          <a:effectLst/>
                        </a:rPr>
                        <a:t>Respuesta Teórica</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2000">
                          <a:effectLst/>
                        </a:rPr>
                        <a:t>Respuesta Experimental</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2000">
                          <a:effectLst/>
                        </a:rPr>
                        <a:t>Error Relativo %</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78152490"/>
                  </a:ext>
                </a:extLst>
              </a:tr>
              <a:tr h="456897">
                <a:tc rowSpan="4">
                  <a:txBody>
                    <a:bodyPr/>
                    <a:lstStyle/>
                    <a:p>
                      <a:pPr algn="ctr">
                        <a:lnSpc>
                          <a:spcPct val="200000"/>
                        </a:lnSpc>
                        <a:spcAft>
                          <a:spcPts val="0"/>
                        </a:spcAft>
                      </a:pPr>
                      <a:r>
                        <a:rPr lang="es-EC" sz="2000" dirty="0">
                          <a:effectLst/>
                        </a:rPr>
                        <a:t>X=0</a:t>
                      </a:r>
                      <a:endParaRPr lang="es-EC" sz="3200" dirty="0">
                        <a:effectLst/>
                      </a:endParaRPr>
                    </a:p>
                    <a:p>
                      <a:pPr algn="ctr">
                        <a:lnSpc>
                          <a:spcPct val="200000"/>
                        </a:lnSpc>
                        <a:spcAft>
                          <a:spcPts val="0"/>
                        </a:spcAft>
                      </a:pPr>
                      <a:r>
                        <a:rPr lang="es-EC" sz="2000" dirty="0">
                          <a:effectLst/>
                        </a:rPr>
                        <a:t>Y=-30</a:t>
                      </a:r>
                      <a:endParaRPr lang="es-EC" sz="3200" dirty="0">
                        <a:effectLst/>
                      </a:endParaRPr>
                    </a:p>
                    <a:p>
                      <a:pPr algn="ctr">
                        <a:lnSpc>
                          <a:spcPct val="200000"/>
                        </a:lnSpc>
                        <a:spcAft>
                          <a:spcPts val="0"/>
                        </a:spcAft>
                      </a:pPr>
                      <a:r>
                        <a:rPr lang="es-EC" sz="2000" dirty="0">
                          <a:effectLst/>
                        </a:rPr>
                        <a:t>Z=50</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q1=90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q1ex=-90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18623252"/>
                  </a:ext>
                </a:extLst>
              </a:tr>
              <a:tr h="456897">
                <a:tc vMerge="1">
                  <a:txBody>
                    <a:bodyPr/>
                    <a:lstStyle/>
                    <a:p>
                      <a:endParaRPr lang="es-EC"/>
                    </a:p>
                  </a:txBody>
                  <a:tcPr/>
                </a:tc>
                <a:tc>
                  <a:txBody>
                    <a:bodyPr/>
                    <a:lstStyle/>
                    <a:p>
                      <a:pPr algn="ctr">
                        <a:lnSpc>
                          <a:spcPct val="200000"/>
                        </a:lnSpc>
                        <a:spcAft>
                          <a:spcPts val="0"/>
                        </a:spcAft>
                      </a:pPr>
                      <a:r>
                        <a:rPr lang="es-EC" sz="2000" dirty="0">
                          <a:solidFill>
                            <a:schemeClr val="tx2"/>
                          </a:solidFill>
                          <a:effectLst/>
                        </a:rPr>
                        <a:t>q2=94.50</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q2ex=94</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0.53</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72695516"/>
                  </a:ext>
                </a:extLst>
              </a:tr>
              <a:tr h="456897">
                <a:tc vMerge="1">
                  <a:txBody>
                    <a:bodyPr/>
                    <a:lstStyle/>
                    <a:p>
                      <a:endParaRPr lang="es-EC"/>
                    </a:p>
                  </a:txBody>
                  <a:tcPr/>
                </a:tc>
                <a:tc>
                  <a:txBody>
                    <a:bodyPr/>
                    <a:lstStyle/>
                    <a:p>
                      <a:pPr algn="ctr">
                        <a:lnSpc>
                          <a:spcPct val="200000"/>
                        </a:lnSpc>
                        <a:spcAft>
                          <a:spcPts val="0"/>
                        </a:spcAft>
                      </a:pPr>
                      <a:r>
                        <a:rPr lang="es-EC" sz="2000">
                          <a:solidFill>
                            <a:schemeClr val="tx2"/>
                          </a:solidFill>
                          <a:effectLst/>
                        </a:rPr>
                        <a:t>q3=-97.57</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q3ex=-97</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0.51</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9616559"/>
                  </a:ext>
                </a:extLst>
              </a:tr>
              <a:tr h="456897">
                <a:tc vMerge="1">
                  <a:txBody>
                    <a:bodyPr/>
                    <a:lstStyle/>
                    <a:p>
                      <a:endParaRPr lang="es-EC"/>
                    </a:p>
                  </a:txBody>
                  <a:tcPr/>
                </a:tc>
                <a:tc>
                  <a:txBody>
                    <a:bodyPr/>
                    <a:lstStyle/>
                    <a:p>
                      <a:pPr algn="ctr">
                        <a:lnSpc>
                          <a:spcPct val="200000"/>
                        </a:lnSpc>
                        <a:spcAft>
                          <a:spcPts val="0"/>
                        </a:spcAft>
                      </a:pPr>
                      <a:r>
                        <a:rPr lang="es-EC" sz="2000">
                          <a:solidFill>
                            <a:schemeClr val="tx2"/>
                          </a:solidFill>
                          <a:effectLst/>
                        </a:rPr>
                        <a:t>q4=3.078</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q4ex=4</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1.3</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44762399"/>
                  </a:ext>
                </a:extLst>
              </a:tr>
            </a:tbl>
          </a:graphicData>
        </a:graphic>
      </p:graphicFrame>
      <p:graphicFrame>
        <p:nvGraphicFramePr>
          <p:cNvPr id="16" name="Tabla 15">
            <a:extLst>
              <a:ext uri="{FF2B5EF4-FFF2-40B4-BE49-F238E27FC236}">
                <a16:creationId xmlns:a16="http://schemas.microsoft.com/office/drawing/2014/main" id="{811BBA99-7BB2-4FB6-8345-89842508B594}"/>
              </a:ext>
            </a:extLst>
          </p:cNvPr>
          <p:cNvGraphicFramePr>
            <a:graphicFrameLocks noGrp="1"/>
          </p:cNvGraphicFramePr>
          <p:nvPr/>
        </p:nvGraphicFramePr>
        <p:xfrm>
          <a:off x="2356460" y="10903104"/>
          <a:ext cx="10091179" cy="2613025"/>
        </p:xfrm>
        <a:graphic>
          <a:graphicData uri="http://schemas.openxmlformats.org/drawingml/2006/table">
            <a:tbl>
              <a:tblPr firstRow="1" firstCol="1" bandRow="1">
                <a:tableStyleId>{5C22544A-7EE6-4342-B048-85BDC9FD1C3A}</a:tableStyleId>
              </a:tblPr>
              <a:tblGrid>
                <a:gridCol w="2186719">
                  <a:extLst>
                    <a:ext uri="{9D8B030D-6E8A-4147-A177-3AD203B41FA5}">
                      <a16:colId xmlns:a16="http://schemas.microsoft.com/office/drawing/2014/main" val="303992924"/>
                    </a:ext>
                  </a:extLst>
                </a:gridCol>
                <a:gridCol w="2859464">
                  <a:extLst>
                    <a:ext uri="{9D8B030D-6E8A-4147-A177-3AD203B41FA5}">
                      <a16:colId xmlns:a16="http://schemas.microsoft.com/office/drawing/2014/main" val="3805536536"/>
                    </a:ext>
                  </a:extLst>
                </a:gridCol>
                <a:gridCol w="2859464">
                  <a:extLst>
                    <a:ext uri="{9D8B030D-6E8A-4147-A177-3AD203B41FA5}">
                      <a16:colId xmlns:a16="http://schemas.microsoft.com/office/drawing/2014/main" val="134571108"/>
                    </a:ext>
                  </a:extLst>
                </a:gridCol>
                <a:gridCol w="2185532">
                  <a:extLst>
                    <a:ext uri="{9D8B030D-6E8A-4147-A177-3AD203B41FA5}">
                      <a16:colId xmlns:a16="http://schemas.microsoft.com/office/drawing/2014/main" val="510807336"/>
                    </a:ext>
                  </a:extLst>
                </a:gridCol>
              </a:tblGrid>
              <a:tr h="522605">
                <a:tc>
                  <a:txBody>
                    <a:bodyPr/>
                    <a:lstStyle/>
                    <a:p>
                      <a:pPr algn="ctr">
                        <a:lnSpc>
                          <a:spcPct val="200000"/>
                        </a:lnSpc>
                        <a:spcAft>
                          <a:spcPts val="0"/>
                        </a:spcAft>
                      </a:pPr>
                      <a:r>
                        <a:rPr lang="es-EC" sz="2000" dirty="0">
                          <a:effectLst/>
                        </a:rPr>
                        <a:t>Entradas Prueba 9</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effectLst/>
                        </a:rPr>
                        <a:t>Respuesta Teórica</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effectLst/>
                        </a:rPr>
                        <a:t>Respuesta Experimental</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effectLst/>
                        </a:rPr>
                        <a:t>Error Relativo %</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61168694"/>
                  </a:ext>
                </a:extLst>
              </a:tr>
              <a:tr h="522605">
                <a:tc rowSpan="4">
                  <a:txBody>
                    <a:bodyPr/>
                    <a:lstStyle/>
                    <a:p>
                      <a:pPr algn="ctr">
                        <a:lnSpc>
                          <a:spcPct val="200000"/>
                        </a:lnSpc>
                        <a:spcAft>
                          <a:spcPts val="0"/>
                        </a:spcAft>
                      </a:pPr>
                      <a:r>
                        <a:rPr lang="es-EC" sz="2000">
                          <a:effectLst/>
                        </a:rPr>
                        <a:t>X=32</a:t>
                      </a:r>
                      <a:endParaRPr lang="es-EC" sz="3200">
                        <a:effectLst/>
                      </a:endParaRPr>
                    </a:p>
                    <a:p>
                      <a:pPr algn="ctr">
                        <a:lnSpc>
                          <a:spcPct val="200000"/>
                        </a:lnSpc>
                        <a:spcAft>
                          <a:spcPts val="0"/>
                        </a:spcAft>
                      </a:pPr>
                      <a:r>
                        <a:rPr lang="es-EC" sz="2000">
                          <a:effectLst/>
                        </a:rPr>
                        <a:t>Y=0</a:t>
                      </a:r>
                      <a:endParaRPr lang="es-EC" sz="3200">
                        <a:effectLst/>
                      </a:endParaRPr>
                    </a:p>
                    <a:p>
                      <a:pPr algn="ctr">
                        <a:lnSpc>
                          <a:spcPct val="200000"/>
                        </a:lnSpc>
                        <a:spcAft>
                          <a:spcPts val="0"/>
                        </a:spcAft>
                      </a:pPr>
                      <a:r>
                        <a:rPr lang="es-EC" sz="2000">
                          <a:effectLst/>
                        </a:rPr>
                        <a:t>Z=51.5</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q1=0</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q1ex=0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12907690"/>
                  </a:ext>
                </a:extLst>
              </a:tr>
              <a:tr h="522605">
                <a:tc vMerge="1">
                  <a:txBody>
                    <a:bodyPr/>
                    <a:lstStyle/>
                    <a:p>
                      <a:endParaRPr lang="es-EC"/>
                    </a:p>
                  </a:txBody>
                  <a:tcPr/>
                </a:tc>
                <a:tc>
                  <a:txBody>
                    <a:bodyPr/>
                    <a:lstStyle/>
                    <a:p>
                      <a:pPr algn="ctr">
                        <a:lnSpc>
                          <a:spcPct val="200000"/>
                        </a:lnSpc>
                        <a:spcAft>
                          <a:spcPts val="0"/>
                        </a:spcAft>
                      </a:pPr>
                      <a:r>
                        <a:rPr lang="es-EC" sz="2000" dirty="0">
                          <a:solidFill>
                            <a:schemeClr val="tx2"/>
                          </a:solidFill>
                          <a:effectLst/>
                        </a:rPr>
                        <a:t>q2=90</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q2ex=89</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1.12</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55077304"/>
                  </a:ext>
                </a:extLst>
              </a:tr>
              <a:tr h="522605">
                <a:tc vMerge="1">
                  <a:txBody>
                    <a:bodyPr/>
                    <a:lstStyle/>
                    <a:p>
                      <a:endParaRPr lang="es-EC"/>
                    </a:p>
                  </a:txBody>
                  <a:tcPr/>
                </a:tc>
                <a:tc>
                  <a:txBody>
                    <a:bodyPr/>
                    <a:lstStyle/>
                    <a:p>
                      <a:pPr algn="ctr">
                        <a:lnSpc>
                          <a:spcPct val="200000"/>
                        </a:lnSpc>
                        <a:spcAft>
                          <a:spcPts val="0"/>
                        </a:spcAft>
                      </a:pPr>
                      <a:r>
                        <a:rPr lang="es-EC" sz="2000" dirty="0">
                          <a:solidFill>
                            <a:schemeClr val="tx2"/>
                          </a:solidFill>
                          <a:effectLst/>
                        </a:rPr>
                        <a:t>q3=-90</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q3ex=-89</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1.12</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50471726"/>
                  </a:ext>
                </a:extLst>
              </a:tr>
              <a:tr h="522605">
                <a:tc vMerge="1">
                  <a:txBody>
                    <a:bodyPr/>
                    <a:lstStyle/>
                    <a:p>
                      <a:endParaRPr lang="es-EC"/>
                    </a:p>
                  </a:txBody>
                  <a:tcPr/>
                </a:tc>
                <a:tc>
                  <a:txBody>
                    <a:bodyPr/>
                    <a:lstStyle/>
                    <a:p>
                      <a:pPr algn="ctr">
                        <a:lnSpc>
                          <a:spcPct val="200000"/>
                        </a:lnSpc>
                        <a:spcAft>
                          <a:spcPts val="0"/>
                        </a:spcAft>
                      </a:pPr>
                      <a:r>
                        <a:rPr lang="es-EC" sz="2000">
                          <a:solidFill>
                            <a:schemeClr val="tx2"/>
                          </a:solidFill>
                          <a:effectLst/>
                        </a:rPr>
                        <a:t>q4=0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q4ex=0</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0</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66707312"/>
                  </a:ext>
                </a:extLst>
              </a:tr>
            </a:tbl>
          </a:graphicData>
        </a:graphic>
      </p:graphicFrame>
      <p:graphicFrame>
        <p:nvGraphicFramePr>
          <p:cNvPr id="17" name="Tabla 16">
            <a:extLst>
              <a:ext uri="{FF2B5EF4-FFF2-40B4-BE49-F238E27FC236}">
                <a16:creationId xmlns:a16="http://schemas.microsoft.com/office/drawing/2014/main" id="{F563DCBB-BA77-4793-A02F-D77C8BF7424D}"/>
              </a:ext>
            </a:extLst>
          </p:cNvPr>
          <p:cNvGraphicFramePr>
            <a:graphicFrameLocks noGrp="1"/>
          </p:cNvGraphicFramePr>
          <p:nvPr/>
        </p:nvGraphicFramePr>
        <p:xfrm>
          <a:off x="12919882" y="238371"/>
          <a:ext cx="11181623" cy="3360235"/>
        </p:xfrm>
        <a:graphic>
          <a:graphicData uri="http://schemas.openxmlformats.org/drawingml/2006/table">
            <a:tbl>
              <a:tblPr firstRow="1" firstCol="1" bandRow="1">
                <a:tableStyleId>{5C22544A-7EE6-4342-B048-85BDC9FD1C3A}</a:tableStyleId>
              </a:tblPr>
              <a:tblGrid>
                <a:gridCol w="2423014">
                  <a:extLst>
                    <a:ext uri="{9D8B030D-6E8A-4147-A177-3AD203B41FA5}">
                      <a16:colId xmlns:a16="http://schemas.microsoft.com/office/drawing/2014/main" val="113416061"/>
                    </a:ext>
                  </a:extLst>
                </a:gridCol>
                <a:gridCol w="3168455">
                  <a:extLst>
                    <a:ext uri="{9D8B030D-6E8A-4147-A177-3AD203B41FA5}">
                      <a16:colId xmlns:a16="http://schemas.microsoft.com/office/drawing/2014/main" val="3613169976"/>
                    </a:ext>
                  </a:extLst>
                </a:gridCol>
                <a:gridCol w="3168455">
                  <a:extLst>
                    <a:ext uri="{9D8B030D-6E8A-4147-A177-3AD203B41FA5}">
                      <a16:colId xmlns:a16="http://schemas.microsoft.com/office/drawing/2014/main" val="2718516155"/>
                    </a:ext>
                  </a:extLst>
                </a:gridCol>
                <a:gridCol w="2421699">
                  <a:extLst>
                    <a:ext uri="{9D8B030D-6E8A-4147-A177-3AD203B41FA5}">
                      <a16:colId xmlns:a16="http://schemas.microsoft.com/office/drawing/2014/main" val="4085755466"/>
                    </a:ext>
                  </a:extLst>
                </a:gridCol>
              </a:tblGrid>
              <a:tr h="672047">
                <a:tc>
                  <a:txBody>
                    <a:bodyPr/>
                    <a:lstStyle/>
                    <a:p>
                      <a:pPr>
                        <a:lnSpc>
                          <a:spcPct val="200000"/>
                        </a:lnSpc>
                        <a:spcAft>
                          <a:spcPts val="0"/>
                        </a:spcAft>
                      </a:pPr>
                      <a:r>
                        <a:rPr lang="es-EC" sz="2000" dirty="0">
                          <a:effectLst/>
                        </a:rPr>
                        <a:t>Entradas Prueba 10</a:t>
                      </a:r>
                      <a:endParaRPr lang="es-EC"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2000">
                          <a:effectLst/>
                        </a:rPr>
                        <a:t>Respuesta Teórica</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2000">
                          <a:effectLst/>
                        </a:rPr>
                        <a:t>Respuesta Experimental</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s-EC" sz="2000">
                          <a:effectLst/>
                        </a:rPr>
                        <a:t>Error Relativo% </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81075885"/>
                  </a:ext>
                </a:extLst>
              </a:tr>
              <a:tr h="672047">
                <a:tc rowSpan="4">
                  <a:txBody>
                    <a:bodyPr/>
                    <a:lstStyle/>
                    <a:p>
                      <a:pPr algn="ctr">
                        <a:lnSpc>
                          <a:spcPct val="200000"/>
                        </a:lnSpc>
                        <a:spcAft>
                          <a:spcPts val="0"/>
                        </a:spcAft>
                      </a:pPr>
                      <a:r>
                        <a:rPr lang="es-EC" sz="2000">
                          <a:effectLst/>
                        </a:rPr>
                        <a:t>X=0</a:t>
                      </a:r>
                      <a:endParaRPr lang="es-EC" sz="3200">
                        <a:effectLst/>
                      </a:endParaRPr>
                    </a:p>
                    <a:p>
                      <a:pPr algn="ctr">
                        <a:lnSpc>
                          <a:spcPct val="200000"/>
                        </a:lnSpc>
                        <a:spcAft>
                          <a:spcPts val="0"/>
                        </a:spcAft>
                      </a:pPr>
                      <a:r>
                        <a:rPr lang="es-EC" sz="2000">
                          <a:effectLst/>
                        </a:rPr>
                        <a:t>Y=-37</a:t>
                      </a:r>
                      <a:endParaRPr lang="es-EC" sz="3200">
                        <a:effectLst/>
                      </a:endParaRPr>
                    </a:p>
                    <a:p>
                      <a:pPr algn="ctr">
                        <a:lnSpc>
                          <a:spcPct val="200000"/>
                        </a:lnSpc>
                        <a:spcAft>
                          <a:spcPts val="0"/>
                        </a:spcAft>
                      </a:pPr>
                      <a:r>
                        <a:rPr lang="es-EC" sz="2000">
                          <a:effectLst/>
                        </a:rPr>
                        <a:t>Z=65</a:t>
                      </a:r>
                      <a:endParaRPr lang="es-EC"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q1=-90</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q1ex=-89</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1.12</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94553874"/>
                  </a:ext>
                </a:extLst>
              </a:tr>
              <a:tr h="672047">
                <a:tc vMerge="1">
                  <a:txBody>
                    <a:bodyPr/>
                    <a:lstStyle/>
                    <a:p>
                      <a:endParaRPr lang="es-EC"/>
                    </a:p>
                  </a:txBody>
                  <a:tcPr/>
                </a:tc>
                <a:tc>
                  <a:txBody>
                    <a:bodyPr/>
                    <a:lstStyle/>
                    <a:p>
                      <a:pPr algn="ctr">
                        <a:lnSpc>
                          <a:spcPct val="200000"/>
                        </a:lnSpc>
                        <a:spcAft>
                          <a:spcPts val="0"/>
                        </a:spcAft>
                      </a:pPr>
                      <a:r>
                        <a:rPr lang="es-EC" sz="2000" dirty="0">
                          <a:solidFill>
                            <a:schemeClr val="tx2"/>
                          </a:solidFill>
                          <a:effectLst/>
                        </a:rPr>
                        <a:t>q2=66.16</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q2ex=66</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0</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37238713"/>
                  </a:ext>
                </a:extLst>
              </a:tr>
              <a:tr h="672047">
                <a:tc vMerge="1">
                  <a:txBody>
                    <a:bodyPr/>
                    <a:lstStyle/>
                    <a:p>
                      <a:endParaRPr lang="es-EC"/>
                    </a:p>
                  </a:txBody>
                  <a:tcPr/>
                </a:tc>
                <a:tc>
                  <a:txBody>
                    <a:bodyPr/>
                    <a:lstStyle/>
                    <a:p>
                      <a:pPr algn="ctr">
                        <a:lnSpc>
                          <a:spcPct val="200000"/>
                        </a:lnSpc>
                        <a:spcAft>
                          <a:spcPts val="0"/>
                        </a:spcAft>
                      </a:pPr>
                      <a:r>
                        <a:rPr lang="es-EC" sz="2000" dirty="0">
                          <a:solidFill>
                            <a:schemeClr val="tx2"/>
                          </a:solidFill>
                          <a:effectLst/>
                        </a:rPr>
                        <a:t>q3=-30.02</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q3ex=-29</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1.13</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36529097"/>
                  </a:ext>
                </a:extLst>
              </a:tr>
              <a:tr h="672047">
                <a:tc vMerge="1">
                  <a:txBody>
                    <a:bodyPr/>
                    <a:lstStyle/>
                    <a:p>
                      <a:endParaRPr lang="es-EC"/>
                    </a:p>
                  </a:txBody>
                  <a:tcPr/>
                </a:tc>
                <a:tc>
                  <a:txBody>
                    <a:bodyPr/>
                    <a:lstStyle/>
                    <a:p>
                      <a:pPr algn="ctr">
                        <a:lnSpc>
                          <a:spcPct val="200000"/>
                        </a:lnSpc>
                        <a:spcAft>
                          <a:spcPts val="0"/>
                        </a:spcAft>
                      </a:pPr>
                      <a:r>
                        <a:rPr lang="es-EC" sz="2000">
                          <a:solidFill>
                            <a:schemeClr val="tx2"/>
                          </a:solidFill>
                          <a:effectLst/>
                        </a:rPr>
                        <a:t>q4=-36.14</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a:solidFill>
                            <a:schemeClr val="tx2"/>
                          </a:solidFill>
                          <a:effectLst/>
                        </a:rPr>
                        <a:t>q4ex=-35</a:t>
                      </a:r>
                      <a:endParaRPr lang="es-EC" sz="32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2000" dirty="0">
                          <a:solidFill>
                            <a:schemeClr val="tx2"/>
                          </a:solidFill>
                          <a:effectLst/>
                        </a:rPr>
                        <a:t>3.2</a:t>
                      </a:r>
                      <a:endParaRPr lang="es-EC" sz="3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66372459"/>
                  </a:ext>
                </a:extLst>
              </a:tr>
            </a:tbl>
          </a:graphicData>
        </a:graphic>
      </p:graphicFrame>
      <p:sp>
        <p:nvSpPr>
          <p:cNvPr id="18" name="CuadroTexto 17">
            <a:extLst>
              <a:ext uri="{FF2B5EF4-FFF2-40B4-BE49-F238E27FC236}">
                <a16:creationId xmlns:a16="http://schemas.microsoft.com/office/drawing/2014/main" id="{82C84BBA-98B8-4B64-B9E4-77F4C3357A1D}"/>
              </a:ext>
            </a:extLst>
          </p:cNvPr>
          <p:cNvSpPr txBox="1"/>
          <p:nvPr/>
        </p:nvSpPr>
        <p:spPr>
          <a:xfrm>
            <a:off x="19975" y="12799040"/>
            <a:ext cx="1864242" cy="830997"/>
          </a:xfrm>
          <a:prstGeom prst="rect">
            <a:avLst/>
          </a:prstGeom>
          <a:noFill/>
        </p:spPr>
        <p:txBody>
          <a:bodyPr wrap="square" rtlCol="0">
            <a:spAutoFit/>
          </a:bodyPr>
          <a:lstStyle/>
          <a:p>
            <a:pPr algn="ctr"/>
            <a:r>
              <a:rPr lang="es-ES" sz="2400" dirty="0">
                <a:solidFill>
                  <a:schemeClr val="tx2"/>
                </a:solidFill>
              </a:rPr>
              <a:t>ANÁLISIS DE RESULTADOS</a:t>
            </a:r>
            <a:endParaRPr lang="es-EC" sz="2400" dirty="0">
              <a:solidFill>
                <a:schemeClr val="tx2"/>
              </a:solidFill>
            </a:endParaRPr>
          </a:p>
        </p:txBody>
      </p:sp>
    </p:spTree>
    <p:extLst>
      <p:ext uri="{BB962C8B-B14F-4D97-AF65-F5344CB8AC3E}">
        <p14:creationId xmlns:p14="http://schemas.microsoft.com/office/powerpoint/2010/main" val="2394117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D823B466-0B82-4CA0-BAB7-2DE117CA2E7A}"/>
              </a:ext>
            </a:extLst>
          </p:cNvPr>
          <p:cNvSpPr txBox="1"/>
          <p:nvPr/>
        </p:nvSpPr>
        <p:spPr>
          <a:xfrm>
            <a:off x="2396112" y="130510"/>
            <a:ext cx="10091178"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ANÁLISIS DE RESULTADOS</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2356460" y="1146173"/>
            <a:ext cx="8189618"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Procesos Industriales</a:t>
            </a:r>
          </a:p>
        </p:txBody>
      </p:sp>
      <p:pic>
        <p:nvPicPr>
          <p:cNvPr id="18" name="Imagen 17">
            <a:extLst>
              <a:ext uri="{FF2B5EF4-FFF2-40B4-BE49-F238E27FC236}">
                <a16:creationId xmlns:a16="http://schemas.microsoft.com/office/drawing/2014/main" id="{4A8C0C53-1362-45E8-81B8-3B45856800B5}"/>
              </a:ext>
            </a:extLst>
          </p:cNvPr>
          <p:cNvPicPr/>
          <p:nvPr/>
        </p:nvPicPr>
        <p:blipFill rotWithShape="1">
          <a:blip r:embed="rId5"/>
          <a:srcRect l="7480" t="17213" r="55276" b="48408"/>
          <a:stretch/>
        </p:blipFill>
        <p:spPr>
          <a:xfrm>
            <a:off x="3998421" y="2161836"/>
            <a:ext cx="6886559" cy="5114726"/>
          </a:xfrm>
          <a:prstGeom prst="rect">
            <a:avLst/>
          </a:prstGeom>
          <a:ln>
            <a:solidFill>
              <a:schemeClr val="tx1"/>
            </a:solidFill>
          </a:ln>
        </p:spPr>
      </p:pic>
      <p:pic>
        <p:nvPicPr>
          <p:cNvPr id="19" name="Imagen 18">
            <a:extLst>
              <a:ext uri="{FF2B5EF4-FFF2-40B4-BE49-F238E27FC236}">
                <a16:creationId xmlns:a16="http://schemas.microsoft.com/office/drawing/2014/main" id="{C9937309-B091-48EA-8E44-95D99969D39A}"/>
              </a:ext>
            </a:extLst>
          </p:cNvPr>
          <p:cNvPicPr/>
          <p:nvPr/>
        </p:nvPicPr>
        <p:blipFill rotWithShape="1">
          <a:blip r:embed="rId5"/>
          <a:srcRect l="26978" t="59916" r="29612" b="8484"/>
          <a:stretch/>
        </p:blipFill>
        <p:spPr>
          <a:xfrm>
            <a:off x="8837654" y="8055899"/>
            <a:ext cx="7495736" cy="5146892"/>
          </a:xfrm>
          <a:prstGeom prst="rect">
            <a:avLst/>
          </a:prstGeom>
          <a:ln>
            <a:solidFill>
              <a:schemeClr val="tx1"/>
            </a:solidFill>
          </a:ln>
        </p:spPr>
      </p:pic>
      <p:pic>
        <p:nvPicPr>
          <p:cNvPr id="21" name="Imagen 20">
            <a:extLst>
              <a:ext uri="{FF2B5EF4-FFF2-40B4-BE49-F238E27FC236}">
                <a16:creationId xmlns:a16="http://schemas.microsoft.com/office/drawing/2014/main" id="{67926635-C39A-4E69-826A-97D44517CD30}"/>
              </a:ext>
            </a:extLst>
          </p:cNvPr>
          <p:cNvPicPr/>
          <p:nvPr/>
        </p:nvPicPr>
        <p:blipFill rotWithShape="1">
          <a:blip r:embed="rId5"/>
          <a:srcRect l="55402" t="16818" r="9096" b="46313"/>
          <a:stretch/>
        </p:blipFill>
        <p:spPr>
          <a:xfrm>
            <a:off x="14020709" y="2129671"/>
            <a:ext cx="7495735" cy="5146891"/>
          </a:xfrm>
          <a:prstGeom prst="rect">
            <a:avLst/>
          </a:prstGeom>
          <a:ln>
            <a:solidFill>
              <a:schemeClr val="tx1"/>
            </a:solidFill>
          </a:ln>
        </p:spPr>
      </p:pic>
      <p:sp>
        <p:nvSpPr>
          <p:cNvPr id="12" name="CuadroTexto 11">
            <a:extLst>
              <a:ext uri="{FF2B5EF4-FFF2-40B4-BE49-F238E27FC236}">
                <a16:creationId xmlns:a16="http://schemas.microsoft.com/office/drawing/2014/main" id="{AEB56B08-488E-40F3-81BA-F1551EE60F9E}"/>
              </a:ext>
            </a:extLst>
          </p:cNvPr>
          <p:cNvSpPr txBox="1"/>
          <p:nvPr/>
        </p:nvSpPr>
        <p:spPr>
          <a:xfrm>
            <a:off x="19975" y="12799040"/>
            <a:ext cx="1864242" cy="830997"/>
          </a:xfrm>
          <a:prstGeom prst="rect">
            <a:avLst/>
          </a:prstGeom>
          <a:noFill/>
        </p:spPr>
        <p:txBody>
          <a:bodyPr wrap="square" rtlCol="0">
            <a:spAutoFit/>
          </a:bodyPr>
          <a:lstStyle/>
          <a:p>
            <a:pPr algn="ctr"/>
            <a:r>
              <a:rPr lang="es-ES" sz="2400" dirty="0">
                <a:solidFill>
                  <a:schemeClr val="tx2"/>
                </a:solidFill>
              </a:rPr>
              <a:t>ANÁLISIS DE RESULTADOS</a:t>
            </a:r>
            <a:endParaRPr lang="es-EC" sz="2400" dirty="0">
              <a:solidFill>
                <a:schemeClr val="tx2"/>
              </a:solidFill>
            </a:endParaRPr>
          </a:p>
        </p:txBody>
      </p:sp>
    </p:spTree>
    <p:extLst>
      <p:ext uri="{BB962C8B-B14F-4D97-AF65-F5344CB8AC3E}">
        <p14:creationId xmlns:p14="http://schemas.microsoft.com/office/powerpoint/2010/main" val="22673654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BB5092-8ED8-2341-BCA2-E295085E9A48}"/>
              </a:ext>
            </a:extLst>
          </p:cNvPr>
          <p:cNvSpPr/>
          <p:nvPr/>
        </p:nvSpPr>
        <p:spPr>
          <a:xfrm>
            <a:off x="2304215" y="1744915"/>
            <a:ext cx="21106476" cy="11295400"/>
          </a:xfrm>
          <a:prstGeom prst="rect">
            <a:avLst/>
          </a:prstGeom>
        </p:spPr>
        <p:txBody>
          <a:bodyPr wrap="square">
            <a:spAutoFit/>
          </a:bodyPr>
          <a:lstStyle/>
          <a:p>
            <a:pPr marL="457200" indent="-457200" algn="just">
              <a:buFont typeface="Arial" panose="020B0604020202020204" pitchFamily="34" charset="0"/>
              <a:buChar char="•"/>
            </a:pPr>
            <a:r>
              <a:rPr lang="es-EC" dirty="0"/>
              <a:t>El diseño del sistema </a:t>
            </a:r>
            <a:r>
              <a:rPr lang="es-EC" dirty="0" err="1"/>
              <a:t>cloud</a:t>
            </a:r>
            <a:r>
              <a:rPr lang="es-EC" dirty="0"/>
              <a:t> </a:t>
            </a:r>
            <a:r>
              <a:rPr lang="es-EC" dirty="0" err="1"/>
              <a:t>robotics</a:t>
            </a:r>
            <a:r>
              <a:rPr lang="es-EC" dirty="0"/>
              <a:t> comprende tanto la parte de hardware como software, con lo que respecta a la parte de software se tiene la unión de varios softwares tales como Python, Basic, Java Script y CSS mediante el </a:t>
            </a:r>
            <a:r>
              <a:rPr lang="es-EC" dirty="0" err="1"/>
              <a:t>framework</a:t>
            </a:r>
            <a:r>
              <a:rPr lang="es-EC" dirty="0"/>
              <a:t> de Django y el entorno de programación </a:t>
            </a:r>
            <a:r>
              <a:rPr lang="es-EC" dirty="0" err="1"/>
              <a:t>Bascom</a:t>
            </a:r>
            <a:r>
              <a:rPr lang="es-EC" dirty="0"/>
              <a:t> AVR en cambio lo que respecta a la parte de hardware comprende la tarjeta Raspberry Pi que sirve como servidor y alojamiento de la página web, los puente h IRF3205 permiten el control de los motores a 24 voltios y la tarjeta con el microcontrolador ATxmega64D3 sirve para el control de todo el sistema.</a:t>
            </a:r>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r>
              <a:rPr lang="es-EC" sz="4000" dirty="0"/>
              <a:t>La ejecución de la cinemática directa e inversa como la realización de procesos industriales desde una página web remota, facilita el control de los mismos, brindando mayor seguridad a sus operarios y un mejor monitoreo de la celda robótica, logrando así la incorporación de nuevas tecnologías como el Internet </a:t>
            </a:r>
            <a:r>
              <a:rPr lang="es-EC" sz="4000" dirty="0" err="1"/>
              <a:t>of</a:t>
            </a:r>
            <a:r>
              <a:rPr lang="es-EC" sz="4000" dirty="0"/>
              <a:t> </a:t>
            </a:r>
            <a:r>
              <a:rPr lang="es-EC" sz="4000" dirty="0" err="1"/>
              <a:t>Things</a:t>
            </a:r>
            <a:r>
              <a:rPr lang="es-EC" sz="4000" dirty="0"/>
              <a:t> (</a:t>
            </a:r>
            <a:r>
              <a:rPr lang="es-EC" sz="4000" dirty="0" err="1"/>
              <a:t>IoT</a:t>
            </a:r>
            <a:r>
              <a:rPr lang="es-EC" sz="4000" dirty="0"/>
              <a:t>).</a:t>
            </a:r>
          </a:p>
          <a:p>
            <a:pPr algn="just"/>
            <a:endParaRPr lang="es-EC" sz="4000" dirty="0"/>
          </a:p>
          <a:p>
            <a:pPr marL="457200" indent="-457200" algn="just">
              <a:buFont typeface="Arial" panose="020B0604020202020204" pitchFamily="34" charset="0"/>
              <a:buChar char="•"/>
            </a:pPr>
            <a:r>
              <a:rPr lang="es-EC" sz="4000" dirty="0"/>
              <a:t>Django es un </a:t>
            </a:r>
            <a:r>
              <a:rPr lang="es-EC" sz="4000" dirty="0" err="1"/>
              <a:t>framework</a:t>
            </a:r>
            <a:r>
              <a:rPr lang="es-EC" sz="4000" dirty="0"/>
              <a:t> muy preciso en el reporte de los errores dentro sus líneas de código, facilitando el trabajo del programador, al no tener que buscar el o los errores dentro del código de programación, sino sólo solucionarlos.</a:t>
            </a:r>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endParaRPr lang="es-EC" sz="4000" dirty="0"/>
          </a:p>
          <a:p>
            <a:pPr algn="just"/>
            <a:endParaRPr lang="es-EC" dirty="0"/>
          </a:p>
          <a:p>
            <a:pPr marL="457200" indent="-457200" algn="just">
              <a:buFont typeface="Arial" panose="020B0604020202020204" pitchFamily="34" charset="0"/>
              <a:buChar char="•"/>
            </a:pPr>
            <a:endParaRPr lang="en-US" dirty="0">
              <a:solidFill>
                <a:srgbClr val="7F7F7F"/>
              </a:solidFill>
              <a:latin typeface="Lato" charset="0"/>
              <a:ea typeface="Lato" charset="0"/>
              <a:cs typeface="Lato" charset="0"/>
            </a:endParaRPr>
          </a:p>
        </p:txBody>
      </p:sp>
      <p:sp>
        <p:nvSpPr>
          <p:cNvPr id="16" name="TextBox 15">
            <a:extLst>
              <a:ext uri="{FF2B5EF4-FFF2-40B4-BE49-F238E27FC236}">
                <a16:creationId xmlns:a16="http://schemas.microsoft.com/office/drawing/2014/main" id="{E8E2F14C-6C4D-B247-B802-478510C3CF38}"/>
              </a:ext>
            </a:extLst>
          </p:cNvPr>
          <p:cNvSpPr txBox="1"/>
          <p:nvPr/>
        </p:nvSpPr>
        <p:spPr>
          <a:xfrm>
            <a:off x="2396112" y="301672"/>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CONCLUSIONES</a:t>
            </a:r>
          </a:p>
        </p:txBody>
      </p:sp>
      <p:pic>
        <p:nvPicPr>
          <p:cNvPr id="12" name="Picture 4" descr="Resultado de imagen para espe">
            <a:extLst>
              <a:ext uri="{FF2B5EF4-FFF2-40B4-BE49-F238E27FC236}">
                <a16:creationId xmlns:a16="http://schemas.microsoft.com/office/drawing/2014/main" id="{FAB76F8C-5756-484E-B88B-1604F8B5C9B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581D07B0-6D47-49E8-94E0-16E1D07964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BB651EDE-C03D-4A1D-882D-E7A68E1C4B8F}"/>
              </a:ext>
            </a:extLst>
          </p:cNvPr>
          <p:cNvSpPr txBox="1"/>
          <p:nvPr/>
        </p:nvSpPr>
        <p:spPr>
          <a:xfrm>
            <a:off x="82056" y="13256823"/>
            <a:ext cx="1739074" cy="369332"/>
          </a:xfrm>
          <a:prstGeom prst="rect">
            <a:avLst/>
          </a:prstGeom>
          <a:noFill/>
        </p:spPr>
        <p:txBody>
          <a:bodyPr wrap="square" rtlCol="0">
            <a:spAutoFit/>
          </a:bodyPr>
          <a:lstStyle/>
          <a:p>
            <a:pPr algn="ctr"/>
            <a:r>
              <a:rPr lang="es-ES" sz="1800" dirty="0">
                <a:solidFill>
                  <a:schemeClr val="tx2"/>
                </a:solidFill>
              </a:rPr>
              <a:t>CONCLUSIONES</a:t>
            </a:r>
            <a:endParaRPr lang="es-EC" sz="1800" dirty="0">
              <a:solidFill>
                <a:schemeClr val="tx2"/>
              </a:solidFill>
            </a:endParaRPr>
          </a:p>
        </p:txBody>
      </p:sp>
    </p:spTree>
    <p:extLst>
      <p:ext uri="{BB962C8B-B14F-4D97-AF65-F5344CB8AC3E}">
        <p14:creationId xmlns:p14="http://schemas.microsoft.com/office/powerpoint/2010/main" val="1952364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7F2811-382B-C248-9727-832D0625E6B2}"/>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EA3202-3266-5146-BFB4-E1CBC27ACECD}"/>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8C8AF5D-3654-074F-B2D0-483403C9A89A}"/>
              </a:ext>
            </a:extLst>
          </p:cNvPr>
          <p:cNvSpPr txBox="1"/>
          <p:nvPr/>
        </p:nvSpPr>
        <p:spPr>
          <a:xfrm>
            <a:off x="3138319" y="983563"/>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INTRODUCCIÓN</a:t>
            </a:r>
          </a:p>
        </p:txBody>
      </p:sp>
      <p:pic>
        <p:nvPicPr>
          <p:cNvPr id="25" name="Picture 4" descr="Resultado de imagen para espe">
            <a:extLst>
              <a:ext uri="{FF2B5EF4-FFF2-40B4-BE49-F238E27FC236}">
                <a16:creationId xmlns:a16="http://schemas.microsoft.com/office/drawing/2014/main" id="{2856B38E-2886-4348-8C86-50C0181B9CD2}"/>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Resultado de imagen para espe">
            <a:extLst>
              <a:ext uri="{FF2B5EF4-FFF2-40B4-BE49-F238E27FC236}">
                <a16:creationId xmlns:a16="http://schemas.microsoft.com/office/drawing/2014/main" id="{CCB07161-212C-4DE5-9843-B22D2EC5C867}"/>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1AB882A3-C1E8-472E-A371-7898A2F90A53}"/>
              </a:ext>
            </a:extLst>
          </p:cNvPr>
          <p:cNvSpPr txBox="1"/>
          <p:nvPr/>
        </p:nvSpPr>
        <p:spPr>
          <a:xfrm>
            <a:off x="88077" y="13224465"/>
            <a:ext cx="1884217" cy="369332"/>
          </a:xfrm>
          <a:prstGeom prst="rect">
            <a:avLst/>
          </a:prstGeom>
          <a:noFill/>
        </p:spPr>
        <p:txBody>
          <a:bodyPr wrap="square" rtlCol="0">
            <a:spAutoFit/>
          </a:bodyPr>
          <a:lstStyle/>
          <a:p>
            <a:r>
              <a:rPr lang="es-ES" sz="1800" dirty="0">
                <a:solidFill>
                  <a:schemeClr val="tx2"/>
                </a:solidFill>
              </a:rPr>
              <a:t>INTRODUCCIÓN </a:t>
            </a:r>
            <a:endParaRPr lang="es-EC" sz="1800" dirty="0">
              <a:solidFill>
                <a:schemeClr val="tx2"/>
              </a:solidFill>
            </a:endParaRPr>
          </a:p>
        </p:txBody>
      </p:sp>
      <p:sp>
        <p:nvSpPr>
          <p:cNvPr id="4" name="Rectángulo: esquinas redondeadas 3">
            <a:extLst>
              <a:ext uri="{FF2B5EF4-FFF2-40B4-BE49-F238E27FC236}">
                <a16:creationId xmlns:a16="http://schemas.microsoft.com/office/drawing/2014/main" id="{1CEF24F0-E2F2-4F81-8F15-5183D9E00E69}"/>
              </a:ext>
            </a:extLst>
          </p:cNvPr>
          <p:cNvSpPr/>
          <p:nvPr/>
        </p:nvSpPr>
        <p:spPr>
          <a:xfrm>
            <a:off x="9840768" y="2398358"/>
            <a:ext cx="5557520" cy="1613996"/>
          </a:xfrm>
          <a:prstGeom prst="round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CELDA ROBÓTICA</a:t>
            </a:r>
          </a:p>
        </p:txBody>
      </p:sp>
      <p:sp>
        <p:nvSpPr>
          <p:cNvPr id="5" name="Flecha: hacia abajo 4">
            <a:extLst>
              <a:ext uri="{FF2B5EF4-FFF2-40B4-BE49-F238E27FC236}">
                <a16:creationId xmlns:a16="http://schemas.microsoft.com/office/drawing/2014/main" id="{05479B13-22D3-472A-A046-B863C19F47D0}"/>
              </a:ext>
            </a:extLst>
          </p:cNvPr>
          <p:cNvSpPr/>
          <p:nvPr/>
        </p:nvSpPr>
        <p:spPr>
          <a:xfrm>
            <a:off x="12058585" y="4291582"/>
            <a:ext cx="1228093" cy="130048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8" name="Rectángulo: esquinas redondeadas 17">
            <a:extLst>
              <a:ext uri="{FF2B5EF4-FFF2-40B4-BE49-F238E27FC236}">
                <a16:creationId xmlns:a16="http://schemas.microsoft.com/office/drawing/2014/main" id="{17C49667-28BF-4B06-A20D-D3505C03D4F5}"/>
              </a:ext>
            </a:extLst>
          </p:cNvPr>
          <p:cNvSpPr/>
          <p:nvPr/>
        </p:nvSpPr>
        <p:spPr>
          <a:xfrm>
            <a:off x="9284271" y="5703495"/>
            <a:ext cx="6776720" cy="16139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ROBOT CRS A255</a:t>
            </a:r>
          </a:p>
        </p:txBody>
      </p:sp>
      <p:sp>
        <p:nvSpPr>
          <p:cNvPr id="7" name="Flecha: hacia abajo 6">
            <a:extLst>
              <a:ext uri="{FF2B5EF4-FFF2-40B4-BE49-F238E27FC236}">
                <a16:creationId xmlns:a16="http://schemas.microsoft.com/office/drawing/2014/main" id="{874309B5-9C17-4B04-AB00-0643680EEB91}"/>
              </a:ext>
            </a:extLst>
          </p:cNvPr>
          <p:cNvSpPr/>
          <p:nvPr/>
        </p:nvSpPr>
        <p:spPr>
          <a:xfrm rot="10800000">
            <a:off x="12192962" y="7610109"/>
            <a:ext cx="1137920" cy="1040341"/>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Flecha: hacia abajo 19">
            <a:extLst>
              <a:ext uri="{FF2B5EF4-FFF2-40B4-BE49-F238E27FC236}">
                <a16:creationId xmlns:a16="http://schemas.microsoft.com/office/drawing/2014/main" id="{974BEB2B-BFF3-4D5E-96A8-20907309FBC7}"/>
              </a:ext>
            </a:extLst>
          </p:cNvPr>
          <p:cNvSpPr/>
          <p:nvPr/>
        </p:nvSpPr>
        <p:spPr>
          <a:xfrm rot="7753089">
            <a:off x="16522137" y="7793793"/>
            <a:ext cx="1305647" cy="1459898"/>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Flecha: a la derecha 21">
            <a:extLst>
              <a:ext uri="{FF2B5EF4-FFF2-40B4-BE49-F238E27FC236}">
                <a16:creationId xmlns:a16="http://schemas.microsoft.com/office/drawing/2014/main" id="{4B34AE07-257B-43E9-9887-FFBE1A5D13CC}"/>
              </a:ext>
            </a:extLst>
          </p:cNvPr>
          <p:cNvSpPr/>
          <p:nvPr/>
        </p:nvSpPr>
        <p:spPr>
          <a:xfrm rot="19333998">
            <a:off x="7926305" y="8005794"/>
            <a:ext cx="1555847" cy="1247618"/>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Flecha: a la derecha 27">
            <a:extLst>
              <a:ext uri="{FF2B5EF4-FFF2-40B4-BE49-F238E27FC236}">
                <a16:creationId xmlns:a16="http://schemas.microsoft.com/office/drawing/2014/main" id="{49442A97-CA76-4814-8DEC-66170369E0A2}"/>
              </a:ext>
            </a:extLst>
          </p:cNvPr>
          <p:cNvSpPr/>
          <p:nvPr/>
        </p:nvSpPr>
        <p:spPr>
          <a:xfrm rot="9100006">
            <a:off x="16940503" y="5396269"/>
            <a:ext cx="1605280" cy="126779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Flecha: a la derecha 28">
            <a:extLst>
              <a:ext uri="{FF2B5EF4-FFF2-40B4-BE49-F238E27FC236}">
                <a16:creationId xmlns:a16="http://schemas.microsoft.com/office/drawing/2014/main" id="{0A0E49D3-D977-45C5-AA5E-4F58E89BB652}"/>
              </a:ext>
            </a:extLst>
          </p:cNvPr>
          <p:cNvSpPr/>
          <p:nvPr/>
        </p:nvSpPr>
        <p:spPr>
          <a:xfrm rot="1709142">
            <a:off x="6948088" y="5190993"/>
            <a:ext cx="1605280" cy="126779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6" name="Imagen 5">
            <a:extLst>
              <a:ext uri="{FF2B5EF4-FFF2-40B4-BE49-F238E27FC236}">
                <a16:creationId xmlns:a16="http://schemas.microsoft.com/office/drawing/2014/main" id="{FDCDFC19-A9CA-497F-A7B7-1D17C9509954}"/>
              </a:ext>
            </a:extLst>
          </p:cNvPr>
          <p:cNvPicPr>
            <a:picLocks noChangeAspect="1"/>
          </p:cNvPicPr>
          <p:nvPr/>
        </p:nvPicPr>
        <p:blipFill>
          <a:blip r:embed="rId5"/>
          <a:stretch>
            <a:fillRect/>
          </a:stretch>
        </p:blipFill>
        <p:spPr>
          <a:xfrm>
            <a:off x="2835611" y="3298975"/>
            <a:ext cx="3599473" cy="3736857"/>
          </a:xfrm>
          <a:prstGeom prst="rect">
            <a:avLst/>
          </a:prstGeom>
        </p:spPr>
      </p:pic>
      <p:pic>
        <p:nvPicPr>
          <p:cNvPr id="9" name="Imagen 8">
            <a:extLst>
              <a:ext uri="{FF2B5EF4-FFF2-40B4-BE49-F238E27FC236}">
                <a16:creationId xmlns:a16="http://schemas.microsoft.com/office/drawing/2014/main" id="{14D1AC1F-016D-4F9E-9E9C-6D790E203DE2}"/>
              </a:ext>
            </a:extLst>
          </p:cNvPr>
          <p:cNvPicPr>
            <a:picLocks noChangeAspect="1"/>
          </p:cNvPicPr>
          <p:nvPr/>
        </p:nvPicPr>
        <p:blipFill>
          <a:blip r:embed="rId6"/>
          <a:stretch>
            <a:fillRect/>
          </a:stretch>
        </p:blipFill>
        <p:spPr>
          <a:xfrm>
            <a:off x="10723330" y="9360069"/>
            <a:ext cx="3759040" cy="4033673"/>
          </a:xfrm>
          <a:prstGeom prst="rect">
            <a:avLst/>
          </a:prstGeom>
        </p:spPr>
      </p:pic>
      <p:pic>
        <p:nvPicPr>
          <p:cNvPr id="17" name="Imagen 16">
            <a:extLst>
              <a:ext uri="{FF2B5EF4-FFF2-40B4-BE49-F238E27FC236}">
                <a16:creationId xmlns:a16="http://schemas.microsoft.com/office/drawing/2014/main" id="{27C5A20E-B81F-4213-A5A9-A4F4099C8C00}"/>
              </a:ext>
            </a:extLst>
          </p:cNvPr>
          <p:cNvPicPr>
            <a:picLocks noChangeAspect="1"/>
          </p:cNvPicPr>
          <p:nvPr/>
        </p:nvPicPr>
        <p:blipFill>
          <a:blip r:embed="rId7"/>
          <a:stretch>
            <a:fillRect/>
          </a:stretch>
        </p:blipFill>
        <p:spPr>
          <a:xfrm>
            <a:off x="16948513" y="9360068"/>
            <a:ext cx="4546044" cy="3409533"/>
          </a:xfrm>
          <a:prstGeom prst="rect">
            <a:avLst/>
          </a:prstGeom>
        </p:spPr>
      </p:pic>
      <p:pic>
        <p:nvPicPr>
          <p:cNvPr id="19" name="Imagen 18">
            <a:extLst>
              <a:ext uri="{FF2B5EF4-FFF2-40B4-BE49-F238E27FC236}">
                <a16:creationId xmlns:a16="http://schemas.microsoft.com/office/drawing/2014/main" id="{C33A5A68-9447-420B-92B0-5D3A59A084AB}"/>
              </a:ext>
            </a:extLst>
          </p:cNvPr>
          <p:cNvPicPr>
            <a:picLocks noChangeAspect="1"/>
          </p:cNvPicPr>
          <p:nvPr/>
        </p:nvPicPr>
        <p:blipFill>
          <a:blip r:embed="rId8"/>
          <a:stretch>
            <a:fillRect/>
          </a:stretch>
        </p:blipFill>
        <p:spPr>
          <a:xfrm>
            <a:off x="2599404" y="8688810"/>
            <a:ext cx="5151324" cy="3736857"/>
          </a:xfrm>
          <a:prstGeom prst="rect">
            <a:avLst/>
          </a:prstGeom>
        </p:spPr>
      </p:pic>
      <p:pic>
        <p:nvPicPr>
          <p:cNvPr id="21" name="Imagen 20">
            <a:extLst>
              <a:ext uri="{FF2B5EF4-FFF2-40B4-BE49-F238E27FC236}">
                <a16:creationId xmlns:a16="http://schemas.microsoft.com/office/drawing/2014/main" id="{2F38F873-923A-41BA-99BF-AE551337EEF6}"/>
              </a:ext>
            </a:extLst>
          </p:cNvPr>
          <p:cNvPicPr>
            <a:picLocks noChangeAspect="1"/>
          </p:cNvPicPr>
          <p:nvPr/>
        </p:nvPicPr>
        <p:blipFill rotWithShape="1">
          <a:blip r:embed="rId9"/>
          <a:srcRect l="15631" t="20038" r="19358" b="13810"/>
          <a:stretch/>
        </p:blipFill>
        <p:spPr>
          <a:xfrm>
            <a:off x="19503390" y="1900323"/>
            <a:ext cx="2710155" cy="5593135"/>
          </a:xfrm>
          <a:prstGeom prst="rect">
            <a:avLst/>
          </a:prstGeom>
        </p:spPr>
      </p:pic>
    </p:spTree>
    <p:extLst>
      <p:ext uri="{BB962C8B-B14F-4D97-AF65-F5344CB8AC3E}">
        <p14:creationId xmlns:p14="http://schemas.microsoft.com/office/powerpoint/2010/main" val="13443414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BB5092-8ED8-2341-BCA2-E295085E9A48}"/>
              </a:ext>
            </a:extLst>
          </p:cNvPr>
          <p:cNvSpPr/>
          <p:nvPr/>
        </p:nvSpPr>
        <p:spPr>
          <a:xfrm>
            <a:off x="2304215" y="1982122"/>
            <a:ext cx="21106476" cy="11110734"/>
          </a:xfrm>
          <a:prstGeom prst="rect">
            <a:avLst/>
          </a:prstGeom>
        </p:spPr>
        <p:txBody>
          <a:bodyPr wrap="square">
            <a:spAutoFit/>
          </a:bodyPr>
          <a:lstStyle/>
          <a:p>
            <a:pPr marL="457200" indent="-457200" algn="just">
              <a:buFont typeface="Arial" panose="020B0604020202020204" pitchFamily="34" charset="0"/>
              <a:buChar char="•"/>
            </a:pPr>
            <a:r>
              <a:rPr lang="es-EC" sz="4000" dirty="0"/>
              <a:t>La eficiencia del controlador </a:t>
            </a:r>
            <a:r>
              <a:rPr lang="es-EC" sz="4000" dirty="0" err="1"/>
              <a:t>fuzzy</a:t>
            </a:r>
            <a:r>
              <a:rPr lang="es-EC" sz="4000" dirty="0"/>
              <a:t> en conjunto con las buenas prestaciones de la tarjeta de control se pudo evidenciar en el análisis de resultados.</a:t>
            </a:r>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r>
              <a:rPr lang="es-EC" sz="4000" dirty="0"/>
              <a:t>Al momento de tener lectura de varios </a:t>
            </a:r>
            <a:r>
              <a:rPr lang="es-EC" sz="4000" dirty="0" err="1"/>
              <a:t>encoders</a:t>
            </a:r>
            <a:r>
              <a:rPr lang="es-EC" sz="4000" dirty="0"/>
              <a:t> es necesario usar un controlador capaz de tener un buen oscilador tanto interno como externo, además es necesario que el mismo tenga la posibilidad del uso de al menos cinco interrupciones, debido a que cada uno de los brazos robóticos tienen cinco </a:t>
            </a:r>
            <a:r>
              <a:rPr lang="es-EC" sz="4000" dirty="0" err="1"/>
              <a:t>encoders</a:t>
            </a:r>
            <a:r>
              <a:rPr lang="es-EC" sz="4000" dirty="0"/>
              <a:t>, en los cuales su lectura debe ser permanente, para no perder ningún dato al momento de la lectura, continua de los </a:t>
            </a:r>
            <a:r>
              <a:rPr lang="es-EC" sz="4000" dirty="0" err="1"/>
              <a:t>encoders</a:t>
            </a:r>
            <a:r>
              <a:rPr lang="es-EC" sz="4000" dirty="0"/>
              <a:t> de cada articulación del brazo robótico. </a:t>
            </a:r>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r>
              <a:rPr lang="es-EC" sz="4000" dirty="0"/>
              <a:t>El uso del microcontrolador ATxmega64D3, fue una buena elección como tarjeta controladora para cada uno de los brazos robóticos, por sus diferentes prestaciones, como: el número de interrupciones por puerto, por su oscilador externo separado de los osciladores internos precisos con PLL y preescalador, por su arquitectura RISC, por su velocidad de procesamiento MIPS es decir un millón de instrucciones por segundo, por sus puertos de tipo PWM, por sus interfaces UART de 8/16 bits y por contar con 50 entradas y salidas de propósito general.</a:t>
            </a:r>
          </a:p>
          <a:p>
            <a:pPr marL="457200" indent="-457200" algn="just">
              <a:buFont typeface="Arial" panose="020B0604020202020204" pitchFamily="34" charset="0"/>
              <a:buChar char="•"/>
            </a:pPr>
            <a:endParaRPr lang="en-US" sz="4000" dirty="0">
              <a:solidFill>
                <a:srgbClr val="7F7F7F"/>
              </a:solidFill>
              <a:latin typeface="Lato" charset="0"/>
              <a:ea typeface="Lato" charset="0"/>
              <a:cs typeface="Lato" charset="0"/>
            </a:endParaRPr>
          </a:p>
          <a:p>
            <a:pPr marL="457200" indent="-457200" algn="just">
              <a:buFont typeface="Arial" panose="020B0604020202020204" pitchFamily="34" charset="0"/>
              <a:buChar char="•"/>
            </a:pPr>
            <a:endParaRPr lang="en-US" dirty="0">
              <a:solidFill>
                <a:srgbClr val="7F7F7F"/>
              </a:solidFill>
              <a:latin typeface="Lato" charset="0"/>
              <a:ea typeface="Lato" charset="0"/>
              <a:cs typeface="Lato" charset="0"/>
            </a:endParaRPr>
          </a:p>
        </p:txBody>
      </p:sp>
      <p:sp>
        <p:nvSpPr>
          <p:cNvPr id="16" name="TextBox 15">
            <a:extLst>
              <a:ext uri="{FF2B5EF4-FFF2-40B4-BE49-F238E27FC236}">
                <a16:creationId xmlns:a16="http://schemas.microsoft.com/office/drawing/2014/main" id="{E8E2F14C-6C4D-B247-B802-478510C3CF38}"/>
              </a:ext>
            </a:extLst>
          </p:cNvPr>
          <p:cNvSpPr txBox="1"/>
          <p:nvPr/>
        </p:nvSpPr>
        <p:spPr>
          <a:xfrm>
            <a:off x="2784357" y="693866"/>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CONCLUSIONES</a:t>
            </a:r>
          </a:p>
        </p:txBody>
      </p:sp>
      <p:pic>
        <p:nvPicPr>
          <p:cNvPr id="12" name="Picture 4" descr="Resultado de imagen para espe">
            <a:extLst>
              <a:ext uri="{FF2B5EF4-FFF2-40B4-BE49-F238E27FC236}">
                <a16:creationId xmlns:a16="http://schemas.microsoft.com/office/drawing/2014/main" id="{FAB76F8C-5756-484E-B88B-1604F8B5C9B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581D07B0-6D47-49E8-94E0-16E1D07964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BB651EDE-C03D-4A1D-882D-E7A68E1C4B8F}"/>
              </a:ext>
            </a:extLst>
          </p:cNvPr>
          <p:cNvSpPr txBox="1"/>
          <p:nvPr/>
        </p:nvSpPr>
        <p:spPr>
          <a:xfrm>
            <a:off x="82056" y="13256823"/>
            <a:ext cx="1739074" cy="369332"/>
          </a:xfrm>
          <a:prstGeom prst="rect">
            <a:avLst/>
          </a:prstGeom>
          <a:noFill/>
        </p:spPr>
        <p:txBody>
          <a:bodyPr wrap="square" rtlCol="0">
            <a:spAutoFit/>
          </a:bodyPr>
          <a:lstStyle/>
          <a:p>
            <a:pPr algn="ctr"/>
            <a:r>
              <a:rPr lang="es-ES" sz="1800" dirty="0">
                <a:solidFill>
                  <a:schemeClr val="tx2"/>
                </a:solidFill>
              </a:rPr>
              <a:t>CONCLUSIONES</a:t>
            </a:r>
            <a:endParaRPr lang="es-EC" sz="1800" dirty="0">
              <a:solidFill>
                <a:schemeClr val="tx2"/>
              </a:solidFill>
            </a:endParaRPr>
          </a:p>
        </p:txBody>
      </p:sp>
    </p:spTree>
    <p:extLst>
      <p:ext uri="{BB962C8B-B14F-4D97-AF65-F5344CB8AC3E}">
        <p14:creationId xmlns:p14="http://schemas.microsoft.com/office/powerpoint/2010/main" val="25941474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BB5092-8ED8-2341-BCA2-E295085E9A48}"/>
              </a:ext>
            </a:extLst>
          </p:cNvPr>
          <p:cNvSpPr/>
          <p:nvPr/>
        </p:nvSpPr>
        <p:spPr>
          <a:xfrm>
            <a:off x="2304215" y="1982122"/>
            <a:ext cx="21106476" cy="6740307"/>
          </a:xfrm>
          <a:prstGeom prst="rect">
            <a:avLst/>
          </a:prstGeom>
        </p:spPr>
        <p:txBody>
          <a:bodyPr wrap="square">
            <a:spAutoFit/>
          </a:bodyPr>
          <a:lstStyle/>
          <a:p>
            <a:pPr algn="just"/>
            <a:endParaRPr lang="en-US" sz="4000" dirty="0">
              <a:solidFill>
                <a:srgbClr val="7F7F7F"/>
              </a:solidFill>
              <a:latin typeface="Lato" charset="0"/>
              <a:ea typeface="Lato" charset="0"/>
              <a:cs typeface="Lato" charset="0"/>
            </a:endParaRPr>
          </a:p>
          <a:p>
            <a:pPr marL="457200" indent="-457200" algn="just">
              <a:buFont typeface="Arial" panose="020B0604020202020204" pitchFamily="34" charset="0"/>
              <a:buChar char="•"/>
            </a:pPr>
            <a:r>
              <a:rPr lang="es-EC" sz="4000" dirty="0"/>
              <a:t>El microcontrolador ATxmega64D3 facilitó la lectura continua de los cinco </a:t>
            </a:r>
            <a:r>
              <a:rPr lang="es-EC" sz="4000" dirty="0" err="1"/>
              <a:t>encoders</a:t>
            </a:r>
            <a:r>
              <a:rPr lang="es-EC" sz="4000" dirty="0"/>
              <a:t> que posee cada brazo robótico, por su cantidad de interrupciones y factibilidad de utilizar un oscilador externo y varios osciladores internos con su respectivo PLL y preescalador.</a:t>
            </a:r>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r>
              <a:rPr lang="es-EC" sz="4000" dirty="0"/>
              <a:t>La tarjeta Raspberry Pi limita el manejo simultaneo de los brazos robóticos ya que solo dispone de un puerto UART, es así que para poder trabajar con ambos manipuladores fue necesario el uso de un multiplexor CD74HC4052E que permite elegir el puerto UART de las tarjetas controladoras se hará la recepción y transmisión de datos.</a:t>
            </a:r>
          </a:p>
          <a:p>
            <a:pPr marL="457200" indent="-457200" algn="just">
              <a:buFont typeface="Arial" panose="020B0604020202020204" pitchFamily="34" charset="0"/>
              <a:buChar char="•"/>
            </a:pPr>
            <a:endParaRPr lang="es-EC" dirty="0"/>
          </a:p>
          <a:p>
            <a:pPr marL="457200" indent="-457200" algn="just">
              <a:buFont typeface="Arial" panose="020B0604020202020204" pitchFamily="34" charset="0"/>
              <a:buChar char="•"/>
            </a:pPr>
            <a:endParaRPr lang="en-US" dirty="0">
              <a:solidFill>
                <a:srgbClr val="7F7F7F"/>
              </a:solidFill>
              <a:latin typeface="Lato" charset="0"/>
              <a:ea typeface="Lato" charset="0"/>
              <a:cs typeface="Lato" charset="0"/>
            </a:endParaRPr>
          </a:p>
        </p:txBody>
      </p:sp>
      <p:sp>
        <p:nvSpPr>
          <p:cNvPr id="16" name="TextBox 15">
            <a:extLst>
              <a:ext uri="{FF2B5EF4-FFF2-40B4-BE49-F238E27FC236}">
                <a16:creationId xmlns:a16="http://schemas.microsoft.com/office/drawing/2014/main" id="{E8E2F14C-6C4D-B247-B802-478510C3CF38}"/>
              </a:ext>
            </a:extLst>
          </p:cNvPr>
          <p:cNvSpPr txBox="1"/>
          <p:nvPr/>
        </p:nvSpPr>
        <p:spPr>
          <a:xfrm>
            <a:off x="2784357" y="693866"/>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CONCLUSIONES</a:t>
            </a:r>
          </a:p>
        </p:txBody>
      </p:sp>
      <p:pic>
        <p:nvPicPr>
          <p:cNvPr id="12" name="Picture 4" descr="Resultado de imagen para espe">
            <a:extLst>
              <a:ext uri="{FF2B5EF4-FFF2-40B4-BE49-F238E27FC236}">
                <a16:creationId xmlns:a16="http://schemas.microsoft.com/office/drawing/2014/main" id="{FAB76F8C-5756-484E-B88B-1604F8B5C9B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581D07B0-6D47-49E8-94E0-16E1D07964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BB651EDE-C03D-4A1D-882D-E7A68E1C4B8F}"/>
              </a:ext>
            </a:extLst>
          </p:cNvPr>
          <p:cNvSpPr txBox="1"/>
          <p:nvPr/>
        </p:nvSpPr>
        <p:spPr>
          <a:xfrm>
            <a:off x="82056" y="13256823"/>
            <a:ext cx="1739074" cy="369332"/>
          </a:xfrm>
          <a:prstGeom prst="rect">
            <a:avLst/>
          </a:prstGeom>
          <a:noFill/>
        </p:spPr>
        <p:txBody>
          <a:bodyPr wrap="square" rtlCol="0">
            <a:spAutoFit/>
          </a:bodyPr>
          <a:lstStyle/>
          <a:p>
            <a:pPr algn="ctr"/>
            <a:r>
              <a:rPr lang="es-ES" sz="1800" dirty="0">
                <a:solidFill>
                  <a:schemeClr val="tx2"/>
                </a:solidFill>
              </a:rPr>
              <a:t>CONCLUSIONES</a:t>
            </a:r>
            <a:endParaRPr lang="es-EC" sz="1800" dirty="0">
              <a:solidFill>
                <a:schemeClr val="tx2"/>
              </a:solidFill>
            </a:endParaRPr>
          </a:p>
        </p:txBody>
      </p:sp>
    </p:spTree>
    <p:extLst>
      <p:ext uri="{BB962C8B-B14F-4D97-AF65-F5344CB8AC3E}">
        <p14:creationId xmlns:p14="http://schemas.microsoft.com/office/powerpoint/2010/main" val="27241358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BB5092-8ED8-2341-BCA2-E295085E9A48}"/>
              </a:ext>
            </a:extLst>
          </p:cNvPr>
          <p:cNvSpPr/>
          <p:nvPr/>
        </p:nvSpPr>
        <p:spPr>
          <a:xfrm>
            <a:off x="2304215" y="2502961"/>
            <a:ext cx="21106476" cy="11664732"/>
          </a:xfrm>
          <a:prstGeom prst="rect">
            <a:avLst/>
          </a:prstGeom>
        </p:spPr>
        <p:txBody>
          <a:bodyPr wrap="square">
            <a:spAutoFit/>
          </a:bodyPr>
          <a:lstStyle/>
          <a:p>
            <a:pPr marL="457200" indent="-457200" algn="just">
              <a:buFont typeface="Arial" panose="020B0604020202020204" pitchFamily="34" charset="0"/>
              <a:buChar char="•"/>
            </a:pPr>
            <a:r>
              <a:rPr lang="es-EC" sz="4000" dirty="0"/>
              <a:t>Los brazos robóticos usan </a:t>
            </a:r>
            <a:r>
              <a:rPr lang="es-EC" sz="4000" dirty="0" err="1"/>
              <a:t>encoders</a:t>
            </a:r>
            <a:r>
              <a:rPr lang="es-EC" sz="4000" dirty="0"/>
              <a:t> incrementales, lo cual es una ventaja y desventaja al mismo tiempo, debido a que por su precio son más económicos que los </a:t>
            </a:r>
            <a:r>
              <a:rPr lang="es-EC" sz="4000" dirty="0" err="1"/>
              <a:t>encoders</a:t>
            </a:r>
            <a:r>
              <a:rPr lang="es-EC" sz="4000" dirty="0"/>
              <a:t> absolutos, pero su gran desventaja es que antes de ser alimentados se debe posicionar al encoder en un cero ya predeterminado, en caso de estos manipuladores robóticos, es necesario volver a la posición HOME (cero predeterminado para este proyecto) antes de apagar todo el sistema.</a:t>
            </a:r>
          </a:p>
          <a:p>
            <a:pPr marL="457200" indent="-457200" algn="just">
              <a:buFont typeface="Arial" panose="020B0604020202020204" pitchFamily="34" charset="0"/>
              <a:buChar char="•"/>
            </a:pPr>
            <a:endParaRPr lang="en-US" sz="4000" dirty="0">
              <a:latin typeface="Lato"/>
              <a:ea typeface="Tahoma" panose="020B0604030504040204" pitchFamily="34" charset="0"/>
              <a:cs typeface="Tahoma" panose="020B0604030504040204" pitchFamily="34" charset="0"/>
            </a:endParaRPr>
          </a:p>
          <a:p>
            <a:pPr marL="457200" indent="-457200" algn="just">
              <a:buFont typeface="Arial" panose="020B0604020202020204" pitchFamily="34" charset="0"/>
              <a:buChar char="•"/>
            </a:pPr>
            <a:r>
              <a:rPr lang="es-EC" sz="4000" dirty="0"/>
              <a:t>Es obligatorio el uso de la versión 2.7 de Python o una menor a esta, debido a que, en las versiones posteriores, la librería serial no funciona correctamente, por ende, se debe de utilizar la versión Django 1.11 o una versión menor ya que dichas versiones admiten la versión 2.7 de Python.</a:t>
            </a:r>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r>
              <a:rPr lang="es-EC" sz="4000" dirty="0"/>
              <a:t>Al momento de usar librerías propias de Python dentro del </a:t>
            </a:r>
            <a:r>
              <a:rPr lang="es-EC" sz="4000" dirty="0" err="1"/>
              <a:t>framework</a:t>
            </a:r>
            <a:r>
              <a:rPr lang="es-EC" sz="4000" dirty="0"/>
              <a:t> Django se debe de instalar dentro del entorno virtual de Django y no solo en la Raspberry Pi.</a:t>
            </a:r>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r>
              <a:rPr lang="es-EC" sz="4000" dirty="0"/>
              <a:t>Se debe alimentar la parte de potencia antes de activar y alimentar la parte de control de las tarjetas de Puente H Robot Zumo, ya que esto hará que las mismas no se dañen perdiendo su potencia en la salida.</a:t>
            </a:r>
          </a:p>
          <a:p>
            <a:pPr marL="457200" indent="-457200" algn="just">
              <a:buFont typeface="Arial" panose="020B0604020202020204" pitchFamily="34" charset="0"/>
              <a:buChar char="•"/>
            </a:pPr>
            <a:endParaRPr lang="es-EC" dirty="0"/>
          </a:p>
          <a:p>
            <a:pPr marL="457200" indent="-457200" algn="just">
              <a:buFont typeface="Arial" panose="020B0604020202020204" pitchFamily="34" charset="0"/>
              <a:buChar char="•"/>
            </a:pPr>
            <a:endParaRPr lang="es-EC" dirty="0"/>
          </a:p>
          <a:p>
            <a:pPr marL="457200" indent="-457200" algn="just">
              <a:buFont typeface="Arial" panose="020B0604020202020204" pitchFamily="34" charset="0"/>
              <a:buChar char="•"/>
            </a:pPr>
            <a:endParaRPr lang="en-US" sz="4000" dirty="0">
              <a:latin typeface="Lato"/>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E8E2F14C-6C4D-B247-B802-478510C3CF38}"/>
              </a:ext>
            </a:extLst>
          </p:cNvPr>
          <p:cNvSpPr txBox="1"/>
          <p:nvPr/>
        </p:nvSpPr>
        <p:spPr>
          <a:xfrm>
            <a:off x="2784357" y="693866"/>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RECOMENDACIONES</a:t>
            </a:r>
          </a:p>
        </p:txBody>
      </p:sp>
      <p:pic>
        <p:nvPicPr>
          <p:cNvPr id="12" name="Picture 4" descr="Resultado de imagen para espe">
            <a:extLst>
              <a:ext uri="{FF2B5EF4-FFF2-40B4-BE49-F238E27FC236}">
                <a16:creationId xmlns:a16="http://schemas.microsoft.com/office/drawing/2014/main" id="{FAB76F8C-5756-484E-B88B-1604F8B5C9B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581D07B0-6D47-49E8-94E0-16E1D07964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BB651EDE-C03D-4A1D-882D-E7A68E1C4B8F}"/>
              </a:ext>
            </a:extLst>
          </p:cNvPr>
          <p:cNvSpPr txBox="1"/>
          <p:nvPr/>
        </p:nvSpPr>
        <p:spPr>
          <a:xfrm>
            <a:off x="-168973" y="13260705"/>
            <a:ext cx="2222159" cy="369332"/>
          </a:xfrm>
          <a:prstGeom prst="rect">
            <a:avLst/>
          </a:prstGeom>
          <a:noFill/>
        </p:spPr>
        <p:txBody>
          <a:bodyPr wrap="square" rtlCol="0">
            <a:spAutoFit/>
          </a:bodyPr>
          <a:lstStyle/>
          <a:p>
            <a:pPr algn="ctr"/>
            <a:r>
              <a:rPr lang="es-ES" sz="1800" dirty="0">
                <a:solidFill>
                  <a:schemeClr val="tx2"/>
                </a:solidFill>
              </a:rPr>
              <a:t>RECOMENDACIONES</a:t>
            </a:r>
            <a:endParaRPr lang="es-EC" sz="1800" dirty="0">
              <a:solidFill>
                <a:schemeClr val="tx2"/>
              </a:solidFill>
            </a:endParaRPr>
          </a:p>
        </p:txBody>
      </p:sp>
    </p:spTree>
    <p:extLst>
      <p:ext uri="{BB962C8B-B14F-4D97-AF65-F5344CB8AC3E}">
        <p14:creationId xmlns:p14="http://schemas.microsoft.com/office/powerpoint/2010/main" val="13472358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2548383" y="1317335"/>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RECOMENDACIONES</a:t>
            </a:r>
          </a:p>
        </p:txBody>
      </p:sp>
      <p:pic>
        <p:nvPicPr>
          <p:cNvPr id="12" name="Picture 4" descr="Resultado de imagen para espe">
            <a:extLst>
              <a:ext uri="{FF2B5EF4-FFF2-40B4-BE49-F238E27FC236}">
                <a16:creationId xmlns:a16="http://schemas.microsoft.com/office/drawing/2014/main" id="{FAB76F8C-5756-484E-B88B-1604F8B5C9B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581D07B0-6D47-49E8-94E0-16E1D07964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a:extLst>
              <a:ext uri="{FF2B5EF4-FFF2-40B4-BE49-F238E27FC236}">
                <a16:creationId xmlns:a16="http://schemas.microsoft.com/office/drawing/2014/main" id="{FAAACE28-7045-4B89-8A93-1BEF9D1FE2E9}"/>
              </a:ext>
            </a:extLst>
          </p:cNvPr>
          <p:cNvSpPr/>
          <p:nvPr/>
        </p:nvSpPr>
        <p:spPr>
          <a:xfrm>
            <a:off x="2304215" y="2502961"/>
            <a:ext cx="21106476" cy="11664732"/>
          </a:xfrm>
          <a:prstGeom prst="rect">
            <a:avLst/>
          </a:prstGeom>
        </p:spPr>
        <p:txBody>
          <a:bodyPr wrap="square">
            <a:spAutoFit/>
          </a:bodyPr>
          <a:lstStyle/>
          <a:p>
            <a:pPr marL="457200" indent="-457200" algn="just">
              <a:buFont typeface="Arial" panose="020B0604020202020204" pitchFamily="34" charset="0"/>
              <a:buChar char="•"/>
            </a:pPr>
            <a:endParaRPr lang="es-EC" dirty="0"/>
          </a:p>
          <a:p>
            <a:pPr marL="457200" indent="-457200" algn="just">
              <a:buFont typeface="Arial" panose="020B0604020202020204" pitchFamily="34" charset="0"/>
              <a:buChar char="•"/>
            </a:pPr>
            <a:r>
              <a:rPr lang="es-EC" sz="4000" dirty="0"/>
              <a:t>Es necesario tener en cuenta que al momento de enviar un dato por la comunicación serial, el microcontrolador lea el dato no bit a bit sino todo el byte. Una forma de corroborar que el microcontrolador está leyendo un byte es con un programa de lectura y escritura entre la Raspberry Pi y el microcontrolador.</a:t>
            </a:r>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r>
              <a:rPr lang="es-EC" sz="4000" dirty="0"/>
              <a:t>Hay que tener en cuenta que si se necesita el movimiento paralelo de los dos robots es necesario el uso de otra tarjeta que no sea la Raspberry Pi debido a que esta tarjeta solo dispone de un puerto serial.</a:t>
            </a:r>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r>
              <a:rPr lang="es-EC" sz="4000" dirty="0"/>
              <a:t>Verificar las señales que entregan los diferentes </a:t>
            </a:r>
            <a:r>
              <a:rPr lang="es-EC" sz="4000" dirty="0" err="1"/>
              <a:t>encoders</a:t>
            </a:r>
            <a:r>
              <a:rPr lang="es-EC" sz="4000" dirty="0"/>
              <a:t> no solo con un multímetro sino con un osciloscopio para ver si dichas señales están dentro del rango, y así no tener falsas lecturas de pulsos al momento de los movimientos de las diferentes articulaciones del robot.</a:t>
            </a:r>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r>
              <a:rPr lang="es-EC" sz="4000" dirty="0"/>
              <a:t>Siempre es necesario visualizar las señales de los </a:t>
            </a:r>
            <a:r>
              <a:rPr lang="es-EC" sz="4000" dirty="0" err="1"/>
              <a:t>encoders</a:t>
            </a:r>
            <a:r>
              <a:rPr lang="es-EC" sz="4000" dirty="0"/>
              <a:t>, para visualizar si su rango de trabajo es el correcto, y así no tener falsas lecturas de pulsos. </a:t>
            </a:r>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endParaRPr lang="es-EC" dirty="0"/>
          </a:p>
          <a:p>
            <a:pPr marL="457200" indent="-457200" algn="just">
              <a:buFont typeface="Arial" panose="020B0604020202020204" pitchFamily="34" charset="0"/>
              <a:buChar char="•"/>
            </a:pPr>
            <a:endParaRPr lang="en-US" sz="4000" dirty="0">
              <a:latin typeface="Lato"/>
              <a:ea typeface="Tahoma" panose="020B0604030504040204" pitchFamily="34" charset="0"/>
              <a:cs typeface="Tahoma" panose="020B0604030504040204" pitchFamily="34" charset="0"/>
            </a:endParaRPr>
          </a:p>
        </p:txBody>
      </p:sp>
      <p:sp>
        <p:nvSpPr>
          <p:cNvPr id="11" name="CuadroTexto 10">
            <a:extLst>
              <a:ext uri="{FF2B5EF4-FFF2-40B4-BE49-F238E27FC236}">
                <a16:creationId xmlns:a16="http://schemas.microsoft.com/office/drawing/2014/main" id="{823CB902-FF07-4872-B0D8-BAA6F7383136}"/>
              </a:ext>
            </a:extLst>
          </p:cNvPr>
          <p:cNvSpPr txBox="1"/>
          <p:nvPr/>
        </p:nvSpPr>
        <p:spPr>
          <a:xfrm>
            <a:off x="-168973" y="13260705"/>
            <a:ext cx="2222159" cy="369332"/>
          </a:xfrm>
          <a:prstGeom prst="rect">
            <a:avLst/>
          </a:prstGeom>
          <a:noFill/>
        </p:spPr>
        <p:txBody>
          <a:bodyPr wrap="square" rtlCol="0">
            <a:spAutoFit/>
          </a:bodyPr>
          <a:lstStyle/>
          <a:p>
            <a:pPr algn="ctr"/>
            <a:r>
              <a:rPr lang="es-ES" sz="1800" dirty="0">
                <a:solidFill>
                  <a:schemeClr val="tx2"/>
                </a:solidFill>
              </a:rPr>
              <a:t>RECOMENDACIONES</a:t>
            </a:r>
            <a:endParaRPr lang="es-EC" sz="1800" dirty="0">
              <a:solidFill>
                <a:schemeClr val="tx2"/>
              </a:solidFill>
            </a:endParaRPr>
          </a:p>
        </p:txBody>
      </p:sp>
    </p:spTree>
    <p:extLst>
      <p:ext uri="{BB962C8B-B14F-4D97-AF65-F5344CB8AC3E}">
        <p14:creationId xmlns:p14="http://schemas.microsoft.com/office/powerpoint/2010/main" val="40836261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2548383" y="1317335"/>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RECOMENDACIONES</a:t>
            </a:r>
          </a:p>
        </p:txBody>
      </p:sp>
      <p:pic>
        <p:nvPicPr>
          <p:cNvPr id="12" name="Picture 4" descr="Resultado de imagen para espe">
            <a:extLst>
              <a:ext uri="{FF2B5EF4-FFF2-40B4-BE49-F238E27FC236}">
                <a16:creationId xmlns:a16="http://schemas.microsoft.com/office/drawing/2014/main" id="{FAB76F8C-5756-484E-B88B-1604F8B5C9B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581D07B0-6D47-49E8-94E0-16E1D07964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a:extLst>
              <a:ext uri="{FF2B5EF4-FFF2-40B4-BE49-F238E27FC236}">
                <a16:creationId xmlns:a16="http://schemas.microsoft.com/office/drawing/2014/main" id="{FAAACE28-7045-4B89-8A93-1BEF9D1FE2E9}"/>
              </a:ext>
            </a:extLst>
          </p:cNvPr>
          <p:cNvSpPr/>
          <p:nvPr/>
        </p:nvSpPr>
        <p:spPr>
          <a:xfrm>
            <a:off x="2304215" y="2502961"/>
            <a:ext cx="21106476" cy="2431435"/>
          </a:xfrm>
          <a:prstGeom prst="rect">
            <a:avLst/>
          </a:prstGeom>
        </p:spPr>
        <p:txBody>
          <a:bodyPr wrap="square">
            <a:spAutoFit/>
          </a:bodyPr>
          <a:lstStyle/>
          <a:p>
            <a:pPr marL="457200" indent="-457200" algn="just">
              <a:buFont typeface="Arial" panose="020B0604020202020204" pitchFamily="34" charset="0"/>
              <a:buChar char="•"/>
            </a:pPr>
            <a:endParaRPr lang="es-EC" dirty="0"/>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endParaRPr lang="es-EC" dirty="0"/>
          </a:p>
          <a:p>
            <a:pPr marL="457200" indent="-457200" algn="just">
              <a:buFont typeface="Arial" panose="020B0604020202020204" pitchFamily="34" charset="0"/>
              <a:buChar char="•"/>
            </a:pPr>
            <a:endParaRPr lang="en-US" sz="4000" dirty="0">
              <a:latin typeface="Lato"/>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72047335-9A67-44CC-A91A-EA68BE02F53B}"/>
              </a:ext>
            </a:extLst>
          </p:cNvPr>
          <p:cNvSpPr/>
          <p:nvPr/>
        </p:nvSpPr>
        <p:spPr>
          <a:xfrm>
            <a:off x="2304215" y="2502961"/>
            <a:ext cx="21106476" cy="2431435"/>
          </a:xfrm>
          <a:prstGeom prst="rect">
            <a:avLst/>
          </a:prstGeom>
        </p:spPr>
        <p:txBody>
          <a:bodyPr wrap="square">
            <a:spAutoFit/>
          </a:bodyPr>
          <a:lstStyle/>
          <a:p>
            <a:pPr marL="457200" indent="-457200" algn="just">
              <a:buFont typeface="Arial" panose="020B0604020202020204" pitchFamily="34" charset="0"/>
              <a:buChar char="•"/>
            </a:pPr>
            <a:endParaRPr lang="es-EC" dirty="0"/>
          </a:p>
          <a:p>
            <a:pPr algn="just"/>
            <a:endParaRPr lang="es-EC" sz="4000" dirty="0"/>
          </a:p>
          <a:p>
            <a:pPr marL="457200" indent="-457200" algn="just">
              <a:buFont typeface="Arial" panose="020B0604020202020204" pitchFamily="34" charset="0"/>
              <a:buChar char="•"/>
            </a:pPr>
            <a:endParaRPr lang="es-EC" dirty="0"/>
          </a:p>
          <a:p>
            <a:pPr marL="457200" indent="-457200" algn="just">
              <a:buFont typeface="Arial" panose="020B0604020202020204" pitchFamily="34" charset="0"/>
              <a:buChar char="•"/>
            </a:pPr>
            <a:endParaRPr lang="en-US" sz="4000" dirty="0">
              <a:latin typeface="Lato"/>
              <a:ea typeface="Tahoma" panose="020B0604030504040204" pitchFamily="34" charset="0"/>
              <a:cs typeface="Tahoma" panose="020B0604030504040204" pitchFamily="34" charset="0"/>
            </a:endParaRPr>
          </a:p>
        </p:txBody>
      </p:sp>
      <p:sp>
        <p:nvSpPr>
          <p:cNvPr id="11" name="Rectangle 8">
            <a:extLst>
              <a:ext uri="{FF2B5EF4-FFF2-40B4-BE49-F238E27FC236}">
                <a16:creationId xmlns:a16="http://schemas.microsoft.com/office/drawing/2014/main" id="{FA285F51-5AE9-498D-A6DD-1C31A21E55F6}"/>
              </a:ext>
            </a:extLst>
          </p:cNvPr>
          <p:cNvSpPr/>
          <p:nvPr/>
        </p:nvSpPr>
        <p:spPr>
          <a:xfrm>
            <a:off x="2304215" y="2502961"/>
            <a:ext cx="21106476" cy="10433625"/>
          </a:xfrm>
          <a:prstGeom prst="rect">
            <a:avLst/>
          </a:prstGeom>
        </p:spPr>
        <p:txBody>
          <a:bodyPr wrap="square">
            <a:spAutoFit/>
          </a:bodyPr>
          <a:lstStyle/>
          <a:p>
            <a:pPr marL="457200" indent="-457200" algn="just">
              <a:buFont typeface="Arial" panose="020B0604020202020204" pitchFamily="34" charset="0"/>
              <a:buChar char="•"/>
            </a:pPr>
            <a:endParaRPr lang="es-EC" dirty="0"/>
          </a:p>
          <a:p>
            <a:pPr marL="457200" indent="-457200" algn="just">
              <a:buFont typeface="Arial" panose="020B0604020202020204" pitchFamily="34" charset="0"/>
              <a:buChar char="•"/>
            </a:pPr>
            <a:r>
              <a:rPr lang="es-EC" sz="4000" dirty="0"/>
              <a:t>Es indispensable revisar el sitio oficial de AVR, al momento de usar un nuevo microcontrolador debido a que existen configuraciones específicas en cada microcontrolador de igual manera entre los microcontroladores Atmel y Atxmega hay algunas diferencias en las instrucciones de programación dentro del programa bascom.</a:t>
            </a:r>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r>
              <a:rPr lang="es-EC" sz="4000" dirty="0"/>
              <a:t>Se presentó problemas en la instalación de la cámara para supervisión de la celda robótica por políticas de seguridad en la Universidad; por lo que es necesario la creación de una red libre de restricciones, siempre y cuando se tenga el permiso y la asesoría del departamento de </a:t>
            </a:r>
            <a:r>
              <a:rPr lang="es-EC" sz="4000" dirty="0" err="1"/>
              <a:t>Tic’s</a:t>
            </a:r>
            <a:r>
              <a:rPr lang="es-EC" sz="4000" dirty="0"/>
              <a:t>.</a:t>
            </a:r>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r>
              <a:rPr lang="es-EC" sz="4000" dirty="0"/>
              <a:t>Para la visualización en tiempo real de la videocámara es necesario el uso del navegador Mozilla Firefox versión 47 o una inferior debido a que el sitio oficial de EZVIZ, no permite su correcto funcionamiento en versiones posteriores a dicho navegador y de igual forma sucede con los navegadores más usados como son: Opera, Google Chrome e Internet Explorer.</a:t>
            </a:r>
          </a:p>
          <a:p>
            <a:pPr marL="457200" indent="-457200" algn="just">
              <a:buFont typeface="Arial" panose="020B0604020202020204" pitchFamily="34" charset="0"/>
              <a:buChar char="•"/>
            </a:pPr>
            <a:endParaRPr lang="es-EC" sz="4000" dirty="0"/>
          </a:p>
          <a:p>
            <a:pPr marL="457200" indent="-457200" algn="just">
              <a:buFont typeface="Arial" panose="020B0604020202020204" pitchFamily="34" charset="0"/>
              <a:buChar char="•"/>
            </a:pPr>
            <a:endParaRPr lang="es-EC" dirty="0"/>
          </a:p>
          <a:p>
            <a:pPr marL="457200" indent="-457200" algn="just">
              <a:buFont typeface="Arial" panose="020B0604020202020204" pitchFamily="34" charset="0"/>
              <a:buChar char="•"/>
            </a:pPr>
            <a:endParaRPr lang="en-US" sz="4000" dirty="0">
              <a:latin typeface="Lato"/>
              <a:ea typeface="Tahoma" panose="020B0604030504040204" pitchFamily="34" charset="0"/>
              <a:cs typeface="Tahoma" panose="020B0604030504040204" pitchFamily="34" charset="0"/>
            </a:endParaRPr>
          </a:p>
        </p:txBody>
      </p:sp>
      <p:sp>
        <p:nvSpPr>
          <p:cNvPr id="18" name="CuadroTexto 17">
            <a:extLst>
              <a:ext uri="{FF2B5EF4-FFF2-40B4-BE49-F238E27FC236}">
                <a16:creationId xmlns:a16="http://schemas.microsoft.com/office/drawing/2014/main" id="{D1D56863-F275-4046-BD78-477D96FAB203}"/>
              </a:ext>
            </a:extLst>
          </p:cNvPr>
          <p:cNvSpPr txBox="1"/>
          <p:nvPr/>
        </p:nvSpPr>
        <p:spPr>
          <a:xfrm>
            <a:off x="-168973" y="13260705"/>
            <a:ext cx="2222159" cy="369332"/>
          </a:xfrm>
          <a:prstGeom prst="rect">
            <a:avLst/>
          </a:prstGeom>
          <a:noFill/>
        </p:spPr>
        <p:txBody>
          <a:bodyPr wrap="square" rtlCol="0">
            <a:spAutoFit/>
          </a:bodyPr>
          <a:lstStyle/>
          <a:p>
            <a:pPr algn="ctr"/>
            <a:r>
              <a:rPr lang="es-ES" sz="1800" dirty="0">
                <a:solidFill>
                  <a:schemeClr val="tx2"/>
                </a:solidFill>
              </a:rPr>
              <a:t>RECOMENDACIONES</a:t>
            </a:r>
            <a:endParaRPr lang="es-EC" sz="1800" dirty="0">
              <a:solidFill>
                <a:schemeClr val="tx2"/>
              </a:solidFill>
            </a:endParaRPr>
          </a:p>
        </p:txBody>
      </p:sp>
    </p:spTree>
    <p:extLst>
      <p:ext uri="{BB962C8B-B14F-4D97-AF65-F5344CB8AC3E}">
        <p14:creationId xmlns:p14="http://schemas.microsoft.com/office/powerpoint/2010/main" val="25552792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7F2811-382B-C248-9727-832D0625E6B2}"/>
              </a:ext>
            </a:extLst>
          </p:cNvPr>
          <p:cNvSpPr/>
          <p:nvPr/>
        </p:nvSpPr>
        <p:spPr>
          <a:xfrm>
            <a:off x="0" y="0"/>
            <a:ext cx="24377649" cy="10576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60B3D3-56C1-D04E-A5E3-75B695A5ECF7}"/>
              </a:ext>
            </a:extLst>
          </p:cNvPr>
          <p:cNvSpPr txBox="1"/>
          <p:nvPr/>
        </p:nvSpPr>
        <p:spPr>
          <a:xfrm>
            <a:off x="6425980" y="5668774"/>
            <a:ext cx="14080857" cy="1631216"/>
          </a:xfrm>
          <a:prstGeom prst="rect">
            <a:avLst/>
          </a:prstGeom>
          <a:noFill/>
        </p:spPr>
        <p:txBody>
          <a:bodyPr wrap="square" rtlCol="0">
            <a:spAutoFit/>
          </a:bodyPr>
          <a:lstStyle/>
          <a:p>
            <a:pPr algn="ctr"/>
            <a:r>
              <a:rPr lang="en-US" sz="10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GRACIAS!</a:t>
            </a:r>
          </a:p>
        </p:txBody>
      </p:sp>
      <p:sp>
        <p:nvSpPr>
          <p:cNvPr id="13" name="Rectangle 12">
            <a:extLst>
              <a:ext uri="{FF2B5EF4-FFF2-40B4-BE49-F238E27FC236}">
                <a16:creationId xmlns:a16="http://schemas.microsoft.com/office/drawing/2014/main" id="{F13DCB51-9231-8940-8D90-D747B41BC6D4}"/>
              </a:ext>
            </a:extLst>
          </p:cNvPr>
          <p:cNvSpPr/>
          <p:nvPr/>
        </p:nvSpPr>
        <p:spPr>
          <a:xfrm>
            <a:off x="0" y="10576560"/>
            <a:ext cx="24377649" cy="4876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EA3202-3266-5146-BFB4-E1CBC27ACECD}"/>
              </a:ext>
            </a:extLst>
          </p:cNvPr>
          <p:cNvSpPr/>
          <p:nvPr/>
        </p:nvSpPr>
        <p:spPr>
          <a:xfrm>
            <a:off x="0" y="11064240"/>
            <a:ext cx="24377649" cy="2651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hape 3921">
            <a:extLst>
              <a:ext uri="{FF2B5EF4-FFF2-40B4-BE49-F238E27FC236}">
                <a16:creationId xmlns:a16="http://schemas.microsoft.com/office/drawing/2014/main" id="{B540038D-4238-4748-B6E5-D63F5E92A001}"/>
              </a:ext>
            </a:extLst>
          </p:cNvPr>
          <p:cNvSpPr>
            <a:spLocks/>
          </p:cNvSpPr>
          <p:nvPr/>
        </p:nvSpPr>
        <p:spPr bwMode="auto">
          <a:xfrm>
            <a:off x="1902641" y="2053551"/>
            <a:ext cx="4422775" cy="4424362"/>
          </a:xfrm>
          <a:custGeom>
            <a:avLst/>
            <a:gdLst>
              <a:gd name="T0" fmla="*/ 2211322 w 19679"/>
              <a:gd name="T1" fmla="*/ 2211899 h 19679"/>
              <a:gd name="T2" fmla="*/ 2211322 w 19679"/>
              <a:gd name="T3" fmla="*/ 2211899 h 19679"/>
              <a:gd name="T4" fmla="*/ 2211322 w 19679"/>
              <a:gd name="T5" fmla="*/ 2211899 h 19679"/>
              <a:gd name="T6" fmla="*/ 2211322 w 19679"/>
              <a:gd name="T7" fmla="*/ 2211899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95000"/>
              <a:lumOff val="5000"/>
              <a:alpha val="74901"/>
            </a:schemeClr>
          </a:solidFill>
          <a:ln w="12700" cap="flat">
            <a:solidFill>
              <a:schemeClr val="tx2"/>
            </a:solidFill>
            <a:miter lim="400000"/>
            <a:headEnd/>
            <a:tailEnd/>
          </a:ln>
        </p:spPr>
        <p:txBody>
          <a:bodyPr lIns="0" tIns="0" rIns="0" bIns="0" anchor="ctr"/>
          <a:lstStyle/>
          <a:p>
            <a:endParaRPr lang="es-EC"/>
          </a:p>
        </p:txBody>
      </p:sp>
      <p:sp>
        <p:nvSpPr>
          <p:cNvPr id="12" name="Shape 3922">
            <a:extLst>
              <a:ext uri="{FF2B5EF4-FFF2-40B4-BE49-F238E27FC236}">
                <a16:creationId xmlns:a16="http://schemas.microsoft.com/office/drawing/2014/main" id="{C9D58A62-704A-4BBB-9D6E-B84E4689CA97}"/>
              </a:ext>
            </a:extLst>
          </p:cNvPr>
          <p:cNvSpPr>
            <a:spLocks/>
          </p:cNvSpPr>
          <p:nvPr/>
        </p:nvSpPr>
        <p:spPr bwMode="auto">
          <a:xfrm>
            <a:off x="5606279" y="2053551"/>
            <a:ext cx="4422775" cy="4424362"/>
          </a:xfrm>
          <a:custGeom>
            <a:avLst/>
            <a:gdLst>
              <a:gd name="T0" fmla="*/ 2211323 w 19679"/>
              <a:gd name="T1" fmla="*/ 2211899 h 19679"/>
              <a:gd name="T2" fmla="*/ 2211323 w 19679"/>
              <a:gd name="T3" fmla="*/ 2211899 h 19679"/>
              <a:gd name="T4" fmla="*/ 2211323 w 19679"/>
              <a:gd name="T5" fmla="*/ 2211899 h 19679"/>
              <a:gd name="T6" fmla="*/ 2211323 w 19679"/>
              <a:gd name="T7" fmla="*/ 2211899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95000"/>
              <a:lumOff val="5000"/>
              <a:alpha val="74901"/>
            </a:schemeClr>
          </a:solidFill>
          <a:ln>
            <a:noFill/>
          </a:ln>
        </p:spPr>
        <p:txBody>
          <a:bodyPr lIns="0" tIns="0" rIns="0" bIns="0" anchor="ctr"/>
          <a:lstStyle/>
          <a:p>
            <a:endParaRPr lang="es-EC"/>
          </a:p>
        </p:txBody>
      </p:sp>
      <p:sp>
        <p:nvSpPr>
          <p:cNvPr id="26" name="Shape 3922">
            <a:extLst>
              <a:ext uri="{FF2B5EF4-FFF2-40B4-BE49-F238E27FC236}">
                <a16:creationId xmlns:a16="http://schemas.microsoft.com/office/drawing/2014/main" id="{41199CEE-C287-4565-B125-339F6274CE27}"/>
              </a:ext>
            </a:extLst>
          </p:cNvPr>
          <p:cNvSpPr>
            <a:spLocks/>
          </p:cNvSpPr>
          <p:nvPr/>
        </p:nvSpPr>
        <p:spPr bwMode="auto">
          <a:xfrm>
            <a:off x="3731587" y="5409930"/>
            <a:ext cx="4422775" cy="4424362"/>
          </a:xfrm>
          <a:custGeom>
            <a:avLst/>
            <a:gdLst>
              <a:gd name="T0" fmla="*/ 2211323 w 19679"/>
              <a:gd name="T1" fmla="*/ 2211899 h 19679"/>
              <a:gd name="T2" fmla="*/ 2211323 w 19679"/>
              <a:gd name="T3" fmla="*/ 2211899 h 19679"/>
              <a:gd name="T4" fmla="*/ 2211323 w 19679"/>
              <a:gd name="T5" fmla="*/ 2211899 h 19679"/>
              <a:gd name="T6" fmla="*/ 2211323 w 19679"/>
              <a:gd name="T7" fmla="*/ 2211899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95000"/>
              <a:lumOff val="5000"/>
              <a:alpha val="74901"/>
            </a:schemeClr>
          </a:solidFill>
          <a:ln>
            <a:noFill/>
          </a:ln>
        </p:spPr>
        <p:txBody>
          <a:bodyPr lIns="0" tIns="0" rIns="0" bIns="0" anchor="ctr"/>
          <a:lstStyle/>
          <a:p>
            <a:endParaRPr lang="es-EC"/>
          </a:p>
        </p:txBody>
      </p:sp>
      <p:pic>
        <p:nvPicPr>
          <p:cNvPr id="4" name="Imagen 3">
            <a:extLst>
              <a:ext uri="{FF2B5EF4-FFF2-40B4-BE49-F238E27FC236}">
                <a16:creationId xmlns:a16="http://schemas.microsoft.com/office/drawing/2014/main" id="{0F0C024C-4F46-4710-BA7F-A0EE898D567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68973" y="3320677"/>
            <a:ext cx="1890109" cy="1890109"/>
          </a:xfrm>
          <a:prstGeom prst="rect">
            <a:avLst/>
          </a:prstGeom>
        </p:spPr>
      </p:pic>
      <p:pic>
        <p:nvPicPr>
          <p:cNvPr id="16" name="Imagen 15">
            <a:extLst>
              <a:ext uri="{FF2B5EF4-FFF2-40B4-BE49-F238E27FC236}">
                <a16:creationId xmlns:a16="http://schemas.microsoft.com/office/drawing/2014/main" id="{6B45F433-2A23-4010-A4E8-B1FFC07B5EE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47305" y="2941124"/>
            <a:ext cx="2649216" cy="2649216"/>
          </a:xfrm>
          <a:prstGeom prst="rect">
            <a:avLst/>
          </a:prstGeom>
        </p:spPr>
      </p:pic>
      <p:pic>
        <p:nvPicPr>
          <p:cNvPr id="27" name="Gráfico 26">
            <a:extLst>
              <a:ext uri="{FF2B5EF4-FFF2-40B4-BE49-F238E27FC236}">
                <a16:creationId xmlns:a16="http://schemas.microsoft.com/office/drawing/2014/main" id="{473F0397-78D6-443B-9A04-F22BF2B2D7CD}"/>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13399" y="6684784"/>
            <a:ext cx="1972681" cy="1972681"/>
          </a:xfrm>
          <a:prstGeom prst="rect">
            <a:avLst/>
          </a:prstGeom>
        </p:spPr>
      </p:pic>
    </p:spTree>
    <p:extLst>
      <p:ext uri="{BB962C8B-B14F-4D97-AF65-F5344CB8AC3E}">
        <p14:creationId xmlns:p14="http://schemas.microsoft.com/office/powerpoint/2010/main" val="4195151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7F2811-382B-C248-9727-832D0625E6B2}"/>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EA3202-3266-5146-BFB4-E1CBC27ACECD}"/>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8C8AF5D-3654-074F-B2D0-483403C9A89A}"/>
              </a:ext>
            </a:extLst>
          </p:cNvPr>
          <p:cNvSpPr txBox="1"/>
          <p:nvPr/>
        </p:nvSpPr>
        <p:spPr>
          <a:xfrm>
            <a:off x="3138319" y="983563"/>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INTRODUCCIÓN</a:t>
            </a:r>
          </a:p>
        </p:txBody>
      </p:sp>
      <p:pic>
        <p:nvPicPr>
          <p:cNvPr id="25" name="Picture 4" descr="Resultado de imagen para espe">
            <a:extLst>
              <a:ext uri="{FF2B5EF4-FFF2-40B4-BE49-F238E27FC236}">
                <a16:creationId xmlns:a16="http://schemas.microsoft.com/office/drawing/2014/main" id="{2856B38E-2886-4348-8C86-50C0181B9CD2}"/>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Resultado de imagen para espe">
            <a:extLst>
              <a:ext uri="{FF2B5EF4-FFF2-40B4-BE49-F238E27FC236}">
                <a16:creationId xmlns:a16="http://schemas.microsoft.com/office/drawing/2014/main" id="{CCB07161-212C-4DE5-9843-B22D2EC5C867}"/>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1AB882A3-C1E8-472E-A371-7898A2F90A53}"/>
              </a:ext>
            </a:extLst>
          </p:cNvPr>
          <p:cNvSpPr txBox="1"/>
          <p:nvPr/>
        </p:nvSpPr>
        <p:spPr>
          <a:xfrm>
            <a:off x="145142" y="13045441"/>
            <a:ext cx="1884217" cy="369332"/>
          </a:xfrm>
          <a:prstGeom prst="rect">
            <a:avLst/>
          </a:prstGeom>
          <a:noFill/>
        </p:spPr>
        <p:txBody>
          <a:bodyPr wrap="square" rtlCol="0">
            <a:spAutoFit/>
          </a:bodyPr>
          <a:lstStyle/>
          <a:p>
            <a:r>
              <a:rPr lang="es-ES" sz="1800" dirty="0">
                <a:solidFill>
                  <a:schemeClr val="tx2"/>
                </a:solidFill>
              </a:rPr>
              <a:t>INTRODUCCIÓN </a:t>
            </a:r>
            <a:endParaRPr lang="es-EC" sz="1800" dirty="0">
              <a:solidFill>
                <a:schemeClr val="tx2"/>
              </a:solidFill>
            </a:endParaRPr>
          </a:p>
        </p:txBody>
      </p:sp>
      <p:sp>
        <p:nvSpPr>
          <p:cNvPr id="4" name="Rectángulo: esquinas redondeadas 3">
            <a:extLst>
              <a:ext uri="{FF2B5EF4-FFF2-40B4-BE49-F238E27FC236}">
                <a16:creationId xmlns:a16="http://schemas.microsoft.com/office/drawing/2014/main" id="{1CEF24F0-E2F2-4F81-8F15-5183D9E00E69}"/>
              </a:ext>
            </a:extLst>
          </p:cNvPr>
          <p:cNvSpPr/>
          <p:nvPr/>
        </p:nvSpPr>
        <p:spPr>
          <a:xfrm>
            <a:off x="9859295" y="1616704"/>
            <a:ext cx="5557520" cy="1613996"/>
          </a:xfrm>
          <a:prstGeom prst="roundRect">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CELDA ROBÓTICA</a:t>
            </a:r>
          </a:p>
        </p:txBody>
      </p:sp>
      <p:sp>
        <p:nvSpPr>
          <p:cNvPr id="5" name="Flecha: hacia abajo 4">
            <a:extLst>
              <a:ext uri="{FF2B5EF4-FFF2-40B4-BE49-F238E27FC236}">
                <a16:creationId xmlns:a16="http://schemas.microsoft.com/office/drawing/2014/main" id="{05479B13-22D3-472A-A046-B863C19F47D0}"/>
              </a:ext>
            </a:extLst>
          </p:cNvPr>
          <p:cNvSpPr/>
          <p:nvPr/>
        </p:nvSpPr>
        <p:spPr>
          <a:xfrm>
            <a:off x="12068286" y="3562465"/>
            <a:ext cx="1228093" cy="130048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8" name="Rectángulo: esquinas redondeadas 17">
            <a:extLst>
              <a:ext uri="{FF2B5EF4-FFF2-40B4-BE49-F238E27FC236}">
                <a16:creationId xmlns:a16="http://schemas.microsoft.com/office/drawing/2014/main" id="{17C49667-28BF-4B06-A20D-D3505C03D4F5}"/>
              </a:ext>
            </a:extLst>
          </p:cNvPr>
          <p:cNvSpPr/>
          <p:nvPr/>
        </p:nvSpPr>
        <p:spPr>
          <a:xfrm>
            <a:off x="9426511" y="4943265"/>
            <a:ext cx="6423089" cy="1015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PÁGINA WEB</a:t>
            </a:r>
          </a:p>
        </p:txBody>
      </p:sp>
      <p:pic>
        <p:nvPicPr>
          <p:cNvPr id="3" name="Imagen 2">
            <a:extLst>
              <a:ext uri="{FF2B5EF4-FFF2-40B4-BE49-F238E27FC236}">
                <a16:creationId xmlns:a16="http://schemas.microsoft.com/office/drawing/2014/main" id="{4E7F9530-2D92-4665-A9D5-B5051241D8CD}"/>
              </a:ext>
            </a:extLst>
          </p:cNvPr>
          <p:cNvPicPr>
            <a:picLocks noChangeAspect="1"/>
          </p:cNvPicPr>
          <p:nvPr/>
        </p:nvPicPr>
        <p:blipFill>
          <a:blip r:embed="rId5"/>
          <a:stretch>
            <a:fillRect/>
          </a:stretch>
        </p:blipFill>
        <p:spPr>
          <a:xfrm>
            <a:off x="7068911" y="7508614"/>
            <a:ext cx="11226841" cy="6131583"/>
          </a:xfrm>
          <a:prstGeom prst="rect">
            <a:avLst/>
          </a:prstGeom>
        </p:spPr>
      </p:pic>
      <p:sp>
        <p:nvSpPr>
          <p:cNvPr id="23" name="Flecha: hacia abajo 22">
            <a:extLst>
              <a:ext uri="{FF2B5EF4-FFF2-40B4-BE49-F238E27FC236}">
                <a16:creationId xmlns:a16="http://schemas.microsoft.com/office/drawing/2014/main" id="{7AE46981-95A1-44AA-9E27-2BBB19EE7F0E}"/>
              </a:ext>
            </a:extLst>
          </p:cNvPr>
          <p:cNvSpPr/>
          <p:nvPr/>
        </p:nvSpPr>
        <p:spPr>
          <a:xfrm rot="10800000">
            <a:off x="12069095" y="6243354"/>
            <a:ext cx="1137920" cy="1040341"/>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Flecha: hacia abajo 23">
            <a:extLst>
              <a:ext uri="{FF2B5EF4-FFF2-40B4-BE49-F238E27FC236}">
                <a16:creationId xmlns:a16="http://schemas.microsoft.com/office/drawing/2014/main" id="{DB8BA67D-E029-42E2-B41B-DCDD9438B4B1}"/>
              </a:ext>
            </a:extLst>
          </p:cNvPr>
          <p:cNvSpPr/>
          <p:nvPr/>
        </p:nvSpPr>
        <p:spPr>
          <a:xfrm rot="16200000">
            <a:off x="6755416" y="5017172"/>
            <a:ext cx="1137920" cy="1040341"/>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a:extLst>
              <a:ext uri="{FF2B5EF4-FFF2-40B4-BE49-F238E27FC236}">
                <a16:creationId xmlns:a16="http://schemas.microsoft.com/office/drawing/2014/main" id="{BCBCCF39-DD29-4B86-9938-37931F34C3B4}"/>
              </a:ext>
            </a:extLst>
          </p:cNvPr>
          <p:cNvPicPr>
            <a:picLocks noChangeAspect="1"/>
          </p:cNvPicPr>
          <p:nvPr/>
        </p:nvPicPr>
        <p:blipFill>
          <a:blip r:embed="rId6"/>
          <a:stretch>
            <a:fillRect/>
          </a:stretch>
        </p:blipFill>
        <p:spPr>
          <a:xfrm>
            <a:off x="2887929" y="3149510"/>
            <a:ext cx="3193969" cy="4353684"/>
          </a:xfrm>
          <a:prstGeom prst="rect">
            <a:avLst/>
          </a:prstGeom>
        </p:spPr>
      </p:pic>
    </p:spTree>
    <p:extLst>
      <p:ext uri="{BB962C8B-B14F-4D97-AF65-F5344CB8AC3E}">
        <p14:creationId xmlns:p14="http://schemas.microsoft.com/office/powerpoint/2010/main" val="2884213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C22F499-27E8-CC43-99B8-3889645F6D0F}"/>
              </a:ext>
            </a:extLst>
          </p:cNvPr>
          <p:cNvGrpSpPr/>
          <p:nvPr/>
        </p:nvGrpSpPr>
        <p:grpSpPr>
          <a:xfrm>
            <a:off x="3138320" y="4764975"/>
            <a:ext cx="19338907" cy="3795710"/>
            <a:chOff x="1642025" y="3384614"/>
            <a:chExt cx="20835201" cy="4184106"/>
          </a:xfrm>
        </p:grpSpPr>
        <p:sp>
          <p:nvSpPr>
            <p:cNvPr id="9" name="Rectangle 8">
              <a:extLst>
                <a:ext uri="{FF2B5EF4-FFF2-40B4-BE49-F238E27FC236}">
                  <a16:creationId xmlns:a16="http://schemas.microsoft.com/office/drawing/2014/main" id="{B4BB5092-8ED8-2341-BCA2-E295085E9A48}"/>
                </a:ext>
              </a:extLst>
            </p:cNvPr>
            <p:cNvSpPr/>
            <p:nvPr/>
          </p:nvSpPr>
          <p:spPr>
            <a:xfrm>
              <a:off x="1642025" y="4413511"/>
              <a:ext cx="20835201" cy="3155209"/>
            </a:xfrm>
            <a:prstGeom prst="rect">
              <a:avLst/>
            </a:prstGeom>
          </p:spPr>
          <p:txBody>
            <a:bodyPr wrap="square">
              <a:spAutoFit/>
            </a:bodyPr>
            <a:lstStyle/>
            <a:p>
              <a:pPr marL="457200" indent="-457200" algn="just">
                <a:buFont typeface="Arial" panose="020B0604020202020204" pitchFamily="34" charset="0"/>
                <a:buChar char="•"/>
              </a:pPr>
              <a:r>
                <a:rPr lang="es-EC" sz="6000" dirty="0">
                  <a:solidFill>
                    <a:srgbClr val="7F7F7F"/>
                  </a:solidFill>
                  <a:latin typeface="Lato" charset="0"/>
                  <a:ea typeface="Lato" charset="0"/>
                  <a:cs typeface="Lato" charset="0"/>
                </a:rPr>
                <a:t>Diseñar e implementar un sistema Cloud Robotics para el control cinemático de una célula robotizada conformada por dos robots CRS A255.</a:t>
              </a:r>
              <a:endParaRPr lang="en-US" sz="6000" dirty="0">
                <a:solidFill>
                  <a:srgbClr val="7F7F7F"/>
                </a:solidFill>
                <a:latin typeface="Lato" charset="0"/>
                <a:ea typeface="Lato" charset="0"/>
                <a:cs typeface="Lato" charset="0"/>
              </a:endParaRPr>
            </a:p>
          </p:txBody>
        </p:sp>
        <p:sp>
          <p:nvSpPr>
            <p:cNvPr id="11" name="TextBox 10">
              <a:extLst>
                <a:ext uri="{FF2B5EF4-FFF2-40B4-BE49-F238E27FC236}">
                  <a16:creationId xmlns:a16="http://schemas.microsoft.com/office/drawing/2014/main" id="{B354ADF4-66B3-DB47-9A9A-7DB747E41972}"/>
                </a:ext>
              </a:extLst>
            </p:cNvPr>
            <p:cNvSpPr txBox="1"/>
            <p:nvPr/>
          </p:nvSpPr>
          <p:spPr>
            <a:xfrm>
              <a:off x="1642027" y="3384614"/>
              <a:ext cx="8139633" cy="1119591"/>
            </a:xfrm>
            <a:prstGeom prst="rect">
              <a:avLst/>
            </a:prstGeom>
            <a:noFill/>
          </p:spPr>
          <p:txBody>
            <a:bodyPr wrap="square" rtlCol="0">
              <a:spAutoFit/>
            </a:bodyPr>
            <a:lstStyle/>
            <a:p>
              <a:r>
                <a:rPr lang="en-US" sz="6000" b="1" dirty="0">
                  <a:solidFill>
                    <a:schemeClr val="accent1"/>
                  </a:solidFill>
                  <a:latin typeface="Lato" charset="0"/>
                  <a:ea typeface="Lato" charset="0"/>
                  <a:cs typeface="Lato" charset="0"/>
                </a:rPr>
                <a:t>OBJETIVO GENERAL</a:t>
              </a:r>
            </a:p>
          </p:txBody>
        </p:sp>
      </p:grpSp>
      <p:sp>
        <p:nvSpPr>
          <p:cNvPr id="16" name="TextBox 15">
            <a:extLst>
              <a:ext uri="{FF2B5EF4-FFF2-40B4-BE49-F238E27FC236}">
                <a16:creationId xmlns:a16="http://schemas.microsoft.com/office/drawing/2014/main" id="{E8E2F14C-6C4D-B247-B802-478510C3CF38}"/>
              </a:ext>
            </a:extLst>
          </p:cNvPr>
          <p:cNvSpPr txBox="1"/>
          <p:nvPr/>
        </p:nvSpPr>
        <p:spPr>
          <a:xfrm>
            <a:off x="11266318" y="1152723"/>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OBJETIVOS</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135657" y="13250728"/>
            <a:ext cx="1612900" cy="369332"/>
          </a:xfrm>
          <a:prstGeom prst="rect">
            <a:avLst/>
          </a:prstGeom>
          <a:noFill/>
        </p:spPr>
        <p:txBody>
          <a:bodyPr wrap="square" rtlCol="0">
            <a:spAutoFit/>
          </a:bodyPr>
          <a:lstStyle/>
          <a:p>
            <a:pPr algn="ctr"/>
            <a:r>
              <a:rPr lang="es-ES" sz="1800" dirty="0">
                <a:solidFill>
                  <a:schemeClr val="tx2"/>
                </a:solidFill>
              </a:rPr>
              <a:t>OBJETIVOS </a:t>
            </a:r>
            <a:endParaRPr lang="es-EC" sz="1800" dirty="0">
              <a:solidFill>
                <a:schemeClr val="tx2"/>
              </a:solidFill>
            </a:endParaRPr>
          </a:p>
        </p:txBody>
      </p:sp>
    </p:spTree>
    <p:extLst>
      <p:ext uri="{BB962C8B-B14F-4D97-AF65-F5344CB8AC3E}">
        <p14:creationId xmlns:p14="http://schemas.microsoft.com/office/powerpoint/2010/main" val="2844164770"/>
      </p:ext>
    </p:extLst>
  </p:cSld>
  <p:clrMapOvr>
    <a:masterClrMapping/>
  </p:clrMapOvr>
</p:sld>
</file>

<file path=ppt/theme/theme1.xml><?xml version="1.0" encoding="utf-8"?>
<a:theme xmlns:a="http://schemas.openxmlformats.org/drawingml/2006/main" name="Office Theme">
  <a:themeElements>
    <a:clrScheme name="MISHEL 2">
      <a:dk1>
        <a:srgbClr val="7F7F7F"/>
      </a:dk1>
      <a:lt1>
        <a:srgbClr val="FFFFFF"/>
      </a:lt1>
      <a:dk2>
        <a:srgbClr val="000000"/>
      </a:dk2>
      <a:lt2>
        <a:srgbClr val="FFFFFF"/>
      </a:lt2>
      <a:accent1>
        <a:srgbClr val="0E293C"/>
      </a:accent1>
      <a:accent2>
        <a:srgbClr val="52626F"/>
      </a:accent2>
      <a:accent3>
        <a:srgbClr val="D9D1CE"/>
      </a:accent3>
      <a:accent4>
        <a:srgbClr val="30A09B"/>
      </a:accent4>
      <a:accent5>
        <a:srgbClr val="5D6591"/>
      </a:accent5>
      <a:accent6>
        <a:srgbClr val="A69388"/>
      </a:accent6>
      <a:hlink>
        <a:srgbClr val="4B5050"/>
      </a:hlink>
      <a:folHlink>
        <a:srgbClr val="19BB9B"/>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42517</TotalTime>
  <Words>3545</Words>
  <Application>Microsoft Office PowerPoint</Application>
  <PresentationFormat>Personalizado</PresentationFormat>
  <Paragraphs>950</Paragraphs>
  <Slides>75</Slides>
  <Notes>75</Notes>
  <HiddenSlides>0</HiddenSlides>
  <MMClips>1</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75</vt:i4>
      </vt:variant>
    </vt:vector>
  </HeadingPairs>
  <TitlesOfParts>
    <vt:vector size="89" baseType="lpstr">
      <vt:lpstr>Arial</vt:lpstr>
      <vt:lpstr>Calibri</vt:lpstr>
      <vt:lpstr>Calibri Light</vt:lpstr>
      <vt:lpstr>Cambria Math</vt:lpstr>
      <vt:lpstr>Lato</vt:lpstr>
      <vt:lpstr>Lato Black</vt:lpstr>
      <vt:lpstr>Lato Light</vt:lpstr>
      <vt:lpstr>Lato Regular</vt:lpstr>
      <vt:lpstr>Montserrat Bold</vt:lpstr>
      <vt:lpstr>Montserrat Light</vt:lpstr>
      <vt:lpstr>Open Sans Regular</vt:lpstr>
      <vt:lpstr>Symbol</vt:lpstr>
      <vt:lpstr>Times New Roman</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Presentations</dc:title>
  <dc:subject/>
  <dc:creator>Mishell</dc:creator>
  <cp:keywords/>
  <dc:description/>
  <cp:lastModifiedBy>Diana P</cp:lastModifiedBy>
  <cp:revision>9702</cp:revision>
  <dcterms:created xsi:type="dcterms:W3CDTF">2014-11-12T21:47:38Z</dcterms:created>
  <dcterms:modified xsi:type="dcterms:W3CDTF">2019-12-02T18:51:16Z</dcterms:modified>
  <cp:category/>
</cp:coreProperties>
</file>