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vsdx" ContentType="application/vnd.ms-visio.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7">
  <p:sldMasterIdLst>
    <p:sldMasterId id="2147483660" r:id="rId1"/>
    <p:sldMasterId id="2147483673" r:id="rId2"/>
    <p:sldMasterId id="2147483685" r:id="rId3"/>
    <p:sldMasterId id="2147483698" r:id="rId4"/>
  </p:sldMasterIdLst>
  <p:notesMasterIdLst>
    <p:notesMasterId r:id="rId59"/>
  </p:notesMasterIdLst>
  <p:handoutMasterIdLst>
    <p:handoutMasterId r:id="rId60"/>
  </p:handoutMasterIdLst>
  <p:sldIdLst>
    <p:sldId id="257" r:id="rId5"/>
    <p:sldId id="598" r:id="rId6"/>
    <p:sldId id="599" r:id="rId7"/>
    <p:sldId id="615" r:id="rId8"/>
    <p:sldId id="600" r:id="rId9"/>
    <p:sldId id="492" r:id="rId10"/>
    <p:sldId id="601" r:id="rId11"/>
    <p:sldId id="661" r:id="rId12"/>
    <p:sldId id="676" r:id="rId13"/>
    <p:sldId id="610" r:id="rId14"/>
    <p:sldId id="677" r:id="rId15"/>
    <p:sldId id="611" r:id="rId16"/>
    <p:sldId id="616" r:id="rId17"/>
    <p:sldId id="619" r:id="rId18"/>
    <p:sldId id="618" r:id="rId19"/>
    <p:sldId id="675" r:id="rId20"/>
    <p:sldId id="678" r:id="rId21"/>
    <p:sldId id="665" r:id="rId22"/>
    <p:sldId id="672" r:id="rId23"/>
    <p:sldId id="666" r:id="rId24"/>
    <p:sldId id="667" r:id="rId25"/>
    <p:sldId id="669" r:id="rId26"/>
    <p:sldId id="642" r:id="rId27"/>
    <p:sldId id="674" r:id="rId28"/>
    <p:sldId id="640" r:id="rId29"/>
    <p:sldId id="673" r:id="rId30"/>
    <p:sldId id="679" r:id="rId31"/>
    <p:sldId id="625" r:id="rId32"/>
    <p:sldId id="660" r:id="rId33"/>
    <p:sldId id="659" r:id="rId34"/>
    <p:sldId id="658" r:id="rId35"/>
    <p:sldId id="657" r:id="rId36"/>
    <p:sldId id="626" r:id="rId37"/>
    <p:sldId id="655" r:id="rId38"/>
    <p:sldId id="656" r:id="rId39"/>
    <p:sldId id="627" r:id="rId40"/>
    <p:sldId id="628" r:id="rId41"/>
    <p:sldId id="646" r:id="rId42"/>
    <p:sldId id="630" r:id="rId43"/>
    <p:sldId id="651" r:id="rId44"/>
    <p:sldId id="652" r:id="rId45"/>
    <p:sldId id="653" r:id="rId46"/>
    <p:sldId id="654" r:id="rId47"/>
    <p:sldId id="647" r:id="rId48"/>
    <p:sldId id="649" r:id="rId49"/>
    <p:sldId id="648" r:id="rId50"/>
    <p:sldId id="650" r:id="rId51"/>
    <p:sldId id="643" r:id="rId52"/>
    <p:sldId id="680" r:id="rId53"/>
    <p:sldId id="623" r:id="rId54"/>
    <p:sldId id="670" r:id="rId55"/>
    <p:sldId id="681" r:id="rId56"/>
    <p:sldId id="620" r:id="rId57"/>
    <p:sldId id="486" r:id="rId58"/>
  </p:sldIdLst>
  <p:sldSz cx="9145588" cy="6858000"/>
  <p:notesSz cx="7023100" cy="93091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0EC"/>
    <a:srgbClr val="4F81BD"/>
    <a:srgbClr val="CACF8B"/>
    <a:srgbClr val="85192B"/>
    <a:srgbClr val="FF8001"/>
    <a:srgbClr val="E3DE00"/>
    <a:srgbClr val="FFC000"/>
    <a:srgbClr val="DA0000"/>
    <a:srgbClr val="0065B0"/>
    <a:srgbClr val="FF6D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5900" autoAdjust="0"/>
  </p:normalViewPr>
  <p:slideViewPr>
    <p:cSldViewPr snapToGrid="0" snapToObjects="1">
      <p:cViewPr varScale="1">
        <p:scale>
          <a:sx n="64" d="100"/>
          <a:sy n="64" d="100"/>
        </p:scale>
        <p:origin x="1644" y="72"/>
      </p:cViewPr>
      <p:guideLst>
        <p:guide orient="horz" pos="2137"/>
        <p:guide pos="3840"/>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dgm:t>
        <a:bodyPr/>
        <a:lstStyle/>
        <a:p>
          <a:r>
            <a:rPr lang="es-EC" sz="1400" b="0" cap="none" spc="0" dirty="0">
              <a:ln w="0"/>
              <a:solidFill>
                <a:schemeClr val="tx1"/>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dgm:pt>
    <dgm:pt modelId="{6104F513-A661-4E60-A1BE-1123C5A172A1}" type="pres">
      <dgm:prSet presAssocID="{8B7AA2B8-75B8-4C72-8240-B7B6530C5FA5}" presName="text_4" presStyleLbl="node1" presStyleIdx="3" presStyleCnt="7">
        <dgm:presLayoutVars>
          <dgm:bulletEnabled val="1"/>
        </dgm:presLayoutVars>
      </dgm:prSet>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1" cap="none" spc="0" dirty="0">
              <a:ln w="0"/>
              <a:solidFill>
                <a:srgbClr val="5940EC"/>
              </a:solidFill>
              <a:effectLst>
                <a:outerShdw blurRad="38100" dist="19050" dir="2700000" algn="tl" rotWithShape="0">
                  <a:schemeClr val="dk1">
                    <a:alpha val="40000"/>
                  </a:schemeClr>
                </a:outerShdw>
              </a:effectLst>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solidFill>
          <a:schemeClr val="tx1"/>
        </a:solidFill>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ln>
          <a:solidFill>
            <a:schemeClr val="bg2">
              <a:lumMod val="60000"/>
              <a:lumOff val="40000"/>
            </a:schemeClr>
          </a:solidFill>
        </a:ln>
      </dgm:spPr>
    </dgm:pt>
    <dgm:pt modelId="{6104F513-A661-4E60-A1BE-1123C5A172A1}" type="pres">
      <dgm:prSet presAssocID="{8B7AA2B8-75B8-4C72-8240-B7B6530C5FA5}" presName="text_4" presStyleLbl="node1" presStyleIdx="3" presStyleCnt="7">
        <dgm:presLayoutVars>
          <dgm:bulletEnabled val="1"/>
        </dgm:presLayoutVars>
      </dgm:prSet>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ln>
          <a:solidFill>
            <a:schemeClr val="bg2">
              <a:lumMod val="60000"/>
              <a:lumOff val="40000"/>
            </a:schemeClr>
          </a:solidFill>
        </a:ln>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ln>
          <a:solidFill>
            <a:schemeClr val="bg2">
              <a:lumMod val="60000"/>
              <a:lumOff val="40000"/>
            </a:schemeClr>
          </a:solidFill>
        </a:ln>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ln>
          <a:solidFill>
            <a:schemeClr val="bg2">
              <a:lumMod val="60000"/>
              <a:lumOff val="40000"/>
            </a:schemeClr>
          </a:solidFill>
        </a:ln>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xfrm>
          <a:off x="441313" y="786658"/>
          <a:ext cx="524131" cy="524131"/>
        </a:xfrm>
        <a:prstGeom prst="ellipse">
          <a:avLst/>
        </a:prstGeom>
        <a:solidFill>
          <a:srgbClr val="000000"/>
        </a:solidFill>
        <a:ln w="25400" cap="flat" cmpd="sng" algn="ctr">
          <a:solidFill>
            <a:srgbClr val="808080">
              <a:lumMod val="60000"/>
              <a:lumOff val="40000"/>
            </a:srgbClr>
          </a:solidFill>
          <a:prstDash val="solid"/>
        </a:ln>
        <a:effectLst/>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6104F513-A661-4E60-A1BE-1123C5A172A1}" type="pres">
      <dgm:prSet presAssocID="{8B7AA2B8-75B8-4C72-8240-B7B6530C5FA5}" presName="text_4" presStyleLbl="node1" presStyleIdx="3" presStyleCnt="7">
        <dgm:presLayoutVars>
          <dgm:bulletEnabled val="1"/>
        </dgm:presLayoutVars>
      </dgm:prSet>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ln>
          <a:solidFill>
            <a:schemeClr val="bg2">
              <a:lumMod val="60000"/>
              <a:lumOff val="40000"/>
            </a:schemeClr>
          </a:solidFill>
        </a:ln>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ln>
          <a:solidFill>
            <a:schemeClr val="bg2">
              <a:lumMod val="60000"/>
              <a:lumOff val="40000"/>
            </a:schemeClr>
          </a:solidFill>
        </a:ln>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ln>
          <a:solidFill>
            <a:schemeClr val="bg2">
              <a:lumMod val="60000"/>
              <a:lumOff val="40000"/>
            </a:schemeClr>
          </a:solidFill>
        </a:ln>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solidFill>
          <a:schemeClr val="tx1"/>
        </a:solidFill>
        <a:ln>
          <a:solidFill>
            <a:schemeClr val="bg2">
              <a:lumMod val="60000"/>
              <a:lumOff val="40000"/>
            </a:schemeClr>
          </a:solidFill>
        </a:ln>
      </dgm:spPr>
    </dgm:pt>
    <dgm:pt modelId="{6104F513-A661-4E60-A1BE-1123C5A172A1}" type="pres">
      <dgm:prSet presAssocID="{8B7AA2B8-75B8-4C72-8240-B7B6530C5FA5}" presName="text_4" presStyleLbl="node1" presStyleIdx="3" presStyleCnt="7">
        <dgm:presLayoutVars>
          <dgm:bulletEnabled val="1"/>
        </dgm:presLayoutVars>
      </dgm:prSet>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ln>
          <a:solidFill>
            <a:schemeClr val="bg2">
              <a:lumMod val="60000"/>
              <a:lumOff val="40000"/>
            </a:schemeClr>
          </a:solidFill>
        </a:ln>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ln>
          <a:solidFill>
            <a:schemeClr val="bg2">
              <a:lumMod val="60000"/>
              <a:lumOff val="40000"/>
            </a:schemeClr>
          </a:solidFill>
        </a:ln>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ln>
          <a:solidFill>
            <a:schemeClr val="bg2">
              <a:lumMod val="60000"/>
              <a:lumOff val="40000"/>
            </a:schemeClr>
          </a:solidFill>
        </a:ln>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6104F513-A661-4E60-A1BE-1123C5A172A1}" type="pres">
      <dgm:prSet presAssocID="{8B7AA2B8-75B8-4C72-8240-B7B6530C5FA5}" presName="text_4" presStyleLbl="node1" presStyleIdx="3" presStyleCnt="7">
        <dgm:presLayoutVars>
          <dgm:bulletEnabled val="1"/>
        </dgm:presLayoutVars>
      </dgm:prSet>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xfrm>
          <a:off x="715836" y="2044850"/>
          <a:ext cx="524131" cy="524131"/>
        </a:xfrm>
        <a:prstGeom prst="ellipse">
          <a:avLst/>
        </a:prstGeom>
        <a:solidFill>
          <a:srgbClr val="000000"/>
        </a:solidFill>
        <a:ln w="25400" cap="flat" cmpd="sng" algn="ctr">
          <a:solidFill>
            <a:srgbClr val="808080">
              <a:lumMod val="60000"/>
              <a:lumOff val="40000"/>
            </a:srgbClr>
          </a:solidFill>
          <a:prstDash val="solid"/>
        </a:ln>
        <a:effectLst/>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ln>
          <a:solidFill>
            <a:schemeClr val="bg2">
              <a:lumMod val="60000"/>
              <a:lumOff val="40000"/>
            </a:schemeClr>
          </a:solidFill>
        </a:ln>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ln>
          <a:solidFill>
            <a:schemeClr val="bg2">
              <a:lumMod val="60000"/>
              <a:lumOff val="40000"/>
            </a:schemeClr>
          </a:solidFill>
        </a:ln>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solidFill>
          <a:srgbClr val="FFFFFF">
            <a:hueOff val="0"/>
            <a:satOff val="0"/>
            <a:lumOff val="0"/>
            <a:alphaOff val="0"/>
          </a:srgbClr>
        </a:solidFill>
        <a:ln w="25400" cap="flat" cmpd="sng" algn="ctr">
          <a:solidFill>
            <a:srgbClr val="808080">
              <a:lumMod val="60000"/>
              <a:lumOff val="40000"/>
            </a:srgbClr>
          </a:solidFill>
          <a:prstDash val="solid"/>
        </a:ln>
        <a:effectLst/>
      </dgm:spPr>
      <dgm:t>
        <a:bodyPr spcFirstLastPara="0" vert="horz" wrap="square" lIns="332823" tIns="35560" rIns="35560" bIns="35560" numCol="1" spcCol="1270" anchor="ctr" anchorCtr="0"/>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6104F513-A661-4E60-A1BE-1123C5A172A1}" type="pres">
      <dgm:prSet presAssocID="{8B7AA2B8-75B8-4C72-8240-B7B6530C5FA5}" presName="text_4" presStyleLbl="node1" presStyleIdx="3" presStyleCnt="7">
        <dgm:presLayoutVars>
          <dgm:bulletEnabled val="1"/>
        </dgm:presLayoutVars>
      </dgm:prSet>
      <dgm:spPr>
        <a:xfrm>
          <a:off x="977901" y="2097263"/>
          <a:ext cx="6625339" cy="419305"/>
        </a:xfrm>
        <a:prstGeom prst="rect">
          <a:avLst/>
        </a:prstGeom>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xfrm>
          <a:off x="649396" y="2674177"/>
          <a:ext cx="524131" cy="524131"/>
        </a:xfrm>
        <a:prstGeom prst="ellipse">
          <a:avLst/>
        </a:prstGeom>
        <a:solidFill>
          <a:srgbClr val="000000"/>
        </a:solidFill>
        <a:ln w="25400" cap="flat" cmpd="sng" algn="ctr">
          <a:solidFill>
            <a:srgbClr val="808080">
              <a:lumMod val="60000"/>
              <a:lumOff val="40000"/>
            </a:srgbClr>
          </a:solidFill>
          <a:prstDash val="solid"/>
        </a:ln>
        <a:effectLst/>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ln>
          <a:solidFill>
            <a:schemeClr val="bg2">
              <a:lumMod val="60000"/>
              <a:lumOff val="40000"/>
            </a:schemeClr>
          </a:solidFill>
        </a:ln>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solidFill>
          <a:srgbClr val="FFFFFF">
            <a:hueOff val="0"/>
            <a:satOff val="0"/>
            <a:lumOff val="0"/>
            <a:alphaOff val="0"/>
          </a:srgbClr>
        </a:solidFill>
        <a:ln w="25400" cap="flat" cmpd="sng" algn="ctr">
          <a:solidFill>
            <a:srgbClr val="808080">
              <a:lumMod val="60000"/>
              <a:lumOff val="40000"/>
            </a:srgbClr>
          </a:solidFill>
          <a:prstDash val="solid"/>
        </a:ln>
        <a:effectLst/>
      </dgm:spPr>
      <dgm:t>
        <a:bodyPr spcFirstLastPara="0" vert="horz" wrap="square" lIns="332823" tIns="35560" rIns="35560" bIns="35560" numCol="1" spcCol="1270" anchor="ctr" anchorCtr="0"/>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6104F513-A661-4E60-A1BE-1123C5A172A1}" type="pres">
      <dgm:prSet presAssocID="{8B7AA2B8-75B8-4C72-8240-B7B6530C5FA5}" presName="text_4" presStyleLbl="node1" presStyleIdx="3" presStyleCnt="7">
        <dgm:presLayoutVars>
          <dgm:bulletEnabled val="1"/>
        </dgm:presLayoutVars>
      </dgm:prSet>
      <dgm:spPr>
        <a:xfrm>
          <a:off x="977901" y="2097263"/>
          <a:ext cx="6625339" cy="419305"/>
        </a:xfrm>
        <a:prstGeom prst="rect">
          <a:avLst/>
        </a:prstGeom>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xfrm>
          <a:off x="649396" y="2674177"/>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xfrm>
          <a:off x="441313" y="3303042"/>
          <a:ext cx="524131" cy="524131"/>
        </a:xfrm>
        <a:prstGeom prst="ellipse">
          <a:avLst/>
        </a:prstGeom>
        <a:solidFill>
          <a:srgbClr val="000000"/>
        </a:solidFill>
        <a:ln w="25400" cap="flat" cmpd="sng" algn="ctr">
          <a:solidFill>
            <a:srgbClr val="808080">
              <a:lumMod val="60000"/>
              <a:lumOff val="40000"/>
            </a:srgbClr>
          </a:solidFill>
          <a:prstDash val="solid"/>
        </a:ln>
        <a:effectLst/>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ln>
          <a:solidFill>
            <a:schemeClr val="bg2">
              <a:lumMod val="60000"/>
              <a:lumOff val="40000"/>
            </a:schemeClr>
          </a:solidFill>
        </a:ln>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08616C-3A18-46CD-9CA0-74089D2BCFF2}"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s-EC"/>
        </a:p>
      </dgm:t>
    </dgm:pt>
    <dgm:pt modelId="{2D97240B-C4F0-4947-A66C-A320C840F78F}">
      <dgm:prSet phldrT="[Texto]" custT="1"/>
      <dgm:spPr>
        <a:ln w="28575"/>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gm:t>
    </dgm:pt>
    <dgm:pt modelId="{3986E5BD-6CFD-425F-94B5-F08D3B369D31}" type="par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0B969C05-367E-48AB-96A1-4BCD17977249}" type="sibTrans" cxnId="{77E7C3EE-4626-416C-AF8F-877CB867C3D0}">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6042F47E-06CE-4ECD-AAF6-F9114B6D34C2}">
      <dgm:prSet phldrT="[Texto]" custT="1"/>
      <dgm:spPr>
        <a:ln>
          <a:solidFill>
            <a:schemeClr val="bg2">
              <a:lumMod val="60000"/>
              <a:lumOff val="40000"/>
            </a:schemeClr>
          </a:solidFill>
        </a:ln>
      </dgm:spPr>
      <dgm:t>
        <a:bodyPr/>
        <a:lstStyle/>
        <a:p>
          <a:r>
            <a:rPr lang="es-EC" sz="1400" b="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gm:t>
    </dgm:pt>
    <dgm:pt modelId="{C67B0D30-7DA8-4AA0-B12F-05DEB2E77B83}" type="par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0D44AAC-8F45-4696-A734-E6FB4E894B91}" type="sibTrans" cxnId="{40F30777-60AA-443A-97E2-3094052BBCFE}">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3B6EA3EF-4137-418C-9FB7-DB524A832EC1}">
      <dgm:prSet phldrT="[Texto]" custT="1"/>
      <dgm:spPr>
        <a:ln>
          <a:solidFill>
            <a:schemeClr val="bg2">
              <a:lumMod val="60000"/>
              <a:lumOff val="40000"/>
            </a:schemeClr>
          </a:solidFill>
        </a:ln>
      </dgm:spPr>
      <dgm:t>
        <a:bodyPr/>
        <a:lstStyle/>
        <a:p>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gm:t>
    </dgm:pt>
    <dgm:pt modelId="{7CF72884-B8FF-46DF-9BF3-98604FDC2AA7}" type="par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B1E99E6A-D053-4C59-A12B-C7960B5E7A27}" type="sibTrans" cxnId="{7A026F2D-3A62-4EB5-B910-87805DB14EB8}">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8B7AA2B8-75B8-4C72-8240-B7B6530C5FA5}">
      <dgm:prSet phldrT="[Texto]" custT="1"/>
      <dgm:spPr>
        <a:solidFill>
          <a:srgbClr val="FFFFFF">
            <a:hueOff val="0"/>
            <a:satOff val="0"/>
            <a:lumOff val="0"/>
            <a:alphaOff val="0"/>
          </a:srgbClr>
        </a:solidFill>
        <a:ln w="25400" cap="flat" cmpd="sng" algn="ctr">
          <a:solidFill>
            <a:srgbClr val="808080">
              <a:lumMod val="60000"/>
              <a:lumOff val="40000"/>
            </a:srgbClr>
          </a:solidFill>
          <a:prstDash val="solid"/>
        </a:ln>
        <a:effectLst/>
      </dgm:spPr>
      <dgm:t>
        <a:bodyPr spcFirstLastPara="0" vert="horz" wrap="square" lIns="332823" tIns="35560" rIns="35560" bIns="35560" numCol="1" spcCol="1270" anchor="ctr" anchorCtr="0"/>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gm:t>
    </dgm:pt>
    <dgm:pt modelId="{D1B1774E-BD5F-4651-91AD-8F52B789F434}" type="par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E5E1C9BC-C1DA-4402-BA9C-6C30773AA031}" type="sibTrans" cxnId="{D89BABC2-4B03-4A4F-BC1A-CE226A109B1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875C58C-4961-4BEC-A0E4-B1BE7B722C4D}">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Análisis de Resultados</a:t>
          </a:r>
        </a:p>
      </dgm:t>
    </dgm:pt>
    <dgm:pt modelId="{F2DBD714-BFC0-4F21-BD2E-248B40D8AB11}" type="par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43F3122D-3034-471E-AD46-01C8935D33DF}" type="sibTrans" cxnId="{45A284B7-3920-4E67-AAD6-B072A3FEDE13}">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F1B0E2B4-40A2-4CD9-9CD5-3A30A3043697}">
      <dgm:prSet phldrT="[Texto]" custT="1"/>
      <dgm:spPr>
        <a:ln>
          <a:solidFill>
            <a:schemeClr val="bg2">
              <a:lumMod val="60000"/>
              <a:lumOff val="40000"/>
            </a:schemeClr>
          </a:solidFill>
        </a:ln>
      </dgm:spPr>
      <dgm: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Conclusiones y Recomendaciones</a:t>
          </a:r>
        </a:p>
      </dgm:t>
    </dgm:pt>
    <dgm:pt modelId="{70FC67F6-929D-4F38-B933-E0C31183749E}" type="par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45DB1E0-CC2B-4C89-970E-E3232DA09662}" type="sibTrans" cxnId="{BFA6C43D-C479-4A54-A6C9-350B296416D7}">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C21948AF-7B81-4B1F-857C-0A2C1AD70540}">
      <dgm:prSet phldrT="[Texto]" custT="1"/>
      <dgm:spPr>
        <a:ln>
          <a:solidFill>
            <a:schemeClr val="bg2">
              <a:lumMod val="60000"/>
              <a:lumOff val="40000"/>
            </a:schemeClr>
          </a:solidFill>
        </a:ln>
      </dgm:spPr>
      <dgm:t>
        <a:bodyPr/>
        <a:lstStyle/>
        <a:p>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Reconocimientos</a:t>
          </a:r>
        </a:p>
      </dgm:t>
    </dgm:pt>
    <dgm:pt modelId="{6EA1527E-EDC7-483F-AE0F-64BCA25067B9}" type="par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5FFF041C-04F2-49A7-B799-AD9A4946E00A}" type="sibTrans" cxnId="{5672EF26-06E5-44AE-92B3-CE2A645BAD0C}">
      <dgm:prSet/>
      <dgm:spPr/>
      <dgm:t>
        <a:bodyPr/>
        <a:lstStyle/>
        <a:p>
          <a:endParaRPr lang="es-EC" sz="1400" b="0" cap="none" spc="0">
            <a:ln w="0"/>
            <a:solidFill>
              <a:schemeClr val="tx1"/>
            </a:solidFill>
            <a:effectLst>
              <a:outerShdw blurRad="38100" dist="19050" dir="2700000" algn="tl" rotWithShape="0">
                <a:schemeClr val="dk1">
                  <a:alpha val="40000"/>
                </a:schemeClr>
              </a:outerShdw>
            </a:effectLst>
          </a:endParaRPr>
        </a:p>
      </dgm:t>
    </dgm:pt>
    <dgm:pt modelId="{2FBC140A-AF07-4305-8808-3725DD9AAA57}" type="pres">
      <dgm:prSet presAssocID="{5A08616C-3A18-46CD-9CA0-74089D2BCFF2}" presName="Name0" presStyleCnt="0">
        <dgm:presLayoutVars>
          <dgm:chMax val="7"/>
          <dgm:chPref val="7"/>
          <dgm:dir/>
        </dgm:presLayoutVars>
      </dgm:prSet>
      <dgm:spPr/>
    </dgm:pt>
    <dgm:pt modelId="{0AC0DB7A-C3DB-4D1A-9839-7032510A1FDF}" type="pres">
      <dgm:prSet presAssocID="{5A08616C-3A18-46CD-9CA0-74089D2BCFF2}" presName="Name1" presStyleCnt="0"/>
      <dgm:spPr/>
    </dgm:pt>
    <dgm:pt modelId="{974F6445-9466-4F7A-A6A7-A6F994DBE7B1}" type="pres">
      <dgm:prSet presAssocID="{5A08616C-3A18-46CD-9CA0-74089D2BCFF2}" presName="cycle" presStyleCnt="0"/>
      <dgm:spPr/>
    </dgm:pt>
    <dgm:pt modelId="{AC717DAC-BB3A-41EB-8C8D-5A60E37FE43A}" type="pres">
      <dgm:prSet presAssocID="{5A08616C-3A18-46CD-9CA0-74089D2BCFF2}" presName="srcNode" presStyleLbl="node1" presStyleIdx="0" presStyleCnt="7"/>
      <dgm:spPr/>
    </dgm:pt>
    <dgm:pt modelId="{AD8AAFF1-673A-4C9C-A631-116EC80665F1}" type="pres">
      <dgm:prSet presAssocID="{5A08616C-3A18-46CD-9CA0-74089D2BCFF2}" presName="conn" presStyleLbl="parChTrans1D2" presStyleIdx="0" presStyleCnt="1"/>
      <dgm:spPr/>
    </dgm:pt>
    <dgm:pt modelId="{D3E0D687-5121-47D1-B94C-6FEDBF842B6B}" type="pres">
      <dgm:prSet presAssocID="{5A08616C-3A18-46CD-9CA0-74089D2BCFF2}" presName="extraNode" presStyleLbl="node1" presStyleIdx="0" presStyleCnt="7"/>
      <dgm:spPr/>
    </dgm:pt>
    <dgm:pt modelId="{111E9CFF-3D63-4B67-B1C3-F60E14887C4A}" type="pres">
      <dgm:prSet presAssocID="{5A08616C-3A18-46CD-9CA0-74089D2BCFF2}" presName="dstNode" presStyleLbl="node1" presStyleIdx="0" presStyleCnt="7"/>
      <dgm:spPr/>
    </dgm:pt>
    <dgm:pt modelId="{FF4F1B22-371E-4D38-8B6D-38870D0A9A4F}" type="pres">
      <dgm:prSet presAssocID="{2D97240B-C4F0-4947-A66C-A320C840F78F}" presName="text_1" presStyleLbl="node1" presStyleIdx="0" presStyleCnt="7">
        <dgm:presLayoutVars>
          <dgm:bulletEnabled val="1"/>
        </dgm:presLayoutVars>
      </dgm:prSet>
      <dgm:spPr/>
    </dgm:pt>
    <dgm:pt modelId="{8017B0B3-D764-44C3-B499-D4124834A33C}" type="pres">
      <dgm:prSet presAssocID="{2D97240B-C4F0-4947-A66C-A320C840F78F}" presName="accent_1" presStyleCnt="0"/>
      <dgm:spPr/>
    </dgm:pt>
    <dgm:pt modelId="{9991A460-8B6E-4C39-96F1-11A1599EB4D6}" type="pres">
      <dgm:prSet presAssocID="{2D97240B-C4F0-4947-A66C-A320C840F78F}" presName="accentRepeatNode" presStyleLbl="solidFgAcc1" presStyleIdx="0" presStyleCnt="7"/>
      <dgm: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18C93AAF-738F-4585-B07C-EDB636B310BC}" type="pres">
      <dgm:prSet presAssocID="{6042F47E-06CE-4ECD-AAF6-F9114B6D34C2}" presName="text_2" presStyleLbl="node1" presStyleIdx="1" presStyleCnt="7">
        <dgm:presLayoutVars>
          <dgm:bulletEnabled val="1"/>
        </dgm:presLayoutVars>
      </dgm:prSet>
      <dgm:spPr/>
    </dgm:pt>
    <dgm:pt modelId="{E47E85B1-E7B7-4881-BE5F-7739A9E91F75}" type="pres">
      <dgm:prSet presAssocID="{6042F47E-06CE-4ECD-AAF6-F9114B6D34C2}" presName="accent_2" presStyleCnt="0"/>
      <dgm:spPr/>
    </dgm:pt>
    <dgm:pt modelId="{55BBE6ED-D91D-4DCE-803F-1724742B6DD6}" type="pres">
      <dgm:prSet presAssocID="{6042F47E-06CE-4ECD-AAF6-F9114B6D34C2}" presName="accentRepeatNode" presStyleLbl="solidFgAcc1" presStyleIdx="1" presStyleCnt="7"/>
      <dgm:spPr>
        <a:ln>
          <a:solidFill>
            <a:schemeClr val="bg2">
              <a:lumMod val="60000"/>
              <a:lumOff val="40000"/>
            </a:schemeClr>
          </a:solidFill>
        </a:ln>
      </dgm:spPr>
    </dgm:pt>
    <dgm:pt modelId="{9A9E09C1-840B-4A81-91E9-935D8E10CE8A}" type="pres">
      <dgm:prSet presAssocID="{3B6EA3EF-4137-418C-9FB7-DB524A832EC1}" presName="text_3" presStyleLbl="node1" presStyleIdx="2" presStyleCnt="7">
        <dgm:presLayoutVars>
          <dgm:bulletEnabled val="1"/>
        </dgm:presLayoutVars>
      </dgm:prSet>
      <dgm:spPr/>
    </dgm:pt>
    <dgm:pt modelId="{71194E1E-F1E0-4FE3-9173-D78711403E0E}" type="pres">
      <dgm:prSet presAssocID="{3B6EA3EF-4137-418C-9FB7-DB524A832EC1}" presName="accent_3" presStyleCnt="0"/>
      <dgm:spPr/>
    </dgm:pt>
    <dgm:pt modelId="{59AF04B6-6ADC-4E7B-AF28-88361C34E639}" type="pres">
      <dgm:prSet presAssocID="{3B6EA3EF-4137-418C-9FB7-DB524A832EC1}" presName="accentRepeatNode" presStyleLbl="solidFgAcc1" presStyleIdx="2" presStyleCnt="7"/>
      <dgm: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6104F513-A661-4E60-A1BE-1123C5A172A1}" type="pres">
      <dgm:prSet presAssocID="{8B7AA2B8-75B8-4C72-8240-B7B6530C5FA5}" presName="text_4" presStyleLbl="node1" presStyleIdx="3" presStyleCnt="7">
        <dgm:presLayoutVars>
          <dgm:bulletEnabled val="1"/>
        </dgm:presLayoutVars>
      </dgm:prSet>
      <dgm:spPr>
        <a:xfrm>
          <a:off x="977901" y="2097263"/>
          <a:ext cx="6625339" cy="419305"/>
        </a:xfrm>
        <a:prstGeom prst="rect">
          <a:avLst/>
        </a:prstGeom>
      </dgm:spPr>
    </dgm:pt>
    <dgm:pt modelId="{FBA53835-5101-488D-BFA0-2CF79C2ADB69}" type="pres">
      <dgm:prSet presAssocID="{8B7AA2B8-75B8-4C72-8240-B7B6530C5FA5}" presName="accent_4" presStyleCnt="0"/>
      <dgm:spPr/>
    </dgm:pt>
    <dgm:pt modelId="{42BE8852-95CB-4592-A316-D6C16A029E1F}" type="pres">
      <dgm:prSet presAssocID="{8B7AA2B8-75B8-4C72-8240-B7B6530C5FA5}" presName="accentRepeatNode" presStyleLbl="solidFgAcc1" presStyleIdx="3" presStyleCnt="7"/>
      <dgm: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8A357B76-B250-49C6-8883-C872D8727B11}" type="pres">
      <dgm:prSet presAssocID="{F875C58C-4961-4BEC-A0E4-B1BE7B722C4D}" presName="text_5" presStyleLbl="node1" presStyleIdx="4" presStyleCnt="7">
        <dgm:presLayoutVars>
          <dgm:bulletEnabled val="1"/>
        </dgm:presLayoutVars>
      </dgm:prSet>
      <dgm:spPr/>
    </dgm:pt>
    <dgm:pt modelId="{667D70BC-6C32-4E50-9680-1D38FD51559E}" type="pres">
      <dgm:prSet presAssocID="{F875C58C-4961-4BEC-A0E4-B1BE7B722C4D}" presName="accent_5" presStyleCnt="0"/>
      <dgm:spPr/>
    </dgm:pt>
    <dgm:pt modelId="{3880881E-51FF-496F-9BDC-B33E2AEBE85D}" type="pres">
      <dgm:prSet presAssocID="{F875C58C-4961-4BEC-A0E4-B1BE7B722C4D}" presName="accentRepeatNode" presStyleLbl="solidFgAcc1" presStyleIdx="4" presStyleCnt="7"/>
      <dgm:spPr>
        <a:xfrm>
          <a:off x="649396" y="2674177"/>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EC5CAC8E-6DC6-46A1-8093-F08D41BEADC3}" type="pres">
      <dgm:prSet presAssocID="{F1B0E2B4-40A2-4CD9-9CD5-3A30A3043697}" presName="text_6" presStyleLbl="node1" presStyleIdx="5" presStyleCnt="7">
        <dgm:presLayoutVars>
          <dgm:bulletEnabled val="1"/>
        </dgm:presLayoutVars>
      </dgm:prSet>
      <dgm:spPr/>
    </dgm:pt>
    <dgm:pt modelId="{00140C88-BC99-478B-8D8D-BA970DA5008E}" type="pres">
      <dgm:prSet presAssocID="{F1B0E2B4-40A2-4CD9-9CD5-3A30A3043697}" presName="accent_6" presStyleCnt="0"/>
      <dgm:spPr/>
    </dgm:pt>
    <dgm:pt modelId="{F3DBF5A9-8A72-4905-B59B-FD348024D962}" type="pres">
      <dgm:prSet presAssocID="{F1B0E2B4-40A2-4CD9-9CD5-3A30A3043697}" presName="accentRepeatNode" presStyleLbl="solidFgAcc1" presStyleIdx="5" presStyleCnt="7"/>
      <dgm:spPr>
        <a:xfrm>
          <a:off x="441313" y="3303042"/>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gm:spPr>
    </dgm:pt>
    <dgm:pt modelId="{311B38C6-D40A-4E01-A133-842264CC6B6B}" type="pres">
      <dgm:prSet presAssocID="{C21948AF-7B81-4B1F-857C-0A2C1AD70540}" presName="text_7" presStyleLbl="node1" presStyleIdx="6" presStyleCnt="7">
        <dgm:presLayoutVars>
          <dgm:bulletEnabled val="1"/>
        </dgm:presLayoutVars>
      </dgm:prSet>
      <dgm:spPr/>
    </dgm:pt>
    <dgm:pt modelId="{3D6194FE-E618-4F38-BF7B-EC81E3CE9B91}" type="pres">
      <dgm:prSet presAssocID="{C21948AF-7B81-4B1F-857C-0A2C1AD70540}" presName="accent_7" presStyleCnt="0"/>
      <dgm:spPr/>
    </dgm:pt>
    <dgm:pt modelId="{876AC681-D9CB-4608-BB5E-144E8871A429}" type="pres">
      <dgm:prSet presAssocID="{C21948AF-7B81-4B1F-857C-0A2C1AD70540}" presName="accentRepeatNode" presStyleLbl="solidFgAcc1" presStyleIdx="6" presStyleCnt="7"/>
      <dgm:spPr>
        <a:xfrm>
          <a:off x="61594" y="3932369"/>
          <a:ext cx="524131" cy="524131"/>
        </a:xfrm>
        <a:prstGeom prst="ellipse">
          <a:avLst/>
        </a:prstGeom>
        <a:solidFill>
          <a:srgbClr val="000000"/>
        </a:solidFill>
        <a:ln w="25400" cap="flat" cmpd="sng" algn="ctr">
          <a:solidFill>
            <a:srgbClr val="808080">
              <a:lumMod val="60000"/>
              <a:lumOff val="40000"/>
            </a:srgbClr>
          </a:solidFill>
          <a:prstDash val="solid"/>
        </a:ln>
        <a:effectLst/>
      </dgm:spPr>
    </dgm:pt>
  </dgm:ptLst>
  <dgm:cxnLst>
    <dgm:cxn modelId="{A20D401B-1F51-436E-BB1F-F956049B07C3}" type="presOf" srcId="{F1B0E2B4-40A2-4CD9-9CD5-3A30A3043697}" destId="{EC5CAC8E-6DC6-46A1-8093-F08D41BEADC3}" srcOrd="0" destOrd="0" presId="urn:microsoft.com/office/officeart/2008/layout/VerticalCurvedList"/>
    <dgm:cxn modelId="{397CF122-BAB6-4EE1-82D4-E8A699234C7A}" type="presOf" srcId="{6042F47E-06CE-4ECD-AAF6-F9114B6D34C2}" destId="{18C93AAF-738F-4585-B07C-EDB636B310BC}" srcOrd="0" destOrd="0" presId="urn:microsoft.com/office/officeart/2008/layout/VerticalCurvedList"/>
    <dgm:cxn modelId="{5672EF26-06E5-44AE-92B3-CE2A645BAD0C}" srcId="{5A08616C-3A18-46CD-9CA0-74089D2BCFF2}" destId="{C21948AF-7B81-4B1F-857C-0A2C1AD70540}" srcOrd="6" destOrd="0" parTransId="{6EA1527E-EDC7-483F-AE0F-64BCA25067B9}" sibTransId="{5FFF041C-04F2-49A7-B799-AD9A4946E00A}"/>
    <dgm:cxn modelId="{7A026F2D-3A62-4EB5-B910-87805DB14EB8}" srcId="{5A08616C-3A18-46CD-9CA0-74089D2BCFF2}" destId="{3B6EA3EF-4137-418C-9FB7-DB524A832EC1}" srcOrd="2" destOrd="0" parTransId="{7CF72884-B8FF-46DF-9BF3-98604FDC2AA7}" sibTransId="{B1E99E6A-D053-4C59-A12B-C7960B5E7A27}"/>
    <dgm:cxn modelId="{BFA6C43D-C479-4A54-A6C9-350B296416D7}" srcId="{5A08616C-3A18-46CD-9CA0-74089D2BCFF2}" destId="{F1B0E2B4-40A2-4CD9-9CD5-3A30A3043697}" srcOrd="5" destOrd="0" parTransId="{70FC67F6-929D-4F38-B933-E0C31183749E}" sibTransId="{C45DB1E0-CC2B-4C89-970E-E3232DA09662}"/>
    <dgm:cxn modelId="{33426865-1636-43DF-A475-A12C4FFF3E93}" type="presOf" srcId="{3B6EA3EF-4137-418C-9FB7-DB524A832EC1}" destId="{9A9E09C1-840B-4A81-91E9-935D8E10CE8A}" srcOrd="0" destOrd="0" presId="urn:microsoft.com/office/officeart/2008/layout/VerticalCurvedList"/>
    <dgm:cxn modelId="{40F30777-60AA-443A-97E2-3094052BBCFE}" srcId="{5A08616C-3A18-46CD-9CA0-74089D2BCFF2}" destId="{6042F47E-06CE-4ECD-AAF6-F9114B6D34C2}" srcOrd="1" destOrd="0" parTransId="{C67B0D30-7DA8-4AA0-B12F-05DEB2E77B83}" sibTransId="{50D44AAC-8F45-4696-A734-E6FB4E894B91}"/>
    <dgm:cxn modelId="{9CBEB381-C718-44DA-8B74-F8EC532636F6}" type="presOf" srcId="{5A08616C-3A18-46CD-9CA0-74089D2BCFF2}" destId="{2FBC140A-AF07-4305-8808-3725DD9AAA57}" srcOrd="0" destOrd="0" presId="urn:microsoft.com/office/officeart/2008/layout/VerticalCurvedList"/>
    <dgm:cxn modelId="{DBA4B883-61BA-4331-8C65-CC0E83281AD9}" type="presOf" srcId="{8B7AA2B8-75B8-4C72-8240-B7B6530C5FA5}" destId="{6104F513-A661-4E60-A1BE-1123C5A172A1}" srcOrd="0" destOrd="0" presId="urn:microsoft.com/office/officeart/2008/layout/VerticalCurvedList"/>
    <dgm:cxn modelId="{D62DE69E-AD55-4AA2-99EE-134D28446775}" type="presOf" srcId="{C21948AF-7B81-4B1F-857C-0A2C1AD70540}" destId="{311B38C6-D40A-4E01-A133-842264CC6B6B}" srcOrd="0" destOrd="0" presId="urn:microsoft.com/office/officeart/2008/layout/VerticalCurvedList"/>
    <dgm:cxn modelId="{A98011AF-FC29-448F-9FFB-54F25410315D}" type="presOf" srcId="{0B969C05-367E-48AB-96A1-4BCD17977249}" destId="{AD8AAFF1-673A-4C9C-A631-116EC80665F1}" srcOrd="0" destOrd="0" presId="urn:microsoft.com/office/officeart/2008/layout/VerticalCurvedList"/>
    <dgm:cxn modelId="{45A284B7-3920-4E67-AAD6-B072A3FEDE13}" srcId="{5A08616C-3A18-46CD-9CA0-74089D2BCFF2}" destId="{F875C58C-4961-4BEC-A0E4-B1BE7B722C4D}" srcOrd="4" destOrd="0" parTransId="{F2DBD714-BFC0-4F21-BD2E-248B40D8AB11}" sibTransId="{43F3122D-3034-471E-AD46-01C8935D33DF}"/>
    <dgm:cxn modelId="{D89BABC2-4B03-4A4F-BC1A-CE226A109B17}" srcId="{5A08616C-3A18-46CD-9CA0-74089D2BCFF2}" destId="{8B7AA2B8-75B8-4C72-8240-B7B6530C5FA5}" srcOrd="3" destOrd="0" parTransId="{D1B1774E-BD5F-4651-91AD-8F52B789F434}" sibTransId="{E5E1C9BC-C1DA-4402-BA9C-6C30773AA031}"/>
    <dgm:cxn modelId="{DEB9F3E2-3AF6-4E84-8F5F-E8CFBB29246E}" type="presOf" srcId="{2D97240B-C4F0-4947-A66C-A320C840F78F}" destId="{FF4F1B22-371E-4D38-8B6D-38870D0A9A4F}" srcOrd="0" destOrd="0" presId="urn:microsoft.com/office/officeart/2008/layout/VerticalCurvedList"/>
    <dgm:cxn modelId="{77E7C3EE-4626-416C-AF8F-877CB867C3D0}" srcId="{5A08616C-3A18-46CD-9CA0-74089D2BCFF2}" destId="{2D97240B-C4F0-4947-A66C-A320C840F78F}" srcOrd="0" destOrd="0" parTransId="{3986E5BD-6CFD-425F-94B5-F08D3B369D31}" sibTransId="{0B969C05-367E-48AB-96A1-4BCD17977249}"/>
    <dgm:cxn modelId="{680786FF-6A21-4EDB-A993-80D51B1AFD87}" type="presOf" srcId="{F875C58C-4961-4BEC-A0E4-B1BE7B722C4D}" destId="{8A357B76-B250-49C6-8883-C872D8727B11}" srcOrd="0" destOrd="0" presId="urn:microsoft.com/office/officeart/2008/layout/VerticalCurvedList"/>
    <dgm:cxn modelId="{E75CB7F7-5094-4EC9-9F85-E63894B7F869}" type="presParOf" srcId="{2FBC140A-AF07-4305-8808-3725DD9AAA57}" destId="{0AC0DB7A-C3DB-4D1A-9839-7032510A1FDF}" srcOrd="0" destOrd="0" presId="urn:microsoft.com/office/officeart/2008/layout/VerticalCurvedList"/>
    <dgm:cxn modelId="{266063E4-44CB-4D77-AFA5-C140ED93EAC3}" type="presParOf" srcId="{0AC0DB7A-C3DB-4D1A-9839-7032510A1FDF}" destId="{974F6445-9466-4F7A-A6A7-A6F994DBE7B1}" srcOrd="0" destOrd="0" presId="urn:microsoft.com/office/officeart/2008/layout/VerticalCurvedList"/>
    <dgm:cxn modelId="{0AC75514-5B43-4955-8D28-5B4D31B26881}" type="presParOf" srcId="{974F6445-9466-4F7A-A6A7-A6F994DBE7B1}" destId="{AC717DAC-BB3A-41EB-8C8D-5A60E37FE43A}" srcOrd="0" destOrd="0" presId="urn:microsoft.com/office/officeart/2008/layout/VerticalCurvedList"/>
    <dgm:cxn modelId="{257E651F-6740-4221-83A6-C94A7EC7CEF1}" type="presParOf" srcId="{974F6445-9466-4F7A-A6A7-A6F994DBE7B1}" destId="{AD8AAFF1-673A-4C9C-A631-116EC80665F1}" srcOrd="1" destOrd="0" presId="urn:microsoft.com/office/officeart/2008/layout/VerticalCurvedList"/>
    <dgm:cxn modelId="{ADA8AD4B-B040-4E4E-82D4-DB30017BE33F}" type="presParOf" srcId="{974F6445-9466-4F7A-A6A7-A6F994DBE7B1}" destId="{D3E0D687-5121-47D1-B94C-6FEDBF842B6B}" srcOrd="2" destOrd="0" presId="urn:microsoft.com/office/officeart/2008/layout/VerticalCurvedList"/>
    <dgm:cxn modelId="{A1BEEAF8-7F18-4989-8D79-A04CF1366CE2}" type="presParOf" srcId="{974F6445-9466-4F7A-A6A7-A6F994DBE7B1}" destId="{111E9CFF-3D63-4B67-B1C3-F60E14887C4A}" srcOrd="3" destOrd="0" presId="urn:microsoft.com/office/officeart/2008/layout/VerticalCurvedList"/>
    <dgm:cxn modelId="{CAF4B64A-7815-4C35-BCCB-29A28D1F7A37}" type="presParOf" srcId="{0AC0DB7A-C3DB-4D1A-9839-7032510A1FDF}" destId="{FF4F1B22-371E-4D38-8B6D-38870D0A9A4F}" srcOrd="1" destOrd="0" presId="urn:microsoft.com/office/officeart/2008/layout/VerticalCurvedList"/>
    <dgm:cxn modelId="{102DB5DB-43AC-4E8B-BECB-744109D28C76}" type="presParOf" srcId="{0AC0DB7A-C3DB-4D1A-9839-7032510A1FDF}" destId="{8017B0B3-D764-44C3-B499-D4124834A33C}" srcOrd="2" destOrd="0" presId="urn:microsoft.com/office/officeart/2008/layout/VerticalCurvedList"/>
    <dgm:cxn modelId="{C954FED9-9818-4B75-BF04-5FC2D17C501B}" type="presParOf" srcId="{8017B0B3-D764-44C3-B499-D4124834A33C}" destId="{9991A460-8B6E-4C39-96F1-11A1599EB4D6}" srcOrd="0" destOrd="0" presId="urn:microsoft.com/office/officeart/2008/layout/VerticalCurvedList"/>
    <dgm:cxn modelId="{87FACDF9-8941-4BCA-A4F8-560B869127E6}" type="presParOf" srcId="{0AC0DB7A-C3DB-4D1A-9839-7032510A1FDF}" destId="{18C93AAF-738F-4585-B07C-EDB636B310BC}" srcOrd="3" destOrd="0" presId="urn:microsoft.com/office/officeart/2008/layout/VerticalCurvedList"/>
    <dgm:cxn modelId="{6CC889AF-3F03-4E57-A524-D8AB67767335}" type="presParOf" srcId="{0AC0DB7A-C3DB-4D1A-9839-7032510A1FDF}" destId="{E47E85B1-E7B7-4881-BE5F-7739A9E91F75}" srcOrd="4" destOrd="0" presId="urn:microsoft.com/office/officeart/2008/layout/VerticalCurvedList"/>
    <dgm:cxn modelId="{0D12C9CE-43E4-4CC7-BE23-DC66429D829B}" type="presParOf" srcId="{E47E85B1-E7B7-4881-BE5F-7739A9E91F75}" destId="{55BBE6ED-D91D-4DCE-803F-1724742B6DD6}" srcOrd="0" destOrd="0" presId="urn:microsoft.com/office/officeart/2008/layout/VerticalCurvedList"/>
    <dgm:cxn modelId="{CBF0F08A-344A-4D96-BE3E-3F2EE32A290B}" type="presParOf" srcId="{0AC0DB7A-C3DB-4D1A-9839-7032510A1FDF}" destId="{9A9E09C1-840B-4A81-91E9-935D8E10CE8A}" srcOrd="5" destOrd="0" presId="urn:microsoft.com/office/officeart/2008/layout/VerticalCurvedList"/>
    <dgm:cxn modelId="{69200931-5048-45E3-930D-00F493847612}" type="presParOf" srcId="{0AC0DB7A-C3DB-4D1A-9839-7032510A1FDF}" destId="{71194E1E-F1E0-4FE3-9173-D78711403E0E}" srcOrd="6" destOrd="0" presId="urn:microsoft.com/office/officeart/2008/layout/VerticalCurvedList"/>
    <dgm:cxn modelId="{0608754B-3687-4986-85B3-A53DEC05E423}" type="presParOf" srcId="{71194E1E-F1E0-4FE3-9173-D78711403E0E}" destId="{59AF04B6-6ADC-4E7B-AF28-88361C34E639}" srcOrd="0" destOrd="0" presId="urn:microsoft.com/office/officeart/2008/layout/VerticalCurvedList"/>
    <dgm:cxn modelId="{7900CDA7-6906-458C-B91A-6B1D9CA0A189}" type="presParOf" srcId="{0AC0DB7A-C3DB-4D1A-9839-7032510A1FDF}" destId="{6104F513-A661-4E60-A1BE-1123C5A172A1}" srcOrd="7" destOrd="0" presId="urn:microsoft.com/office/officeart/2008/layout/VerticalCurvedList"/>
    <dgm:cxn modelId="{DDE629C9-1C93-4563-A724-A3E48F4C7F31}" type="presParOf" srcId="{0AC0DB7A-C3DB-4D1A-9839-7032510A1FDF}" destId="{FBA53835-5101-488D-BFA0-2CF79C2ADB69}" srcOrd="8" destOrd="0" presId="urn:microsoft.com/office/officeart/2008/layout/VerticalCurvedList"/>
    <dgm:cxn modelId="{E5A12549-5FEC-40A5-8002-0A1BBB897B4B}" type="presParOf" srcId="{FBA53835-5101-488D-BFA0-2CF79C2ADB69}" destId="{42BE8852-95CB-4592-A316-D6C16A029E1F}" srcOrd="0" destOrd="0" presId="urn:microsoft.com/office/officeart/2008/layout/VerticalCurvedList"/>
    <dgm:cxn modelId="{A03D33C8-6BDF-4BA8-916C-23E8D3B1DC6A}" type="presParOf" srcId="{0AC0DB7A-C3DB-4D1A-9839-7032510A1FDF}" destId="{8A357B76-B250-49C6-8883-C872D8727B11}" srcOrd="9" destOrd="0" presId="urn:microsoft.com/office/officeart/2008/layout/VerticalCurvedList"/>
    <dgm:cxn modelId="{0DA286CB-7D7F-4FEF-B456-3E4E38D08CE4}" type="presParOf" srcId="{0AC0DB7A-C3DB-4D1A-9839-7032510A1FDF}" destId="{667D70BC-6C32-4E50-9680-1D38FD51559E}" srcOrd="10" destOrd="0" presId="urn:microsoft.com/office/officeart/2008/layout/VerticalCurvedList"/>
    <dgm:cxn modelId="{3C29670D-38B7-417C-A768-3BF5CEE6C8F8}" type="presParOf" srcId="{667D70BC-6C32-4E50-9680-1D38FD51559E}" destId="{3880881E-51FF-496F-9BDC-B33E2AEBE85D}" srcOrd="0" destOrd="0" presId="urn:microsoft.com/office/officeart/2008/layout/VerticalCurvedList"/>
    <dgm:cxn modelId="{042865A8-82FF-41DB-9D9D-9D8B1D09303E}" type="presParOf" srcId="{0AC0DB7A-C3DB-4D1A-9839-7032510A1FDF}" destId="{EC5CAC8E-6DC6-46A1-8093-F08D41BEADC3}" srcOrd="11" destOrd="0" presId="urn:microsoft.com/office/officeart/2008/layout/VerticalCurvedList"/>
    <dgm:cxn modelId="{469B5EC8-B546-4654-9C2D-ACDF306B7D32}" type="presParOf" srcId="{0AC0DB7A-C3DB-4D1A-9839-7032510A1FDF}" destId="{00140C88-BC99-478B-8D8D-BA970DA5008E}" srcOrd="12" destOrd="0" presId="urn:microsoft.com/office/officeart/2008/layout/VerticalCurvedList"/>
    <dgm:cxn modelId="{F81E9716-1632-412B-9174-A8B9000582A9}" type="presParOf" srcId="{00140C88-BC99-478B-8D8D-BA970DA5008E}" destId="{F3DBF5A9-8A72-4905-B59B-FD348024D962}" srcOrd="0" destOrd="0" presId="urn:microsoft.com/office/officeart/2008/layout/VerticalCurvedList"/>
    <dgm:cxn modelId="{EEE00428-6F07-43EC-9212-2373D33570F6}" type="presParOf" srcId="{0AC0DB7A-C3DB-4D1A-9839-7032510A1FDF}" destId="{311B38C6-D40A-4E01-A133-842264CC6B6B}" srcOrd="13" destOrd="0" presId="urn:microsoft.com/office/officeart/2008/layout/VerticalCurvedList"/>
    <dgm:cxn modelId="{2C8F7E91-9ADB-462C-8223-27A016644DEE}" type="presParOf" srcId="{0AC0DB7A-C3DB-4D1A-9839-7032510A1FDF}" destId="{3D6194FE-E618-4F38-BF7B-EC81E3CE9B91}" srcOrd="14" destOrd="0" presId="urn:microsoft.com/office/officeart/2008/layout/VerticalCurvedList"/>
    <dgm:cxn modelId="{1294AB06-DE15-4C09-8559-6D40ACCBA62C}" type="presParOf" srcId="{3D6194FE-E618-4F38-BF7B-EC81E3CE9B91}" destId="{876AC681-D9CB-4608-BB5E-144E8871A429}" srcOrd="0" destOrd="0" presId="urn:microsoft.com/office/officeart/2008/layout/VerticalCurvedList"/>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56369"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Antecedentes</a:t>
          </a:r>
        </a:p>
      </dsp:txBody>
      <dsp:txXfrm>
        <a:off x="323660" y="209744"/>
        <a:ext cx="7256369" cy="419305"/>
      </dsp:txXfrm>
    </dsp:sp>
    <dsp:sp modelId="{9991A460-8B6E-4C39-96F1-11A1599EB4D6}">
      <dsp:nvSpPr>
        <dsp:cNvPr id="0" name=""/>
        <dsp:cNvSpPr/>
      </dsp:nvSpPr>
      <dsp:spPr>
        <a:xfrm>
          <a:off x="61594" y="157331"/>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76650"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Objetivos</a:t>
          </a:r>
        </a:p>
      </dsp:txBody>
      <dsp:txXfrm>
        <a:off x="703378" y="839071"/>
        <a:ext cx="6876650"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68566"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Microrred Electrotérmica y Estrategia de Gestión Energética</a:t>
          </a:r>
        </a:p>
      </dsp:txBody>
      <dsp:txXfrm>
        <a:off x="911462" y="1467936"/>
        <a:ext cx="6668566" cy="419305"/>
      </dsp:txXfrm>
    </dsp:sp>
    <dsp:sp modelId="{59AF04B6-6ADC-4E7B-AF28-88361C34E639}">
      <dsp:nvSpPr>
        <dsp:cNvPr id="0" name=""/>
        <dsp:cNvSpPr/>
      </dsp:nvSpPr>
      <dsp:spPr>
        <a:xfrm>
          <a:off x="649396" y="1415523"/>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02127"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Optimización por Enjambre de Partículas</a:t>
          </a:r>
        </a:p>
      </dsp:txBody>
      <dsp:txXfrm>
        <a:off x="977901" y="2097263"/>
        <a:ext cx="6602127" cy="419305"/>
      </dsp:txXfrm>
    </dsp:sp>
    <dsp:sp modelId="{42BE8852-95CB-4592-A316-D6C16A029E1F}">
      <dsp:nvSpPr>
        <dsp:cNvPr id="0" name=""/>
        <dsp:cNvSpPr/>
      </dsp:nvSpPr>
      <dsp:spPr>
        <a:xfrm>
          <a:off x="715836" y="2044850"/>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68566"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Análisis de Resultados</a:t>
          </a:r>
        </a:p>
      </dsp:txBody>
      <dsp:txXfrm>
        <a:off x="911462" y="2726590"/>
        <a:ext cx="6668566" cy="419305"/>
      </dsp:txXfrm>
    </dsp:sp>
    <dsp:sp modelId="{3880881E-51FF-496F-9BDC-B33E2AEBE85D}">
      <dsp:nvSpPr>
        <dsp:cNvPr id="0" name=""/>
        <dsp:cNvSpPr/>
      </dsp:nvSpPr>
      <dsp:spPr>
        <a:xfrm>
          <a:off x="649396" y="2674177"/>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76650"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Conclusiones y Recomendaciones</a:t>
          </a:r>
        </a:p>
      </dsp:txBody>
      <dsp:txXfrm>
        <a:off x="703378" y="3355455"/>
        <a:ext cx="6876650"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56369" cy="419305"/>
        </a:xfrm>
        <a:prstGeom prst="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tx1"/>
              </a:solidFill>
              <a:effectLst>
                <a:outerShdw blurRad="38100" dist="19050" dir="2700000" algn="tl" rotWithShape="0">
                  <a:schemeClr val="dk1">
                    <a:alpha val="40000"/>
                  </a:schemeClr>
                </a:outerShdw>
              </a:effectLst>
            </a:rPr>
            <a:t>Reconocimientos</a:t>
          </a:r>
        </a:p>
      </dsp:txBody>
      <dsp:txXfrm>
        <a:off x="323660" y="3984782"/>
        <a:ext cx="7256369"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chemeClr val="dk1">
                    <a:alpha val="40000"/>
                  </a:schemeClr>
                </a:outerShdw>
              </a:effectLst>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chemeClr val="tx1"/>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rgbClr val="000000"/>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chemeClr val="tx1"/>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rgbClr val="000000"/>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rgbClr val="000000"/>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rgbClr val="000000"/>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8AAFF1-673A-4C9C-A631-116EC80665F1}">
      <dsp:nvSpPr>
        <dsp:cNvPr id="0" name=""/>
        <dsp:cNvSpPr/>
      </dsp:nvSpPr>
      <dsp:spPr>
        <a:xfrm>
          <a:off x="-5214129" y="-798979"/>
          <a:ext cx="6211790" cy="6211790"/>
        </a:xfrm>
        <a:prstGeom prst="blockArc">
          <a:avLst>
            <a:gd name="adj1" fmla="val 18900000"/>
            <a:gd name="adj2" fmla="val 2700000"/>
            <a:gd name="adj3" fmla="val 34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4F1B22-371E-4D38-8B6D-38870D0A9A4F}">
      <dsp:nvSpPr>
        <dsp:cNvPr id="0" name=""/>
        <dsp:cNvSpPr/>
      </dsp:nvSpPr>
      <dsp:spPr>
        <a:xfrm>
          <a:off x="323660" y="209744"/>
          <a:ext cx="7279581" cy="419305"/>
        </a:xfrm>
        <a:prstGeom prst="rect">
          <a:avLst/>
        </a:prstGeom>
        <a:solidFill>
          <a:schemeClr val="lt1">
            <a:hueOff val="0"/>
            <a:satOff val="0"/>
            <a:lumOff val="0"/>
            <a:alphaOff val="0"/>
          </a:schemeClr>
        </a:solidFill>
        <a:ln w="28575" cap="flat" cmpd="sng" algn="ctr">
          <a:solidFill>
            <a:scrgbClr r="0" g="0" b="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Antecedentes</a:t>
          </a:r>
        </a:p>
      </dsp:txBody>
      <dsp:txXfrm>
        <a:off x="323660" y="209744"/>
        <a:ext cx="7279581" cy="419305"/>
      </dsp:txXfrm>
    </dsp:sp>
    <dsp:sp modelId="{9991A460-8B6E-4C39-96F1-11A1599EB4D6}">
      <dsp:nvSpPr>
        <dsp:cNvPr id="0" name=""/>
        <dsp:cNvSpPr/>
      </dsp:nvSpPr>
      <dsp:spPr>
        <a:xfrm>
          <a:off x="61594" y="157331"/>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18C93AAF-738F-4585-B07C-EDB636B310BC}">
      <dsp:nvSpPr>
        <dsp:cNvPr id="0" name=""/>
        <dsp:cNvSpPr/>
      </dsp:nvSpPr>
      <dsp:spPr>
        <a:xfrm>
          <a:off x="703378" y="839071"/>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chemeClr val="bg2">
                  <a:lumMod val="60000"/>
                  <a:lumOff val="40000"/>
                </a:schemeClr>
              </a:solidFill>
              <a:effectLst>
                <a:outerShdw blurRad="38100" dist="19050" dir="2700000" algn="tl" rotWithShape="0">
                  <a:schemeClr val="dk1">
                    <a:alpha val="40000"/>
                  </a:schemeClr>
                </a:outerShdw>
              </a:effectLst>
            </a:rPr>
            <a:t>Objetivos</a:t>
          </a:r>
        </a:p>
      </dsp:txBody>
      <dsp:txXfrm>
        <a:off x="703378" y="839071"/>
        <a:ext cx="6899862" cy="419305"/>
      </dsp:txXfrm>
    </dsp:sp>
    <dsp:sp modelId="{55BBE6ED-D91D-4DCE-803F-1724742B6DD6}">
      <dsp:nvSpPr>
        <dsp:cNvPr id="0" name=""/>
        <dsp:cNvSpPr/>
      </dsp:nvSpPr>
      <dsp:spPr>
        <a:xfrm>
          <a:off x="441313" y="786658"/>
          <a:ext cx="524131" cy="524131"/>
        </a:xfrm>
        <a:prstGeom prst="ellipse">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dsp:style>
    </dsp:sp>
    <dsp:sp modelId="{9A9E09C1-840B-4A81-91E9-935D8E10CE8A}">
      <dsp:nvSpPr>
        <dsp:cNvPr id="0" name=""/>
        <dsp:cNvSpPr/>
      </dsp:nvSpPr>
      <dsp:spPr>
        <a:xfrm>
          <a:off x="911462" y="1467936"/>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Microrred Electrotérmica y Estrategia de Gestión Energética</a:t>
          </a:r>
        </a:p>
      </dsp:txBody>
      <dsp:txXfrm>
        <a:off x="911462" y="1467936"/>
        <a:ext cx="6691778" cy="419305"/>
      </dsp:txXfrm>
    </dsp:sp>
    <dsp:sp modelId="{59AF04B6-6ADC-4E7B-AF28-88361C34E639}">
      <dsp:nvSpPr>
        <dsp:cNvPr id="0" name=""/>
        <dsp:cNvSpPr/>
      </dsp:nvSpPr>
      <dsp:spPr>
        <a:xfrm>
          <a:off x="649396" y="1415523"/>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6104F513-A661-4E60-A1BE-1123C5A172A1}">
      <dsp:nvSpPr>
        <dsp:cNvPr id="0" name=""/>
        <dsp:cNvSpPr/>
      </dsp:nvSpPr>
      <dsp:spPr>
        <a:xfrm>
          <a:off x="977901" y="2097263"/>
          <a:ext cx="6625339" cy="419305"/>
        </a:xfrm>
        <a:prstGeom prst="rect">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Optimización por Enjambre de Partículas</a:t>
          </a:r>
        </a:p>
      </dsp:txBody>
      <dsp:txXfrm>
        <a:off x="977901" y="2097263"/>
        <a:ext cx="6625339" cy="419305"/>
      </dsp:txXfrm>
    </dsp:sp>
    <dsp:sp modelId="{42BE8852-95CB-4592-A316-D6C16A029E1F}">
      <dsp:nvSpPr>
        <dsp:cNvPr id="0" name=""/>
        <dsp:cNvSpPr/>
      </dsp:nvSpPr>
      <dsp:spPr>
        <a:xfrm>
          <a:off x="715836" y="2044850"/>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8A357B76-B250-49C6-8883-C872D8727B11}">
      <dsp:nvSpPr>
        <dsp:cNvPr id="0" name=""/>
        <dsp:cNvSpPr/>
      </dsp:nvSpPr>
      <dsp:spPr>
        <a:xfrm>
          <a:off x="911462" y="2726590"/>
          <a:ext cx="6691778"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Análisis de Resultados</a:t>
          </a:r>
        </a:p>
      </dsp:txBody>
      <dsp:txXfrm>
        <a:off x="911462" y="2726590"/>
        <a:ext cx="6691778" cy="419305"/>
      </dsp:txXfrm>
    </dsp:sp>
    <dsp:sp modelId="{3880881E-51FF-496F-9BDC-B33E2AEBE85D}">
      <dsp:nvSpPr>
        <dsp:cNvPr id="0" name=""/>
        <dsp:cNvSpPr/>
      </dsp:nvSpPr>
      <dsp:spPr>
        <a:xfrm>
          <a:off x="649396" y="2674177"/>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EC5CAC8E-6DC6-46A1-8093-F08D41BEADC3}">
      <dsp:nvSpPr>
        <dsp:cNvPr id="0" name=""/>
        <dsp:cNvSpPr/>
      </dsp:nvSpPr>
      <dsp:spPr>
        <a:xfrm>
          <a:off x="703378" y="3355455"/>
          <a:ext cx="6899862"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0" kern="1200" cap="none" spc="0" dirty="0">
              <a:ln w="0"/>
              <a:solidFill>
                <a:srgbClr val="808080">
                  <a:lumMod val="60000"/>
                  <a:lumOff val="40000"/>
                </a:srgbClr>
              </a:solidFill>
              <a:effectLst>
                <a:outerShdw blurRad="38100" dist="19050" dir="2700000" algn="tl" rotWithShape="0">
                  <a:srgbClr val="000000">
                    <a:alpha val="40000"/>
                  </a:srgbClr>
                </a:outerShdw>
              </a:effectLst>
              <a:latin typeface="Arial"/>
              <a:ea typeface="+mn-ea"/>
              <a:cs typeface="+mn-cs"/>
            </a:rPr>
            <a:t>Conclusiones y Recomendaciones</a:t>
          </a:r>
        </a:p>
      </dsp:txBody>
      <dsp:txXfrm>
        <a:off x="703378" y="3355455"/>
        <a:ext cx="6899862" cy="419305"/>
      </dsp:txXfrm>
    </dsp:sp>
    <dsp:sp modelId="{F3DBF5A9-8A72-4905-B59B-FD348024D962}">
      <dsp:nvSpPr>
        <dsp:cNvPr id="0" name=""/>
        <dsp:cNvSpPr/>
      </dsp:nvSpPr>
      <dsp:spPr>
        <a:xfrm>
          <a:off x="441313" y="3303042"/>
          <a:ext cx="524131" cy="524131"/>
        </a:xfrm>
        <a:prstGeom prst="ellipse">
          <a:avLst/>
        </a:prstGeom>
        <a:solidFill>
          <a:srgbClr val="FFFFFF">
            <a:hueOff val="0"/>
            <a:satOff val="0"/>
            <a:lumOff val="0"/>
            <a:alphaOff val="0"/>
          </a:srgbClr>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 modelId="{311B38C6-D40A-4E01-A133-842264CC6B6B}">
      <dsp:nvSpPr>
        <dsp:cNvPr id="0" name=""/>
        <dsp:cNvSpPr/>
      </dsp:nvSpPr>
      <dsp:spPr>
        <a:xfrm>
          <a:off x="323660" y="3984782"/>
          <a:ext cx="7279581" cy="419305"/>
        </a:xfrm>
        <a:prstGeom prst="rect">
          <a:avLst/>
        </a:prstGeom>
        <a:solidFill>
          <a:schemeClr val="lt1">
            <a:hueOff val="0"/>
            <a:satOff val="0"/>
            <a:lumOff val="0"/>
            <a:alphaOff val="0"/>
          </a:schemeClr>
        </a:solidFill>
        <a:ln w="25400" cap="flat"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2823" tIns="35560" rIns="35560" bIns="35560" numCol="1" spcCol="1270" anchor="ctr" anchorCtr="0">
          <a:noAutofit/>
        </a:bodyPr>
        <a:lstStyle/>
        <a:p>
          <a:pPr marL="0" lvl="0" indent="0" algn="l" defTabSz="622300">
            <a:lnSpc>
              <a:spcPct val="90000"/>
            </a:lnSpc>
            <a:spcBef>
              <a:spcPct val="0"/>
            </a:spcBef>
            <a:spcAft>
              <a:spcPct val="35000"/>
            </a:spcAft>
            <a:buNone/>
          </a:pPr>
          <a:r>
            <a:rPr lang="es-EC" sz="1400" b="1" kern="1200" cap="none" spc="0" dirty="0">
              <a:ln w="0"/>
              <a:solidFill>
                <a:srgbClr val="5940EC"/>
              </a:solidFill>
              <a:effectLst>
                <a:outerShdw blurRad="38100" dist="19050" dir="2700000" algn="tl" rotWithShape="0">
                  <a:srgbClr val="000000">
                    <a:alpha val="40000"/>
                  </a:srgbClr>
                </a:outerShdw>
              </a:effectLst>
              <a:latin typeface="Arial"/>
              <a:ea typeface="+mn-ea"/>
              <a:cs typeface="+mn-cs"/>
            </a:rPr>
            <a:t>Reconocimientos</a:t>
          </a:r>
        </a:p>
      </dsp:txBody>
      <dsp:txXfrm>
        <a:off x="323660" y="3984782"/>
        <a:ext cx="7279581" cy="419305"/>
      </dsp:txXfrm>
    </dsp:sp>
    <dsp:sp modelId="{876AC681-D9CB-4608-BB5E-144E8871A429}">
      <dsp:nvSpPr>
        <dsp:cNvPr id="0" name=""/>
        <dsp:cNvSpPr/>
      </dsp:nvSpPr>
      <dsp:spPr>
        <a:xfrm>
          <a:off x="61594" y="3932369"/>
          <a:ext cx="524131" cy="524131"/>
        </a:xfrm>
        <a:prstGeom prst="ellipse">
          <a:avLst/>
        </a:prstGeom>
        <a:solidFill>
          <a:srgbClr val="000000"/>
        </a:solidFill>
        <a:ln w="25400" cap="flat" cmpd="sng" algn="ctr">
          <a:solidFill>
            <a:srgbClr val="808080">
              <a:lumMod val="60000"/>
              <a:lumOff val="4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C" dirty="0"/>
          </a:p>
        </p:txBody>
      </p:sp>
      <p:sp>
        <p:nvSpPr>
          <p:cNvPr id="3" name="2 Marcador de fecha"/>
          <p:cNvSpPr>
            <a:spLocks noGrp="1"/>
          </p:cNvSpPr>
          <p:nvPr>
            <p:ph type="dt" sz="quarter" idx="1"/>
          </p:nvPr>
        </p:nvSpPr>
        <p:spPr>
          <a:xfrm>
            <a:off x="3978134" y="2"/>
            <a:ext cx="3043343" cy="465455"/>
          </a:xfrm>
          <a:prstGeom prst="rect">
            <a:avLst/>
          </a:prstGeom>
        </p:spPr>
        <p:txBody>
          <a:bodyPr vert="horz" lIns="93324" tIns="46662" rIns="93324" bIns="46662" rtlCol="0"/>
          <a:lstStyle>
            <a:lvl1pPr algn="r">
              <a:defRPr sz="1200"/>
            </a:lvl1pPr>
          </a:lstStyle>
          <a:p>
            <a:fld id="{C446E709-050A-4757-A549-061EB6FE9D82}" type="datetimeFigureOut">
              <a:rPr lang="es-EC" smtClean="0"/>
              <a:t>11/12/2019</a:t>
            </a:fld>
            <a:endParaRPr lang="es-EC" dirty="0"/>
          </a:p>
        </p:txBody>
      </p:sp>
      <p:sp>
        <p:nvSpPr>
          <p:cNvPr id="4" name="3 Marcador de pie de página"/>
          <p:cNvSpPr>
            <a:spLocks noGrp="1"/>
          </p:cNvSpPr>
          <p:nvPr>
            <p:ph type="ftr" sz="quarter" idx="2"/>
          </p:nvPr>
        </p:nvSpPr>
        <p:spPr>
          <a:xfrm>
            <a:off x="2" y="8842031"/>
            <a:ext cx="3043343" cy="465455"/>
          </a:xfrm>
          <a:prstGeom prst="rect">
            <a:avLst/>
          </a:prstGeom>
        </p:spPr>
        <p:txBody>
          <a:bodyPr vert="horz" lIns="93324" tIns="46662" rIns="93324" bIns="46662" rtlCol="0" anchor="b"/>
          <a:lstStyle>
            <a:lvl1pPr algn="l">
              <a:defRPr sz="1200"/>
            </a:lvl1pPr>
          </a:lstStyle>
          <a:p>
            <a:endParaRPr lang="es-EC" dirty="0"/>
          </a:p>
        </p:txBody>
      </p:sp>
      <p:sp>
        <p:nvSpPr>
          <p:cNvPr id="5" name="4 Marcador de número de diapositiva"/>
          <p:cNvSpPr>
            <a:spLocks noGrp="1"/>
          </p:cNvSpPr>
          <p:nvPr>
            <p:ph type="sldNum" sz="quarter" idx="3"/>
          </p:nvPr>
        </p:nvSpPr>
        <p:spPr>
          <a:xfrm>
            <a:off x="3978134" y="8842031"/>
            <a:ext cx="3043343" cy="465455"/>
          </a:xfrm>
          <a:prstGeom prst="rect">
            <a:avLst/>
          </a:prstGeom>
        </p:spPr>
        <p:txBody>
          <a:bodyPr vert="horz" lIns="93324" tIns="46662" rIns="93324" bIns="46662" rtlCol="0" anchor="b"/>
          <a:lstStyle>
            <a:lvl1pPr algn="r">
              <a:defRPr sz="1200"/>
            </a:lvl1pPr>
          </a:lstStyle>
          <a:p>
            <a:fld id="{EA513903-48AD-45DD-9AAF-AB586DD20DE1}" type="slidenum">
              <a:rPr lang="es-EC" smtClean="0"/>
              <a:t>‹Nº›</a:t>
            </a:fld>
            <a:endParaRPr lang="es-EC" dirty="0"/>
          </a:p>
        </p:txBody>
      </p:sp>
    </p:spTree>
    <p:extLst>
      <p:ext uri="{BB962C8B-B14F-4D97-AF65-F5344CB8AC3E}">
        <p14:creationId xmlns:p14="http://schemas.microsoft.com/office/powerpoint/2010/main" val="2158294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S" dirty="0"/>
          </a:p>
        </p:txBody>
      </p:sp>
      <p:sp>
        <p:nvSpPr>
          <p:cNvPr id="3" name="Marcador de fecha 2"/>
          <p:cNvSpPr>
            <a:spLocks noGrp="1"/>
          </p:cNvSpPr>
          <p:nvPr>
            <p:ph type="dt" idx="1"/>
          </p:nvPr>
        </p:nvSpPr>
        <p:spPr>
          <a:xfrm>
            <a:off x="3978134" y="2"/>
            <a:ext cx="3043343" cy="465455"/>
          </a:xfrm>
          <a:prstGeom prst="rect">
            <a:avLst/>
          </a:prstGeom>
        </p:spPr>
        <p:txBody>
          <a:bodyPr vert="horz" lIns="93324" tIns="46662" rIns="93324" bIns="46662" rtlCol="0"/>
          <a:lstStyle>
            <a:lvl1pPr algn="r">
              <a:defRPr sz="1200"/>
            </a:lvl1pPr>
          </a:lstStyle>
          <a:p>
            <a:fld id="{C9AC7167-0497-8041-937F-C3859271DE9D}" type="datetimeFigureOut">
              <a:rPr lang="es-ES" smtClean="0"/>
              <a:pPr/>
              <a:t>11/12/2019</a:t>
            </a:fld>
            <a:endParaRPr lang="es-ES" dirty="0"/>
          </a:p>
        </p:txBody>
      </p:sp>
      <p:sp>
        <p:nvSpPr>
          <p:cNvPr id="4" name="Marcador de imagen de diapositiva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S" dirty="0"/>
          </a:p>
        </p:txBody>
      </p:sp>
      <p:sp>
        <p:nvSpPr>
          <p:cNvPr id="5" name="Marcador de notas 4"/>
          <p:cNvSpPr>
            <a:spLocks noGrp="1"/>
          </p:cNvSpPr>
          <p:nvPr>
            <p:ph type="body" sz="quarter" idx="3"/>
          </p:nvPr>
        </p:nvSpPr>
        <p:spPr>
          <a:xfrm>
            <a:off x="702310" y="4421825"/>
            <a:ext cx="5618480" cy="4189095"/>
          </a:xfrm>
          <a:prstGeom prst="rect">
            <a:avLst/>
          </a:prstGeom>
        </p:spPr>
        <p:txBody>
          <a:bodyPr vert="horz" lIns="93324" tIns="46662" rIns="93324" bIns="46662"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2" y="8842031"/>
            <a:ext cx="3043343" cy="465455"/>
          </a:xfrm>
          <a:prstGeom prst="rect">
            <a:avLst/>
          </a:prstGeom>
        </p:spPr>
        <p:txBody>
          <a:bodyPr vert="horz" lIns="93324" tIns="46662" rIns="93324" bIns="46662" rtlCol="0" anchor="b"/>
          <a:lstStyle>
            <a:lvl1pPr algn="l">
              <a:defRPr sz="1200"/>
            </a:lvl1pPr>
          </a:lstStyle>
          <a:p>
            <a:endParaRPr lang="es-ES" dirty="0"/>
          </a:p>
        </p:txBody>
      </p:sp>
      <p:sp>
        <p:nvSpPr>
          <p:cNvPr id="7" name="Marcador de número de diapositiva 6"/>
          <p:cNvSpPr>
            <a:spLocks noGrp="1"/>
          </p:cNvSpPr>
          <p:nvPr>
            <p:ph type="sldNum" sz="quarter" idx="5"/>
          </p:nvPr>
        </p:nvSpPr>
        <p:spPr>
          <a:xfrm>
            <a:off x="3978134" y="8842031"/>
            <a:ext cx="3043343" cy="465455"/>
          </a:xfrm>
          <a:prstGeom prst="rect">
            <a:avLst/>
          </a:prstGeom>
        </p:spPr>
        <p:txBody>
          <a:bodyPr vert="horz" lIns="93324" tIns="46662" rIns="93324" bIns="46662" rtlCol="0" anchor="b"/>
          <a:lstStyle>
            <a:lvl1pPr algn="r">
              <a:defRPr sz="1200"/>
            </a:lvl1pPr>
          </a:lstStyle>
          <a:p>
            <a:fld id="{F1B021B9-4CC3-5D41-B870-6324076FD179}" type="slidenum">
              <a:rPr lang="es-ES" smtClean="0"/>
              <a:pPr/>
              <a:t>‹Nº›</a:t>
            </a:fld>
            <a:endParaRPr lang="es-ES" dirty="0"/>
          </a:p>
        </p:txBody>
      </p:sp>
    </p:spTree>
    <p:extLst>
      <p:ext uri="{BB962C8B-B14F-4D97-AF65-F5344CB8AC3E}">
        <p14:creationId xmlns:p14="http://schemas.microsoft.com/office/powerpoint/2010/main" val="38210358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a:t>
            </a:fld>
            <a:endParaRPr lang="es-ES" dirty="0"/>
          </a:p>
        </p:txBody>
      </p:sp>
    </p:spTree>
    <p:extLst>
      <p:ext uri="{BB962C8B-B14F-4D97-AF65-F5344CB8AC3E}">
        <p14:creationId xmlns:p14="http://schemas.microsoft.com/office/powerpoint/2010/main" val="754731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10</a:t>
            </a:fld>
            <a:endParaRPr lang="es-ES" dirty="0"/>
          </a:p>
        </p:txBody>
      </p:sp>
    </p:spTree>
    <p:extLst>
      <p:ext uri="{BB962C8B-B14F-4D97-AF65-F5344CB8AC3E}">
        <p14:creationId xmlns:p14="http://schemas.microsoft.com/office/powerpoint/2010/main" val="13829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11</a:t>
            </a:fld>
            <a:endParaRPr lang="es-ES" dirty="0"/>
          </a:p>
        </p:txBody>
      </p:sp>
    </p:spTree>
    <p:extLst>
      <p:ext uri="{BB962C8B-B14F-4D97-AF65-F5344CB8AC3E}">
        <p14:creationId xmlns:p14="http://schemas.microsoft.com/office/powerpoint/2010/main" val="205131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12</a:t>
            </a:fld>
            <a:endParaRPr lang="es-ES" dirty="0"/>
          </a:p>
        </p:txBody>
      </p:sp>
    </p:spTree>
    <p:extLst>
      <p:ext uri="{BB962C8B-B14F-4D97-AF65-F5344CB8AC3E}">
        <p14:creationId xmlns:p14="http://schemas.microsoft.com/office/powerpoint/2010/main" val="315892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13</a:t>
            </a:fld>
            <a:endParaRPr lang="es-ES" dirty="0"/>
          </a:p>
        </p:txBody>
      </p:sp>
    </p:spTree>
    <p:extLst>
      <p:ext uri="{BB962C8B-B14F-4D97-AF65-F5344CB8AC3E}">
        <p14:creationId xmlns:p14="http://schemas.microsoft.com/office/powerpoint/2010/main" val="25178658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14</a:t>
            </a:fld>
            <a:endParaRPr lang="es-ES" dirty="0"/>
          </a:p>
        </p:txBody>
      </p:sp>
    </p:spTree>
    <p:extLst>
      <p:ext uri="{BB962C8B-B14F-4D97-AF65-F5344CB8AC3E}">
        <p14:creationId xmlns:p14="http://schemas.microsoft.com/office/powerpoint/2010/main" val="3303082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15</a:t>
            </a:fld>
            <a:endParaRPr lang="es-ES" dirty="0"/>
          </a:p>
        </p:txBody>
      </p:sp>
    </p:spTree>
    <p:extLst>
      <p:ext uri="{BB962C8B-B14F-4D97-AF65-F5344CB8AC3E}">
        <p14:creationId xmlns:p14="http://schemas.microsoft.com/office/powerpoint/2010/main" val="2962855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Este criterio evalúa únicamente frecuencias con periodos de variación de una semana o menos, debido a que la estrategia de gestión busca compensar las variaciones diarias de potencia </a:t>
            </a:r>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16</a:t>
            </a:fld>
            <a:endParaRPr lang="es-ES" dirty="0"/>
          </a:p>
        </p:txBody>
      </p:sp>
    </p:spTree>
    <p:extLst>
      <p:ext uri="{BB962C8B-B14F-4D97-AF65-F5344CB8AC3E}">
        <p14:creationId xmlns:p14="http://schemas.microsoft.com/office/powerpoint/2010/main" val="407201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17</a:t>
            </a:fld>
            <a:endParaRPr lang="es-ES" dirty="0"/>
          </a:p>
        </p:txBody>
      </p:sp>
    </p:spTree>
    <p:extLst>
      <p:ext uri="{BB962C8B-B14F-4D97-AF65-F5344CB8AC3E}">
        <p14:creationId xmlns:p14="http://schemas.microsoft.com/office/powerpoint/2010/main" val="2537729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18</a:t>
            </a:fld>
            <a:endParaRPr lang="es-ES" dirty="0"/>
          </a:p>
        </p:txBody>
      </p:sp>
    </p:spTree>
    <p:extLst>
      <p:ext uri="{BB962C8B-B14F-4D97-AF65-F5344CB8AC3E}">
        <p14:creationId xmlns:p14="http://schemas.microsoft.com/office/powerpoint/2010/main" val="36482311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19</a:t>
            </a:fld>
            <a:endParaRPr lang="es-ES" dirty="0"/>
          </a:p>
        </p:txBody>
      </p:sp>
    </p:spTree>
    <p:extLst>
      <p:ext uri="{BB962C8B-B14F-4D97-AF65-F5344CB8AC3E}">
        <p14:creationId xmlns:p14="http://schemas.microsoft.com/office/powerpoint/2010/main" val="73583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a:t>
            </a:fld>
            <a:endParaRPr lang="es-ES" dirty="0"/>
          </a:p>
        </p:txBody>
      </p:sp>
    </p:spTree>
    <p:extLst>
      <p:ext uri="{BB962C8B-B14F-4D97-AF65-F5344CB8AC3E}">
        <p14:creationId xmlns:p14="http://schemas.microsoft.com/office/powerpoint/2010/main" val="3711351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20</a:t>
            </a:fld>
            <a:endParaRPr lang="es-ES" dirty="0"/>
          </a:p>
        </p:txBody>
      </p:sp>
    </p:spTree>
    <p:extLst>
      <p:ext uri="{BB962C8B-B14F-4D97-AF65-F5344CB8AC3E}">
        <p14:creationId xmlns:p14="http://schemas.microsoft.com/office/powerpoint/2010/main" val="3434829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21</a:t>
            </a:fld>
            <a:endParaRPr lang="es-ES" dirty="0"/>
          </a:p>
        </p:txBody>
      </p:sp>
    </p:spTree>
    <p:extLst>
      <p:ext uri="{BB962C8B-B14F-4D97-AF65-F5344CB8AC3E}">
        <p14:creationId xmlns:p14="http://schemas.microsoft.com/office/powerpoint/2010/main" val="2530754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22</a:t>
            </a:fld>
            <a:endParaRPr lang="es-ES" dirty="0"/>
          </a:p>
        </p:txBody>
      </p:sp>
    </p:spTree>
    <p:extLst>
      <p:ext uri="{BB962C8B-B14F-4D97-AF65-F5344CB8AC3E}">
        <p14:creationId xmlns:p14="http://schemas.microsoft.com/office/powerpoint/2010/main" val="1109546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23</a:t>
            </a:fld>
            <a:endParaRPr lang="es-ES" dirty="0"/>
          </a:p>
        </p:txBody>
      </p:sp>
    </p:spTree>
    <p:extLst>
      <p:ext uri="{BB962C8B-B14F-4D97-AF65-F5344CB8AC3E}">
        <p14:creationId xmlns:p14="http://schemas.microsoft.com/office/powerpoint/2010/main" val="1182582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24</a:t>
            </a:fld>
            <a:endParaRPr lang="es-ES" dirty="0"/>
          </a:p>
        </p:txBody>
      </p:sp>
    </p:spTree>
    <p:extLst>
      <p:ext uri="{BB962C8B-B14F-4D97-AF65-F5344CB8AC3E}">
        <p14:creationId xmlns:p14="http://schemas.microsoft.com/office/powerpoint/2010/main" val="276406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Cabe recalcar que, aunque idealmente los resultados finales del algoritmo deberían ser independientes del procedimiento de inicialización, en la realidad los resultados dependen considerablemente de las soluciones iniciales generadas debido a que al tratarse de un problema complejo y al no conocer la naturaleza del espacio de búsqueda, soluciones iniciales encontradas cercanas a posibles óptimos globales pueden incrementar la probabilidad de que el óptimo global sea encontrado </a:t>
            </a:r>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25</a:t>
            </a:fld>
            <a:endParaRPr lang="es-ES" dirty="0"/>
          </a:p>
        </p:txBody>
      </p:sp>
    </p:spTree>
    <p:extLst>
      <p:ext uri="{BB962C8B-B14F-4D97-AF65-F5344CB8AC3E}">
        <p14:creationId xmlns:p14="http://schemas.microsoft.com/office/powerpoint/2010/main" val="133526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26</a:t>
            </a:fld>
            <a:endParaRPr lang="es-ES" dirty="0"/>
          </a:p>
        </p:txBody>
      </p:sp>
    </p:spTree>
    <p:extLst>
      <p:ext uri="{BB962C8B-B14F-4D97-AF65-F5344CB8AC3E}">
        <p14:creationId xmlns:p14="http://schemas.microsoft.com/office/powerpoint/2010/main" val="39932892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27</a:t>
            </a:fld>
            <a:endParaRPr lang="es-ES" dirty="0"/>
          </a:p>
        </p:txBody>
      </p:sp>
    </p:spTree>
    <p:extLst>
      <p:ext uri="{BB962C8B-B14F-4D97-AF65-F5344CB8AC3E}">
        <p14:creationId xmlns:p14="http://schemas.microsoft.com/office/powerpoint/2010/main" val="29525568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28</a:t>
            </a:fld>
            <a:endParaRPr lang="es-ES" dirty="0"/>
          </a:p>
        </p:txBody>
      </p:sp>
    </p:spTree>
    <p:extLst>
      <p:ext uri="{BB962C8B-B14F-4D97-AF65-F5344CB8AC3E}">
        <p14:creationId xmlns:p14="http://schemas.microsoft.com/office/powerpoint/2010/main" val="1262925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29</a:t>
            </a:fld>
            <a:endParaRPr lang="es-ES" dirty="0"/>
          </a:p>
        </p:txBody>
      </p:sp>
    </p:spTree>
    <p:extLst>
      <p:ext uri="{BB962C8B-B14F-4D97-AF65-F5344CB8AC3E}">
        <p14:creationId xmlns:p14="http://schemas.microsoft.com/office/powerpoint/2010/main" val="396528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3</a:t>
            </a:fld>
            <a:endParaRPr lang="es-ES" dirty="0"/>
          </a:p>
        </p:txBody>
      </p:sp>
    </p:spTree>
    <p:extLst>
      <p:ext uri="{BB962C8B-B14F-4D97-AF65-F5344CB8AC3E}">
        <p14:creationId xmlns:p14="http://schemas.microsoft.com/office/powerpoint/2010/main" val="464877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30</a:t>
            </a:fld>
            <a:endParaRPr lang="es-ES" dirty="0"/>
          </a:p>
        </p:txBody>
      </p:sp>
    </p:spTree>
    <p:extLst>
      <p:ext uri="{BB962C8B-B14F-4D97-AF65-F5344CB8AC3E}">
        <p14:creationId xmlns:p14="http://schemas.microsoft.com/office/powerpoint/2010/main" val="1116346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31</a:t>
            </a:fld>
            <a:endParaRPr lang="es-ES" dirty="0"/>
          </a:p>
        </p:txBody>
      </p:sp>
    </p:spTree>
    <p:extLst>
      <p:ext uri="{BB962C8B-B14F-4D97-AF65-F5344CB8AC3E}">
        <p14:creationId xmlns:p14="http://schemas.microsoft.com/office/powerpoint/2010/main" val="30097618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32</a:t>
            </a:fld>
            <a:endParaRPr lang="es-ES" dirty="0"/>
          </a:p>
        </p:txBody>
      </p:sp>
    </p:spTree>
    <p:extLst>
      <p:ext uri="{BB962C8B-B14F-4D97-AF65-F5344CB8AC3E}">
        <p14:creationId xmlns:p14="http://schemas.microsoft.com/office/powerpoint/2010/main" val="1082131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33</a:t>
            </a:fld>
            <a:endParaRPr lang="es-ES" dirty="0"/>
          </a:p>
        </p:txBody>
      </p:sp>
    </p:spTree>
    <p:extLst>
      <p:ext uri="{BB962C8B-B14F-4D97-AF65-F5344CB8AC3E}">
        <p14:creationId xmlns:p14="http://schemas.microsoft.com/office/powerpoint/2010/main" val="3743470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34</a:t>
            </a:fld>
            <a:endParaRPr lang="es-ES" dirty="0"/>
          </a:p>
        </p:txBody>
      </p:sp>
    </p:spTree>
    <p:extLst>
      <p:ext uri="{BB962C8B-B14F-4D97-AF65-F5344CB8AC3E}">
        <p14:creationId xmlns:p14="http://schemas.microsoft.com/office/powerpoint/2010/main" val="32956923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35</a:t>
            </a:fld>
            <a:endParaRPr lang="es-ES" dirty="0"/>
          </a:p>
        </p:txBody>
      </p:sp>
    </p:spTree>
    <p:extLst>
      <p:ext uri="{BB962C8B-B14F-4D97-AF65-F5344CB8AC3E}">
        <p14:creationId xmlns:p14="http://schemas.microsoft.com/office/powerpoint/2010/main" val="3368468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36</a:t>
            </a:fld>
            <a:endParaRPr lang="es-ES" dirty="0"/>
          </a:p>
        </p:txBody>
      </p:sp>
    </p:spTree>
    <p:extLst>
      <p:ext uri="{BB962C8B-B14F-4D97-AF65-F5344CB8AC3E}">
        <p14:creationId xmlns:p14="http://schemas.microsoft.com/office/powerpoint/2010/main" val="1109127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37</a:t>
            </a:fld>
            <a:endParaRPr lang="es-ES" dirty="0"/>
          </a:p>
        </p:txBody>
      </p:sp>
    </p:spTree>
    <p:extLst>
      <p:ext uri="{BB962C8B-B14F-4D97-AF65-F5344CB8AC3E}">
        <p14:creationId xmlns:p14="http://schemas.microsoft.com/office/powerpoint/2010/main" val="2753639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38</a:t>
            </a:fld>
            <a:endParaRPr lang="es-ES" dirty="0"/>
          </a:p>
        </p:txBody>
      </p:sp>
    </p:spTree>
    <p:extLst>
      <p:ext uri="{BB962C8B-B14F-4D97-AF65-F5344CB8AC3E}">
        <p14:creationId xmlns:p14="http://schemas.microsoft.com/office/powerpoint/2010/main" val="3135595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39</a:t>
            </a:fld>
            <a:endParaRPr lang="es-ES" dirty="0"/>
          </a:p>
        </p:txBody>
      </p:sp>
    </p:spTree>
    <p:extLst>
      <p:ext uri="{BB962C8B-B14F-4D97-AF65-F5344CB8AC3E}">
        <p14:creationId xmlns:p14="http://schemas.microsoft.com/office/powerpoint/2010/main" val="1409753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 ha surgido en el mundo entero necesidad de hacer frente a las emisiones de GHG; </a:t>
            </a:r>
          </a:p>
          <a:p>
            <a:r>
              <a:rPr lang="es-EC" sz="1200" kern="1200" dirty="0">
                <a:solidFill>
                  <a:schemeClr val="tx1"/>
                </a:solidFill>
                <a:effectLst/>
                <a:latin typeface="+mn-lt"/>
                <a:ea typeface="+mn-ea"/>
                <a:cs typeface="+mn-cs"/>
              </a:rPr>
              <a:t>es así como muchos países en el mundo han centrado sus esfuerzos en mejorar la eficiencia energética e incrementar la producción de energía limpia</a:t>
            </a:r>
            <a:endParaRPr lang="es-EC" noProof="0"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a:t>
            </a:fld>
            <a:endParaRPr lang="es-ES" dirty="0"/>
          </a:p>
        </p:txBody>
      </p:sp>
    </p:spTree>
    <p:extLst>
      <p:ext uri="{BB962C8B-B14F-4D97-AF65-F5344CB8AC3E}">
        <p14:creationId xmlns:p14="http://schemas.microsoft.com/office/powerpoint/2010/main" val="846513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40</a:t>
            </a:fld>
            <a:endParaRPr lang="es-ES" dirty="0"/>
          </a:p>
        </p:txBody>
      </p:sp>
    </p:spTree>
    <p:extLst>
      <p:ext uri="{BB962C8B-B14F-4D97-AF65-F5344CB8AC3E}">
        <p14:creationId xmlns:p14="http://schemas.microsoft.com/office/powerpoint/2010/main" val="522071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41</a:t>
            </a:fld>
            <a:endParaRPr lang="es-ES" dirty="0"/>
          </a:p>
        </p:txBody>
      </p:sp>
    </p:spTree>
    <p:extLst>
      <p:ext uri="{BB962C8B-B14F-4D97-AF65-F5344CB8AC3E}">
        <p14:creationId xmlns:p14="http://schemas.microsoft.com/office/powerpoint/2010/main" val="38423554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42</a:t>
            </a:fld>
            <a:endParaRPr lang="es-ES" dirty="0"/>
          </a:p>
        </p:txBody>
      </p:sp>
    </p:spTree>
    <p:extLst>
      <p:ext uri="{BB962C8B-B14F-4D97-AF65-F5344CB8AC3E}">
        <p14:creationId xmlns:p14="http://schemas.microsoft.com/office/powerpoint/2010/main" val="13308648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43</a:t>
            </a:fld>
            <a:endParaRPr lang="es-ES" dirty="0"/>
          </a:p>
        </p:txBody>
      </p:sp>
    </p:spTree>
    <p:extLst>
      <p:ext uri="{BB962C8B-B14F-4D97-AF65-F5344CB8AC3E}">
        <p14:creationId xmlns:p14="http://schemas.microsoft.com/office/powerpoint/2010/main" val="1216313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44</a:t>
            </a:fld>
            <a:endParaRPr lang="es-ES" dirty="0"/>
          </a:p>
        </p:txBody>
      </p:sp>
    </p:spTree>
    <p:extLst>
      <p:ext uri="{BB962C8B-B14F-4D97-AF65-F5344CB8AC3E}">
        <p14:creationId xmlns:p14="http://schemas.microsoft.com/office/powerpoint/2010/main" val="3105427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45</a:t>
            </a:fld>
            <a:endParaRPr lang="es-ES" dirty="0"/>
          </a:p>
        </p:txBody>
      </p:sp>
    </p:spTree>
    <p:extLst>
      <p:ext uri="{BB962C8B-B14F-4D97-AF65-F5344CB8AC3E}">
        <p14:creationId xmlns:p14="http://schemas.microsoft.com/office/powerpoint/2010/main" val="14416491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46</a:t>
            </a:fld>
            <a:endParaRPr lang="es-ES" dirty="0"/>
          </a:p>
        </p:txBody>
      </p:sp>
    </p:spTree>
    <p:extLst>
      <p:ext uri="{BB962C8B-B14F-4D97-AF65-F5344CB8AC3E}">
        <p14:creationId xmlns:p14="http://schemas.microsoft.com/office/powerpoint/2010/main" val="2715753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47</a:t>
            </a:fld>
            <a:endParaRPr lang="es-ES" dirty="0"/>
          </a:p>
        </p:txBody>
      </p:sp>
    </p:spTree>
    <p:extLst>
      <p:ext uri="{BB962C8B-B14F-4D97-AF65-F5344CB8AC3E}">
        <p14:creationId xmlns:p14="http://schemas.microsoft.com/office/powerpoint/2010/main" val="33872166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48</a:t>
            </a:fld>
            <a:endParaRPr lang="es-ES" dirty="0"/>
          </a:p>
        </p:txBody>
      </p:sp>
    </p:spTree>
    <p:extLst>
      <p:ext uri="{BB962C8B-B14F-4D97-AF65-F5344CB8AC3E}">
        <p14:creationId xmlns:p14="http://schemas.microsoft.com/office/powerpoint/2010/main" val="29914318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49</a:t>
            </a:fld>
            <a:endParaRPr lang="es-ES" dirty="0"/>
          </a:p>
        </p:txBody>
      </p:sp>
    </p:spTree>
    <p:extLst>
      <p:ext uri="{BB962C8B-B14F-4D97-AF65-F5344CB8AC3E}">
        <p14:creationId xmlns:p14="http://schemas.microsoft.com/office/powerpoint/2010/main" val="316451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 los beneficios que las RES han demostrado en los últimos años, como reducción de la emisión de GHG  han favorecido el desarrollo y desempeño de los sistemas de generación distribuida (DG)</a:t>
            </a:r>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5</a:t>
            </a:fld>
            <a:endParaRPr lang="es-ES" dirty="0"/>
          </a:p>
        </p:txBody>
      </p:sp>
    </p:spTree>
    <p:extLst>
      <p:ext uri="{BB962C8B-B14F-4D97-AF65-F5344CB8AC3E}">
        <p14:creationId xmlns:p14="http://schemas.microsoft.com/office/powerpoint/2010/main" val="902838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50</a:t>
            </a:fld>
            <a:endParaRPr lang="es-ES" dirty="0"/>
          </a:p>
        </p:txBody>
      </p:sp>
    </p:spTree>
    <p:extLst>
      <p:ext uri="{BB962C8B-B14F-4D97-AF65-F5344CB8AC3E}">
        <p14:creationId xmlns:p14="http://schemas.microsoft.com/office/powerpoint/2010/main" val="34163965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51</a:t>
            </a:fld>
            <a:endParaRPr lang="es-ES" dirty="0"/>
          </a:p>
        </p:txBody>
      </p:sp>
    </p:spTree>
    <p:extLst>
      <p:ext uri="{BB962C8B-B14F-4D97-AF65-F5344CB8AC3E}">
        <p14:creationId xmlns:p14="http://schemas.microsoft.com/office/powerpoint/2010/main" val="15694983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52</a:t>
            </a:fld>
            <a:endParaRPr lang="es-ES" dirty="0"/>
          </a:p>
        </p:txBody>
      </p:sp>
    </p:spTree>
    <p:extLst>
      <p:ext uri="{BB962C8B-B14F-4D97-AF65-F5344CB8AC3E}">
        <p14:creationId xmlns:p14="http://schemas.microsoft.com/office/powerpoint/2010/main" val="5665255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53</a:t>
            </a:fld>
            <a:endParaRPr lang="es-ES" dirty="0"/>
          </a:p>
        </p:txBody>
      </p:sp>
    </p:spTree>
    <p:extLst>
      <p:ext uri="{BB962C8B-B14F-4D97-AF65-F5344CB8AC3E}">
        <p14:creationId xmlns:p14="http://schemas.microsoft.com/office/powerpoint/2010/main" val="2346032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noProof="0" dirty="0"/>
              <a:t>Energía primaria es la energía disponible </a:t>
            </a:r>
            <a:r>
              <a:rPr lang="es-EC" sz="1200" kern="1200" dirty="0">
                <a:solidFill>
                  <a:schemeClr val="tx1"/>
                </a:solidFill>
                <a:effectLst/>
                <a:latin typeface="+mn-lt"/>
                <a:ea typeface="+mn-ea"/>
                <a:cs typeface="+mn-cs"/>
              </a:rPr>
              <a:t>energía disponible en la naturaleza, antes de ser convertida o transformada.</a:t>
            </a:r>
          </a:p>
          <a:p>
            <a:r>
              <a:rPr lang="es-EC" noProof="0" dirty="0"/>
              <a:t>MTOE: millones de toneladas de petróleo equivalente</a:t>
            </a:r>
          </a:p>
          <a:p>
            <a:r>
              <a:rPr lang="es-EC" noProof="0" dirty="0"/>
              <a:t>Coal: carbón</a:t>
            </a:r>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6</a:t>
            </a:fld>
            <a:endParaRPr lang="es-ES" dirty="0"/>
          </a:p>
        </p:txBody>
      </p:sp>
    </p:spTree>
    <p:extLst>
      <p:ext uri="{BB962C8B-B14F-4D97-AF65-F5344CB8AC3E}">
        <p14:creationId xmlns:p14="http://schemas.microsoft.com/office/powerpoint/2010/main" val="195652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celdas solares, celdas de combustible, paneles fotovoltaicos, turbinas eólicas, baterías, ultra capacitores, entre otros .</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fluctuaciones inesperadas en la respuesta de las RES las cuales pueden incidir en el voltaje y frecuencia de la red</a:t>
            </a:r>
          </a:p>
          <a:p>
            <a:r>
              <a:rPr lang="es-EC" sz="1200" kern="1200" dirty="0">
                <a:solidFill>
                  <a:schemeClr val="tx1"/>
                </a:solidFill>
                <a:effectLst/>
                <a:latin typeface="+mn-lt"/>
                <a:ea typeface="+mn-ea"/>
                <a:cs typeface="+mn-cs"/>
              </a:rPr>
              <a:t>requerimientos de electrónica de potencia</a:t>
            </a:r>
          </a:p>
          <a:p>
            <a:r>
              <a:rPr lang="es-EC" sz="1200" kern="1200" dirty="0">
                <a:solidFill>
                  <a:schemeClr val="tx1"/>
                </a:solidFill>
                <a:effectLst/>
                <a:latin typeface="+mn-lt"/>
                <a:ea typeface="+mn-ea"/>
                <a:cs typeface="+mn-cs"/>
              </a:rPr>
              <a:t>diferentes métodos de control y despacho</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la actualidad el diseño del EMS se enfoca principalmente a disminuir las fluctuaciones y rampas de potencia del perfil intercambiado con la red eléctrica.</a:t>
            </a:r>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7</a:t>
            </a:fld>
            <a:endParaRPr lang="es-ES" dirty="0"/>
          </a:p>
        </p:txBody>
      </p:sp>
    </p:spTree>
    <p:extLst>
      <p:ext uri="{BB962C8B-B14F-4D97-AF65-F5344CB8AC3E}">
        <p14:creationId xmlns:p14="http://schemas.microsoft.com/office/powerpoint/2010/main" val="633888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celdas solares, celdas de combustible, paneles fotovoltaicos, turbinas eólicas, baterías, ultra capacitores, entre otros .</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fluctuaciones inesperadas en la respuesta de las RES las cuales pueden incidir en el voltaje y frecuencia de la red</a:t>
            </a:r>
          </a:p>
          <a:p>
            <a:r>
              <a:rPr lang="es-EC" sz="1200" kern="1200" dirty="0">
                <a:solidFill>
                  <a:schemeClr val="tx1"/>
                </a:solidFill>
                <a:effectLst/>
                <a:latin typeface="+mn-lt"/>
                <a:ea typeface="+mn-ea"/>
                <a:cs typeface="+mn-cs"/>
              </a:rPr>
              <a:t>requerimientos de electrónica de potencia</a:t>
            </a:r>
          </a:p>
          <a:p>
            <a:r>
              <a:rPr lang="es-EC" sz="1200" kern="1200" dirty="0">
                <a:solidFill>
                  <a:schemeClr val="tx1"/>
                </a:solidFill>
                <a:effectLst/>
                <a:latin typeface="+mn-lt"/>
                <a:ea typeface="+mn-ea"/>
                <a:cs typeface="+mn-cs"/>
              </a:rPr>
              <a:t>diferentes métodos de control y despacho</a:t>
            </a:r>
          </a:p>
          <a:p>
            <a:endParaRPr lang="es-EC" sz="1200" kern="1200" dirty="0">
              <a:solidFill>
                <a:schemeClr val="tx1"/>
              </a:solidFill>
              <a:effectLst/>
              <a:latin typeface="+mn-lt"/>
              <a:ea typeface="+mn-ea"/>
              <a:cs typeface="+mn-cs"/>
            </a:endParaRPr>
          </a:p>
          <a:p>
            <a:r>
              <a:rPr lang="es-EC" sz="1200" kern="1200" dirty="0">
                <a:solidFill>
                  <a:schemeClr val="tx1"/>
                </a:solidFill>
                <a:effectLst/>
                <a:latin typeface="+mn-lt"/>
                <a:ea typeface="+mn-ea"/>
                <a:cs typeface="+mn-cs"/>
              </a:rPr>
              <a:t>En la actualidad el diseño del EMS se enfoca principalmente a disminuir las fluctuaciones y rampas de potencia del perfil intercambiado con la red eléctrica.</a:t>
            </a:r>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8</a:t>
            </a:fld>
            <a:endParaRPr lang="es-ES" dirty="0"/>
          </a:p>
        </p:txBody>
      </p:sp>
    </p:spTree>
    <p:extLst>
      <p:ext uri="{BB962C8B-B14F-4D97-AF65-F5344CB8AC3E}">
        <p14:creationId xmlns:p14="http://schemas.microsoft.com/office/powerpoint/2010/main" val="401436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F1B021B9-4CC3-5D41-B870-6324076FD179}" type="slidenum">
              <a:rPr lang="es-ES" smtClean="0"/>
              <a:pPr/>
              <a:t>9</a:t>
            </a:fld>
            <a:endParaRPr lang="es-ES" dirty="0"/>
          </a:p>
        </p:txBody>
      </p:sp>
    </p:spTree>
    <p:extLst>
      <p:ext uri="{BB962C8B-B14F-4D97-AF65-F5344CB8AC3E}">
        <p14:creationId xmlns:p14="http://schemas.microsoft.com/office/powerpoint/2010/main" val="70925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919" y="2130427"/>
            <a:ext cx="777375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838" y="3886200"/>
            <a:ext cx="640191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66957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3785169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30551" y="274640"/>
            <a:ext cx="2057757"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80" y="274640"/>
            <a:ext cx="6020845"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2501744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2789" name="CorelDRAW" r:id="rId3" imgW="9151920" imgH="5621400" progId="">
                  <p:embed/>
                </p:oleObj>
              </mc:Choice>
              <mc:Fallback>
                <p:oleObj name="CorelDRAW" r:id="rId3" imgW="9151920" imgH="5621400" progId="">
                  <p:embed/>
                  <p:pic>
                    <p:nvPicPr>
                      <p:cNvPr id="0" name="Picture 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prstClr val="black"/>
              </a:solidFill>
              <a:latin typeface="Calibri"/>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prstClr val="black"/>
              </a:solidFill>
              <a:latin typeface="Calibri"/>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prstClr val="black"/>
              </a:solidFill>
              <a:latin typeface="Calibri"/>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prstClr val="black"/>
              </a:solidFill>
              <a:latin typeface="Calibri"/>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prstClr val="black"/>
              </a:solidFill>
              <a:latin typeface="Calibri"/>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9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3812" name="CorelDRAW" r:id="rId3" imgW="9151920" imgH="5621400" progId="">
                  <p:embed/>
                </p:oleObj>
              </mc:Choice>
              <mc:Fallback>
                <p:oleObj name="CorelDRAW" r:id="rId3" imgW="9151920" imgH="5621400" progId="">
                  <p:embed/>
                  <p:pic>
                    <p:nvPicPr>
                      <p:cNvPr id="0" name="Picture 1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srgbClr val="000000"/>
              </a:solidFill>
              <a:latin typeface="Arial"/>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srgbClr val="000000"/>
              </a:solidFill>
              <a:latin typeface="Arial"/>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dirty="0">
              <a:solidFill>
                <a:srgbClr val="000000"/>
              </a:solidFill>
              <a:latin typeface="Arial"/>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dirty="0">
              <a:solidFill>
                <a:srgbClr val="000000"/>
              </a:solidFill>
              <a:latin typeface="Arial"/>
            </a:endParaRPr>
          </a:p>
        </p:txBody>
      </p:sp>
      <p:pic>
        <p:nvPicPr>
          <p:cNvPr id="17456"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pic>
        <p:nvPicPr>
          <p:cNvPr id="17457"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2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idx="1"/>
          </p:nvPr>
        </p:nvSpPr>
        <p:spPr>
          <a:xfrm>
            <a:off x="457280" y="1600202"/>
            <a:ext cx="8231029"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22749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902"/>
            <a:ext cx="777375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Text Placeholder 2"/>
          <p:cNvSpPr>
            <a:spLocks noGrp="1"/>
          </p:cNvSpPr>
          <p:nvPr>
            <p:ph type="body" idx="1"/>
          </p:nvPr>
        </p:nvSpPr>
        <p:spPr>
          <a:xfrm>
            <a:off x="722438" y="2906713"/>
            <a:ext cx="77737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1118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sz="half" idx="1"/>
          </p:nvPr>
        </p:nvSpPr>
        <p:spPr>
          <a:xfrm>
            <a:off x="457280"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4649007"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83680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lvl1pPr>
              <a:defRPr/>
            </a:lvl1pPr>
          </a:lstStyle>
          <a:p>
            <a:r>
              <a:rPr lang="es-ES"/>
              <a:t>Haga clic para modificar el estilo de título del patrón</a:t>
            </a:r>
          </a:p>
        </p:txBody>
      </p:sp>
      <p:sp>
        <p:nvSpPr>
          <p:cNvPr id="3" name="Text Placeholder 2"/>
          <p:cNvSpPr>
            <a:spLocks noGrp="1"/>
          </p:cNvSpPr>
          <p:nvPr>
            <p:ph type="body" idx="1"/>
          </p:nvPr>
        </p:nvSpPr>
        <p:spPr>
          <a:xfrm>
            <a:off x="457280" y="1535113"/>
            <a:ext cx="40408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80" y="2174875"/>
            <a:ext cx="40408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p:cNvSpPr>
            <a:spLocks noGrp="1"/>
          </p:cNvSpPr>
          <p:nvPr>
            <p:ph type="body" sz="quarter" idx="3"/>
          </p:nvPr>
        </p:nvSpPr>
        <p:spPr>
          <a:xfrm>
            <a:off x="4645833" y="1535113"/>
            <a:ext cx="404247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833" y="2174875"/>
            <a:ext cx="404247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39337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71869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8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218012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3050"/>
            <a:ext cx="3008835" cy="1162050"/>
          </a:xfrm>
          <a:prstGeom prst="rect">
            <a:avLst/>
          </a:prstGeom>
        </p:spPr>
        <p:txBody>
          <a:bodyPr anchor="b"/>
          <a:lstStyle>
            <a:lvl1pPr algn="l">
              <a:defRPr sz="2000" b="1"/>
            </a:lvl1pPr>
          </a:lstStyle>
          <a:p>
            <a:r>
              <a:rPr lang="es-ES"/>
              <a:t>Haga clic para modificar el estilo de título del patrón</a:t>
            </a:r>
          </a:p>
        </p:txBody>
      </p:sp>
      <p:sp>
        <p:nvSpPr>
          <p:cNvPr id="3" name="Content Placeholder 2"/>
          <p:cNvSpPr>
            <a:spLocks noGrp="1"/>
          </p:cNvSpPr>
          <p:nvPr>
            <p:ph idx="1"/>
          </p:nvPr>
        </p:nvSpPr>
        <p:spPr>
          <a:xfrm>
            <a:off x="3575671" y="273052"/>
            <a:ext cx="51126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ext Placeholder 3"/>
          <p:cNvSpPr>
            <a:spLocks noGrp="1"/>
          </p:cNvSpPr>
          <p:nvPr>
            <p:ph type="body" sz="half" idx="2"/>
          </p:nvPr>
        </p:nvSpPr>
        <p:spPr>
          <a:xfrm>
            <a:off x="457280" y="1435102"/>
            <a:ext cx="30088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88275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599" y="4800600"/>
            <a:ext cx="5487353" cy="566738"/>
          </a:xfrm>
          <a:prstGeom prst="rect">
            <a:avLst/>
          </a:prstGeom>
        </p:spPr>
        <p:txBody>
          <a:bodyPr anchor="b"/>
          <a:lstStyle>
            <a:lvl1pPr algn="l">
              <a:defRPr sz="2000" b="1"/>
            </a:lvl1pPr>
          </a:lstStyle>
          <a:p>
            <a:r>
              <a:rPr lang="es-ES"/>
              <a:t>Haga clic para modificar el estilo de título del patrón</a:t>
            </a:r>
          </a:p>
        </p:txBody>
      </p:sp>
      <p:sp>
        <p:nvSpPr>
          <p:cNvPr id="3" name="Picture Placeholder 2"/>
          <p:cNvSpPr>
            <a:spLocks noGrp="1"/>
          </p:cNvSpPr>
          <p:nvPr>
            <p:ph type="pic" idx="1"/>
          </p:nvPr>
        </p:nvSpPr>
        <p:spPr>
          <a:xfrm>
            <a:off x="1792599" y="612775"/>
            <a:ext cx="548735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p>
        </p:txBody>
      </p:sp>
      <p:sp>
        <p:nvSpPr>
          <p:cNvPr id="4" name="Text Placeholder 3"/>
          <p:cNvSpPr>
            <a:spLocks noGrp="1"/>
          </p:cNvSpPr>
          <p:nvPr>
            <p:ph type="body" sz="half" idx="2"/>
          </p:nvPr>
        </p:nvSpPr>
        <p:spPr>
          <a:xfrm>
            <a:off x="1792599" y="5367338"/>
            <a:ext cx="548735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5299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Vertical Text Placeholder 2"/>
          <p:cNvSpPr>
            <a:spLocks noGrp="1"/>
          </p:cNvSpPr>
          <p:nvPr>
            <p:ph type="body" orient="vert" idx="1"/>
          </p:nvPr>
        </p:nvSpPr>
        <p:spPr>
          <a:xfrm>
            <a:off x="457280" y="1600202"/>
            <a:ext cx="8231029"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556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74640"/>
            <a:ext cx="2057757" cy="5851525"/>
          </a:xfrm>
          <a:prstGeom prst="rect">
            <a:avLst/>
          </a:prstGeo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457280" y="274640"/>
            <a:ext cx="6020845"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01056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853174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17759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4"/>
            <a:ext cx="788807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9"/>
            <a:ext cx="78880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97191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35633685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9"/>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6" y="1681163"/>
            <a:ext cx="38880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6"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dirty="0">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876104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dirty="0">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2140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38" y="4406902"/>
            <a:ext cx="777375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438" y="2906713"/>
            <a:ext cx="77737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632456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dirty="0">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8479224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31"/>
            <a:ext cx="462995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5166959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31"/>
            <a:ext cx="462995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s-EC" dirty="0"/>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dirty="0">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17458720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73793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3"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2"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Tree>
    <p:extLst>
      <p:ext uri="{BB962C8B-B14F-4D97-AF65-F5344CB8AC3E}">
        <p14:creationId xmlns:p14="http://schemas.microsoft.com/office/powerpoint/2010/main" val="29214194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spid="_x0000_s5715" name="CorelDRAW" r:id="rId3" imgW="9151920" imgH="5621400" progId="">
                  <p:embed/>
                </p:oleObj>
              </mc:Choice>
              <mc:Fallback>
                <p:oleObj name="CorelDRAW" r:id="rId3" imgW="9151920" imgH="5621400" progId="">
                  <p:embed/>
                  <p:pic>
                    <p:nvPicPr>
                      <p:cNvPr id="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dirty="0">
              <a:solidFill>
                <a:srgbClr val="000000"/>
              </a:solidFill>
            </a:endParaRPr>
          </a:p>
        </p:txBody>
      </p:sp>
      <p:sp>
        <p:nvSpPr>
          <p:cNvPr id="4" name="Rectangle 25"/>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dirty="0">
              <a:solidFill>
                <a:srgbClr val="000000"/>
              </a:solidFill>
            </a:endParaRPr>
          </a:p>
        </p:txBody>
      </p:sp>
      <p:sp>
        <p:nvSpPr>
          <p:cNvPr id="5" name="Rectangle 26"/>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dirty="0">
              <a:solidFill>
                <a:srgbClr val="000000"/>
              </a:solidFill>
            </a:endParaRPr>
          </a:p>
        </p:txBody>
      </p:sp>
      <p:sp>
        <p:nvSpPr>
          <p:cNvPr id="6" name="Rectangle 27"/>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dirty="0">
              <a:solidFill>
                <a:srgbClr val="000000"/>
              </a:solidFill>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526" y="260357"/>
            <a:ext cx="792300"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800" dirty="0">
              <a:solidFill>
                <a:srgbClr val="000000"/>
              </a:solidFill>
            </a:endParaRPr>
          </a:p>
        </p:txBody>
      </p:sp>
      <p:pic>
        <p:nvPicPr>
          <p:cNvPr id="9" name="Picture 49" descr="LOGO ESPE ORIGINAL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70" y="115888"/>
            <a:ext cx="3313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14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240113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6671290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0"/>
            <a:ext cx="788807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5"/>
            <a:ext cx="788807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005670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190906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80"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9007"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3368088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7"/>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4" y="1681163"/>
            <a:ext cx="388806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4"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8" name="Marcador de pie de página 7"/>
          <p:cNvSpPr>
            <a:spLocks noGrp="1"/>
          </p:cNvSpPr>
          <p:nvPr>
            <p:ph type="ftr" sz="quarter" idx="11"/>
          </p:nvPr>
        </p:nvSpPr>
        <p:spPr/>
        <p:txBody>
          <a:bodyPr/>
          <a:lstStyle/>
          <a:p>
            <a:endParaRPr lang="es-EC" dirty="0"/>
          </a:p>
        </p:txBody>
      </p:sp>
      <p:sp>
        <p:nvSpPr>
          <p:cNvPr id="9" name="Marcador de número de diapositiva 8"/>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204294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4" name="Marcador de pie de página 3"/>
          <p:cNvSpPr>
            <a:spLocks noGrp="1"/>
          </p:cNvSpPr>
          <p:nvPr>
            <p:ph type="ftr" sz="quarter" idx="11"/>
          </p:nvPr>
        </p:nvSpPr>
        <p:spPr/>
        <p:txBody>
          <a:bodyPr/>
          <a:lstStyle/>
          <a:p>
            <a:endParaRPr lang="es-EC" dirty="0"/>
          </a:p>
        </p:txBody>
      </p:sp>
      <p:sp>
        <p:nvSpPr>
          <p:cNvPr id="5" name="Marcador de número de diapositiva 4"/>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290875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3" name="Marcador de pie de página 2"/>
          <p:cNvSpPr>
            <a:spLocks noGrp="1"/>
          </p:cNvSpPr>
          <p:nvPr>
            <p:ph type="ftr" sz="quarter" idx="11"/>
          </p:nvPr>
        </p:nvSpPr>
        <p:spPr/>
        <p:txBody>
          <a:bodyPr/>
          <a:lstStyle/>
          <a:p>
            <a:endParaRPr lang="es-EC" dirty="0"/>
          </a:p>
        </p:txBody>
      </p:sp>
      <p:sp>
        <p:nvSpPr>
          <p:cNvPr id="4" name="Marcador de número de diapositiva 3"/>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708597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27"/>
            <a:ext cx="462995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3494946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27"/>
            <a:ext cx="462995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dirty="0"/>
              <a:t>Haga clic en el icono para agregar una imagen</a:t>
            </a:r>
            <a:endParaRPr lang="es-EC" dirty="0"/>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6" name="Marcador de pie de página 5"/>
          <p:cNvSpPr>
            <a:spLocks noGrp="1"/>
          </p:cNvSpPr>
          <p:nvPr>
            <p:ph type="ftr" sz="quarter" idx="11"/>
          </p:nvPr>
        </p:nvSpPr>
        <p:spPr/>
        <p:txBody>
          <a:bodyPr/>
          <a:lstStyle/>
          <a:p>
            <a:endParaRPr lang="es-EC" dirty="0"/>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1961426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4269078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2"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0"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A17F8E1-67E6-4C2C-8906-D35C1917A453}" type="datetimeFigureOut">
              <a:rPr lang="es-EC" smtClean="0"/>
              <a:pPr/>
              <a:t>11/12/2019</a:t>
            </a:fld>
            <a:endParaRPr lang="es-EC" dirty="0"/>
          </a:p>
        </p:txBody>
      </p:sp>
      <p:sp>
        <p:nvSpPr>
          <p:cNvPr id="5" name="Marcador de pie de página 4"/>
          <p:cNvSpPr>
            <a:spLocks noGrp="1"/>
          </p:cNvSpPr>
          <p:nvPr>
            <p:ph type="ftr" sz="quarter" idx="11"/>
          </p:nvPr>
        </p:nvSpPr>
        <p:spPr/>
        <p:txBody>
          <a:bodyPr/>
          <a:lstStyle/>
          <a:p>
            <a:endParaRPr lang="es-EC" dirty="0"/>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dirty="0"/>
          </a:p>
        </p:txBody>
      </p:sp>
    </p:spTree>
    <p:extLst>
      <p:ext uri="{BB962C8B-B14F-4D97-AF65-F5344CB8AC3E}">
        <p14:creationId xmlns:p14="http://schemas.microsoft.com/office/powerpoint/2010/main" val="64685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535113"/>
            <a:ext cx="40408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80" y="2174875"/>
            <a:ext cx="40408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833" y="1535113"/>
            <a:ext cx="40424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833" y="2174875"/>
            <a:ext cx="40424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76941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4240028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26463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80" y="273050"/>
            <a:ext cx="3008835"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671" y="273052"/>
            <a:ext cx="51126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80" y="1435102"/>
            <a:ext cx="30088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40727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599" y="4800600"/>
            <a:ext cx="5487353"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599" y="612775"/>
            <a:ext cx="54873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3 Marcador de texto"/>
          <p:cNvSpPr>
            <a:spLocks noGrp="1"/>
          </p:cNvSpPr>
          <p:nvPr>
            <p:ph type="body" sz="half" idx="2"/>
          </p:nvPr>
        </p:nvSpPr>
        <p:spPr>
          <a:xfrm>
            <a:off x="1792599" y="5367338"/>
            <a:ext cx="54873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725555F-C805-4A62-94C4-7FA51270FDE7}" type="datetimeFigureOut">
              <a:rPr lang="es-EC" smtClean="0">
                <a:solidFill>
                  <a:prstClr val="black">
                    <a:tint val="75000"/>
                  </a:prstClr>
                </a:solidFill>
                <a:latin typeface="Calibri"/>
              </a:rPr>
              <a:pPr/>
              <a:t>11/12/2019</a:t>
            </a:fld>
            <a:endParaRPr lang="es-EC" dirty="0">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dirty="0">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dirty="0">
              <a:solidFill>
                <a:prstClr val="black">
                  <a:tint val="75000"/>
                </a:prstClr>
              </a:solidFill>
              <a:latin typeface="Calibri"/>
            </a:endParaRPr>
          </a:p>
        </p:txBody>
      </p:sp>
    </p:spTree>
    <p:extLst>
      <p:ext uri="{BB962C8B-B14F-4D97-AF65-F5344CB8AC3E}">
        <p14:creationId xmlns:p14="http://schemas.microsoft.com/office/powerpoint/2010/main" val="119357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80" y="274638"/>
            <a:ext cx="8231029"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600202"/>
            <a:ext cx="8231029"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79" y="6356352"/>
            <a:ext cx="21339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25555F-C805-4A62-94C4-7FA51270FDE7}" type="datetimeFigureOut">
              <a:rPr lang="es-EC" smtClean="0">
                <a:solidFill>
                  <a:prstClr val="black">
                    <a:tint val="75000"/>
                  </a:prstClr>
                </a:solidFill>
              </a:rPr>
              <a:pPr defTabSz="914400"/>
              <a:t>11/12/2019</a:t>
            </a:fld>
            <a:endParaRPr lang="es-EC" dirty="0">
              <a:solidFill>
                <a:prstClr val="black">
                  <a:tint val="75000"/>
                </a:prstClr>
              </a:solidFill>
            </a:endParaRPr>
          </a:p>
        </p:txBody>
      </p:sp>
      <p:sp>
        <p:nvSpPr>
          <p:cNvPr id="5" name="4 Marcador de pie de página"/>
          <p:cNvSpPr>
            <a:spLocks noGrp="1"/>
          </p:cNvSpPr>
          <p:nvPr>
            <p:ph type="ftr" sz="quarter" idx="3"/>
          </p:nvPr>
        </p:nvSpPr>
        <p:spPr>
          <a:xfrm>
            <a:off x="3124743" y="6356352"/>
            <a:ext cx="2896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dirty="0">
              <a:solidFill>
                <a:prstClr val="black">
                  <a:tint val="75000"/>
                </a:prstClr>
              </a:solidFill>
            </a:endParaRPr>
          </a:p>
        </p:txBody>
      </p:sp>
      <p:sp>
        <p:nvSpPr>
          <p:cNvPr id="6" name="5 Marcador de número de diapositiva"/>
          <p:cNvSpPr>
            <a:spLocks noGrp="1"/>
          </p:cNvSpPr>
          <p:nvPr>
            <p:ph type="sldNum" sz="quarter" idx="4"/>
          </p:nvPr>
        </p:nvSpPr>
        <p:spPr>
          <a:xfrm>
            <a:off x="6554338" y="6356352"/>
            <a:ext cx="21339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dirty="0">
              <a:solidFill>
                <a:prstClr val="black">
                  <a:tint val="75000"/>
                </a:prstClr>
              </a:solidFill>
            </a:endParaRPr>
          </a:p>
        </p:txBody>
      </p:sp>
    </p:spTree>
    <p:extLst>
      <p:ext uri="{BB962C8B-B14F-4D97-AF65-F5344CB8AC3E}">
        <p14:creationId xmlns:p14="http://schemas.microsoft.com/office/powerpoint/2010/main" val="301465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9145588"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sp>
        <p:nvSpPr>
          <p:cNvPr id="1045" name="Rectangle 21"/>
          <p:cNvSpPr>
            <a:spLocks noChangeArrowheads="1"/>
          </p:cNvSpPr>
          <p:nvPr/>
        </p:nvSpPr>
        <p:spPr bwMode="auto">
          <a:xfrm rot="10800000">
            <a:off x="1" y="6308727"/>
            <a:ext cx="7886482"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dirty="0">
              <a:solidFill>
                <a:srgbClr val="000000"/>
              </a:solidFill>
              <a:latin typeface="Arial"/>
            </a:endParaRPr>
          </a:p>
        </p:txBody>
      </p:sp>
      <p:sp>
        <p:nvSpPr>
          <p:cNvPr id="1047" name="Line 23"/>
          <p:cNvSpPr>
            <a:spLocks noChangeShapeType="1"/>
          </p:cNvSpPr>
          <p:nvPr/>
        </p:nvSpPr>
        <p:spPr bwMode="auto">
          <a:xfrm rot="10800000" flipH="1">
            <a:off x="25406" y="6296025"/>
            <a:ext cx="666071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dirty="0">
              <a:solidFill>
                <a:srgbClr val="000000"/>
              </a:solidFill>
              <a:latin typeface="Arial"/>
            </a:endParaRPr>
          </a:p>
        </p:txBody>
      </p:sp>
      <p:sp>
        <p:nvSpPr>
          <p:cNvPr id="1048" name="Line 24"/>
          <p:cNvSpPr>
            <a:spLocks noChangeShapeType="1"/>
          </p:cNvSpPr>
          <p:nvPr/>
        </p:nvSpPr>
        <p:spPr bwMode="auto">
          <a:xfrm rot="10800000" flipH="1">
            <a:off x="25406" y="6245225"/>
            <a:ext cx="6660719"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dirty="0">
              <a:solidFill>
                <a:srgbClr val="000000"/>
              </a:solidFill>
              <a:latin typeface="Arial"/>
            </a:endParaRPr>
          </a:p>
        </p:txBody>
      </p:sp>
      <p:pic>
        <p:nvPicPr>
          <p:cNvPr id="105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42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9"/>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6"/>
            <a:ext cx="20577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725555F-C805-4A62-94C4-7FA51270FDE7}" type="datetimeFigureOut">
              <a:rPr lang="es-EC" smtClean="0">
                <a:solidFill>
                  <a:prstClr val="black">
                    <a:tint val="75000"/>
                  </a:prstClr>
                </a:solidFill>
              </a:rPr>
              <a:pPr defTabSz="914400"/>
              <a:t>11/12/2019</a:t>
            </a:fld>
            <a:endParaRPr lang="es-EC" dirty="0">
              <a:solidFill>
                <a:prstClr val="black">
                  <a:tint val="75000"/>
                </a:prstClr>
              </a:solidFill>
            </a:endParaRPr>
          </a:p>
        </p:txBody>
      </p:sp>
      <p:sp>
        <p:nvSpPr>
          <p:cNvPr id="5" name="Marcador de pie de página 4"/>
          <p:cNvSpPr>
            <a:spLocks noGrp="1"/>
          </p:cNvSpPr>
          <p:nvPr>
            <p:ph type="ftr" sz="quarter" idx="3"/>
          </p:nvPr>
        </p:nvSpPr>
        <p:spPr>
          <a:xfrm>
            <a:off x="3029476" y="6356356"/>
            <a:ext cx="30866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6459072" y="6356356"/>
            <a:ext cx="20577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dirty="0">
              <a:solidFill>
                <a:prstClr val="black">
                  <a:tint val="75000"/>
                </a:prstClr>
              </a:solidFill>
            </a:endParaRPr>
          </a:p>
        </p:txBody>
      </p:sp>
    </p:spTree>
    <p:extLst>
      <p:ext uri="{BB962C8B-B14F-4D97-AF65-F5344CB8AC3E}">
        <p14:creationId xmlns:p14="http://schemas.microsoft.com/office/powerpoint/2010/main" val="4639067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7"/>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2"/>
            <a:ext cx="2057757"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65B3CD2-F3F1-4D4A-B281-BE46E788EC0F}" type="datetimeFigureOut">
              <a:rPr lang="es-EC" smtClean="0">
                <a:solidFill>
                  <a:prstClr val="black">
                    <a:tint val="75000"/>
                  </a:prstClr>
                </a:solidFill>
              </a:rPr>
              <a:pPr/>
              <a:t>11/12/2019</a:t>
            </a:fld>
            <a:endParaRPr lang="es-EC" dirty="0">
              <a:solidFill>
                <a:prstClr val="black">
                  <a:tint val="75000"/>
                </a:prstClr>
              </a:solidFill>
            </a:endParaRPr>
          </a:p>
        </p:txBody>
      </p:sp>
      <p:sp>
        <p:nvSpPr>
          <p:cNvPr id="5" name="Marcador de pie de página 4"/>
          <p:cNvSpPr>
            <a:spLocks noGrp="1"/>
          </p:cNvSpPr>
          <p:nvPr>
            <p:ph type="ftr" sz="quarter" idx="3"/>
          </p:nvPr>
        </p:nvSpPr>
        <p:spPr>
          <a:xfrm>
            <a:off x="3029476" y="6356352"/>
            <a:ext cx="308663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dirty="0">
              <a:solidFill>
                <a:prstClr val="black">
                  <a:tint val="75000"/>
                </a:prstClr>
              </a:solidFill>
            </a:endParaRPr>
          </a:p>
        </p:txBody>
      </p:sp>
      <p:sp>
        <p:nvSpPr>
          <p:cNvPr id="6" name="Marcador de número de diapositiva 5"/>
          <p:cNvSpPr>
            <a:spLocks noGrp="1"/>
          </p:cNvSpPr>
          <p:nvPr>
            <p:ph type="sldNum" sz="quarter" idx="4"/>
          </p:nvPr>
        </p:nvSpPr>
        <p:spPr>
          <a:xfrm>
            <a:off x="6459072" y="6356352"/>
            <a:ext cx="205775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A1D658-A843-46FE-BDD4-784B44489221}" type="slidenum">
              <a:rPr lang="es-EC" smtClean="0">
                <a:solidFill>
                  <a:prstClr val="black">
                    <a:tint val="75000"/>
                  </a:prstClr>
                </a:solidFill>
              </a:rPr>
              <a:pPr/>
              <a:t>‹Nº›</a:t>
            </a:fld>
            <a:endParaRPr lang="es-EC" dirty="0">
              <a:solidFill>
                <a:prstClr val="black">
                  <a:tint val="75000"/>
                </a:prstClr>
              </a:solidFill>
            </a:endParaRPr>
          </a:p>
        </p:txBody>
      </p:sp>
      <p:sp>
        <p:nvSpPr>
          <p:cNvPr id="7" name="Rectangle 20"/>
          <p:cNvSpPr>
            <a:spLocks noChangeArrowheads="1"/>
          </p:cNvSpPr>
          <p:nvPr/>
        </p:nvSpPr>
        <p:spPr bwMode="auto">
          <a:xfrm>
            <a:off x="0" y="9"/>
            <a:ext cx="9145588"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dirty="0">
              <a:solidFill>
                <a:srgbClr val="000000"/>
              </a:solidFill>
            </a:endParaRPr>
          </a:p>
        </p:txBody>
      </p:sp>
      <p:sp>
        <p:nvSpPr>
          <p:cNvPr id="8" name="Rectangle 21"/>
          <p:cNvSpPr>
            <a:spLocks noChangeArrowheads="1"/>
          </p:cNvSpPr>
          <p:nvPr/>
        </p:nvSpPr>
        <p:spPr bwMode="auto">
          <a:xfrm rot="10800000">
            <a:off x="3" y="6308734"/>
            <a:ext cx="7886482"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dirty="0">
              <a:solidFill>
                <a:srgbClr val="000000"/>
              </a:solidFill>
            </a:endParaRPr>
          </a:p>
        </p:txBody>
      </p:sp>
      <p:sp>
        <p:nvSpPr>
          <p:cNvPr id="9" name="Line 23"/>
          <p:cNvSpPr>
            <a:spLocks noChangeShapeType="1"/>
          </p:cNvSpPr>
          <p:nvPr/>
        </p:nvSpPr>
        <p:spPr bwMode="auto">
          <a:xfrm rot="10800000" flipH="1">
            <a:off x="25409" y="6296025"/>
            <a:ext cx="6660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dirty="0">
              <a:solidFill>
                <a:srgbClr val="000000"/>
              </a:solidFill>
              <a:latin typeface="Trebuchet MS" panose="020B0603020202020204" pitchFamily="34" charset="0"/>
            </a:endParaRPr>
          </a:p>
        </p:txBody>
      </p:sp>
      <p:sp>
        <p:nvSpPr>
          <p:cNvPr id="10" name="Line 24"/>
          <p:cNvSpPr>
            <a:spLocks noChangeShapeType="1"/>
          </p:cNvSpPr>
          <p:nvPr/>
        </p:nvSpPr>
        <p:spPr bwMode="auto">
          <a:xfrm rot="10800000" flipH="1">
            <a:off x="25409" y="6245225"/>
            <a:ext cx="666072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dirty="0">
              <a:solidFill>
                <a:srgbClr val="000000"/>
              </a:solidFill>
              <a:latin typeface="Trebuchet MS" panose="020B0603020202020204" pitchFamily="34" charset="0"/>
            </a:endParaRPr>
          </a:p>
        </p:txBody>
      </p:sp>
      <p:pic>
        <p:nvPicPr>
          <p:cNvPr id="11"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084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gi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15.xml"/><Relationship Id="rId7"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4.vml"/><Relationship Id="rId6" Type="http://schemas.openxmlformats.org/officeDocument/2006/relationships/image" Target="../media/image19.wmf"/><Relationship Id="rId11" Type="http://schemas.openxmlformats.org/officeDocument/2006/relationships/image" Target="../media/image22.png"/><Relationship Id="rId5" Type="http://schemas.openxmlformats.org/officeDocument/2006/relationships/oleObject" Target="../embeddings/oleObject4.bin"/><Relationship Id="rId10" Type="http://schemas.openxmlformats.org/officeDocument/2006/relationships/image" Target="../media/image21.wmf"/><Relationship Id="rId4" Type="http://schemas.openxmlformats.org/officeDocument/2006/relationships/image" Target="../media/image7.png"/><Relationship Id="rId9" Type="http://schemas.openxmlformats.org/officeDocument/2006/relationships/oleObject" Target="../embeddings/oleObject6.bin"/></Relationships>
</file>

<file path=ppt/slides/_rels/slide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notesSlide" Target="../notesSlides/notesSlide16.xml"/><Relationship Id="rId7" Type="http://schemas.openxmlformats.org/officeDocument/2006/relationships/oleObject" Target="../embeddings/oleObject7.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7.png"/><Relationship Id="rId7" Type="http://schemas.openxmlformats.org/officeDocument/2006/relationships/diagramColors" Target="../diagrams/colors5.xml"/><Relationship Id="rId2" Type="http://schemas.openxmlformats.org/officeDocument/2006/relationships/notesSlide" Target="../notesSlides/notesSlide17.xml"/><Relationship Id="rId1" Type="http://schemas.openxmlformats.org/officeDocument/2006/relationships/slideLayout" Target="../slideLayouts/slideLayout2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24.gif"/><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7.png"/><Relationship Id="rId7" Type="http://schemas.openxmlformats.org/officeDocument/2006/relationships/image" Target="../media/image170.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0.png"/><Relationship Id="rId4" Type="http://schemas.openxmlformats.org/officeDocument/2006/relationships/image" Target="../media/image140.png"/><Relationship Id="rId9"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3.e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37.wmf"/><Relationship Id="rId3" Type="http://schemas.openxmlformats.org/officeDocument/2006/relationships/notesSlide" Target="../notesSlides/notesSlide25.xml"/><Relationship Id="rId7" Type="http://schemas.openxmlformats.org/officeDocument/2006/relationships/image" Target="../media/image34.wmf"/><Relationship Id="rId12" Type="http://schemas.openxmlformats.org/officeDocument/2006/relationships/oleObject" Target="../embeddings/oleObject11.bin"/><Relationship Id="rId2" Type="http://schemas.openxmlformats.org/officeDocument/2006/relationships/slideLayout" Target="../slideLayouts/slideLayout14.xml"/><Relationship Id="rId1" Type="http://schemas.openxmlformats.org/officeDocument/2006/relationships/vmlDrawing" Target="../drawings/vmlDrawing6.vml"/><Relationship Id="rId6" Type="http://schemas.openxmlformats.org/officeDocument/2006/relationships/oleObject" Target="../embeddings/oleObject8.bin"/><Relationship Id="rId11" Type="http://schemas.openxmlformats.org/officeDocument/2006/relationships/image" Target="../media/image36.wmf"/><Relationship Id="rId5" Type="http://schemas.openxmlformats.org/officeDocument/2006/relationships/image" Target="../media/image38.emf"/><Relationship Id="rId10" Type="http://schemas.openxmlformats.org/officeDocument/2006/relationships/oleObject" Target="../embeddings/oleObject10.bin"/><Relationship Id="rId4" Type="http://schemas.openxmlformats.org/officeDocument/2006/relationships/image" Target="../media/image7.png"/><Relationship Id="rId9" Type="http://schemas.openxmlformats.org/officeDocument/2006/relationships/image" Target="../media/image35.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image" Target="../media/image39.emf"/><Relationship Id="rId5" Type="http://schemas.openxmlformats.org/officeDocument/2006/relationships/package" Target="../embeddings/Microsoft_Visio_Drawing.vsdx"/><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7.png"/><Relationship Id="rId7" Type="http://schemas.openxmlformats.org/officeDocument/2006/relationships/diagramColors" Target="../diagrams/colors6.xml"/><Relationship Id="rId2" Type="http://schemas.openxmlformats.org/officeDocument/2006/relationships/notesSlide" Target="../notesSlides/notesSlide27.xml"/><Relationship Id="rId1" Type="http://schemas.openxmlformats.org/officeDocument/2006/relationships/slideLayout" Target="../slideLayouts/slideLayout2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0.emf"/><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56.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68.emf"/><Relationship Id="rId5" Type="http://schemas.openxmlformats.org/officeDocument/2006/relationships/image" Target="../media/image67.emf"/><Relationship Id="rId4" Type="http://schemas.openxmlformats.org/officeDocument/2006/relationships/image" Target="../media/image66.emf"/></Relationships>
</file>

<file path=ppt/slides/_rels/slide4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png"/><Relationship Id="rId7" Type="http://schemas.openxmlformats.org/officeDocument/2006/relationships/diagramColors" Target="../diagrams/colors7.xml"/><Relationship Id="rId2" Type="http://schemas.openxmlformats.org/officeDocument/2006/relationships/notesSlide" Target="../notesSlides/notesSlide49.xml"/><Relationship Id="rId1" Type="http://schemas.openxmlformats.org/officeDocument/2006/relationships/slideLayout" Target="../slideLayouts/slideLayout2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7.png"/><Relationship Id="rId7" Type="http://schemas.openxmlformats.org/officeDocument/2006/relationships/diagramColors" Target="../diagrams/colors8.xml"/><Relationship Id="rId2" Type="http://schemas.openxmlformats.org/officeDocument/2006/relationships/notesSlide" Target="../notesSlides/notesSlide52.xml"/><Relationship Id="rId1" Type="http://schemas.openxmlformats.org/officeDocument/2006/relationships/slideLayout" Target="../slideLayouts/slideLayout2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4 Imagen"/>
          <p:cNvPicPr>
            <a:picLocks noChangeAspect="1" noChangeArrowheads="1"/>
          </p:cNvPicPr>
          <p:nvPr/>
        </p:nvPicPr>
        <p:blipFill>
          <a:blip r:embed="rId3"/>
          <a:srcRect l="6454" t="35651" r="48363" b="40483"/>
          <a:stretch>
            <a:fillRect/>
          </a:stretch>
        </p:blipFill>
        <p:spPr bwMode="auto">
          <a:xfrm>
            <a:off x="217713" y="0"/>
            <a:ext cx="3422953" cy="981075"/>
          </a:xfrm>
          <a:prstGeom prst="rect">
            <a:avLst/>
          </a:prstGeom>
          <a:noFill/>
          <a:ln w="9525">
            <a:noFill/>
            <a:miter lim="800000"/>
            <a:headEnd/>
            <a:tailEnd/>
          </a:ln>
        </p:spPr>
      </p:pic>
      <p:sp>
        <p:nvSpPr>
          <p:cNvPr id="10" name="9 Rectángulo"/>
          <p:cNvSpPr/>
          <p:nvPr/>
        </p:nvSpPr>
        <p:spPr>
          <a:xfrm>
            <a:off x="1893380" y="2714620"/>
            <a:ext cx="6109010" cy="707886"/>
          </a:xfrm>
          <a:prstGeom prst="rect">
            <a:avLst/>
          </a:prstGeom>
          <a:noFill/>
        </p:spPr>
        <p:txBody>
          <a:bodyPr wrap="square" lIns="91440" tIns="45720" rIns="91440" bIns="45720">
            <a:spAutoFit/>
          </a:bodyPr>
          <a:lstStyle/>
          <a:p>
            <a:pPr algn="ctr" defTabSz="914400">
              <a:tabLst>
                <a:tab pos="185738" algn="l"/>
              </a:tabLst>
            </a:pPr>
            <a:endParaRPr lang="es-ES" sz="40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1893404" y="2714622"/>
            <a:ext cx="5948246" cy="646331"/>
          </a:xfrm>
          <a:prstGeom prst="rect">
            <a:avLst/>
          </a:prstGeom>
          <a:noFill/>
        </p:spPr>
        <p:txBody>
          <a:bodyPr wrap="square" lIns="91440" tIns="45720" rIns="91440" bIns="45720">
            <a:spAutoFit/>
          </a:bodyPr>
          <a:lstStyle/>
          <a:p>
            <a:pPr algn="ctr" defTabSz="914400"/>
            <a:r>
              <a:rPr lang="es-EC" sz="36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3600" b="1" dirty="0">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1016076" y="691896"/>
            <a:ext cx="7748045" cy="572464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C" sz="1800" b="1" i="0" u="none" strike="noStrike" kern="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Arial"/>
              <a:rtl val="0"/>
            </a:endParaRPr>
          </a:p>
          <a:p>
            <a:pPr lvl="0" algn="ctr" defTabSz="914400" fontAlgn="base">
              <a:spcBef>
                <a:spcPct val="0"/>
              </a:spcBef>
              <a:spcAft>
                <a:spcPct val="0"/>
              </a:spcAft>
            </a:pPr>
            <a:r>
              <a:rPr lang="es-ES" sz="1300" b="1" kern="0" dirty="0">
                <a:solidFill>
                  <a:prstClr val="black"/>
                </a:solidFill>
                <a:latin typeface="Times New Roman" panose="02020603050405020304" pitchFamily="18" charset="0"/>
                <a:ea typeface="Calibri" pitchFamily="34" charset="0"/>
                <a:cs typeface="Times New Roman" panose="02020603050405020304" pitchFamily="18" charset="0"/>
                <a:sym typeface="Arial"/>
                <a:rtl val="0"/>
              </a:rPr>
              <a:t>DEPARTAMENTO DE ELÉCTRICA, ELECTÓNICA Y TELECOMUNICACIONES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C" sz="13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300" b="1" i="0" u="none" strike="noStrike" kern="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Arial"/>
                <a:rtl val="0"/>
              </a:rPr>
              <a:t>CARRERA DE INGENIERÍA EN ELECTRÓNICA, AUTOMATIZACIÓN Y CONTROL</a:t>
            </a:r>
            <a:r>
              <a:rPr kumimoji="0" lang="es-EC" sz="1300" b="1" i="0" u="none" strike="noStrike" kern="0" cap="none" spc="0" normalizeH="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Arial"/>
                <a:rtl val="0"/>
              </a:rPr>
              <a:t> </a:t>
            </a:r>
            <a:endParaRPr kumimoji="0" lang="es-EC" sz="1300" b="1" i="0" u="none" strike="noStrike" kern="0" cap="none" spc="0" normalizeH="0" baseline="0" noProof="0" dirty="0">
              <a:ln>
                <a:noFill/>
              </a:ln>
              <a:solidFill>
                <a:prstClr val="black"/>
              </a:solidFill>
              <a:effectLst/>
              <a:uLnTx/>
              <a:uFillTx/>
              <a:latin typeface="Times New Roman" panose="02020603050405020304" pitchFamily="18" charset="0"/>
              <a:ea typeface="Calibri" pitchFamily="34" charset="0"/>
              <a:cs typeface="Times New Roman" panose="02020603050405020304" pitchFamily="18"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PROYECTO DE INVESTIGACIÓN PREVIO A LA OBTENCIÓN DEL TÍTULO DE INGENIERO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 </a:t>
            </a:r>
            <a:r>
              <a:rPr lang="es-ES" sz="1300" b="1" kern="0" dirty="0">
                <a:solidFill>
                  <a:srgbClr val="000000"/>
                </a:solidFill>
                <a:latin typeface="Times New Roman" panose="02020603050405020304" pitchFamily="18" charset="0"/>
                <a:cs typeface="Times New Roman" panose="02020603050405020304" pitchFamily="18" charset="0"/>
                <a:sym typeface="Arial"/>
                <a:rtl val="0"/>
              </a:rPr>
              <a:t>EN </a:t>
            </a:r>
            <a:r>
              <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ELECTRÓNICA, AUTOMATIZACIÓN Y CONTROL</a:t>
            </a:r>
            <a:endParaRPr kumimoji="0" lang="es-EC" sz="13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algn="ctr" defTabSz="914400"/>
            <a:r>
              <a:rPr kumimoji="0" lang="es-EC" sz="1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TEMA:</a:t>
            </a:r>
            <a:r>
              <a:rPr kumimoji="0" lang="es-EC"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 </a:t>
            </a:r>
          </a:p>
          <a:p>
            <a:pPr algn="ctr" defTabSz="914400"/>
            <a:r>
              <a:rPr kumimoji="0" lang="es-ES"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a:t>
            </a:r>
            <a:r>
              <a:rPr lang="es-EC" sz="1600" b="1" dirty="0">
                <a:latin typeface="Times New Roman" panose="02020603050405020304" pitchFamily="18" charset="0"/>
                <a:cs typeface="Times New Roman" panose="02020603050405020304" pitchFamily="18" charset="0"/>
              </a:rPr>
              <a:t>SINTONIZACIÓN DE LOS </a:t>
            </a:r>
            <a:r>
              <a:rPr lang="es-ES" sz="1600" b="1" dirty="0">
                <a:latin typeface="Times New Roman" panose="02020603050405020304" pitchFamily="18" charset="0"/>
                <a:cs typeface="Times New Roman" panose="02020603050405020304" pitchFamily="18" charset="0"/>
              </a:rPr>
              <a:t>PARÁMETROS DE UN CONTROLADOR FUZZY LOGIC, BASADA EN EL ALGORÍTMO DE OPTIMIZACIÓN POR ENJAMBRE DE PARTÍCULAS UTILIZADO EN EL SISTEMA DE GESTIÓN ENERGÉTICA DE UNA MICRORRED ELECTROTÉRMICA</a:t>
            </a:r>
            <a:r>
              <a:rPr lang="es-EC" sz="1600" b="1" dirty="0">
                <a:latin typeface="Times New Roman" panose="02020603050405020304" pitchFamily="18" charset="0"/>
                <a:cs typeface="Times New Roman" panose="02020603050405020304" pitchFamily="18" charset="0"/>
              </a:rPr>
              <a:t>”</a:t>
            </a:r>
          </a:p>
          <a:p>
            <a:pPr lvl="0" algn="ctr" defTabSz="914400"/>
            <a:endParaRPr kumimoji="0" lang="es-ES" sz="16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Elaborado por:</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kern="0" dirty="0">
                <a:solidFill>
                  <a:srgbClr val="000000"/>
                </a:solidFill>
                <a:latin typeface="Times New Roman" panose="02020603050405020304" pitchFamily="18" charset="0"/>
                <a:cs typeface="Times New Roman" panose="02020603050405020304" pitchFamily="18" charset="0"/>
                <a:sym typeface="Arial"/>
                <a:rtl val="0"/>
              </a:rPr>
              <a:t>Diego Ricardo Pacheco Guevara</a:t>
            </a:r>
            <a:endParaRPr kumimoji="0" lang="es-E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300" b="1" kern="0" dirty="0">
                <a:solidFill>
                  <a:srgbClr val="000000"/>
                </a:solidFill>
                <a:latin typeface="Times New Roman" panose="02020603050405020304" pitchFamily="18" charset="0"/>
                <a:cs typeface="Times New Roman" panose="02020603050405020304" pitchFamily="18" charset="0"/>
                <a:sym typeface="Arial"/>
                <a:rtl val="0"/>
              </a:rPr>
              <a:t>Director </a:t>
            </a:r>
            <a:r>
              <a:rPr kumimoji="0" lang="es-ES" sz="13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del Proyecto: </a:t>
            </a:r>
          </a:p>
          <a:p>
            <a:pPr algn="ctr" fontAlgn="base">
              <a:spcBef>
                <a:spcPct val="0"/>
              </a:spcBef>
              <a:spcAft>
                <a:spcPct val="0"/>
              </a:spcAft>
            </a:pPr>
            <a:r>
              <a:rPr lang="es-EC" sz="1300" dirty="0">
                <a:solidFill>
                  <a:srgbClr val="000000"/>
                </a:solidFill>
                <a:latin typeface="Times New Roman" panose="02020603050405020304" pitchFamily="18" charset="0"/>
                <a:cs typeface="Times New Roman" panose="02020603050405020304" pitchFamily="18" charset="0"/>
              </a:rPr>
              <a:t>Ing. Diego Arcos Avilés PhD.</a:t>
            </a:r>
            <a:endParaRPr lang="es-ES" sz="1300" kern="0" dirty="0">
              <a:solidFill>
                <a:srgbClr val="000000"/>
              </a:solidFill>
              <a:latin typeface="Times New Roman" panose="02020603050405020304" pitchFamily="18" charset="0"/>
              <a:cs typeface="Times New Roman" panose="02020603050405020304" pitchFamily="18" charset="0"/>
              <a:sym typeface="Arial"/>
              <a:rtl val="0"/>
            </a:endParaRPr>
          </a:p>
          <a:p>
            <a:pPr algn="ctr" fontAlgn="base">
              <a:spcBef>
                <a:spcPct val="0"/>
              </a:spcBef>
              <a:spcAft>
                <a:spcPct val="0"/>
              </a:spcAft>
            </a:pPr>
            <a:endParaRPr kumimoji="0" lang="es-E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algn="ctr" fontAlgn="base">
              <a:spcBef>
                <a:spcPct val="0"/>
              </a:spcBef>
              <a:spcAft>
                <a:spcPct val="0"/>
              </a:spcAft>
            </a:pPr>
            <a:endParaRPr kumimoji="0" lang="es-E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rPr>
              <a:t>Sangolquí, 2019</a:t>
            </a:r>
            <a:endParaRPr kumimoji="0" lang="en-US" sz="13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tl val="0"/>
            </a:endParaRPr>
          </a:p>
        </p:txBody>
      </p:sp>
      <p:sp>
        <p:nvSpPr>
          <p:cNvPr id="2" name="AutoShape 2" descr="Resultado de imagen para automatizacion y control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sp>
        <p:nvSpPr>
          <p:cNvPr id="3" name="AutoShape 4" descr="Resultado de imagen para automatizacion y control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dirty="0"/>
          </a:p>
        </p:txBody>
      </p:sp>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6677" y="160338"/>
            <a:ext cx="1144266" cy="1099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318000" y="54504"/>
            <a:ext cx="4370309" cy="468018"/>
          </a:xfrm>
        </p:spPr>
        <p:txBody>
          <a:bodyPr/>
          <a:lstStyle/>
          <a:p>
            <a:r>
              <a:rPr lang="es-ES" sz="2400" i="0" dirty="0">
                <a:solidFill>
                  <a:srgbClr val="C00000"/>
                </a:solidFill>
                <a:effectLst/>
              </a:rPr>
              <a:t>Objetivos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031325" cy="369332"/>
          </a:xfrm>
          <a:prstGeom prst="rect">
            <a:avLst/>
          </a:prstGeom>
          <a:noFill/>
        </p:spPr>
        <p:txBody>
          <a:bodyPr wrap="none" rtlCol="0">
            <a:spAutoFit/>
          </a:bodyPr>
          <a:lstStyle/>
          <a:p>
            <a:r>
              <a:rPr lang="es-EC" b="1" i="1" dirty="0"/>
              <a:t>Objetivo General</a:t>
            </a:r>
          </a:p>
        </p:txBody>
      </p:sp>
      <p:sp>
        <p:nvSpPr>
          <p:cNvPr id="5" name="CuadroTexto 4">
            <a:extLst>
              <a:ext uri="{FF2B5EF4-FFF2-40B4-BE49-F238E27FC236}">
                <a16:creationId xmlns:a16="http://schemas.microsoft.com/office/drawing/2014/main" id="{FC06962F-FDD9-4579-A8B6-2E5E1B56ACB4}"/>
              </a:ext>
            </a:extLst>
          </p:cNvPr>
          <p:cNvSpPr txBox="1"/>
          <p:nvPr/>
        </p:nvSpPr>
        <p:spPr>
          <a:xfrm>
            <a:off x="192857" y="1012268"/>
            <a:ext cx="8834198" cy="100078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EC" sz="1600" dirty="0"/>
              <a:t>Desarrollar el algoritmo de optimización por enjambre de partículas para la sintonización </a:t>
            </a:r>
            <a:r>
              <a:rPr lang="es-ES" sz="1600" dirty="0"/>
              <a:t>de los parámetros de un FLC utilizado en una EMS de una MG electrotérmica residencial</a:t>
            </a:r>
            <a:r>
              <a:rPr lang="es-EC" sz="1600" dirty="0"/>
              <a:t>.</a:t>
            </a:r>
          </a:p>
        </p:txBody>
      </p:sp>
      <p:sp>
        <p:nvSpPr>
          <p:cNvPr id="11" name="CuadroTexto 10">
            <a:extLst>
              <a:ext uri="{FF2B5EF4-FFF2-40B4-BE49-F238E27FC236}">
                <a16:creationId xmlns:a16="http://schemas.microsoft.com/office/drawing/2014/main" id="{F1C2E475-0830-42BE-8A05-7554C91AF9A1}"/>
              </a:ext>
            </a:extLst>
          </p:cNvPr>
          <p:cNvSpPr txBox="1"/>
          <p:nvPr/>
        </p:nvSpPr>
        <p:spPr>
          <a:xfrm>
            <a:off x="203379" y="2184190"/>
            <a:ext cx="2454518" cy="369332"/>
          </a:xfrm>
          <a:prstGeom prst="rect">
            <a:avLst/>
          </a:prstGeom>
          <a:noFill/>
        </p:spPr>
        <p:txBody>
          <a:bodyPr wrap="none" rtlCol="0">
            <a:spAutoFit/>
          </a:bodyPr>
          <a:lstStyle/>
          <a:p>
            <a:r>
              <a:rPr lang="es-EC" b="1" i="1" dirty="0"/>
              <a:t>Objetivo Específicos</a:t>
            </a:r>
          </a:p>
        </p:txBody>
      </p:sp>
      <p:sp>
        <p:nvSpPr>
          <p:cNvPr id="12" name="CuadroTexto 11">
            <a:extLst>
              <a:ext uri="{FF2B5EF4-FFF2-40B4-BE49-F238E27FC236}">
                <a16:creationId xmlns:a16="http://schemas.microsoft.com/office/drawing/2014/main" id="{EF0708AF-453F-44C1-B6BA-74F6BDECC37E}"/>
              </a:ext>
            </a:extLst>
          </p:cNvPr>
          <p:cNvSpPr txBox="1"/>
          <p:nvPr/>
        </p:nvSpPr>
        <p:spPr>
          <a:xfrm>
            <a:off x="203379" y="2532606"/>
            <a:ext cx="8834198" cy="3462999"/>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s-ES" sz="1600" dirty="0"/>
              <a:t>Estudiar el </a:t>
            </a:r>
            <a:r>
              <a:rPr lang="es-EC" sz="1600" dirty="0"/>
              <a:t>algoritmo PSO </a:t>
            </a:r>
            <a:r>
              <a:rPr lang="es-ES" sz="1600" dirty="0"/>
              <a:t>orientado al ajuste de parámetros del EMS - </a:t>
            </a:r>
            <a:r>
              <a:rPr lang="es-ES" sz="1600" dirty="0" err="1"/>
              <a:t>Fuzzy</a:t>
            </a:r>
            <a:r>
              <a:rPr lang="es-ES" sz="1600" dirty="0"/>
              <a:t> </a:t>
            </a:r>
            <a:r>
              <a:rPr lang="es-ES" sz="1600" dirty="0" err="1"/>
              <a:t>Logic</a:t>
            </a:r>
            <a:r>
              <a:rPr lang="es-ES" sz="1600" dirty="0"/>
              <a:t>.</a:t>
            </a:r>
            <a:endParaRPr lang="es-EC" sz="1600" dirty="0"/>
          </a:p>
          <a:p>
            <a:pPr marL="285750" lvl="0" indent="-285750">
              <a:lnSpc>
                <a:spcPct val="200000"/>
              </a:lnSpc>
              <a:buFont typeface="Arial" panose="020B0604020202020204" pitchFamily="34" charset="0"/>
              <a:buChar char="•"/>
            </a:pPr>
            <a:r>
              <a:rPr lang="es-ES" sz="1600" dirty="0"/>
              <a:t>Definir una función de costo que incluya todos los criterios de calidad para la evaluación de la estrategia de gestión de la microrred electrotérmica.</a:t>
            </a:r>
            <a:endParaRPr lang="es-EC" sz="1600" dirty="0"/>
          </a:p>
          <a:p>
            <a:pPr marL="285750" lvl="0" indent="-285750">
              <a:lnSpc>
                <a:spcPct val="200000"/>
              </a:lnSpc>
              <a:buFont typeface="Arial" panose="020B0604020202020204" pitchFamily="34" charset="0"/>
              <a:buChar char="•"/>
            </a:pPr>
            <a:r>
              <a:rPr lang="es-EC" sz="1600" dirty="0"/>
              <a:t>Comparar el desempeño del perfil intercambiado con la red eléctrica obtenida a través del FLC optimizado mediante PSO versus los resultados obtenidos en un EMS mejorado mediante métodos heurísticos y otro optimizado en base al algoritmo de búsqueda de </a:t>
            </a:r>
            <a:r>
              <a:rPr lang="es-EC" sz="1600" dirty="0" err="1"/>
              <a:t>Cuckoo</a:t>
            </a:r>
            <a:r>
              <a:rPr lang="es-EC" sz="1600" dirty="0"/>
              <a:t>.</a:t>
            </a:r>
          </a:p>
        </p:txBody>
      </p:sp>
    </p:spTree>
    <p:extLst>
      <p:ext uri="{BB962C8B-B14F-4D97-AF65-F5344CB8AC3E}">
        <p14:creationId xmlns:p14="http://schemas.microsoft.com/office/powerpoint/2010/main" val="429447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1455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4318000" y="54504"/>
            <a:ext cx="4370309" cy="468018"/>
          </a:xfrm>
        </p:spPr>
        <p:txBody>
          <a:bodyPr/>
          <a:lstStyle/>
          <a:p>
            <a:r>
              <a:rPr lang="es-ES" sz="2400" i="0" dirty="0">
                <a:solidFill>
                  <a:srgbClr val="C00000"/>
                </a:solidFill>
                <a:effectLst/>
              </a:rPr>
              <a:t>Microrred Electrotérmica</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1620957" cy="369332"/>
          </a:xfrm>
          <a:prstGeom prst="rect">
            <a:avLst/>
          </a:prstGeom>
          <a:noFill/>
        </p:spPr>
        <p:txBody>
          <a:bodyPr wrap="none" rtlCol="0">
            <a:spAutoFit/>
          </a:bodyPr>
          <a:lstStyle/>
          <a:p>
            <a:r>
              <a:rPr lang="es-EC" b="1" i="1" dirty="0"/>
              <a:t>Arquitectura </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6145" name="Imagen 27">
            <a:extLst>
              <a:ext uri="{FF2B5EF4-FFF2-40B4-BE49-F238E27FC236}">
                <a16:creationId xmlns:a16="http://schemas.microsoft.com/office/drawing/2014/main" id="{D6D8CBC0-6761-4743-8F9C-37283577B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21"/>
          <a:stretch>
            <a:fillRect/>
          </a:stretch>
        </p:blipFill>
        <p:spPr bwMode="auto">
          <a:xfrm>
            <a:off x="4598194" y="973136"/>
            <a:ext cx="4362450" cy="40862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a:extLst>
              <a:ext uri="{FF2B5EF4-FFF2-40B4-BE49-F238E27FC236}">
                <a16:creationId xmlns:a16="http://schemas.microsoft.com/office/drawing/2014/main" id="{22565746-A92C-4F3C-B4C6-D78BFA232911}"/>
              </a:ext>
            </a:extLst>
          </p:cNvPr>
          <p:cNvSpPr>
            <a:spLocks noChangeArrowheads="1"/>
          </p:cNvSpPr>
          <p:nvPr/>
        </p:nvSpPr>
        <p:spPr bwMode="auto">
          <a:xfrm>
            <a:off x="4863670" y="4911725"/>
            <a:ext cx="383149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s-EC" altLang="es-EC" sz="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rgbClr val="000000"/>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rgbClr val="000000"/>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0997">
                <a:ln>
                  <a:noFill/>
                </a:ln>
                <a:solidFill>
                  <a:srgbClr val="000000"/>
                </a:solidFill>
                <a:effectLst/>
                <a:latin typeface="+mj-lt"/>
                <a:ea typeface="Calibri" panose="020F0502020204030204" pitchFamily="34" charset="0"/>
                <a:cs typeface="Times New Roman" panose="02020603050405020304" pitchFamily="18" charset="0"/>
              </a:rPr>
              <a:t>6</a:t>
            </a:r>
            <a:r>
              <a:rPr kumimoji="0" lang="es-EC" altLang="es-EC" sz="1200" b="0" i="1" u="none" strike="noStrike" cap="none" normalizeH="0" baseline="0" dirty="0" bmk="_Toc6180997">
                <a:ln>
                  <a:noFill/>
                </a:ln>
                <a:solidFill>
                  <a:srgbClr val="000000"/>
                </a:solidFill>
                <a:effectLst/>
                <a:latin typeface="+mj-lt"/>
                <a:ea typeface="Calibri" panose="020F0502020204030204" pitchFamily="34" charset="0"/>
                <a:cs typeface="Times New Roman" panose="02020603050405020304" pitchFamily="18" charset="0"/>
              </a:rPr>
              <a:t>. </a:t>
            </a:r>
            <a:r>
              <a:rPr kumimoji="0" lang="es-EC" altLang="es-EC" sz="1200" b="0" i="0" u="none" strike="noStrike" cap="none" normalizeH="0" baseline="0" dirty="0" bmk="_Toc6180997">
                <a:ln>
                  <a:noFill/>
                </a:ln>
                <a:solidFill>
                  <a:srgbClr val="000000"/>
                </a:solidFill>
                <a:effectLst/>
                <a:latin typeface="+mj-lt"/>
                <a:ea typeface="Calibri" panose="020F0502020204030204" pitchFamily="34" charset="0"/>
                <a:cs typeface="Times New Roman" panose="02020603050405020304" pitchFamily="18" charset="0"/>
              </a:rPr>
              <a:t>Arquitectura de la Microrred Electrotérmica.</a:t>
            </a:r>
            <a:endParaRPr kumimoji="0" lang="es-EC" altLang="es-EC" sz="8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Fuente: (D. Arcos-Avilés, Sotomayor, et al., 2017) ©2017 IEEE</a:t>
            </a:r>
            <a:endParaRPr kumimoji="0" lang="es-EC" altLang="es-EC" sz="1800" b="0" i="0" u="none" strike="noStrike" cap="none" normalizeH="0" baseline="0" dirty="0">
              <a:ln>
                <a:noFill/>
              </a:ln>
              <a:solidFill>
                <a:schemeClr val="tx1"/>
              </a:solidFill>
              <a:effectLst/>
              <a:latin typeface="+mj-lt"/>
            </a:endParaRPr>
          </a:p>
        </p:txBody>
      </p:sp>
      <p:sp>
        <p:nvSpPr>
          <p:cNvPr id="13" name="Rectángulo 12">
            <a:extLst>
              <a:ext uri="{FF2B5EF4-FFF2-40B4-BE49-F238E27FC236}">
                <a16:creationId xmlns:a16="http://schemas.microsoft.com/office/drawing/2014/main" id="{962F7116-2D59-48AB-8790-8A07A7C27EFF}"/>
              </a:ext>
            </a:extLst>
          </p:cNvPr>
          <p:cNvSpPr/>
          <p:nvPr/>
        </p:nvSpPr>
        <p:spPr>
          <a:xfrm>
            <a:off x="-392112" y="1798784"/>
            <a:ext cx="4964906" cy="3088859"/>
          </a:xfrm>
          <a:prstGeom prst="rect">
            <a:avLst/>
          </a:prstGeom>
        </p:spPr>
        <p:txBody>
          <a:bodyPr wrap="square">
            <a:spAutoFit/>
          </a:bodyPr>
          <a:lstStyle/>
          <a:p>
            <a:pPr marL="742950" lvl="1" indent="-285750" algn="just">
              <a:lnSpc>
                <a:spcPct val="150000"/>
              </a:lnSpc>
              <a:spcAft>
                <a:spcPts val="800"/>
              </a:spcAft>
              <a:buFont typeface="Wingdings" panose="05000000000000000000" pitchFamily="2" charset="2"/>
              <a:buChar char="Ø"/>
            </a:pPr>
            <a:r>
              <a:rPr lang="es-EC" sz="1500" dirty="0">
                <a:latin typeface="Arial (Cuerpo)"/>
                <a:ea typeface="Calibri" panose="020F0502020204030204" pitchFamily="34" charset="0"/>
                <a:cs typeface="Times New Roman" panose="02020603050405020304" pitchFamily="18" charset="0"/>
              </a:rPr>
              <a:t>Turbina eólica (WT) → 6 kW</a:t>
            </a:r>
          </a:p>
          <a:p>
            <a:pPr marL="742950" lvl="1" indent="-285750" algn="just">
              <a:lnSpc>
                <a:spcPct val="150000"/>
              </a:lnSpc>
              <a:spcAft>
                <a:spcPts val="800"/>
              </a:spcAft>
              <a:buFont typeface="Wingdings" panose="05000000000000000000" pitchFamily="2" charset="2"/>
              <a:buChar char="Ø"/>
            </a:pPr>
            <a:r>
              <a:rPr lang="es-EC" sz="1500" dirty="0">
                <a:latin typeface="Arial (Cuerpo)"/>
                <a:ea typeface="Calibri" panose="020F0502020204030204" pitchFamily="34" charset="0"/>
                <a:cs typeface="Times New Roman" panose="02020603050405020304" pitchFamily="18" charset="0"/>
              </a:rPr>
              <a:t>Generador fotovoltaico (PV) → 6 kW</a:t>
            </a:r>
          </a:p>
          <a:p>
            <a:pPr marL="742950" lvl="1" indent="-285750" algn="just">
              <a:lnSpc>
                <a:spcPct val="150000"/>
              </a:lnSpc>
              <a:spcAft>
                <a:spcPts val="800"/>
              </a:spcAft>
              <a:buFont typeface="Wingdings" panose="05000000000000000000" pitchFamily="2" charset="2"/>
              <a:buChar char="Ø"/>
            </a:pPr>
            <a:r>
              <a:rPr lang="es-EC" sz="1500" dirty="0">
                <a:ea typeface="Calibri" panose="020F0502020204030204" pitchFamily="34" charset="0"/>
                <a:cs typeface="Times New Roman" panose="02020603050405020304" pitchFamily="18" charset="0"/>
              </a:rPr>
              <a:t>Banco de baterías plomo-ácido</a:t>
            </a:r>
            <a:r>
              <a:rPr lang="es-EC" sz="1500" dirty="0">
                <a:latin typeface="Arial (Cuerpo)"/>
                <a:ea typeface="Calibri" panose="020F0502020204030204" pitchFamily="34" charset="0"/>
                <a:cs typeface="Times New Roman" panose="02020603050405020304" pitchFamily="18" charset="0"/>
              </a:rPr>
              <a:t> →</a:t>
            </a:r>
            <a:r>
              <a:rPr lang="es-EC" sz="1500" dirty="0">
                <a:ea typeface="Calibri" panose="020F0502020204030204" pitchFamily="34" charset="0"/>
                <a:cs typeface="Times New Roman" panose="02020603050405020304" pitchFamily="18" charset="0"/>
              </a:rPr>
              <a:t> 72 kWh</a:t>
            </a:r>
          </a:p>
          <a:p>
            <a:pPr marL="742950" lvl="1" indent="-285750" algn="just">
              <a:lnSpc>
                <a:spcPct val="150000"/>
              </a:lnSpc>
              <a:spcAft>
                <a:spcPts val="800"/>
              </a:spcAft>
              <a:buFont typeface="Wingdings" panose="05000000000000000000" pitchFamily="2" charset="2"/>
              <a:buChar char="Ø"/>
            </a:pPr>
            <a:r>
              <a:rPr lang="es-EC" sz="1500" dirty="0">
                <a:ea typeface="Calibri" panose="020F0502020204030204" pitchFamily="34" charset="0"/>
                <a:cs typeface="Times New Roman" panose="02020603050405020304" pitchFamily="18" charset="0"/>
              </a:rPr>
              <a:t>Cargas eléctricas típicas</a:t>
            </a:r>
            <a:r>
              <a:rPr lang="es-EC" sz="1500" dirty="0">
                <a:latin typeface="Arial (Cuerpo)"/>
                <a:ea typeface="Calibri" panose="020F0502020204030204" pitchFamily="34" charset="0"/>
                <a:cs typeface="Times New Roman" panose="02020603050405020304" pitchFamily="18" charset="0"/>
              </a:rPr>
              <a:t> →</a:t>
            </a:r>
            <a:r>
              <a:rPr lang="es-EC" sz="1500" dirty="0">
                <a:ea typeface="Calibri" panose="020F0502020204030204" pitchFamily="34" charset="0"/>
                <a:cs typeface="Times New Roman" panose="02020603050405020304" pitchFamily="18" charset="0"/>
              </a:rPr>
              <a:t> 7 kWh</a:t>
            </a:r>
          </a:p>
          <a:p>
            <a:pPr marL="742950" lvl="1" indent="-285750" algn="just">
              <a:lnSpc>
                <a:spcPct val="150000"/>
              </a:lnSpc>
              <a:spcAft>
                <a:spcPts val="800"/>
              </a:spcAft>
              <a:buFont typeface="Wingdings" panose="05000000000000000000" pitchFamily="2" charset="2"/>
              <a:buChar char="Ø"/>
            </a:pPr>
            <a:r>
              <a:rPr lang="es-EC" sz="1500" dirty="0">
                <a:latin typeface="Arial (Cuerpo)"/>
                <a:ea typeface="Calibri" panose="020F0502020204030204" pitchFamily="34" charset="0"/>
                <a:cs typeface="Times New Roman" panose="02020603050405020304" pitchFamily="18" charset="0"/>
              </a:rPr>
              <a:t>Calentador eléctrico de agua (EWH) → 2 kW</a:t>
            </a:r>
          </a:p>
          <a:p>
            <a:pPr marL="742950" lvl="1" indent="-285750" algn="just">
              <a:lnSpc>
                <a:spcPct val="150000"/>
              </a:lnSpc>
              <a:spcAft>
                <a:spcPts val="800"/>
              </a:spcAft>
              <a:buFont typeface="Wingdings" panose="05000000000000000000" pitchFamily="2" charset="2"/>
              <a:buChar char="Ø"/>
            </a:pPr>
            <a:r>
              <a:rPr lang="es-EC" sz="1500" dirty="0">
                <a:latin typeface="Arial (Cuerpo)"/>
                <a:ea typeface="Calibri" panose="020F0502020204030204" pitchFamily="34" charset="0"/>
                <a:cs typeface="Times New Roman" panose="02020603050405020304" pitchFamily="18" charset="0"/>
              </a:rPr>
              <a:t>Colectores solares térmicos → 2 kW</a:t>
            </a:r>
          </a:p>
          <a:p>
            <a:pPr marL="742950" lvl="1" indent="-285750" algn="just">
              <a:lnSpc>
                <a:spcPct val="150000"/>
              </a:lnSpc>
              <a:spcAft>
                <a:spcPts val="800"/>
              </a:spcAft>
              <a:buFont typeface="Wingdings" panose="05000000000000000000" pitchFamily="2" charset="2"/>
              <a:buChar char="Ø"/>
            </a:pPr>
            <a:r>
              <a:rPr lang="es-EC" sz="1500" dirty="0">
                <a:ea typeface="Calibri" panose="020F0502020204030204" pitchFamily="34" charset="0"/>
                <a:cs typeface="Times New Roman" panose="02020603050405020304" pitchFamily="18" charset="0"/>
              </a:rPr>
              <a:t>Sistema de almacenamiento térmico </a:t>
            </a:r>
            <a:r>
              <a:rPr lang="es-EC" sz="1500" dirty="0">
                <a:latin typeface="Arial (Cuerpo)"/>
                <a:ea typeface="Calibri" panose="020F0502020204030204" pitchFamily="34" charset="0"/>
                <a:cs typeface="Times New Roman" panose="02020603050405020304" pitchFamily="18" charset="0"/>
              </a:rPr>
              <a:t>→</a:t>
            </a:r>
            <a:r>
              <a:rPr lang="es-EC" sz="1500" dirty="0">
                <a:ea typeface="Calibri" panose="020F0502020204030204" pitchFamily="34" charset="0"/>
                <a:cs typeface="Times New Roman" panose="02020603050405020304" pitchFamily="18" charset="0"/>
              </a:rPr>
              <a:t> 800 L</a:t>
            </a:r>
            <a:endParaRPr lang="es-EC" sz="1500" dirty="0"/>
          </a:p>
        </p:txBody>
      </p:sp>
    </p:spTree>
    <p:extLst>
      <p:ext uri="{BB962C8B-B14F-4D97-AF65-F5344CB8AC3E}">
        <p14:creationId xmlns:p14="http://schemas.microsoft.com/office/powerpoint/2010/main" val="3394790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Estrategia de Gestión Energética</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5506636" cy="369332"/>
          </a:xfrm>
          <a:prstGeom prst="rect">
            <a:avLst/>
          </a:prstGeom>
          <a:noFill/>
        </p:spPr>
        <p:txBody>
          <a:bodyPr wrap="none" rtlCol="0">
            <a:spAutoFit/>
          </a:bodyPr>
          <a:lstStyle/>
          <a:p>
            <a:r>
              <a:rPr lang="es-EC" b="1" i="1" dirty="0"/>
              <a:t>Objetivos de la Estrategia de Gestión Energética</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29" name="Rectángulo 28">
            <a:extLst>
              <a:ext uri="{FF2B5EF4-FFF2-40B4-BE49-F238E27FC236}">
                <a16:creationId xmlns:a16="http://schemas.microsoft.com/office/drawing/2014/main" id="{6850DF8A-B4DB-4899-9475-392E7035A950}"/>
              </a:ext>
            </a:extLst>
          </p:cNvPr>
          <p:cNvSpPr/>
          <p:nvPr/>
        </p:nvSpPr>
        <p:spPr>
          <a:xfrm>
            <a:off x="118532" y="2412969"/>
            <a:ext cx="8482807" cy="1805623"/>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dirty="0">
                <a:latin typeface="+mj-lt"/>
              </a:rPr>
              <a:t>Emplear la energía almacenada por el BEES para cubrir parte de la energía requerida por el EWH y mantener la temperatura del agua en el tanque en un rango de temperaturas máxima y mínima de 45</a:t>
            </a:r>
            <a:r>
              <a:rPr lang="es-EC" i="1" baseline="30000" dirty="0">
                <a:latin typeface="+mj-lt"/>
              </a:rPr>
              <a:t>o</a:t>
            </a:r>
            <a:r>
              <a:rPr lang="es-EC" i="1" dirty="0">
                <a:latin typeface="+mj-lt"/>
              </a:rPr>
              <a:t>C</a:t>
            </a:r>
            <a:r>
              <a:rPr lang="es-EC" dirty="0">
                <a:latin typeface="+mj-lt"/>
              </a:rPr>
              <a:t> y 65</a:t>
            </a:r>
            <a:r>
              <a:rPr lang="es-EC" i="1" baseline="30000" dirty="0">
                <a:latin typeface="+mj-lt"/>
              </a:rPr>
              <a:t>o</a:t>
            </a:r>
            <a:r>
              <a:rPr lang="es-EC" i="1" dirty="0">
                <a:latin typeface="+mj-lt"/>
              </a:rPr>
              <a:t>C</a:t>
            </a:r>
            <a:r>
              <a:rPr lang="es-EC" i="1" dirty="0">
                <a:latin typeface="+mj-lt"/>
                <a:cs typeface="Times New Roman" panose="02020603050405020304" pitchFamily="18" charset="0"/>
              </a:rPr>
              <a:t>.</a:t>
            </a:r>
            <a:endParaRPr lang="es-EC"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dirty="0">
                <a:latin typeface="+mj-lt"/>
                <a:ea typeface="Calibri" panose="020F0502020204030204" pitchFamily="34" charset="0"/>
                <a:cs typeface="Times New Roman" panose="02020603050405020304" pitchFamily="18" charset="0"/>
              </a:rPr>
              <a:t> </a:t>
            </a:r>
          </a:p>
        </p:txBody>
      </p:sp>
      <p:sp>
        <p:nvSpPr>
          <p:cNvPr id="30" name="Rectángulo 29">
            <a:extLst>
              <a:ext uri="{FF2B5EF4-FFF2-40B4-BE49-F238E27FC236}">
                <a16:creationId xmlns:a16="http://schemas.microsoft.com/office/drawing/2014/main" id="{E5A196B9-12BF-4326-B14B-0D15E14EDCBF}"/>
              </a:ext>
            </a:extLst>
          </p:cNvPr>
          <p:cNvSpPr/>
          <p:nvPr/>
        </p:nvSpPr>
        <p:spPr>
          <a:xfrm>
            <a:off x="118533" y="1423157"/>
            <a:ext cx="8482807" cy="1390124"/>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dirty="0">
                <a:latin typeface="+mj-lt"/>
              </a:rPr>
              <a:t>Minimizar las fluctuaciones perfil del potencia que la microrred intercambia con la red eléctrica</a:t>
            </a:r>
            <a:r>
              <a:rPr lang="es-EC" dirty="0">
                <a:latin typeface="+mj-lt"/>
                <a:cs typeface="Times New Roman" panose="02020603050405020304" pitchFamily="18" charset="0"/>
              </a:rPr>
              <a:t>.</a:t>
            </a:r>
            <a:endParaRPr lang="es-EC"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dirty="0">
                <a:latin typeface="+mj-lt"/>
                <a:ea typeface="Calibri" panose="020F0502020204030204" pitchFamily="34" charset="0"/>
                <a:cs typeface="Times New Roman" panose="02020603050405020304" pitchFamily="18" charset="0"/>
              </a:rPr>
              <a:t> </a:t>
            </a:r>
          </a:p>
        </p:txBody>
      </p:sp>
      <p:sp>
        <p:nvSpPr>
          <p:cNvPr id="11" name="Rectangle 9">
            <a:extLst>
              <a:ext uri="{FF2B5EF4-FFF2-40B4-BE49-F238E27FC236}">
                <a16:creationId xmlns:a16="http://schemas.microsoft.com/office/drawing/2014/main" id="{81271441-08A6-4467-A3A5-93B8DFD45204}"/>
              </a:ext>
            </a:extLst>
          </p:cNvPr>
          <p:cNvSpPr>
            <a:spLocks noChangeArrowheads="1"/>
          </p:cNvSpPr>
          <p:nvPr/>
        </p:nvSpPr>
        <p:spPr bwMode="auto">
          <a:xfrm>
            <a:off x="833437" y="3634713"/>
            <a:ext cx="10415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15" name="Rectangle 11">
            <a:extLst>
              <a:ext uri="{FF2B5EF4-FFF2-40B4-BE49-F238E27FC236}">
                <a16:creationId xmlns:a16="http://schemas.microsoft.com/office/drawing/2014/main" id="{61DC6BD8-ECFF-42A6-9E3C-E1339E228716}"/>
              </a:ext>
            </a:extLst>
          </p:cNvPr>
          <p:cNvSpPr>
            <a:spLocks noChangeArrowheads="1"/>
          </p:cNvSpPr>
          <p:nvPr/>
        </p:nvSpPr>
        <p:spPr bwMode="auto">
          <a:xfrm>
            <a:off x="795336" y="4895655"/>
            <a:ext cx="98871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22" name="Rectángulo 21">
            <a:extLst>
              <a:ext uri="{FF2B5EF4-FFF2-40B4-BE49-F238E27FC236}">
                <a16:creationId xmlns:a16="http://schemas.microsoft.com/office/drawing/2014/main" id="{57E79EE5-DAAF-49F3-8F76-CC6404993E76}"/>
              </a:ext>
            </a:extLst>
          </p:cNvPr>
          <p:cNvSpPr/>
          <p:nvPr/>
        </p:nvSpPr>
        <p:spPr>
          <a:xfrm>
            <a:off x="124880" y="3803093"/>
            <a:ext cx="8563430" cy="872034"/>
          </a:xfrm>
          <a:prstGeom prst="rect">
            <a:avLst/>
          </a:prstGeom>
        </p:spPr>
        <p:txBody>
          <a:bodyPr wrap="square">
            <a:spAutoFit/>
          </a:bodyPr>
          <a:lstStyle/>
          <a:p>
            <a:pPr marL="285750" indent="-285750">
              <a:lnSpc>
                <a:spcPct val="150000"/>
              </a:lnSpc>
              <a:buFont typeface="Arial" panose="020B0604020202020204" pitchFamily="34" charset="0"/>
              <a:buChar char="•"/>
            </a:pPr>
            <a:r>
              <a:rPr lang="es-EC" dirty="0">
                <a:latin typeface="+mj-lt"/>
                <a:ea typeface="Times New Roman" panose="02020603050405020304" pitchFamily="18" charset="0"/>
                <a:cs typeface="Times New Roman" panose="02020603050405020304" pitchFamily="18" charset="0"/>
              </a:rPr>
              <a:t>Mantener el valor central de SOC de la batería cercano al 75% de su capacidad nominal.</a:t>
            </a:r>
            <a:endParaRPr lang="es-EC" dirty="0">
              <a:latin typeface="+mj-lt"/>
            </a:endParaRPr>
          </a:p>
        </p:txBody>
      </p:sp>
    </p:spTree>
    <p:extLst>
      <p:ext uri="{BB962C8B-B14F-4D97-AF65-F5344CB8AC3E}">
        <p14:creationId xmlns:p14="http://schemas.microsoft.com/office/powerpoint/2010/main" val="3769854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Estrategia de Gestión Energética</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9">
            <a:extLst>
              <a:ext uri="{FF2B5EF4-FFF2-40B4-BE49-F238E27FC236}">
                <a16:creationId xmlns:a16="http://schemas.microsoft.com/office/drawing/2014/main" id="{81271441-08A6-4467-A3A5-93B8DFD45204}"/>
              </a:ext>
            </a:extLst>
          </p:cNvPr>
          <p:cNvSpPr>
            <a:spLocks noChangeArrowheads="1"/>
          </p:cNvSpPr>
          <p:nvPr/>
        </p:nvSpPr>
        <p:spPr bwMode="auto">
          <a:xfrm>
            <a:off x="833437" y="3634713"/>
            <a:ext cx="10415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22" name="8 CuadroTexto">
            <a:extLst>
              <a:ext uri="{FF2B5EF4-FFF2-40B4-BE49-F238E27FC236}">
                <a16:creationId xmlns:a16="http://schemas.microsoft.com/office/drawing/2014/main" id="{90EB5754-9FB9-4B2A-8C9F-2BDCC50F0BFE}"/>
              </a:ext>
            </a:extLst>
          </p:cNvPr>
          <p:cNvSpPr txBox="1">
            <a:spLocks noChangeArrowheads="1"/>
          </p:cNvSpPr>
          <p:nvPr/>
        </p:nvSpPr>
        <p:spPr bwMode="auto">
          <a:xfrm>
            <a:off x="-318568" y="718405"/>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Aft>
                <a:spcPts val="600"/>
              </a:spcAft>
              <a:buFont typeface="Arial" panose="020B0604020202020204" pitchFamily="34" charset="0"/>
              <a:buChar char="•"/>
            </a:pPr>
            <a:endParaRPr lang="en-US" altLang="es-EC" b="1" dirty="0">
              <a:latin typeface="Arial Narrow" pitchFamily="34" charset="0"/>
            </a:endParaRPr>
          </a:p>
        </p:txBody>
      </p:sp>
      <p:pic>
        <p:nvPicPr>
          <p:cNvPr id="28" name="Picture 2">
            <a:extLst>
              <a:ext uri="{FF2B5EF4-FFF2-40B4-BE49-F238E27FC236}">
                <a16:creationId xmlns:a16="http://schemas.microsoft.com/office/drawing/2014/main" id="{B25C298F-97B4-4B24-9281-B5E0A8C83B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791" y="706096"/>
            <a:ext cx="5937119" cy="5139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28 Grupo">
            <a:extLst>
              <a:ext uri="{FF2B5EF4-FFF2-40B4-BE49-F238E27FC236}">
                <a16:creationId xmlns:a16="http://schemas.microsoft.com/office/drawing/2014/main" id="{C00B0D23-597B-4CB9-899C-14B35470C124}"/>
              </a:ext>
            </a:extLst>
          </p:cNvPr>
          <p:cNvGrpSpPr/>
          <p:nvPr/>
        </p:nvGrpSpPr>
        <p:grpSpPr>
          <a:xfrm>
            <a:off x="3373297" y="1366290"/>
            <a:ext cx="1030724" cy="1094043"/>
            <a:chOff x="2231740" y="1261791"/>
            <a:chExt cx="855095" cy="823964"/>
          </a:xfrm>
        </p:grpSpPr>
        <p:sp>
          <p:nvSpPr>
            <p:cNvPr id="33" name="29 Rectángulo">
              <a:extLst>
                <a:ext uri="{FF2B5EF4-FFF2-40B4-BE49-F238E27FC236}">
                  <a16:creationId xmlns:a16="http://schemas.microsoft.com/office/drawing/2014/main" id="{5F079507-5298-4F74-A6C3-9095FEA08D8C}"/>
                </a:ext>
              </a:extLst>
            </p:cNvPr>
            <p:cNvSpPr/>
            <p:nvPr/>
          </p:nvSpPr>
          <p:spPr>
            <a:xfrm>
              <a:off x="2231740" y="1294715"/>
              <a:ext cx="855095" cy="79104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4" name="30 CuadroTexto">
              <a:extLst>
                <a:ext uri="{FF2B5EF4-FFF2-40B4-BE49-F238E27FC236}">
                  <a16:creationId xmlns:a16="http://schemas.microsoft.com/office/drawing/2014/main" id="{4B253E8A-81E4-4C5B-B953-0380EF8CFFD5}"/>
                </a:ext>
              </a:extLst>
            </p:cNvPr>
            <p:cNvSpPr txBox="1"/>
            <p:nvPr/>
          </p:nvSpPr>
          <p:spPr bwMode="auto">
            <a:xfrm>
              <a:off x="2263293" y="1261791"/>
              <a:ext cx="785874" cy="208618"/>
            </a:xfrm>
            <a:prstGeom prst="rect">
              <a:avLst/>
            </a:prstGeom>
            <a:noFill/>
          </p:spPr>
          <p:txBody>
            <a:bodyPr wrap="square">
              <a:spAutoFit/>
            </a:bodyPr>
            <a:lstStyle/>
            <a:p>
              <a:pPr fontAlgn="auto">
                <a:spcBef>
                  <a:spcPts val="0"/>
                </a:spcBef>
                <a:spcAft>
                  <a:spcPts val="0"/>
                </a:spcAft>
                <a:defRPr/>
              </a:pPr>
              <a:r>
                <a:rPr lang="es-EC" sz="1200" b="1" dirty="0" err="1">
                  <a:solidFill>
                    <a:srgbClr val="FF0000"/>
                  </a:solidFill>
                  <a:latin typeface="Arial Narrow" pitchFamily="34" charset="0"/>
                  <a:cs typeface="+mn-cs"/>
                </a:rPr>
                <a:t>Fuzzy</a:t>
              </a:r>
              <a:r>
                <a:rPr lang="es-EC" sz="1200" b="1" dirty="0">
                  <a:solidFill>
                    <a:srgbClr val="FF0000"/>
                  </a:solidFill>
                  <a:latin typeface="Arial Narrow" pitchFamily="34" charset="0"/>
                  <a:cs typeface="+mn-cs"/>
                </a:rPr>
                <a:t> Block</a:t>
              </a:r>
              <a:endParaRPr lang="es-ES" sz="1200" b="1" dirty="0">
                <a:solidFill>
                  <a:srgbClr val="FF0000"/>
                </a:solidFill>
                <a:latin typeface="Arial Narrow" pitchFamily="34" charset="0"/>
                <a:cs typeface="+mn-cs"/>
              </a:endParaRPr>
            </a:p>
          </p:txBody>
        </p:sp>
      </p:grpSp>
      <p:sp>
        <p:nvSpPr>
          <p:cNvPr id="35" name="32 Elipse">
            <a:extLst>
              <a:ext uri="{FF2B5EF4-FFF2-40B4-BE49-F238E27FC236}">
                <a16:creationId xmlns:a16="http://schemas.microsoft.com/office/drawing/2014/main" id="{4A7679D5-8C18-4BF5-808E-9A7EB7E97C0B}"/>
              </a:ext>
            </a:extLst>
          </p:cNvPr>
          <p:cNvSpPr/>
          <p:nvPr/>
        </p:nvSpPr>
        <p:spPr>
          <a:xfrm>
            <a:off x="2656649" y="1461163"/>
            <a:ext cx="684276" cy="52485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41" name="47 Conector recto de flecha">
            <a:extLst>
              <a:ext uri="{FF2B5EF4-FFF2-40B4-BE49-F238E27FC236}">
                <a16:creationId xmlns:a16="http://schemas.microsoft.com/office/drawing/2014/main" id="{A20B25F2-3CD0-4224-AD45-2BEE33767891}"/>
              </a:ext>
            </a:extLst>
          </p:cNvPr>
          <p:cNvCxnSpPr>
            <a:cxnSpLocks/>
            <a:stCxn id="35" idx="4"/>
            <a:endCxn id="52" idx="0"/>
          </p:cNvCxnSpPr>
          <p:nvPr/>
        </p:nvCxnSpPr>
        <p:spPr>
          <a:xfrm flipH="1">
            <a:off x="2128097" y="1986017"/>
            <a:ext cx="870690" cy="396326"/>
          </a:xfrm>
          <a:prstGeom prst="straightConnector1">
            <a:avLst/>
          </a:prstGeom>
          <a:ln w="25400">
            <a:solidFill>
              <a:srgbClr val="00CC00"/>
            </a:solidFill>
            <a:tailEnd type="arrow"/>
          </a:ln>
        </p:spPr>
        <p:style>
          <a:lnRef idx="1">
            <a:schemeClr val="accent1"/>
          </a:lnRef>
          <a:fillRef idx="0">
            <a:schemeClr val="accent1"/>
          </a:fillRef>
          <a:effectRef idx="0">
            <a:schemeClr val="accent1"/>
          </a:effectRef>
          <a:fontRef idx="minor">
            <a:schemeClr val="tx1"/>
          </a:fontRef>
        </p:style>
      </p:cxnSp>
      <p:pic>
        <p:nvPicPr>
          <p:cNvPr id="42" name="Imagen 41">
            <a:extLst>
              <a:ext uri="{FF2B5EF4-FFF2-40B4-BE49-F238E27FC236}">
                <a16:creationId xmlns:a16="http://schemas.microsoft.com/office/drawing/2014/main" id="{21A68E4B-743D-46A4-814D-0AA3F9E5F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528" y="728048"/>
            <a:ext cx="3035287" cy="457201"/>
          </a:xfrm>
          <a:prstGeom prst="rect">
            <a:avLst/>
          </a:prstGeom>
        </p:spPr>
      </p:pic>
      <p:sp>
        <p:nvSpPr>
          <p:cNvPr id="44" name="46 Elipse">
            <a:extLst>
              <a:ext uri="{FF2B5EF4-FFF2-40B4-BE49-F238E27FC236}">
                <a16:creationId xmlns:a16="http://schemas.microsoft.com/office/drawing/2014/main" id="{2047515C-AED5-40B6-81F7-4CEDEB9B6B7D}"/>
              </a:ext>
            </a:extLst>
          </p:cNvPr>
          <p:cNvSpPr/>
          <p:nvPr/>
        </p:nvSpPr>
        <p:spPr>
          <a:xfrm>
            <a:off x="4599685" y="1661169"/>
            <a:ext cx="720080" cy="352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5" name="46 Elipse">
            <a:extLst>
              <a:ext uri="{FF2B5EF4-FFF2-40B4-BE49-F238E27FC236}">
                <a16:creationId xmlns:a16="http://schemas.microsoft.com/office/drawing/2014/main" id="{6020A23D-FCF8-4183-B7B1-819A8F854060}"/>
              </a:ext>
            </a:extLst>
          </p:cNvPr>
          <p:cNvSpPr/>
          <p:nvPr/>
        </p:nvSpPr>
        <p:spPr>
          <a:xfrm>
            <a:off x="2805266" y="3213411"/>
            <a:ext cx="720080" cy="4034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6" name="46 Elipse">
            <a:extLst>
              <a:ext uri="{FF2B5EF4-FFF2-40B4-BE49-F238E27FC236}">
                <a16:creationId xmlns:a16="http://schemas.microsoft.com/office/drawing/2014/main" id="{FBCE7B22-7C79-4863-A576-9586FA1A9920}"/>
              </a:ext>
            </a:extLst>
          </p:cNvPr>
          <p:cNvSpPr/>
          <p:nvPr/>
        </p:nvSpPr>
        <p:spPr>
          <a:xfrm>
            <a:off x="5851815" y="1650976"/>
            <a:ext cx="720080" cy="3529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 name="Rectangle 2">
            <a:extLst>
              <a:ext uri="{FF2B5EF4-FFF2-40B4-BE49-F238E27FC236}">
                <a16:creationId xmlns:a16="http://schemas.microsoft.com/office/drawing/2014/main" id="{35A7A80A-0EE1-42AC-AE7F-98D04399DA3D}"/>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3">
            <a:extLst>
              <a:ext uri="{FF2B5EF4-FFF2-40B4-BE49-F238E27FC236}">
                <a16:creationId xmlns:a16="http://schemas.microsoft.com/office/drawing/2014/main" id="{B16E8FB1-DF60-4C56-83DC-8755843CCCCD}"/>
              </a:ext>
            </a:extLst>
          </p:cNvPr>
          <p:cNvSpPr>
            <a:spLocks noChangeArrowheads="1"/>
          </p:cNvSpPr>
          <p:nvPr/>
        </p:nvSpPr>
        <p:spPr bwMode="auto">
          <a:xfrm>
            <a:off x="1918898" y="5820367"/>
            <a:ext cx="3873176"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lang="es-EC" altLang="es-EC" sz="1200" b="1" i="1" dirty="0" bmk="_Toc6181001">
                <a:latin typeface="+mj-lt"/>
                <a:ea typeface="Calibri" panose="020F0502020204030204" pitchFamily="34" charset="0"/>
                <a:cs typeface="Times New Roman" panose="02020603050405020304" pitchFamily="18" charset="0"/>
              </a:rPr>
              <a:t>9</a:t>
            </a:r>
            <a:r>
              <a:rPr kumimoji="0" lang="es-EC" altLang="es-EC" sz="1200" b="1" i="0" u="none" strike="noStrike" cap="none" normalizeH="0" baseline="0" dirty="0" bmk="_Toc6181001">
                <a:ln>
                  <a:noFill/>
                </a:ln>
                <a:solidFill>
                  <a:schemeClr val="tx1"/>
                </a:solidFill>
                <a:effectLst/>
                <a:latin typeface="+mj-lt"/>
                <a:ea typeface="Calibri" panose="020F0502020204030204" pitchFamily="34" charset="0"/>
                <a:cs typeface="Times New Roman" panose="02020603050405020304" pitchFamily="18" charset="0"/>
              </a:rPr>
              <a:t>.</a:t>
            </a:r>
            <a:r>
              <a:rPr kumimoji="0" lang="es-EC" altLang="es-EC" sz="1200" b="0" i="0" u="none" strike="noStrike" cap="none" normalizeH="0" baseline="0" dirty="0" bmk="_Toc6181001">
                <a:ln>
                  <a:noFill/>
                </a:ln>
                <a:solidFill>
                  <a:schemeClr val="tx1"/>
                </a:solidFill>
                <a:effectLst/>
                <a:latin typeface="+mj-lt"/>
                <a:ea typeface="Calibri" panose="020F0502020204030204" pitchFamily="34" charset="0"/>
                <a:cs typeface="Times New Roman" panose="02020603050405020304" pitchFamily="18" charset="0"/>
              </a:rPr>
              <a:t> Diagrama de bloques Fuzzy EMS-FC.</a:t>
            </a:r>
            <a:endParaRPr kumimoji="0" lang="es-EC" altLang="es-EC" sz="8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Fuente: (Diego Arcos-Avilés, Guinjoan, et al., 2018)</a:t>
            </a:r>
            <a:r>
              <a:rPr kumimoji="0" lang="es-EC" altLang="es-EC" sz="11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es-EC" altLang="es-EC"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©2018 IEEE.</a:t>
            </a:r>
            <a:endParaRPr kumimoji="0" lang="es-EC" altLang="es-EC" sz="1800" b="0" i="0" u="none" strike="noStrike" cap="none" normalizeH="0" baseline="0" dirty="0">
              <a:ln>
                <a:noFill/>
              </a:ln>
              <a:solidFill>
                <a:schemeClr val="tx1"/>
              </a:solidFill>
              <a:effectLst/>
              <a:latin typeface="+mj-lt"/>
            </a:endParaRPr>
          </a:p>
        </p:txBody>
      </p:sp>
      <p:cxnSp>
        <p:nvCxnSpPr>
          <p:cNvPr id="48" name="47 Conector recto de flecha">
            <a:extLst>
              <a:ext uri="{FF2B5EF4-FFF2-40B4-BE49-F238E27FC236}">
                <a16:creationId xmlns:a16="http://schemas.microsoft.com/office/drawing/2014/main" id="{0E6838B1-704D-4308-992E-DCEC1B17EC6C}"/>
              </a:ext>
            </a:extLst>
          </p:cNvPr>
          <p:cNvCxnSpPr>
            <a:cxnSpLocks/>
            <a:endCxn id="42" idx="2"/>
          </p:cNvCxnSpPr>
          <p:nvPr/>
        </p:nvCxnSpPr>
        <p:spPr>
          <a:xfrm flipV="1">
            <a:off x="6219624" y="1185249"/>
            <a:ext cx="454548" cy="475778"/>
          </a:xfrm>
          <a:prstGeom prst="straightConnector1">
            <a:avLst/>
          </a:prstGeom>
          <a:ln w="2540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49" name="47 Conector recto de flecha">
            <a:extLst>
              <a:ext uri="{FF2B5EF4-FFF2-40B4-BE49-F238E27FC236}">
                <a16:creationId xmlns:a16="http://schemas.microsoft.com/office/drawing/2014/main" id="{1240D79E-89A1-48B1-ACCB-15044708F935}"/>
              </a:ext>
            </a:extLst>
          </p:cNvPr>
          <p:cNvCxnSpPr>
            <a:cxnSpLocks/>
          </p:cNvCxnSpPr>
          <p:nvPr/>
        </p:nvCxnSpPr>
        <p:spPr>
          <a:xfrm>
            <a:off x="5156528" y="1973746"/>
            <a:ext cx="1657571" cy="1106979"/>
          </a:xfrm>
          <a:prstGeom prst="straightConnector1">
            <a:avLst/>
          </a:prstGeom>
          <a:ln w="25400">
            <a:solidFill>
              <a:srgbClr val="00CC00"/>
            </a:solidFill>
            <a:tailEnd type="arrow"/>
          </a:ln>
        </p:spPr>
        <p:style>
          <a:lnRef idx="1">
            <a:schemeClr val="accent1"/>
          </a:lnRef>
          <a:fillRef idx="0">
            <a:schemeClr val="accent1"/>
          </a:fillRef>
          <a:effectRef idx="0">
            <a:schemeClr val="accent1"/>
          </a:effectRef>
          <a:fontRef idx="minor">
            <a:schemeClr val="tx1"/>
          </a:fontRef>
        </p:style>
      </p:cxnSp>
      <p:cxnSp>
        <p:nvCxnSpPr>
          <p:cNvPr id="50" name="47 Conector recto de flecha">
            <a:extLst>
              <a:ext uri="{FF2B5EF4-FFF2-40B4-BE49-F238E27FC236}">
                <a16:creationId xmlns:a16="http://schemas.microsoft.com/office/drawing/2014/main" id="{704D272B-347A-4100-AC20-B51A7594AA28}"/>
              </a:ext>
            </a:extLst>
          </p:cNvPr>
          <p:cNvCxnSpPr>
            <a:cxnSpLocks/>
          </p:cNvCxnSpPr>
          <p:nvPr/>
        </p:nvCxnSpPr>
        <p:spPr>
          <a:xfrm flipH="1">
            <a:off x="2478704" y="3429000"/>
            <a:ext cx="326564" cy="0"/>
          </a:xfrm>
          <a:prstGeom prst="straightConnector1">
            <a:avLst/>
          </a:prstGeom>
          <a:ln w="25400">
            <a:solidFill>
              <a:srgbClr val="00CC00"/>
            </a:solidFill>
            <a:tailEnd type="arrow"/>
          </a:ln>
        </p:spPr>
        <p:style>
          <a:lnRef idx="1">
            <a:schemeClr val="accent1"/>
          </a:lnRef>
          <a:fillRef idx="0">
            <a:schemeClr val="accent1"/>
          </a:fillRef>
          <a:effectRef idx="0">
            <a:schemeClr val="accent1"/>
          </a:effectRef>
          <a:fontRef idx="minor">
            <a:schemeClr val="tx1"/>
          </a:fontRef>
        </p:style>
      </p:cxnSp>
      <p:sp>
        <p:nvSpPr>
          <p:cNvPr id="52" name="30 CuadroTexto">
            <a:extLst>
              <a:ext uri="{FF2B5EF4-FFF2-40B4-BE49-F238E27FC236}">
                <a16:creationId xmlns:a16="http://schemas.microsoft.com/office/drawing/2014/main" id="{955BF355-3D68-4D50-A113-3EC5C7D16B94}"/>
              </a:ext>
            </a:extLst>
          </p:cNvPr>
          <p:cNvSpPr txBox="1"/>
          <p:nvPr/>
        </p:nvSpPr>
        <p:spPr bwMode="auto">
          <a:xfrm>
            <a:off x="1561971" y="2382343"/>
            <a:ext cx="1132252" cy="276999"/>
          </a:xfrm>
          <a:prstGeom prst="rect">
            <a:avLst/>
          </a:prstGeom>
          <a:noFill/>
          <a:ln w="28575">
            <a:solidFill>
              <a:srgbClr val="FF0000"/>
            </a:solidFill>
          </a:ln>
        </p:spPr>
        <p:txBody>
          <a:bodyPr wrap="square">
            <a:spAutoFit/>
          </a:bodyPr>
          <a:lstStyle/>
          <a:p>
            <a:pPr fontAlgn="auto">
              <a:spcBef>
                <a:spcPts val="0"/>
              </a:spcBef>
              <a:spcAft>
                <a:spcPts val="0"/>
              </a:spcAft>
              <a:defRPr/>
            </a:pPr>
            <a:r>
              <a:rPr lang="es-ES" sz="1200" b="1" dirty="0">
                <a:solidFill>
                  <a:srgbClr val="FF0000"/>
                </a:solidFill>
                <a:latin typeface="Arial Narrow" pitchFamily="34" charset="0"/>
              </a:rPr>
              <a:t>E</a:t>
            </a:r>
            <a:r>
              <a:rPr lang="es-EC" sz="1200" b="1" dirty="0" err="1">
                <a:solidFill>
                  <a:srgbClr val="FF0000"/>
                </a:solidFill>
                <a:latin typeface="Arial Narrow" pitchFamily="34" charset="0"/>
              </a:rPr>
              <a:t>ntrada</a:t>
            </a:r>
            <a:r>
              <a:rPr lang="es-EC" sz="1200" b="1" dirty="0">
                <a:solidFill>
                  <a:srgbClr val="FF0000"/>
                </a:solidFill>
                <a:latin typeface="Arial Narrow" pitchFamily="34" charset="0"/>
              </a:rPr>
              <a:t> FLC 1</a:t>
            </a:r>
            <a:endParaRPr lang="es-ES" sz="1200" b="1" dirty="0">
              <a:solidFill>
                <a:srgbClr val="FF0000"/>
              </a:solidFill>
              <a:latin typeface="Arial Narrow" pitchFamily="34" charset="0"/>
              <a:cs typeface="+mn-cs"/>
            </a:endParaRPr>
          </a:p>
        </p:txBody>
      </p:sp>
      <p:sp>
        <p:nvSpPr>
          <p:cNvPr id="53" name="30 CuadroTexto">
            <a:extLst>
              <a:ext uri="{FF2B5EF4-FFF2-40B4-BE49-F238E27FC236}">
                <a16:creationId xmlns:a16="http://schemas.microsoft.com/office/drawing/2014/main" id="{F1553875-5BCB-4831-A3B8-37671BA50E11}"/>
              </a:ext>
            </a:extLst>
          </p:cNvPr>
          <p:cNvSpPr txBox="1"/>
          <p:nvPr/>
        </p:nvSpPr>
        <p:spPr bwMode="auto">
          <a:xfrm>
            <a:off x="1332734" y="3283677"/>
            <a:ext cx="1132252" cy="276999"/>
          </a:xfrm>
          <a:prstGeom prst="rect">
            <a:avLst/>
          </a:prstGeom>
          <a:noFill/>
          <a:ln w="28575">
            <a:solidFill>
              <a:srgbClr val="FF0000"/>
            </a:solidFill>
          </a:ln>
        </p:spPr>
        <p:txBody>
          <a:bodyPr wrap="square">
            <a:spAutoFit/>
          </a:bodyPr>
          <a:lstStyle/>
          <a:p>
            <a:pPr fontAlgn="auto">
              <a:spcBef>
                <a:spcPts val="0"/>
              </a:spcBef>
              <a:spcAft>
                <a:spcPts val="0"/>
              </a:spcAft>
              <a:defRPr/>
            </a:pPr>
            <a:r>
              <a:rPr lang="es-EC" sz="1200" b="1" dirty="0">
                <a:solidFill>
                  <a:srgbClr val="FF0000"/>
                </a:solidFill>
                <a:latin typeface="Arial Narrow" pitchFamily="34" charset="0"/>
                <a:cs typeface="+mn-cs"/>
              </a:rPr>
              <a:t>Entrada FLC 2</a:t>
            </a:r>
            <a:endParaRPr lang="es-ES" sz="1200" b="1" dirty="0">
              <a:solidFill>
                <a:srgbClr val="FF0000"/>
              </a:solidFill>
              <a:latin typeface="Arial Narrow" pitchFamily="34" charset="0"/>
              <a:cs typeface="+mn-cs"/>
            </a:endParaRPr>
          </a:p>
        </p:txBody>
      </p:sp>
      <p:sp>
        <p:nvSpPr>
          <p:cNvPr id="54" name="30 CuadroTexto">
            <a:extLst>
              <a:ext uri="{FF2B5EF4-FFF2-40B4-BE49-F238E27FC236}">
                <a16:creationId xmlns:a16="http://schemas.microsoft.com/office/drawing/2014/main" id="{A431BE0E-A3E6-42AC-8A29-8A1AE4B81F12}"/>
              </a:ext>
            </a:extLst>
          </p:cNvPr>
          <p:cNvSpPr txBox="1"/>
          <p:nvPr/>
        </p:nvSpPr>
        <p:spPr bwMode="auto">
          <a:xfrm>
            <a:off x="6814099" y="2905672"/>
            <a:ext cx="1046984" cy="276999"/>
          </a:xfrm>
          <a:prstGeom prst="rect">
            <a:avLst/>
          </a:prstGeom>
          <a:noFill/>
          <a:ln w="28575">
            <a:solidFill>
              <a:srgbClr val="FF0000"/>
            </a:solidFill>
          </a:ln>
        </p:spPr>
        <p:txBody>
          <a:bodyPr wrap="square">
            <a:spAutoFit/>
          </a:bodyPr>
          <a:lstStyle/>
          <a:p>
            <a:pPr fontAlgn="auto">
              <a:spcBef>
                <a:spcPts val="0"/>
              </a:spcBef>
              <a:spcAft>
                <a:spcPts val="0"/>
              </a:spcAft>
              <a:defRPr/>
            </a:pPr>
            <a:r>
              <a:rPr lang="es-EC" sz="1200" b="1" dirty="0">
                <a:solidFill>
                  <a:srgbClr val="FF0000"/>
                </a:solidFill>
                <a:latin typeface="Arial Narrow" pitchFamily="34" charset="0"/>
                <a:cs typeface="+mn-cs"/>
              </a:rPr>
              <a:t>SALIDA FLC</a:t>
            </a:r>
            <a:endParaRPr lang="es-ES" sz="1200" b="1" dirty="0">
              <a:solidFill>
                <a:srgbClr val="FF0000"/>
              </a:solidFill>
              <a:latin typeface="Arial Narrow" pitchFamily="34" charset="0"/>
              <a:cs typeface="+mn-cs"/>
            </a:endParaRPr>
          </a:p>
        </p:txBody>
      </p:sp>
    </p:spTree>
    <p:extLst>
      <p:ext uri="{BB962C8B-B14F-4D97-AF65-F5344CB8AC3E}">
        <p14:creationId xmlns:p14="http://schemas.microsoft.com/office/powerpoint/2010/main" val="36577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animBg="1"/>
      <p:bldP spid="45" grpId="0" animBg="1"/>
      <p:bldP spid="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4"/>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Estrategia de Gestión Energética</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5186035" cy="369332"/>
          </a:xfrm>
          <a:prstGeom prst="rect">
            <a:avLst/>
          </a:prstGeom>
          <a:noFill/>
        </p:spPr>
        <p:txBody>
          <a:bodyPr wrap="none" rtlCol="0">
            <a:spAutoFit/>
          </a:bodyPr>
          <a:lstStyle/>
          <a:p>
            <a:r>
              <a:rPr lang="es-EC" b="1" i="1" dirty="0"/>
              <a:t>Criterios de Calidad de la Gestión Energética </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ángulo 12">
            <a:extLst>
              <a:ext uri="{FF2B5EF4-FFF2-40B4-BE49-F238E27FC236}">
                <a16:creationId xmlns:a16="http://schemas.microsoft.com/office/drawing/2014/main" id="{962F7116-2D59-48AB-8790-8A07A7C27EFF}"/>
              </a:ext>
            </a:extLst>
          </p:cNvPr>
          <p:cNvSpPr/>
          <p:nvPr/>
        </p:nvSpPr>
        <p:spPr>
          <a:xfrm>
            <a:off x="51593" y="2975379"/>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latin typeface="+mj-lt"/>
              </a:rPr>
              <a:t>Rango de variación de potencia</a:t>
            </a:r>
            <a:r>
              <a:rPr lang="es-EC" sz="1600" dirty="0">
                <a:latin typeface="+mj-lt"/>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29" name="Rectángulo 28">
            <a:extLst>
              <a:ext uri="{FF2B5EF4-FFF2-40B4-BE49-F238E27FC236}">
                <a16:creationId xmlns:a16="http://schemas.microsoft.com/office/drawing/2014/main" id="{6850DF8A-B4DB-4899-9475-392E7035A950}"/>
              </a:ext>
            </a:extLst>
          </p:cNvPr>
          <p:cNvSpPr/>
          <p:nvPr/>
        </p:nvSpPr>
        <p:spPr>
          <a:xfrm>
            <a:off x="51593" y="2012391"/>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t>Pico mínimo del perfil de potencia</a:t>
            </a:r>
            <a:r>
              <a:rPr lang="es-EC" sz="1600" dirty="0">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30" name="Rectángulo 29">
            <a:extLst>
              <a:ext uri="{FF2B5EF4-FFF2-40B4-BE49-F238E27FC236}">
                <a16:creationId xmlns:a16="http://schemas.microsoft.com/office/drawing/2014/main" id="{E5A196B9-12BF-4326-B14B-0D15E14EDCBF}"/>
              </a:ext>
            </a:extLst>
          </p:cNvPr>
          <p:cNvSpPr/>
          <p:nvPr/>
        </p:nvSpPr>
        <p:spPr>
          <a:xfrm>
            <a:off x="51593" y="1002835"/>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latin typeface="+mj-lt"/>
              </a:rPr>
              <a:t>Pico máximo del perfil de potencia</a:t>
            </a:r>
            <a:r>
              <a:rPr lang="es-EC" sz="1600" dirty="0">
                <a:latin typeface="+mj-lt"/>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5" name="Rectangle 7">
            <a:extLst>
              <a:ext uri="{FF2B5EF4-FFF2-40B4-BE49-F238E27FC236}">
                <a16:creationId xmlns:a16="http://schemas.microsoft.com/office/drawing/2014/main" id="{32791CC0-F102-4BDA-9E69-E31C890F0F13}"/>
              </a:ext>
            </a:extLst>
          </p:cNvPr>
          <p:cNvSpPr>
            <a:spLocks noChangeArrowheads="1"/>
          </p:cNvSpPr>
          <p:nvPr/>
        </p:nvSpPr>
        <p:spPr bwMode="auto">
          <a:xfrm>
            <a:off x="795336" y="1602865"/>
            <a:ext cx="10838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graphicFrame>
        <p:nvGraphicFramePr>
          <p:cNvPr id="6" name="Objeto 5">
            <a:extLst>
              <a:ext uri="{FF2B5EF4-FFF2-40B4-BE49-F238E27FC236}">
                <a16:creationId xmlns:a16="http://schemas.microsoft.com/office/drawing/2014/main" id="{E9B13B6C-80D9-42DD-A543-05C033BC9D61}"/>
              </a:ext>
            </a:extLst>
          </p:cNvPr>
          <p:cNvGraphicFramePr>
            <a:graphicFrameLocks noChangeAspect="1"/>
          </p:cNvGraphicFramePr>
          <p:nvPr/>
        </p:nvGraphicFramePr>
        <p:xfrm>
          <a:off x="795336" y="1603375"/>
          <a:ext cx="2157412" cy="358775"/>
        </p:xfrm>
        <a:graphic>
          <a:graphicData uri="http://schemas.openxmlformats.org/presentationml/2006/ole">
            <mc:AlternateContent xmlns:mc="http://schemas.openxmlformats.org/markup-compatibility/2006">
              <mc:Choice xmlns:v="urn:schemas-microsoft-com:vml" Requires="v">
                <p:oleObj spid="_x0000_s29734" name="Equation" r:id="rId5" imgW="1434960" imgH="241200" progId="Equation.DSMT4">
                  <p:embed/>
                </p:oleObj>
              </mc:Choice>
              <mc:Fallback>
                <p:oleObj name="Equation" r:id="rId5" imgW="1434960" imgH="241200" progId="Equation.DSMT4">
                  <p:embed/>
                  <p:pic>
                    <p:nvPicPr>
                      <p:cNvPr id="6" name="Objeto 5">
                        <a:extLst>
                          <a:ext uri="{FF2B5EF4-FFF2-40B4-BE49-F238E27FC236}">
                            <a16:creationId xmlns:a16="http://schemas.microsoft.com/office/drawing/2014/main" id="{E9B13B6C-80D9-42DD-A543-05C033BC9D61}"/>
                          </a:ext>
                        </a:extLst>
                      </p:cNvPr>
                      <p:cNvPicPr>
                        <a:picLocks noChangeAspect="1" noChangeArrowheads="1"/>
                      </p:cNvPicPr>
                      <p:nvPr/>
                    </p:nvPicPr>
                    <p:blipFill>
                      <a:blip r:embed="rId6"/>
                      <a:srcRect/>
                      <a:stretch>
                        <a:fillRect/>
                      </a:stretch>
                    </p:blipFill>
                    <p:spPr bwMode="auto">
                      <a:xfrm>
                        <a:off x="795336" y="1603375"/>
                        <a:ext cx="2157412" cy="358775"/>
                      </a:xfrm>
                      <a:prstGeom prst="rect">
                        <a:avLst/>
                      </a:prstGeom>
                      <a:noFill/>
                    </p:spPr>
                  </p:pic>
                </p:oleObj>
              </mc:Fallback>
            </mc:AlternateContent>
          </a:graphicData>
        </a:graphic>
      </p:graphicFrame>
      <p:sp>
        <p:nvSpPr>
          <p:cNvPr id="18" name="Rectángulo 17">
            <a:extLst>
              <a:ext uri="{FF2B5EF4-FFF2-40B4-BE49-F238E27FC236}">
                <a16:creationId xmlns:a16="http://schemas.microsoft.com/office/drawing/2014/main" id="{576E187F-B21B-4DC7-8674-751BF700C5DE}"/>
              </a:ext>
            </a:extLst>
          </p:cNvPr>
          <p:cNvSpPr/>
          <p:nvPr/>
        </p:nvSpPr>
        <p:spPr>
          <a:xfrm>
            <a:off x="2952748" y="1507613"/>
            <a:ext cx="5397504" cy="887935"/>
          </a:xfrm>
          <a:prstGeom prst="rect">
            <a:avLst/>
          </a:prstGeom>
        </p:spPr>
        <p:txBody>
          <a:bodyPr wrap="square">
            <a:spAutoFit/>
          </a:bodyPr>
          <a:lstStyle/>
          <a:p>
            <a:pPr lvl="0" algn="just">
              <a:lnSpc>
                <a:spcPct val="150000"/>
              </a:lnSpc>
              <a:spcAft>
                <a:spcPts val="800"/>
              </a:spcAft>
            </a:pPr>
            <a:r>
              <a:rPr lang="es-EC" sz="1600" dirty="0">
                <a:latin typeface="+mj-lt"/>
              </a:rPr>
              <a:t>Máxima potencia inyectada por la red eléctrica en un año</a:t>
            </a:r>
            <a:r>
              <a:rPr lang="es-EC" sz="1600" dirty="0">
                <a:latin typeface="+mj-lt"/>
                <a:cs typeface="Times New Roman" panose="02020603050405020304" pitchFamily="18" charset="0"/>
              </a:rPr>
              <a:t>. </a:t>
            </a:r>
            <a:endParaRPr lang="es-EC" sz="1600"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graphicFrame>
        <p:nvGraphicFramePr>
          <p:cNvPr id="19" name="Objeto 18">
            <a:extLst>
              <a:ext uri="{FF2B5EF4-FFF2-40B4-BE49-F238E27FC236}">
                <a16:creationId xmlns:a16="http://schemas.microsoft.com/office/drawing/2014/main" id="{1FA92464-4BD8-4690-9713-F530DA6415F4}"/>
              </a:ext>
            </a:extLst>
          </p:cNvPr>
          <p:cNvGraphicFramePr>
            <a:graphicFrameLocks noChangeAspect="1"/>
          </p:cNvGraphicFramePr>
          <p:nvPr/>
        </p:nvGraphicFramePr>
        <p:xfrm>
          <a:off x="795336" y="2579077"/>
          <a:ext cx="2081212" cy="358775"/>
        </p:xfrm>
        <a:graphic>
          <a:graphicData uri="http://schemas.openxmlformats.org/presentationml/2006/ole">
            <mc:AlternateContent xmlns:mc="http://schemas.openxmlformats.org/markup-compatibility/2006">
              <mc:Choice xmlns:v="urn:schemas-microsoft-com:vml" Requires="v">
                <p:oleObj spid="_x0000_s29735" name="Equation" r:id="rId7" imgW="1384200" imgH="241200" progId="Equation.DSMT4">
                  <p:embed/>
                </p:oleObj>
              </mc:Choice>
              <mc:Fallback>
                <p:oleObj name="Equation" r:id="rId7" imgW="1384200" imgH="241200" progId="Equation.DSMT4">
                  <p:embed/>
                  <p:pic>
                    <p:nvPicPr>
                      <p:cNvPr id="19" name="Objeto 18">
                        <a:extLst>
                          <a:ext uri="{FF2B5EF4-FFF2-40B4-BE49-F238E27FC236}">
                            <a16:creationId xmlns:a16="http://schemas.microsoft.com/office/drawing/2014/main" id="{1FA92464-4BD8-4690-9713-F530DA6415F4}"/>
                          </a:ext>
                        </a:extLst>
                      </p:cNvPr>
                      <p:cNvPicPr>
                        <a:picLocks noChangeAspect="1" noChangeArrowheads="1"/>
                      </p:cNvPicPr>
                      <p:nvPr/>
                    </p:nvPicPr>
                    <p:blipFill>
                      <a:blip r:embed="rId8"/>
                      <a:srcRect/>
                      <a:stretch>
                        <a:fillRect/>
                      </a:stretch>
                    </p:blipFill>
                    <p:spPr bwMode="auto">
                      <a:xfrm>
                        <a:off x="795336" y="2579077"/>
                        <a:ext cx="2081212" cy="358775"/>
                      </a:xfrm>
                      <a:prstGeom prst="rect">
                        <a:avLst/>
                      </a:prstGeom>
                      <a:noFill/>
                    </p:spPr>
                  </p:pic>
                </p:oleObj>
              </mc:Fallback>
            </mc:AlternateContent>
          </a:graphicData>
        </a:graphic>
      </p:graphicFrame>
      <p:sp>
        <p:nvSpPr>
          <p:cNvPr id="20" name="Rectángulo 19">
            <a:extLst>
              <a:ext uri="{FF2B5EF4-FFF2-40B4-BE49-F238E27FC236}">
                <a16:creationId xmlns:a16="http://schemas.microsoft.com/office/drawing/2014/main" id="{1F578E62-AFA4-4028-BC68-541ACE6DC02E}"/>
              </a:ext>
            </a:extLst>
          </p:cNvPr>
          <p:cNvSpPr/>
          <p:nvPr/>
        </p:nvSpPr>
        <p:spPr>
          <a:xfrm>
            <a:off x="2952748" y="2494476"/>
            <a:ext cx="5602315" cy="887935"/>
          </a:xfrm>
          <a:prstGeom prst="rect">
            <a:avLst/>
          </a:prstGeom>
        </p:spPr>
        <p:txBody>
          <a:bodyPr wrap="square">
            <a:spAutoFit/>
          </a:bodyPr>
          <a:lstStyle/>
          <a:p>
            <a:pPr lvl="0" algn="just">
              <a:lnSpc>
                <a:spcPct val="150000"/>
              </a:lnSpc>
              <a:spcAft>
                <a:spcPts val="800"/>
              </a:spcAft>
            </a:pPr>
            <a:r>
              <a:rPr lang="es-EC" sz="1600" dirty="0">
                <a:latin typeface="+mj-lt"/>
              </a:rPr>
              <a:t>Máxima potencia absorbida por la red eléctrica en un año</a:t>
            </a:r>
            <a:r>
              <a:rPr lang="es-EC" sz="1600" dirty="0">
                <a:latin typeface="+mj-lt"/>
                <a:cs typeface="Times New Roman" panose="02020603050405020304" pitchFamily="18" charset="0"/>
              </a:rPr>
              <a:t>. </a:t>
            </a:r>
            <a:endParaRPr lang="es-EC" sz="1600"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11" name="Rectangle 9">
            <a:extLst>
              <a:ext uri="{FF2B5EF4-FFF2-40B4-BE49-F238E27FC236}">
                <a16:creationId xmlns:a16="http://schemas.microsoft.com/office/drawing/2014/main" id="{81271441-08A6-4467-A3A5-93B8DFD45204}"/>
              </a:ext>
            </a:extLst>
          </p:cNvPr>
          <p:cNvSpPr>
            <a:spLocks noChangeArrowheads="1"/>
          </p:cNvSpPr>
          <p:nvPr/>
        </p:nvSpPr>
        <p:spPr bwMode="auto">
          <a:xfrm>
            <a:off x="833437" y="3634713"/>
            <a:ext cx="10415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graphicFrame>
        <p:nvGraphicFramePr>
          <p:cNvPr id="14" name="Objeto 13">
            <a:extLst>
              <a:ext uri="{FF2B5EF4-FFF2-40B4-BE49-F238E27FC236}">
                <a16:creationId xmlns:a16="http://schemas.microsoft.com/office/drawing/2014/main" id="{1FF56EA5-05F7-405B-A567-DE08FBB6BF37}"/>
              </a:ext>
            </a:extLst>
          </p:cNvPr>
          <p:cNvGraphicFramePr>
            <a:graphicFrameLocks noChangeAspect="1"/>
          </p:cNvGraphicFramePr>
          <p:nvPr/>
        </p:nvGraphicFramePr>
        <p:xfrm>
          <a:off x="795336" y="3560462"/>
          <a:ext cx="2443810" cy="663011"/>
        </p:xfrm>
        <a:graphic>
          <a:graphicData uri="http://schemas.openxmlformats.org/presentationml/2006/ole">
            <mc:AlternateContent xmlns:mc="http://schemas.openxmlformats.org/markup-compatibility/2006">
              <mc:Choice xmlns:v="urn:schemas-microsoft-com:vml" Requires="v">
                <p:oleObj spid="_x0000_s29736" name="Equation" r:id="rId9" imgW="1676160" imgH="457200" progId="Equation.DSMT4">
                  <p:embed/>
                </p:oleObj>
              </mc:Choice>
              <mc:Fallback>
                <p:oleObj name="Equation" r:id="rId9" imgW="1676160" imgH="457200" progId="Equation.DSMT4">
                  <p:embed/>
                  <p:pic>
                    <p:nvPicPr>
                      <p:cNvPr id="14" name="Objeto 13">
                        <a:extLst>
                          <a:ext uri="{FF2B5EF4-FFF2-40B4-BE49-F238E27FC236}">
                            <a16:creationId xmlns:a16="http://schemas.microsoft.com/office/drawing/2014/main" id="{1FF56EA5-05F7-405B-A567-DE08FBB6BF37}"/>
                          </a:ext>
                        </a:extLst>
                      </p:cNvPr>
                      <p:cNvPicPr>
                        <a:picLocks noChangeAspect="1" noChangeArrowheads="1"/>
                      </p:cNvPicPr>
                      <p:nvPr/>
                    </p:nvPicPr>
                    <p:blipFill>
                      <a:blip r:embed="rId10"/>
                      <a:srcRect/>
                      <a:stretch>
                        <a:fillRect/>
                      </a:stretch>
                    </p:blipFill>
                    <p:spPr bwMode="auto">
                      <a:xfrm>
                        <a:off x="795336" y="3560462"/>
                        <a:ext cx="2443810" cy="663011"/>
                      </a:xfrm>
                      <a:prstGeom prst="rect">
                        <a:avLst/>
                      </a:prstGeom>
                      <a:noFill/>
                    </p:spPr>
                  </p:pic>
                </p:oleObj>
              </mc:Fallback>
            </mc:AlternateContent>
          </a:graphicData>
        </a:graphic>
      </p:graphicFrame>
      <p:sp>
        <p:nvSpPr>
          <p:cNvPr id="23" name="Rectángulo 22">
            <a:extLst>
              <a:ext uri="{FF2B5EF4-FFF2-40B4-BE49-F238E27FC236}">
                <a16:creationId xmlns:a16="http://schemas.microsoft.com/office/drawing/2014/main" id="{4591FEB9-BBA3-4602-93F4-0C2AC8166CCA}"/>
              </a:ext>
            </a:extLst>
          </p:cNvPr>
          <p:cNvSpPr/>
          <p:nvPr/>
        </p:nvSpPr>
        <p:spPr>
          <a:xfrm>
            <a:off x="3240165" y="3627365"/>
            <a:ext cx="5602315" cy="887935"/>
          </a:xfrm>
          <a:prstGeom prst="rect">
            <a:avLst/>
          </a:prstGeom>
        </p:spPr>
        <p:txBody>
          <a:bodyPr wrap="square">
            <a:spAutoFit/>
          </a:bodyPr>
          <a:lstStyle/>
          <a:p>
            <a:pPr lvl="0" algn="just">
              <a:lnSpc>
                <a:spcPct val="150000"/>
              </a:lnSpc>
              <a:spcAft>
                <a:spcPts val="800"/>
              </a:spcAft>
            </a:pPr>
            <a:r>
              <a:rPr lang="es-EC" sz="1600" dirty="0">
                <a:latin typeface="+mj-lt"/>
              </a:rPr>
              <a:t>Cuantifica la eficacia de la estrategia de gestión</a:t>
            </a:r>
            <a:r>
              <a:rPr lang="es-EC" sz="1600" dirty="0">
                <a:latin typeface="+mj-lt"/>
                <a:cs typeface="Times New Roman" panose="02020603050405020304" pitchFamily="18" charset="0"/>
              </a:rPr>
              <a:t>. </a:t>
            </a:r>
            <a:endParaRPr lang="es-EC" sz="1600"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25" name="Rectángulo 24">
            <a:extLst>
              <a:ext uri="{FF2B5EF4-FFF2-40B4-BE49-F238E27FC236}">
                <a16:creationId xmlns:a16="http://schemas.microsoft.com/office/drawing/2014/main" id="{E09E620B-276F-4E64-B325-ADF0DA532A83}"/>
              </a:ext>
            </a:extLst>
          </p:cNvPr>
          <p:cNvSpPr/>
          <p:nvPr/>
        </p:nvSpPr>
        <p:spPr>
          <a:xfrm>
            <a:off x="49682" y="4302996"/>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latin typeface="+mj-lt"/>
              </a:rPr>
              <a:t>Máxima rampa de potencia</a:t>
            </a:r>
            <a:r>
              <a:rPr lang="es-EC" sz="1600" dirty="0">
                <a:latin typeface="+mj-lt"/>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15" name="Rectangle 11">
            <a:extLst>
              <a:ext uri="{FF2B5EF4-FFF2-40B4-BE49-F238E27FC236}">
                <a16:creationId xmlns:a16="http://schemas.microsoft.com/office/drawing/2014/main" id="{61DC6BD8-ECFF-42A6-9E3C-E1339E228716}"/>
              </a:ext>
            </a:extLst>
          </p:cNvPr>
          <p:cNvSpPr>
            <a:spLocks noChangeArrowheads="1"/>
          </p:cNvSpPr>
          <p:nvPr/>
        </p:nvSpPr>
        <p:spPr bwMode="auto">
          <a:xfrm>
            <a:off x="795336" y="4895655"/>
            <a:ext cx="98871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31" name="Rectángulo 30">
            <a:extLst>
              <a:ext uri="{FF2B5EF4-FFF2-40B4-BE49-F238E27FC236}">
                <a16:creationId xmlns:a16="http://schemas.microsoft.com/office/drawing/2014/main" id="{26C126E3-230A-4236-A38F-1AF9D357F8DC}"/>
              </a:ext>
            </a:extLst>
          </p:cNvPr>
          <p:cNvSpPr/>
          <p:nvPr/>
        </p:nvSpPr>
        <p:spPr>
          <a:xfrm>
            <a:off x="3143891" y="4895655"/>
            <a:ext cx="5602315" cy="887935"/>
          </a:xfrm>
          <a:prstGeom prst="rect">
            <a:avLst/>
          </a:prstGeom>
        </p:spPr>
        <p:txBody>
          <a:bodyPr wrap="square">
            <a:spAutoFit/>
          </a:bodyPr>
          <a:lstStyle/>
          <a:p>
            <a:pPr lvl="0" algn="just">
              <a:lnSpc>
                <a:spcPct val="150000"/>
              </a:lnSpc>
              <a:spcAft>
                <a:spcPts val="800"/>
              </a:spcAft>
            </a:pPr>
            <a:r>
              <a:rPr lang="es-EC" sz="1600" dirty="0">
                <a:latin typeface="+mj-lt"/>
              </a:rPr>
              <a:t>Máxima tasa de cambio del perfil de red en un año</a:t>
            </a:r>
            <a:r>
              <a:rPr lang="es-EC" sz="1600" dirty="0">
                <a:latin typeface="+mj-lt"/>
                <a:cs typeface="Times New Roman" panose="02020603050405020304" pitchFamily="18" charset="0"/>
              </a:rPr>
              <a:t>. </a:t>
            </a:r>
            <a:endParaRPr lang="es-EC" sz="1600"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9" name="Rectángulo 8">
                <a:extLst>
                  <a:ext uri="{FF2B5EF4-FFF2-40B4-BE49-F238E27FC236}">
                    <a16:creationId xmlns:a16="http://schemas.microsoft.com/office/drawing/2014/main" id="{B7DFF120-4472-4123-A7B2-75241AB629F3}"/>
                  </a:ext>
                </a:extLst>
              </p:cNvPr>
              <p:cNvSpPr/>
              <p:nvPr/>
            </p:nvSpPr>
            <p:spPr>
              <a:xfrm>
                <a:off x="589222" y="4961119"/>
                <a:ext cx="249344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𝑀𝑃𝐷</m:t>
                      </m:r>
                      <m:r>
                        <a:rPr lang="es-EC" i="0">
                          <a:latin typeface="Cambria Math" panose="02040503050406030204" pitchFamily="18" charset="0"/>
                        </a:rPr>
                        <m:t>=</m:t>
                      </m:r>
                      <m:func>
                        <m:funcPr>
                          <m:ctrlPr>
                            <a:rPr lang="es-EC" i="1">
                              <a:latin typeface="Cambria Math" panose="02040503050406030204" pitchFamily="18" charset="0"/>
                            </a:rPr>
                          </m:ctrlPr>
                        </m:funcPr>
                        <m:fName>
                          <m:r>
                            <m:rPr>
                              <m:sty m:val="p"/>
                            </m:rPr>
                            <a:rPr lang="es-EC" i="0">
                              <a:latin typeface="Cambria Math" panose="02040503050406030204" pitchFamily="18" charset="0"/>
                            </a:rPr>
                            <m:t>max</m:t>
                          </m:r>
                        </m:fName>
                        <m:e>
                          <m:d>
                            <m:dPr>
                              <m:ctrlPr>
                                <a:rPr lang="es-EC" i="1">
                                  <a:latin typeface="Cambria Math" panose="02040503050406030204" pitchFamily="18" charset="0"/>
                                </a:rPr>
                              </m:ctrlPr>
                            </m:dPr>
                            <m:e>
                              <m:d>
                                <m:dPr>
                                  <m:begChr m:val="|"/>
                                  <m:endChr m:val="|"/>
                                  <m:ctrlPr>
                                    <a:rPr lang="es-EC" i="1">
                                      <a:latin typeface="Cambria Math" panose="02040503050406030204" pitchFamily="18" charset="0"/>
                                    </a:rPr>
                                  </m:ctrlPr>
                                </m:dPr>
                                <m:e>
                                  <m:r>
                                    <a:rPr lang="es-EC" i="1">
                                      <a:latin typeface="Cambria Math" panose="02040503050406030204" pitchFamily="18" charset="0"/>
                                    </a:rPr>
                                    <m:t>𝛥</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𝐺𝑅𝐼𝐷</m:t>
                                      </m:r>
                                    </m:sub>
                                  </m:sSub>
                                </m:e>
                              </m:d>
                            </m:e>
                          </m:d>
                        </m:e>
                      </m:func>
                    </m:oMath>
                  </m:oMathPara>
                </a14:m>
                <a:endParaRPr lang="es-EC" dirty="0"/>
              </a:p>
            </p:txBody>
          </p:sp>
        </mc:Choice>
        <mc:Fallback xmlns="">
          <p:sp>
            <p:nvSpPr>
              <p:cNvPr id="9" name="Rectángulo 8">
                <a:extLst>
                  <a:ext uri="{FF2B5EF4-FFF2-40B4-BE49-F238E27FC236}">
                    <a16:creationId xmlns:a16="http://schemas.microsoft.com/office/drawing/2014/main" id="{B7DFF120-4472-4123-A7B2-75241AB629F3}"/>
                  </a:ext>
                </a:extLst>
              </p:cNvPr>
              <p:cNvSpPr>
                <a:spLocks noRot="1" noChangeAspect="1" noMove="1" noResize="1" noEditPoints="1" noAdjustHandles="1" noChangeArrowheads="1" noChangeShapeType="1" noTextEdit="1"/>
              </p:cNvSpPr>
              <p:nvPr/>
            </p:nvSpPr>
            <p:spPr>
              <a:xfrm>
                <a:off x="589222" y="4961119"/>
                <a:ext cx="2493440" cy="369332"/>
              </a:xfrm>
              <a:prstGeom prst="rect">
                <a:avLst/>
              </a:prstGeom>
              <a:blipFill>
                <a:blip r:embed="rId11"/>
                <a:stretch>
                  <a:fillRect b="-1667"/>
                </a:stretch>
              </a:blipFill>
            </p:spPr>
            <p:txBody>
              <a:bodyPr/>
              <a:lstStyle/>
              <a:p>
                <a:r>
                  <a:rPr lang="es-EC">
                    <a:noFill/>
                  </a:rPr>
                  <a:t> </a:t>
                </a:r>
              </a:p>
            </p:txBody>
          </p:sp>
        </mc:Fallback>
      </mc:AlternateContent>
    </p:spTree>
    <p:extLst>
      <p:ext uri="{BB962C8B-B14F-4D97-AF65-F5344CB8AC3E}">
        <p14:creationId xmlns:p14="http://schemas.microsoft.com/office/powerpoint/2010/main" val="122067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4"/>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Estrategia de Gestión Energética</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428870" cy="369332"/>
          </a:xfrm>
          <a:prstGeom prst="rect">
            <a:avLst/>
          </a:prstGeom>
          <a:noFill/>
        </p:spPr>
        <p:txBody>
          <a:bodyPr wrap="none" rtlCol="0">
            <a:spAutoFit/>
          </a:bodyPr>
          <a:lstStyle/>
          <a:p>
            <a:r>
              <a:rPr lang="es-EC" b="1" i="1" dirty="0"/>
              <a:t>Criterios de Calidad </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29" name="Rectángulo 28">
            <a:extLst>
              <a:ext uri="{FF2B5EF4-FFF2-40B4-BE49-F238E27FC236}">
                <a16:creationId xmlns:a16="http://schemas.microsoft.com/office/drawing/2014/main" id="{6850DF8A-B4DB-4899-9475-392E7035A950}"/>
              </a:ext>
            </a:extLst>
          </p:cNvPr>
          <p:cNvSpPr/>
          <p:nvPr/>
        </p:nvSpPr>
        <p:spPr>
          <a:xfrm>
            <a:off x="51593" y="2493230"/>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t>Variabilidad del perfil de red</a:t>
            </a:r>
            <a:r>
              <a:rPr lang="es-EC" sz="1600" dirty="0">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30" name="Rectángulo 29">
            <a:extLst>
              <a:ext uri="{FF2B5EF4-FFF2-40B4-BE49-F238E27FC236}">
                <a16:creationId xmlns:a16="http://schemas.microsoft.com/office/drawing/2014/main" id="{E5A196B9-12BF-4326-B14B-0D15E14EDCBF}"/>
              </a:ext>
            </a:extLst>
          </p:cNvPr>
          <p:cNvSpPr/>
          <p:nvPr/>
        </p:nvSpPr>
        <p:spPr>
          <a:xfrm>
            <a:off x="51593" y="1173316"/>
            <a:ext cx="5013767" cy="887935"/>
          </a:xfrm>
          <a:prstGeom prst="rect">
            <a:avLst/>
          </a:prstGeom>
        </p:spPr>
        <p:txBody>
          <a:bodyPr wrap="square">
            <a:spAutoFit/>
          </a:bodyPr>
          <a:lstStyle/>
          <a:p>
            <a:pPr marL="285750" lvl="0" indent="-285750" algn="just">
              <a:lnSpc>
                <a:spcPct val="150000"/>
              </a:lnSpc>
              <a:spcAft>
                <a:spcPts val="800"/>
              </a:spcAft>
              <a:buFont typeface="Arial" panose="020B0604020202020204" pitchFamily="34" charset="0"/>
              <a:buChar char="•"/>
            </a:pPr>
            <a:r>
              <a:rPr lang="es-EC" sz="1600" dirty="0">
                <a:latin typeface="+mj-lt"/>
              </a:rPr>
              <a:t>Rampa media de potencia</a:t>
            </a:r>
            <a:r>
              <a:rPr lang="es-EC" sz="1600" dirty="0">
                <a:latin typeface="+mj-lt"/>
                <a:ea typeface="Calibri" panose="020F0502020204030204" pitchFamily="34" charset="0"/>
                <a:cs typeface="Times New Roman" panose="02020603050405020304" pitchFamily="18" charset="0"/>
              </a:rPr>
              <a:t>:</a:t>
            </a: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5" name="Rectangle 7">
            <a:extLst>
              <a:ext uri="{FF2B5EF4-FFF2-40B4-BE49-F238E27FC236}">
                <a16:creationId xmlns:a16="http://schemas.microsoft.com/office/drawing/2014/main" id="{32791CC0-F102-4BDA-9E69-E31C890F0F13}"/>
              </a:ext>
            </a:extLst>
          </p:cNvPr>
          <p:cNvSpPr>
            <a:spLocks noChangeArrowheads="1"/>
          </p:cNvSpPr>
          <p:nvPr/>
        </p:nvSpPr>
        <p:spPr bwMode="auto">
          <a:xfrm>
            <a:off x="795336" y="1602865"/>
            <a:ext cx="108381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18" name="Rectángulo 17">
            <a:extLst>
              <a:ext uri="{FF2B5EF4-FFF2-40B4-BE49-F238E27FC236}">
                <a16:creationId xmlns:a16="http://schemas.microsoft.com/office/drawing/2014/main" id="{576E187F-B21B-4DC7-8674-751BF700C5DE}"/>
              </a:ext>
            </a:extLst>
          </p:cNvPr>
          <p:cNvSpPr/>
          <p:nvPr/>
        </p:nvSpPr>
        <p:spPr>
          <a:xfrm>
            <a:off x="2952748" y="1801520"/>
            <a:ext cx="5397504" cy="887935"/>
          </a:xfrm>
          <a:prstGeom prst="rect">
            <a:avLst/>
          </a:prstGeom>
        </p:spPr>
        <p:txBody>
          <a:bodyPr wrap="square">
            <a:spAutoFit/>
          </a:bodyPr>
          <a:lstStyle/>
          <a:p>
            <a:pPr lvl="0" algn="just">
              <a:lnSpc>
                <a:spcPct val="150000"/>
              </a:lnSpc>
              <a:spcAft>
                <a:spcPts val="800"/>
              </a:spcAft>
            </a:pPr>
            <a:r>
              <a:rPr lang="es-EC" sz="1600" dirty="0">
                <a:latin typeface="+mj-lt"/>
              </a:rPr>
              <a:t>Valor medio anual de las pendientes del perfil de red.</a:t>
            </a:r>
            <a:endParaRPr lang="es-EC" sz="1600" dirty="0">
              <a:latin typeface="+mj-lt"/>
              <a:ea typeface="Calibri" panose="020F0502020204030204" pitchFamily="34" charset="0"/>
              <a:cs typeface="Times New Roman" panose="02020603050405020304" pitchFamily="18" charset="0"/>
            </a:endParaRPr>
          </a:p>
          <a:p>
            <a:pPr lvl="0" algn="just">
              <a:lnSpc>
                <a:spcPct val="150000"/>
              </a:lnSpc>
              <a:spcAft>
                <a:spcPts val="800"/>
              </a:spcAft>
            </a:pPr>
            <a:r>
              <a:rPr lang="es-EC" sz="1600" dirty="0">
                <a:latin typeface="+mj-lt"/>
                <a:ea typeface="Calibri" panose="020F0502020204030204" pitchFamily="34" charset="0"/>
                <a:cs typeface="Times New Roman" panose="02020603050405020304" pitchFamily="18" charset="0"/>
              </a:rPr>
              <a:t> </a:t>
            </a:r>
          </a:p>
        </p:txBody>
      </p:sp>
      <p:sp>
        <p:nvSpPr>
          <p:cNvPr id="20" name="Rectángulo 19">
            <a:extLst>
              <a:ext uri="{FF2B5EF4-FFF2-40B4-BE49-F238E27FC236}">
                <a16:creationId xmlns:a16="http://schemas.microsoft.com/office/drawing/2014/main" id="{1F578E62-AFA4-4028-BC68-541ACE6DC02E}"/>
              </a:ext>
            </a:extLst>
          </p:cNvPr>
          <p:cNvSpPr/>
          <p:nvPr/>
        </p:nvSpPr>
        <p:spPr>
          <a:xfrm>
            <a:off x="2960970" y="2969789"/>
            <a:ext cx="5602315" cy="1154675"/>
          </a:xfrm>
          <a:prstGeom prst="rect">
            <a:avLst/>
          </a:prstGeom>
        </p:spPr>
        <p:txBody>
          <a:bodyPr wrap="square">
            <a:spAutoFit/>
          </a:bodyPr>
          <a:lstStyle/>
          <a:p>
            <a:pPr lvl="0" algn="just">
              <a:lnSpc>
                <a:spcPct val="150000"/>
              </a:lnSpc>
              <a:spcAft>
                <a:spcPts val="800"/>
              </a:spcAft>
            </a:pPr>
            <a:r>
              <a:rPr lang="es-EC" sz="1600" dirty="0">
                <a:latin typeface="+mj-lt"/>
              </a:rPr>
              <a:t>Mide la estabilidad del perfil intercambiado con la red</a:t>
            </a:r>
            <a:r>
              <a:rPr lang="es-EC" sz="1600" dirty="0">
                <a:latin typeface="+mj-lt"/>
                <a:cs typeface="Times New Roman" panose="02020603050405020304" pitchFamily="18" charset="0"/>
              </a:rPr>
              <a:t>. Evalúa frecuencias con períodos de variación de una semana o menos. </a:t>
            </a:r>
            <a:endParaRPr lang="es-EC" sz="1600" dirty="0">
              <a:latin typeface="+mj-lt"/>
              <a:ea typeface="Calibri" panose="020F0502020204030204" pitchFamily="34" charset="0"/>
              <a:cs typeface="Times New Roman" panose="02020603050405020304" pitchFamily="18" charset="0"/>
            </a:endParaRPr>
          </a:p>
        </p:txBody>
      </p:sp>
      <p:sp>
        <p:nvSpPr>
          <p:cNvPr id="11" name="Rectangle 9">
            <a:extLst>
              <a:ext uri="{FF2B5EF4-FFF2-40B4-BE49-F238E27FC236}">
                <a16:creationId xmlns:a16="http://schemas.microsoft.com/office/drawing/2014/main" id="{81271441-08A6-4467-A3A5-93B8DFD45204}"/>
              </a:ext>
            </a:extLst>
          </p:cNvPr>
          <p:cNvSpPr>
            <a:spLocks noChangeArrowheads="1"/>
          </p:cNvSpPr>
          <p:nvPr/>
        </p:nvSpPr>
        <p:spPr bwMode="auto">
          <a:xfrm>
            <a:off x="833437" y="3634713"/>
            <a:ext cx="10415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22" name="Rectangle 8">
            <a:extLst>
              <a:ext uri="{FF2B5EF4-FFF2-40B4-BE49-F238E27FC236}">
                <a16:creationId xmlns:a16="http://schemas.microsoft.com/office/drawing/2014/main" id="{41500169-2A2A-415F-A8F7-66782C834E43}"/>
              </a:ext>
            </a:extLst>
          </p:cNvPr>
          <p:cNvSpPr>
            <a:spLocks noChangeArrowheads="1"/>
          </p:cNvSpPr>
          <p:nvPr/>
        </p:nvSpPr>
        <p:spPr bwMode="auto">
          <a:xfrm>
            <a:off x="-1611824" y="1033573"/>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DEB6A487-A972-40E4-A281-4F664EC92C39}"/>
                  </a:ext>
                </a:extLst>
              </p:cNvPr>
              <p:cNvSpPr/>
              <p:nvPr/>
            </p:nvSpPr>
            <p:spPr>
              <a:xfrm>
                <a:off x="467879" y="3141594"/>
                <a:ext cx="2428357" cy="9620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𝑃𝑃𝑉</m:t>
                      </m:r>
                      <m:r>
                        <a:rPr lang="es-EC" i="0">
                          <a:latin typeface="Cambria Math" panose="02040503050406030204" pitchFamily="18" charset="0"/>
                        </a:rPr>
                        <m:t>=</m:t>
                      </m:r>
                      <m:f>
                        <m:fPr>
                          <m:ctrlPr>
                            <a:rPr lang="es-EC" i="1">
                              <a:latin typeface="Cambria Math" panose="02040503050406030204" pitchFamily="18" charset="0"/>
                            </a:rPr>
                          </m:ctrlPr>
                        </m:fPr>
                        <m:num>
                          <m:rad>
                            <m:radPr>
                              <m:degHide m:val="on"/>
                              <m:ctrlPr>
                                <a:rPr lang="es-EC" i="1">
                                  <a:latin typeface="Cambria Math" panose="02040503050406030204" pitchFamily="18" charset="0"/>
                                </a:rPr>
                              </m:ctrlPr>
                            </m:radPr>
                            <m:deg/>
                            <m:e>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𝑓</m:t>
                                  </m:r>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𝑖</m:t>
                                      </m:r>
                                    </m:sub>
                                  </m:sSub>
                                </m:sub>
                                <m:sup>
                                  <m:sSub>
                                    <m:sSubPr>
                                      <m:ctrlPr>
                                        <a:rPr lang="es-EC" i="1">
                                          <a:latin typeface="Cambria Math" panose="02040503050406030204" pitchFamily="18" charset="0"/>
                                        </a:rPr>
                                      </m:ctrlPr>
                                    </m:sSubPr>
                                    <m:e>
                                      <m:r>
                                        <a:rPr lang="es-EC" i="1">
                                          <a:latin typeface="Cambria Math" panose="02040503050406030204" pitchFamily="18" charset="0"/>
                                        </a:rPr>
                                        <m:t>𝑓</m:t>
                                      </m:r>
                                    </m:e>
                                    <m:sub>
                                      <m:r>
                                        <a:rPr lang="es-EC" i="1">
                                          <a:latin typeface="Cambria Math" panose="02040503050406030204" pitchFamily="18" charset="0"/>
                                        </a:rPr>
                                        <m:t>𝑓</m:t>
                                      </m:r>
                                    </m:sub>
                                  </m:sSub>
                                </m:sup>
                                <m:e>
                                  <m:sSubSup>
                                    <m:sSubSupPr>
                                      <m:ctrlPr>
                                        <a:rPr lang="es-EC" i="1">
                                          <a:latin typeface="Cambria Math" panose="02040503050406030204" pitchFamily="18" charset="0"/>
                                        </a:rPr>
                                      </m:ctrlPr>
                                    </m:sSubSupPr>
                                    <m:e>
                                      <m:r>
                                        <a:rPr lang="es-EC" i="1">
                                          <a:latin typeface="Cambria Math" panose="02040503050406030204" pitchFamily="18" charset="0"/>
                                        </a:rPr>
                                        <m:t>𝑃</m:t>
                                      </m:r>
                                    </m:e>
                                    <m:sub>
                                      <m:r>
                                        <a:rPr lang="es-EC" i="1">
                                          <a:latin typeface="Cambria Math" panose="02040503050406030204" pitchFamily="18" charset="0"/>
                                        </a:rPr>
                                        <m:t>𝐺𝑅𝐼𝐷</m:t>
                                      </m:r>
                                      <m:r>
                                        <a:rPr lang="es-EC" i="0">
                                          <a:latin typeface="Cambria Math" panose="02040503050406030204" pitchFamily="18" charset="0"/>
                                        </a:rPr>
                                        <m:t>,</m:t>
                                      </m:r>
                                      <m:r>
                                        <a:rPr lang="es-EC" i="1">
                                          <a:latin typeface="Cambria Math" panose="02040503050406030204" pitchFamily="18" charset="0"/>
                                        </a:rPr>
                                        <m:t>𝑓</m:t>
                                      </m:r>
                                    </m:sub>
                                    <m:sup>
                                      <m:r>
                                        <a:rPr lang="es-EC" i="0">
                                          <a:latin typeface="Cambria Math" panose="02040503050406030204" pitchFamily="18" charset="0"/>
                                        </a:rPr>
                                        <m:t>2</m:t>
                                      </m:r>
                                    </m:sup>
                                  </m:sSubSup>
                                </m:e>
                              </m:nary>
                            </m:e>
                          </m:rad>
                        </m:num>
                        <m:den>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𝐷𝐶</m:t>
                              </m:r>
                            </m:sub>
                          </m:sSub>
                        </m:den>
                      </m:f>
                    </m:oMath>
                  </m:oMathPara>
                </a14:m>
                <a:endParaRPr lang="es-EC" dirty="0"/>
              </a:p>
            </p:txBody>
          </p:sp>
        </mc:Choice>
        <mc:Fallback xmlns="">
          <p:sp>
            <p:nvSpPr>
              <p:cNvPr id="6" name="Rectángulo 5">
                <a:extLst>
                  <a:ext uri="{FF2B5EF4-FFF2-40B4-BE49-F238E27FC236}">
                    <a16:creationId xmlns:a16="http://schemas.microsoft.com/office/drawing/2014/main" id="{DEB6A487-A972-40E4-A281-4F664EC92C39}"/>
                  </a:ext>
                </a:extLst>
              </p:cNvPr>
              <p:cNvSpPr>
                <a:spLocks noRot="1" noChangeAspect="1" noMove="1" noResize="1" noEditPoints="1" noAdjustHandles="1" noChangeArrowheads="1" noChangeShapeType="1" noTextEdit="1"/>
              </p:cNvSpPr>
              <p:nvPr/>
            </p:nvSpPr>
            <p:spPr>
              <a:xfrm>
                <a:off x="467879" y="3141594"/>
                <a:ext cx="2428357" cy="962058"/>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D3D2742-D58E-4F24-9E7C-4D57728D3EDE}"/>
                  </a:ext>
                </a:extLst>
              </p:cNvPr>
              <p:cNvSpPr/>
              <p:nvPr/>
            </p:nvSpPr>
            <p:spPr>
              <a:xfrm>
                <a:off x="447618" y="1625650"/>
                <a:ext cx="2468881" cy="8712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𝐴𝑃𝐷</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1</m:t>
                          </m:r>
                        </m:num>
                        <m:den>
                          <m:r>
                            <a:rPr lang="es-EC" i="1">
                              <a:latin typeface="Cambria Math" panose="02040503050406030204" pitchFamily="18" charset="0"/>
                            </a:rPr>
                            <m:t>𝑁</m:t>
                          </m:r>
                        </m:den>
                      </m:f>
                      <m:nary>
                        <m:naryPr>
                          <m:chr m:val="∑"/>
                          <m:limLoc m:val="undOvr"/>
                          <m:ctrlPr>
                            <a:rPr lang="es-EC" i="1">
                              <a:latin typeface="Cambria Math" panose="02040503050406030204" pitchFamily="18" charset="0"/>
                            </a:rPr>
                          </m:ctrlPr>
                        </m:naryPr>
                        <m:sub>
                          <m:r>
                            <a:rPr lang="es-EC" i="1">
                              <a:latin typeface="Cambria Math" panose="02040503050406030204" pitchFamily="18" charset="0"/>
                            </a:rPr>
                            <m:t>𝑛</m:t>
                          </m:r>
                          <m:r>
                            <a:rPr lang="es-EC" i="0">
                              <a:latin typeface="Cambria Math" panose="02040503050406030204" pitchFamily="18" charset="0"/>
                            </a:rPr>
                            <m:t>−1</m:t>
                          </m:r>
                        </m:sub>
                        <m:sup>
                          <m:r>
                            <a:rPr lang="es-EC" i="1">
                              <a:latin typeface="Cambria Math" panose="02040503050406030204" pitchFamily="18" charset="0"/>
                            </a:rPr>
                            <m:t>𝑁</m:t>
                          </m:r>
                        </m:sup>
                        <m:e>
                          <m:r>
                            <a:rPr lang="es-EC" i="0">
                              <a:latin typeface="Cambria Math" panose="02040503050406030204" pitchFamily="18" charset="0"/>
                            </a:rPr>
                            <m:t>|</m:t>
                          </m:r>
                          <m:r>
                            <a:rPr lang="es-EC" i="1">
                              <a:latin typeface="Cambria Math" panose="02040503050406030204" pitchFamily="18" charset="0"/>
                            </a:rPr>
                            <m:t>𝛥</m:t>
                          </m:r>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𝐺𝑅𝐼𝐷</m:t>
                              </m:r>
                            </m:sub>
                          </m:sSub>
                          <m:r>
                            <a:rPr lang="es-EC" i="0">
                              <a:latin typeface="Cambria Math" panose="02040503050406030204" pitchFamily="18" charset="0"/>
                            </a:rPr>
                            <m:t> |</m:t>
                          </m:r>
                        </m:e>
                      </m:nary>
                    </m:oMath>
                  </m:oMathPara>
                </a14:m>
                <a:endParaRPr lang="es-EC" dirty="0"/>
              </a:p>
            </p:txBody>
          </p:sp>
        </mc:Choice>
        <mc:Fallback xmlns="">
          <p:sp>
            <p:nvSpPr>
              <p:cNvPr id="8" name="Rectángulo 7">
                <a:extLst>
                  <a:ext uri="{FF2B5EF4-FFF2-40B4-BE49-F238E27FC236}">
                    <a16:creationId xmlns:a16="http://schemas.microsoft.com/office/drawing/2014/main" id="{8D3D2742-D58E-4F24-9E7C-4D57728D3EDE}"/>
                  </a:ext>
                </a:extLst>
              </p:cNvPr>
              <p:cNvSpPr>
                <a:spLocks noRot="1" noChangeAspect="1" noMove="1" noResize="1" noEditPoints="1" noAdjustHandles="1" noChangeArrowheads="1" noChangeShapeType="1" noTextEdit="1"/>
              </p:cNvSpPr>
              <p:nvPr/>
            </p:nvSpPr>
            <p:spPr>
              <a:xfrm>
                <a:off x="447618" y="1625650"/>
                <a:ext cx="2468881" cy="871201"/>
              </a:xfrm>
              <a:prstGeom prst="rect">
                <a:avLst/>
              </a:prstGeom>
              <a:blipFill>
                <a:blip r:embed="rId6"/>
                <a:stretch>
                  <a:fillRect/>
                </a:stretch>
              </a:blipFill>
            </p:spPr>
            <p:txBody>
              <a:bodyPr/>
              <a:lstStyle/>
              <a:p>
                <a:r>
                  <a:rPr lang="es-EC">
                    <a:noFill/>
                  </a:rPr>
                  <a:t> </a:t>
                </a:r>
              </a:p>
            </p:txBody>
          </p:sp>
        </mc:Fallback>
      </mc:AlternateContent>
      <p:graphicFrame>
        <p:nvGraphicFramePr>
          <p:cNvPr id="16" name="Objeto 15">
            <a:extLst>
              <a:ext uri="{FF2B5EF4-FFF2-40B4-BE49-F238E27FC236}">
                <a16:creationId xmlns:a16="http://schemas.microsoft.com/office/drawing/2014/main" id="{81082FB0-F8E7-45FE-96B7-89C1554752A9}"/>
              </a:ext>
            </a:extLst>
          </p:cNvPr>
          <p:cNvGraphicFramePr>
            <a:graphicFrameLocks noChangeAspect="1"/>
          </p:cNvGraphicFramePr>
          <p:nvPr>
            <p:extLst>
              <p:ext uri="{D42A27DB-BD31-4B8C-83A1-F6EECF244321}">
                <p14:modId xmlns:p14="http://schemas.microsoft.com/office/powerpoint/2010/main" val="4134892283"/>
              </p:ext>
            </p:extLst>
          </p:nvPr>
        </p:nvGraphicFramePr>
        <p:xfrm>
          <a:off x="648706" y="4935684"/>
          <a:ext cx="5113421" cy="524766"/>
        </p:xfrm>
        <a:graphic>
          <a:graphicData uri="http://schemas.openxmlformats.org/presentationml/2006/ole">
            <mc:AlternateContent xmlns:mc="http://schemas.openxmlformats.org/markup-compatibility/2006">
              <mc:Choice xmlns:v="urn:schemas-microsoft-com:vml" Requires="v">
                <p:oleObj spid="_x0000_s32780" name="Equation" r:id="rId7" imgW="3987800" imgH="406400" progId="Equation.DSMT4">
                  <p:embed/>
                </p:oleObj>
              </mc:Choice>
              <mc:Fallback>
                <p:oleObj name="Equation" r:id="rId7" imgW="3987800" imgH="406400" progId="Equation.DSMT4">
                  <p:embed/>
                  <p:pic>
                    <p:nvPicPr>
                      <p:cNvPr id="16" name="Objeto 15">
                        <a:extLst>
                          <a:ext uri="{FF2B5EF4-FFF2-40B4-BE49-F238E27FC236}">
                            <a16:creationId xmlns:a16="http://schemas.microsoft.com/office/drawing/2014/main" id="{81082FB0-F8E7-45FE-96B7-89C1554752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8706" y="4935684"/>
                        <a:ext cx="5113421" cy="524766"/>
                      </a:xfrm>
                      <a:prstGeom prst="rect">
                        <a:avLst/>
                      </a:prstGeom>
                      <a:noFill/>
                    </p:spPr>
                  </p:pic>
                </p:oleObj>
              </mc:Fallback>
            </mc:AlternateContent>
          </a:graphicData>
        </a:graphic>
      </p:graphicFrame>
      <p:sp>
        <p:nvSpPr>
          <p:cNvPr id="17" name="CuadroTexto 16">
            <a:extLst>
              <a:ext uri="{FF2B5EF4-FFF2-40B4-BE49-F238E27FC236}">
                <a16:creationId xmlns:a16="http://schemas.microsoft.com/office/drawing/2014/main" id="{89123FC6-B469-4CED-B92F-B3C21D7DF954}"/>
              </a:ext>
            </a:extLst>
          </p:cNvPr>
          <p:cNvSpPr txBox="1"/>
          <p:nvPr/>
        </p:nvSpPr>
        <p:spPr>
          <a:xfrm>
            <a:off x="523878" y="4425369"/>
            <a:ext cx="2133918" cy="369332"/>
          </a:xfrm>
          <a:prstGeom prst="rect">
            <a:avLst/>
          </a:prstGeom>
          <a:noFill/>
        </p:spPr>
        <p:txBody>
          <a:bodyPr wrap="none" rtlCol="0">
            <a:spAutoFit/>
          </a:bodyPr>
          <a:lstStyle/>
          <a:p>
            <a:r>
              <a:rPr lang="es-ES" b="1" i="1" dirty="0"/>
              <a:t>F</a:t>
            </a:r>
            <a:r>
              <a:rPr lang="es-EC" b="1" i="1" dirty="0"/>
              <a:t>unción de Costo</a:t>
            </a:r>
          </a:p>
        </p:txBody>
      </p:sp>
      <p:sp>
        <p:nvSpPr>
          <p:cNvPr id="19" name="Rectángulo 18">
            <a:extLst>
              <a:ext uri="{FF2B5EF4-FFF2-40B4-BE49-F238E27FC236}">
                <a16:creationId xmlns:a16="http://schemas.microsoft.com/office/drawing/2014/main" id="{99DBEE74-7922-4F66-B78F-B4EB2C06D18D}"/>
              </a:ext>
            </a:extLst>
          </p:cNvPr>
          <p:cNvSpPr/>
          <p:nvPr/>
        </p:nvSpPr>
        <p:spPr>
          <a:xfrm>
            <a:off x="648706" y="5594134"/>
            <a:ext cx="2422458" cy="272832"/>
          </a:xfrm>
          <a:prstGeom prst="rect">
            <a:avLst/>
          </a:prstGeom>
        </p:spPr>
        <p:txBody>
          <a:bodyPr wrap="none">
            <a:spAutoFit/>
          </a:bodyPr>
          <a:lstStyle/>
          <a:p>
            <a:pPr algn="ctr">
              <a:lnSpc>
                <a:spcPct val="105000"/>
              </a:lnSpc>
              <a:spcAft>
                <a:spcPts val="800"/>
              </a:spcAft>
            </a:pPr>
            <a:r>
              <a:rPr lang="es-EC" sz="1200" dirty="0">
                <a:solidFill>
                  <a:srgbClr val="00000A"/>
                </a:solidFill>
                <a:latin typeface="+mj-lt"/>
                <a:ea typeface="Droid Sans Fallback"/>
              </a:rPr>
              <a:t>Fuente: (García-Gutiérrez, 2019)</a:t>
            </a:r>
            <a:endParaRPr lang="es-EC" sz="1100" dirty="0">
              <a:solidFill>
                <a:srgbClr val="00000A"/>
              </a:solidFill>
              <a:effectLst/>
              <a:latin typeface="+mj-lt"/>
              <a:ea typeface="Droid Sans Fallback"/>
            </a:endParaRPr>
          </a:p>
        </p:txBody>
      </p:sp>
    </p:spTree>
    <p:extLst>
      <p:ext uri="{BB962C8B-B14F-4D97-AF65-F5344CB8AC3E}">
        <p14:creationId xmlns:p14="http://schemas.microsoft.com/office/powerpoint/2010/main" val="172883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1830327700"/>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236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62625" y="705690"/>
            <a:ext cx="671979" cy="369332"/>
          </a:xfrm>
          <a:prstGeom prst="rect">
            <a:avLst/>
          </a:prstGeom>
          <a:noFill/>
        </p:spPr>
        <p:txBody>
          <a:bodyPr wrap="none" rtlCol="0">
            <a:spAutoFit/>
          </a:bodyPr>
          <a:lstStyle/>
          <a:p>
            <a:r>
              <a:rPr lang="es-EC" b="1" i="1" dirty="0"/>
              <a:t>PSO</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30" name="Rectángulo 29">
            <a:extLst>
              <a:ext uri="{FF2B5EF4-FFF2-40B4-BE49-F238E27FC236}">
                <a16:creationId xmlns:a16="http://schemas.microsoft.com/office/drawing/2014/main" id="{E5A196B9-12BF-4326-B14B-0D15E14EDCBF}"/>
              </a:ext>
            </a:extLst>
          </p:cNvPr>
          <p:cNvSpPr/>
          <p:nvPr/>
        </p:nvSpPr>
        <p:spPr>
          <a:xfrm>
            <a:off x="332473" y="1198004"/>
            <a:ext cx="8480641" cy="3330399"/>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s-EC" dirty="0"/>
              <a:t>En 1995,  Russell </a:t>
            </a:r>
            <a:r>
              <a:rPr lang="es-EC" dirty="0" err="1"/>
              <a:t>Ebehart</a:t>
            </a:r>
            <a:r>
              <a:rPr lang="es-EC" dirty="0"/>
              <a:t> y James Kennedy diseñan una técnica estocástica para optimizar funciones continuas no lineales conocida como PSO, la cual tiene como fundamento a la vida artificial  (A-</a:t>
            </a:r>
            <a:r>
              <a:rPr lang="es-EC" dirty="0" err="1"/>
              <a:t>life</a:t>
            </a:r>
            <a:r>
              <a:rPr lang="es-EC" dirty="0"/>
              <a:t> – </a:t>
            </a:r>
            <a:r>
              <a:rPr lang="es-EC" dirty="0" err="1"/>
              <a:t>Artifitial</a:t>
            </a:r>
            <a:r>
              <a:rPr lang="es-EC" dirty="0"/>
              <a:t> </a:t>
            </a:r>
            <a:r>
              <a:rPr lang="es-EC" dirty="0" err="1"/>
              <a:t>Life</a:t>
            </a:r>
            <a:r>
              <a:rPr lang="es-EC" dirty="0"/>
              <a:t>).</a:t>
            </a:r>
          </a:p>
          <a:p>
            <a:pPr marL="285750" indent="-285750" algn="just">
              <a:lnSpc>
                <a:spcPct val="200000"/>
              </a:lnSpc>
              <a:buFont typeface="Arial" panose="020B0604020202020204" pitchFamily="34" charset="0"/>
              <a:buChar char="•"/>
            </a:pPr>
            <a:r>
              <a:rPr lang="es-EC" dirty="0"/>
              <a:t>Inspirada en el comportamiento social de bandadas de pájaros y escolarización de peces.</a:t>
            </a:r>
          </a:p>
          <a:p>
            <a:pPr marL="285750" indent="-285750" algn="just">
              <a:lnSpc>
                <a:spcPct val="200000"/>
              </a:lnSpc>
              <a:buFont typeface="Arial" panose="020B0604020202020204" pitchFamily="34" charset="0"/>
              <a:buChar char="•"/>
            </a:pPr>
            <a:r>
              <a:rPr lang="es-EC" dirty="0"/>
              <a:t>Comparte similitudes con la computación evolutiva y algoritmos genéticos. </a:t>
            </a:r>
          </a:p>
        </p:txBody>
      </p:sp>
    </p:spTree>
    <p:extLst>
      <p:ext uri="{BB962C8B-B14F-4D97-AF65-F5344CB8AC3E}">
        <p14:creationId xmlns:p14="http://schemas.microsoft.com/office/powerpoint/2010/main" val="1966282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62625" y="757731"/>
            <a:ext cx="4613186" cy="369332"/>
          </a:xfrm>
          <a:prstGeom prst="rect">
            <a:avLst/>
          </a:prstGeom>
          <a:noFill/>
        </p:spPr>
        <p:txBody>
          <a:bodyPr wrap="none" rtlCol="0">
            <a:spAutoFit/>
          </a:bodyPr>
          <a:lstStyle/>
          <a:p>
            <a:r>
              <a:rPr lang="es-EC" b="1" i="1" dirty="0"/>
              <a:t>Comportamiento social de Aves y Peces</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8" name="Imagen 7">
            <a:extLst>
              <a:ext uri="{FF2B5EF4-FFF2-40B4-BE49-F238E27FC236}">
                <a16:creationId xmlns:a16="http://schemas.microsoft.com/office/drawing/2014/main" id="{EBD6726D-4F63-4CD3-8770-550448F21B3E}"/>
              </a:ext>
            </a:extLst>
          </p:cNvPr>
          <p:cNvPicPr>
            <a:picLocks noChangeAspect="1"/>
          </p:cNvPicPr>
          <p:nvPr/>
        </p:nvPicPr>
        <p:blipFill>
          <a:blip r:embed="rId4"/>
          <a:stretch>
            <a:fillRect/>
          </a:stretch>
        </p:blipFill>
        <p:spPr>
          <a:xfrm>
            <a:off x="366693" y="1658200"/>
            <a:ext cx="4091536" cy="3179613"/>
          </a:xfrm>
          <a:prstGeom prst="rect">
            <a:avLst/>
          </a:prstGeom>
        </p:spPr>
      </p:pic>
      <p:sp>
        <p:nvSpPr>
          <p:cNvPr id="11" name="Rectangle 3">
            <a:extLst>
              <a:ext uri="{FF2B5EF4-FFF2-40B4-BE49-F238E27FC236}">
                <a16:creationId xmlns:a16="http://schemas.microsoft.com/office/drawing/2014/main" id="{52222D94-21EE-4966-B010-994FA42CFA7D}"/>
              </a:ext>
            </a:extLst>
          </p:cNvPr>
          <p:cNvSpPr>
            <a:spLocks noChangeArrowheads="1"/>
          </p:cNvSpPr>
          <p:nvPr/>
        </p:nvSpPr>
        <p:spPr bwMode="auto">
          <a:xfrm>
            <a:off x="1304868" y="4999618"/>
            <a:ext cx="23871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Bandada de </a:t>
            </a:r>
            <a:r>
              <a:rPr kumimoji="0" lang="es-EC" altLang="es-EC" sz="1200" b="0" i="0" u="none" strike="noStrike" cap="none" normalizeH="0" baseline="0" dirty="0" err="1" bmk="_Toc6181024">
                <a:ln>
                  <a:noFill/>
                </a:ln>
                <a:solidFill>
                  <a:schemeClr val="tx1"/>
                </a:solidFill>
                <a:effectLst/>
                <a:latin typeface="+mj-lt"/>
                <a:ea typeface="Calibri" panose="020F0502020204030204" pitchFamily="34" charset="0"/>
                <a:cs typeface="Times New Roman" panose="02020603050405020304" pitchFamily="18" charset="0"/>
              </a:rPr>
              <a:t>Stornios</a:t>
            </a:r>
            <a:endParaRPr kumimoji="0" lang="es-EC" altLang="es-EC" sz="1800" b="0" i="0" u="none" strike="noStrike" cap="none" normalizeH="0" baseline="0" dirty="0">
              <a:ln>
                <a:noFill/>
              </a:ln>
              <a:solidFill>
                <a:schemeClr val="tx1"/>
              </a:solidFill>
              <a:effectLst/>
              <a:latin typeface="+mj-lt"/>
            </a:endParaRPr>
          </a:p>
        </p:txBody>
      </p:sp>
      <p:sp>
        <p:nvSpPr>
          <p:cNvPr id="12" name="Rectangle 3">
            <a:extLst>
              <a:ext uri="{FF2B5EF4-FFF2-40B4-BE49-F238E27FC236}">
                <a16:creationId xmlns:a16="http://schemas.microsoft.com/office/drawing/2014/main" id="{FAE02D66-6F92-4146-9321-5539F79786ED}"/>
              </a:ext>
            </a:extLst>
          </p:cNvPr>
          <p:cNvSpPr>
            <a:spLocks noChangeArrowheads="1"/>
          </p:cNvSpPr>
          <p:nvPr/>
        </p:nvSpPr>
        <p:spPr bwMode="auto">
          <a:xfrm>
            <a:off x="5570068" y="4999617"/>
            <a:ext cx="25747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 </a:t>
            </a:r>
            <a:r>
              <a:rPr kumimoji="0" lang="es-EC" altLang="es-EC" sz="1200" b="0" i="0" u="none" strike="noStrike" cap="none" normalizeH="0" baseline="0" dirty="0" err="1" bmk="_Toc6181024">
                <a:ln>
                  <a:noFill/>
                </a:ln>
                <a:solidFill>
                  <a:schemeClr val="tx1"/>
                </a:solidFill>
                <a:effectLst/>
                <a:latin typeface="+mj-lt"/>
                <a:ea typeface="Calibri" panose="020F0502020204030204" pitchFamily="34" charset="0"/>
                <a:cs typeface="Times New Roman" panose="02020603050405020304" pitchFamily="18" charset="0"/>
              </a:rPr>
              <a:t>Cardúmen</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 de Sardinas.</a:t>
            </a:r>
            <a:endParaRPr kumimoji="0" lang="es-EC" altLang="es-EC" sz="1800" b="0" i="0" u="none" strike="noStrike" cap="none" normalizeH="0" baseline="0" dirty="0">
              <a:ln>
                <a:noFill/>
              </a:ln>
              <a:solidFill>
                <a:schemeClr val="tx1"/>
              </a:solidFill>
              <a:effectLst/>
              <a:latin typeface="+mj-lt"/>
            </a:endParaRPr>
          </a:p>
        </p:txBody>
      </p:sp>
      <p:pic>
        <p:nvPicPr>
          <p:cNvPr id="13" name="Imagen 12">
            <a:extLst>
              <a:ext uri="{FF2B5EF4-FFF2-40B4-BE49-F238E27FC236}">
                <a16:creationId xmlns:a16="http://schemas.microsoft.com/office/drawing/2014/main" id="{E45249D5-E3D9-4631-845C-5B242EF0003C}"/>
              </a:ext>
            </a:extLst>
          </p:cNvPr>
          <p:cNvPicPr>
            <a:picLocks noChangeAspect="1"/>
          </p:cNvPicPr>
          <p:nvPr/>
        </p:nvPicPr>
        <p:blipFill>
          <a:blip r:embed="rId5"/>
          <a:stretch>
            <a:fillRect/>
          </a:stretch>
        </p:blipFill>
        <p:spPr>
          <a:xfrm>
            <a:off x="4571438" y="1658199"/>
            <a:ext cx="4266728" cy="3179613"/>
          </a:xfrm>
          <a:prstGeom prst="rect">
            <a:avLst/>
          </a:prstGeom>
        </p:spPr>
      </p:pic>
    </p:spTree>
    <p:extLst>
      <p:ext uri="{BB962C8B-B14F-4D97-AF65-F5344CB8AC3E}">
        <p14:creationId xmlns:p14="http://schemas.microsoft.com/office/powerpoint/2010/main" val="2447012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3545047763"/>
              </p:ext>
            </p:extLst>
          </p:nvPr>
        </p:nvGraphicFramePr>
        <p:xfrm>
          <a:off x="751982" y="1008536"/>
          <a:ext cx="7641624"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28502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62625" y="955819"/>
            <a:ext cx="3215367" cy="369332"/>
          </a:xfrm>
          <a:prstGeom prst="rect">
            <a:avLst/>
          </a:prstGeom>
          <a:noFill/>
        </p:spPr>
        <p:txBody>
          <a:bodyPr wrap="none" rtlCol="0">
            <a:spAutoFit/>
          </a:bodyPr>
          <a:lstStyle/>
          <a:p>
            <a:r>
              <a:rPr lang="es-EC" b="1" i="1" dirty="0"/>
              <a:t>Vectores del algoritmo PSO</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30" name="Rectángulo 29">
                <a:extLst>
                  <a:ext uri="{FF2B5EF4-FFF2-40B4-BE49-F238E27FC236}">
                    <a16:creationId xmlns:a16="http://schemas.microsoft.com/office/drawing/2014/main" id="{E5A196B9-12BF-4326-B14B-0D15E14EDCBF}"/>
                  </a:ext>
                </a:extLst>
              </p:cNvPr>
              <p:cNvSpPr/>
              <p:nvPr/>
            </p:nvSpPr>
            <p:spPr>
              <a:xfrm>
                <a:off x="472090" y="1425699"/>
                <a:ext cx="8480641" cy="4107150"/>
              </a:xfrm>
              <a:prstGeom prst="rect">
                <a:avLst/>
              </a:prstGeom>
            </p:spPr>
            <p:txBody>
              <a:bodyPr wrap="square">
                <a:spAutoFit/>
              </a:bodyPr>
              <a:lstStyle/>
              <a:p>
                <a:pPr marL="285750" indent="-285750" algn="just">
                  <a:lnSpc>
                    <a:spcPct val="200000"/>
                  </a:lnSpc>
                  <a:buFont typeface="Arial" panose="020B0604020202020204" pitchFamily="34" charset="0"/>
                  <a:buChar char="•"/>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1</m:t>
                            </m:r>
                          </m:sub>
                        </m:sSub>
                        <m:r>
                          <a:rPr lang="es-EC" i="1">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2 </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3</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𝑛</m:t>
                            </m:r>
                          </m:sub>
                        </m:sSub>
                      </m:e>
                    </m:d>
                    <m:r>
                      <a:rPr lang="es-EC" i="1">
                        <a:latin typeface="Cambria Math" panose="02040503050406030204" pitchFamily="18" charset="0"/>
                      </a:rPr>
                      <m:t> </m:t>
                    </m:r>
                  </m:oMath>
                </a14:m>
                <a:r>
                  <a:rPr lang="es-EC" dirty="0"/>
                  <a:t> : Vector de Posición</a:t>
                </a:r>
              </a:p>
              <a:p>
                <a:pPr marL="285750" indent="-285750" algn="just">
                  <a:lnSpc>
                    <a:spcPct val="200000"/>
                  </a:lnSpc>
                  <a:buFont typeface="Arial" panose="020B0604020202020204" pitchFamily="34" charset="0"/>
                  <a:buChar char="•"/>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1</m:t>
                            </m:r>
                          </m:sub>
                        </m:sSub>
                        <m:r>
                          <a:rPr lang="es-EC" i="1">
                            <a:latin typeface="Cambria Math" panose="02040503050406030204" pitchFamily="18" charset="0"/>
                          </a:rPr>
                          <m:t> , </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2 </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3</m:t>
                            </m:r>
                          </m:sub>
                        </m:sSub>
                        <m:r>
                          <a:rPr lang="es-EC" i="1">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𝑛</m:t>
                            </m:r>
                          </m:sub>
                        </m:sSub>
                      </m:e>
                    </m:d>
                    <m:r>
                      <a:rPr lang="es-EC" i="1">
                        <a:latin typeface="Cambria Math" panose="02040503050406030204" pitchFamily="18" charset="0"/>
                      </a:rPr>
                      <m:t> </m:t>
                    </m:r>
                  </m:oMath>
                </a14:m>
                <a:r>
                  <a:rPr lang="es-EC" dirty="0"/>
                  <a:t> : Vector de Velocidad </a:t>
                </a:r>
              </a:p>
              <a:p>
                <a:pPr marL="285750" indent="-285750" algn="just">
                  <a:lnSpc>
                    <a:spcPct val="200000"/>
                  </a:lnSpc>
                  <a:buFont typeface="Arial" panose="020B0604020202020204" pitchFamily="34" charset="0"/>
                  <a:buChar char="•"/>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e>
                          <m:sub>
                            <m:r>
                              <a:rPr lang="es-EC" i="1">
                                <a:latin typeface="Cambria Math" panose="02040503050406030204" pitchFamily="18" charset="0"/>
                              </a:rPr>
                              <m:t>𝑚𝑖𝑛</m:t>
                            </m:r>
                          </m:sub>
                        </m:sSub>
                        <m:r>
                          <a:rPr lang="es-EC" i="1">
                            <a:latin typeface="Cambria Math" panose="02040503050406030204" pitchFamily="18" charset="0"/>
                          </a:rPr>
                          <m:t> ,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e>
                          <m:sub>
                            <m:r>
                              <a:rPr lang="es-EC" i="1">
                                <a:latin typeface="Cambria Math" panose="02040503050406030204" pitchFamily="18" charset="0"/>
                              </a:rPr>
                              <m:t>𝑚𝑎𝑥</m:t>
                            </m:r>
                          </m:sub>
                        </m:sSub>
                      </m:e>
                    </m:d>
                    <m:r>
                      <a:rPr lang="es-EC" i="1">
                        <a:latin typeface="Cambria Math" panose="02040503050406030204" pitchFamily="18" charset="0"/>
                      </a:rPr>
                      <m:t> :</m:t>
                    </m:r>
                    <m:r>
                      <a:rPr lang="es-EC">
                        <a:latin typeface="Cambria Math" panose="02040503050406030204" pitchFamily="18" charset="0"/>
                      </a:rPr>
                      <m:t> </m:t>
                    </m:r>
                    <m:r>
                      <a:rPr lang="es-EC" i="1">
                        <a:latin typeface="Cambria Math" panose="02040503050406030204" pitchFamily="18" charset="0"/>
                      </a:rPr>
                      <m:t> </m:t>
                    </m:r>
                  </m:oMath>
                </a14:m>
                <a:r>
                  <a:rPr lang="es-EC" dirty="0"/>
                  <a:t> Espacio de Búsqueda</a:t>
                </a:r>
              </a:p>
              <a:p>
                <a:pPr marL="285750" indent="-285750" algn="just">
                  <a:lnSpc>
                    <a:spcPct val="200000"/>
                  </a:lnSpc>
                  <a:buFont typeface="Arial" panose="020B0604020202020204" pitchFamily="34" charset="0"/>
                  <a:buChar char="•"/>
                </a:pPr>
                <a14:m>
                  <m:oMath xmlns:m="http://schemas.openxmlformats.org/officeDocument/2006/math">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e>
                          <m:sub>
                            <m:r>
                              <a:rPr lang="es-EC" i="1">
                                <a:latin typeface="Cambria Math" panose="02040503050406030204" pitchFamily="18" charset="0"/>
                              </a:rPr>
                              <m:t>1</m:t>
                            </m:r>
                          </m:sub>
                        </m:sSub>
                        <m:r>
                          <a:rPr lang="es-EC" i="1">
                            <a:latin typeface="Cambria Math" panose="02040503050406030204" pitchFamily="18" charset="0"/>
                          </a:rPr>
                          <m:t> ,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e>
                          <m:sub>
                            <m:r>
                              <a:rPr lang="es-EC" i="1">
                                <a:latin typeface="Cambria Math" panose="02040503050406030204" pitchFamily="18" charset="0"/>
                              </a:rPr>
                              <m:t>2 </m:t>
                            </m:r>
                          </m:sub>
                        </m:sSub>
                        <m:r>
                          <a:rPr lang="es-EC" i="1">
                            <a:latin typeface="Cambria Math" panose="02040503050406030204" pitchFamily="18" charset="0"/>
                          </a:rPr>
                          <m:t>,…,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e>
                          <m:sub>
                            <m:r>
                              <a:rPr lang="es-EC" i="1">
                                <a:latin typeface="Cambria Math" panose="02040503050406030204" pitchFamily="18" charset="0"/>
                              </a:rPr>
                              <m:t>𝑛</m:t>
                            </m:r>
                          </m:sub>
                        </m:sSub>
                      </m:e>
                    </m:d>
                  </m:oMath>
                </a14:m>
                <a:r>
                  <a:rPr lang="es-EC" dirty="0"/>
                  <a:t> : Vector de simple nostalgia</a:t>
                </a:r>
              </a:p>
              <a:p>
                <a:pPr marL="285750" indent="-285750" algn="just">
                  <a:lnSpc>
                    <a:spcPct val="200000"/>
                  </a:lnSpc>
                  <a:buFont typeface="Arial" panose="020B0604020202020204" pitchFamily="34" charset="0"/>
                  <a:buChar char="•"/>
                </a:pP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r>
                      <a:rPr lang="es-EC" i="1">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e>
                          <m:sub>
                            <m:r>
                              <a:rPr lang="es-EC" i="1">
                                <a:latin typeface="Cambria Math" panose="02040503050406030204" pitchFamily="18" charset="0"/>
                              </a:rPr>
                              <m:t>1</m:t>
                            </m:r>
                          </m:sub>
                        </m:sSub>
                        <m:r>
                          <a:rPr lang="es-EC" i="1">
                            <a:latin typeface="Cambria Math" panose="02040503050406030204" pitchFamily="18" charset="0"/>
                          </a:rPr>
                          <m:t> ,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e>
                          <m:sub>
                            <m:r>
                              <a:rPr lang="es-EC" i="1">
                                <a:latin typeface="Cambria Math" panose="02040503050406030204" pitchFamily="18" charset="0"/>
                              </a:rPr>
                              <m:t>2 </m:t>
                            </m:r>
                          </m:sub>
                        </m:sSub>
                        <m:r>
                          <a:rPr lang="es-EC" i="1">
                            <a:latin typeface="Cambria Math" panose="02040503050406030204" pitchFamily="18" charset="0"/>
                          </a:rPr>
                          <m:t>,…, </m:t>
                        </m:r>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e>
                          <m:sub>
                            <m:r>
                              <a:rPr lang="es-EC" i="1">
                                <a:latin typeface="Cambria Math" panose="02040503050406030204" pitchFamily="18" charset="0"/>
                              </a:rPr>
                              <m:t>𝑛</m:t>
                            </m:r>
                          </m:sub>
                        </m:sSub>
                      </m:e>
                    </m:d>
                  </m:oMath>
                </a14:m>
                <a:r>
                  <a:rPr lang="es-EC" dirty="0"/>
                  <a:t> : Vector de mejor posición global</a:t>
                </a:r>
              </a:p>
              <a:p>
                <a:pPr marL="285750" indent="-285750" algn="just">
                  <a:lnSpc>
                    <a:spcPct val="150000"/>
                  </a:lnSpc>
                  <a:buFont typeface="Arial" panose="020B0604020202020204" pitchFamily="34" charset="0"/>
                  <a:buChar char="•"/>
                </a:pPr>
                <a:endParaRPr lang="es-EC" dirty="0"/>
              </a:p>
              <a:p>
                <a:pPr marL="285750" indent="-285750" algn="just">
                  <a:lnSpc>
                    <a:spcPct val="150000"/>
                  </a:lnSpc>
                  <a:buFont typeface="Arial" panose="020B0604020202020204" pitchFamily="34" charset="0"/>
                  <a:buChar char="•"/>
                </a:pPr>
                <a:endParaRPr lang="es-EC" dirty="0"/>
              </a:p>
            </p:txBody>
          </p:sp>
        </mc:Choice>
        <mc:Fallback xmlns="">
          <p:sp>
            <p:nvSpPr>
              <p:cNvPr id="30" name="Rectángulo 29">
                <a:extLst>
                  <a:ext uri="{FF2B5EF4-FFF2-40B4-BE49-F238E27FC236}">
                    <a16:creationId xmlns:a16="http://schemas.microsoft.com/office/drawing/2014/main" id="{E5A196B9-12BF-4326-B14B-0D15E14EDCBF}"/>
                  </a:ext>
                </a:extLst>
              </p:cNvPr>
              <p:cNvSpPr>
                <a:spLocks noRot="1" noChangeAspect="1" noMove="1" noResize="1" noEditPoints="1" noAdjustHandles="1" noChangeArrowheads="1" noChangeShapeType="1" noTextEdit="1"/>
              </p:cNvSpPr>
              <p:nvPr/>
            </p:nvSpPr>
            <p:spPr>
              <a:xfrm>
                <a:off x="472090" y="1425699"/>
                <a:ext cx="8480641" cy="4107150"/>
              </a:xfrm>
              <a:prstGeom prst="rect">
                <a:avLst/>
              </a:prstGeom>
              <a:blipFill>
                <a:blip r:embed="rId4"/>
                <a:stretch>
                  <a:fillRect l="-431"/>
                </a:stretch>
              </a:blipFill>
            </p:spPr>
            <p:txBody>
              <a:bodyPr/>
              <a:lstStyle/>
              <a:p>
                <a:r>
                  <a:rPr lang="es-EC">
                    <a:noFill/>
                  </a:rPr>
                  <a:t> </a:t>
                </a:r>
              </a:p>
            </p:txBody>
          </p:sp>
        </mc:Fallback>
      </mc:AlternateContent>
      <p:sp>
        <p:nvSpPr>
          <p:cNvPr id="8" name="Rectángulo 7">
            <a:extLst>
              <a:ext uri="{FF2B5EF4-FFF2-40B4-BE49-F238E27FC236}">
                <a16:creationId xmlns:a16="http://schemas.microsoft.com/office/drawing/2014/main" id="{A2B5AC7B-4DDB-4BD6-A245-96ACDEFDB2FB}"/>
              </a:ext>
            </a:extLst>
          </p:cNvPr>
          <p:cNvSpPr/>
          <p:nvPr/>
        </p:nvSpPr>
        <p:spPr>
          <a:xfrm>
            <a:off x="472089" y="5076314"/>
            <a:ext cx="8480641" cy="45653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dirty="0"/>
              <a:t>Donde el subíndice </a:t>
            </a:r>
            <a:r>
              <a:rPr lang="es-EC" i="1" dirty="0"/>
              <a:t>i </a:t>
            </a:r>
            <a:r>
              <a:rPr lang="es-EC" dirty="0"/>
              <a:t>representa el número de partícula analizado</a:t>
            </a:r>
          </a:p>
        </p:txBody>
      </p:sp>
    </p:spTree>
    <p:extLst>
      <p:ext uri="{BB962C8B-B14F-4D97-AF65-F5344CB8AC3E}">
        <p14:creationId xmlns:p14="http://schemas.microsoft.com/office/powerpoint/2010/main" val="1891941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62625" y="705690"/>
            <a:ext cx="2480166" cy="369332"/>
          </a:xfrm>
          <a:prstGeom prst="rect">
            <a:avLst/>
          </a:prstGeom>
          <a:noFill/>
        </p:spPr>
        <p:txBody>
          <a:bodyPr wrap="none" rtlCol="0">
            <a:spAutoFit/>
          </a:bodyPr>
          <a:lstStyle/>
          <a:p>
            <a:r>
              <a:rPr lang="es-EC" b="1" i="1" dirty="0"/>
              <a:t>Ecuaciones del PSO</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495A5E07-0B91-4536-AB02-81582AFCFF03}"/>
                  </a:ext>
                </a:extLst>
              </p:cNvPr>
              <p:cNvSpPr/>
              <p:nvPr/>
            </p:nvSpPr>
            <p:spPr>
              <a:xfrm>
                <a:off x="274776" y="1696974"/>
                <a:ext cx="7435215" cy="5068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+1</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1</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2</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oMath>
                  </m:oMathPara>
                </a14:m>
                <a:endParaRPr lang="es-EC" dirty="0"/>
              </a:p>
            </p:txBody>
          </p:sp>
        </mc:Choice>
        <mc:Fallback xmlns="">
          <p:sp>
            <p:nvSpPr>
              <p:cNvPr id="5" name="Rectángulo 4">
                <a:extLst>
                  <a:ext uri="{FF2B5EF4-FFF2-40B4-BE49-F238E27FC236}">
                    <a16:creationId xmlns:a16="http://schemas.microsoft.com/office/drawing/2014/main" id="{495A5E07-0B91-4536-AB02-81582AFCFF03}"/>
                  </a:ext>
                </a:extLst>
              </p:cNvPr>
              <p:cNvSpPr>
                <a:spLocks noRot="1" noChangeAspect="1" noMove="1" noResize="1" noEditPoints="1" noAdjustHandles="1" noChangeArrowheads="1" noChangeShapeType="1" noTextEdit="1"/>
              </p:cNvSpPr>
              <p:nvPr/>
            </p:nvSpPr>
            <p:spPr>
              <a:xfrm>
                <a:off x="274776" y="1696974"/>
                <a:ext cx="7435215" cy="506870"/>
              </a:xfrm>
              <a:prstGeom prst="rect">
                <a:avLst/>
              </a:prstGeom>
              <a:blipFill>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B36AEF06-9083-4B8C-BA81-D6400F41DA28}"/>
                  </a:ext>
                </a:extLst>
              </p:cNvPr>
              <p:cNvSpPr/>
              <p:nvPr/>
            </p:nvSpPr>
            <p:spPr>
              <a:xfrm>
                <a:off x="562623" y="2882382"/>
                <a:ext cx="319773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+1</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+1</m:t>
                          </m:r>
                        </m:e>
                      </m:d>
                    </m:oMath>
                  </m:oMathPara>
                </a14:m>
                <a:endParaRPr lang="es-EC" dirty="0"/>
              </a:p>
            </p:txBody>
          </p:sp>
        </mc:Choice>
        <mc:Fallback xmlns="">
          <p:sp>
            <p:nvSpPr>
              <p:cNvPr id="6" name="Rectángulo 5">
                <a:extLst>
                  <a:ext uri="{FF2B5EF4-FFF2-40B4-BE49-F238E27FC236}">
                    <a16:creationId xmlns:a16="http://schemas.microsoft.com/office/drawing/2014/main" id="{B36AEF06-9083-4B8C-BA81-D6400F41DA28}"/>
                  </a:ext>
                </a:extLst>
              </p:cNvPr>
              <p:cNvSpPr>
                <a:spLocks noRot="1" noChangeAspect="1" noMove="1" noResize="1" noEditPoints="1" noAdjustHandles="1" noChangeArrowheads="1" noChangeShapeType="1" noTextEdit="1"/>
              </p:cNvSpPr>
              <p:nvPr/>
            </p:nvSpPr>
            <p:spPr>
              <a:xfrm>
                <a:off x="562623" y="2882382"/>
                <a:ext cx="3197735" cy="369332"/>
              </a:xfrm>
              <a:prstGeom prst="rect">
                <a:avLst/>
              </a:prstGeom>
              <a:blipFill>
                <a:blip r:embed="rId5"/>
                <a:stretch>
                  <a:fillRect b="-3333"/>
                </a:stretch>
              </a:blipFill>
            </p:spPr>
            <p:txBody>
              <a:bodyPr/>
              <a:lstStyle/>
              <a:p>
                <a:r>
                  <a:rPr lang="es-EC">
                    <a:noFill/>
                  </a:rPr>
                  <a:t> </a:t>
                </a:r>
              </a:p>
            </p:txBody>
          </p:sp>
        </mc:Fallback>
      </mc:AlternateContent>
      <p:sp>
        <p:nvSpPr>
          <p:cNvPr id="9" name="CuadroTexto 8">
            <a:extLst>
              <a:ext uri="{FF2B5EF4-FFF2-40B4-BE49-F238E27FC236}">
                <a16:creationId xmlns:a16="http://schemas.microsoft.com/office/drawing/2014/main" id="{964DDE7C-B14C-4B59-A8AF-3BDCFD234D04}"/>
              </a:ext>
            </a:extLst>
          </p:cNvPr>
          <p:cNvSpPr txBox="1"/>
          <p:nvPr/>
        </p:nvSpPr>
        <p:spPr>
          <a:xfrm>
            <a:off x="502800" y="1221206"/>
            <a:ext cx="3151247" cy="369332"/>
          </a:xfrm>
          <a:prstGeom prst="rect">
            <a:avLst/>
          </a:prstGeom>
          <a:noFill/>
        </p:spPr>
        <p:txBody>
          <a:bodyPr wrap="none" rtlCol="0">
            <a:spAutoFit/>
          </a:bodyPr>
          <a:lstStyle/>
          <a:p>
            <a:r>
              <a:rPr lang="es-ES" b="1" i="1" dirty="0"/>
              <a:t>V</a:t>
            </a:r>
            <a:r>
              <a:rPr lang="es-EC" b="1" i="1" dirty="0" err="1"/>
              <a:t>elocidad</a:t>
            </a:r>
            <a:r>
              <a:rPr lang="es-EC" b="1" i="1" dirty="0"/>
              <a:t> de las Partículas</a:t>
            </a:r>
          </a:p>
        </p:txBody>
      </p:sp>
      <p:sp>
        <p:nvSpPr>
          <p:cNvPr id="10" name="CuadroTexto 9">
            <a:extLst>
              <a:ext uri="{FF2B5EF4-FFF2-40B4-BE49-F238E27FC236}">
                <a16:creationId xmlns:a16="http://schemas.microsoft.com/office/drawing/2014/main" id="{0C4FBB9C-64FF-443E-A285-60772640EA30}"/>
              </a:ext>
            </a:extLst>
          </p:cNvPr>
          <p:cNvSpPr txBox="1"/>
          <p:nvPr/>
        </p:nvSpPr>
        <p:spPr>
          <a:xfrm>
            <a:off x="562623" y="2403433"/>
            <a:ext cx="3031599" cy="369332"/>
          </a:xfrm>
          <a:prstGeom prst="rect">
            <a:avLst/>
          </a:prstGeom>
          <a:noFill/>
        </p:spPr>
        <p:txBody>
          <a:bodyPr wrap="none" rtlCol="0">
            <a:spAutoFit/>
          </a:bodyPr>
          <a:lstStyle/>
          <a:p>
            <a:r>
              <a:rPr lang="es-ES" b="1" i="1" dirty="0"/>
              <a:t>Posición de las Partículas</a:t>
            </a:r>
            <a:endParaRPr lang="es-EC" b="1" i="1" dirty="0"/>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7DFE68AB-953B-460D-A565-CFA68916DD00}"/>
                  </a:ext>
                </a:extLst>
              </p:cNvPr>
              <p:cNvSpPr/>
              <p:nvPr/>
            </p:nvSpPr>
            <p:spPr>
              <a:xfrm>
                <a:off x="562625" y="3350411"/>
                <a:ext cx="8330283" cy="3330399"/>
              </a:xfrm>
              <a:prstGeom prst="rect">
                <a:avLst/>
              </a:prstGeom>
            </p:spPr>
            <p:txBody>
              <a:bodyPr wrap="square">
                <a:spAutoFit/>
              </a:bodyPr>
              <a:lstStyle/>
              <a:p>
                <a:pPr>
                  <a:lnSpc>
                    <a:spcPct val="200000"/>
                  </a:lnSpc>
                </a:pPr>
                <a:r>
                  <a:rPr lang="es-EC" b="1" dirty="0">
                    <a:latin typeface="Cambria Math" panose="02040503050406030204" pitchFamily="18" charset="0"/>
                  </a:rPr>
                  <a:t>Donde:</a:t>
                </a:r>
              </a:p>
              <a:p>
                <a:pPr marL="285750" indent="-285750">
                  <a:lnSpc>
                    <a:spcPct val="200000"/>
                  </a:lnSpc>
                  <a:buFont typeface="Arial" panose="020B0604020202020204" pitchFamily="34" charset="0"/>
                  <a:buChar char="•"/>
                </a:pPr>
                <a14:m>
                  <m:oMath xmlns:m="http://schemas.openxmlformats.org/officeDocument/2006/math">
                    <m:sSub>
                      <m:sSubPr>
                        <m:ctrlPr>
                          <a:rPr lang="es-EC" i="1" smtClean="0">
                            <a:latin typeface="Cambria Math" panose="02040503050406030204" pitchFamily="18" charset="0"/>
                          </a:rPr>
                        </m:ctrlPr>
                      </m:sSubPr>
                      <m:e>
                        <m:r>
                          <a:rPr lang="es-EC" i="1">
                            <a:solidFill>
                              <a:srgbClr val="00000A"/>
                            </a:solidFill>
                            <a:latin typeface="Cambria Math" panose="02040503050406030204" pitchFamily="18" charset="0"/>
                            <a:ea typeface="Droid Sans Fallback"/>
                            <a:cs typeface="Calibri" panose="020F0502020204030204" pitchFamily="34" charset="0"/>
                          </a:rPr>
                          <m:t>𝑅</m:t>
                        </m:r>
                      </m:e>
                      <m:sub>
                        <m:r>
                          <a:rPr lang="es-EC" i="1">
                            <a:solidFill>
                              <a:srgbClr val="00000A"/>
                            </a:solidFill>
                            <a:latin typeface="Cambria Math" panose="02040503050406030204" pitchFamily="18" charset="0"/>
                            <a:ea typeface="Droid Sans Fallback"/>
                            <a:cs typeface="Calibri" panose="020F0502020204030204" pitchFamily="34" charset="0"/>
                          </a:rPr>
                          <m:t>1</m:t>
                        </m:r>
                      </m:sub>
                    </m:sSub>
                  </m:oMath>
                </a14:m>
                <a:r>
                  <a:rPr lang="es-EC" dirty="0">
                    <a:solidFill>
                      <a:srgbClr val="00000A"/>
                    </a:solidFill>
                    <a:ea typeface="Droid Sans Fallback"/>
                  </a:rPr>
                  <a:t> y </a:t>
                </a:r>
                <a14:m>
                  <m:oMath xmlns:m="http://schemas.openxmlformats.org/officeDocument/2006/math">
                    <m:sSub>
                      <m:sSubPr>
                        <m:ctrlPr>
                          <a:rPr lang="es-EC" i="1">
                            <a:latin typeface="Cambria Math" panose="02040503050406030204" pitchFamily="18" charset="0"/>
                          </a:rPr>
                        </m:ctrlPr>
                      </m:sSubPr>
                      <m:e>
                        <m:r>
                          <a:rPr lang="es-EC" i="1">
                            <a:solidFill>
                              <a:srgbClr val="00000A"/>
                            </a:solidFill>
                            <a:latin typeface="Cambria Math" panose="02040503050406030204" pitchFamily="18" charset="0"/>
                            <a:ea typeface="Droid Sans Fallback"/>
                            <a:cs typeface="Calibri" panose="020F0502020204030204" pitchFamily="34" charset="0"/>
                          </a:rPr>
                          <m:t>𝑅</m:t>
                        </m:r>
                      </m:e>
                      <m:sub>
                        <m:r>
                          <a:rPr lang="es-EC" i="1">
                            <a:solidFill>
                              <a:srgbClr val="00000A"/>
                            </a:solidFill>
                            <a:latin typeface="Cambria Math" panose="02040503050406030204" pitchFamily="18" charset="0"/>
                            <a:ea typeface="Droid Sans Fallback"/>
                            <a:cs typeface="Calibri" panose="020F0502020204030204" pitchFamily="34" charset="0"/>
                          </a:rPr>
                          <m:t>2</m:t>
                        </m:r>
                      </m:sub>
                    </m:sSub>
                  </m:oMath>
                </a14:m>
                <a:r>
                  <a:rPr lang="es-EC" dirty="0">
                    <a:solidFill>
                      <a:srgbClr val="00000A"/>
                    </a:solidFill>
                    <a:ea typeface="Droid Sans Fallback"/>
                  </a:rPr>
                  <a:t>: números aleatorios de 0 a 1, </a:t>
                </a:r>
              </a:p>
              <a:p>
                <a:pPr marL="285750" indent="-285750">
                  <a:lnSpc>
                    <a:spcPct val="200000"/>
                  </a:lnSpc>
                  <a:buFont typeface="Arial" panose="020B0604020202020204" pitchFamily="34" charset="0"/>
                  <a:buChar char="•"/>
                </a:pPr>
                <a:r>
                  <a:rPr lang="es-EC" i="1" dirty="0" err="1"/>
                  <a:t>Pbest</a:t>
                </a:r>
                <a:r>
                  <a:rPr lang="es-EC" dirty="0"/>
                  <a:t> y </a:t>
                </a:r>
                <a:r>
                  <a:rPr lang="es-EC" i="1" dirty="0" err="1"/>
                  <a:t>Gbest</a:t>
                </a:r>
                <a:r>
                  <a:rPr lang="es-EC" i="1" dirty="0"/>
                  <a:t> : mejor posición individual y colectiva hasta el momento</a:t>
                </a:r>
              </a:p>
              <a:p>
                <a:pPr marL="285750" indent="-285750">
                  <a:lnSpc>
                    <a:spcPct val="200000"/>
                  </a:lnSpc>
                  <a:buFont typeface="Arial" panose="020B0604020202020204" pitchFamily="34" charset="0"/>
                  <a:buChar char="•"/>
                </a:pPr>
                <a:r>
                  <a:rPr lang="es-EC" i="1" dirty="0"/>
                  <a:t> </a:t>
                </a:r>
                <a14:m>
                  <m:oMath xmlns:m="http://schemas.openxmlformats.org/officeDocument/2006/math">
                    <m:sSub>
                      <m:sSubPr>
                        <m:ctrlPr>
                          <a:rPr lang="es-EC" i="1">
                            <a:latin typeface="Cambria Math" panose="02040503050406030204" pitchFamily="18" charset="0"/>
                          </a:rPr>
                        </m:ctrlPr>
                      </m:sSubPr>
                      <m:e>
                        <m:r>
                          <a:rPr lang="es-ES" i="1">
                            <a:solidFill>
                              <a:srgbClr val="00000A"/>
                            </a:solidFill>
                            <a:latin typeface="Cambria Math" panose="02040503050406030204" pitchFamily="18" charset="0"/>
                            <a:ea typeface="Droid Sans Fallback"/>
                            <a:cs typeface="Calibri" panose="020F0502020204030204" pitchFamily="34" charset="0"/>
                          </a:rPr>
                          <m:t>𝐶</m:t>
                        </m:r>
                      </m:e>
                      <m:sub>
                        <m:r>
                          <a:rPr lang="es-EC" i="1">
                            <a:solidFill>
                              <a:srgbClr val="00000A"/>
                            </a:solidFill>
                            <a:latin typeface="Cambria Math" panose="02040503050406030204" pitchFamily="18" charset="0"/>
                            <a:ea typeface="Droid Sans Fallback"/>
                            <a:cs typeface="Calibri" panose="020F0502020204030204" pitchFamily="34" charset="0"/>
                          </a:rPr>
                          <m:t>1</m:t>
                        </m:r>
                      </m:sub>
                    </m:sSub>
                  </m:oMath>
                </a14:m>
                <a:r>
                  <a:rPr lang="es-EC" dirty="0"/>
                  <a:t> peso de la memoria individual</a:t>
                </a:r>
              </a:p>
              <a:p>
                <a:pPr marL="285750" indent="-285750">
                  <a:lnSpc>
                    <a:spcPct val="200000"/>
                  </a:lnSpc>
                  <a:buFont typeface="Arial" panose="020B0604020202020204" pitchFamily="34" charset="0"/>
                  <a:buChar char="•"/>
                </a:pPr>
                <a:r>
                  <a:rPr lang="es-EC" i="1" dirty="0"/>
                  <a:t> </a:t>
                </a:r>
                <a14:m>
                  <m:oMath xmlns:m="http://schemas.openxmlformats.org/officeDocument/2006/math">
                    <m:sSub>
                      <m:sSubPr>
                        <m:ctrlPr>
                          <a:rPr lang="es-EC" i="1">
                            <a:latin typeface="Cambria Math" panose="02040503050406030204" pitchFamily="18" charset="0"/>
                          </a:rPr>
                        </m:ctrlPr>
                      </m:sSubPr>
                      <m:e>
                        <m:r>
                          <a:rPr lang="es-ES" i="1">
                            <a:solidFill>
                              <a:srgbClr val="00000A"/>
                            </a:solidFill>
                            <a:latin typeface="Cambria Math" panose="02040503050406030204" pitchFamily="18" charset="0"/>
                            <a:ea typeface="Droid Sans Fallback"/>
                            <a:cs typeface="Calibri" panose="020F0502020204030204" pitchFamily="34" charset="0"/>
                          </a:rPr>
                          <m:t>𝐶</m:t>
                        </m:r>
                      </m:e>
                      <m:sub>
                        <m:r>
                          <a:rPr lang="es-ES" i="1">
                            <a:solidFill>
                              <a:srgbClr val="00000A"/>
                            </a:solidFill>
                            <a:latin typeface="Cambria Math" panose="02040503050406030204" pitchFamily="18" charset="0"/>
                            <a:ea typeface="Droid Sans Fallback"/>
                            <a:cs typeface="Calibri" panose="020F0502020204030204" pitchFamily="34" charset="0"/>
                          </a:rPr>
                          <m:t>2</m:t>
                        </m:r>
                      </m:sub>
                    </m:sSub>
                    <m:r>
                      <a:rPr lang="es-EC" i="1">
                        <a:solidFill>
                          <a:srgbClr val="00000A"/>
                        </a:solidFill>
                        <a:latin typeface="Cambria Math" panose="02040503050406030204" pitchFamily="18" charset="0"/>
                        <a:ea typeface="Droid Sans Fallback"/>
                        <a:cs typeface="Calibri" panose="020F0502020204030204" pitchFamily="34" charset="0"/>
                      </a:rPr>
                      <m:t> </m:t>
                    </m:r>
                  </m:oMath>
                </a14:m>
                <a:r>
                  <a:rPr lang="es-EC" dirty="0"/>
                  <a:t>peso de la memoria colectiva</a:t>
                </a:r>
              </a:p>
              <a:p>
                <a:pPr>
                  <a:lnSpc>
                    <a:spcPct val="200000"/>
                  </a:lnSpc>
                </a:pPr>
                <a:endParaRPr lang="es-EC" dirty="0">
                  <a:solidFill>
                    <a:srgbClr val="00000A"/>
                  </a:solidFill>
                  <a:ea typeface="Droid Sans Fallback"/>
                </a:endParaRPr>
              </a:p>
            </p:txBody>
          </p:sp>
        </mc:Choice>
        <mc:Fallback xmlns="">
          <p:sp>
            <p:nvSpPr>
              <p:cNvPr id="12" name="Rectángulo 11">
                <a:extLst>
                  <a:ext uri="{FF2B5EF4-FFF2-40B4-BE49-F238E27FC236}">
                    <a16:creationId xmlns:a16="http://schemas.microsoft.com/office/drawing/2014/main" id="{7DFE68AB-953B-460D-A565-CFA68916DD00}"/>
                  </a:ext>
                </a:extLst>
              </p:cNvPr>
              <p:cNvSpPr>
                <a:spLocks noRot="1" noChangeAspect="1" noMove="1" noResize="1" noEditPoints="1" noAdjustHandles="1" noChangeArrowheads="1" noChangeShapeType="1" noTextEdit="1"/>
              </p:cNvSpPr>
              <p:nvPr/>
            </p:nvSpPr>
            <p:spPr>
              <a:xfrm>
                <a:off x="562625" y="3350411"/>
                <a:ext cx="8330283" cy="3330399"/>
              </a:xfrm>
              <a:prstGeom prst="rect">
                <a:avLst/>
              </a:prstGeom>
              <a:blipFill>
                <a:blip r:embed="rId6"/>
                <a:stretch>
                  <a:fillRect l="-585"/>
                </a:stretch>
              </a:blipFill>
            </p:spPr>
            <p:txBody>
              <a:bodyPr/>
              <a:lstStyle/>
              <a:p>
                <a:r>
                  <a:rPr lang="es-EC">
                    <a:noFill/>
                  </a:rPr>
                  <a:t> </a:t>
                </a:r>
              </a:p>
            </p:txBody>
          </p:sp>
        </mc:Fallback>
      </mc:AlternateContent>
    </p:spTree>
    <p:extLst>
      <p:ext uri="{BB962C8B-B14F-4D97-AF65-F5344CB8AC3E}">
        <p14:creationId xmlns:p14="http://schemas.microsoft.com/office/powerpoint/2010/main" val="3862147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9501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562625" y="705690"/>
            <a:ext cx="1877437" cy="369332"/>
          </a:xfrm>
          <a:prstGeom prst="rect">
            <a:avLst/>
          </a:prstGeom>
          <a:noFill/>
        </p:spPr>
        <p:txBody>
          <a:bodyPr wrap="none" rtlCol="0">
            <a:spAutoFit/>
          </a:bodyPr>
          <a:lstStyle/>
          <a:p>
            <a:r>
              <a:rPr lang="es-EC" b="1" i="1" dirty="0"/>
              <a:t>Peso de Inercia</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8AFD0920-4160-4A19-A909-F5F98A0C6DB3}"/>
                  </a:ext>
                </a:extLst>
              </p:cNvPr>
              <p:cNvSpPr/>
              <p:nvPr/>
            </p:nvSpPr>
            <p:spPr>
              <a:xfrm>
                <a:off x="417502" y="941989"/>
                <a:ext cx="8788046" cy="1114408"/>
              </a:xfrm>
              <a:prstGeom prst="rect">
                <a:avLst/>
              </a:prstGeom>
            </p:spPr>
            <p:txBody>
              <a:bodyPr wrap="square">
                <a:spAutoFit/>
              </a:bodyPr>
              <a:lstStyle/>
              <a:p>
                <a:pPr marL="285750" indent="-285750">
                  <a:lnSpc>
                    <a:spcPct val="200000"/>
                  </a:lnSpc>
                  <a:buFont typeface="Arial" panose="020B0604020202020204" pitchFamily="34" charset="0"/>
                  <a:buChar char="•"/>
                </a:pPr>
                <a14:m>
                  <m:oMath xmlns:m="http://schemas.openxmlformats.org/officeDocument/2006/math">
                    <m:r>
                      <m:rPr>
                        <m:sty m:val="p"/>
                      </m:rPr>
                      <a:rPr lang="el-GR" i="1" smtClean="0">
                        <a:latin typeface="Cambria Math" panose="02040503050406030204" pitchFamily="18" charset="0"/>
                      </a:rPr>
                      <m:t>ω</m:t>
                    </m:r>
                  </m:oMath>
                </a14:m>
                <a:r>
                  <a:rPr lang="es-EC" dirty="0">
                    <a:solidFill>
                      <a:srgbClr val="00000A"/>
                    </a:solidFill>
                    <a:latin typeface="+mj-lt"/>
                    <a:ea typeface="Droid Sans Fallback"/>
                  </a:rPr>
                  <a:t>: peso de la velocidad anterior, limita la importancia de esta.</a:t>
                </a:r>
              </a:p>
              <a:p>
                <a:pPr marL="285750" indent="-285750">
                  <a:lnSpc>
                    <a:spcPct val="200000"/>
                  </a:lnSpc>
                  <a:buFont typeface="Arial" panose="020B0604020202020204" pitchFamily="34" charset="0"/>
                  <a:buChar char="•"/>
                </a:pPr>
                <a:r>
                  <a:rPr lang="es-EC" dirty="0">
                    <a:solidFill>
                      <a:srgbClr val="00000A"/>
                    </a:solidFill>
                    <a:latin typeface="+mj-lt"/>
                  </a:rPr>
                  <a:t>Decrece linealmente en cada iteración. </a:t>
                </a:r>
                <a:r>
                  <a:rPr lang="es-EC" dirty="0" err="1">
                    <a:solidFill>
                      <a:srgbClr val="00000A"/>
                    </a:solidFill>
                    <a:latin typeface="+mj-lt"/>
                  </a:rPr>
                  <a:t>Ej</a:t>
                </a:r>
                <a:r>
                  <a:rPr lang="es-EC" dirty="0">
                    <a:solidFill>
                      <a:srgbClr val="00000A"/>
                    </a:solidFill>
                    <a:latin typeface="+mj-lt"/>
                  </a:rPr>
                  <a:t>: del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𝜔</m:t>
                        </m:r>
                      </m:e>
                      <m:sub>
                        <m:r>
                          <a:rPr lang="es-ES" b="0" i="1" smtClean="0">
                            <a:latin typeface="Cambria Math" panose="02040503050406030204" pitchFamily="18" charset="0"/>
                          </a:rPr>
                          <m:t>𝑚𝑎𝑥</m:t>
                        </m:r>
                      </m:sub>
                    </m:sSub>
                    <m:r>
                      <a:rPr lang="es-ES" b="0" i="0" smtClean="0">
                        <a:latin typeface="Cambria Math" panose="02040503050406030204" pitchFamily="18" charset="0"/>
                      </a:rPr>
                      <m:t>=90%</m:t>
                    </m:r>
                  </m:oMath>
                </a14:m>
                <a:r>
                  <a:rPr lang="es-EC" dirty="0">
                    <a:solidFill>
                      <a:srgbClr val="00000A"/>
                    </a:solidFill>
                    <a:latin typeface="+mj-lt"/>
                  </a:rPr>
                  <a:t> al </a:t>
                </a:r>
                <a14:m>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𝑚𝑖𝑛</m:t>
                        </m:r>
                      </m:sub>
                    </m:sSub>
                    <m:r>
                      <a:rPr lang="es-ES">
                        <a:latin typeface="Cambria Math" panose="02040503050406030204" pitchFamily="18" charset="0"/>
                      </a:rPr>
                      <m:t>=</m:t>
                    </m:r>
                    <m:r>
                      <a:rPr lang="es-ES" b="0" i="0" smtClean="0">
                        <a:latin typeface="Cambria Math" panose="02040503050406030204" pitchFamily="18" charset="0"/>
                      </a:rPr>
                      <m:t>30</m:t>
                    </m:r>
                    <m:r>
                      <a:rPr lang="es-ES">
                        <a:latin typeface="Cambria Math" panose="02040503050406030204" pitchFamily="18" charset="0"/>
                      </a:rPr>
                      <m:t>%</m:t>
                    </m:r>
                  </m:oMath>
                </a14:m>
                <a:endParaRPr lang="es-EC" dirty="0">
                  <a:latin typeface="+mj-lt"/>
                </a:endParaRPr>
              </a:p>
            </p:txBody>
          </p:sp>
        </mc:Choice>
        <mc:Fallback xmlns="">
          <p:sp>
            <p:nvSpPr>
              <p:cNvPr id="8" name="Rectángulo 7">
                <a:extLst>
                  <a:ext uri="{FF2B5EF4-FFF2-40B4-BE49-F238E27FC236}">
                    <a16:creationId xmlns:a16="http://schemas.microsoft.com/office/drawing/2014/main" id="{8AFD0920-4160-4A19-A909-F5F98A0C6DB3}"/>
                  </a:ext>
                </a:extLst>
              </p:cNvPr>
              <p:cNvSpPr>
                <a:spLocks noRot="1" noChangeAspect="1" noMove="1" noResize="1" noEditPoints="1" noAdjustHandles="1" noChangeArrowheads="1" noChangeShapeType="1" noTextEdit="1"/>
              </p:cNvSpPr>
              <p:nvPr/>
            </p:nvSpPr>
            <p:spPr>
              <a:xfrm>
                <a:off x="417502" y="941989"/>
                <a:ext cx="8788046" cy="1114408"/>
              </a:xfrm>
              <a:prstGeom prst="rect">
                <a:avLst/>
              </a:prstGeom>
              <a:blipFill>
                <a:blip r:embed="rId4"/>
                <a:stretch>
                  <a:fillRect l="-416" b="-8791"/>
                </a:stretch>
              </a:blipFill>
            </p:spPr>
            <p:txBody>
              <a:bodyPr/>
              <a:lstStyle/>
              <a:p>
                <a:r>
                  <a:rPr lang="es-EC">
                    <a:noFill/>
                  </a:rPr>
                  <a:t> </a:t>
                </a:r>
              </a:p>
            </p:txBody>
          </p:sp>
        </mc:Fallback>
      </mc:AlternateContent>
      <p:sp>
        <p:nvSpPr>
          <p:cNvPr id="11" name="CuadroTexto 10">
            <a:extLst>
              <a:ext uri="{FF2B5EF4-FFF2-40B4-BE49-F238E27FC236}">
                <a16:creationId xmlns:a16="http://schemas.microsoft.com/office/drawing/2014/main" id="{1D2758E9-8FDE-461A-9254-7B041FFEF06F}"/>
              </a:ext>
            </a:extLst>
          </p:cNvPr>
          <p:cNvSpPr txBox="1"/>
          <p:nvPr/>
        </p:nvSpPr>
        <p:spPr>
          <a:xfrm>
            <a:off x="552974" y="3478294"/>
            <a:ext cx="2698175" cy="369332"/>
          </a:xfrm>
          <a:prstGeom prst="rect">
            <a:avLst/>
          </a:prstGeom>
          <a:noFill/>
        </p:spPr>
        <p:txBody>
          <a:bodyPr wrap="none" rtlCol="0">
            <a:spAutoFit/>
          </a:bodyPr>
          <a:lstStyle/>
          <a:p>
            <a:r>
              <a:rPr lang="es-EC" b="1" i="1" dirty="0"/>
              <a:t>Factor de Constricción</a:t>
            </a:r>
          </a:p>
        </p:txBody>
      </p:sp>
      <p:sp>
        <p:nvSpPr>
          <p:cNvPr id="12" name="Rectángulo 11">
            <a:extLst>
              <a:ext uri="{FF2B5EF4-FFF2-40B4-BE49-F238E27FC236}">
                <a16:creationId xmlns:a16="http://schemas.microsoft.com/office/drawing/2014/main" id="{428B70B3-DCA0-49F1-B64B-07558AA81C79}"/>
              </a:ext>
            </a:extLst>
          </p:cNvPr>
          <p:cNvSpPr/>
          <p:nvPr/>
        </p:nvSpPr>
        <p:spPr>
          <a:xfrm>
            <a:off x="552974" y="3837102"/>
            <a:ext cx="8788046" cy="560410"/>
          </a:xfrm>
          <a:prstGeom prst="rect">
            <a:avLst/>
          </a:prstGeom>
        </p:spPr>
        <p:txBody>
          <a:bodyPr wrap="square">
            <a:spAutoFit/>
          </a:bodyPr>
          <a:lstStyle/>
          <a:p>
            <a:pPr marL="285750" indent="-285750">
              <a:lnSpc>
                <a:spcPct val="200000"/>
              </a:lnSpc>
              <a:buFont typeface="Arial" panose="020B0604020202020204" pitchFamily="34" charset="0"/>
              <a:buChar char="•"/>
            </a:pPr>
            <a:r>
              <a:rPr lang="es-EC" dirty="0"/>
              <a:t>Limita la velocidad de las partículas para asegurar la convergencia </a:t>
            </a:r>
            <a:endParaRPr lang="es-EC" dirty="0">
              <a:latin typeface="+mj-lt"/>
            </a:endParaRPr>
          </a:p>
        </p:txBody>
      </p:sp>
      <mc:AlternateContent xmlns:mc="http://schemas.openxmlformats.org/markup-compatibility/2006" xmlns:a14="http://schemas.microsoft.com/office/drawing/2010/main">
        <mc:Choice Requires="a14">
          <p:sp>
            <p:nvSpPr>
              <p:cNvPr id="5" name="Rectángulo 4">
                <a:extLst>
                  <a:ext uri="{FF2B5EF4-FFF2-40B4-BE49-F238E27FC236}">
                    <a16:creationId xmlns:a16="http://schemas.microsoft.com/office/drawing/2014/main" id="{E48BAD5E-D899-4318-A44B-7A71D7321B6C}"/>
                  </a:ext>
                </a:extLst>
              </p:cNvPr>
              <p:cNvSpPr/>
              <p:nvPr/>
            </p:nvSpPr>
            <p:spPr>
              <a:xfrm>
                <a:off x="2618260" y="2704800"/>
                <a:ext cx="4165756"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𝜔</m:t>
                      </m:r>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d>
                        <m:dPr>
                          <m:begChr m:val="["/>
                          <m:endChr m:val="]"/>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𝑚𝑖𝑛</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𝑚𝑎𝑥</m:t>
                                  </m:r>
                                </m:sub>
                              </m:sSub>
                            </m:num>
                            <m:den>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𝑖</m:t>
                                      </m:r>
                                    </m:e>
                                    <m:sub>
                                      <m:r>
                                        <a:rPr lang="es-EC" i="1">
                                          <a:latin typeface="Cambria Math" panose="02040503050406030204" pitchFamily="18" charset="0"/>
                                        </a:rPr>
                                        <m:t>𝑚𝑎𝑥</m:t>
                                      </m:r>
                                    </m:sub>
                                  </m:sSub>
                                  <m:r>
                                    <a:rPr lang="es-EC" i="0">
                                      <a:latin typeface="Cambria Math" panose="02040503050406030204" pitchFamily="18" charset="0"/>
                                    </a:rPr>
                                    <m:t>−1</m:t>
                                  </m:r>
                                </m:e>
                              </m:d>
                            </m:den>
                          </m:f>
                          <m:r>
                            <a:rPr lang="es-EC" i="0">
                              <a:latin typeface="Cambria Math" panose="02040503050406030204" pitchFamily="18" charset="0"/>
                            </a:rPr>
                            <m:t> </m:t>
                          </m:r>
                          <m:d>
                            <m:dPr>
                              <m:ctrlPr>
                                <a:rPr lang="es-EC" i="1">
                                  <a:latin typeface="Cambria Math" panose="02040503050406030204" pitchFamily="18" charset="0"/>
                                </a:rPr>
                              </m:ctrlPr>
                            </m:dPr>
                            <m:e>
                              <m:r>
                                <a:rPr lang="es-EC" i="1">
                                  <a:latin typeface="Cambria Math" panose="02040503050406030204" pitchFamily="18" charset="0"/>
                                </a:rPr>
                                <m:t>𝑖</m:t>
                              </m:r>
                              <m:r>
                                <a:rPr lang="es-EC" i="0">
                                  <a:latin typeface="Cambria Math" panose="02040503050406030204" pitchFamily="18" charset="0"/>
                                </a:rPr>
                                <m:t>−1</m:t>
                              </m:r>
                            </m:e>
                          </m:d>
                        </m:e>
                      </m: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𝜔</m:t>
                          </m:r>
                        </m:e>
                        <m:sub>
                          <m:r>
                            <a:rPr lang="es-EC" i="1">
                              <a:latin typeface="Cambria Math" panose="02040503050406030204" pitchFamily="18" charset="0"/>
                            </a:rPr>
                            <m:t>𝑚𝑎𝑥</m:t>
                          </m:r>
                        </m:sub>
                      </m:sSub>
                    </m:oMath>
                  </m:oMathPara>
                </a14:m>
                <a:endParaRPr lang="es-EC" dirty="0"/>
              </a:p>
            </p:txBody>
          </p:sp>
        </mc:Choice>
        <mc:Fallback xmlns="">
          <p:sp>
            <p:nvSpPr>
              <p:cNvPr id="5" name="Rectángulo 4">
                <a:extLst>
                  <a:ext uri="{FF2B5EF4-FFF2-40B4-BE49-F238E27FC236}">
                    <a16:creationId xmlns:a16="http://schemas.microsoft.com/office/drawing/2014/main" id="{E48BAD5E-D899-4318-A44B-7A71D7321B6C}"/>
                  </a:ext>
                </a:extLst>
              </p:cNvPr>
              <p:cNvSpPr>
                <a:spLocks noRot="1" noChangeAspect="1" noMove="1" noResize="1" noEditPoints="1" noAdjustHandles="1" noChangeArrowheads="1" noChangeShapeType="1" noTextEdit="1"/>
              </p:cNvSpPr>
              <p:nvPr/>
            </p:nvSpPr>
            <p:spPr>
              <a:xfrm>
                <a:off x="2618260" y="2704800"/>
                <a:ext cx="4165756" cy="708720"/>
              </a:xfrm>
              <a:prstGeom prst="rect">
                <a:avLst/>
              </a:prstGeom>
              <a:blipFill>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6" name="Rectángulo 5">
                <a:extLst>
                  <a:ext uri="{FF2B5EF4-FFF2-40B4-BE49-F238E27FC236}">
                    <a16:creationId xmlns:a16="http://schemas.microsoft.com/office/drawing/2014/main" id="{210F5011-D1E3-4C22-A5D4-12F65A212A4E}"/>
                  </a:ext>
                </a:extLst>
              </p:cNvPr>
              <p:cNvSpPr/>
              <p:nvPr/>
            </p:nvSpPr>
            <p:spPr>
              <a:xfrm>
                <a:off x="713966" y="2186176"/>
                <a:ext cx="7974345" cy="5068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+1</m:t>
                          </m:r>
                        </m:e>
                      </m:d>
                      <m:r>
                        <a:rPr lang="es-EC" i="0">
                          <a:latin typeface="Cambria Math" panose="02040503050406030204" pitchFamily="18" charset="0"/>
                        </a:rPr>
                        <m:t>=</m:t>
                      </m:r>
                      <m:r>
                        <a:rPr lang="es-EC" i="1">
                          <a:latin typeface="Cambria Math" panose="02040503050406030204" pitchFamily="18" charset="0"/>
                        </a:rPr>
                        <m:t>𝜔</m:t>
                      </m:r>
                      <m:d>
                        <m:dPr>
                          <m:ctrlPr>
                            <a:rPr lang="es-EC" i="1">
                              <a:latin typeface="Cambria Math" panose="02040503050406030204" pitchFamily="18" charset="0"/>
                            </a:rPr>
                          </m:ctrlPr>
                        </m:dPr>
                        <m:e>
                          <m:r>
                            <a:rPr lang="es-EC" i="1">
                              <a:latin typeface="Cambria Math" panose="02040503050406030204" pitchFamily="18" charset="0"/>
                            </a:rPr>
                            <m:t>𝑘</m:t>
                          </m:r>
                        </m:e>
                      </m:d>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1</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2</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oMath>
                  </m:oMathPara>
                </a14:m>
                <a:endParaRPr lang="es-EC" dirty="0"/>
              </a:p>
            </p:txBody>
          </p:sp>
        </mc:Choice>
        <mc:Fallback xmlns="">
          <p:sp>
            <p:nvSpPr>
              <p:cNvPr id="6" name="Rectángulo 5">
                <a:extLst>
                  <a:ext uri="{FF2B5EF4-FFF2-40B4-BE49-F238E27FC236}">
                    <a16:creationId xmlns:a16="http://schemas.microsoft.com/office/drawing/2014/main" id="{210F5011-D1E3-4C22-A5D4-12F65A212A4E}"/>
                  </a:ext>
                </a:extLst>
              </p:cNvPr>
              <p:cNvSpPr>
                <a:spLocks noRot="1" noChangeAspect="1" noMove="1" noResize="1" noEditPoints="1" noAdjustHandles="1" noChangeArrowheads="1" noChangeShapeType="1" noTextEdit="1"/>
              </p:cNvSpPr>
              <p:nvPr/>
            </p:nvSpPr>
            <p:spPr>
              <a:xfrm>
                <a:off x="713966" y="2186176"/>
                <a:ext cx="7974345" cy="506870"/>
              </a:xfrm>
              <a:prstGeom prst="rect">
                <a:avLst/>
              </a:prstGeom>
              <a:blipFill>
                <a:blip r:embed="rId6"/>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a:extLst>
                  <a:ext uri="{FF2B5EF4-FFF2-40B4-BE49-F238E27FC236}">
                    <a16:creationId xmlns:a16="http://schemas.microsoft.com/office/drawing/2014/main" id="{2E2255A3-3372-4328-B4AD-D1A8165479E7}"/>
                  </a:ext>
                </a:extLst>
              </p:cNvPr>
              <p:cNvSpPr/>
              <p:nvPr/>
            </p:nvSpPr>
            <p:spPr>
              <a:xfrm>
                <a:off x="1131053" y="5095611"/>
                <a:ext cx="2562816" cy="7290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s-EC">
                          <a:latin typeface="Cambria Math" panose="02040503050406030204" pitchFamily="18" charset="0"/>
                        </a:rPr>
                        <m:t>τ</m:t>
                      </m:r>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2</m:t>
                          </m:r>
                        </m:num>
                        <m:den>
                          <m:r>
                            <a:rPr lang="es-EC" i="0">
                              <a:latin typeface="Cambria Math" panose="02040503050406030204" pitchFamily="18" charset="0"/>
                            </a:rPr>
                            <m:t>2−</m:t>
                          </m:r>
                          <m:r>
                            <a:rPr lang="es-EC" i="1">
                              <a:latin typeface="Cambria Math" panose="02040503050406030204" pitchFamily="18" charset="0"/>
                            </a:rPr>
                            <m:t>𝜑</m:t>
                          </m:r>
                          <m:r>
                            <a:rPr lang="es-EC" i="0">
                              <a:latin typeface="Cambria Math" panose="02040503050406030204" pitchFamily="18" charset="0"/>
                            </a:rPr>
                            <m:t>−</m:t>
                          </m:r>
                          <m:rad>
                            <m:radPr>
                              <m:degHide m:val="on"/>
                              <m:ctrlPr>
                                <a:rPr lang="es-EC" i="1">
                                  <a:latin typeface="Cambria Math" panose="02040503050406030204" pitchFamily="18" charset="0"/>
                                </a:rPr>
                              </m:ctrlPr>
                            </m:radPr>
                            <m:deg/>
                            <m:e>
                              <m:sSup>
                                <m:sSupPr>
                                  <m:ctrlPr>
                                    <a:rPr lang="es-EC" i="1">
                                      <a:latin typeface="Cambria Math" panose="02040503050406030204" pitchFamily="18" charset="0"/>
                                    </a:rPr>
                                  </m:ctrlPr>
                                </m:sSupPr>
                                <m:e>
                                  <m:r>
                                    <a:rPr lang="es-EC" i="1">
                                      <a:latin typeface="Cambria Math" panose="02040503050406030204" pitchFamily="18" charset="0"/>
                                    </a:rPr>
                                    <m:t>𝜑</m:t>
                                  </m:r>
                                </m:e>
                                <m:sup>
                                  <m:r>
                                    <a:rPr lang="es-EC" i="0">
                                      <a:latin typeface="Cambria Math" panose="02040503050406030204" pitchFamily="18" charset="0"/>
                                    </a:rPr>
                                    <m:t>2</m:t>
                                  </m:r>
                                </m:sup>
                              </m:sSup>
                              <m:r>
                                <a:rPr lang="es-EC" i="0">
                                  <a:latin typeface="Cambria Math" panose="02040503050406030204" pitchFamily="18" charset="0"/>
                                </a:rPr>
                                <m:t>−4</m:t>
                              </m:r>
                              <m:r>
                                <a:rPr lang="es-EC" i="1">
                                  <a:latin typeface="Cambria Math" panose="02040503050406030204" pitchFamily="18" charset="0"/>
                                </a:rPr>
                                <m:t>𝜑</m:t>
                              </m:r>
                            </m:e>
                          </m:rad>
                        </m:den>
                      </m:f>
                      <m:r>
                        <a:rPr lang="es-EC" i="0">
                          <a:latin typeface="Cambria Math" panose="02040503050406030204" pitchFamily="18" charset="0"/>
                        </a:rPr>
                        <m:t> </m:t>
                      </m:r>
                    </m:oMath>
                  </m:oMathPara>
                </a14:m>
                <a:endParaRPr lang="es-EC" dirty="0"/>
              </a:p>
            </p:txBody>
          </p:sp>
        </mc:Choice>
        <mc:Fallback xmlns="">
          <p:sp>
            <p:nvSpPr>
              <p:cNvPr id="13" name="Rectángulo 12">
                <a:extLst>
                  <a:ext uri="{FF2B5EF4-FFF2-40B4-BE49-F238E27FC236}">
                    <a16:creationId xmlns:a16="http://schemas.microsoft.com/office/drawing/2014/main" id="{2E2255A3-3372-4328-B4AD-D1A8165479E7}"/>
                  </a:ext>
                </a:extLst>
              </p:cNvPr>
              <p:cNvSpPr>
                <a:spLocks noRot="1" noChangeAspect="1" noMove="1" noResize="1" noEditPoints="1" noAdjustHandles="1" noChangeArrowheads="1" noChangeShapeType="1" noTextEdit="1"/>
              </p:cNvSpPr>
              <p:nvPr/>
            </p:nvSpPr>
            <p:spPr>
              <a:xfrm>
                <a:off x="1131053" y="5095611"/>
                <a:ext cx="2562816" cy="729046"/>
              </a:xfrm>
              <a:prstGeom prst="rect">
                <a:avLst/>
              </a:prstGeom>
              <a:blipFill>
                <a:blip r:embed="rId7"/>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4" name="Rectángulo 13">
                <a:extLst>
                  <a:ext uri="{FF2B5EF4-FFF2-40B4-BE49-F238E27FC236}">
                    <a16:creationId xmlns:a16="http://schemas.microsoft.com/office/drawing/2014/main" id="{1089D0FE-B044-45E6-A13D-991EBD609747}"/>
                  </a:ext>
                </a:extLst>
              </p:cNvPr>
              <p:cNvSpPr/>
              <p:nvPr/>
            </p:nvSpPr>
            <p:spPr>
              <a:xfrm>
                <a:off x="585621" y="4568424"/>
                <a:ext cx="7974345" cy="5068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r>
                            <a:rPr lang="es-EC" i="0">
                              <a:latin typeface="Cambria Math" panose="02040503050406030204" pitchFamily="18" charset="0"/>
                            </a:rPr>
                            <m:t>+1</m:t>
                          </m:r>
                        </m:e>
                      </m:d>
                      <m:r>
                        <a:rPr lang="es-EC" i="0">
                          <a:latin typeface="Cambria Math" panose="02040503050406030204" pitchFamily="18" charset="0"/>
                        </a:rPr>
                        <m:t>=</m:t>
                      </m:r>
                      <m:r>
                        <m:rPr>
                          <m:sty m:val="p"/>
                        </m:rPr>
                        <a:rPr lang="es-EC" i="0">
                          <a:latin typeface="Cambria Math" panose="02040503050406030204" pitchFamily="18" charset="0"/>
                        </a:rPr>
                        <m:t>τ</m:t>
                      </m:r>
                      <m:r>
                        <a:rPr lang="es-EC" i="0">
                          <a:latin typeface="Cambria Math" panose="02040503050406030204" pitchFamily="18" charset="0"/>
                        </a:rPr>
                        <m:t>⋅</m:t>
                      </m:r>
                      <m:d>
                        <m:dPr>
                          <m:begChr m:val="["/>
                          <m:endChr m:val="]"/>
                          <m:ctrlPr>
                            <a:rPr lang="es-EC" i="1">
                              <a:latin typeface="Cambria Math" panose="02040503050406030204" pitchFamily="18" charset="0"/>
                            </a:rPr>
                          </m:ctrlPr>
                        </m:dPr>
                        <m:e>
                          <m:r>
                            <a:rPr lang="es-EC" i="1">
                              <a:latin typeface="Cambria Math" panose="02040503050406030204" pitchFamily="18" charset="0"/>
                            </a:rPr>
                            <m:t>𝜔</m:t>
                          </m:r>
                          <m:d>
                            <m:dPr>
                              <m:ctrlPr>
                                <a:rPr lang="es-EC" i="1">
                                  <a:latin typeface="Cambria Math" panose="02040503050406030204" pitchFamily="18" charset="0"/>
                                </a:rPr>
                              </m:ctrlPr>
                            </m:dPr>
                            <m:e>
                              <m:r>
                                <a:rPr lang="es-EC" i="1">
                                  <a:latin typeface="Cambria Math" panose="02040503050406030204" pitchFamily="18" charset="0"/>
                                </a:rPr>
                                <m:t>𝑘</m:t>
                              </m:r>
                            </m:e>
                          </m:d>
                          <m:sSub>
                            <m:sSubPr>
                              <m:ctrlPr>
                                <a:rPr lang="es-EC" i="1">
                                  <a:latin typeface="Cambria Math" panose="02040503050406030204" pitchFamily="18" charset="0"/>
                                </a:rPr>
                              </m:ctrlPr>
                            </m:sSubPr>
                            <m:e>
                              <m:r>
                                <a:rPr lang="es-EC" i="1">
                                  <a:latin typeface="Cambria Math" panose="02040503050406030204" pitchFamily="18" charset="0"/>
                                </a:rPr>
                                <m:t>𝑣</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1</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1</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sSub>
                                    <m:sSubPr>
                                      <m:ctrlPr>
                                        <a:rPr lang="es-EC" i="1">
                                          <a:latin typeface="Cambria Math" panose="02040503050406030204" pitchFamily="18" charset="0"/>
                                        </a:rPr>
                                      </m:ctrlPr>
                                    </m:sSubPr>
                                    <m:e>
                                      <m:r>
                                        <a:rPr lang="es-EC" i="1">
                                          <a:latin typeface="Cambria Math" panose="02040503050406030204" pitchFamily="18" charset="0"/>
                                        </a:rPr>
                                        <m:t>𝑃</m:t>
                                      </m:r>
                                    </m:e>
                                    <m:sub>
                                      <m:r>
                                        <a:rPr lang="es-EC" i="1">
                                          <a:latin typeface="Cambria Math" panose="02040503050406030204" pitchFamily="18" charset="0"/>
                                        </a:rPr>
                                        <m:t>𝑖</m:t>
                                      </m:r>
                                    </m:sub>
                                  </m:sSub>
                                </m:e>
                                <m:sub>
                                  <m:r>
                                    <a:rPr lang="es-EC" i="1">
                                      <a:latin typeface="Cambria Math" panose="02040503050406030204" pitchFamily="18" charset="0"/>
                                    </a:rPr>
                                    <m:t>𝑏𝑒𝑠𝑡</m:t>
                                  </m:r>
                                </m:sub>
                              </m:sSub>
                              <m:d>
                                <m:dPr>
                                  <m:ctrlPr>
                                    <a:rPr lang="es-EC" i="1">
                                      <a:latin typeface="Cambria Math" panose="02040503050406030204" pitchFamily="18" charset="0"/>
                                    </a:rPr>
                                  </m:ctrlPr>
                                </m:dPr>
                                <m:e>
                                  <m:r>
                                    <a:rPr lang="es-EC" i="1">
                                      <a:latin typeface="Cambria Math" panose="02040503050406030204" pitchFamily="18" charset="0"/>
                                    </a:rPr>
                                    <m:t>𝑘</m:t>
                                  </m:r>
                                </m:e>
                              </m:d>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r>
                            <a:rPr lang="es-EC" i="0">
                              <a:latin typeface="Cambria Math" panose="02040503050406030204" pitchFamily="18" charset="0"/>
                            </a:rPr>
                            <m:t>+ </m:t>
                          </m:r>
                          <m:sSub>
                            <m:sSubPr>
                              <m:ctrlPr>
                                <a:rPr lang="es-EC" i="1">
                                  <a:latin typeface="Cambria Math" panose="02040503050406030204" pitchFamily="18" charset="0"/>
                                </a:rPr>
                              </m:ctrlPr>
                            </m:sSubPr>
                            <m:e>
                              <m:r>
                                <a:rPr lang="es-EC" i="1">
                                  <a:latin typeface="Cambria Math" panose="02040503050406030204" pitchFamily="18" charset="0"/>
                                </a:rPr>
                                <m:t>𝑅</m:t>
                              </m:r>
                            </m:e>
                            <m:sub>
                              <m:r>
                                <a:rPr lang="es-EC" i="0">
                                  <a:latin typeface="Cambria Math" panose="02040503050406030204" pitchFamily="18" charset="0"/>
                                </a:rPr>
                                <m:t>2</m:t>
                              </m:r>
                            </m:sub>
                          </m:sSub>
                          <m:sSub>
                            <m:sSubPr>
                              <m:ctrlPr>
                                <a:rPr lang="es-EC" i="1">
                                  <a:latin typeface="Cambria Math" panose="02040503050406030204" pitchFamily="18" charset="0"/>
                                </a:rPr>
                              </m:ctrlPr>
                            </m:sSubPr>
                            <m:e>
                              <m:r>
                                <a:rPr lang="es-EC" i="1">
                                  <a:latin typeface="Cambria Math" panose="02040503050406030204" pitchFamily="18" charset="0"/>
                                </a:rPr>
                                <m:t>𝐶</m:t>
                              </m:r>
                            </m:e>
                            <m:sub>
                              <m:r>
                                <a:rPr lang="es-EC" i="0">
                                  <a:latin typeface="Cambria Math" panose="02040503050406030204" pitchFamily="18" charset="0"/>
                                </a:rPr>
                                <m:t>2</m:t>
                              </m:r>
                            </m:sub>
                          </m:sSub>
                          <m:d>
                            <m:dPr>
                              <m:ctrlPr>
                                <a:rPr lang="es-EC" i="1">
                                  <a:latin typeface="Cambria Math" panose="02040503050406030204" pitchFamily="18" charset="0"/>
                                </a:rPr>
                              </m:ctrlPr>
                            </m:dPr>
                            <m:e>
                              <m:sSub>
                                <m:sSubPr>
                                  <m:ctrlPr>
                                    <a:rPr lang="es-EC" i="1">
                                      <a:latin typeface="Cambria Math" panose="02040503050406030204" pitchFamily="18" charset="0"/>
                                    </a:rPr>
                                  </m:ctrlPr>
                                </m:sSubPr>
                                <m:e>
                                  <m:r>
                                    <a:rPr lang="es-EC" i="1">
                                      <a:latin typeface="Cambria Math" panose="02040503050406030204" pitchFamily="18" charset="0"/>
                                    </a:rPr>
                                    <m:t>𝐺</m:t>
                                  </m:r>
                                </m:e>
                                <m:sub>
                                  <m:r>
                                    <a:rPr lang="es-EC" i="1">
                                      <a:latin typeface="Cambria Math" panose="02040503050406030204" pitchFamily="18" charset="0"/>
                                    </a:rPr>
                                    <m:t>𝑏𝑒𝑠𝑡</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𝑥</m:t>
                                  </m:r>
                                </m:e>
                                <m:sub>
                                  <m:r>
                                    <a:rPr lang="es-EC" i="1">
                                      <a:latin typeface="Cambria Math" panose="02040503050406030204" pitchFamily="18" charset="0"/>
                                    </a:rPr>
                                    <m:t>𝑖</m:t>
                                  </m:r>
                                </m:sub>
                              </m:sSub>
                              <m:d>
                                <m:dPr>
                                  <m:ctrlPr>
                                    <a:rPr lang="es-EC" i="1">
                                      <a:latin typeface="Cambria Math" panose="02040503050406030204" pitchFamily="18" charset="0"/>
                                    </a:rPr>
                                  </m:ctrlPr>
                                </m:dPr>
                                <m:e>
                                  <m:r>
                                    <a:rPr lang="es-EC" i="1">
                                      <a:latin typeface="Cambria Math" panose="02040503050406030204" pitchFamily="18" charset="0"/>
                                    </a:rPr>
                                    <m:t>𝑘</m:t>
                                  </m:r>
                                </m:e>
                              </m:d>
                            </m:e>
                          </m:d>
                        </m:e>
                      </m:d>
                    </m:oMath>
                  </m:oMathPara>
                </a14:m>
                <a:endParaRPr lang="es-EC" dirty="0"/>
              </a:p>
            </p:txBody>
          </p:sp>
        </mc:Choice>
        <mc:Fallback xmlns="">
          <p:sp>
            <p:nvSpPr>
              <p:cNvPr id="14" name="Rectángulo 13">
                <a:extLst>
                  <a:ext uri="{FF2B5EF4-FFF2-40B4-BE49-F238E27FC236}">
                    <a16:creationId xmlns:a16="http://schemas.microsoft.com/office/drawing/2014/main" id="{1089D0FE-B044-45E6-A13D-991EBD609747}"/>
                  </a:ext>
                </a:extLst>
              </p:cNvPr>
              <p:cNvSpPr>
                <a:spLocks noRot="1" noChangeAspect="1" noMove="1" noResize="1" noEditPoints="1" noAdjustHandles="1" noChangeArrowheads="1" noChangeShapeType="1" noTextEdit="1"/>
              </p:cNvSpPr>
              <p:nvPr/>
            </p:nvSpPr>
            <p:spPr>
              <a:xfrm>
                <a:off x="585621" y="4568424"/>
                <a:ext cx="7974345" cy="506870"/>
              </a:xfrm>
              <a:prstGeom prst="rect">
                <a:avLst/>
              </a:prstGeom>
              <a:blipFill>
                <a:blip r:embed="rId8"/>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5" name="Rectángulo 14">
                <a:extLst>
                  <a:ext uri="{FF2B5EF4-FFF2-40B4-BE49-F238E27FC236}">
                    <a16:creationId xmlns:a16="http://schemas.microsoft.com/office/drawing/2014/main" id="{AAD7919E-B4D6-49D3-BCF0-1B1F978BD085}"/>
                  </a:ext>
                </a:extLst>
              </p:cNvPr>
              <p:cNvSpPr/>
              <p:nvPr/>
            </p:nvSpPr>
            <p:spPr>
              <a:xfrm>
                <a:off x="4397677" y="5350487"/>
                <a:ext cx="2811795" cy="369332"/>
              </a:xfrm>
              <a:prstGeom prst="rect">
                <a:avLst/>
              </a:prstGeom>
            </p:spPr>
            <p:txBody>
              <a:bodyPr wrap="none">
                <a:spAutoFit/>
              </a:bodyPr>
              <a:lstStyle/>
              <a:p>
                <a:r>
                  <a:rPr lang="es-EC" dirty="0">
                    <a:solidFill>
                      <a:srgbClr val="00000A"/>
                    </a:solidFill>
                    <a:latin typeface="Calibri" panose="020F0502020204030204" pitchFamily="34" charset="0"/>
                    <a:ea typeface="Droid Sans Fallback"/>
                  </a:rPr>
                  <a:t>:  </a:t>
                </a:r>
                <a14:m>
                  <m:oMath xmlns:m="http://schemas.openxmlformats.org/officeDocument/2006/math">
                    <m:r>
                      <a:rPr lang="es-EC" i="1">
                        <a:solidFill>
                          <a:srgbClr val="00000A"/>
                        </a:solidFill>
                        <a:latin typeface="Cambria Math" panose="02040503050406030204" pitchFamily="18" charset="0"/>
                        <a:ea typeface="Droid Sans Fallback"/>
                        <a:cs typeface="Calibri" panose="020F0502020204030204" pitchFamily="34" charset="0"/>
                      </a:rPr>
                      <m:t>𝜑</m:t>
                    </m:r>
                    <m:r>
                      <a:rPr lang="es-EC" i="1">
                        <a:solidFill>
                          <a:srgbClr val="00000A"/>
                        </a:solidFill>
                        <a:latin typeface="Cambria Math" panose="02040503050406030204" pitchFamily="18" charset="0"/>
                        <a:ea typeface="Droid Sans Fallback"/>
                        <a:cs typeface="Calibri" panose="020F0502020204030204" pitchFamily="34" charset="0"/>
                      </a:rPr>
                      <m:t>=</m:t>
                    </m:r>
                    <m:sSub>
                      <m:sSubPr>
                        <m:ctrlPr>
                          <a:rPr lang="es-EC" i="1">
                            <a:effectLst/>
                            <a:latin typeface="Cambria Math" panose="02040503050406030204" pitchFamily="18" charset="0"/>
                          </a:rPr>
                        </m:ctrlPr>
                      </m:sSubPr>
                      <m:e>
                        <m:r>
                          <a:rPr lang="es-EC" i="1">
                            <a:solidFill>
                              <a:srgbClr val="00000A"/>
                            </a:solidFill>
                            <a:latin typeface="Cambria Math" panose="02040503050406030204" pitchFamily="18" charset="0"/>
                            <a:ea typeface="Droid Sans Fallback"/>
                            <a:cs typeface="Calibri" panose="020F0502020204030204" pitchFamily="34" charset="0"/>
                          </a:rPr>
                          <m:t>𝐶</m:t>
                        </m:r>
                      </m:e>
                      <m:sub>
                        <m:r>
                          <a:rPr lang="es-EC" i="1">
                            <a:solidFill>
                              <a:srgbClr val="00000A"/>
                            </a:solidFill>
                            <a:latin typeface="Cambria Math" panose="02040503050406030204" pitchFamily="18" charset="0"/>
                            <a:ea typeface="Droid Sans Fallback"/>
                            <a:cs typeface="Calibri" panose="020F0502020204030204" pitchFamily="34" charset="0"/>
                          </a:rPr>
                          <m:t>1</m:t>
                        </m:r>
                      </m:sub>
                    </m:sSub>
                    <m:r>
                      <a:rPr lang="es-EC" i="1">
                        <a:solidFill>
                          <a:srgbClr val="00000A"/>
                        </a:solidFill>
                        <a:latin typeface="Cambria Math" panose="02040503050406030204" pitchFamily="18" charset="0"/>
                        <a:ea typeface="Droid Sans Fallback"/>
                        <a:cs typeface="Calibri" panose="020F0502020204030204" pitchFamily="34" charset="0"/>
                      </a:rPr>
                      <m:t>+</m:t>
                    </m:r>
                    <m:sSub>
                      <m:sSubPr>
                        <m:ctrlPr>
                          <a:rPr lang="es-EC" i="1">
                            <a:effectLst/>
                            <a:latin typeface="Cambria Math" panose="02040503050406030204" pitchFamily="18" charset="0"/>
                          </a:rPr>
                        </m:ctrlPr>
                      </m:sSubPr>
                      <m:e>
                        <m:r>
                          <a:rPr lang="es-EC" i="1">
                            <a:solidFill>
                              <a:srgbClr val="00000A"/>
                            </a:solidFill>
                            <a:latin typeface="Cambria Math" panose="02040503050406030204" pitchFamily="18" charset="0"/>
                            <a:ea typeface="Droid Sans Fallback"/>
                            <a:cs typeface="Calibri" panose="020F0502020204030204" pitchFamily="34" charset="0"/>
                          </a:rPr>
                          <m:t>𝐶</m:t>
                        </m:r>
                      </m:e>
                      <m:sub>
                        <m:r>
                          <a:rPr lang="es-EC" i="1">
                            <a:solidFill>
                              <a:srgbClr val="00000A"/>
                            </a:solidFill>
                            <a:latin typeface="Cambria Math" panose="02040503050406030204" pitchFamily="18" charset="0"/>
                            <a:ea typeface="Droid Sans Fallback"/>
                            <a:cs typeface="Calibri" panose="020F0502020204030204" pitchFamily="34" charset="0"/>
                          </a:rPr>
                          <m:t>2</m:t>
                        </m:r>
                      </m:sub>
                    </m:sSub>
                  </m:oMath>
                </a14:m>
                <a:r>
                  <a:rPr lang="es-EC" dirty="0">
                    <a:solidFill>
                      <a:srgbClr val="00000A"/>
                    </a:solidFill>
                    <a:latin typeface="Calibri" panose="020F0502020204030204" pitchFamily="34" charset="0"/>
                    <a:ea typeface="Droid Sans Fallback"/>
                  </a:rPr>
                  <a:t>   </a:t>
                </a:r>
                <a:r>
                  <a:rPr lang="es-EC" dirty="0">
                    <a:solidFill>
                      <a:srgbClr val="222222"/>
                    </a:solidFill>
                    <a:latin typeface="Cambria Math" panose="02040503050406030204" pitchFamily="18" charset="0"/>
                    <a:ea typeface="Droid Sans Fallback"/>
                    <a:cs typeface="Cambria Math" panose="02040503050406030204" pitchFamily="18" charset="0"/>
                  </a:rPr>
                  <a:t>∀     </a:t>
                </a:r>
                <a14:m>
                  <m:oMath xmlns:m="http://schemas.openxmlformats.org/officeDocument/2006/math">
                    <m:r>
                      <a:rPr lang="es-EC" i="1">
                        <a:solidFill>
                          <a:srgbClr val="00000A"/>
                        </a:solidFill>
                        <a:latin typeface="Cambria Math" panose="02040503050406030204" pitchFamily="18" charset="0"/>
                        <a:ea typeface="Droid Sans Fallback"/>
                        <a:cs typeface="Calibri" panose="020F0502020204030204" pitchFamily="34" charset="0"/>
                      </a:rPr>
                      <m:t>𝜑</m:t>
                    </m:r>
                    <m:r>
                      <a:rPr lang="es-EC" i="1">
                        <a:solidFill>
                          <a:srgbClr val="00000A"/>
                        </a:solidFill>
                        <a:latin typeface="Cambria Math" panose="02040503050406030204" pitchFamily="18" charset="0"/>
                        <a:ea typeface="Droid Sans Fallback"/>
                        <a:cs typeface="Calibri" panose="020F0502020204030204" pitchFamily="34" charset="0"/>
                      </a:rPr>
                      <m:t>&gt;4</m:t>
                    </m:r>
                  </m:oMath>
                </a14:m>
                <a:r>
                  <a:rPr lang="es-EC" dirty="0">
                    <a:solidFill>
                      <a:srgbClr val="00000A"/>
                    </a:solidFill>
                    <a:latin typeface="Calibri" panose="020F0502020204030204" pitchFamily="34" charset="0"/>
                    <a:ea typeface="Droid Sans Fallback"/>
                  </a:rPr>
                  <a:t>, </a:t>
                </a:r>
                <a:endParaRPr lang="es-EC" dirty="0"/>
              </a:p>
            </p:txBody>
          </p:sp>
        </mc:Choice>
        <mc:Fallback xmlns="">
          <p:sp>
            <p:nvSpPr>
              <p:cNvPr id="15" name="Rectángulo 14">
                <a:extLst>
                  <a:ext uri="{FF2B5EF4-FFF2-40B4-BE49-F238E27FC236}">
                    <a16:creationId xmlns:a16="http://schemas.microsoft.com/office/drawing/2014/main" id="{AAD7919E-B4D6-49D3-BCF0-1B1F978BD085}"/>
                  </a:ext>
                </a:extLst>
              </p:cNvPr>
              <p:cNvSpPr>
                <a:spLocks noRot="1" noChangeAspect="1" noMove="1" noResize="1" noEditPoints="1" noAdjustHandles="1" noChangeArrowheads="1" noChangeShapeType="1" noTextEdit="1"/>
              </p:cNvSpPr>
              <p:nvPr/>
            </p:nvSpPr>
            <p:spPr>
              <a:xfrm>
                <a:off x="4397677" y="5350487"/>
                <a:ext cx="2811795" cy="369332"/>
              </a:xfrm>
              <a:prstGeom prst="rect">
                <a:avLst/>
              </a:prstGeom>
              <a:blipFill>
                <a:blip r:embed="rId9"/>
                <a:stretch>
                  <a:fillRect l="-1732" t="-13333" r="-649" b="-26667"/>
                </a:stretch>
              </a:blipFill>
            </p:spPr>
            <p:txBody>
              <a:bodyPr/>
              <a:lstStyle/>
              <a:p>
                <a:r>
                  <a:rPr lang="es-EC">
                    <a:noFill/>
                  </a:rPr>
                  <a:t> </a:t>
                </a:r>
              </a:p>
            </p:txBody>
          </p:sp>
        </mc:Fallback>
      </mc:AlternateContent>
    </p:spTree>
    <p:extLst>
      <p:ext uri="{BB962C8B-B14F-4D97-AF65-F5344CB8AC3E}">
        <p14:creationId xmlns:p14="http://schemas.microsoft.com/office/powerpoint/2010/main" val="3918858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982494" y="54504"/>
            <a:ext cx="7705816"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4">
            <a:extLst>
              <a:ext uri="{FF2B5EF4-FFF2-40B4-BE49-F238E27FC236}">
                <a16:creationId xmlns:a16="http://schemas.microsoft.com/office/drawing/2014/main" id="{EF669D99-8388-4201-8384-FA772F479253}"/>
              </a:ext>
            </a:extLst>
          </p:cNvPr>
          <p:cNvSpPr>
            <a:spLocks noChangeArrowheads="1"/>
          </p:cNvSpPr>
          <p:nvPr/>
        </p:nvSpPr>
        <p:spPr bwMode="auto">
          <a:xfrm>
            <a:off x="0" y="0"/>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9">
            <a:extLst>
              <a:ext uri="{FF2B5EF4-FFF2-40B4-BE49-F238E27FC236}">
                <a16:creationId xmlns:a16="http://schemas.microsoft.com/office/drawing/2014/main" id="{20D35AF0-3FEC-40ED-9B1D-C867B33F6FD3}"/>
              </a:ext>
            </a:extLst>
          </p:cNvPr>
          <p:cNvSpPr>
            <a:spLocks noChangeArrowheads="1"/>
          </p:cNvSpPr>
          <p:nvPr/>
        </p:nvSpPr>
        <p:spPr bwMode="auto">
          <a:xfrm>
            <a:off x="520700" y="1385911"/>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CD1BAE8C-0442-4373-BBA1-16E1DF4D993F}"/>
              </a:ext>
            </a:extLst>
          </p:cNvPr>
          <p:cNvPicPr/>
          <p:nvPr/>
        </p:nvPicPr>
        <p:blipFill rotWithShape="1">
          <a:blip r:embed="rId4" cstate="print">
            <a:extLst>
              <a:ext uri="{28A0092B-C50C-407E-A947-70E740481C1C}">
                <a14:useLocalDpi xmlns:a14="http://schemas.microsoft.com/office/drawing/2010/main" val="0"/>
              </a:ext>
            </a:extLst>
          </a:blip>
          <a:srcRect l="8431" r="7725"/>
          <a:stretch/>
        </p:blipFill>
        <p:spPr bwMode="auto">
          <a:xfrm>
            <a:off x="150318" y="1089000"/>
            <a:ext cx="4320000" cy="2340000"/>
          </a:xfrm>
          <a:prstGeom prst="rect">
            <a:avLst/>
          </a:prstGeom>
          <a:noFill/>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F3114B99-187D-4C3A-8E2F-38181F61EC6D}"/>
              </a:ext>
            </a:extLst>
          </p:cNvPr>
          <p:cNvPicPr/>
          <p:nvPr/>
        </p:nvPicPr>
        <p:blipFill rotWithShape="1">
          <a:blip r:embed="rId5" cstate="print">
            <a:extLst>
              <a:ext uri="{28A0092B-C50C-407E-A947-70E740481C1C}">
                <a14:useLocalDpi xmlns:a14="http://schemas.microsoft.com/office/drawing/2010/main" val="0"/>
              </a:ext>
            </a:extLst>
          </a:blip>
          <a:srcRect l="8432" r="7819"/>
          <a:stretch/>
        </p:blipFill>
        <p:spPr bwMode="auto">
          <a:xfrm>
            <a:off x="4750972" y="1145734"/>
            <a:ext cx="4320000" cy="2340000"/>
          </a:xfrm>
          <a:prstGeom prst="rect">
            <a:avLst/>
          </a:prstGeom>
          <a:noFill/>
          <a:ln>
            <a:noFill/>
          </a:ln>
          <a:extLst>
            <a:ext uri="{53640926-AAD7-44D8-BBD7-CCE9431645EC}">
              <a14:shadowObscured xmlns:a14="http://schemas.microsoft.com/office/drawing/2010/main"/>
            </a:ext>
          </a:extLst>
        </p:spPr>
      </p:pic>
      <p:pic>
        <p:nvPicPr>
          <p:cNvPr id="19" name="Imagen 18">
            <a:extLst>
              <a:ext uri="{FF2B5EF4-FFF2-40B4-BE49-F238E27FC236}">
                <a16:creationId xmlns:a16="http://schemas.microsoft.com/office/drawing/2014/main" id="{39DB7F23-5A1B-484C-BBD0-720757A7710A}"/>
              </a:ext>
            </a:extLst>
          </p:cNvPr>
          <p:cNvPicPr/>
          <p:nvPr/>
        </p:nvPicPr>
        <p:blipFill rotWithShape="1">
          <a:blip r:embed="rId6" cstate="print">
            <a:extLst>
              <a:ext uri="{28A0092B-C50C-407E-A947-70E740481C1C}">
                <a14:useLocalDpi xmlns:a14="http://schemas.microsoft.com/office/drawing/2010/main" val="0"/>
              </a:ext>
            </a:extLst>
          </a:blip>
          <a:srcRect l="8466" r="8218"/>
          <a:stretch/>
        </p:blipFill>
        <p:spPr bwMode="auto">
          <a:xfrm>
            <a:off x="1911236" y="3725911"/>
            <a:ext cx="5212080" cy="2160000"/>
          </a:xfrm>
          <a:prstGeom prst="rect">
            <a:avLst/>
          </a:prstGeom>
          <a:noFill/>
          <a:ln>
            <a:noFill/>
          </a:ln>
          <a:extLst>
            <a:ext uri="{53640926-AAD7-44D8-BBD7-CCE9431645EC}">
              <a14:shadowObscured xmlns:a14="http://schemas.microsoft.com/office/drawing/2010/main"/>
            </a:ext>
          </a:extLst>
        </p:spPr>
      </p:pic>
      <p:sp>
        <p:nvSpPr>
          <p:cNvPr id="11" name="Rectangle 3">
            <a:extLst>
              <a:ext uri="{FF2B5EF4-FFF2-40B4-BE49-F238E27FC236}">
                <a16:creationId xmlns:a16="http://schemas.microsoft.com/office/drawing/2014/main" id="{0999CCBB-EE6D-4852-AB4F-B029EFFDB4B7}"/>
              </a:ext>
            </a:extLst>
          </p:cNvPr>
          <p:cNvSpPr>
            <a:spLocks noChangeArrowheads="1"/>
          </p:cNvSpPr>
          <p:nvPr/>
        </p:nvSpPr>
        <p:spPr bwMode="auto">
          <a:xfrm>
            <a:off x="520414" y="3450402"/>
            <a:ext cx="357982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4.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Población inicial del error de predicción</a:t>
            </a:r>
            <a:endParaRPr kumimoji="0" lang="es-EC" altLang="es-EC" sz="1800" b="0" i="0" u="none" strike="noStrike" cap="none" normalizeH="0" baseline="0" dirty="0">
              <a:ln>
                <a:noFill/>
              </a:ln>
              <a:solidFill>
                <a:schemeClr val="tx1"/>
              </a:solidFill>
              <a:effectLst/>
              <a:latin typeface="+mj-lt"/>
            </a:endParaRPr>
          </a:p>
        </p:txBody>
      </p:sp>
      <p:sp>
        <p:nvSpPr>
          <p:cNvPr id="12" name="Rectangle 3">
            <a:extLst>
              <a:ext uri="{FF2B5EF4-FFF2-40B4-BE49-F238E27FC236}">
                <a16:creationId xmlns:a16="http://schemas.microsoft.com/office/drawing/2014/main" id="{F2225CAB-DE14-4AEA-8F86-4EEB04657847}"/>
              </a:ext>
            </a:extLst>
          </p:cNvPr>
          <p:cNvSpPr>
            <a:spLocks noChangeArrowheads="1"/>
          </p:cNvSpPr>
          <p:nvPr/>
        </p:nvSpPr>
        <p:spPr bwMode="auto">
          <a:xfrm>
            <a:off x="5428852" y="3461902"/>
            <a:ext cx="259077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5.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Población inicial del SOC</a:t>
            </a:r>
            <a:endParaRPr kumimoji="0" lang="es-EC" altLang="es-EC" sz="1800" b="0" i="0" u="none" strike="noStrike" cap="none" normalizeH="0" baseline="0" dirty="0">
              <a:ln>
                <a:noFill/>
              </a:ln>
              <a:solidFill>
                <a:schemeClr val="tx1"/>
              </a:solidFill>
              <a:effectLst/>
              <a:latin typeface="+mj-lt"/>
            </a:endParaRPr>
          </a:p>
        </p:txBody>
      </p:sp>
      <p:sp>
        <p:nvSpPr>
          <p:cNvPr id="13" name="Rectangle 3">
            <a:extLst>
              <a:ext uri="{FF2B5EF4-FFF2-40B4-BE49-F238E27FC236}">
                <a16:creationId xmlns:a16="http://schemas.microsoft.com/office/drawing/2014/main" id="{0154B4FF-31EA-4C4C-B658-83D48C40AD0E}"/>
              </a:ext>
            </a:extLst>
          </p:cNvPr>
          <p:cNvSpPr>
            <a:spLocks noChangeArrowheads="1"/>
          </p:cNvSpPr>
          <p:nvPr/>
        </p:nvSpPr>
        <p:spPr bwMode="auto">
          <a:xfrm>
            <a:off x="2558019" y="5884421"/>
            <a:ext cx="408156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6. </a:t>
            </a:r>
            <a:r>
              <a:rPr lang="es-EC" altLang="es-EC" sz="1200" dirty="0" bmk="_Toc6181024">
                <a:latin typeface="+mj-lt"/>
                <a:ea typeface="Calibri" panose="020F0502020204030204" pitchFamily="34" charset="0"/>
                <a:cs typeface="Times New Roman" panose="02020603050405020304" pitchFamily="18" charset="0"/>
              </a:rPr>
              <a:t>Población inicial de la potencia del controlador</a:t>
            </a:r>
            <a:endParaRPr kumimoji="0" lang="es-EC" altLang="es-EC" sz="1800" b="0" i="0" u="none" strike="noStrike" cap="none" normalizeH="0" baseline="0" dirty="0">
              <a:ln>
                <a:noFill/>
              </a:ln>
              <a:solidFill>
                <a:schemeClr val="tx1"/>
              </a:solidFill>
              <a:effectLst/>
              <a:latin typeface="+mj-lt"/>
            </a:endParaRPr>
          </a:p>
        </p:txBody>
      </p:sp>
      <p:sp>
        <p:nvSpPr>
          <p:cNvPr id="14" name="CuadroTexto 13">
            <a:extLst>
              <a:ext uri="{FF2B5EF4-FFF2-40B4-BE49-F238E27FC236}">
                <a16:creationId xmlns:a16="http://schemas.microsoft.com/office/drawing/2014/main" id="{E3E378BC-3762-49C1-9F43-DD30FAD7AA77}"/>
              </a:ext>
            </a:extLst>
          </p:cNvPr>
          <p:cNvSpPr txBox="1"/>
          <p:nvPr/>
        </p:nvSpPr>
        <p:spPr>
          <a:xfrm>
            <a:off x="358344" y="718552"/>
            <a:ext cx="5262979" cy="369332"/>
          </a:xfrm>
          <a:prstGeom prst="rect">
            <a:avLst/>
          </a:prstGeom>
          <a:noFill/>
        </p:spPr>
        <p:txBody>
          <a:bodyPr wrap="none" rtlCol="0">
            <a:spAutoFit/>
          </a:bodyPr>
          <a:lstStyle/>
          <a:p>
            <a:r>
              <a:rPr lang="es-EC" b="1" i="1" dirty="0"/>
              <a:t>Población inicial de funciones de pertenencia</a:t>
            </a:r>
          </a:p>
        </p:txBody>
      </p:sp>
    </p:spTree>
    <p:extLst>
      <p:ext uri="{BB962C8B-B14F-4D97-AF65-F5344CB8AC3E}">
        <p14:creationId xmlns:p14="http://schemas.microsoft.com/office/powerpoint/2010/main" val="2151800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Ajuste de Parámetros del FLC</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4">
            <a:extLst>
              <a:ext uri="{FF2B5EF4-FFF2-40B4-BE49-F238E27FC236}">
                <a16:creationId xmlns:a16="http://schemas.microsoft.com/office/drawing/2014/main" id="{EF669D99-8388-4201-8384-FA772F479253}"/>
              </a:ext>
            </a:extLst>
          </p:cNvPr>
          <p:cNvSpPr>
            <a:spLocks noChangeArrowheads="1"/>
          </p:cNvSpPr>
          <p:nvPr/>
        </p:nvSpPr>
        <p:spPr bwMode="auto">
          <a:xfrm>
            <a:off x="0" y="0"/>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9">
            <a:extLst>
              <a:ext uri="{FF2B5EF4-FFF2-40B4-BE49-F238E27FC236}">
                <a16:creationId xmlns:a16="http://schemas.microsoft.com/office/drawing/2014/main" id="{20D35AF0-3FEC-40ED-9B1D-C867B33F6FD3}"/>
              </a:ext>
            </a:extLst>
          </p:cNvPr>
          <p:cNvSpPr>
            <a:spLocks noChangeArrowheads="1"/>
          </p:cNvSpPr>
          <p:nvPr/>
        </p:nvSpPr>
        <p:spPr bwMode="auto">
          <a:xfrm>
            <a:off x="520700" y="1385911"/>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3">
            <a:extLst>
              <a:ext uri="{FF2B5EF4-FFF2-40B4-BE49-F238E27FC236}">
                <a16:creationId xmlns:a16="http://schemas.microsoft.com/office/drawing/2014/main" id="{0154B4FF-31EA-4C4C-B658-83D48C40AD0E}"/>
              </a:ext>
            </a:extLst>
          </p:cNvPr>
          <p:cNvSpPr>
            <a:spLocks noChangeArrowheads="1"/>
          </p:cNvSpPr>
          <p:nvPr/>
        </p:nvSpPr>
        <p:spPr bwMode="auto">
          <a:xfrm>
            <a:off x="3121495" y="4667109"/>
            <a:ext cx="33906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7. </a:t>
            </a:r>
            <a:r>
              <a:rPr lang="es-EC" altLang="es-EC" sz="1200" dirty="0" bmk="_Toc6181024">
                <a:latin typeface="+mj-lt"/>
                <a:ea typeface="Calibri" panose="020F0502020204030204" pitchFamily="34" charset="0"/>
                <a:cs typeface="Times New Roman" panose="02020603050405020304" pitchFamily="18" charset="0"/>
              </a:rPr>
              <a:t>Población inicial de la base de reglas</a:t>
            </a:r>
            <a:endParaRPr kumimoji="0" lang="es-EC" altLang="es-EC" sz="1800" b="0" i="0" u="none" strike="noStrike" cap="none" normalizeH="0" baseline="0" dirty="0">
              <a:ln>
                <a:noFill/>
              </a:ln>
              <a:solidFill>
                <a:schemeClr val="tx1"/>
              </a:solidFill>
              <a:effectLst/>
              <a:latin typeface="+mj-lt"/>
            </a:endParaRPr>
          </a:p>
        </p:txBody>
      </p:sp>
      <p:pic>
        <p:nvPicPr>
          <p:cNvPr id="5" name="Imagen 4">
            <a:extLst>
              <a:ext uri="{FF2B5EF4-FFF2-40B4-BE49-F238E27FC236}">
                <a16:creationId xmlns:a16="http://schemas.microsoft.com/office/drawing/2014/main" id="{0CCB2B3A-6482-415E-8ECD-F7799DCD6B3D}"/>
              </a:ext>
            </a:extLst>
          </p:cNvPr>
          <p:cNvPicPr>
            <a:picLocks noChangeAspect="1"/>
          </p:cNvPicPr>
          <p:nvPr/>
        </p:nvPicPr>
        <p:blipFill>
          <a:blip r:embed="rId4"/>
          <a:stretch>
            <a:fillRect/>
          </a:stretch>
        </p:blipFill>
        <p:spPr>
          <a:xfrm>
            <a:off x="1378835" y="2297539"/>
            <a:ext cx="6582470" cy="2390837"/>
          </a:xfrm>
          <a:prstGeom prst="rect">
            <a:avLst/>
          </a:prstGeom>
        </p:spPr>
      </p:pic>
      <p:sp>
        <p:nvSpPr>
          <p:cNvPr id="16" name="CuadroTexto 15">
            <a:extLst>
              <a:ext uri="{FF2B5EF4-FFF2-40B4-BE49-F238E27FC236}">
                <a16:creationId xmlns:a16="http://schemas.microsoft.com/office/drawing/2014/main" id="{59E7E070-4A35-41F5-A1D4-D12584E7E039}"/>
              </a:ext>
            </a:extLst>
          </p:cNvPr>
          <p:cNvSpPr txBox="1"/>
          <p:nvPr/>
        </p:nvSpPr>
        <p:spPr>
          <a:xfrm>
            <a:off x="358344" y="871823"/>
            <a:ext cx="4006225" cy="369332"/>
          </a:xfrm>
          <a:prstGeom prst="rect">
            <a:avLst/>
          </a:prstGeom>
          <a:noFill/>
        </p:spPr>
        <p:txBody>
          <a:bodyPr wrap="none" rtlCol="0">
            <a:spAutoFit/>
          </a:bodyPr>
          <a:lstStyle/>
          <a:p>
            <a:r>
              <a:rPr lang="es-EC" b="1" i="1" dirty="0"/>
              <a:t>Población inicial de base de reglas</a:t>
            </a:r>
          </a:p>
        </p:txBody>
      </p:sp>
      <p:sp>
        <p:nvSpPr>
          <p:cNvPr id="20" name="Rectángulo 19">
            <a:extLst>
              <a:ext uri="{FF2B5EF4-FFF2-40B4-BE49-F238E27FC236}">
                <a16:creationId xmlns:a16="http://schemas.microsoft.com/office/drawing/2014/main" id="{41D8A0EC-289D-4AAD-9AD2-5D78B34F91EF}"/>
              </a:ext>
            </a:extLst>
          </p:cNvPr>
          <p:cNvSpPr/>
          <p:nvPr/>
        </p:nvSpPr>
        <p:spPr>
          <a:xfrm>
            <a:off x="422808" y="1327128"/>
            <a:ext cx="9061660" cy="560410"/>
          </a:xfrm>
          <a:prstGeom prst="rect">
            <a:avLst/>
          </a:prstGeom>
        </p:spPr>
        <p:txBody>
          <a:bodyPr wrap="square">
            <a:spAutoFit/>
          </a:bodyPr>
          <a:lstStyle/>
          <a:p>
            <a:pPr marL="285750" indent="-285750">
              <a:lnSpc>
                <a:spcPct val="200000"/>
              </a:lnSpc>
              <a:buFont typeface="Arial" panose="020B0604020202020204" pitchFamily="34" charset="0"/>
              <a:buChar char="•"/>
            </a:pPr>
            <a:r>
              <a:rPr lang="es-ES" dirty="0">
                <a:latin typeface="+mj-lt"/>
              </a:rPr>
              <a:t>Se inicializa la población de la base de reglas, uniformemente distribuida.</a:t>
            </a:r>
            <a:endParaRPr lang="es-EC" dirty="0">
              <a:latin typeface="+mj-lt"/>
            </a:endParaRPr>
          </a:p>
        </p:txBody>
      </p:sp>
    </p:spTree>
    <p:extLst>
      <p:ext uri="{BB962C8B-B14F-4D97-AF65-F5344CB8AC3E}">
        <p14:creationId xmlns:p14="http://schemas.microsoft.com/office/powerpoint/2010/main" val="2000998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4"/>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Ajuste de Parámetros del FLC</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9">
            <a:extLst>
              <a:ext uri="{FF2B5EF4-FFF2-40B4-BE49-F238E27FC236}">
                <a16:creationId xmlns:a16="http://schemas.microsoft.com/office/drawing/2014/main" id="{81271441-08A6-4467-A3A5-93B8DFD45204}"/>
              </a:ext>
            </a:extLst>
          </p:cNvPr>
          <p:cNvSpPr>
            <a:spLocks noChangeArrowheads="1"/>
          </p:cNvSpPr>
          <p:nvPr/>
        </p:nvSpPr>
        <p:spPr bwMode="auto">
          <a:xfrm>
            <a:off x="833437" y="3634713"/>
            <a:ext cx="104157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14" name="CuadroTexto 13">
            <a:extLst>
              <a:ext uri="{FF2B5EF4-FFF2-40B4-BE49-F238E27FC236}">
                <a16:creationId xmlns:a16="http://schemas.microsoft.com/office/drawing/2014/main" id="{6F9785C5-9CFD-4976-B42B-CF67DF47FF8C}"/>
              </a:ext>
            </a:extLst>
          </p:cNvPr>
          <p:cNvSpPr txBox="1"/>
          <p:nvPr/>
        </p:nvSpPr>
        <p:spPr>
          <a:xfrm>
            <a:off x="118532" y="685995"/>
            <a:ext cx="3074303" cy="646331"/>
          </a:xfrm>
          <a:prstGeom prst="rect">
            <a:avLst/>
          </a:prstGeom>
          <a:noFill/>
        </p:spPr>
        <p:txBody>
          <a:bodyPr wrap="none" rtlCol="0">
            <a:spAutoFit/>
          </a:bodyPr>
          <a:lstStyle/>
          <a:p>
            <a:r>
              <a:rPr lang="es-EC" b="1" i="1" dirty="0"/>
              <a:t>Limitaciones de Velocidad</a:t>
            </a:r>
          </a:p>
          <a:p>
            <a:endParaRPr lang="es-EC" b="1" i="1" dirty="0"/>
          </a:p>
        </p:txBody>
      </p:sp>
      <p:sp>
        <p:nvSpPr>
          <p:cNvPr id="6" name="Rectangle 2">
            <a:extLst>
              <a:ext uri="{FF2B5EF4-FFF2-40B4-BE49-F238E27FC236}">
                <a16:creationId xmlns:a16="http://schemas.microsoft.com/office/drawing/2014/main" id="{8A528153-5257-4E97-92CF-59460F59C62C}"/>
              </a:ext>
            </a:extLst>
          </p:cNvPr>
          <p:cNvSpPr>
            <a:spLocks noChangeArrowheads="1"/>
          </p:cNvSpPr>
          <p:nvPr/>
        </p:nvSpPr>
        <p:spPr bwMode="auto">
          <a:xfrm>
            <a:off x="1162373" y="68599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46F92435-B79F-4992-A2EE-42BE145B53F3}"/>
              </a:ext>
            </a:extLst>
          </p:cNvPr>
          <p:cNvSpPr>
            <a:spLocks noChangeArrowheads="1"/>
          </p:cNvSpPr>
          <p:nvPr/>
        </p:nvSpPr>
        <p:spPr bwMode="auto">
          <a:xfrm>
            <a:off x="833437" y="3753687"/>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20484" name="Imagen 15">
            <a:extLst>
              <a:ext uri="{FF2B5EF4-FFF2-40B4-BE49-F238E27FC236}">
                <a16:creationId xmlns:a16="http://schemas.microsoft.com/office/drawing/2014/main" id="{90B6340B-807C-4793-9A3F-86E5184B5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327" r="7761" b="4781"/>
          <a:stretch>
            <a:fillRect/>
          </a:stretch>
        </p:blipFill>
        <p:spPr bwMode="auto">
          <a:xfrm>
            <a:off x="1109662" y="825140"/>
            <a:ext cx="6715920" cy="383613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a:extLst>
              <a:ext uri="{FF2B5EF4-FFF2-40B4-BE49-F238E27FC236}">
                <a16:creationId xmlns:a16="http://schemas.microsoft.com/office/drawing/2014/main" id="{A796432F-C0EB-4166-8EA5-A1333E63A66B}"/>
              </a:ext>
            </a:extLst>
          </p:cNvPr>
          <p:cNvSpPr>
            <a:spLocks noChangeArrowheads="1"/>
          </p:cNvSpPr>
          <p:nvPr/>
        </p:nvSpPr>
        <p:spPr bwMode="auto">
          <a:xfrm>
            <a:off x="2224292" y="4485462"/>
            <a:ext cx="50579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lang="es-EC" altLang="es-EC" sz="1200" b="1" i="1" dirty="0" bmk="_Toc6181013">
                <a:latin typeface="+mj-lt"/>
                <a:ea typeface="Calibri" panose="020F0502020204030204" pitchFamily="34" charset="0"/>
                <a:cs typeface="Times New Roman" panose="02020603050405020304" pitchFamily="18" charset="0"/>
              </a:rPr>
              <a:t>8</a:t>
            </a:r>
            <a:r>
              <a:rPr kumimoji="0" lang="es-EC" altLang="es-EC" sz="1200" b="1" i="1" u="none" strike="noStrike" cap="none" normalizeH="0" baseline="0" dirty="0" bmk="_Toc6181013">
                <a:ln>
                  <a:noFill/>
                </a:ln>
                <a:solidFill>
                  <a:schemeClr val="tx1"/>
                </a:solidFill>
                <a:effectLst/>
                <a:latin typeface="+mj-lt"/>
                <a:ea typeface="Calibri" panose="020F0502020204030204" pitchFamily="34" charset="0"/>
                <a:cs typeface="Times New Roman" panose="02020603050405020304" pitchFamily="18" charset="0"/>
              </a:rPr>
              <a:t>. </a:t>
            </a:r>
            <a:r>
              <a:rPr kumimoji="0" lang="es-EC" altLang="es-EC" sz="1200" b="0" i="0" u="none" strike="noStrike" cap="none" normalizeH="0" baseline="0" dirty="0" bmk="_Toc6181013">
                <a:ln>
                  <a:noFill/>
                </a:ln>
                <a:solidFill>
                  <a:schemeClr val="tx1"/>
                </a:solidFill>
                <a:effectLst/>
                <a:latin typeface="+mj-lt"/>
                <a:ea typeface="Calibri" panose="020F0502020204030204" pitchFamily="34" charset="0"/>
                <a:cs typeface="Times New Roman" panose="02020603050405020304" pitchFamily="18" charset="0"/>
              </a:rPr>
              <a:t>Generación de nuevas MF</a:t>
            </a:r>
            <a:endParaRPr kumimoji="0" lang="es-EC" altLang="es-EC" sz="1800" b="0" i="0" u="none" strike="noStrike" cap="none" normalizeH="0" baseline="0" dirty="0">
              <a:ln>
                <a:noFill/>
              </a:ln>
              <a:solidFill>
                <a:schemeClr val="tx1"/>
              </a:solidFill>
              <a:effectLst/>
              <a:latin typeface="+mj-lt"/>
            </a:endParaRPr>
          </a:p>
        </p:txBody>
      </p:sp>
      <p:graphicFrame>
        <p:nvGraphicFramePr>
          <p:cNvPr id="12" name="Objeto 11">
            <a:extLst>
              <a:ext uri="{FF2B5EF4-FFF2-40B4-BE49-F238E27FC236}">
                <a16:creationId xmlns:a16="http://schemas.microsoft.com/office/drawing/2014/main" id="{DFE39DB6-F56E-4385-9E4F-112CB70E7951}"/>
              </a:ext>
            </a:extLst>
          </p:cNvPr>
          <p:cNvGraphicFramePr>
            <a:graphicFrameLocks noChangeAspect="1"/>
          </p:cNvGraphicFramePr>
          <p:nvPr>
            <p:extLst>
              <p:ext uri="{D42A27DB-BD31-4B8C-83A1-F6EECF244321}">
                <p14:modId xmlns:p14="http://schemas.microsoft.com/office/powerpoint/2010/main" val="3787687638"/>
              </p:ext>
            </p:extLst>
          </p:nvPr>
        </p:nvGraphicFramePr>
        <p:xfrm>
          <a:off x="2518474" y="5174396"/>
          <a:ext cx="1252842" cy="388813"/>
        </p:xfrm>
        <a:graphic>
          <a:graphicData uri="http://schemas.openxmlformats.org/presentationml/2006/ole">
            <mc:AlternateContent xmlns:mc="http://schemas.openxmlformats.org/markup-compatibility/2006">
              <mc:Choice xmlns:v="urn:schemas-microsoft-com:vml" Requires="v">
                <p:oleObj spid="_x0000_s30778" name="Equation" r:id="rId6" imgW="736560" imgH="228600" progId="Equation.DSMT4">
                  <p:embed/>
                </p:oleObj>
              </mc:Choice>
              <mc:Fallback>
                <p:oleObj name="Equation" r:id="rId6" imgW="736560" imgH="228600" progId="Equation.DSMT4">
                  <p:embed/>
                  <p:pic>
                    <p:nvPicPr>
                      <p:cNvPr id="12" name="Objeto 11">
                        <a:extLst>
                          <a:ext uri="{FF2B5EF4-FFF2-40B4-BE49-F238E27FC236}">
                            <a16:creationId xmlns:a16="http://schemas.microsoft.com/office/drawing/2014/main" id="{DFE39DB6-F56E-4385-9E4F-112CB70E7951}"/>
                          </a:ext>
                        </a:extLst>
                      </p:cNvPr>
                      <p:cNvPicPr/>
                      <p:nvPr/>
                    </p:nvPicPr>
                    <p:blipFill>
                      <a:blip r:embed="rId7"/>
                      <a:stretch>
                        <a:fillRect/>
                      </a:stretch>
                    </p:blipFill>
                    <p:spPr>
                      <a:xfrm>
                        <a:off x="2518474" y="5174396"/>
                        <a:ext cx="1252842" cy="388813"/>
                      </a:xfrm>
                      <a:prstGeom prst="rect">
                        <a:avLst/>
                      </a:prstGeom>
                    </p:spPr>
                  </p:pic>
                </p:oleObj>
              </mc:Fallback>
            </mc:AlternateContent>
          </a:graphicData>
        </a:graphic>
      </p:graphicFrame>
      <p:graphicFrame>
        <p:nvGraphicFramePr>
          <p:cNvPr id="18" name="Objeto 17">
            <a:extLst>
              <a:ext uri="{FF2B5EF4-FFF2-40B4-BE49-F238E27FC236}">
                <a16:creationId xmlns:a16="http://schemas.microsoft.com/office/drawing/2014/main" id="{77131061-9263-477F-BB9C-AF2D7597938A}"/>
              </a:ext>
            </a:extLst>
          </p:cNvPr>
          <p:cNvGraphicFramePr>
            <a:graphicFrameLocks noChangeAspect="1"/>
          </p:cNvGraphicFramePr>
          <p:nvPr>
            <p:extLst>
              <p:ext uri="{D42A27DB-BD31-4B8C-83A1-F6EECF244321}">
                <p14:modId xmlns:p14="http://schemas.microsoft.com/office/powerpoint/2010/main" val="1846644127"/>
              </p:ext>
            </p:extLst>
          </p:nvPr>
        </p:nvGraphicFramePr>
        <p:xfrm>
          <a:off x="4201549" y="5126914"/>
          <a:ext cx="1103385" cy="388795"/>
        </p:xfrm>
        <a:graphic>
          <a:graphicData uri="http://schemas.openxmlformats.org/presentationml/2006/ole">
            <mc:AlternateContent xmlns:mc="http://schemas.openxmlformats.org/markup-compatibility/2006">
              <mc:Choice xmlns:v="urn:schemas-microsoft-com:vml" Requires="v">
                <p:oleObj spid="_x0000_s30779" name="Equation" r:id="rId8" imgW="647640" imgH="228600" progId="Equation.DSMT4">
                  <p:embed/>
                </p:oleObj>
              </mc:Choice>
              <mc:Fallback>
                <p:oleObj name="Equation" r:id="rId8" imgW="647640" imgH="228600" progId="Equation.DSMT4">
                  <p:embed/>
                  <p:pic>
                    <p:nvPicPr>
                      <p:cNvPr id="18" name="Objeto 17">
                        <a:extLst>
                          <a:ext uri="{FF2B5EF4-FFF2-40B4-BE49-F238E27FC236}">
                            <a16:creationId xmlns:a16="http://schemas.microsoft.com/office/drawing/2014/main" id="{77131061-9263-477F-BB9C-AF2D7597938A}"/>
                          </a:ext>
                        </a:extLst>
                      </p:cNvPr>
                      <p:cNvPicPr/>
                      <p:nvPr/>
                    </p:nvPicPr>
                    <p:blipFill>
                      <a:blip r:embed="rId9"/>
                      <a:stretch>
                        <a:fillRect/>
                      </a:stretch>
                    </p:blipFill>
                    <p:spPr>
                      <a:xfrm>
                        <a:off x="4201549" y="5126914"/>
                        <a:ext cx="1103385" cy="388795"/>
                      </a:xfrm>
                      <a:prstGeom prst="rect">
                        <a:avLst/>
                      </a:prstGeom>
                    </p:spPr>
                  </p:pic>
                </p:oleObj>
              </mc:Fallback>
            </mc:AlternateContent>
          </a:graphicData>
        </a:graphic>
      </p:graphicFrame>
      <p:graphicFrame>
        <p:nvGraphicFramePr>
          <p:cNvPr id="19" name="Objeto 18">
            <a:extLst>
              <a:ext uri="{FF2B5EF4-FFF2-40B4-BE49-F238E27FC236}">
                <a16:creationId xmlns:a16="http://schemas.microsoft.com/office/drawing/2014/main" id="{110A6A5B-4236-410D-B741-86B71AA73132}"/>
              </a:ext>
            </a:extLst>
          </p:cNvPr>
          <p:cNvGraphicFramePr>
            <a:graphicFrameLocks noChangeAspect="1"/>
          </p:cNvGraphicFramePr>
          <p:nvPr>
            <p:extLst>
              <p:ext uri="{D42A27DB-BD31-4B8C-83A1-F6EECF244321}">
                <p14:modId xmlns:p14="http://schemas.microsoft.com/office/powerpoint/2010/main" val="4017940034"/>
              </p:ext>
            </p:extLst>
          </p:nvPr>
        </p:nvGraphicFramePr>
        <p:xfrm>
          <a:off x="5735167" y="5105991"/>
          <a:ext cx="1210196" cy="402777"/>
        </p:xfrm>
        <a:graphic>
          <a:graphicData uri="http://schemas.openxmlformats.org/presentationml/2006/ole">
            <mc:AlternateContent xmlns:mc="http://schemas.openxmlformats.org/markup-compatibility/2006">
              <mc:Choice xmlns:v="urn:schemas-microsoft-com:vml" Requires="v">
                <p:oleObj spid="_x0000_s30780" name="Equation" r:id="rId10" imgW="685800" imgH="228600" progId="Equation.DSMT4">
                  <p:embed/>
                </p:oleObj>
              </mc:Choice>
              <mc:Fallback>
                <p:oleObj name="Equation" r:id="rId10" imgW="685800" imgH="228600" progId="Equation.DSMT4">
                  <p:embed/>
                  <p:pic>
                    <p:nvPicPr>
                      <p:cNvPr id="19" name="Objeto 18">
                        <a:extLst>
                          <a:ext uri="{FF2B5EF4-FFF2-40B4-BE49-F238E27FC236}">
                            <a16:creationId xmlns:a16="http://schemas.microsoft.com/office/drawing/2014/main" id="{110A6A5B-4236-410D-B741-86B71AA73132}"/>
                          </a:ext>
                        </a:extLst>
                      </p:cNvPr>
                      <p:cNvPicPr/>
                      <p:nvPr/>
                    </p:nvPicPr>
                    <p:blipFill>
                      <a:blip r:embed="rId11"/>
                      <a:stretch>
                        <a:fillRect/>
                      </a:stretch>
                    </p:blipFill>
                    <p:spPr>
                      <a:xfrm>
                        <a:off x="5735167" y="5105991"/>
                        <a:ext cx="1210196" cy="402777"/>
                      </a:xfrm>
                      <a:prstGeom prst="rect">
                        <a:avLst/>
                      </a:prstGeom>
                    </p:spPr>
                  </p:pic>
                </p:oleObj>
              </mc:Fallback>
            </mc:AlternateContent>
          </a:graphicData>
        </a:graphic>
      </p:graphicFrame>
      <p:graphicFrame>
        <p:nvGraphicFramePr>
          <p:cNvPr id="16" name="Objeto 15">
            <a:extLst>
              <a:ext uri="{FF2B5EF4-FFF2-40B4-BE49-F238E27FC236}">
                <a16:creationId xmlns:a16="http://schemas.microsoft.com/office/drawing/2014/main" id="{63F154DD-1A0F-4FE3-ACDB-014A74C11F07}"/>
              </a:ext>
            </a:extLst>
          </p:cNvPr>
          <p:cNvGraphicFramePr>
            <a:graphicFrameLocks noChangeAspect="1"/>
          </p:cNvGraphicFramePr>
          <p:nvPr>
            <p:extLst>
              <p:ext uri="{D42A27DB-BD31-4B8C-83A1-F6EECF244321}">
                <p14:modId xmlns:p14="http://schemas.microsoft.com/office/powerpoint/2010/main" val="687257195"/>
              </p:ext>
            </p:extLst>
          </p:nvPr>
        </p:nvGraphicFramePr>
        <p:xfrm>
          <a:off x="2408392" y="5699828"/>
          <a:ext cx="3965658" cy="388790"/>
        </p:xfrm>
        <a:graphic>
          <a:graphicData uri="http://schemas.openxmlformats.org/presentationml/2006/ole">
            <mc:AlternateContent xmlns:mc="http://schemas.openxmlformats.org/markup-compatibility/2006">
              <mc:Choice xmlns:v="urn:schemas-microsoft-com:vml" Requires="v">
                <p:oleObj spid="_x0000_s30781" name="Equation" r:id="rId12" imgW="2425700" imgH="228600" progId="Equation.DSMT4">
                  <p:embed/>
                </p:oleObj>
              </mc:Choice>
              <mc:Fallback>
                <p:oleObj name="Equation" r:id="rId12" imgW="2425700" imgH="228600" progId="Equation.DSMT4">
                  <p:embed/>
                  <p:pic>
                    <p:nvPicPr>
                      <p:cNvPr id="16" name="Objeto 15">
                        <a:extLst>
                          <a:ext uri="{FF2B5EF4-FFF2-40B4-BE49-F238E27FC236}">
                            <a16:creationId xmlns:a16="http://schemas.microsoft.com/office/drawing/2014/main" id="{63F154DD-1A0F-4FE3-ACDB-014A74C11F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8392" y="5699828"/>
                        <a:ext cx="3965658" cy="388790"/>
                      </a:xfrm>
                      <a:prstGeom prst="rect">
                        <a:avLst/>
                      </a:prstGeom>
                      <a:noFill/>
                    </p:spPr>
                  </p:pic>
                </p:oleObj>
              </mc:Fallback>
            </mc:AlternateContent>
          </a:graphicData>
        </a:graphic>
      </p:graphicFrame>
      <p:sp>
        <p:nvSpPr>
          <p:cNvPr id="7" name="Rectángulo 6">
            <a:extLst>
              <a:ext uri="{FF2B5EF4-FFF2-40B4-BE49-F238E27FC236}">
                <a16:creationId xmlns:a16="http://schemas.microsoft.com/office/drawing/2014/main" id="{3C7F4745-3693-4E19-81A5-1E7CFA42768C}"/>
              </a:ext>
            </a:extLst>
          </p:cNvPr>
          <p:cNvSpPr/>
          <p:nvPr/>
        </p:nvSpPr>
        <p:spPr>
          <a:xfrm>
            <a:off x="3542013" y="4739799"/>
            <a:ext cx="2422458" cy="272832"/>
          </a:xfrm>
          <a:prstGeom prst="rect">
            <a:avLst/>
          </a:prstGeom>
        </p:spPr>
        <p:txBody>
          <a:bodyPr wrap="none">
            <a:spAutoFit/>
          </a:bodyPr>
          <a:lstStyle/>
          <a:p>
            <a:pPr algn="ctr">
              <a:lnSpc>
                <a:spcPct val="105000"/>
              </a:lnSpc>
              <a:spcAft>
                <a:spcPts val="800"/>
              </a:spcAft>
            </a:pPr>
            <a:r>
              <a:rPr lang="es-EC" sz="1200" dirty="0">
                <a:solidFill>
                  <a:srgbClr val="00000A"/>
                </a:solidFill>
                <a:latin typeface="+mj-lt"/>
                <a:ea typeface="Droid Sans Fallback"/>
              </a:rPr>
              <a:t>Fuente: (García-Gutiérrez, 2019)</a:t>
            </a:r>
            <a:endParaRPr lang="es-EC" sz="1100" dirty="0">
              <a:solidFill>
                <a:srgbClr val="00000A"/>
              </a:solidFill>
              <a:effectLst/>
              <a:latin typeface="+mj-lt"/>
              <a:ea typeface="Droid Sans Fallback"/>
            </a:endParaRPr>
          </a:p>
        </p:txBody>
      </p:sp>
    </p:spTree>
    <p:extLst>
      <p:ext uri="{BB962C8B-B14F-4D97-AF65-F5344CB8AC3E}">
        <p14:creationId xmlns:p14="http://schemas.microsoft.com/office/powerpoint/2010/main" val="2256267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4"/>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2412461" y="54504"/>
            <a:ext cx="6275850" cy="468018"/>
          </a:xfrm>
        </p:spPr>
        <p:txBody>
          <a:bodyPr/>
          <a:lstStyle/>
          <a:p>
            <a:r>
              <a:rPr lang="es-ES" sz="2400" i="0" dirty="0">
                <a:solidFill>
                  <a:srgbClr val="C00000"/>
                </a:solidFill>
                <a:effectLst/>
              </a:rPr>
              <a:t>Optimización por Enjambre de Partículas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24880" y="642936"/>
            <a:ext cx="2249334" cy="369332"/>
          </a:xfrm>
          <a:prstGeom prst="rect">
            <a:avLst/>
          </a:prstGeom>
          <a:noFill/>
        </p:spPr>
        <p:txBody>
          <a:bodyPr wrap="none" rtlCol="0">
            <a:spAutoFit/>
          </a:bodyPr>
          <a:lstStyle/>
          <a:p>
            <a:r>
              <a:rPr lang="es-EC" b="1" i="1" dirty="0"/>
              <a:t>Diagrama de Flujo</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11">
            <a:extLst>
              <a:ext uri="{FF2B5EF4-FFF2-40B4-BE49-F238E27FC236}">
                <a16:creationId xmlns:a16="http://schemas.microsoft.com/office/drawing/2014/main" id="{61DC6BD8-ECFF-42A6-9E3C-E1339E228716}"/>
              </a:ext>
            </a:extLst>
          </p:cNvPr>
          <p:cNvSpPr>
            <a:spLocks noChangeArrowheads="1"/>
          </p:cNvSpPr>
          <p:nvPr/>
        </p:nvSpPr>
        <p:spPr bwMode="auto">
          <a:xfrm>
            <a:off x="795336" y="4895655"/>
            <a:ext cx="98871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95E3B5CF-BF74-4BDF-BB89-2D91DA64C246}"/>
              </a:ext>
            </a:extLst>
          </p:cNvPr>
          <p:cNvSpPr>
            <a:spLocks noChangeArrowheads="1"/>
          </p:cNvSpPr>
          <p:nvPr/>
        </p:nvSpPr>
        <p:spPr bwMode="auto">
          <a:xfrm>
            <a:off x="2140085" y="1051587"/>
            <a:ext cx="914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a:extLst>
              <a:ext uri="{FF2B5EF4-FFF2-40B4-BE49-F238E27FC236}">
                <a16:creationId xmlns:a16="http://schemas.microsoft.com/office/drawing/2014/main" id="{4422ED53-DD64-4B44-B429-38248B6D362F}"/>
              </a:ext>
            </a:extLst>
          </p:cNvPr>
          <p:cNvGraphicFramePr>
            <a:graphicFrameLocks noChangeAspect="1"/>
          </p:cNvGraphicFramePr>
          <p:nvPr/>
        </p:nvGraphicFramePr>
        <p:xfrm>
          <a:off x="2140085" y="930320"/>
          <a:ext cx="4446817" cy="4945179"/>
        </p:xfrm>
        <a:graphic>
          <a:graphicData uri="http://schemas.openxmlformats.org/presentationml/2006/ole">
            <mc:AlternateContent xmlns:mc="http://schemas.openxmlformats.org/markup-compatibility/2006">
              <mc:Choice xmlns:v="urn:schemas-microsoft-com:vml" Requires="v">
                <p:oleObj spid="_x0000_s25616" name="Visio" r:id="rId5" imgW="4057916" imgH="4581427" progId="Visio.Drawing.15">
                  <p:embed/>
                </p:oleObj>
              </mc:Choice>
              <mc:Fallback>
                <p:oleObj name="Visio" r:id="rId5" imgW="4057916" imgH="4581427" progId="Visio.Drawing.15">
                  <p:embed/>
                  <p:pic>
                    <p:nvPicPr>
                      <p:cNvPr id="6" name="Objeto 5">
                        <a:extLst>
                          <a:ext uri="{FF2B5EF4-FFF2-40B4-BE49-F238E27FC236}">
                            <a16:creationId xmlns:a16="http://schemas.microsoft.com/office/drawing/2014/main" id="{4422ED53-DD64-4B44-B429-38248B6D36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0085" y="930320"/>
                        <a:ext cx="4446817" cy="4945179"/>
                      </a:xfrm>
                      <a:prstGeom prst="rect">
                        <a:avLst/>
                      </a:prstGeom>
                      <a:noFill/>
                    </p:spPr>
                  </p:pic>
                </p:oleObj>
              </mc:Fallback>
            </mc:AlternateContent>
          </a:graphicData>
        </a:graphic>
      </p:graphicFrame>
      <p:sp>
        <p:nvSpPr>
          <p:cNvPr id="10" name="Rectangle 6">
            <a:extLst>
              <a:ext uri="{FF2B5EF4-FFF2-40B4-BE49-F238E27FC236}">
                <a16:creationId xmlns:a16="http://schemas.microsoft.com/office/drawing/2014/main" id="{D0AA5E68-D72A-42EB-B0F4-F38EFC0D46F8}"/>
              </a:ext>
            </a:extLst>
          </p:cNvPr>
          <p:cNvSpPr>
            <a:spLocks noChangeArrowheads="1"/>
          </p:cNvSpPr>
          <p:nvPr/>
        </p:nvSpPr>
        <p:spPr bwMode="auto">
          <a:xfrm>
            <a:off x="1947601" y="5915829"/>
            <a:ext cx="505790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lang="es-EC" altLang="es-EC" sz="1200" b="1" i="1" dirty="0" bmk="_Toc6181013">
                <a:latin typeface="+mj-lt"/>
                <a:ea typeface="Calibri" panose="020F0502020204030204" pitchFamily="34" charset="0"/>
                <a:cs typeface="Times New Roman" panose="02020603050405020304" pitchFamily="18" charset="0"/>
              </a:rPr>
              <a:t>9</a:t>
            </a:r>
            <a:r>
              <a:rPr kumimoji="0" lang="es-EC" altLang="es-EC" sz="1200" b="1" i="1" u="none" strike="noStrike" cap="none" normalizeH="0" baseline="0" dirty="0" bmk="_Toc6181013">
                <a:ln>
                  <a:noFill/>
                </a:ln>
                <a:solidFill>
                  <a:schemeClr val="tx1"/>
                </a:solidFill>
                <a:effectLst/>
                <a:latin typeface="+mj-lt"/>
                <a:ea typeface="Calibri" panose="020F0502020204030204" pitchFamily="34" charset="0"/>
                <a:cs typeface="Times New Roman" panose="02020603050405020304" pitchFamily="18" charset="0"/>
              </a:rPr>
              <a:t>. </a:t>
            </a:r>
            <a:r>
              <a:rPr kumimoji="0" lang="es-EC" altLang="es-EC" sz="1200" b="0" i="0" u="none" strike="noStrike" cap="none" normalizeH="0" baseline="0" dirty="0" bmk="_Toc6181013">
                <a:ln>
                  <a:noFill/>
                </a:ln>
                <a:solidFill>
                  <a:schemeClr val="tx1"/>
                </a:solidFill>
                <a:effectLst/>
                <a:latin typeface="+mj-lt"/>
                <a:ea typeface="Calibri" panose="020F0502020204030204" pitchFamily="34" charset="0"/>
                <a:cs typeface="Times New Roman" panose="02020603050405020304" pitchFamily="18" charset="0"/>
              </a:rPr>
              <a:t>Diagrama de Flujo del PSO</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943184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3267583160"/>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3298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mc:AlternateContent xmlns:mc="http://schemas.openxmlformats.org/markup-compatibility/2006" xmlns:a14="http://schemas.microsoft.com/office/drawing/2010/main">
        <mc:Choice Requires="a14">
          <p:sp>
            <p:nvSpPr>
              <p:cNvPr id="30" name="Rectángulo 29">
                <a:extLst>
                  <a:ext uri="{FF2B5EF4-FFF2-40B4-BE49-F238E27FC236}">
                    <a16:creationId xmlns:a16="http://schemas.microsoft.com/office/drawing/2014/main" id="{E5A196B9-12BF-4326-B14B-0D15E14EDCBF}"/>
                  </a:ext>
                </a:extLst>
              </p:cNvPr>
              <p:cNvSpPr/>
              <p:nvPr/>
            </p:nvSpPr>
            <p:spPr>
              <a:xfrm>
                <a:off x="275260" y="1076818"/>
                <a:ext cx="8482807" cy="235218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700" dirty="0"/>
                  <a:t>Algoritmo PSO ejecutado en software MATLAB</a:t>
                </a:r>
                <a:r>
                  <a:rPr lang="es-EC" sz="1700" baseline="30000" dirty="0"/>
                  <a:t>® </a:t>
                </a:r>
              </a:p>
              <a:p>
                <a:pPr marL="285750" indent="-285750" algn="just">
                  <a:lnSpc>
                    <a:spcPct val="150000"/>
                  </a:lnSpc>
                  <a:buFont typeface="Arial" panose="020B0604020202020204" pitchFamily="34" charset="0"/>
                  <a:buChar char="•"/>
                </a:pPr>
                <a:r>
                  <a:rPr lang="es-EC" sz="1700" dirty="0"/>
                  <a:t>Procesador INTEL</a:t>
                </a:r>
                <a:r>
                  <a:rPr lang="es-EC" sz="1700" baseline="30000" dirty="0"/>
                  <a:t>®</a:t>
                </a:r>
                <a:r>
                  <a:rPr lang="es-EC" sz="1700" dirty="0"/>
                  <a:t> Core-I7 6500U 2.6 GHz.</a:t>
                </a:r>
              </a:p>
              <a:p>
                <a:pPr marL="285750" indent="-285750" algn="just">
                  <a:lnSpc>
                    <a:spcPct val="150000"/>
                  </a:lnSpc>
                  <a:buFont typeface="Arial" panose="020B0604020202020204" pitchFamily="34" charset="0"/>
                  <a:buChar char="•"/>
                </a:pPr>
                <a:r>
                  <a:rPr lang="es-EC" sz="1600" dirty="0"/>
                  <a:t>70 ejecuciones realizadas, con variantes en parámetros : N, i,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𝐶</m:t>
                        </m:r>
                      </m:e>
                      <m:sub>
                        <m:r>
                          <a:rPr lang="es-EC" sz="1600" i="1">
                            <a:latin typeface="Cambria Math" panose="02040503050406030204" pitchFamily="18" charset="0"/>
                          </a:rPr>
                          <m:t>1</m:t>
                        </m:r>
                      </m:sub>
                    </m:sSub>
                  </m:oMath>
                </a14:m>
                <a:r>
                  <a:rPr lang="es-EC" sz="1600" dirty="0"/>
                  <a:t> y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𝐶</m:t>
                        </m:r>
                      </m:e>
                      <m:sub>
                        <m:r>
                          <a:rPr lang="es-EC" sz="1600" i="1">
                            <a:latin typeface="Cambria Math" panose="02040503050406030204" pitchFamily="18" charset="0"/>
                          </a:rPr>
                          <m:t>2</m:t>
                        </m:r>
                      </m:sub>
                    </m:sSub>
                  </m:oMath>
                </a14:m>
                <a:r>
                  <a:rPr lang="es-EC" sz="1600" dirty="0"/>
                  <a:t>, rango inicial del universo de discurso de la salida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𝑃</m:t>
                        </m:r>
                      </m:e>
                      <m:sub>
                        <m:r>
                          <a:rPr lang="es-EC" sz="1600" i="1">
                            <a:latin typeface="Cambria Math" panose="02040503050406030204" pitchFamily="18" charset="0"/>
                          </a:rPr>
                          <m:t>𝐹𝐿𝐶</m:t>
                        </m:r>
                      </m:sub>
                    </m:sSub>
                  </m:oMath>
                </a14:m>
                <a:r>
                  <a:rPr lang="es-EC" sz="1600" dirty="0"/>
                  <a:t> y </a:t>
                </a:r>
                <a14:m>
                  <m:oMath xmlns:m="http://schemas.openxmlformats.org/officeDocument/2006/math">
                    <m:r>
                      <a:rPr lang="es-EC" sz="1600" i="1">
                        <a:latin typeface="Cambria Math" panose="02040503050406030204" pitchFamily="18" charset="0"/>
                      </a:rPr>
                      <m:t>𝛿</m:t>
                    </m:r>
                  </m:oMath>
                </a14:m>
                <a:r>
                  <a:rPr lang="es-EC" sz="1600" dirty="0"/>
                  <a:t>. </a:t>
                </a:r>
                <a:endParaRPr lang="es-EC" sz="1700" dirty="0"/>
              </a:p>
              <a:p>
                <a:pPr marL="285750" indent="-285750" algn="just">
                  <a:lnSpc>
                    <a:spcPct val="150000"/>
                  </a:lnSpc>
                  <a:buFont typeface="Arial" panose="020B0604020202020204" pitchFamily="34" charset="0"/>
                  <a:buChar char="•"/>
                </a:pPr>
                <a:r>
                  <a:rPr lang="es-EC" sz="1700" dirty="0"/>
                  <a:t>Tiempo de pruebas acumulativo 1435 aproximadamente 60 días completos.</a:t>
                </a:r>
              </a:p>
              <a:p>
                <a:pPr algn="just">
                  <a:lnSpc>
                    <a:spcPct val="150000"/>
                  </a:lnSpc>
                </a:pPr>
                <a:endParaRPr lang="es-EC" sz="1700" dirty="0"/>
              </a:p>
            </p:txBody>
          </p:sp>
        </mc:Choice>
        <mc:Fallback xmlns="">
          <p:sp>
            <p:nvSpPr>
              <p:cNvPr id="30" name="Rectángulo 29">
                <a:extLst>
                  <a:ext uri="{FF2B5EF4-FFF2-40B4-BE49-F238E27FC236}">
                    <a16:creationId xmlns:a16="http://schemas.microsoft.com/office/drawing/2014/main" id="{E5A196B9-12BF-4326-B14B-0D15E14EDCBF}"/>
                  </a:ext>
                </a:extLst>
              </p:cNvPr>
              <p:cNvSpPr>
                <a:spLocks noRot="1" noChangeAspect="1" noMove="1" noResize="1" noEditPoints="1" noAdjustHandles="1" noChangeArrowheads="1" noChangeShapeType="1" noTextEdit="1"/>
              </p:cNvSpPr>
              <p:nvPr/>
            </p:nvSpPr>
            <p:spPr>
              <a:xfrm>
                <a:off x="275260" y="1076818"/>
                <a:ext cx="8482807" cy="2352182"/>
              </a:xfrm>
              <a:prstGeom prst="rect">
                <a:avLst/>
              </a:prstGeom>
              <a:blipFill>
                <a:blip r:embed="rId4"/>
                <a:stretch>
                  <a:fillRect l="-359" r="-359"/>
                </a:stretch>
              </a:blipFill>
            </p:spPr>
            <p:txBody>
              <a:bodyPr/>
              <a:lstStyle/>
              <a:p>
                <a:r>
                  <a:rPr lang="es-EC">
                    <a:noFill/>
                  </a:rPr>
                  <a:t> </a:t>
                </a:r>
              </a:p>
            </p:txBody>
          </p:sp>
        </mc:Fallback>
      </mc:AlternateContent>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8" name="Imagen 7">
            <a:extLst>
              <a:ext uri="{FF2B5EF4-FFF2-40B4-BE49-F238E27FC236}">
                <a16:creationId xmlns:a16="http://schemas.microsoft.com/office/drawing/2014/main" id="{D41B2E31-DA21-48C5-8F1B-743A1C51FEE0}"/>
              </a:ext>
            </a:extLst>
          </p:cNvPr>
          <p:cNvPicPr>
            <a:picLocks noChangeAspect="1"/>
          </p:cNvPicPr>
          <p:nvPr/>
        </p:nvPicPr>
        <p:blipFill rotWithShape="1">
          <a:blip r:embed="rId5"/>
          <a:srcRect r="65417" b="11661"/>
          <a:stretch/>
        </p:blipFill>
        <p:spPr>
          <a:xfrm>
            <a:off x="3373509" y="3156982"/>
            <a:ext cx="2286310" cy="2492333"/>
          </a:xfrm>
          <a:prstGeom prst="rect">
            <a:avLst/>
          </a:prstGeom>
        </p:spPr>
      </p:pic>
      <p:sp>
        <p:nvSpPr>
          <p:cNvPr id="18" name="CuadroTexto 17">
            <a:extLst>
              <a:ext uri="{FF2B5EF4-FFF2-40B4-BE49-F238E27FC236}">
                <a16:creationId xmlns:a16="http://schemas.microsoft.com/office/drawing/2014/main" id="{084920FA-D3CD-41D3-B990-1513A5D0D306}"/>
              </a:ext>
            </a:extLst>
          </p:cNvPr>
          <p:cNvSpPr txBox="1"/>
          <p:nvPr/>
        </p:nvSpPr>
        <p:spPr>
          <a:xfrm>
            <a:off x="420914" y="674434"/>
            <a:ext cx="2044149" cy="369332"/>
          </a:xfrm>
          <a:prstGeom prst="rect">
            <a:avLst/>
          </a:prstGeom>
          <a:noFill/>
        </p:spPr>
        <p:txBody>
          <a:bodyPr wrap="none" rtlCol="0">
            <a:spAutoFit/>
          </a:bodyPr>
          <a:lstStyle/>
          <a:p>
            <a:r>
              <a:rPr lang="es-EC" b="1" i="1" dirty="0"/>
              <a:t>Pruebas del PSO</a:t>
            </a:r>
          </a:p>
        </p:txBody>
      </p:sp>
    </p:spTree>
    <p:extLst>
      <p:ext uri="{BB962C8B-B14F-4D97-AF65-F5344CB8AC3E}">
        <p14:creationId xmlns:p14="http://schemas.microsoft.com/office/powerpoint/2010/main" val="3176255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30" name="Rectángulo 29">
            <a:extLst>
              <a:ext uri="{FF2B5EF4-FFF2-40B4-BE49-F238E27FC236}">
                <a16:creationId xmlns:a16="http://schemas.microsoft.com/office/drawing/2014/main" id="{E5A196B9-12BF-4326-B14B-0D15E14EDCBF}"/>
              </a:ext>
            </a:extLst>
          </p:cNvPr>
          <p:cNvSpPr/>
          <p:nvPr/>
        </p:nvSpPr>
        <p:spPr>
          <a:xfrm>
            <a:off x="403958" y="1071702"/>
            <a:ext cx="8482807" cy="239834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EC" sz="1700" dirty="0"/>
              <a:t>Tiempo por iteración: Tiempo acumulado en la evaluación de la estrategia para cada partícula.</a:t>
            </a:r>
          </a:p>
          <a:p>
            <a:pPr marL="285750" indent="-285750" algn="just">
              <a:lnSpc>
                <a:spcPct val="150000"/>
              </a:lnSpc>
              <a:buFont typeface="Arial" panose="020B0604020202020204" pitchFamily="34" charset="0"/>
              <a:buChar char="•"/>
            </a:pPr>
            <a:r>
              <a:rPr lang="es-EC" sz="1700" dirty="0"/>
              <a:t>Tiempo de ejecución: Tiempo necesario para completar las 300 iteraciones.</a:t>
            </a:r>
          </a:p>
          <a:p>
            <a:pPr marL="285750" indent="-285750" algn="just">
              <a:lnSpc>
                <a:spcPct val="150000"/>
              </a:lnSpc>
              <a:buFont typeface="Arial" panose="020B0604020202020204" pitchFamily="34" charset="0"/>
              <a:buChar char="•"/>
            </a:pPr>
            <a:r>
              <a:rPr lang="es-EC" sz="1700" dirty="0"/>
              <a:t>Convergencia: Número de iteración en la que converge la solución.</a:t>
            </a:r>
          </a:p>
          <a:p>
            <a:pPr marL="285750" indent="-285750" algn="just">
              <a:lnSpc>
                <a:spcPct val="150000"/>
              </a:lnSpc>
              <a:buFont typeface="Arial" panose="020B0604020202020204" pitchFamily="34" charset="0"/>
              <a:buChar char="•"/>
            </a:pPr>
            <a:r>
              <a:rPr lang="es-EC" sz="1700" dirty="0"/>
              <a:t>Tiempo de convergencia: Tiempo necesario para alcanzar la convergencia.</a:t>
            </a:r>
          </a:p>
          <a:p>
            <a:pPr algn="just">
              <a:lnSpc>
                <a:spcPct val="150000"/>
              </a:lnSpc>
            </a:pPr>
            <a:endParaRPr lang="es-EC" sz="1700" dirty="0"/>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9" name="Imagen 8">
            <a:extLst>
              <a:ext uri="{FF2B5EF4-FFF2-40B4-BE49-F238E27FC236}">
                <a16:creationId xmlns:a16="http://schemas.microsoft.com/office/drawing/2014/main" id="{AEE6EC33-2DC9-4E16-BECE-38CE08503F6C}"/>
              </a:ext>
            </a:extLst>
          </p:cNvPr>
          <p:cNvPicPr>
            <a:picLocks noChangeAspect="1"/>
          </p:cNvPicPr>
          <p:nvPr/>
        </p:nvPicPr>
        <p:blipFill rotWithShape="1">
          <a:blip r:embed="rId4"/>
          <a:srcRect r="8058" b="16244"/>
          <a:stretch/>
        </p:blipFill>
        <p:spPr>
          <a:xfrm>
            <a:off x="2035066" y="3320498"/>
            <a:ext cx="5220593" cy="1755396"/>
          </a:xfrm>
          <a:prstGeom prst="rect">
            <a:avLst/>
          </a:prstGeom>
        </p:spPr>
      </p:pic>
      <p:sp>
        <p:nvSpPr>
          <p:cNvPr id="10" name="CuadroTexto 9">
            <a:extLst>
              <a:ext uri="{FF2B5EF4-FFF2-40B4-BE49-F238E27FC236}">
                <a16:creationId xmlns:a16="http://schemas.microsoft.com/office/drawing/2014/main" id="{C6FFB012-2CF6-423D-9312-DB0280A595E5}"/>
              </a:ext>
            </a:extLst>
          </p:cNvPr>
          <p:cNvSpPr txBox="1"/>
          <p:nvPr/>
        </p:nvSpPr>
        <p:spPr>
          <a:xfrm>
            <a:off x="420914" y="674434"/>
            <a:ext cx="3540393" cy="369332"/>
          </a:xfrm>
          <a:prstGeom prst="rect">
            <a:avLst/>
          </a:prstGeom>
          <a:noFill/>
        </p:spPr>
        <p:txBody>
          <a:bodyPr wrap="none" rtlCol="0">
            <a:spAutoFit/>
          </a:bodyPr>
          <a:lstStyle/>
          <a:p>
            <a:r>
              <a:rPr lang="es-EC" b="1" i="1" dirty="0"/>
              <a:t>Tiempos de ejecución del PSO</a:t>
            </a:r>
          </a:p>
        </p:txBody>
      </p:sp>
    </p:spTree>
    <p:extLst>
      <p:ext uri="{BB962C8B-B14F-4D97-AF65-F5344CB8AC3E}">
        <p14:creationId xmlns:p14="http://schemas.microsoft.com/office/powerpoint/2010/main" val="268104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71029343"/>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7273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5" name="Imagen 4">
            <a:extLst>
              <a:ext uri="{FF2B5EF4-FFF2-40B4-BE49-F238E27FC236}">
                <a16:creationId xmlns:a16="http://schemas.microsoft.com/office/drawing/2014/main" id="{2F9C00C1-2477-473D-9A19-F0EA880753DB}"/>
              </a:ext>
            </a:extLst>
          </p:cNvPr>
          <p:cNvPicPr>
            <a:picLocks noChangeAspect="1"/>
          </p:cNvPicPr>
          <p:nvPr/>
        </p:nvPicPr>
        <p:blipFill>
          <a:blip r:embed="rId4"/>
          <a:stretch>
            <a:fillRect/>
          </a:stretch>
        </p:blipFill>
        <p:spPr>
          <a:xfrm>
            <a:off x="674430" y="1398005"/>
            <a:ext cx="7911404" cy="4205128"/>
          </a:xfrm>
          <a:prstGeom prst="rect">
            <a:avLst/>
          </a:prstGeom>
        </p:spPr>
      </p:pic>
      <mc:AlternateContent xmlns:mc="http://schemas.openxmlformats.org/markup-compatibility/2006" xmlns:a14="http://schemas.microsoft.com/office/drawing/2010/main">
        <mc:Choice Requires="a14">
          <p:sp>
            <p:nvSpPr>
              <p:cNvPr id="7" name="Rectángulo 6">
                <a:extLst>
                  <a:ext uri="{FF2B5EF4-FFF2-40B4-BE49-F238E27FC236}">
                    <a16:creationId xmlns:a16="http://schemas.microsoft.com/office/drawing/2014/main" id="{19FFD07C-9DED-438A-AF6A-2D98B2CAFAE1}"/>
                  </a:ext>
                </a:extLst>
              </p:cNvPr>
              <p:cNvSpPr/>
              <p:nvPr/>
            </p:nvSpPr>
            <p:spPr>
              <a:xfrm>
                <a:off x="1125932" y="628717"/>
                <a:ext cx="7616255" cy="1294072"/>
              </a:xfrm>
              <a:prstGeom prst="rect">
                <a:avLst/>
              </a:prstGeom>
            </p:spPr>
            <p:txBody>
              <a:bodyPr wrap="square">
                <a:spAutoFit/>
              </a:bodyPr>
              <a:lstStyle/>
              <a:p>
                <a:pPr>
                  <a:lnSpc>
                    <a:spcPct val="150000"/>
                  </a:lnSpc>
                </a:pPr>
                <a:r>
                  <a:rPr lang="es-EC" dirty="0">
                    <a:solidFill>
                      <a:srgbClr val="00000A"/>
                    </a:solidFill>
                    <a:latin typeface="Calibri" panose="020F0502020204030204" pitchFamily="34" charset="0"/>
                    <a:ea typeface="Droid Sans Fallback"/>
                  </a:rPr>
                  <a:t>Con valores de </a:t>
                </a:r>
                <a14:m>
                  <m:oMath xmlns:m="http://schemas.openxmlformats.org/officeDocument/2006/math">
                    <m:r>
                      <a:rPr lang="es-EC" i="1">
                        <a:solidFill>
                          <a:srgbClr val="00000A"/>
                        </a:solidFill>
                        <a:latin typeface="Cambria Math" panose="02040503050406030204" pitchFamily="18" charset="0"/>
                        <a:ea typeface="Droid Sans Fallback"/>
                        <a:cs typeface="Calibri" panose="020F0502020204030204" pitchFamily="34" charset="0"/>
                      </a:rPr>
                      <m:t>𝛿</m:t>
                    </m:r>
                    <m:r>
                      <a:rPr lang="es-ES" b="0" i="0" smtClean="0">
                        <a:solidFill>
                          <a:srgbClr val="00000A"/>
                        </a:solidFill>
                        <a:latin typeface="Cambria Math" panose="02040503050406030204" pitchFamily="18" charset="0"/>
                        <a:ea typeface="Droid Sans Fallback"/>
                        <a:cs typeface="Calibri" panose="020F0502020204030204" pitchFamily="34" charset="0"/>
                      </a:rPr>
                      <m:t>&gt;</m:t>
                    </m:r>
                    <m:r>
                      <a:rPr lang="es-EC">
                        <a:solidFill>
                          <a:srgbClr val="00000A"/>
                        </a:solidFill>
                        <a:latin typeface="Cambria Math" panose="02040503050406030204" pitchFamily="18" charset="0"/>
                        <a:ea typeface="Droid Sans Fallback"/>
                        <a:cs typeface="Calibri" panose="020F0502020204030204" pitchFamily="34" charset="0"/>
                      </a:rPr>
                      <m:t>±5%</m:t>
                    </m:r>
                  </m:oMath>
                </a14:m>
                <a:r>
                  <a:rPr lang="es-EC" dirty="0">
                    <a:solidFill>
                      <a:srgbClr val="00000A"/>
                    </a:solidFill>
                    <a:latin typeface="Calibri" panose="020F0502020204030204" pitchFamily="34" charset="0"/>
                    <a:ea typeface="Droid Sans Fallback"/>
                  </a:rPr>
                  <a:t>, incrementa la probabilidad de generar soluciones con zonas sin definir entre conjuntos, que aumentan el tiempo de análisis en cada iteración y a su vez el tiempo de ejecución. </a:t>
                </a:r>
                <a:endParaRPr lang="es-EC" dirty="0"/>
              </a:p>
            </p:txBody>
          </p:sp>
        </mc:Choice>
        <mc:Fallback xmlns="">
          <p:sp>
            <p:nvSpPr>
              <p:cNvPr id="7" name="Rectángulo 6">
                <a:extLst>
                  <a:ext uri="{FF2B5EF4-FFF2-40B4-BE49-F238E27FC236}">
                    <a16:creationId xmlns:a16="http://schemas.microsoft.com/office/drawing/2014/main" id="{19FFD07C-9DED-438A-AF6A-2D98B2CAFAE1}"/>
                  </a:ext>
                </a:extLst>
              </p:cNvPr>
              <p:cNvSpPr>
                <a:spLocks noRot="1" noChangeAspect="1" noMove="1" noResize="1" noEditPoints="1" noAdjustHandles="1" noChangeArrowheads="1" noChangeShapeType="1" noTextEdit="1"/>
              </p:cNvSpPr>
              <p:nvPr/>
            </p:nvSpPr>
            <p:spPr>
              <a:xfrm>
                <a:off x="1125932" y="628717"/>
                <a:ext cx="7616255" cy="1294072"/>
              </a:xfrm>
              <a:prstGeom prst="rect">
                <a:avLst/>
              </a:prstGeom>
              <a:blipFill>
                <a:blip r:embed="rId5"/>
                <a:stretch>
                  <a:fillRect l="-721" b="-7075"/>
                </a:stretch>
              </a:blipFill>
            </p:spPr>
            <p:txBody>
              <a:bodyPr/>
              <a:lstStyle/>
              <a:p>
                <a:r>
                  <a:rPr lang="es-EC">
                    <a:noFill/>
                  </a:rPr>
                  <a:t> </a:t>
                </a:r>
              </a:p>
            </p:txBody>
          </p:sp>
        </mc:Fallback>
      </mc:AlternateContent>
      <p:sp>
        <p:nvSpPr>
          <p:cNvPr id="8" name="Rectangle 3">
            <a:extLst>
              <a:ext uri="{FF2B5EF4-FFF2-40B4-BE49-F238E27FC236}">
                <a16:creationId xmlns:a16="http://schemas.microsoft.com/office/drawing/2014/main" id="{5A148B47-FAFF-4C1B-B15D-1BBF72D6435F}"/>
              </a:ext>
            </a:extLst>
          </p:cNvPr>
          <p:cNvSpPr>
            <a:spLocks noChangeArrowheads="1"/>
          </p:cNvSpPr>
          <p:nvPr/>
        </p:nvSpPr>
        <p:spPr bwMode="auto">
          <a:xfrm>
            <a:off x="3230509" y="5457827"/>
            <a:ext cx="31726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10. </a:t>
            </a:r>
            <a:r>
              <a:rPr kumimoji="0" lang="es-EC" altLang="es-EC" sz="1200"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Zonas sin def</a:t>
            </a:r>
            <a:r>
              <a:rPr lang="es-EC" altLang="es-EC" sz="1200" i="1" dirty="0" bmk="_Toc6181024">
                <a:latin typeface="+mj-lt"/>
                <a:ea typeface="Calibri" panose="020F0502020204030204" pitchFamily="34" charset="0"/>
                <a:cs typeface="Times New Roman" panose="02020603050405020304" pitchFamily="18" charset="0"/>
              </a:rPr>
              <a:t>inir entre conjuntos</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813786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3326552" cy="369332"/>
          </a:xfrm>
          <a:prstGeom prst="rect">
            <a:avLst/>
          </a:prstGeom>
          <a:noFill/>
        </p:spPr>
        <p:txBody>
          <a:bodyPr wrap="none" rtlCol="0">
            <a:spAutoFit/>
          </a:bodyPr>
          <a:lstStyle/>
          <a:p>
            <a:r>
              <a:rPr lang="es-EC" b="1" i="1" dirty="0"/>
              <a:t>Entrada: Error de Predicción</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6">
            <a:extLst>
              <a:ext uri="{FF2B5EF4-FFF2-40B4-BE49-F238E27FC236}">
                <a16:creationId xmlns:a16="http://schemas.microsoft.com/office/drawing/2014/main" id="{F515723F-AF88-4A59-9BF7-454370277687}"/>
              </a:ext>
            </a:extLst>
          </p:cNvPr>
          <p:cNvSpPr>
            <a:spLocks noChangeArrowheads="1"/>
          </p:cNvSpPr>
          <p:nvPr/>
        </p:nvSpPr>
        <p:spPr bwMode="auto">
          <a:xfrm>
            <a:off x="1681335" y="5141887"/>
            <a:ext cx="6210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8">
                <a:ln>
                  <a:noFill/>
                </a:ln>
                <a:solidFill>
                  <a:schemeClr val="tx1"/>
                </a:solidFill>
                <a:effectLst/>
                <a:latin typeface="+mj-lt"/>
                <a:ea typeface="Calibri" panose="020F0502020204030204" pitchFamily="34" charset="0"/>
                <a:cs typeface="Times New Roman" panose="02020603050405020304" pitchFamily="18" charset="0"/>
              </a:rPr>
              <a:t>11. </a:t>
            </a:r>
            <a:r>
              <a:rPr lang="es-EC" sz="1200" dirty="0" bmk="_Toc6181017">
                <a:latin typeface="+mj-lt"/>
                <a:cs typeface="Times New Roman" panose="02020603050405020304" pitchFamily="18" charset="0"/>
              </a:rPr>
              <a:t>Funciones de pertenencia PE PSO finales vs iniciales</a:t>
            </a:r>
            <a:r>
              <a:rPr lang="es-EC" altLang="es-EC" sz="1200" dirty="0" bmk="_Toc6181018">
                <a:latin typeface="+mj-lt"/>
                <a:cs typeface="Times New Roman" panose="02020603050405020304" pitchFamily="18" charset="0"/>
              </a:rPr>
              <a:t>.</a:t>
            </a:r>
            <a:endParaRPr lang="es-EC" altLang="es-EC" sz="1200" dirty="0" bmk="_Toc6181017">
              <a:latin typeface="+mj-lt"/>
              <a:cs typeface="Times New Roman" panose="02020603050405020304" pitchFamily="18" charset="0"/>
            </a:endParaRPr>
          </a:p>
        </p:txBody>
      </p:sp>
      <p:pic>
        <p:nvPicPr>
          <p:cNvPr id="11" name="Imagen 10">
            <a:extLst>
              <a:ext uri="{FF2B5EF4-FFF2-40B4-BE49-F238E27FC236}">
                <a16:creationId xmlns:a16="http://schemas.microsoft.com/office/drawing/2014/main" id="{A64B2D9A-BEB1-4E68-A09C-5147B7AD2771}"/>
              </a:ext>
            </a:extLst>
          </p:cNvPr>
          <p:cNvPicPr/>
          <p:nvPr/>
        </p:nvPicPr>
        <p:blipFill rotWithShape="1">
          <a:blip r:embed="rId4" cstate="print">
            <a:extLst>
              <a:ext uri="{28A0092B-C50C-407E-A947-70E740481C1C}">
                <a14:useLocalDpi xmlns:a14="http://schemas.microsoft.com/office/drawing/2010/main" val="0"/>
              </a:ext>
            </a:extLst>
          </a:blip>
          <a:srcRect l="8387" r="8162"/>
          <a:stretch/>
        </p:blipFill>
        <p:spPr bwMode="auto">
          <a:xfrm>
            <a:off x="213691" y="1238318"/>
            <a:ext cx="8739040" cy="375879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042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4314001" cy="369332"/>
          </a:xfrm>
          <a:prstGeom prst="rect">
            <a:avLst/>
          </a:prstGeom>
          <a:noFill/>
        </p:spPr>
        <p:txBody>
          <a:bodyPr wrap="none" rtlCol="0">
            <a:spAutoFit/>
          </a:bodyPr>
          <a:lstStyle/>
          <a:p>
            <a:r>
              <a:rPr lang="es-EC" b="1" i="1" dirty="0"/>
              <a:t>Entrada: Estado de Carga de Baterías</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6">
            <a:extLst>
              <a:ext uri="{FF2B5EF4-FFF2-40B4-BE49-F238E27FC236}">
                <a16:creationId xmlns:a16="http://schemas.microsoft.com/office/drawing/2014/main" id="{F515723F-AF88-4A59-9BF7-454370277687}"/>
              </a:ext>
            </a:extLst>
          </p:cNvPr>
          <p:cNvSpPr>
            <a:spLocks noChangeArrowheads="1"/>
          </p:cNvSpPr>
          <p:nvPr/>
        </p:nvSpPr>
        <p:spPr bwMode="auto">
          <a:xfrm>
            <a:off x="1337602" y="5791014"/>
            <a:ext cx="6210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8">
                <a:ln>
                  <a:noFill/>
                </a:ln>
                <a:solidFill>
                  <a:schemeClr val="tx1"/>
                </a:solidFill>
                <a:effectLst/>
                <a:latin typeface="+mj-lt"/>
                <a:ea typeface="Calibri" panose="020F0502020204030204" pitchFamily="34" charset="0"/>
                <a:cs typeface="Times New Roman" panose="02020603050405020304" pitchFamily="18" charset="0"/>
              </a:rPr>
              <a:t>13. </a:t>
            </a:r>
            <a:r>
              <a:rPr lang="es-EC" sz="1200" dirty="0" bmk="_Toc6181018">
                <a:cs typeface="Times New Roman" panose="02020603050405020304" pitchFamily="18" charset="0"/>
              </a:rPr>
              <a:t>Funciones de pertenencia PE PSO vs CSA</a:t>
            </a:r>
            <a:endParaRPr kumimoji="0" lang="es-EC" altLang="es-EC" sz="800" b="0" i="0" u="none" strike="noStrike" cap="none" normalizeH="0" baseline="0" dirty="0">
              <a:ln>
                <a:noFill/>
              </a:ln>
              <a:solidFill>
                <a:schemeClr val="tx1"/>
              </a:solidFill>
              <a:effectLst/>
              <a:latin typeface="+mj-lt"/>
            </a:endParaRPr>
          </a:p>
        </p:txBody>
      </p:sp>
      <p:pic>
        <p:nvPicPr>
          <p:cNvPr id="11" name="Imagen 10">
            <a:extLst>
              <a:ext uri="{FF2B5EF4-FFF2-40B4-BE49-F238E27FC236}">
                <a16:creationId xmlns:a16="http://schemas.microsoft.com/office/drawing/2014/main" id="{B4CDDD4A-3571-4CCE-9345-A2CF0C6369E9}"/>
              </a:ext>
            </a:extLst>
          </p:cNvPr>
          <p:cNvPicPr/>
          <p:nvPr/>
        </p:nvPicPr>
        <p:blipFill rotWithShape="1">
          <a:blip r:embed="rId4" cstate="print">
            <a:extLst>
              <a:ext uri="{28A0092B-C50C-407E-A947-70E740481C1C}">
                <a14:useLocalDpi xmlns:a14="http://schemas.microsoft.com/office/drawing/2010/main" val="0"/>
              </a:ext>
            </a:extLst>
          </a:blip>
          <a:srcRect l="8387" r="8164"/>
          <a:stretch/>
        </p:blipFill>
        <p:spPr bwMode="auto">
          <a:xfrm>
            <a:off x="1682812" y="1115756"/>
            <a:ext cx="5040000" cy="2160000"/>
          </a:xfrm>
          <a:prstGeom prst="rect">
            <a:avLst/>
          </a:prstGeom>
          <a:noFill/>
          <a:ln>
            <a:noFill/>
          </a:ln>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28CE050E-D4C5-437F-82DB-AE170A28131F}"/>
              </a:ext>
            </a:extLst>
          </p:cNvPr>
          <p:cNvPicPr/>
          <p:nvPr/>
        </p:nvPicPr>
        <p:blipFill rotWithShape="1">
          <a:blip r:embed="rId5" cstate="print">
            <a:extLst>
              <a:ext uri="{28A0092B-C50C-407E-A947-70E740481C1C}">
                <a14:useLocalDpi xmlns:a14="http://schemas.microsoft.com/office/drawing/2010/main" val="0"/>
              </a:ext>
            </a:extLst>
          </a:blip>
          <a:srcRect l="8388" r="7949"/>
          <a:stretch/>
        </p:blipFill>
        <p:spPr bwMode="auto">
          <a:xfrm>
            <a:off x="1922752" y="3573866"/>
            <a:ext cx="5040000" cy="2160000"/>
          </a:xfrm>
          <a:prstGeom prst="rect">
            <a:avLst/>
          </a:prstGeom>
          <a:noFill/>
          <a:ln>
            <a:noFill/>
          </a:ln>
          <a:extLst>
            <a:ext uri="{53640926-AAD7-44D8-BBD7-CCE9431645EC}">
              <a14:shadowObscured xmlns:a14="http://schemas.microsoft.com/office/drawing/2010/main"/>
            </a:ext>
          </a:extLst>
        </p:spPr>
      </p:pic>
      <p:sp>
        <p:nvSpPr>
          <p:cNvPr id="14" name="Rectangle 3">
            <a:extLst>
              <a:ext uri="{FF2B5EF4-FFF2-40B4-BE49-F238E27FC236}">
                <a16:creationId xmlns:a16="http://schemas.microsoft.com/office/drawing/2014/main" id="{16AAB6A3-E362-4EA9-9F4C-865DEB0A7456}"/>
              </a:ext>
            </a:extLst>
          </p:cNvPr>
          <p:cNvSpPr>
            <a:spLocks noChangeArrowheads="1"/>
          </p:cNvSpPr>
          <p:nvPr/>
        </p:nvSpPr>
        <p:spPr bwMode="auto">
          <a:xfrm>
            <a:off x="1734832" y="3190614"/>
            <a:ext cx="5415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lang="es-EC" altLang="es-EC" sz="1200" b="1" i="1" dirty="0" bmk="_Toc6181017">
                <a:latin typeface="+mj-lt"/>
                <a:ea typeface="Calibri" panose="020F0502020204030204" pitchFamily="34" charset="0"/>
                <a:cs typeface="Times New Roman" panose="02020603050405020304" pitchFamily="18" charset="0"/>
              </a:rPr>
              <a:t>12</a:t>
            </a:r>
            <a:r>
              <a:rPr kumimoji="0" lang="es-EC" altLang="es-EC" sz="1200" b="1" i="1" u="none" strike="noStrike" cap="none" normalizeH="0" baseline="0" dirty="0" bmk="_Toc6181017">
                <a:ln>
                  <a:noFill/>
                </a:ln>
                <a:solidFill>
                  <a:schemeClr val="tx1"/>
                </a:solidFill>
                <a:effectLst/>
                <a:latin typeface="+mj-lt"/>
                <a:ea typeface="Calibri" panose="020F0502020204030204" pitchFamily="34" charset="0"/>
                <a:cs typeface="Times New Roman" panose="02020603050405020304" pitchFamily="18" charset="0"/>
              </a:rPr>
              <a:t>. </a:t>
            </a:r>
            <a:r>
              <a:rPr lang="es-EC" sz="1200" dirty="0" bmk="_Toc6181018">
                <a:latin typeface="+mj-lt"/>
                <a:cs typeface="Times New Roman" panose="02020603050405020304" pitchFamily="18" charset="0"/>
              </a:rPr>
              <a:t>Funciones de pertenencia PE PSO vs métodos heurísticos</a:t>
            </a:r>
            <a:endParaRPr lang="es-EC" altLang="es-EC" sz="1200" dirty="0" bmk="_Toc6181018">
              <a:latin typeface="+mj-lt"/>
              <a:cs typeface="Times New Roman" panose="02020603050405020304" pitchFamily="18" charset="0"/>
            </a:endParaRPr>
          </a:p>
        </p:txBody>
      </p:sp>
    </p:spTree>
    <p:extLst>
      <p:ext uri="{BB962C8B-B14F-4D97-AF65-F5344CB8AC3E}">
        <p14:creationId xmlns:p14="http://schemas.microsoft.com/office/powerpoint/2010/main" val="2532276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4314001" cy="369332"/>
          </a:xfrm>
          <a:prstGeom prst="rect">
            <a:avLst/>
          </a:prstGeom>
          <a:noFill/>
        </p:spPr>
        <p:txBody>
          <a:bodyPr wrap="none" rtlCol="0">
            <a:spAutoFit/>
          </a:bodyPr>
          <a:lstStyle/>
          <a:p>
            <a:r>
              <a:rPr lang="es-EC" b="1" i="1" dirty="0"/>
              <a:t>Entrada: Estado de Carga de Baterías</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6">
            <a:extLst>
              <a:ext uri="{FF2B5EF4-FFF2-40B4-BE49-F238E27FC236}">
                <a16:creationId xmlns:a16="http://schemas.microsoft.com/office/drawing/2014/main" id="{F515723F-AF88-4A59-9BF7-454370277687}"/>
              </a:ext>
            </a:extLst>
          </p:cNvPr>
          <p:cNvSpPr>
            <a:spLocks noChangeArrowheads="1"/>
          </p:cNvSpPr>
          <p:nvPr/>
        </p:nvSpPr>
        <p:spPr bwMode="auto">
          <a:xfrm>
            <a:off x="1337602" y="5559048"/>
            <a:ext cx="6210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8">
                <a:ln>
                  <a:noFill/>
                </a:ln>
                <a:solidFill>
                  <a:schemeClr val="tx1"/>
                </a:solidFill>
                <a:effectLst/>
                <a:latin typeface="+mj-lt"/>
                <a:ea typeface="Calibri" panose="020F0502020204030204" pitchFamily="34" charset="0"/>
                <a:cs typeface="Times New Roman" panose="02020603050405020304" pitchFamily="18" charset="0"/>
              </a:rPr>
              <a:t>14. </a:t>
            </a:r>
            <a:r>
              <a:rPr lang="es-EC" sz="1200" dirty="0" bmk="_Toc6181017">
                <a:cs typeface="Times New Roman" panose="02020603050405020304" pitchFamily="18" charset="0"/>
              </a:rPr>
              <a:t>Funciones de pertenencia SOC PSO finales vs iniciales</a:t>
            </a:r>
            <a:r>
              <a:rPr lang="es-EC" altLang="es-EC" sz="1200" dirty="0" bmk="_Toc6181018">
                <a:cs typeface="Times New Roman" panose="02020603050405020304" pitchFamily="18" charset="0"/>
              </a:rPr>
              <a:t>.</a:t>
            </a:r>
            <a:endParaRPr kumimoji="0" lang="es-EC" altLang="es-EC" sz="800" b="0" i="0" u="none" strike="noStrike" cap="none" normalizeH="0" baseline="0" dirty="0">
              <a:ln>
                <a:noFill/>
              </a:ln>
              <a:solidFill>
                <a:schemeClr val="tx1"/>
              </a:solidFill>
              <a:effectLst/>
              <a:latin typeface="+mj-lt"/>
            </a:endParaRPr>
          </a:p>
        </p:txBody>
      </p:sp>
      <p:pic>
        <p:nvPicPr>
          <p:cNvPr id="16" name="Imagen 15">
            <a:extLst>
              <a:ext uri="{FF2B5EF4-FFF2-40B4-BE49-F238E27FC236}">
                <a16:creationId xmlns:a16="http://schemas.microsoft.com/office/drawing/2014/main" id="{92C5B54A-E638-4B4F-9CCC-B59DBBF4AB4B}"/>
              </a:ext>
            </a:extLst>
          </p:cNvPr>
          <p:cNvPicPr/>
          <p:nvPr/>
        </p:nvPicPr>
        <p:blipFill rotWithShape="1">
          <a:blip r:embed="rId4" cstate="print">
            <a:extLst>
              <a:ext uri="{28A0092B-C50C-407E-A947-70E740481C1C}">
                <a14:useLocalDpi xmlns:a14="http://schemas.microsoft.com/office/drawing/2010/main" val="0"/>
              </a:ext>
            </a:extLst>
          </a:blip>
          <a:srcRect l="8283" r="8025"/>
          <a:stretch/>
        </p:blipFill>
        <p:spPr bwMode="auto">
          <a:xfrm>
            <a:off x="487587" y="1082375"/>
            <a:ext cx="8080209" cy="41045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8310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22609" y="5966769"/>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4314001" cy="369332"/>
          </a:xfrm>
          <a:prstGeom prst="rect">
            <a:avLst/>
          </a:prstGeom>
          <a:noFill/>
        </p:spPr>
        <p:txBody>
          <a:bodyPr wrap="none" rtlCol="0">
            <a:spAutoFit/>
          </a:bodyPr>
          <a:lstStyle/>
          <a:p>
            <a:r>
              <a:rPr lang="es-EC" b="1" i="1" dirty="0"/>
              <a:t>Entrada: Estado de Carga de Baterías</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7" name="Rectangle 3">
            <a:extLst>
              <a:ext uri="{FF2B5EF4-FFF2-40B4-BE49-F238E27FC236}">
                <a16:creationId xmlns:a16="http://schemas.microsoft.com/office/drawing/2014/main" id="{26E6CE41-7076-40D6-8FCC-C81D99494C57}"/>
              </a:ext>
            </a:extLst>
          </p:cNvPr>
          <p:cNvSpPr>
            <a:spLocks noChangeArrowheads="1"/>
          </p:cNvSpPr>
          <p:nvPr/>
        </p:nvSpPr>
        <p:spPr bwMode="auto">
          <a:xfrm>
            <a:off x="1964214" y="3219354"/>
            <a:ext cx="5415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lang="es-EC" altLang="es-EC" sz="1200" b="1" i="1" dirty="0" bmk="_Toc6181017">
                <a:latin typeface="+mj-lt"/>
                <a:ea typeface="Calibri" panose="020F0502020204030204" pitchFamily="34" charset="0"/>
                <a:cs typeface="Times New Roman" panose="02020603050405020304" pitchFamily="18" charset="0"/>
              </a:rPr>
              <a:t>19</a:t>
            </a:r>
            <a:r>
              <a:rPr kumimoji="0" lang="es-EC" altLang="es-EC" sz="1200" b="1" i="1" u="none" strike="noStrike" cap="none" normalizeH="0" baseline="0" dirty="0" bmk="_Toc6181017">
                <a:ln>
                  <a:noFill/>
                </a:ln>
                <a:solidFill>
                  <a:schemeClr val="tx1"/>
                </a:solidFill>
                <a:effectLst/>
                <a:latin typeface="+mj-lt"/>
                <a:ea typeface="Calibri" panose="020F0502020204030204" pitchFamily="34" charset="0"/>
                <a:cs typeface="Times New Roman" panose="02020603050405020304" pitchFamily="18" charset="0"/>
              </a:rPr>
              <a:t>. </a:t>
            </a:r>
            <a:r>
              <a:rPr lang="es-EC" sz="1200" dirty="0" bmk="_Toc6181017">
                <a:cs typeface="Times New Roman" panose="02020603050405020304" pitchFamily="18" charset="0"/>
              </a:rPr>
              <a:t>Funciones de pertenencia SOC PSO vs métodos heurísticos.</a:t>
            </a:r>
            <a:endParaRPr kumimoji="0" lang="es-EC" altLang="es-EC" sz="1800" b="0" i="0" u="none" strike="noStrike" cap="none" normalizeH="0" baseline="0" dirty="0">
              <a:ln>
                <a:noFill/>
              </a:ln>
              <a:solidFill>
                <a:schemeClr val="tx1"/>
              </a:solidFill>
              <a:effectLst/>
              <a:latin typeface="+mj-lt"/>
            </a:endParaRPr>
          </a:p>
        </p:txBody>
      </p:sp>
      <p:sp>
        <p:nvSpPr>
          <p:cNvPr id="9" name="Rectangle 6">
            <a:extLst>
              <a:ext uri="{FF2B5EF4-FFF2-40B4-BE49-F238E27FC236}">
                <a16:creationId xmlns:a16="http://schemas.microsoft.com/office/drawing/2014/main" id="{F515723F-AF88-4A59-9BF7-454370277687}"/>
              </a:ext>
            </a:extLst>
          </p:cNvPr>
          <p:cNvSpPr>
            <a:spLocks noChangeArrowheads="1"/>
          </p:cNvSpPr>
          <p:nvPr/>
        </p:nvSpPr>
        <p:spPr bwMode="auto">
          <a:xfrm>
            <a:off x="1467644" y="5807872"/>
            <a:ext cx="62103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defTabSz="914400" eaLnBrk="0" fontAlgn="base" hangingPunct="0">
              <a:spcBef>
                <a:spcPct val="0"/>
              </a:spcBef>
              <a:spcAft>
                <a:spcPct val="0"/>
              </a:spcAf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8">
                <a:ln>
                  <a:noFill/>
                </a:ln>
                <a:solidFill>
                  <a:schemeClr val="tx1"/>
                </a:solidFill>
                <a:effectLst/>
                <a:latin typeface="+mj-lt"/>
                <a:ea typeface="Calibri" panose="020F0502020204030204" pitchFamily="34" charset="0"/>
                <a:cs typeface="Times New Roman" panose="02020603050405020304" pitchFamily="18" charset="0"/>
              </a:rPr>
              <a:t>15. </a:t>
            </a:r>
            <a:r>
              <a:rPr lang="es-EC" sz="1200" dirty="0" bmk="_Toc6181017">
                <a:cs typeface="Times New Roman" panose="02020603050405020304" pitchFamily="18" charset="0"/>
              </a:rPr>
              <a:t>Funciones de pertenencia SOC PSO vs CSA</a:t>
            </a:r>
            <a:r>
              <a:rPr lang="es-EC" altLang="es-EC" sz="1200" dirty="0" bmk="_Toc6181018">
                <a:cs typeface="Times New Roman" panose="02020603050405020304" pitchFamily="18" charset="0"/>
              </a:rPr>
              <a:t>. </a:t>
            </a:r>
            <a:endParaRPr kumimoji="0" lang="es-EC" altLang="es-EC" sz="1800" b="0" i="0" u="none" strike="noStrike" cap="none" normalizeH="0" baseline="0" dirty="0">
              <a:ln>
                <a:noFill/>
              </a:ln>
              <a:solidFill>
                <a:schemeClr val="tx1"/>
              </a:solidFill>
              <a:effectLst/>
              <a:latin typeface="+mj-lt"/>
            </a:endParaRPr>
          </a:p>
        </p:txBody>
      </p:sp>
      <p:pic>
        <p:nvPicPr>
          <p:cNvPr id="14" name="Imagen 13">
            <a:extLst>
              <a:ext uri="{FF2B5EF4-FFF2-40B4-BE49-F238E27FC236}">
                <a16:creationId xmlns:a16="http://schemas.microsoft.com/office/drawing/2014/main" id="{041488CD-7ADE-495C-B9BB-1F222C5357D1}"/>
              </a:ext>
            </a:extLst>
          </p:cNvPr>
          <p:cNvPicPr/>
          <p:nvPr/>
        </p:nvPicPr>
        <p:blipFill rotWithShape="1">
          <a:blip r:embed="rId4" cstate="print">
            <a:extLst>
              <a:ext uri="{28A0092B-C50C-407E-A947-70E740481C1C}">
                <a14:useLocalDpi xmlns:a14="http://schemas.microsoft.com/office/drawing/2010/main" val="0"/>
              </a:ext>
            </a:extLst>
          </a:blip>
          <a:srcRect l="8388" r="7956"/>
          <a:stretch/>
        </p:blipFill>
        <p:spPr bwMode="auto">
          <a:xfrm>
            <a:off x="2008479" y="1082374"/>
            <a:ext cx="4868545" cy="2165950"/>
          </a:xfrm>
          <a:prstGeom prst="rect">
            <a:avLst/>
          </a:prstGeom>
          <a:noFill/>
          <a:ln>
            <a:noFill/>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DC083C69-CDD7-4244-B087-7A3CB2FD0088}"/>
              </a:ext>
            </a:extLst>
          </p:cNvPr>
          <p:cNvPicPr/>
          <p:nvPr/>
        </p:nvPicPr>
        <p:blipFill rotWithShape="1">
          <a:blip r:embed="rId5" cstate="print">
            <a:extLst>
              <a:ext uri="{28A0092B-C50C-407E-A947-70E740481C1C}">
                <a14:useLocalDpi xmlns:a14="http://schemas.microsoft.com/office/drawing/2010/main" val="0"/>
              </a:ext>
            </a:extLst>
          </a:blip>
          <a:srcRect l="8388" r="7837"/>
          <a:stretch/>
        </p:blipFill>
        <p:spPr bwMode="auto">
          <a:xfrm>
            <a:off x="1964214" y="3609676"/>
            <a:ext cx="5217160" cy="224377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7932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628963"/>
            <a:ext cx="3749744" cy="369332"/>
          </a:xfrm>
          <a:prstGeom prst="rect">
            <a:avLst/>
          </a:prstGeom>
          <a:noFill/>
        </p:spPr>
        <p:txBody>
          <a:bodyPr wrap="none" rtlCol="0">
            <a:spAutoFit/>
          </a:bodyPr>
          <a:lstStyle/>
          <a:p>
            <a:r>
              <a:rPr lang="es-EC" b="1" i="1" dirty="0"/>
              <a:t>Salida: Potencia del Controlador</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3">
            <a:extLst>
              <a:ext uri="{FF2B5EF4-FFF2-40B4-BE49-F238E27FC236}">
                <a16:creationId xmlns:a16="http://schemas.microsoft.com/office/drawing/2014/main" id="{C4911CB4-B84B-4C6E-8105-B0F913A4BF82}"/>
              </a:ext>
            </a:extLst>
          </p:cNvPr>
          <p:cNvSpPr>
            <a:spLocks noChangeArrowheads="1"/>
          </p:cNvSpPr>
          <p:nvPr/>
        </p:nvSpPr>
        <p:spPr bwMode="auto">
          <a:xfrm>
            <a:off x="2097006" y="5059695"/>
            <a:ext cx="5378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16.</a:t>
            </a:r>
            <a:r>
              <a:rPr kumimoji="0" lang="es-EC" altLang="es-EC" sz="1200" b="0" i="0"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 MF optimizadas para la salida </a:t>
            </a:r>
            <a:r>
              <a:rPr kumimoji="0" lang="es-EC" altLang="es-EC" sz="1200" b="0" i="1"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P</a:t>
            </a:r>
            <a:r>
              <a:rPr kumimoji="0" lang="es-EC" altLang="es-EC" sz="1200" b="0" i="1" u="none" strike="noStrike" cap="none" normalizeH="0" baseline="-30000" dirty="0" bmk="_Toc6181019">
                <a:ln>
                  <a:noFill/>
                </a:ln>
                <a:solidFill>
                  <a:schemeClr val="tx1"/>
                </a:solidFill>
                <a:effectLst/>
                <a:latin typeface="+mj-lt"/>
                <a:ea typeface="Calibri" panose="020F0502020204030204" pitchFamily="34" charset="0"/>
                <a:cs typeface="Times New Roman" panose="02020603050405020304" pitchFamily="18" charset="0"/>
              </a:rPr>
              <a:t>FLC</a:t>
            </a:r>
            <a:r>
              <a:rPr kumimoji="0" lang="es-EC" altLang="es-EC" sz="1200" b="0" i="0"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 mediante PSO.</a:t>
            </a:r>
            <a:endParaRPr kumimoji="0" lang="es-EC" altLang="es-EC" sz="1800" b="0" i="0" u="none" strike="noStrike" cap="none" normalizeH="0" baseline="0" dirty="0">
              <a:ln>
                <a:noFill/>
              </a:ln>
              <a:solidFill>
                <a:schemeClr val="tx1"/>
              </a:solidFill>
              <a:effectLst/>
              <a:latin typeface="+mj-lt"/>
            </a:endParaRPr>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8CE1F2CB-3925-4FD5-9457-2B1BB5D0C80E}"/>
              </a:ext>
            </a:extLst>
          </p:cNvPr>
          <p:cNvPicPr/>
          <p:nvPr/>
        </p:nvPicPr>
        <p:blipFill rotWithShape="1">
          <a:blip r:embed="rId4" cstate="print">
            <a:extLst>
              <a:ext uri="{28A0092B-C50C-407E-A947-70E740481C1C}">
                <a14:useLocalDpi xmlns:a14="http://schemas.microsoft.com/office/drawing/2010/main" val="0"/>
              </a:ext>
            </a:extLst>
          </a:blip>
          <a:srcRect l="8467" r="8384"/>
          <a:stretch/>
        </p:blipFill>
        <p:spPr bwMode="auto">
          <a:xfrm>
            <a:off x="370663" y="1178627"/>
            <a:ext cx="8381874" cy="378481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8122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755343" y="602658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540732"/>
            <a:ext cx="3749744" cy="369332"/>
          </a:xfrm>
          <a:prstGeom prst="rect">
            <a:avLst/>
          </a:prstGeom>
          <a:noFill/>
        </p:spPr>
        <p:txBody>
          <a:bodyPr wrap="none" rtlCol="0">
            <a:spAutoFit/>
          </a:bodyPr>
          <a:lstStyle/>
          <a:p>
            <a:r>
              <a:rPr lang="es-EC" b="1" i="1" dirty="0"/>
              <a:t>Salida: Potencia del Controlador</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6">
            <a:extLst>
              <a:ext uri="{FF2B5EF4-FFF2-40B4-BE49-F238E27FC236}">
                <a16:creationId xmlns:a16="http://schemas.microsoft.com/office/drawing/2014/main" id="{0DD47513-9DA9-4708-BF54-62A4E1B7DDF6}"/>
              </a:ext>
            </a:extLst>
          </p:cNvPr>
          <p:cNvSpPr>
            <a:spLocks noChangeArrowheads="1"/>
          </p:cNvSpPr>
          <p:nvPr/>
        </p:nvSpPr>
        <p:spPr bwMode="auto">
          <a:xfrm>
            <a:off x="1732010" y="5759838"/>
            <a:ext cx="558518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0">
                <a:ln>
                  <a:noFill/>
                </a:ln>
                <a:solidFill>
                  <a:schemeClr val="tx1"/>
                </a:solidFill>
                <a:effectLst/>
                <a:latin typeface="+mj-lt"/>
                <a:ea typeface="Calibri" panose="020F0502020204030204" pitchFamily="34" charset="0"/>
                <a:cs typeface="Times New Roman" panose="02020603050405020304" pitchFamily="18" charset="0"/>
              </a:rPr>
              <a:t>18. </a:t>
            </a:r>
            <a:r>
              <a:rPr kumimoji="0" lang="es-EC" altLang="es-EC" sz="1200" b="0" i="0" u="none" strike="noStrike" cap="none" normalizeH="0" baseline="0" dirty="0" bmk="_Toc6181020">
                <a:ln>
                  <a:noFill/>
                </a:ln>
                <a:solidFill>
                  <a:schemeClr val="tx1"/>
                </a:solidFill>
                <a:effectLst/>
                <a:latin typeface="+mj-lt"/>
                <a:ea typeface="Calibri" panose="020F0502020204030204" pitchFamily="34" charset="0"/>
                <a:cs typeface="Times New Roman" panose="02020603050405020304" pitchFamily="18" charset="0"/>
              </a:rPr>
              <a:t>MF optimizadas para la salida </a:t>
            </a:r>
            <a:r>
              <a:rPr kumimoji="0" lang="es-EC" altLang="es-EC" sz="1200" b="0" i="1" u="none" strike="noStrike" cap="none" normalizeH="0" baseline="0" dirty="0" bmk="_Toc6181020">
                <a:ln>
                  <a:noFill/>
                </a:ln>
                <a:solidFill>
                  <a:schemeClr val="tx1"/>
                </a:solidFill>
                <a:effectLst/>
                <a:latin typeface="+mj-lt"/>
                <a:ea typeface="Calibri" panose="020F0502020204030204" pitchFamily="34" charset="0"/>
                <a:cs typeface="Times New Roman" panose="02020603050405020304" pitchFamily="18" charset="0"/>
              </a:rPr>
              <a:t>P</a:t>
            </a:r>
            <a:r>
              <a:rPr kumimoji="0" lang="es-EC" altLang="es-EC" sz="1200" b="0" i="1" u="none" strike="noStrike" cap="none" normalizeH="0" baseline="-30000" dirty="0" bmk="_Toc6181020">
                <a:ln>
                  <a:noFill/>
                </a:ln>
                <a:solidFill>
                  <a:schemeClr val="tx1"/>
                </a:solidFill>
                <a:effectLst/>
                <a:latin typeface="+mj-lt"/>
                <a:ea typeface="Calibri" panose="020F0502020204030204" pitchFamily="34" charset="0"/>
                <a:cs typeface="Times New Roman" panose="02020603050405020304" pitchFamily="18" charset="0"/>
              </a:rPr>
              <a:t>FLC</a:t>
            </a:r>
            <a:r>
              <a:rPr kumimoji="0" lang="es-EC" altLang="es-EC" sz="1200" b="0" i="0" u="none" strike="noStrike" cap="none" normalizeH="0" baseline="0" dirty="0" bmk="_Toc6181020">
                <a:ln>
                  <a:noFill/>
                </a:ln>
                <a:solidFill>
                  <a:schemeClr val="tx1"/>
                </a:solidFill>
                <a:effectLst/>
                <a:latin typeface="+mj-lt"/>
                <a:ea typeface="Calibri" panose="020F0502020204030204" pitchFamily="34" charset="0"/>
                <a:cs typeface="Times New Roman" panose="02020603050405020304" pitchFamily="18" charset="0"/>
              </a:rPr>
              <a:t> mediante algoritmos heurísticos.</a:t>
            </a:r>
            <a:endParaRPr kumimoji="0" lang="es-EC" altLang="es-EC" sz="800" b="0" i="0" u="none" strike="noStrike" cap="none" normalizeH="0" baseline="0" dirty="0">
              <a:ln>
                <a:noFill/>
              </a:ln>
              <a:solidFill>
                <a:schemeClr val="tx1"/>
              </a:solidFill>
              <a:effectLst/>
              <a:latin typeface="+mj-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0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Fuente: (D. Arcos-Avilés, Sotomayor, y otros, 2017). ©2017 IEEE.</a:t>
            </a:r>
            <a:endParaRPr kumimoji="0" lang="es-EC" altLang="es-EC" sz="1800" b="0" i="0" u="none" strike="noStrike" cap="none" normalizeH="0" baseline="0" dirty="0">
              <a:ln>
                <a:noFill/>
              </a:ln>
              <a:solidFill>
                <a:schemeClr val="tx1"/>
              </a:solidFill>
              <a:effectLst/>
              <a:latin typeface="+mj-lt"/>
            </a:endParaRPr>
          </a:p>
        </p:txBody>
      </p:sp>
      <p:pic>
        <p:nvPicPr>
          <p:cNvPr id="16" name="Imagen 15">
            <a:extLst>
              <a:ext uri="{FF2B5EF4-FFF2-40B4-BE49-F238E27FC236}">
                <a16:creationId xmlns:a16="http://schemas.microsoft.com/office/drawing/2014/main" id="{A08D8854-38FD-4589-993C-5CC03C3949C2}"/>
              </a:ext>
            </a:extLst>
          </p:cNvPr>
          <p:cNvPicPr/>
          <p:nvPr/>
        </p:nvPicPr>
        <p:blipFill rotWithShape="1">
          <a:blip r:embed="rId4" cstate="print">
            <a:extLst>
              <a:ext uri="{28A0092B-C50C-407E-A947-70E740481C1C}">
                <a14:useLocalDpi xmlns:a14="http://schemas.microsoft.com/office/drawing/2010/main" val="0"/>
              </a:ext>
            </a:extLst>
          </a:blip>
          <a:srcRect l="8466" r="8134"/>
          <a:stretch/>
        </p:blipFill>
        <p:spPr bwMode="auto">
          <a:xfrm>
            <a:off x="1891217" y="825242"/>
            <a:ext cx="5220000" cy="2266073"/>
          </a:xfrm>
          <a:prstGeom prst="rect">
            <a:avLst/>
          </a:prstGeom>
          <a:noFill/>
          <a:ln>
            <a:noFill/>
          </a:ln>
          <a:extLst>
            <a:ext uri="{53640926-AAD7-44D8-BBD7-CCE9431645EC}">
              <a14:shadowObscured xmlns:a14="http://schemas.microsoft.com/office/drawing/2010/main"/>
            </a:ext>
          </a:extLst>
        </p:spPr>
      </p:pic>
      <p:pic>
        <p:nvPicPr>
          <p:cNvPr id="17" name="Imagen 16">
            <a:extLst>
              <a:ext uri="{FF2B5EF4-FFF2-40B4-BE49-F238E27FC236}">
                <a16:creationId xmlns:a16="http://schemas.microsoft.com/office/drawing/2014/main" id="{4F263464-0446-47B3-B4C2-F647CEE4CFF9}"/>
              </a:ext>
            </a:extLst>
          </p:cNvPr>
          <p:cNvPicPr/>
          <p:nvPr/>
        </p:nvPicPr>
        <p:blipFill rotWithShape="1">
          <a:blip r:embed="rId5" cstate="print">
            <a:extLst>
              <a:ext uri="{28A0092B-C50C-407E-A947-70E740481C1C}">
                <a14:useLocalDpi xmlns:a14="http://schemas.microsoft.com/office/drawing/2010/main" val="0"/>
              </a:ext>
            </a:extLst>
          </a:blip>
          <a:srcRect l="8382" r="8302"/>
          <a:stretch/>
        </p:blipFill>
        <p:spPr bwMode="auto">
          <a:xfrm>
            <a:off x="1869070" y="3578587"/>
            <a:ext cx="5220000" cy="2223468"/>
          </a:xfrm>
          <a:prstGeom prst="rect">
            <a:avLst/>
          </a:prstGeom>
          <a:noFill/>
          <a:ln>
            <a:noFill/>
          </a:ln>
          <a:extLst>
            <a:ext uri="{53640926-AAD7-44D8-BBD7-CCE9431645EC}">
              <a14:shadowObscured xmlns:a14="http://schemas.microsoft.com/office/drawing/2010/main"/>
            </a:ext>
          </a:extLst>
        </p:spPr>
      </p:pic>
      <p:sp>
        <p:nvSpPr>
          <p:cNvPr id="18" name="Rectangle 3">
            <a:extLst>
              <a:ext uri="{FF2B5EF4-FFF2-40B4-BE49-F238E27FC236}">
                <a16:creationId xmlns:a16="http://schemas.microsoft.com/office/drawing/2014/main" id="{A7D929C2-B417-4639-9534-2411475AC8CE}"/>
              </a:ext>
            </a:extLst>
          </p:cNvPr>
          <p:cNvSpPr>
            <a:spLocks noChangeArrowheads="1"/>
          </p:cNvSpPr>
          <p:nvPr/>
        </p:nvSpPr>
        <p:spPr bwMode="auto">
          <a:xfrm>
            <a:off x="1893864" y="3068861"/>
            <a:ext cx="537895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17.</a:t>
            </a:r>
            <a:r>
              <a:rPr kumimoji="0" lang="es-EC" altLang="es-EC" sz="1200" b="0" i="0"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 MF optimizadas para la salida </a:t>
            </a:r>
            <a:r>
              <a:rPr kumimoji="0" lang="es-EC" altLang="es-EC" sz="1200" b="0" i="1"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P</a:t>
            </a:r>
            <a:r>
              <a:rPr kumimoji="0" lang="es-EC" altLang="es-EC" sz="1200" b="0" i="1" u="none" strike="noStrike" cap="none" normalizeH="0" baseline="-30000" dirty="0" bmk="_Toc6181019">
                <a:ln>
                  <a:noFill/>
                </a:ln>
                <a:solidFill>
                  <a:schemeClr val="tx1"/>
                </a:solidFill>
                <a:effectLst/>
                <a:latin typeface="+mj-lt"/>
                <a:ea typeface="Calibri" panose="020F0502020204030204" pitchFamily="34" charset="0"/>
                <a:cs typeface="Times New Roman" panose="02020603050405020304" pitchFamily="18" charset="0"/>
              </a:rPr>
              <a:t>FLC</a:t>
            </a:r>
            <a:r>
              <a:rPr kumimoji="0" lang="es-EC" altLang="es-EC" sz="1200" b="0" i="0" u="none" strike="noStrike" cap="none" normalizeH="0" baseline="0" dirty="0" bmk="_Toc6181019">
                <a:ln>
                  <a:noFill/>
                </a:ln>
                <a:solidFill>
                  <a:schemeClr val="tx1"/>
                </a:solidFill>
                <a:effectLst/>
                <a:latin typeface="+mj-lt"/>
                <a:ea typeface="Calibri" panose="020F0502020204030204" pitchFamily="34" charset="0"/>
                <a:cs typeface="Times New Roman" panose="02020603050405020304" pitchFamily="18" charset="0"/>
              </a:rPr>
              <a:t> mediante el algoritmo CS.</a:t>
            </a:r>
            <a:endParaRPr kumimoji="0" lang="es-EC" altLang="es-EC" sz="1800" b="0" i="0" u="none" strike="noStrike" cap="none" normalizeH="0" baseline="0" dirty="0">
              <a:ln>
                <a:noFill/>
              </a:ln>
              <a:solidFill>
                <a:schemeClr val="tx1"/>
              </a:solidFill>
              <a:effectLst/>
              <a:latin typeface="+mj-lt"/>
            </a:endParaRPr>
          </a:p>
        </p:txBody>
      </p:sp>
      <p:sp>
        <p:nvSpPr>
          <p:cNvPr id="7" name="Rectángulo 6">
            <a:extLst>
              <a:ext uri="{FF2B5EF4-FFF2-40B4-BE49-F238E27FC236}">
                <a16:creationId xmlns:a16="http://schemas.microsoft.com/office/drawing/2014/main" id="{0334C6C0-FEC7-4D3D-A7C0-D1E5184B154A}"/>
              </a:ext>
            </a:extLst>
          </p:cNvPr>
          <p:cNvSpPr/>
          <p:nvPr/>
        </p:nvSpPr>
        <p:spPr>
          <a:xfrm>
            <a:off x="3360770" y="3283251"/>
            <a:ext cx="2422458" cy="272832"/>
          </a:xfrm>
          <a:prstGeom prst="rect">
            <a:avLst/>
          </a:prstGeom>
        </p:spPr>
        <p:txBody>
          <a:bodyPr wrap="none">
            <a:spAutoFit/>
          </a:bodyPr>
          <a:lstStyle/>
          <a:p>
            <a:pPr algn="ctr">
              <a:lnSpc>
                <a:spcPct val="105000"/>
              </a:lnSpc>
              <a:spcAft>
                <a:spcPts val="800"/>
              </a:spcAft>
            </a:pPr>
            <a:r>
              <a:rPr lang="es-EC" sz="1200" dirty="0">
                <a:solidFill>
                  <a:srgbClr val="00000A"/>
                </a:solidFill>
                <a:ea typeface="Droid Sans Fallback"/>
              </a:rPr>
              <a:t>Fuente: (García-Gutiérrez, 2019)</a:t>
            </a:r>
            <a:endParaRPr lang="es-EC" sz="1100" dirty="0">
              <a:solidFill>
                <a:srgbClr val="00000A"/>
              </a:solidFill>
              <a:ea typeface="Droid Sans Fallback"/>
            </a:endParaRPr>
          </a:p>
        </p:txBody>
      </p:sp>
    </p:spTree>
    <p:extLst>
      <p:ext uri="{BB962C8B-B14F-4D97-AF65-F5344CB8AC3E}">
        <p14:creationId xmlns:p14="http://schemas.microsoft.com/office/powerpoint/2010/main" val="2340693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3672800" cy="369332"/>
          </a:xfrm>
          <a:prstGeom prst="rect">
            <a:avLst/>
          </a:prstGeom>
          <a:noFill/>
        </p:spPr>
        <p:txBody>
          <a:bodyPr wrap="none" rtlCol="0">
            <a:spAutoFit/>
          </a:bodyPr>
          <a:lstStyle/>
          <a:p>
            <a:r>
              <a:rPr lang="es-EC" b="1" i="1" dirty="0"/>
              <a:t>Base de Reglas del Controlador</a:t>
            </a:r>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1" name="Imagen 10">
            <a:extLst>
              <a:ext uri="{FF2B5EF4-FFF2-40B4-BE49-F238E27FC236}">
                <a16:creationId xmlns:a16="http://schemas.microsoft.com/office/drawing/2014/main" id="{E24FEECC-DC5F-49E2-93FE-15F92C803CE7}"/>
              </a:ext>
            </a:extLst>
          </p:cNvPr>
          <p:cNvPicPr>
            <a:picLocks noChangeAspect="1"/>
          </p:cNvPicPr>
          <p:nvPr/>
        </p:nvPicPr>
        <p:blipFill>
          <a:blip r:embed="rId4"/>
          <a:stretch>
            <a:fillRect/>
          </a:stretch>
        </p:blipFill>
        <p:spPr>
          <a:xfrm>
            <a:off x="2623111" y="3823475"/>
            <a:ext cx="4140000" cy="1888394"/>
          </a:xfrm>
          <a:prstGeom prst="rect">
            <a:avLst/>
          </a:prstGeom>
        </p:spPr>
      </p:pic>
      <p:pic>
        <p:nvPicPr>
          <p:cNvPr id="14" name="Imagen 13">
            <a:extLst>
              <a:ext uri="{FF2B5EF4-FFF2-40B4-BE49-F238E27FC236}">
                <a16:creationId xmlns:a16="http://schemas.microsoft.com/office/drawing/2014/main" id="{0C2BAA6E-2E81-4AAD-BE07-3D31CA75392D}"/>
              </a:ext>
            </a:extLst>
          </p:cNvPr>
          <p:cNvPicPr>
            <a:picLocks noChangeAspect="1"/>
          </p:cNvPicPr>
          <p:nvPr/>
        </p:nvPicPr>
        <p:blipFill>
          <a:blip r:embed="rId5"/>
          <a:stretch>
            <a:fillRect/>
          </a:stretch>
        </p:blipFill>
        <p:spPr>
          <a:xfrm>
            <a:off x="416840" y="1408615"/>
            <a:ext cx="4140000" cy="1888394"/>
          </a:xfrm>
          <a:prstGeom prst="rect">
            <a:avLst/>
          </a:prstGeom>
        </p:spPr>
      </p:pic>
      <p:pic>
        <p:nvPicPr>
          <p:cNvPr id="16" name="Imagen 15">
            <a:extLst>
              <a:ext uri="{FF2B5EF4-FFF2-40B4-BE49-F238E27FC236}">
                <a16:creationId xmlns:a16="http://schemas.microsoft.com/office/drawing/2014/main" id="{3C3CCDCB-D92A-470F-95EA-11CEFBA9C6E6}"/>
              </a:ext>
            </a:extLst>
          </p:cNvPr>
          <p:cNvPicPr>
            <a:picLocks noChangeAspect="1"/>
          </p:cNvPicPr>
          <p:nvPr/>
        </p:nvPicPr>
        <p:blipFill>
          <a:blip r:embed="rId6"/>
          <a:stretch>
            <a:fillRect/>
          </a:stretch>
        </p:blipFill>
        <p:spPr>
          <a:xfrm>
            <a:off x="4696286" y="1395597"/>
            <a:ext cx="4140000" cy="1901411"/>
          </a:xfrm>
          <a:prstGeom prst="rect">
            <a:avLst/>
          </a:prstGeom>
        </p:spPr>
      </p:pic>
      <p:sp>
        <p:nvSpPr>
          <p:cNvPr id="13" name="Rectangle 3">
            <a:extLst>
              <a:ext uri="{FF2B5EF4-FFF2-40B4-BE49-F238E27FC236}">
                <a16:creationId xmlns:a16="http://schemas.microsoft.com/office/drawing/2014/main" id="{BE970148-4A2C-4D3B-8FC3-4E01A4972A18}"/>
              </a:ext>
            </a:extLst>
          </p:cNvPr>
          <p:cNvSpPr>
            <a:spLocks noChangeArrowheads="1"/>
          </p:cNvSpPr>
          <p:nvPr/>
        </p:nvSpPr>
        <p:spPr bwMode="auto">
          <a:xfrm>
            <a:off x="2863131" y="5434870"/>
            <a:ext cx="365997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21. </a:t>
            </a:r>
            <a:r>
              <a:rPr lang="es-EC" altLang="es-EC" sz="1200" dirty="0" bmk="_Toc6181024">
                <a:latin typeface="+mj-lt"/>
                <a:ea typeface="Calibri" panose="020F0502020204030204" pitchFamily="34" charset="0"/>
                <a:cs typeface="Times New Roman" panose="02020603050405020304" pitchFamily="18" charset="0"/>
              </a:rPr>
              <a:t>Base de reglas por métodos heurísticos</a:t>
            </a:r>
            <a:endParaRPr kumimoji="0" lang="es-EC" altLang="es-EC" sz="1800" b="0" i="0" u="none" strike="noStrike" cap="none" normalizeH="0" baseline="0" dirty="0">
              <a:ln>
                <a:noFill/>
              </a:ln>
              <a:solidFill>
                <a:schemeClr val="tx1"/>
              </a:solidFill>
              <a:effectLst/>
              <a:latin typeface="+mj-lt"/>
            </a:endParaRPr>
          </a:p>
        </p:txBody>
      </p:sp>
      <p:sp>
        <p:nvSpPr>
          <p:cNvPr id="15" name="Rectangle 3">
            <a:extLst>
              <a:ext uri="{FF2B5EF4-FFF2-40B4-BE49-F238E27FC236}">
                <a16:creationId xmlns:a16="http://schemas.microsoft.com/office/drawing/2014/main" id="{F3E9FA34-C425-446D-9E79-05CF73397D7B}"/>
              </a:ext>
            </a:extLst>
          </p:cNvPr>
          <p:cNvSpPr>
            <a:spLocks noChangeArrowheads="1"/>
          </p:cNvSpPr>
          <p:nvPr/>
        </p:nvSpPr>
        <p:spPr bwMode="auto">
          <a:xfrm>
            <a:off x="841446" y="3158509"/>
            <a:ext cx="324159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19. </a:t>
            </a:r>
            <a:r>
              <a:rPr lang="es-EC" altLang="es-EC" sz="1200" dirty="0" bmk="_Toc6181024">
                <a:latin typeface="+mj-lt"/>
                <a:ea typeface="Calibri" panose="020F0502020204030204" pitchFamily="34" charset="0"/>
                <a:cs typeface="Times New Roman" panose="02020603050405020304" pitchFamily="18" charset="0"/>
              </a:rPr>
              <a:t>Base de reglas obtenida por PSO</a:t>
            </a:r>
            <a:endParaRPr kumimoji="0" lang="es-EC" altLang="es-EC" sz="1800" b="0" i="0" u="none" strike="noStrike" cap="none" normalizeH="0" baseline="0" dirty="0">
              <a:ln>
                <a:noFill/>
              </a:ln>
              <a:solidFill>
                <a:schemeClr val="tx1"/>
              </a:solidFill>
              <a:effectLst/>
              <a:latin typeface="+mj-lt"/>
            </a:endParaRPr>
          </a:p>
        </p:txBody>
      </p:sp>
      <p:sp>
        <p:nvSpPr>
          <p:cNvPr id="17" name="Rectangle 3">
            <a:extLst>
              <a:ext uri="{FF2B5EF4-FFF2-40B4-BE49-F238E27FC236}">
                <a16:creationId xmlns:a16="http://schemas.microsoft.com/office/drawing/2014/main" id="{8185E9AC-D0A3-4EDB-9B81-036C2D1FD71E}"/>
              </a:ext>
            </a:extLst>
          </p:cNvPr>
          <p:cNvSpPr>
            <a:spLocks noChangeArrowheads="1"/>
          </p:cNvSpPr>
          <p:nvPr/>
        </p:nvSpPr>
        <p:spPr bwMode="auto">
          <a:xfrm>
            <a:off x="5147129" y="3198300"/>
            <a:ext cx="32319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20. </a:t>
            </a:r>
            <a:r>
              <a:rPr lang="es-EC" altLang="es-EC" sz="1200" dirty="0" bmk="_Toc6181024">
                <a:latin typeface="+mj-lt"/>
                <a:ea typeface="Calibri" panose="020F0502020204030204" pitchFamily="34" charset="0"/>
                <a:cs typeface="Times New Roman" panose="02020603050405020304" pitchFamily="18" charset="0"/>
              </a:rPr>
              <a:t>Base de reglas obtenida por CSA</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031827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A8D79A1B-9495-4D04-99B2-D4C5FF82E648}"/>
              </a:ext>
            </a:extLst>
          </p:cNvPr>
          <p:cNvPicPr>
            <a:picLocks noChangeAspect="1"/>
          </p:cNvPicPr>
          <p:nvPr/>
        </p:nvPicPr>
        <p:blipFill>
          <a:blip r:embed="rId4"/>
          <a:stretch>
            <a:fillRect/>
          </a:stretch>
        </p:blipFill>
        <p:spPr>
          <a:xfrm>
            <a:off x="-176811" y="457200"/>
            <a:ext cx="9218240" cy="5334000"/>
          </a:xfrm>
          <a:prstGeom prst="rect">
            <a:avLst/>
          </a:prstGeom>
        </p:spPr>
      </p:pic>
      <p:sp>
        <p:nvSpPr>
          <p:cNvPr id="16" name="Rectangle 3">
            <a:extLst>
              <a:ext uri="{FF2B5EF4-FFF2-40B4-BE49-F238E27FC236}">
                <a16:creationId xmlns:a16="http://schemas.microsoft.com/office/drawing/2014/main" id="{41078D88-8C6C-426B-8036-9EFBE9520DC8}"/>
              </a:ext>
            </a:extLst>
          </p:cNvPr>
          <p:cNvSpPr>
            <a:spLocks noChangeArrowheads="1"/>
          </p:cNvSpPr>
          <p:nvPr/>
        </p:nvSpPr>
        <p:spPr bwMode="auto">
          <a:xfrm>
            <a:off x="1951154" y="5472316"/>
            <a:ext cx="531587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22.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de perfil de potencia PSO vs métodos heurísticos.</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7391297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6" name="Imagen 15">
            <a:extLst>
              <a:ext uri="{FF2B5EF4-FFF2-40B4-BE49-F238E27FC236}">
                <a16:creationId xmlns:a16="http://schemas.microsoft.com/office/drawing/2014/main" id="{1D05CE0B-3BCC-4E1D-B055-EB082B2F4F78}"/>
              </a:ext>
            </a:extLst>
          </p:cNvPr>
          <p:cNvPicPr>
            <a:picLocks noChangeAspect="1"/>
          </p:cNvPicPr>
          <p:nvPr/>
        </p:nvPicPr>
        <p:blipFill>
          <a:blip r:embed="rId4"/>
          <a:stretch>
            <a:fillRect/>
          </a:stretch>
        </p:blipFill>
        <p:spPr>
          <a:xfrm>
            <a:off x="457278" y="-204576"/>
            <a:ext cx="8688310" cy="6071976"/>
          </a:xfrm>
          <a:prstGeom prst="rect">
            <a:avLst/>
          </a:prstGeom>
        </p:spPr>
      </p:pic>
      <p:sp>
        <p:nvSpPr>
          <p:cNvPr id="17" name="Rectangle 3">
            <a:extLst>
              <a:ext uri="{FF2B5EF4-FFF2-40B4-BE49-F238E27FC236}">
                <a16:creationId xmlns:a16="http://schemas.microsoft.com/office/drawing/2014/main" id="{13EB5BDD-56EB-4ACA-8146-A5671DDB7DCE}"/>
              </a:ext>
            </a:extLst>
          </p:cNvPr>
          <p:cNvSpPr>
            <a:spLocks noChangeArrowheads="1"/>
          </p:cNvSpPr>
          <p:nvPr/>
        </p:nvSpPr>
        <p:spPr bwMode="auto">
          <a:xfrm>
            <a:off x="2501786" y="5599993"/>
            <a:ext cx="42146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23.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de perfil de potencia PSO vs CSA</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14404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5747659" y="54504"/>
            <a:ext cx="2940650" cy="468018"/>
          </a:xfrm>
        </p:spPr>
        <p:txBody>
          <a:bodyPr/>
          <a:lstStyle/>
          <a:p>
            <a:r>
              <a:rPr lang="es-ES" sz="2400" i="0" dirty="0">
                <a:solidFill>
                  <a:srgbClr val="C00000"/>
                </a:solidFill>
                <a:effectLst/>
              </a:rPr>
              <a:t>Antecedentes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659702" cy="369332"/>
          </a:xfrm>
          <a:prstGeom prst="rect">
            <a:avLst/>
          </a:prstGeom>
          <a:noFill/>
        </p:spPr>
        <p:txBody>
          <a:bodyPr wrap="none" rtlCol="0">
            <a:spAutoFit/>
          </a:bodyPr>
          <a:lstStyle/>
          <a:p>
            <a:r>
              <a:rPr lang="es-ES" b="1" i="1" dirty="0"/>
              <a:t>M</a:t>
            </a:r>
            <a:r>
              <a:rPr lang="es-EC" b="1" i="1" dirty="0" err="1"/>
              <a:t>icrorredes</a:t>
            </a:r>
            <a:r>
              <a:rPr lang="es-EC" b="1" i="1" dirty="0"/>
              <a:t> Eléctricas</a:t>
            </a:r>
          </a:p>
        </p:txBody>
      </p:sp>
      <p:sp>
        <p:nvSpPr>
          <p:cNvPr id="4" name="Rectangle 2">
            <a:extLst>
              <a:ext uri="{FF2B5EF4-FFF2-40B4-BE49-F238E27FC236}">
                <a16:creationId xmlns:a16="http://schemas.microsoft.com/office/drawing/2014/main" id="{53017761-E94B-4F42-95C5-CB08CFDAE067}"/>
              </a:ext>
            </a:extLst>
          </p:cNvPr>
          <p:cNvSpPr>
            <a:spLocks noChangeArrowheads="1"/>
          </p:cNvSpPr>
          <p:nvPr/>
        </p:nvSpPr>
        <p:spPr bwMode="auto">
          <a:xfrm>
            <a:off x="247491" y="642936"/>
            <a:ext cx="868830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8" name="CuadroTexto 7">
            <a:extLst>
              <a:ext uri="{FF2B5EF4-FFF2-40B4-BE49-F238E27FC236}">
                <a16:creationId xmlns:a16="http://schemas.microsoft.com/office/drawing/2014/main" id="{AA6D8134-A261-435B-BB6F-1FC9F435BC3C}"/>
              </a:ext>
            </a:extLst>
          </p:cNvPr>
          <p:cNvSpPr txBox="1"/>
          <p:nvPr/>
        </p:nvSpPr>
        <p:spPr>
          <a:xfrm>
            <a:off x="247491" y="1016408"/>
            <a:ext cx="8779564" cy="3047501"/>
          </a:xfrm>
          <a:prstGeom prst="rect">
            <a:avLst/>
          </a:prstGeom>
          <a:noFill/>
        </p:spPr>
        <p:txBody>
          <a:bodyPr wrap="square" rtlCol="0">
            <a:spAutoFit/>
          </a:bodyPr>
          <a:lstStyle/>
          <a:p>
            <a:pPr marL="285750" indent="-285750" algn="just">
              <a:lnSpc>
                <a:spcPct val="175000"/>
              </a:lnSpc>
              <a:buFont typeface="Arial" panose="020B0604020202020204" pitchFamily="34" charset="0"/>
              <a:buChar char="•"/>
            </a:pPr>
            <a:r>
              <a:rPr lang="es-EC" sz="1600" dirty="0"/>
              <a:t>Iniciativa económica – ambiental, por alta demanda de energía.</a:t>
            </a:r>
          </a:p>
          <a:p>
            <a:pPr marL="285750" indent="-285750" algn="just">
              <a:lnSpc>
                <a:spcPct val="175000"/>
              </a:lnSpc>
              <a:buFont typeface="Arial" panose="020B0604020202020204" pitchFamily="34" charset="0"/>
              <a:buChar char="•"/>
            </a:pPr>
            <a:r>
              <a:rPr lang="es-EC" sz="1600" dirty="0"/>
              <a:t>Son redes de distribución de bajo voltaje, conectada a la red de distribución de servicio a través de un punto de acople común (PCC – Point </a:t>
            </a:r>
            <a:r>
              <a:rPr lang="es-EC" sz="1600" dirty="0" err="1"/>
              <a:t>of</a:t>
            </a:r>
            <a:r>
              <a:rPr lang="es-EC" sz="1600" dirty="0"/>
              <a:t> </a:t>
            </a:r>
            <a:r>
              <a:rPr lang="es-EC" sz="1600" dirty="0" err="1"/>
              <a:t>Common</a:t>
            </a:r>
            <a:r>
              <a:rPr lang="es-EC" sz="1600" dirty="0"/>
              <a:t> </a:t>
            </a:r>
            <a:r>
              <a:rPr lang="es-EC" sz="1600" dirty="0" err="1"/>
              <a:t>Coupling</a:t>
            </a:r>
            <a:r>
              <a:rPr lang="es-EC" sz="1600" dirty="0"/>
              <a:t>).</a:t>
            </a:r>
          </a:p>
          <a:p>
            <a:pPr marL="742950" lvl="1" indent="-285750" algn="just">
              <a:lnSpc>
                <a:spcPct val="175000"/>
              </a:lnSpc>
              <a:buFont typeface="Courier New" panose="02070309020205020404" pitchFamily="49" charset="0"/>
              <a:buChar char="o"/>
            </a:pPr>
            <a:r>
              <a:rPr lang="es-EC" sz="1600" dirty="0"/>
              <a:t>Sistemas de generación distribuida (DG – </a:t>
            </a:r>
            <a:r>
              <a:rPr lang="es-EC" sz="1600" dirty="0" err="1"/>
              <a:t>Distributed</a:t>
            </a:r>
            <a:r>
              <a:rPr lang="es-EC" sz="1600" dirty="0"/>
              <a:t> </a:t>
            </a:r>
            <a:r>
              <a:rPr lang="es-EC" sz="1600" dirty="0" err="1"/>
              <a:t>Generator</a:t>
            </a:r>
            <a:r>
              <a:rPr lang="es-EC" sz="1600" dirty="0"/>
              <a:t>), </a:t>
            </a:r>
          </a:p>
          <a:p>
            <a:pPr marL="742950" lvl="1" indent="-285750" algn="just">
              <a:lnSpc>
                <a:spcPct val="175000"/>
              </a:lnSpc>
              <a:buFont typeface="Courier New" panose="02070309020205020404" pitchFamily="49" charset="0"/>
              <a:buChar char="o"/>
            </a:pPr>
            <a:r>
              <a:rPr lang="es-EC" sz="1600" dirty="0"/>
              <a:t>Sistemas de almacenamiento de energía (ESS – Energy Storage </a:t>
            </a:r>
            <a:r>
              <a:rPr lang="es-EC" sz="1600" dirty="0" err="1"/>
              <a:t>System</a:t>
            </a:r>
            <a:r>
              <a:rPr lang="es-EC" sz="1600" dirty="0"/>
              <a:t>) </a:t>
            </a:r>
          </a:p>
          <a:p>
            <a:pPr marL="742950" lvl="1" indent="-285750" algn="just">
              <a:lnSpc>
                <a:spcPct val="175000"/>
              </a:lnSpc>
              <a:buFont typeface="Courier New" panose="02070309020205020404" pitchFamily="49" charset="0"/>
              <a:buChar char="o"/>
            </a:pPr>
            <a:r>
              <a:rPr lang="es-EC" sz="1600" dirty="0"/>
              <a:t>Sistema de gestión energética ( EMS – Energy Management </a:t>
            </a:r>
            <a:r>
              <a:rPr lang="es-EC" sz="1600" dirty="0" err="1"/>
              <a:t>System</a:t>
            </a:r>
            <a:r>
              <a:rPr lang="es-EC" sz="1600" dirty="0"/>
              <a:t>). </a:t>
            </a:r>
          </a:p>
          <a:p>
            <a:pPr lvl="1" algn="just">
              <a:lnSpc>
                <a:spcPct val="175000"/>
              </a:lnSpc>
            </a:pPr>
            <a:r>
              <a:rPr lang="es-EC" sz="1600" dirty="0"/>
              <a:t> </a:t>
            </a:r>
          </a:p>
        </p:txBody>
      </p:sp>
      <p:sp>
        <p:nvSpPr>
          <p:cNvPr id="10" name="Rectangle 2">
            <a:extLst>
              <a:ext uri="{FF2B5EF4-FFF2-40B4-BE49-F238E27FC236}">
                <a16:creationId xmlns:a16="http://schemas.microsoft.com/office/drawing/2014/main" id="{C9FBB99A-8D04-46FD-AF13-4CB1E504F60B}"/>
              </a:ext>
            </a:extLst>
          </p:cNvPr>
          <p:cNvSpPr>
            <a:spLocks noChangeArrowheads="1"/>
          </p:cNvSpPr>
          <p:nvPr/>
        </p:nvSpPr>
        <p:spPr bwMode="auto">
          <a:xfrm>
            <a:off x="118533" y="194254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5" name="Imagen 4">
            <a:extLst>
              <a:ext uri="{FF2B5EF4-FFF2-40B4-BE49-F238E27FC236}">
                <a16:creationId xmlns:a16="http://schemas.microsoft.com/office/drawing/2014/main" id="{977D000F-17A5-434F-AD13-9E325D36669D}"/>
              </a:ext>
            </a:extLst>
          </p:cNvPr>
          <p:cNvPicPr>
            <a:picLocks noChangeAspect="1"/>
          </p:cNvPicPr>
          <p:nvPr/>
        </p:nvPicPr>
        <p:blipFill>
          <a:blip r:embed="rId4"/>
          <a:stretch>
            <a:fillRect/>
          </a:stretch>
        </p:blipFill>
        <p:spPr>
          <a:xfrm>
            <a:off x="2396961" y="3622432"/>
            <a:ext cx="3952875" cy="2201576"/>
          </a:xfrm>
          <a:prstGeom prst="rect">
            <a:avLst/>
          </a:prstGeom>
        </p:spPr>
      </p:pic>
      <p:sp>
        <p:nvSpPr>
          <p:cNvPr id="9" name="Rectangle 3">
            <a:extLst>
              <a:ext uri="{FF2B5EF4-FFF2-40B4-BE49-F238E27FC236}">
                <a16:creationId xmlns:a16="http://schemas.microsoft.com/office/drawing/2014/main" id="{92ADFA36-57FE-4253-A8A6-5AA631923D41}"/>
              </a:ext>
            </a:extLst>
          </p:cNvPr>
          <p:cNvSpPr>
            <a:spLocks noChangeArrowheads="1"/>
          </p:cNvSpPr>
          <p:nvPr/>
        </p:nvSpPr>
        <p:spPr bwMode="auto">
          <a:xfrm>
            <a:off x="3217123" y="5768051"/>
            <a:ext cx="2149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1.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Microrred Eléctrica</a:t>
            </a:r>
            <a:endParaRPr kumimoji="0" lang="es-EC" altLang="es-EC" sz="1800" b="0" i="0" u="none" strike="noStrike" cap="none" normalizeH="0" baseline="0" dirty="0">
              <a:ln>
                <a:noFill/>
              </a:ln>
              <a:solidFill>
                <a:schemeClr val="tx1"/>
              </a:solidFill>
              <a:effectLst/>
              <a:latin typeface="+mj-lt"/>
            </a:endParaRPr>
          </a:p>
        </p:txBody>
      </p:sp>
      <p:sp>
        <p:nvSpPr>
          <p:cNvPr id="6" name="Rectángulo 5">
            <a:extLst>
              <a:ext uri="{FF2B5EF4-FFF2-40B4-BE49-F238E27FC236}">
                <a16:creationId xmlns:a16="http://schemas.microsoft.com/office/drawing/2014/main" id="{CA6D3515-4DFA-4DF0-BEE9-F58B49F5EF77}"/>
              </a:ext>
            </a:extLst>
          </p:cNvPr>
          <p:cNvSpPr/>
          <p:nvPr/>
        </p:nvSpPr>
        <p:spPr>
          <a:xfrm>
            <a:off x="2857764" y="5946372"/>
            <a:ext cx="4572000" cy="276999"/>
          </a:xfrm>
          <a:prstGeom prst="rect">
            <a:avLst/>
          </a:prstGeom>
        </p:spPr>
        <p:txBody>
          <a:bodyPr>
            <a:spAutoFit/>
          </a:bodyPr>
          <a:lstStyle/>
          <a:p>
            <a:r>
              <a:rPr lang="es-EC" altLang="es-EC" sz="1200" dirty="0">
                <a:ea typeface="Calibri" panose="020F0502020204030204" pitchFamily="34" charset="0"/>
                <a:cs typeface="Times New Roman" panose="02020603050405020304" pitchFamily="18" charset="0"/>
              </a:rPr>
              <a:t>Fuente: (D. Arcos-Avilés, y otros, 2012). </a:t>
            </a:r>
            <a:endParaRPr lang="es-EC" sz="1200" dirty="0"/>
          </a:p>
        </p:txBody>
      </p:sp>
    </p:spTree>
    <p:extLst>
      <p:ext uri="{BB962C8B-B14F-4D97-AF65-F5344CB8AC3E}">
        <p14:creationId xmlns:p14="http://schemas.microsoft.com/office/powerpoint/2010/main" val="1508302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9" name="Rectangle 4">
            <a:extLst>
              <a:ext uri="{FF2B5EF4-FFF2-40B4-BE49-F238E27FC236}">
                <a16:creationId xmlns:a16="http://schemas.microsoft.com/office/drawing/2014/main" id="{74D58BFF-043A-4C0E-AF1D-7361156FF96C}"/>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4819" name="Imagen 29">
            <a:extLst>
              <a:ext uri="{FF2B5EF4-FFF2-40B4-BE49-F238E27FC236}">
                <a16:creationId xmlns:a16="http://schemas.microsoft.com/office/drawing/2014/main" id="{A9745D41-8532-4CA3-AA98-291EE610B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076" t="3403" r="8769" b="3574"/>
          <a:stretch>
            <a:fillRect/>
          </a:stretch>
        </p:blipFill>
        <p:spPr bwMode="auto">
          <a:xfrm>
            <a:off x="213691" y="1211980"/>
            <a:ext cx="8681994" cy="422108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a:extLst>
              <a:ext uri="{FF2B5EF4-FFF2-40B4-BE49-F238E27FC236}">
                <a16:creationId xmlns:a16="http://schemas.microsoft.com/office/drawing/2014/main" id="{986EC695-D411-4C6A-BF23-43E19A138A98}"/>
              </a:ext>
            </a:extLst>
          </p:cNvPr>
          <p:cNvSpPr>
            <a:spLocks noChangeArrowheads="1"/>
          </p:cNvSpPr>
          <p:nvPr/>
        </p:nvSpPr>
        <p:spPr bwMode="auto">
          <a:xfrm>
            <a:off x="1779990" y="5617296"/>
            <a:ext cx="551304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24.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Acercamiento al perfil de potencia de métodos heurísticos vs PSO</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17489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6" name="Imagen 15">
            <a:extLst>
              <a:ext uri="{FF2B5EF4-FFF2-40B4-BE49-F238E27FC236}">
                <a16:creationId xmlns:a16="http://schemas.microsoft.com/office/drawing/2014/main" id="{8F4BBDB1-41F2-4FBF-9C1B-BDC1A18BD5EF}"/>
              </a:ext>
            </a:extLst>
          </p:cNvPr>
          <p:cNvPicPr/>
          <p:nvPr/>
        </p:nvPicPr>
        <p:blipFill rotWithShape="1">
          <a:blip r:embed="rId4" cstate="print">
            <a:extLst>
              <a:ext uri="{28A0092B-C50C-407E-A947-70E740481C1C}">
                <a14:useLocalDpi xmlns:a14="http://schemas.microsoft.com/office/drawing/2010/main" val="0"/>
              </a:ext>
            </a:extLst>
          </a:blip>
          <a:srcRect l="8419" t="3177" r="8882" b="3112"/>
          <a:stretch/>
        </p:blipFill>
        <p:spPr bwMode="auto">
          <a:xfrm>
            <a:off x="291512" y="1082375"/>
            <a:ext cx="8739040" cy="4696022"/>
          </a:xfrm>
          <a:prstGeom prst="rect">
            <a:avLst/>
          </a:prstGeom>
          <a:noFill/>
          <a:ln>
            <a:noFill/>
          </a:ln>
          <a:extLst>
            <a:ext uri="{53640926-AAD7-44D8-BBD7-CCE9431645EC}">
              <a14:shadowObscured xmlns:a14="http://schemas.microsoft.com/office/drawing/2010/main"/>
            </a:ext>
          </a:extLst>
        </p:spPr>
      </p:pic>
      <p:sp>
        <p:nvSpPr>
          <p:cNvPr id="15" name="Rectangle 3">
            <a:extLst>
              <a:ext uri="{FF2B5EF4-FFF2-40B4-BE49-F238E27FC236}">
                <a16:creationId xmlns:a16="http://schemas.microsoft.com/office/drawing/2014/main" id="{2566D0CD-0C7F-4898-A9FA-A5EA5E29C703}"/>
              </a:ext>
            </a:extLst>
          </p:cNvPr>
          <p:cNvSpPr>
            <a:spLocks noChangeArrowheads="1"/>
          </p:cNvSpPr>
          <p:nvPr/>
        </p:nvSpPr>
        <p:spPr bwMode="auto">
          <a:xfrm>
            <a:off x="2334630" y="5669373"/>
            <a:ext cx="44037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25.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Acercamiento al perfil de potencia de PSO vs CSA</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599242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9" name="Rectangle 3">
            <a:extLst>
              <a:ext uri="{FF2B5EF4-FFF2-40B4-BE49-F238E27FC236}">
                <a16:creationId xmlns:a16="http://schemas.microsoft.com/office/drawing/2014/main" id="{3FD64522-4B6F-4833-AB6F-E008AC8FEE5A}"/>
              </a:ext>
            </a:extLst>
          </p:cNvPr>
          <p:cNvSpPr>
            <a:spLocks noChangeArrowheads="1"/>
          </p:cNvSpPr>
          <p:nvPr/>
        </p:nvSpPr>
        <p:spPr bwMode="auto">
          <a:xfrm>
            <a:off x="1528548" y="5461477"/>
            <a:ext cx="610936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26.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de rampas de perfil de potencia PSO vs Métodos Heurísticos.</a:t>
            </a:r>
            <a:endParaRPr kumimoji="0" lang="es-EC" altLang="es-EC" sz="1800" b="0" i="0" u="none" strike="noStrike" cap="none" normalizeH="0" baseline="0" dirty="0">
              <a:ln>
                <a:noFill/>
              </a:ln>
              <a:solidFill>
                <a:schemeClr val="tx1"/>
              </a:solidFill>
              <a:effectLst/>
              <a:latin typeface="+mj-lt"/>
            </a:endParaRPr>
          </a:p>
        </p:txBody>
      </p:sp>
      <p:pic>
        <p:nvPicPr>
          <p:cNvPr id="7" name="Imagen 6">
            <a:extLst>
              <a:ext uri="{FF2B5EF4-FFF2-40B4-BE49-F238E27FC236}">
                <a16:creationId xmlns:a16="http://schemas.microsoft.com/office/drawing/2014/main" id="{D8351EC4-7EA3-4BDB-984C-210B9FD333EE}"/>
              </a:ext>
            </a:extLst>
          </p:cNvPr>
          <p:cNvPicPr>
            <a:picLocks noChangeAspect="1"/>
          </p:cNvPicPr>
          <p:nvPr/>
        </p:nvPicPr>
        <p:blipFill>
          <a:blip r:embed="rId4"/>
          <a:stretch>
            <a:fillRect/>
          </a:stretch>
        </p:blipFill>
        <p:spPr>
          <a:xfrm>
            <a:off x="355128" y="605990"/>
            <a:ext cx="8661709" cy="4902229"/>
          </a:xfrm>
          <a:prstGeom prst="rect">
            <a:avLst/>
          </a:prstGeom>
        </p:spPr>
      </p:pic>
    </p:spTree>
    <p:extLst>
      <p:ext uri="{BB962C8B-B14F-4D97-AF65-F5344CB8AC3E}">
        <p14:creationId xmlns:p14="http://schemas.microsoft.com/office/powerpoint/2010/main" val="21302865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9" name="Rectangle 3">
            <a:extLst>
              <a:ext uri="{FF2B5EF4-FFF2-40B4-BE49-F238E27FC236}">
                <a16:creationId xmlns:a16="http://schemas.microsoft.com/office/drawing/2014/main" id="{3FD64522-4B6F-4833-AB6F-E008AC8FEE5A}"/>
              </a:ext>
            </a:extLst>
          </p:cNvPr>
          <p:cNvSpPr>
            <a:spLocks noChangeArrowheads="1"/>
          </p:cNvSpPr>
          <p:nvPr/>
        </p:nvSpPr>
        <p:spPr bwMode="auto">
          <a:xfrm>
            <a:off x="2273617" y="5276424"/>
            <a:ext cx="50257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27.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de rampas de perfil de potencia PSO vs CSA.</a:t>
            </a:r>
            <a:endParaRPr kumimoji="0" lang="es-EC" altLang="es-EC" sz="1800" b="0" i="0" u="none" strike="noStrike" cap="none" normalizeH="0" baseline="0" dirty="0">
              <a:ln>
                <a:noFill/>
              </a:ln>
              <a:solidFill>
                <a:schemeClr val="tx1"/>
              </a:solidFill>
              <a:effectLst/>
              <a:latin typeface="+mj-lt"/>
            </a:endParaRPr>
          </a:p>
        </p:txBody>
      </p:sp>
      <p:pic>
        <p:nvPicPr>
          <p:cNvPr id="22" name="Imagen 21">
            <a:extLst>
              <a:ext uri="{FF2B5EF4-FFF2-40B4-BE49-F238E27FC236}">
                <a16:creationId xmlns:a16="http://schemas.microsoft.com/office/drawing/2014/main" id="{DE062A79-9390-462D-8073-E27489C939BC}"/>
              </a:ext>
            </a:extLst>
          </p:cNvPr>
          <p:cNvPicPr>
            <a:picLocks noChangeAspect="1"/>
          </p:cNvPicPr>
          <p:nvPr/>
        </p:nvPicPr>
        <p:blipFill>
          <a:blip r:embed="rId4"/>
          <a:stretch>
            <a:fillRect/>
          </a:stretch>
        </p:blipFill>
        <p:spPr>
          <a:xfrm>
            <a:off x="213691" y="434693"/>
            <a:ext cx="8674777" cy="5035262"/>
          </a:xfrm>
          <a:prstGeom prst="rect">
            <a:avLst/>
          </a:prstGeom>
        </p:spPr>
      </p:pic>
    </p:spTree>
    <p:extLst>
      <p:ext uri="{BB962C8B-B14F-4D97-AF65-F5344CB8AC3E}">
        <p14:creationId xmlns:p14="http://schemas.microsoft.com/office/powerpoint/2010/main" val="21460387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E74DB136-91A0-498B-ABE9-5189BDF60011}"/>
              </a:ext>
            </a:extLst>
          </p:cNvPr>
          <p:cNvPicPr/>
          <p:nvPr/>
        </p:nvPicPr>
        <p:blipFill rotWithShape="1">
          <a:blip r:embed="rId4" cstate="print">
            <a:extLst>
              <a:ext uri="{28A0092B-C50C-407E-A947-70E740481C1C}">
                <a14:useLocalDpi xmlns:a14="http://schemas.microsoft.com/office/drawing/2010/main" val="0"/>
              </a:ext>
            </a:extLst>
          </a:blip>
          <a:srcRect l="9418" t="3434" r="8358" b="3441"/>
          <a:stretch/>
        </p:blipFill>
        <p:spPr bwMode="auto">
          <a:xfrm>
            <a:off x="136753" y="1211980"/>
            <a:ext cx="8892947" cy="4369536"/>
          </a:xfrm>
          <a:prstGeom prst="rect">
            <a:avLst/>
          </a:prstGeom>
          <a:noFill/>
          <a:ln>
            <a:noFill/>
          </a:ln>
          <a:extLst>
            <a:ext uri="{53640926-AAD7-44D8-BBD7-CCE9431645EC}">
              <a14:shadowObscured xmlns:a14="http://schemas.microsoft.com/office/drawing/2010/main"/>
            </a:ext>
          </a:extLst>
        </p:spPr>
      </p:pic>
      <p:sp>
        <p:nvSpPr>
          <p:cNvPr id="19" name="Rectangle 3">
            <a:extLst>
              <a:ext uri="{FF2B5EF4-FFF2-40B4-BE49-F238E27FC236}">
                <a16:creationId xmlns:a16="http://schemas.microsoft.com/office/drawing/2014/main" id="{3FD64522-4B6F-4833-AB6F-E008AC8FEE5A}"/>
              </a:ext>
            </a:extLst>
          </p:cNvPr>
          <p:cNvSpPr>
            <a:spLocks noChangeArrowheads="1"/>
          </p:cNvSpPr>
          <p:nvPr/>
        </p:nvSpPr>
        <p:spPr bwMode="auto">
          <a:xfrm>
            <a:off x="2346883" y="5699027"/>
            <a:ext cx="44726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28.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a:t>
            </a:r>
            <a:r>
              <a:rPr lang="es-EC" altLang="es-EC" sz="1200" dirty="0" bmk="_Toc6181024">
                <a:latin typeface="+mj-lt"/>
                <a:ea typeface="Calibri" panose="020F0502020204030204" pitchFamily="34" charset="0"/>
                <a:cs typeface="Times New Roman" panose="02020603050405020304" pitchFamily="18" charset="0"/>
              </a:rPr>
              <a:t>del SOC métodos heurísticos vs PSO</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5717493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7" name="Imagen 6">
            <a:extLst>
              <a:ext uri="{FF2B5EF4-FFF2-40B4-BE49-F238E27FC236}">
                <a16:creationId xmlns:a16="http://schemas.microsoft.com/office/drawing/2014/main" id="{755E6183-CA35-4EFA-83A7-88F88C7C9117}"/>
              </a:ext>
            </a:extLst>
          </p:cNvPr>
          <p:cNvPicPr>
            <a:picLocks noChangeAspect="1"/>
          </p:cNvPicPr>
          <p:nvPr/>
        </p:nvPicPr>
        <p:blipFill>
          <a:blip r:embed="rId4"/>
          <a:stretch>
            <a:fillRect/>
          </a:stretch>
        </p:blipFill>
        <p:spPr>
          <a:xfrm>
            <a:off x="490240" y="759730"/>
            <a:ext cx="8424801" cy="5084810"/>
          </a:xfrm>
          <a:prstGeom prst="rect">
            <a:avLst/>
          </a:prstGeom>
        </p:spPr>
      </p:pic>
      <p:sp>
        <p:nvSpPr>
          <p:cNvPr id="15" name="Rectangle 3">
            <a:extLst>
              <a:ext uri="{FF2B5EF4-FFF2-40B4-BE49-F238E27FC236}">
                <a16:creationId xmlns:a16="http://schemas.microsoft.com/office/drawing/2014/main" id="{F7FAE157-9D36-4157-9C99-96ED94C3BBD4}"/>
              </a:ext>
            </a:extLst>
          </p:cNvPr>
          <p:cNvSpPr>
            <a:spLocks noChangeArrowheads="1"/>
          </p:cNvSpPr>
          <p:nvPr/>
        </p:nvSpPr>
        <p:spPr bwMode="auto">
          <a:xfrm>
            <a:off x="2204197" y="5687964"/>
            <a:ext cx="47371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29.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Frecuencia anual del SOC PSO vs métodos heurísticos</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092543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5" name="Imagen 14">
            <a:extLst>
              <a:ext uri="{FF2B5EF4-FFF2-40B4-BE49-F238E27FC236}">
                <a16:creationId xmlns:a16="http://schemas.microsoft.com/office/drawing/2014/main" id="{460F23BB-74FF-4A8E-A567-BE158BA2E0C9}"/>
              </a:ext>
            </a:extLst>
          </p:cNvPr>
          <p:cNvPicPr/>
          <p:nvPr/>
        </p:nvPicPr>
        <p:blipFill rotWithShape="1">
          <a:blip r:embed="rId4" cstate="print">
            <a:extLst>
              <a:ext uri="{28A0092B-C50C-407E-A947-70E740481C1C}">
                <a14:useLocalDpi xmlns:a14="http://schemas.microsoft.com/office/drawing/2010/main" val="0"/>
              </a:ext>
            </a:extLst>
          </a:blip>
          <a:srcRect l="9459" r="8217"/>
          <a:stretch/>
        </p:blipFill>
        <p:spPr bwMode="auto">
          <a:xfrm>
            <a:off x="213691" y="1056336"/>
            <a:ext cx="8862215" cy="4932977"/>
          </a:xfrm>
          <a:prstGeom prst="rect">
            <a:avLst/>
          </a:prstGeom>
          <a:noFill/>
          <a:ln>
            <a:noFill/>
          </a:ln>
          <a:extLst>
            <a:ext uri="{53640926-AAD7-44D8-BBD7-CCE9431645EC}">
              <a14:shadowObscured xmlns:a14="http://schemas.microsoft.com/office/drawing/2010/main"/>
            </a:ext>
          </a:extLst>
        </p:spPr>
      </p:pic>
      <p:sp>
        <p:nvSpPr>
          <p:cNvPr id="16" name="Rectangle 3">
            <a:extLst>
              <a:ext uri="{FF2B5EF4-FFF2-40B4-BE49-F238E27FC236}">
                <a16:creationId xmlns:a16="http://schemas.microsoft.com/office/drawing/2014/main" id="{6A04486F-889A-41C8-96E9-8EBDD1AA04FE}"/>
              </a:ext>
            </a:extLst>
          </p:cNvPr>
          <p:cNvSpPr>
            <a:spLocks noChangeArrowheads="1"/>
          </p:cNvSpPr>
          <p:nvPr/>
        </p:nvSpPr>
        <p:spPr bwMode="auto">
          <a:xfrm>
            <a:off x="2875875" y="5814230"/>
            <a:ext cx="34147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30.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Comparación </a:t>
            </a:r>
            <a:r>
              <a:rPr lang="es-EC" altLang="es-EC" sz="1200" dirty="0" bmk="_Toc6181024">
                <a:latin typeface="+mj-lt"/>
                <a:ea typeface="Calibri" panose="020F0502020204030204" pitchFamily="34" charset="0"/>
                <a:cs typeface="Times New Roman" panose="02020603050405020304" pitchFamily="18" charset="0"/>
              </a:rPr>
              <a:t>del SOC PSO vs CSA</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94660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9" name="Imagen 18">
            <a:extLst>
              <a:ext uri="{FF2B5EF4-FFF2-40B4-BE49-F238E27FC236}">
                <a16:creationId xmlns:a16="http://schemas.microsoft.com/office/drawing/2014/main" id="{7887E0D7-A58C-4A9F-9E56-A33B06161A6B}"/>
              </a:ext>
            </a:extLst>
          </p:cNvPr>
          <p:cNvPicPr>
            <a:picLocks noChangeAspect="1"/>
          </p:cNvPicPr>
          <p:nvPr/>
        </p:nvPicPr>
        <p:blipFill>
          <a:blip r:embed="rId4"/>
          <a:stretch>
            <a:fillRect/>
          </a:stretch>
        </p:blipFill>
        <p:spPr>
          <a:xfrm>
            <a:off x="0" y="816208"/>
            <a:ext cx="9007272" cy="4997852"/>
          </a:xfrm>
          <a:prstGeom prst="rect">
            <a:avLst/>
          </a:prstGeom>
        </p:spPr>
      </p:pic>
      <p:sp>
        <p:nvSpPr>
          <p:cNvPr id="15" name="Rectangle 3">
            <a:extLst>
              <a:ext uri="{FF2B5EF4-FFF2-40B4-BE49-F238E27FC236}">
                <a16:creationId xmlns:a16="http://schemas.microsoft.com/office/drawing/2014/main" id="{63D31C9F-0E67-4CE0-8FF9-2679EC1E78FB}"/>
              </a:ext>
            </a:extLst>
          </p:cNvPr>
          <p:cNvSpPr>
            <a:spLocks noChangeArrowheads="1"/>
          </p:cNvSpPr>
          <p:nvPr/>
        </p:nvSpPr>
        <p:spPr bwMode="auto">
          <a:xfrm>
            <a:off x="2733189" y="5553799"/>
            <a:ext cx="367921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31.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Frecuencia anual del SOC PSO vs CSA</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28215449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Análisis de Resultados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2" name="CuadroTexto 11">
            <a:extLst>
              <a:ext uri="{FF2B5EF4-FFF2-40B4-BE49-F238E27FC236}">
                <a16:creationId xmlns:a16="http://schemas.microsoft.com/office/drawing/2014/main" id="{EA3B4961-D3CC-4CB0-B443-4914ECD2A8E2}"/>
              </a:ext>
            </a:extLst>
          </p:cNvPr>
          <p:cNvSpPr txBox="1"/>
          <p:nvPr/>
        </p:nvSpPr>
        <p:spPr>
          <a:xfrm>
            <a:off x="128751" y="713043"/>
            <a:ext cx="5673348" cy="369332"/>
          </a:xfrm>
          <a:prstGeom prst="rect">
            <a:avLst/>
          </a:prstGeom>
          <a:noFill/>
        </p:spPr>
        <p:txBody>
          <a:bodyPr wrap="none" rtlCol="0">
            <a:spAutoFit/>
          </a:bodyPr>
          <a:lstStyle/>
          <a:p>
            <a:r>
              <a:rPr lang="es-EC" b="1" i="1" dirty="0"/>
              <a:t>Evaluación de la Estrategia de Gestión Energética</a:t>
            </a:r>
          </a:p>
        </p:txBody>
      </p:sp>
      <p:sp>
        <p:nvSpPr>
          <p:cNvPr id="6" name="Rectangle 3">
            <a:extLst>
              <a:ext uri="{FF2B5EF4-FFF2-40B4-BE49-F238E27FC236}">
                <a16:creationId xmlns:a16="http://schemas.microsoft.com/office/drawing/2014/main" id="{BA877B6C-C2B7-401F-8E91-D6A4D4D95542}"/>
              </a:ext>
            </a:extLst>
          </p:cNvPr>
          <p:cNvSpPr>
            <a:spLocks noChangeArrowheads="1"/>
          </p:cNvSpPr>
          <p:nvPr/>
        </p:nvSpPr>
        <p:spPr bwMode="auto">
          <a:xfrm>
            <a:off x="420914"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0" name="Rectangle 7">
            <a:extLst>
              <a:ext uri="{FF2B5EF4-FFF2-40B4-BE49-F238E27FC236}">
                <a16:creationId xmlns:a16="http://schemas.microsoft.com/office/drawing/2014/main" id="{EB7F4E5D-F97E-4F56-B030-638E690B296D}"/>
              </a:ext>
            </a:extLst>
          </p:cNvPr>
          <p:cNvSpPr>
            <a:spLocks noChangeArrowheads="1"/>
          </p:cNvSpPr>
          <p:nvPr/>
        </p:nvSpPr>
        <p:spPr bwMode="auto">
          <a:xfrm>
            <a:off x="213691" y="2450019"/>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5" name="Rectangle 2">
            <a:extLst>
              <a:ext uri="{FF2B5EF4-FFF2-40B4-BE49-F238E27FC236}">
                <a16:creationId xmlns:a16="http://schemas.microsoft.com/office/drawing/2014/main" id="{19E0B5D3-B893-4B6D-AA84-CCCFA14A838B}"/>
              </a:ext>
            </a:extLst>
          </p:cNvPr>
          <p:cNvSpPr>
            <a:spLocks noChangeArrowheads="1"/>
          </p:cNvSpPr>
          <p:nvPr/>
        </p:nvSpPr>
        <p:spPr bwMode="auto">
          <a:xfrm>
            <a:off x="213691"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Rectangle 2">
            <a:extLst>
              <a:ext uri="{FF2B5EF4-FFF2-40B4-BE49-F238E27FC236}">
                <a16:creationId xmlns:a16="http://schemas.microsoft.com/office/drawing/2014/main" id="{F061E7CA-2570-43F9-983C-0448E1238BFD}"/>
              </a:ext>
            </a:extLst>
          </p:cNvPr>
          <p:cNvSpPr>
            <a:spLocks noChangeArrowheads="1"/>
          </p:cNvSpPr>
          <p:nvPr/>
        </p:nvSpPr>
        <p:spPr bwMode="auto">
          <a:xfrm>
            <a:off x="1504443" y="625175"/>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3" name="Rectangle 5">
            <a:extLst>
              <a:ext uri="{FF2B5EF4-FFF2-40B4-BE49-F238E27FC236}">
                <a16:creationId xmlns:a16="http://schemas.microsoft.com/office/drawing/2014/main" id="{DECC1B7F-23C3-4BAF-8D7D-476DEF94480B}"/>
              </a:ext>
            </a:extLst>
          </p:cNvPr>
          <p:cNvSpPr>
            <a:spLocks noChangeArrowheads="1"/>
          </p:cNvSpPr>
          <p:nvPr/>
        </p:nvSpPr>
        <p:spPr bwMode="auto">
          <a:xfrm>
            <a:off x="1848103" y="3039153"/>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1" name="Rectangle 5">
            <a:extLst>
              <a:ext uri="{FF2B5EF4-FFF2-40B4-BE49-F238E27FC236}">
                <a16:creationId xmlns:a16="http://schemas.microsoft.com/office/drawing/2014/main" id="{267D823D-9240-4B17-AD67-C0E2A272A87B}"/>
              </a:ext>
            </a:extLst>
          </p:cNvPr>
          <p:cNvSpPr>
            <a:spLocks noChangeArrowheads="1"/>
          </p:cNvSpPr>
          <p:nvPr/>
        </p:nvSpPr>
        <p:spPr bwMode="auto">
          <a:xfrm>
            <a:off x="1138039" y="3388051"/>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4" name="Rectangle 2">
            <a:extLst>
              <a:ext uri="{FF2B5EF4-FFF2-40B4-BE49-F238E27FC236}">
                <a16:creationId xmlns:a16="http://schemas.microsoft.com/office/drawing/2014/main" id="{E7E4C6AD-7AD0-47AF-9D17-3D9F376BD59B}"/>
              </a:ext>
            </a:extLst>
          </p:cNvPr>
          <p:cNvSpPr>
            <a:spLocks noChangeArrowheads="1"/>
          </p:cNvSpPr>
          <p:nvPr/>
        </p:nvSpPr>
        <p:spPr bwMode="auto">
          <a:xfrm>
            <a:off x="1504443" y="60599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pic>
        <p:nvPicPr>
          <p:cNvPr id="17" name="Imagen 16">
            <a:extLst>
              <a:ext uri="{FF2B5EF4-FFF2-40B4-BE49-F238E27FC236}">
                <a16:creationId xmlns:a16="http://schemas.microsoft.com/office/drawing/2014/main" id="{F266D905-5422-45FC-AFD8-4645BE8F4AE7}"/>
              </a:ext>
            </a:extLst>
          </p:cNvPr>
          <p:cNvPicPr>
            <a:picLocks noChangeAspect="1"/>
          </p:cNvPicPr>
          <p:nvPr/>
        </p:nvPicPr>
        <p:blipFill>
          <a:blip r:embed="rId4"/>
          <a:stretch>
            <a:fillRect/>
          </a:stretch>
        </p:blipFill>
        <p:spPr>
          <a:xfrm>
            <a:off x="393598" y="1319033"/>
            <a:ext cx="5066327" cy="1829226"/>
          </a:xfrm>
          <a:prstGeom prst="rect">
            <a:avLst/>
          </a:prstGeom>
        </p:spPr>
      </p:pic>
      <p:pic>
        <p:nvPicPr>
          <p:cNvPr id="19" name="Imagen 18">
            <a:extLst>
              <a:ext uri="{FF2B5EF4-FFF2-40B4-BE49-F238E27FC236}">
                <a16:creationId xmlns:a16="http://schemas.microsoft.com/office/drawing/2014/main" id="{9124AD93-DC46-4761-81EF-1ED3FB7CC489}"/>
              </a:ext>
            </a:extLst>
          </p:cNvPr>
          <p:cNvPicPr>
            <a:picLocks noChangeAspect="1"/>
          </p:cNvPicPr>
          <p:nvPr/>
        </p:nvPicPr>
        <p:blipFill>
          <a:blip r:embed="rId5"/>
          <a:stretch>
            <a:fillRect/>
          </a:stretch>
        </p:blipFill>
        <p:spPr>
          <a:xfrm>
            <a:off x="105018" y="3479947"/>
            <a:ext cx="5536553" cy="2059020"/>
          </a:xfrm>
          <a:prstGeom prst="rect">
            <a:avLst/>
          </a:prstGeom>
        </p:spPr>
      </p:pic>
      <p:pic>
        <p:nvPicPr>
          <p:cNvPr id="21" name="Imagen 20">
            <a:extLst>
              <a:ext uri="{FF2B5EF4-FFF2-40B4-BE49-F238E27FC236}">
                <a16:creationId xmlns:a16="http://schemas.microsoft.com/office/drawing/2014/main" id="{007106EB-FF4D-4323-99F2-E70E5BD3832A}"/>
              </a:ext>
            </a:extLst>
          </p:cNvPr>
          <p:cNvPicPr>
            <a:picLocks noChangeAspect="1"/>
          </p:cNvPicPr>
          <p:nvPr/>
        </p:nvPicPr>
        <p:blipFill>
          <a:blip r:embed="rId6"/>
          <a:stretch>
            <a:fillRect/>
          </a:stretch>
        </p:blipFill>
        <p:spPr>
          <a:xfrm>
            <a:off x="5590741" y="2517371"/>
            <a:ext cx="3637722" cy="1500763"/>
          </a:xfrm>
          <a:prstGeom prst="rect">
            <a:avLst/>
          </a:prstGeom>
        </p:spPr>
      </p:pic>
      <p:sp>
        <p:nvSpPr>
          <p:cNvPr id="16" name="Rectangle 3">
            <a:extLst>
              <a:ext uri="{FF2B5EF4-FFF2-40B4-BE49-F238E27FC236}">
                <a16:creationId xmlns:a16="http://schemas.microsoft.com/office/drawing/2014/main" id="{C51CF0B5-C573-4137-99E3-19FFE92998D8}"/>
              </a:ext>
            </a:extLst>
          </p:cNvPr>
          <p:cNvSpPr>
            <a:spLocks noChangeArrowheads="1"/>
          </p:cNvSpPr>
          <p:nvPr/>
        </p:nvSpPr>
        <p:spPr bwMode="auto">
          <a:xfrm>
            <a:off x="785234" y="5472316"/>
            <a:ext cx="41761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34.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Resultados porcentuales de criterios de calidad</a:t>
            </a:r>
            <a:endParaRPr kumimoji="0" lang="es-EC" altLang="es-EC" sz="1800" b="0" i="0" u="none" strike="noStrike" cap="none" normalizeH="0" baseline="0" dirty="0">
              <a:ln>
                <a:noFill/>
              </a:ln>
              <a:solidFill>
                <a:schemeClr val="tx1"/>
              </a:solidFill>
              <a:effectLst/>
              <a:latin typeface="+mj-lt"/>
            </a:endParaRPr>
          </a:p>
        </p:txBody>
      </p:sp>
      <p:sp>
        <p:nvSpPr>
          <p:cNvPr id="18" name="Rectangle 3">
            <a:extLst>
              <a:ext uri="{FF2B5EF4-FFF2-40B4-BE49-F238E27FC236}">
                <a16:creationId xmlns:a16="http://schemas.microsoft.com/office/drawing/2014/main" id="{0B5FB248-622F-4F45-87CF-FB03E0D0C571}"/>
              </a:ext>
            </a:extLst>
          </p:cNvPr>
          <p:cNvSpPr>
            <a:spLocks noChangeArrowheads="1"/>
          </p:cNvSpPr>
          <p:nvPr/>
        </p:nvSpPr>
        <p:spPr bwMode="auto">
          <a:xfrm>
            <a:off x="5585147" y="3845625"/>
            <a:ext cx="34474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33.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Tiempos de ejecución de algoritmos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PSO y CSA</a:t>
            </a:r>
            <a:endParaRPr kumimoji="0" lang="es-EC" altLang="es-EC" sz="1800" b="0" i="0" u="none" strike="noStrike" cap="none" normalizeH="0" baseline="0" dirty="0">
              <a:ln>
                <a:noFill/>
              </a:ln>
              <a:solidFill>
                <a:schemeClr val="tx1"/>
              </a:solidFill>
              <a:effectLst/>
              <a:latin typeface="+mj-lt"/>
            </a:endParaRPr>
          </a:p>
        </p:txBody>
      </p:sp>
      <p:sp>
        <p:nvSpPr>
          <p:cNvPr id="20" name="Rectangle 3">
            <a:extLst>
              <a:ext uri="{FF2B5EF4-FFF2-40B4-BE49-F238E27FC236}">
                <a16:creationId xmlns:a16="http://schemas.microsoft.com/office/drawing/2014/main" id="{F71633B9-DE51-4D97-A059-7712DF6F191E}"/>
              </a:ext>
            </a:extLst>
          </p:cNvPr>
          <p:cNvSpPr>
            <a:spLocks noChangeArrowheads="1"/>
          </p:cNvSpPr>
          <p:nvPr/>
        </p:nvSpPr>
        <p:spPr bwMode="auto">
          <a:xfrm>
            <a:off x="1108082" y="2974353"/>
            <a:ext cx="325602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200" b="1"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F</a:t>
            </a:r>
            <a:r>
              <a:rPr kumimoji="0" lang="es-EC" altLang="es-EC" sz="1200" b="1" i="1" u="none" strike="noStrike" cap="none" normalizeH="0" baseline="0" dirty="0" bmk="">
                <a:ln>
                  <a:noFill/>
                </a:ln>
                <a:solidFill>
                  <a:schemeClr val="tx1"/>
                </a:solidFill>
                <a:effectLst/>
                <a:latin typeface="+mj-lt"/>
                <a:ea typeface="Calibri" panose="020F0502020204030204" pitchFamily="34" charset="0"/>
                <a:cs typeface="Times New Roman" panose="02020603050405020304" pitchFamily="18" charset="0"/>
              </a:rPr>
              <a:t>igura </a:t>
            </a:r>
            <a:r>
              <a:rPr kumimoji="0" lang="es-EC" altLang="es-EC" sz="1200" b="1" i="1"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32. </a:t>
            </a:r>
            <a:r>
              <a:rPr kumimoji="0" lang="es-EC" altLang="es-EC" sz="1200" b="0" i="0" u="none" strike="noStrike" cap="none" normalizeH="0" baseline="0" dirty="0" bmk="_Toc6181024">
                <a:ln>
                  <a:noFill/>
                </a:ln>
                <a:solidFill>
                  <a:schemeClr val="tx1"/>
                </a:solidFill>
                <a:effectLst/>
                <a:latin typeface="+mj-lt"/>
                <a:ea typeface="Calibri" panose="020F0502020204030204" pitchFamily="34" charset="0"/>
                <a:cs typeface="Times New Roman" panose="02020603050405020304" pitchFamily="18" charset="0"/>
              </a:rPr>
              <a:t>Resultados de criterios de calidad</a:t>
            </a:r>
            <a:endParaRPr kumimoji="0" lang="es-EC" altLang="es-EC"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933827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2545398083"/>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17183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5747659" y="54504"/>
            <a:ext cx="2940650" cy="468018"/>
          </a:xfrm>
        </p:spPr>
        <p:txBody>
          <a:bodyPr/>
          <a:lstStyle/>
          <a:p>
            <a:r>
              <a:rPr lang="es-ES" sz="2400" i="0" dirty="0">
                <a:solidFill>
                  <a:srgbClr val="C00000"/>
                </a:solidFill>
                <a:effectLst/>
              </a:rPr>
              <a:t>Antecedentes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3698448" cy="369332"/>
          </a:xfrm>
          <a:prstGeom prst="rect">
            <a:avLst/>
          </a:prstGeom>
          <a:noFill/>
        </p:spPr>
        <p:txBody>
          <a:bodyPr wrap="none" rtlCol="0">
            <a:spAutoFit/>
          </a:bodyPr>
          <a:lstStyle/>
          <a:p>
            <a:r>
              <a:rPr lang="es-EC" b="1" i="1" dirty="0"/>
              <a:t>Sistemas de Gestión Energética</a:t>
            </a:r>
          </a:p>
        </p:txBody>
      </p:sp>
      <p:sp>
        <p:nvSpPr>
          <p:cNvPr id="4" name="Rectangle 2">
            <a:extLst>
              <a:ext uri="{FF2B5EF4-FFF2-40B4-BE49-F238E27FC236}">
                <a16:creationId xmlns:a16="http://schemas.microsoft.com/office/drawing/2014/main" id="{C053E55B-B37A-4E6C-874E-BFD686DD683B}"/>
              </a:ext>
            </a:extLst>
          </p:cNvPr>
          <p:cNvSpPr>
            <a:spLocks noChangeArrowheads="1"/>
          </p:cNvSpPr>
          <p:nvPr/>
        </p:nvSpPr>
        <p:spPr bwMode="auto">
          <a:xfrm>
            <a:off x="362857" y="193040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CuadroTexto 7">
            <a:extLst>
              <a:ext uri="{FF2B5EF4-FFF2-40B4-BE49-F238E27FC236}">
                <a16:creationId xmlns:a16="http://schemas.microsoft.com/office/drawing/2014/main" id="{147328A5-FF40-483A-ADB4-EB175F44BEF0}"/>
              </a:ext>
            </a:extLst>
          </p:cNvPr>
          <p:cNvSpPr txBox="1"/>
          <p:nvPr/>
        </p:nvSpPr>
        <p:spPr>
          <a:xfrm>
            <a:off x="362857" y="1217472"/>
            <a:ext cx="8257880" cy="3462999"/>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sz="1600" dirty="0"/>
              <a:t>Asigna en tiempo real las referencias de potencia activa y reactiva a los diferentes elementos que conforman la MG, según el objetivo que ésta desea alcanzar. </a:t>
            </a:r>
          </a:p>
          <a:p>
            <a:pPr marL="285750" indent="-285750" algn="just">
              <a:lnSpc>
                <a:spcPct val="200000"/>
              </a:lnSpc>
              <a:buFont typeface="Arial" panose="020B0604020202020204" pitchFamily="34" charset="0"/>
              <a:buChar char="•"/>
            </a:pPr>
            <a:r>
              <a:rPr lang="es-EC" sz="1600" dirty="0"/>
              <a:t>Entre los objetivos del EMS se pueden nombrar los siguientes: </a:t>
            </a:r>
          </a:p>
          <a:p>
            <a:pPr marL="742950" lvl="1" indent="-285750">
              <a:lnSpc>
                <a:spcPct val="200000"/>
              </a:lnSpc>
              <a:buFont typeface="Wingdings" panose="05000000000000000000" pitchFamily="2" charset="2"/>
              <a:buChar char="Ø"/>
            </a:pPr>
            <a:r>
              <a:rPr lang="es-EC" sz="1600" dirty="0"/>
              <a:t>Planificar el despacho de potencia.</a:t>
            </a:r>
          </a:p>
          <a:p>
            <a:pPr marL="742950" lvl="1" indent="-285750">
              <a:lnSpc>
                <a:spcPct val="200000"/>
              </a:lnSpc>
              <a:buFont typeface="Wingdings" panose="05000000000000000000" pitchFamily="2" charset="2"/>
              <a:buChar char="Ø"/>
            </a:pPr>
            <a:r>
              <a:rPr lang="es-EC" sz="1600" dirty="0"/>
              <a:t>Minimizar costos de operación.</a:t>
            </a:r>
          </a:p>
          <a:p>
            <a:pPr marL="742950" lvl="1" indent="-285750">
              <a:lnSpc>
                <a:spcPct val="200000"/>
              </a:lnSpc>
              <a:buFont typeface="Wingdings" panose="05000000000000000000" pitchFamily="2" charset="2"/>
              <a:buChar char="Ø"/>
            </a:pPr>
            <a:r>
              <a:rPr lang="es-EC" sz="1600" dirty="0"/>
              <a:t>Minimizar el perfil de potencia intercambiado con la red de distribución. </a:t>
            </a:r>
          </a:p>
          <a:p>
            <a:pPr marL="742950" lvl="1" indent="-285750">
              <a:lnSpc>
                <a:spcPct val="200000"/>
              </a:lnSpc>
              <a:buFont typeface="Wingdings" panose="05000000000000000000" pitchFamily="2" charset="2"/>
              <a:buChar char="Ø"/>
            </a:pPr>
            <a:r>
              <a:rPr lang="es-EC" sz="1600" dirty="0"/>
              <a:t>Reducir la emisión de gases de invernadero a la atmósfera, entre otros. </a:t>
            </a:r>
          </a:p>
        </p:txBody>
      </p:sp>
    </p:spTree>
    <p:extLst>
      <p:ext uri="{BB962C8B-B14F-4D97-AF65-F5344CB8AC3E}">
        <p14:creationId xmlns:p14="http://schemas.microsoft.com/office/powerpoint/2010/main" val="9276219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352800" y="54504"/>
            <a:ext cx="5335510" cy="468018"/>
          </a:xfrm>
        </p:spPr>
        <p:txBody>
          <a:bodyPr/>
          <a:lstStyle/>
          <a:p>
            <a:r>
              <a:rPr lang="es-ES" sz="2400" i="0" dirty="0">
                <a:solidFill>
                  <a:srgbClr val="C00000"/>
                </a:solidFill>
                <a:effectLst/>
              </a:rPr>
              <a:t>Conclusiones y Recomendaciones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1697901" cy="369332"/>
          </a:xfrm>
          <a:prstGeom prst="rect">
            <a:avLst/>
          </a:prstGeom>
          <a:noFill/>
        </p:spPr>
        <p:txBody>
          <a:bodyPr wrap="none" rtlCol="0">
            <a:spAutoFit/>
          </a:bodyPr>
          <a:lstStyle/>
          <a:p>
            <a:r>
              <a:rPr lang="es-EC" b="1" i="1" dirty="0"/>
              <a:t>Conclusiones</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mc:AlternateContent xmlns:mc="http://schemas.openxmlformats.org/markup-compatibility/2006" xmlns:a14="http://schemas.microsoft.com/office/drawing/2010/main">
        <mc:Choice Requires="a14">
          <p:sp>
            <p:nvSpPr>
              <p:cNvPr id="12" name="Rectángulo 11">
                <a:extLst>
                  <a:ext uri="{FF2B5EF4-FFF2-40B4-BE49-F238E27FC236}">
                    <a16:creationId xmlns:a16="http://schemas.microsoft.com/office/drawing/2014/main" id="{D36527A7-1220-4CF4-84D2-718CF780CBF8}"/>
                  </a:ext>
                </a:extLst>
              </p:cNvPr>
              <p:cNvSpPr/>
              <p:nvPr/>
            </p:nvSpPr>
            <p:spPr>
              <a:xfrm>
                <a:off x="118533" y="1017949"/>
                <a:ext cx="8563430" cy="6439199"/>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s-EC" sz="1600" dirty="0"/>
                  <a:t>El EMS con PSO, logró comprimir la el perfil de potencia intercambiado, reduciendo así los valores de pico máximo y mínimo con respecto al perfil.</a:t>
                </a:r>
              </a:p>
              <a:p>
                <a:pPr marL="285750" indent="-285750" algn="just">
                  <a:lnSpc>
                    <a:spcPct val="200000"/>
                  </a:lnSpc>
                  <a:buFont typeface="Arial" panose="020B0604020202020204" pitchFamily="34" charset="0"/>
                  <a:buChar char="•"/>
                </a:pPr>
                <a:r>
                  <a:rPr lang="es-EC" sz="1600" dirty="0"/>
                  <a:t>El algoritmo PSO mejoró los criterios de calidad de la EMS: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𝑃</m:t>
                        </m:r>
                      </m:e>
                      <m:sub>
                        <m:r>
                          <a:rPr lang="es-EC" sz="1600" i="1">
                            <a:latin typeface="Cambria Math" panose="02040503050406030204" pitchFamily="18" charset="0"/>
                          </a:rPr>
                          <m:t>𝐺</m:t>
                        </m:r>
                        <m:r>
                          <a:rPr lang="es-EC" sz="1600">
                            <a:latin typeface="Cambria Math" panose="02040503050406030204" pitchFamily="18" charset="0"/>
                          </a:rPr>
                          <m:t>,</m:t>
                        </m:r>
                        <m:r>
                          <a:rPr lang="es-EC" sz="1600" i="1">
                            <a:latin typeface="Cambria Math" panose="02040503050406030204" pitchFamily="18" charset="0"/>
                          </a:rPr>
                          <m:t>𝑀𝐴𝑋</m:t>
                        </m:r>
                      </m:sub>
                    </m:sSub>
                  </m:oMath>
                </a14:m>
                <a:r>
                  <a:rPr lang="es-EC" sz="1600" dirty="0"/>
                  <a:t> en 1.71%,  </a:t>
                </a:r>
                <a14:m>
                  <m:oMath xmlns:m="http://schemas.openxmlformats.org/officeDocument/2006/math">
                    <m:sSub>
                      <m:sSubPr>
                        <m:ctrlPr>
                          <a:rPr lang="es-EC" sz="1600" i="1">
                            <a:latin typeface="Cambria Math" panose="02040503050406030204" pitchFamily="18" charset="0"/>
                          </a:rPr>
                        </m:ctrlPr>
                      </m:sSubPr>
                      <m:e>
                        <m:r>
                          <a:rPr lang="es-EC" sz="1600" i="1">
                            <a:latin typeface="Cambria Math" panose="02040503050406030204" pitchFamily="18" charset="0"/>
                          </a:rPr>
                          <m:t>𝑃</m:t>
                        </m:r>
                      </m:e>
                      <m:sub>
                        <m:r>
                          <a:rPr lang="es-EC" sz="1600" i="1">
                            <a:latin typeface="Cambria Math" panose="02040503050406030204" pitchFamily="18" charset="0"/>
                          </a:rPr>
                          <m:t>𝐺</m:t>
                        </m:r>
                        <m:r>
                          <a:rPr lang="es-EC" sz="1600">
                            <a:latin typeface="Cambria Math" panose="02040503050406030204" pitchFamily="18" charset="0"/>
                          </a:rPr>
                          <m:t>,</m:t>
                        </m:r>
                        <m:r>
                          <a:rPr lang="es-EC" sz="1600" i="1">
                            <a:latin typeface="Cambria Math" panose="02040503050406030204" pitchFamily="18" charset="0"/>
                          </a:rPr>
                          <m:t>𝑀𝐼𝑁</m:t>
                        </m:r>
                      </m:sub>
                    </m:sSub>
                  </m:oMath>
                </a14:m>
                <a:r>
                  <a:rPr lang="es-EC" sz="1600" dirty="0"/>
                  <a:t> en 9.39%, </a:t>
                </a:r>
                <a14:m>
                  <m:oMath xmlns:m="http://schemas.openxmlformats.org/officeDocument/2006/math">
                    <m:r>
                      <a:rPr lang="es-EC" sz="1600" i="1">
                        <a:latin typeface="Cambria Math" panose="02040503050406030204" pitchFamily="18" charset="0"/>
                      </a:rPr>
                      <m:t>𝑀𝑃𝐷</m:t>
                    </m:r>
                  </m:oMath>
                </a14:m>
                <a:r>
                  <a:rPr lang="es-EC" sz="1600" dirty="0"/>
                  <a:t> en - 42.18% y </a:t>
                </a:r>
                <a14:m>
                  <m:oMath xmlns:m="http://schemas.openxmlformats.org/officeDocument/2006/math">
                    <m:r>
                      <a:rPr lang="es-EC" sz="1600" i="1">
                        <a:latin typeface="Cambria Math" panose="02040503050406030204" pitchFamily="18" charset="0"/>
                      </a:rPr>
                      <m:t>𝐴𝑃𝐷</m:t>
                    </m:r>
                  </m:oMath>
                </a14:m>
                <a:r>
                  <a:rPr lang="es-EC" sz="1600" dirty="0"/>
                  <a:t> en 4.97%. Provocó un incremento del 0.98% en el </a:t>
                </a:r>
                <a:r>
                  <a:rPr lang="es-EC" sz="1600" i="1" dirty="0"/>
                  <a:t>PVR</a:t>
                </a:r>
                <a:r>
                  <a:rPr lang="es-EC" sz="1600" dirty="0"/>
                  <a:t> y del 0.16% en el </a:t>
                </a:r>
                <a:r>
                  <a:rPr lang="es-EC" sz="1600" i="1" dirty="0"/>
                  <a:t>PPV</a:t>
                </a:r>
                <a:r>
                  <a:rPr lang="es-EC" sz="1600" dirty="0"/>
                  <a:t>. No logró superar los resultados obtenidos por el CSA.</a:t>
                </a:r>
              </a:p>
              <a:p>
                <a:pPr marL="285750" indent="-285750" algn="just">
                  <a:lnSpc>
                    <a:spcPct val="200000"/>
                  </a:lnSpc>
                  <a:buFont typeface="Arial" panose="020B0604020202020204" pitchFamily="34" charset="0"/>
                  <a:buChar char="•"/>
                </a:pPr>
                <a:r>
                  <a:rPr lang="es-EC" sz="1600" dirty="0"/>
                  <a:t>Existe una gran similitud en los resultados de PSO vs CSA, con una diferencia absoluta que no supera el 2.89%. Ambos algoritmos mejoraron el MPD en mas del 40%. Además, ambos coinciden en el incremento del </a:t>
                </a:r>
                <a:r>
                  <a:rPr lang="es-EC" sz="1600" i="1" dirty="0"/>
                  <a:t>PVR.</a:t>
                </a:r>
              </a:p>
              <a:p>
                <a:pPr marL="285750" indent="-285750" algn="just">
                  <a:lnSpc>
                    <a:spcPct val="200000"/>
                  </a:lnSpc>
                  <a:buFont typeface="Arial" panose="020B0604020202020204" pitchFamily="34" charset="0"/>
                  <a:buChar char="•"/>
                </a:pPr>
                <a:r>
                  <a:rPr lang="es-EC" sz="1600" dirty="0"/>
                  <a:t>El tiempo de convergencia del PSO superó al del CSA, con una mejora de 69.96 horas, se necesita 86.91% menos tiempo para alcanzar un resultado aceptable para el EMS</a:t>
                </a:r>
              </a:p>
              <a:p>
                <a:pPr marL="285750" indent="-285750" algn="just">
                  <a:lnSpc>
                    <a:spcPct val="200000"/>
                  </a:lnSpc>
                  <a:buFont typeface="Arial" panose="020B0604020202020204" pitchFamily="34" charset="0"/>
                  <a:buChar char="•"/>
                </a:pPr>
                <a:endParaRPr lang="es-EC" sz="1600" dirty="0"/>
              </a:p>
              <a:p>
                <a:pPr marL="285750" indent="-285750" algn="just">
                  <a:lnSpc>
                    <a:spcPct val="200000"/>
                  </a:lnSpc>
                  <a:buFont typeface="Arial" panose="020B0604020202020204" pitchFamily="34" charset="0"/>
                  <a:buChar char="•"/>
                </a:pPr>
                <a:endParaRPr lang="es-EC" sz="1600" dirty="0"/>
              </a:p>
              <a:p>
                <a:pPr marL="285750" indent="-285750" algn="just">
                  <a:lnSpc>
                    <a:spcPct val="200000"/>
                  </a:lnSpc>
                  <a:buFont typeface="Arial" panose="020B0604020202020204" pitchFamily="34" charset="0"/>
                  <a:buChar char="•"/>
                </a:pPr>
                <a:endParaRPr lang="es-EC" sz="1600" dirty="0"/>
              </a:p>
            </p:txBody>
          </p:sp>
        </mc:Choice>
        <mc:Fallback xmlns="">
          <p:sp>
            <p:nvSpPr>
              <p:cNvPr id="12" name="Rectángulo 11">
                <a:extLst>
                  <a:ext uri="{FF2B5EF4-FFF2-40B4-BE49-F238E27FC236}">
                    <a16:creationId xmlns:a16="http://schemas.microsoft.com/office/drawing/2014/main" id="{D36527A7-1220-4CF4-84D2-718CF780CBF8}"/>
                  </a:ext>
                </a:extLst>
              </p:cNvPr>
              <p:cNvSpPr>
                <a:spLocks noRot="1" noChangeAspect="1" noMove="1" noResize="1" noEditPoints="1" noAdjustHandles="1" noChangeArrowheads="1" noChangeShapeType="1" noTextEdit="1"/>
              </p:cNvSpPr>
              <p:nvPr/>
            </p:nvSpPr>
            <p:spPr>
              <a:xfrm>
                <a:off x="118533" y="1017949"/>
                <a:ext cx="8563430" cy="6439199"/>
              </a:xfrm>
              <a:prstGeom prst="rect">
                <a:avLst/>
              </a:prstGeom>
              <a:blipFill>
                <a:blip r:embed="rId4"/>
                <a:stretch>
                  <a:fillRect l="-285" r="-427"/>
                </a:stretch>
              </a:blipFill>
            </p:spPr>
            <p:txBody>
              <a:bodyPr/>
              <a:lstStyle/>
              <a:p>
                <a:r>
                  <a:rPr lang="es-EC">
                    <a:noFill/>
                  </a:rPr>
                  <a:t> </a:t>
                </a:r>
              </a:p>
            </p:txBody>
          </p:sp>
        </mc:Fallback>
      </mc:AlternateContent>
    </p:spTree>
    <p:extLst>
      <p:ext uri="{BB962C8B-B14F-4D97-AF65-F5344CB8AC3E}">
        <p14:creationId xmlns:p14="http://schemas.microsoft.com/office/powerpoint/2010/main" val="15626971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352800" y="54504"/>
            <a:ext cx="5335510" cy="468018"/>
          </a:xfrm>
        </p:spPr>
        <p:txBody>
          <a:bodyPr/>
          <a:lstStyle/>
          <a:p>
            <a:r>
              <a:rPr lang="es-ES" sz="2400" i="0" dirty="0">
                <a:solidFill>
                  <a:srgbClr val="C00000"/>
                </a:solidFill>
                <a:effectLst/>
              </a:rPr>
              <a:t>Conclusiones y Recomendaciones</a:t>
            </a:r>
            <a:endParaRPr lang="es-EC" sz="2400" i="0" dirty="0">
              <a:solidFill>
                <a:srgbClr val="C00000"/>
              </a:solidFill>
              <a:effectLst/>
            </a:endParaRP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8" name="CuadroTexto 7">
            <a:extLst>
              <a:ext uri="{FF2B5EF4-FFF2-40B4-BE49-F238E27FC236}">
                <a16:creationId xmlns:a16="http://schemas.microsoft.com/office/drawing/2014/main" id="{5C7F6F27-1886-4C82-B396-E95239E5ADF6}"/>
              </a:ext>
            </a:extLst>
          </p:cNvPr>
          <p:cNvSpPr txBox="1"/>
          <p:nvPr/>
        </p:nvSpPr>
        <p:spPr>
          <a:xfrm>
            <a:off x="124880" y="780930"/>
            <a:ext cx="2223686" cy="369332"/>
          </a:xfrm>
          <a:prstGeom prst="rect">
            <a:avLst/>
          </a:prstGeom>
          <a:noFill/>
        </p:spPr>
        <p:txBody>
          <a:bodyPr wrap="none" rtlCol="0">
            <a:spAutoFit/>
          </a:bodyPr>
          <a:lstStyle/>
          <a:p>
            <a:r>
              <a:rPr lang="es-EC" b="1" i="1" dirty="0"/>
              <a:t>Recomendaciones</a:t>
            </a:r>
          </a:p>
        </p:txBody>
      </p:sp>
      <p:sp>
        <p:nvSpPr>
          <p:cNvPr id="11" name="Rectángulo 10">
            <a:extLst>
              <a:ext uri="{FF2B5EF4-FFF2-40B4-BE49-F238E27FC236}">
                <a16:creationId xmlns:a16="http://schemas.microsoft.com/office/drawing/2014/main" id="{EEB2A1D8-7A2F-48D3-B6A0-0FA9975825E1}"/>
              </a:ext>
            </a:extLst>
          </p:cNvPr>
          <p:cNvSpPr/>
          <p:nvPr/>
        </p:nvSpPr>
        <p:spPr>
          <a:xfrm>
            <a:off x="212429" y="1397674"/>
            <a:ext cx="8563430" cy="5432769"/>
          </a:xfrm>
          <a:prstGeom prst="rect">
            <a:avLst/>
          </a:prstGeom>
        </p:spPr>
        <p:txBody>
          <a:bodyPr wrap="square">
            <a:spAutoFit/>
          </a:bodyPr>
          <a:lstStyle/>
          <a:p>
            <a:pPr marL="285750" indent="-285750" algn="just">
              <a:lnSpc>
                <a:spcPct val="200000"/>
              </a:lnSpc>
              <a:buFont typeface="Arial" panose="020B0604020202020204" pitchFamily="34" charset="0"/>
              <a:buChar char="•"/>
            </a:pPr>
            <a:r>
              <a:rPr lang="es-EC" sz="1600" dirty="0"/>
              <a:t>Para ejecuciones fuera de línea se recomienda ejecutar por varias ocasiones el algoritmo, para asegurar que el resultado global alcanzado sea el más óptimo. </a:t>
            </a:r>
          </a:p>
          <a:p>
            <a:pPr marL="285750" indent="-285750" algn="just">
              <a:lnSpc>
                <a:spcPct val="200000"/>
              </a:lnSpc>
              <a:buFont typeface="Arial" panose="020B0604020202020204" pitchFamily="34" charset="0"/>
              <a:buChar char="•"/>
            </a:pPr>
            <a:r>
              <a:rPr lang="es-EC" sz="1600" dirty="0"/>
              <a:t>Para la ejecución de algoritmos que busquen dar soluciones óptimas a problemas de optimización complejos, se recomienda utilizar dispositivos con alta velocidad de procesamiento, lo cual conlleva a un ahorro de tiempo.</a:t>
            </a:r>
          </a:p>
          <a:p>
            <a:pPr marL="285750" indent="-285750" algn="just">
              <a:lnSpc>
                <a:spcPct val="200000"/>
              </a:lnSpc>
              <a:buFont typeface="Arial" panose="020B0604020202020204" pitchFamily="34" charset="0"/>
              <a:buChar char="•"/>
            </a:pPr>
            <a:r>
              <a:rPr lang="es-EC" sz="1600" dirty="0"/>
              <a:t>En aplicaciones complejas en las que se requiera un resultado aceptable de optimización en tiempos cortos, se recomienda usar el algoritmo PSO. Mientras que para aplicaciones que necesiten el resultado más óptimo y que el tiempo no sea un obstáculo se recomienda usar el CSA.</a:t>
            </a:r>
          </a:p>
          <a:p>
            <a:pPr marL="285750" indent="-285750" algn="just">
              <a:lnSpc>
                <a:spcPct val="200000"/>
              </a:lnSpc>
              <a:buFont typeface="Arial" panose="020B0604020202020204" pitchFamily="34" charset="0"/>
              <a:buChar char="•"/>
            </a:pPr>
            <a:endParaRPr lang="es-EC" sz="1600" dirty="0"/>
          </a:p>
          <a:p>
            <a:pPr marL="285750" indent="-285750" algn="just">
              <a:lnSpc>
                <a:spcPct val="200000"/>
              </a:lnSpc>
              <a:buFont typeface="Arial" panose="020B0604020202020204" pitchFamily="34" charset="0"/>
              <a:buChar char="•"/>
            </a:pPr>
            <a:endParaRPr lang="es-EC" sz="1600" dirty="0"/>
          </a:p>
        </p:txBody>
      </p:sp>
    </p:spTree>
    <p:extLst>
      <p:ext uri="{BB962C8B-B14F-4D97-AF65-F5344CB8AC3E}">
        <p14:creationId xmlns:p14="http://schemas.microsoft.com/office/powerpoint/2010/main" val="4149019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2886895821"/>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33616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3674544" y="54504"/>
            <a:ext cx="5013766" cy="468018"/>
          </a:xfrm>
        </p:spPr>
        <p:txBody>
          <a:bodyPr/>
          <a:lstStyle/>
          <a:p>
            <a:r>
              <a:rPr lang="es-ES" sz="2400" i="0" dirty="0">
                <a:solidFill>
                  <a:srgbClr val="C00000"/>
                </a:solidFill>
                <a:effectLst/>
              </a:rPr>
              <a:t>Reconocimientos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108269" cy="369332"/>
          </a:xfrm>
          <a:prstGeom prst="rect">
            <a:avLst/>
          </a:prstGeom>
          <a:noFill/>
        </p:spPr>
        <p:txBody>
          <a:bodyPr wrap="none" rtlCol="0">
            <a:spAutoFit/>
          </a:bodyPr>
          <a:lstStyle/>
          <a:p>
            <a:r>
              <a:rPr lang="es-EC" b="1" i="1" dirty="0"/>
              <a:t>Reconocimientos</a:t>
            </a:r>
          </a:p>
        </p:txBody>
      </p:sp>
      <p:sp>
        <p:nvSpPr>
          <p:cNvPr id="4" name="Rectangle 2">
            <a:extLst>
              <a:ext uri="{FF2B5EF4-FFF2-40B4-BE49-F238E27FC236}">
                <a16:creationId xmlns:a16="http://schemas.microsoft.com/office/drawing/2014/main" id="{EDBD99A3-EF3B-4075-9E7A-9E3647838CBA}"/>
              </a:ext>
            </a:extLst>
          </p:cNvPr>
          <p:cNvSpPr>
            <a:spLocks noChangeArrowheads="1"/>
          </p:cNvSpPr>
          <p:nvPr/>
        </p:nvSpPr>
        <p:spPr bwMode="auto">
          <a:xfrm>
            <a:off x="0" y="0"/>
            <a:ext cx="9145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dirty="0"/>
          </a:p>
        </p:txBody>
      </p:sp>
      <p:sp>
        <p:nvSpPr>
          <p:cNvPr id="15" name="Rectangle 11">
            <a:extLst>
              <a:ext uri="{FF2B5EF4-FFF2-40B4-BE49-F238E27FC236}">
                <a16:creationId xmlns:a16="http://schemas.microsoft.com/office/drawing/2014/main" id="{61DC6BD8-ECFF-42A6-9E3C-E1339E228716}"/>
              </a:ext>
            </a:extLst>
          </p:cNvPr>
          <p:cNvSpPr>
            <a:spLocks noChangeArrowheads="1"/>
          </p:cNvSpPr>
          <p:nvPr/>
        </p:nvSpPr>
        <p:spPr bwMode="auto">
          <a:xfrm>
            <a:off x="795336" y="4895655"/>
            <a:ext cx="98871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22" name="Rectángulo 21">
            <a:extLst>
              <a:ext uri="{FF2B5EF4-FFF2-40B4-BE49-F238E27FC236}">
                <a16:creationId xmlns:a16="http://schemas.microsoft.com/office/drawing/2014/main" id="{57E79EE5-DAAF-49F3-8F76-CC6404993E76}"/>
              </a:ext>
            </a:extLst>
          </p:cNvPr>
          <p:cNvSpPr/>
          <p:nvPr/>
        </p:nvSpPr>
        <p:spPr>
          <a:xfrm>
            <a:off x="389301" y="1198004"/>
            <a:ext cx="8563430" cy="3330399"/>
          </a:xfrm>
          <a:prstGeom prst="rect">
            <a:avLst/>
          </a:prstGeom>
        </p:spPr>
        <p:txBody>
          <a:bodyPr wrap="square">
            <a:spAutoFit/>
          </a:bodyPr>
          <a:lstStyle/>
          <a:p>
            <a:pPr algn="just">
              <a:lnSpc>
                <a:spcPct val="200000"/>
              </a:lnSpc>
            </a:pPr>
            <a:r>
              <a:rPr lang="es-EC" dirty="0"/>
              <a:t>Este trabajo es parte del proyecto 2019-PIC-003-CTE titulado: “Ajuste de los parámetros del controlador </a:t>
            </a:r>
            <a:r>
              <a:rPr lang="es-EC" dirty="0" err="1"/>
              <a:t>Fuzzy</a:t>
            </a:r>
            <a:r>
              <a:rPr lang="es-EC" dirty="0"/>
              <a:t> </a:t>
            </a:r>
            <a:r>
              <a:rPr lang="es-EC" dirty="0" err="1"/>
              <a:t>Logic</a:t>
            </a:r>
            <a:r>
              <a:rPr lang="es-EC" dirty="0"/>
              <a:t> del sistema de gestión energética de una microrred doméstica conectada a red mediante algoritmos de optimización inspirados en la naturaleza” del Grupo de Investigación en Propagación Control Electrónico y </a:t>
            </a:r>
            <a:r>
              <a:rPr lang="es-EC" dirty="0" err="1"/>
              <a:t>Networking</a:t>
            </a:r>
            <a:r>
              <a:rPr lang="es-EC" dirty="0"/>
              <a:t> (PROCONET) de la Universidad de las Fuerzas Armadas ESPE.</a:t>
            </a:r>
            <a:endParaRPr lang="es-EC" dirty="0">
              <a:latin typeface="+mj-lt"/>
            </a:endParaRPr>
          </a:p>
        </p:txBody>
      </p:sp>
    </p:spTree>
    <p:extLst>
      <p:ext uri="{BB962C8B-B14F-4D97-AF65-F5344CB8AC3E}">
        <p14:creationId xmlns:p14="http://schemas.microsoft.com/office/powerpoint/2010/main" val="32002330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a:extLst>
              <a:ext uri="{FF2B5EF4-FFF2-40B4-BE49-F238E27FC236}">
                <a16:creationId xmlns:a16="http://schemas.microsoft.com/office/drawing/2014/main" id="{BC241CEF-83DB-47FE-8583-8A41AEEC6D49}"/>
              </a:ext>
            </a:extLst>
          </p:cNvPr>
          <p:cNvPicPr>
            <a:picLocks noChangeAspect="1" noChangeArrowheads="1"/>
          </p:cNvPicPr>
          <p:nvPr/>
        </p:nvPicPr>
        <p:blipFill>
          <a:blip r:embed="rId2"/>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4" name="Marcador de contenido 3">
            <a:extLst>
              <a:ext uri="{FF2B5EF4-FFF2-40B4-BE49-F238E27FC236}">
                <a16:creationId xmlns:a16="http://schemas.microsoft.com/office/drawing/2014/main" id="{797B1CCF-D927-4BF1-B8A7-A78B25A9B242}"/>
              </a:ext>
            </a:extLst>
          </p:cNvPr>
          <p:cNvSpPr>
            <a:spLocks noGrp="1"/>
          </p:cNvSpPr>
          <p:nvPr>
            <p:ph idx="1"/>
          </p:nvPr>
        </p:nvSpPr>
        <p:spPr>
          <a:xfrm>
            <a:off x="457279" y="2290219"/>
            <a:ext cx="8231029" cy="1828798"/>
          </a:xfrm>
        </p:spPr>
        <p:txBody>
          <a:bodyPr/>
          <a:lstStyle/>
          <a:p>
            <a:pPr marL="0" indent="0" algn="ctr">
              <a:spcBef>
                <a:spcPts val="1200"/>
              </a:spcBef>
              <a:buNone/>
            </a:pPr>
            <a:r>
              <a:rPr lang="es-ES" sz="4400" b="1" dirty="0">
                <a:solidFill>
                  <a:schemeClr val="tx1"/>
                </a:solidFill>
                <a:latin typeface="+mj-lt"/>
                <a:cs typeface="Times New Roman" panose="02020603050405020304" pitchFamily="18" charset="0"/>
              </a:rPr>
              <a:t>GRACIAS </a:t>
            </a:r>
          </a:p>
          <a:p>
            <a:pPr marL="0" indent="0" algn="ctr">
              <a:spcBef>
                <a:spcPts val="1200"/>
              </a:spcBef>
              <a:buNone/>
            </a:pPr>
            <a:r>
              <a:rPr lang="es-ES" sz="4400" b="1" dirty="0">
                <a:solidFill>
                  <a:schemeClr val="tx1"/>
                </a:solidFill>
                <a:latin typeface="+mj-lt"/>
                <a:cs typeface="Times New Roman" panose="02020603050405020304" pitchFamily="18" charset="0"/>
              </a:rPr>
              <a:t>POR SU ATENCIÓN</a:t>
            </a:r>
            <a:endParaRPr lang="es-EC" sz="4400" b="1" dirty="0">
              <a:solidFill>
                <a:schemeClr val="tx1"/>
              </a:solidFill>
              <a:latin typeface="+mj-lt"/>
              <a:cs typeface="Times New Roman" panose="02020603050405020304" pitchFamily="18" charset="0"/>
            </a:endParaRPr>
          </a:p>
        </p:txBody>
      </p:sp>
    </p:spTree>
    <p:extLst>
      <p:ext uri="{BB962C8B-B14F-4D97-AF65-F5344CB8AC3E}">
        <p14:creationId xmlns:p14="http://schemas.microsoft.com/office/powerpoint/2010/main" val="1063128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5747659" y="54504"/>
            <a:ext cx="2940650" cy="468018"/>
          </a:xfrm>
        </p:spPr>
        <p:txBody>
          <a:bodyPr/>
          <a:lstStyle/>
          <a:p>
            <a:r>
              <a:rPr lang="es-ES" sz="2400" i="0" dirty="0">
                <a:solidFill>
                  <a:srgbClr val="C00000"/>
                </a:solidFill>
                <a:effectLst/>
              </a:rPr>
              <a:t>Antecedentes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247491" y="820234"/>
            <a:ext cx="3390672" cy="369332"/>
          </a:xfrm>
          <a:prstGeom prst="rect">
            <a:avLst/>
          </a:prstGeom>
          <a:noFill/>
        </p:spPr>
        <p:txBody>
          <a:bodyPr wrap="none" rtlCol="0">
            <a:spAutoFit/>
          </a:bodyPr>
          <a:lstStyle/>
          <a:p>
            <a:r>
              <a:rPr lang="es-ES" b="1" i="1" dirty="0"/>
              <a:t>A</a:t>
            </a:r>
            <a:r>
              <a:rPr lang="es-EC" b="1" i="1" dirty="0" err="1"/>
              <a:t>plicaciones</a:t>
            </a:r>
            <a:r>
              <a:rPr lang="es-EC" b="1" i="1" dirty="0"/>
              <a:t> del </a:t>
            </a:r>
            <a:r>
              <a:rPr lang="es-EC" b="1" i="1" dirty="0" err="1"/>
              <a:t>Fuzzy</a:t>
            </a:r>
            <a:r>
              <a:rPr lang="es-EC" b="1" i="1" dirty="0"/>
              <a:t> </a:t>
            </a:r>
            <a:r>
              <a:rPr lang="es-EC" b="1" i="1" dirty="0" err="1"/>
              <a:t>Logic</a:t>
            </a:r>
            <a:endParaRPr lang="es-EC" b="1" i="1" dirty="0"/>
          </a:p>
        </p:txBody>
      </p:sp>
      <p:sp>
        <p:nvSpPr>
          <p:cNvPr id="4" name="Rectangle 2">
            <a:extLst>
              <a:ext uri="{FF2B5EF4-FFF2-40B4-BE49-F238E27FC236}">
                <a16:creationId xmlns:a16="http://schemas.microsoft.com/office/drawing/2014/main" id="{53017761-E94B-4F42-95C5-CB08CFDAE067}"/>
              </a:ext>
            </a:extLst>
          </p:cNvPr>
          <p:cNvSpPr>
            <a:spLocks noChangeArrowheads="1"/>
          </p:cNvSpPr>
          <p:nvPr/>
        </p:nvSpPr>
        <p:spPr bwMode="auto">
          <a:xfrm>
            <a:off x="247491" y="642936"/>
            <a:ext cx="868830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dirty="0"/>
          </a:p>
        </p:txBody>
      </p:sp>
      <p:sp>
        <p:nvSpPr>
          <p:cNvPr id="8" name="CuadroTexto 7">
            <a:extLst>
              <a:ext uri="{FF2B5EF4-FFF2-40B4-BE49-F238E27FC236}">
                <a16:creationId xmlns:a16="http://schemas.microsoft.com/office/drawing/2014/main" id="{AA6D8134-A261-435B-BB6F-1FC9F435BC3C}"/>
              </a:ext>
            </a:extLst>
          </p:cNvPr>
          <p:cNvSpPr txBox="1"/>
          <p:nvPr/>
        </p:nvSpPr>
        <p:spPr>
          <a:xfrm>
            <a:off x="462705" y="1220550"/>
            <a:ext cx="8257880" cy="4447884"/>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sz="1600" dirty="0"/>
              <a:t>En las últimas décadas se ha incrementado el uso del control </a:t>
            </a:r>
            <a:r>
              <a:rPr lang="es-EC" sz="1600" dirty="0" err="1"/>
              <a:t>Fuzzy</a:t>
            </a:r>
            <a:r>
              <a:rPr lang="es-EC" sz="1600" dirty="0"/>
              <a:t> </a:t>
            </a:r>
            <a:r>
              <a:rPr lang="es-EC" sz="1600" dirty="0" err="1"/>
              <a:t>Logic</a:t>
            </a:r>
            <a:r>
              <a:rPr lang="es-EC" sz="1600" dirty="0"/>
              <a:t> (FLC) para resolver diversos problemas relacionados al control de procesos como: </a:t>
            </a:r>
          </a:p>
          <a:p>
            <a:pPr marL="742950" lvl="1" indent="-285750" algn="just">
              <a:lnSpc>
                <a:spcPct val="200000"/>
              </a:lnSpc>
              <a:buFont typeface="Wingdings" panose="05000000000000000000" pitchFamily="2" charset="2"/>
              <a:buChar char="Ø"/>
            </a:pPr>
            <a:r>
              <a:rPr lang="es-EC" sz="1600" dirty="0"/>
              <a:t>Control de reactores nucleares.  </a:t>
            </a:r>
          </a:p>
          <a:p>
            <a:pPr marL="742950" lvl="1" indent="-285750" algn="just">
              <a:lnSpc>
                <a:spcPct val="200000"/>
              </a:lnSpc>
              <a:buFont typeface="Wingdings" panose="05000000000000000000" pitchFamily="2" charset="2"/>
              <a:buChar char="Ø"/>
            </a:pPr>
            <a:r>
              <a:rPr lang="es-EC" sz="1600" dirty="0"/>
              <a:t>Control de calidad de agua.</a:t>
            </a:r>
          </a:p>
          <a:p>
            <a:pPr marL="742950" lvl="1" indent="-285750" algn="just">
              <a:lnSpc>
                <a:spcPct val="200000"/>
              </a:lnSpc>
              <a:buFont typeface="Wingdings" panose="05000000000000000000" pitchFamily="2" charset="2"/>
              <a:buChar char="Ø"/>
            </a:pPr>
            <a:r>
              <a:rPr lang="es-EC" sz="1600" dirty="0"/>
              <a:t>Control de elevadores. </a:t>
            </a:r>
          </a:p>
          <a:p>
            <a:pPr marL="742950" lvl="1" indent="-285750" algn="just">
              <a:lnSpc>
                <a:spcPct val="200000"/>
              </a:lnSpc>
              <a:buFont typeface="Wingdings" panose="05000000000000000000" pitchFamily="2" charset="2"/>
              <a:buChar char="Ø"/>
            </a:pPr>
            <a:r>
              <a:rPr lang="es-EC" sz="1600" dirty="0"/>
              <a:t>Sistemas de Gestión Energética (EMS – Energy Management </a:t>
            </a:r>
            <a:r>
              <a:rPr lang="es-EC" sz="1600" dirty="0" err="1"/>
              <a:t>System</a:t>
            </a:r>
            <a:r>
              <a:rPr lang="es-EC" sz="1600" dirty="0"/>
              <a:t>) de microrredes eléctricas (MG – </a:t>
            </a:r>
            <a:r>
              <a:rPr lang="es-EC" sz="1600" dirty="0" err="1"/>
              <a:t>Microgrids</a:t>
            </a:r>
            <a:r>
              <a:rPr lang="es-EC" sz="1600" dirty="0"/>
              <a:t>).</a:t>
            </a:r>
          </a:p>
          <a:p>
            <a:pPr marL="285750" indent="-285750" algn="just">
              <a:lnSpc>
                <a:spcPct val="200000"/>
              </a:lnSpc>
              <a:buFont typeface="Arial" panose="020B0604020202020204" pitchFamily="34" charset="0"/>
              <a:buChar char="•"/>
            </a:pPr>
            <a:r>
              <a:rPr lang="es-EC" sz="1600" dirty="0"/>
              <a:t>Una de las ventajas de esta técnica de control es que se basa en el conocimiento heurístico que se posee de un proceso.</a:t>
            </a:r>
          </a:p>
        </p:txBody>
      </p:sp>
      <p:pic>
        <p:nvPicPr>
          <p:cNvPr id="5" name="Imagen 4">
            <a:extLst>
              <a:ext uri="{FF2B5EF4-FFF2-40B4-BE49-F238E27FC236}">
                <a16:creationId xmlns:a16="http://schemas.microsoft.com/office/drawing/2014/main" id="{178DF2A8-BB95-4D21-97EB-F9DAFCEBA308}"/>
              </a:ext>
            </a:extLst>
          </p:cNvPr>
          <p:cNvPicPr>
            <a:picLocks noChangeAspect="1"/>
          </p:cNvPicPr>
          <p:nvPr/>
        </p:nvPicPr>
        <p:blipFill>
          <a:blip r:embed="rId4"/>
          <a:stretch>
            <a:fillRect/>
          </a:stretch>
        </p:blipFill>
        <p:spPr>
          <a:xfrm>
            <a:off x="4484871" y="2459838"/>
            <a:ext cx="1458729" cy="1136216"/>
          </a:xfrm>
          <a:prstGeom prst="rect">
            <a:avLst/>
          </a:prstGeom>
        </p:spPr>
      </p:pic>
      <p:pic>
        <p:nvPicPr>
          <p:cNvPr id="6" name="Imagen 5">
            <a:extLst>
              <a:ext uri="{FF2B5EF4-FFF2-40B4-BE49-F238E27FC236}">
                <a16:creationId xmlns:a16="http://schemas.microsoft.com/office/drawing/2014/main" id="{08116AB7-E0DE-4AFD-AE93-DE47235F01E6}"/>
              </a:ext>
            </a:extLst>
          </p:cNvPr>
          <p:cNvPicPr>
            <a:picLocks noChangeAspect="1"/>
          </p:cNvPicPr>
          <p:nvPr/>
        </p:nvPicPr>
        <p:blipFill>
          <a:blip r:embed="rId5"/>
          <a:stretch>
            <a:fillRect/>
          </a:stretch>
        </p:blipFill>
        <p:spPr>
          <a:xfrm>
            <a:off x="6076948" y="2459838"/>
            <a:ext cx="1351390" cy="1136216"/>
          </a:xfrm>
          <a:prstGeom prst="rect">
            <a:avLst/>
          </a:prstGeom>
        </p:spPr>
      </p:pic>
      <p:pic>
        <p:nvPicPr>
          <p:cNvPr id="24578" name="Picture 2" descr="Resultado de imagen para elevadores">
            <a:extLst>
              <a:ext uri="{FF2B5EF4-FFF2-40B4-BE49-F238E27FC236}">
                <a16:creationId xmlns:a16="http://schemas.microsoft.com/office/drawing/2014/main" id="{B193B3CB-F76E-4688-B74B-6AD12EEB3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1687" y="2459838"/>
            <a:ext cx="1458729" cy="113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686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5747659" y="54504"/>
            <a:ext cx="2940650" cy="468018"/>
          </a:xfrm>
        </p:spPr>
        <p:txBody>
          <a:bodyPr/>
          <a:lstStyle/>
          <a:p>
            <a:r>
              <a:rPr lang="es-ES" sz="2400" i="0" dirty="0">
                <a:solidFill>
                  <a:srgbClr val="C00000"/>
                </a:solidFill>
                <a:effectLst/>
              </a:rPr>
              <a:t>Antecedentes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787943" cy="369332"/>
          </a:xfrm>
          <a:prstGeom prst="rect">
            <a:avLst/>
          </a:prstGeom>
          <a:noFill/>
        </p:spPr>
        <p:txBody>
          <a:bodyPr wrap="none" rtlCol="0">
            <a:spAutoFit/>
          </a:bodyPr>
          <a:lstStyle/>
          <a:p>
            <a:r>
              <a:rPr lang="es-EC" b="1" i="1" dirty="0"/>
              <a:t>Optimización de la EMS</a:t>
            </a:r>
          </a:p>
        </p:txBody>
      </p:sp>
      <p:sp>
        <p:nvSpPr>
          <p:cNvPr id="5" name="CuadroTexto 4">
            <a:extLst>
              <a:ext uri="{FF2B5EF4-FFF2-40B4-BE49-F238E27FC236}">
                <a16:creationId xmlns:a16="http://schemas.microsoft.com/office/drawing/2014/main" id="{D9D22A9C-A55D-4576-A50A-11284BB1848A}"/>
              </a:ext>
            </a:extLst>
          </p:cNvPr>
          <p:cNvSpPr txBox="1"/>
          <p:nvPr/>
        </p:nvSpPr>
        <p:spPr>
          <a:xfrm>
            <a:off x="118534" y="915763"/>
            <a:ext cx="9027054" cy="3226524"/>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s-EC" dirty="0"/>
              <a:t>Para mejorar el desempeño del EMS, se pueden implementar algoritmos de optimización inspirados en la naturaleza, tales como: </a:t>
            </a:r>
          </a:p>
          <a:p>
            <a:pPr marL="742950" lvl="1" indent="-285750">
              <a:lnSpc>
                <a:spcPct val="150000"/>
              </a:lnSpc>
              <a:buFont typeface="Wingdings" panose="05000000000000000000" pitchFamily="2" charset="2"/>
              <a:buChar char="Ø"/>
            </a:pPr>
            <a:r>
              <a:rPr lang="es-EC" dirty="0"/>
              <a:t>Algoritmo de búsqueda </a:t>
            </a:r>
            <a:r>
              <a:rPr lang="es-EC" dirty="0" err="1"/>
              <a:t>Cuckoo</a:t>
            </a:r>
            <a:r>
              <a:rPr lang="es-EC" dirty="0"/>
              <a:t> (CSA). </a:t>
            </a:r>
          </a:p>
          <a:p>
            <a:pPr marL="742950" lvl="1" indent="-285750">
              <a:lnSpc>
                <a:spcPct val="150000"/>
              </a:lnSpc>
              <a:buFont typeface="Wingdings" panose="05000000000000000000" pitchFamily="2" charset="2"/>
              <a:buChar char="Ø"/>
            </a:pPr>
            <a:r>
              <a:rPr lang="es-EC" dirty="0"/>
              <a:t>Algoritmo genético (GA).</a:t>
            </a:r>
          </a:p>
          <a:p>
            <a:pPr marL="742950" lvl="1" indent="-285750">
              <a:lnSpc>
                <a:spcPct val="150000"/>
              </a:lnSpc>
              <a:buFont typeface="Wingdings" panose="05000000000000000000" pitchFamily="2" charset="2"/>
              <a:buChar char="Ø"/>
            </a:pPr>
            <a:r>
              <a:rPr lang="es-EC" dirty="0"/>
              <a:t>Algoritmo de abejas (BA). </a:t>
            </a:r>
          </a:p>
          <a:p>
            <a:pPr marL="742950" lvl="1" indent="-285750">
              <a:lnSpc>
                <a:spcPct val="150000"/>
              </a:lnSpc>
              <a:buFont typeface="Wingdings" panose="05000000000000000000" pitchFamily="2" charset="2"/>
              <a:buChar char="Ø"/>
            </a:pPr>
            <a:r>
              <a:rPr lang="es-EC" dirty="0"/>
              <a:t>Optimización por colonia de hormigas (ACO).</a:t>
            </a:r>
          </a:p>
          <a:p>
            <a:pPr marL="742950" lvl="1" indent="-285750">
              <a:lnSpc>
                <a:spcPct val="150000"/>
              </a:lnSpc>
              <a:buFont typeface="Wingdings" panose="05000000000000000000" pitchFamily="2" charset="2"/>
              <a:buChar char="Ø"/>
            </a:pPr>
            <a:r>
              <a:rPr lang="es-EC" dirty="0"/>
              <a:t>Optimización por enjambre de partículas (PSO –  </a:t>
            </a:r>
            <a:r>
              <a:rPr lang="es-EC" dirty="0" err="1"/>
              <a:t>Particle</a:t>
            </a:r>
            <a:r>
              <a:rPr lang="es-EC" dirty="0"/>
              <a:t> </a:t>
            </a:r>
            <a:r>
              <a:rPr lang="es-EC" dirty="0" err="1"/>
              <a:t>Swarm</a:t>
            </a:r>
            <a:r>
              <a:rPr lang="es-EC" dirty="0"/>
              <a:t> </a:t>
            </a:r>
            <a:r>
              <a:rPr lang="es-EC" dirty="0" err="1"/>
              <a:t>Optimization</a:t>
            </a:r>
            <a:r>
              <a:rPr lang="es-EC" dirty="0"/>
              <a:t>).</a:t>
            </a:r>
          </a:p>
        </p:txBody>
      </p:sp>
      <p:pic>
        <p:nvPicPr>
          <p:cNvPr id="6" name="Imagen 5">
            <a:extLst>
              <a:ext uri="{FF2B5EF4-FFF2-40B4-BE49-F238E27FC236}">
                <a16:creationId xmlns:a16="http://schemas.microsoft.com/office/drawing/2014/main" id="{6363F45D-0EDE-45D8-AB3E-364439BFAF80}"/>
              </a:ext>
            </a:extLst>
          </p:cNvPr>
          <p:cNvPicPr>
            <a:picLocks noChangeAspect="1"/>
          </p:cNvPicPr>
          <p:nvPr/>
        </p:nvPicPr>
        <p:blipFill rotWithShape="1">
          <a:blip r:embed="rId4"/>
          <a:srcRect b="6001"/>
          <a:stretch/>
        </p:blipFill>
        <p:spPr>
          <a:xfrm>
            <a:off x="3490896" y="4278000"/>
            <a:ext cx="2282329" cy="1532659"/>
          </a:xfrm>
          <a:prstGeom prst="rect">
            <a:avLst/>
          </a:prstGeom>
        </p:spPr>
      </p:pic>
      <p:pic>
        <p:nvPicPr>
          <p:cNvPr id="8" name="Imagen 7">
            <a:extLst>
              <a:ext uri="{FF2B5EF4-FFF2-40B4-BE49-F238E27FC236}">
                <a16:creationId xmlns:a16="http://schemas.microsoft.com/office/drawing/2014/main" id="{BABD7F0F-C2AA-4C59-957B-998800FDA4DE}"/>
              </a:ext>
            </a:extLst>
          </p:cNvPr>
          <p:cNvPicPr>
            <a:picLocks noChangeAspect="1"/>
          </p:cNvPicPr>
          <p:nvPr/>
        </p:nvPicPr>
        <p:blipFill>
          <a:blip r:embed="rId5"/>
          <a:stretch>
            <a:fillRect/>
          </a:stretch>
        </p:blipFill>
        <p:spPr>
          <a:xfrm>
            <a:off x="824312" y="4278001"/>
            <a:ext cx="2282328" cy="1532658"/>
          </a:xfrm>
          <a:prstGeom prst="rect">
            <a:avLst/>
          </a:prstGeom>
        </p:spPr>
      </p:pic>
      <p:pic>
        <p:nvPicPr>
          <p:cNvPr id="9" name="Imagen 8">
            <a:extLst>
              <a:ext uri="{FF2B5EF4-FFF2-40B4-BE49-F238E27FC236}">
                <a16:creationId xmlns:a16="http://schemas.microsoft.com/office/drawing/2014/main" id="{E3FAE109-9A3E-404B-BB59-50D8D982759C}"/>
              </a:ext>
            </a:extLst>
          </p:cNvPr>
          <p:cNvPicPr>
            <a:picLocks noChangeAspect="1"/>
          </p:cNvPicPr>
          <p:nvPr/>
        </p:nvPicPr>
        <p:blipFill>
          <a:blip r:embed="rId6"/>
          <a:stretch>
            <a:fillRect/>
          </a:stretch>
        </p:blipFill>
        <p:spPr>
          <a:xfrm>
            <a:off x="6157481" y="4278000"/>
            <a:ext cx="2282329" cy="1532659"/>
          </a:xfrm>
          <a:prstGeom prst="rect">
            <a:avLst/>
          </a:prstGeom>
        </p:spPr>
      </p:pic>
    </p:spTree>
    <p:extLst>
      <p:ext uri="{BB962C8B-B14F-4D97-AF65-F5344CB8AC3E}">
        <p14:creationId xmlns:p14="http://schemas.microsoft.com/office/powerpoint/2010/main" val="35042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 name="Título 1">
            <a:extLst>
              <a:ext uri="{FF2B5EF4-FFF2-40B4-BE49-F238E27FC236}">
                <a16:creationId xmlns:a16="http://schemas.microsoft.com/office/drawing/2014/main" id="{595EB354-1F55-4FC7-AFF9-146CD23C5A8E}"/>
              </a:ext>
            </a:extLst>
          </p:cNvPr>
          <p:cNvSpPr>
            <a:spLocks noGrp="1"/>
          </p:cNvSpPr>
          <p:nvPr>
            <p:ph type="title"/>
          </p:nvPr>
        </p:nvSpPr>
        <p:spPr>
          <a:xfrm>
            <a:off x="5747659" y="54504"/>
            <a:ext cx="2940650" cy="468018"/>
          </a:xfrm>
        </p:spPr>
        <p:txBody>
          <a:bodyPr/>
          <a:lstStyle/>
          <a:p>
            <a:r>
              <a:rPr lang="es-ES" sz="2400" i="0" dirty="0">
                <a:solidFill>
                  <a:srgbClr val="C00000"/>
                </a:solidFill>
                <a:effectLst/>
              </a:rPr>
              <a:t>Antecedentes</a:t>
            </a:r>
            <a:endParaRPr lang="es-EC" sz="2400" i="0" dirty="0">
              <a:solidFill>
                <a:srgbClr val="C00000"/>
              </a:solidFill>
              <a:effectLst/>
            </a:endParaRPr>
          </a:p>
        </p:txBody>
      </p:sp>
      <p:sp>
        <p:nvSpPr>
          <p:cNvPr id="7" name="CuadroTexto 6">
            <a:extLst>
              <a:ext uri="{FF2B5EF4-FFF2-40B4-BE49-F238E27FC236}">
                <a16:creationId xmlns:a16="http://schemas.microsoft.com/office/drawing/2014/main" id="{288780F4-A167-4FA0-AB56-0CABE28D1A4C}"/>
              </a:ext>
            </a:extLst>
          </p:cNvPr>
          <p:cNvSpPr txBox="1"/>
          <p:nvPr/>
        </p:nvSpPr>
        <p:spPr>
          <a:xfrm>
            <a:off x="118533" y="642936"/>
            <a:ext cx="2787943" cy="369332"/>
          </a:xfrm>
          <a:prstGeom prst="rect">
            <a:avLst/>
          </a:prstGeom>
          <a:noFill/>
        </p:spPr>
        <p:txBody>
          <a:bodyPr wrap="none" rtlCol="0">
            <a:spAutoFit/>
          </a:bodyPr>
          <a:lstStyle/>
          <a:p>
            <a:r>
              <a:rPr lang="es-EC" b="1" i="1" dirty="0"/>
              <a:t>Optimización de la EMS</a:t>
            </a:r>
          </a:p>
        </p:txBody>
      </p:sp>
      <p:sp>
        <p:nvSpPr>
          <p:cNvPr id="5" name="CuadroTexto 4">
            <a:extLst>
              <a:ext uri="{FF2B5EF4-FFF2-40B4-BE49-F238E27FC236}">
                <a16:creationId xmlns:a16="http://schemas.microsoft.com/office/drawing/2014/main" id="{D9D22A9C-A55D-4576-A50A-11284BB1848A}"/>
              </a:ext>
            </a:extLst>
          </p:cNvPr>
          <p:cNvSpPr txBox="1"/>
          <p:nvPr/>
        </p:nvSpPr>
        <p:spPr>
          <a:xfrm>
            <a:off x="262647" y="1339443"/>
            <a:ext cx="8425662" cy="2776401"/>
          </a:xfrm>
          <a:prstGeom prst="rect">
            <a:avLst/>
          </a:prstGeom>
          <a:noFill/>
        </p:spPr>
        <p:txBody>
          <a:bodyPr wrap="square" rtlCol="0">
            <a:spAutoFit/>
          </a:bodyPr>
          <a:lstStyle/>
          <a:p>
            <a:pPr marL="285750" indent="-285750" algn="just">
              <a:lnSpc>
                <a:spcPct val="200000"/>
              </a:lnSpc>
              <a:buFont typeface="Arial" panose="020B0604020202020204" pitchFamily="34" charset="0"/>
              <a:buChar char="•"/>
            </a:pPr>
            <a:r>
              <a:rPr lang="es-EC" dirty="0"/>
              <a:t>En </a:t>
            </a:r>
            <a:r>
              <a:rPr lang="es-ES" dirty="0"/>
              <a:t>(Arcos-</a:t>
            </a:r>
            <a:r>
              <a:rPr lang="es-ES" dirty="0" err="1"/>
              <a:t>Aviles</a:t>
            </a:r>
            <a:r>
              <a:rPr lang="es-ES" dirty="0"/>
              <a:t>, y otros, 2019)</a:t>
            </a:r>
            <a:r>
              <a:rPr lang="es-EC" dirty="0"/>
              <a:t>, se presenta un caso de estudio en el cual los autores proponen realizar el ajuste de parámetros de un FLC mediante la aplicación de CSA, con la finalidad de mejorar las prestaciones de una EMS para una microrred electrotérmica desarrollada en la investigación planteada en (Arcos-</a:t>
            </a:r>
            <a:r>
              <a:rPr lang="es-EC" dirty="0" err="1"/>
              <a:t>Aviles</a:t>
            </a:r>
            <a:r>
              <a:rPr lang="es-EC" dirty="0"/>
              <a:t> D. , y otros, 2018).</a:t>
            </a:r>
          </a:p>
        </p:txBody>
      </p:sp>
    </p:spTree>
    <p:extLst>
      <p:ext uri="{BB962C8B-B14F-4D97-AF65-F5344CB8AC3E}">
        <p14:creationId xmlns:p14="http://schemas.microsoft.com/office/powerpoint/2010/main" val="3689941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4 Imagen"/>
          <p:cNvPicPr>
            <a:picLocks noChangeAspect="1" noChangeArrowheads="1"/>
          </p:cNvPicPr>
          <p:nvPr/>
        </p:nvPicPr>
        <p:blipFill>
          <a:blip r:embed="rId3"/>
          <a:srcRect l="6454" t="35651" r="48363" b="40483"/>
          <a:stretch>
            <a:fillRect/>
          </a:stretch>
        </p:blipFill>
        <p:spPr bwMode="auto">
          <a:xfrm>
            <a:off x="6586902" y="5946372"/>
            <a:ext cx="2365829" cy="739852"/>
          </a:xfrm>
          <a:prstGeom prst="rect">
            <a:avLst/>
          </a:prstGeom>
          <a:noFill/>
          <a:ln w="9525">
            <a:noFill/>
            <a:miter lim="800000"/>
            <a:headEnd/>
            <a:tailEnd/>
          </a:ln>
        </p:spPr>
      </p:pic>
      <p:sp>
        <p:nvSpPr>
          <p:cNvPr id="24" name="CuadroTexto 23">
            <a:extLst>
              <a:ext uri="{FF2B5EF4-FFF2-40B4-BE49-F238E27FC236}">
                <a16:creationId xmlns:a16="http://schemas.microsoft.com/office/drawing/2014/main" id="{288780F4-A167-4FA0-AB56-0CABE28D1A4C}"/>
              </a:ext>
            </a:extLst>
          </p:cNvPr>
          <p:cNvSpPr txBox="1"/>
          <p:nvPr/>
        </p:nvSpPr>
        <p:spPr>
          <a:xfrm>
            <a:off x="118533" y="642936"/>
            <a:ext cx="966931" cy="369332"/>
          </a:xfrm>
          <a:prstGeom prst="rect">
            <a:avLst/>
          </a:prstGeom>
          <a:noFill/>
        </p:spPr>
        <p:txBody>
          <a:bodyPr wrap="none" rtlCol="0">
            <a:spAutoFit/>
          </a:bodyPr>
          <a:lstStyle/>
          <a:p>
            <a:r>
              <a:rPr lang="es-EC" b="1" dirty="0"/>
              <a:t>ÍNDICE</a:t>
            </a:r>
          </a:p>
        </p:txBody>
      </p:sp>
      <p:graphicFrame>
        <p:nvGraphicFramePr>
          <p:cNvPr id="2" name="Diagrama 1">
            <a:extLst>
              <a:ext uri="{FF2B5EF4-FFF2-40B4-BE49-F238E27FC236}">
                <a16:creationId xmlns:a16="http://schemas.microsoft.com/office/drawing/2014/main" id="{3BDBFC3C-8FAF-40F1-834C-3878F3E4B464}"/>
              </a:ext>
            </a:extLst>
          </p:cNvPr>
          <p:cNvGraphicFramePr/>
          <p:nvPr>
            <p:extLst>
              <p:ext uri="{D42A27DB-BD31-4B8C-83A1-F6EECF244321}">
                <p14:modId xmlns:p14="http://schemas.microsoft.com/office/powerpoint/2010/main" val="460797681"/>
              </p:ext>
            </p:extLst>
          </p:nvPr>
        </p:nvGraphicFramePr>
        <p:xfrm>
          <a:off x="740376" y="1008536"/>
          <a:ext cx="7664836" cy="46138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3593556"/>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SP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7F31CE40-40C9-4D11-93DD-CCA3A5642D58}" vid="{814B2196-759D-498A-852F-BA38CD4EBCA8}"/>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21723</TotalTime>
  <Words>2988</Words>
  <Application>Microsoft Office PowerPoint</Application>
  <PresentationFormat>Personalizado</PresentationFormat>
  <Paragraphs>413</Paragraphs>
  <Slides>54</Slides>
  <Notes>53</Notes>
  <HiddenSlides>0</HiddenSlides>
  <MMClips>0</MMClips>
  <ScaleCrop>false</ScaleCrop>
  <HeadingPairs>
    <vt:vector size="8" baseType="variant">
      <vt:variant>
        <vt:lpstr>Fuentes usadas</vt:lpstr>
      </vt:variant>
      <vt:variant>
        <vt:i4>10</vt:i4>
      </vt:variant>
      <vt:variant>
        <vt:lpstr>Tema</vt:lpstr>
      </vt:variant>
      <vt:variant>
        <vt:i4>4</vt:i4>
      </vt:variant>
      <vt:variant>
        <vt:lpstr>Servidores OLE incrustados</vt:lpstr>
      </vt:variant>
      <vt:variant>
        <vt:i4>3</vt:i4>
      </vt:variant>
      <vt:variant>
        <vt:lpstr>Títulos de diapositiva</vt:lpstr>
      </vt:variant>
      <vt:variant>
        <vt:i4>54</vt:i4>
      </vt:variant>
    </vt:vector>
  </HeadingPairs>
  <TitlesOfParts>
    <vt:vector size="71" baseType="lpstr">
      <vt:lpstr>Arial</vt:lpstr>
      <vt:lpstr>Arial (Cuerpo)</vt:lpstr>
      <vt:lpstr>Arial Narrow</vt:lpstr>
      <vt:lpstr>Calibri</vt:lpstr>
      <vt:lpstr>Calibri Light</vt:lpstr>
      <vt:lpstr>Cambria Math</vt:lpstr>
      <vt:lpstr>Courier New</vt:lpstr>
      <vt:lpstr>Times New Roman</vt:lpstr>
      <vt:lpstr>Trebuchet MS</vt:lpstr>
      <vt:lpstr>Wingdings</vt:lpstr>
      <vt:lpstr>1_Tema de Office</vt:lpstr>
      <vt:lpstr>TemaESPE</vt:lpstr>
      <vt:lpstr>espe}</vt:lpstr>
      <vt:lpstr>Tema de Office</vt:lpstr>
      <vt:lpstr>CorelDRAW</vt:lpstr>
      <vt:lpstr>Equation</vt:lpstr>
      <vt:lpstr>Visio</vt:lpstr>
      <vt:lpstr>Presentación de PowerPoint</vt:lpstr>
      <vt:lpstr>Presentación de PowerPoint</vt:lpstr>
      <vt:lpstr>Presentación de PowerPoint</vt:lpstr>
      <vt:lpstr>Antecedentes</vt:lpstr>
      <vt:lpstr>Antecedentes</vt:lpstr>
      <vt:lpstr>Antecedentes</vt:lpstr>
      <vt:lpstr>Antecedentes</vt:lpstr>
      <vt:lpstr>Antecedentes</vt:lpstr>
      <vt:lpstr>Presentación de PowerPoint</vt:lpstr>
      <vt:lpstr>Objetivos</vt:lpstr>
      <vt:lpstr>Presentación de PowerPoint</vt:lpstr>
      <vt:lpstr>Microrred Electrotérmica</vt:lpstr>
      <vt:lpstr>Estrategia de Gestión Energética</vt:lpstr>
      <vt:lpstr>Estrategia de Gestión Energética</vt:lpstr>
      <vt:lpstr>Estrategia de Gestión Energética</vt:lpstr>
      <vt:lpstr>Estrategia de Gestión Energética</vt:lpstr>
      <vt:lpstr>Presentación de PowerPoint</vt:lpstr>
      <vt:lpstr>Optimización por Enjambre de Partículas</vt:lpstr>
      <vt:lpstr>Optimización por Enjambre de Partículas</vt:lpstr>
      <vt:lpstr>Optimización por Enjambre de Partículas</vt:lpstr>
      <vt:lpstr>Optimización por Enjambre de Partículas</vt:lpstr>
      <vt:lpstr>Optimización por Enjambre de Partículas</vt:lpstr>
      <vt:lpstr>Optimización por Enjambre de Partículas</vt:lpstr>
      <vt:lpstr>Ajuste de Parámetros del FLC</vt:lpstr>
      <vt:lpstr>Ajuste de Parámetros del FLC</vt:lpstr>
      <vt:lpstr>Optimización por Enjambre de Partículas</vt:lpstr>
      <vt:lpstr>Presentación de PowerPoint</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Análisis de Resultados</vt:lpstr>
      <vt:lpstr>Presentación de PowerPoint</vt:lpstr>
      <vt:lpstr>Conclusiones y Recomendaciones</vt:lpstr>
      <vt:lpstr>Conclusiones y Recomendaciones</vt:lpstr>
      <vt:lpstr>Presentación de PowerPoint</vt:lpstr>
      <vt:lpstr>Reconocimientos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Morales</dc:creator>
  <cp:lastModifiedBy>Diego Pacheco</cp:lastModifiedBy>
  <cp:revision>941</cp:revision>
  <cp:lastPrinted>2017-09-14T21:27:46Z</cp:lastPrinted>
  <dcterms:created xsi:type="dcterms:W3CDTF">2015-11-03T05:21:31Z</dcterms:created>
  <dcterms:modified xsi:type="dcterms:W3CDTF">2019-12-11T14:40:46Z</dcterms:modified>
</cp:coreProperties>
</file>