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notesMasterIdLst>
    <p:notesMasterId r:id="rId67"/>
  </p:notesMasterIdLst>
  <p:handoutMasterIdLst>
    <p:handoutMasterId r:id="rId68"/>
  </p:handoutMasterIdLst>
  <p:sldIdLst>
    <p:sldId id="257" r:id="rId3"/>
    <p:sldId id="256" r:id="rId4"/>
    <p:sldId id="286" r:id="rId5"/>
    <p:sldId id="345" r:id="rId6"/>
    <p:sldId id="292" r:id="rId7"/>
    <p:sldId id="293" r:id="rId8"/>
    <p:sldId id="294" r:id="rId9"/>
    <p:sldId id="356" r:id="rId10"/>
    <p:sldId id="295" r:id="rId11"/>
    <p:sldId id="346" r:id="rId12"/>
    <p:sldId id="348" r:id="rId13"/>
    <p:sldId id="360" r:id="rId14"/>
    <p:sldId id="296" r:id="rId15"/>
    <p:sldId id="357" r:id="rId16"/>
    <p:sldId id="298" r:id="rId17"/>
    <p:sldId id="297" r:id="rId18"/>
    <p:sldId id="299" r:id="rId19"/>
    <p:sldId id="350" r:id="rId20"/>
    <p:sldId id="351" r:id="rId21"/>
    <p:sldId id="352" r:id="rId22"/>
    <p:sldId id="353" r:id="rId23"/>
    <p:sldId id="301" r:id="rId24"/>
    <p:sldId id="300" r:id="rId25"/>
    <p:sldId id="302" r:id="rId26"/>
    <p:sldId id="358" r:id="rId27"/>
    <p:sldId id="359" r:id="rId28"/>
    <p:sldId id="306" r:id="rId29"/>
    <p:sldId id="308" r:id="rId30"/>
    <p:sldId id="327" r:id="rId31"/>
    <p:sldId id="329" r:id="rId32"/>
    <p:sldId id="328" r:id="rId33"/>
    <p:sldId id="330" r:id="rId34"/>
    <p:sldId id="307" r:id="rId35"/>
    <p:sldId id="309" r:id="rId36"/>
    <p:sldId id="310" r:id="rId37"/>
    <p:sldId id="331" r:id="rId38"/>
    <p:sldId id="332" r:id="rId39"/>
    <p:sldId id="333" r:id="rId40"/>
    <p:sldId id="311" r:id="rId41"/>
    <p:sldId id="334" r:id="rId42"/>
    <p:sldId id="335" r:id="rId43"/>
    <p:sldId id="337" r:id="rId44"/>
    <p:sldId id="338" r:id="rId45"/>
    <p:sldId id="336" r:id="rId46"/>
    <p:sldId id="312" r:id="rId47"/>
    <p:sldId id="339" r:id="rId48"/>
    <p:sldId id="313" r:id="rId49"/>
    <p:sldId id="316" r:id="rId50"/>
    <p:sldId id="317" r:id="rId51"/>
    <p:sldId id="354" r:id="rId52"/>
    <p:sldId id="318" r:id="rId53"/>
    <p:sldId id="319" r:id="rId54"/>
    <p:sldId id="320" r:id="rId55"/>
    <p:sldId id="321" r:id="rId56"/>
    <p:sldId id="340" r:id="rId57"/>
    <p:sldId id="341" r:id="rId58"/>
    <p:sldId id="322" r:id="rId59"/>
    <p:sldId id="342" r:id="rId60"/>
    <p:sldId id="343" r:id="rId61"/>
    <p:sldId id="344" r:id="rId62"/>
    <p:sldId id="326" r:id="rId63"/>
    <p:sldId id="323" r:id="rId64"/>
    <p:sldId id="324" r:id="rId65"/>
    <p:sldId id="325" r:id="rId66"/>
  </p:sldIdLst>
  <p:sldSz cx="18286413" cy="10287000"/>
  <p:notesSz cx="6858000" cy="9144000"/>
  <p:defaultTextStyle>
    <a:defPPr>
      <a:defRPr lang="en-US"/>
    </a:defPPr>
    <a:lvl1pPr marL="0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A2F7"/>
    <a:srgbClr val="FFFFFF"/>
    <a:srgbClr val="FF9933"/>
    <a:srgbClr val="6F7854"/>
    <a:srgbClr val="4C4C4C"/>
    <a:srgbClr val="4E4E4E"/>
    <a:srgbClr val="7A8A3E"/>
    <a:srgbClr val="659244"/>
    <a:srgbClr val="2F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8015" autoAdjust="0"/>
  </p:normalViewPr>
  <p:slideViewPr>
    <p:cSldViewPr>
      <p:cViewPr>
        <p:scale>
          <a:sx n="60" d="100"/>
          <a:sy n="60" d="100"/>
        </p:scale>
        <p:origin x="398" y="-19"/>
      </p:cViewPr>
      <p:guideLst>
        <p:guide orient="horz" pos="3240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84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Víctimas afectadas por minas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0E5-4831-A7A3-26D5A2D2DA9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0E5-4831-A7A3-26D5A2D2DA98}"/>
              </c:ext>
            </c:extLst>
          </c:dPt>
          <c:dLbls>
            <c:dLbl>
              <c:idx val="0"/>
              <c:layout>
                <c:manualLayout>
                  <c:x val="-0.27723255379806228"/>
                  <c:y val="-0.2522438199046352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0E5-4831-A7A3-26D5A2D2DA98}"/>
                </c:ext>
              </c:extLst>
            </c:dLbl>
            <c:dLbl>
              <c:idx val="1"/>
              <c:layout>
                <c:manualLayout>
                  <c:x val="0.1343296976425272"/>
                  <c:y val="5.788051466740206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0E5-4831-A7A3-26D5A2D2DA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Fuerzas Armadas del Ecuador</c:v>
                </c:pt>
                <c:pt idx="1">
                  <c:v>Población Cívil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51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E5-4831-A7A3-26D5A2D2DA9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C4F785-1C24-480F-91EA-08AD24C15BC6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4B343B0F-C2AF-4BF8-85DF-FBF7D50261CD}">
      <dgm:prSet phldrT="[Texto]"/>
      <dgm:spPr/>
      <dgm:t>
        <a:bodyPr/>
        <a:lstStyle/>
        <a:p>
          <a:r>
            <a:rPr lang="es-ES" dirty="0">
              <a:solidFill>
                <a:srgbClr val="FFFFFF"/>
              </a:solidFill>
              <a:latin typeface="+mj-lt"/>
            </a:rPr>
            <a:t>Requerimientos</a:t>
          </a:r>
        </a:p>
      </dgm:t>
    </dgm:pt>
    <dgm:pt modelId="{D3CD319C-8575-40A2-9091-9079ADF9DDEE}" type="parTrans" cxnId="{7C968676-68B0-4916-BDDD-2C89E2625DF2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6A39B1A4-8F73-4677-AB88-DD815517EE83}" type="sibTrans" cxnId="{7C968676-68B0-4916-BDDD-2C89E2625DF2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F6BD8673-1C5A-4B11-BD6E-9A071C538405}">
      <dgm:prSet phldrT="[Texto]"/>
      <dgm:spPr/>
      <dgm:t>
        <a:bodyPr/>
        <a:lstStyle/>
        <a:p>
          <a:r>
            <a:rPr lang="es-ES" dirty="0">
              <a:solidFill>
                <a:schemeClr val="bg2"/>
              </a:solidFill>
              <a:latin typeface="+mj-lt"/>
            </a:rPr>
            <a:t>Terreno sin crestas ni valles.</a:t>
          </a:r>
        </a:p>
      </dgm:t>
    </dgm:pt>
    <dgm:pt modelId="{80842895-1C27-4E04-A83D-BEF98C22F992}" type="parTrans" cxnId="{2C7FF149-8A15-4568-B521-5B7D19D03C40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D6392478-E007-44AA-83DA-872C070A7EF3}" type="sibTrans" cxnId="{2C7FF149-8A15-4568-B521-5B7D19D03C40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5148B776-AF83-40E6-808C-082C4188F2DE}">
      <dgm:prSet phldrT="[Texto]"/>
      <dgm:spPr/>
      <dgm:t>
        <a:bodyPr/>
        <a:lstStyle/>
        <a:p>
          <a:r>
            <a:rPr lang="es-ES" dirty="0">
              <a:solidFill>
                <a:schemeClr val="bg2"/>
              </a:solidFill>
              <a:latin typeface="+mj-lt"/>
            </a:rPr>
            <a:t>Robot pequeño y ligero.</a:t>
          </a:r>
        </a:p>
      </dgm:t>
    </dgm:pt>
    <dgm:pt modelId="{59C46F5B-B638-4DF4-86C6-417946AEB613}" type="parTrans" cxnId="{D490F462-AE2B-4C24-A6A4-E005A6DFB373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E7145B09-9154-452B-ADD2-0E30C06A3F35}" type="sibTrans" cxnId="{D490F462-AE2B-4C24-A6A4-E005A6DFB373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83E08E4D-A7B2-4395-8D8A-07A0D154C02F}">
      <dgm:prSet phldrT="[Texto]"/>
      <dgm:spPr/>
      <dgm:t>
        <a:bodyPr/>
        <a:lstStyle/>
        <a:p>
          <a:r>
            <a:rPr lang="es-ES" dirty="0">
              <a:solidFill>
                <a:schemeClr val="bg2"/>
              </a:solidFill>
              <a:latin typeface="+mj-lt"/>
            </a:rPr>
            <a:t>Capacidad de giro en su propio eje.</a:t>
          </a:r>
        </a:p>
      </dgm:t>
    </dgm:pt>
    <dgm:pt modelId="{EDC75795-3DF3-4BDD-AC9D-6ACE20846A27}" type="parTrans" cxnId="{C017CA7D-0204-43A3-8326-0E35F904AF1C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3B261CB2-D258-426A-B9E9-767AB6E4B294}" type="sibTrans" cxnId="{C017CA7D-0204-43A3-8326-0E35F904AF1C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DBB73156-BD04-4357-BC69-556AE0B15F8F}">
      <dgm:prSet phldrT="[Texto]"/>
      <dgm:spPr/>
      <dgm:t>
        <a:bodyPr/>
        <a:lstStyle/>
        <a:p>
          <a:r>
            <a:rPr lang="es-ES" dirty="0">
              <a:solidFill>
                <a:schemeClr val="bg2"/>
              </a:solidFill>
              <a:latin typeface="+mj-lt"/>
            </a:rPr>
            <a:t>Controlar la velocidad de la llanta.</a:t>
          </a:r>
        </a:p>
      </dgm:t>
    </dgm:pt>
    <dgm:pt modelId="{9BA0816D-9A12-4837-B9E9-38B30DB8D7D8}" type="parTrans" cxnId="{5F5CB36E-95FB-493D-ACF4-866CACCF3FA3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6A3CED9F-230A-41F3-9543-D44C412494DD}" type="sibTrans" cxnId="{5F5CB36E-95FB-493D-ACF4-866CACCF3FA3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CA9A2A0D-0410-4865-8FB6-C98E16947D91}">
      <dgm:prSet phldrT="[Texto]"/>
      <dgm:spPr/>
      <dgm:t>
        <a:bodyPr/>
        <a:lstStyle/>
        <a:p>
          <a:r>
            <a:rPr lang="es-ES" dirty="0">
              <a:solidFill>
                <a:schemeClr val="bg2"/>
              </a:solidFill>
              <a:latin typeface="+mj-lt"/>
            </a:rPr>
            <a:t>Torque del robot grande.</a:t>
          </a:r>
        </a:p>
      </dgm:t>
    </dgm:pt>
    <dgm:pt modelId="{6F1378EC-2A26-4225-9654-A5288FD367CE}" type="parTrans" cxnId="{9DD030D0-D2A1-468B-B1C0-B544692DF878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9EA1E759-7704-4E9E-B465-6E48E442CE04}" type="sibTrans" cxnId="{9DD030D0-D2A1-468B-B1C0-B544692DF878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E46E580A-4AE0-4115-BA5F-75FA07C21CC3}">
      <dgm:prSet phldrT="[Texto]"/>
      <dgm:spPr/>
      <dgm:t>
        <a:bodyPr/>
        <a:lstStyle/>
        <a:p>
          <a:r>
            <a:rPr lang="es-ES" dirty="0">
              <a:solidFill>
                <a:schemeClr val="bg2"/>
              </a:solidFill>
              <a:latin typeface="+mj-lt"/>
            </a:rPr>
            <a:t>Autonomía energética.</a:t>
          </a:r>
        </a:p>
      </dgm:t>
    </dgm:pt>
    <dgm:pt modelId="{D7D35378-9292-4FA2-B06D-655842A92312}" type="parTrans" cxnId="{F91F98AF-B2BF-4490-AE44-26D42E3A52FF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DBA1B36E-E061-4BE6-92C2-4D4E09040020}" type="sibTrans" cxnId="{F91F98AF-B2BF-4490-AE44-26D42E3A52FF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D73590A7-E8A2-47D0-89E9-F7455C048946}" type="pres">
      <dgm:prSet presAssocID="{46C4F785-1C24-480F-91EA-08AD24C15B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5A84869F-F53D-4014-A724-838BB47F7169}" type="pres">
      <dgm:prSet presAssocID="{4B343B0F-C2AF-4BF8-85DF-FBF7D50261CD}" presName="root" presStyleCnt="0"/>
      <dgm:spPr/>
    </dgm:pt>
    <dgm:pt modelId="{7CEC7D85-2AB1-46C3-B8B2-FC1DF413AFD2}" type="pres">
      <dgm:prSet presAssocID="{4B343B0F-C2AF-4BF8-85DF-FBF7D50261CD}" presName="rootComposite" presStyleCnt="0"/>
      <dgm:spPr/>
    </dgm:pt>
    <dgm:pt modelId="{5430FA41-DA57-49F7-AF6C-FE12A4282760}" type="pres">
      <dgm:prSet presAssocID="{4B343B0F-C2AF-4BF8-85DF-FBF7D50261CD}" presName="rootText" presStyleLbl="node1" presStyleIdx="0" presStyleCnt="1" custScaleX="272925"/>
      <dgm:spPr/>
      <dgm:t>
        <a:bodyPr/>
        <a:lstStyle/>
        <a:p>
          <a:endParaRPr lang="es-ES"/>
        </a:p>
      </dgm:t>
    </dgm:pt>
    <dgm:pt modelId="{8A72753A-EE09-4464-ADF5-A3A7440FEB35}" type="pres">
      <dgm:prSet presAssocID="{4B343B0F-C2AF-4BF8-85DF-FBF7D50261CD}" presName="rootConnector" presStyleLbl="node1" presStyleIdx="0" presStyleCnt="1"/>
      <dgm:spPr/>
      <dgm:t>
        <a:bodyPr/>
        <a:lstStyle/>
        <a:p>
          <a:endParaRPr lang="es-ES"/>
        </a:p>
      </dgm:t>
    </dgm:pt>
    <dgm:pt modelId="{89B4D017-4729-4507-B53B-31B163C86AC3}" type="pres">
      <dgm:prSet presAssocID="{4B343B0F-C2AF-4BF8-85DF-FBF7D50261CD}" presName="childShape" presStyleCnt="0"/>
      <dgm:spPr/>
    </dgm:pt>
    <dgm:pt modelId="{B41334B4-7A3E-440F-AABC-DB507C167EF6}" type="pres">
      <dgm:prSet presAssocID="{80842895-1C27-4E04-A83D-BEF98C22F992}" presName="Name13" presStyleLbl="parChTrans1D2" presStyleIdx="0" presStyleCnt="6"/>
      <dgm:spPr/>
      <dgm:t>
        <a:bodyPr/>
        <a:lstStyle/>
        <a:p>
          <a:endParaRPr lang="es-ES"/>
        </a:p>
      </dgm:t>
    </dgm:pt>
    <dgm:pt modelId="{8FCD3BC7-6BD1-4455-872D-68E90BE85CB6}" type="pres">
      <dgm:prSet presAssocID="{F6BD8673-1C5A-4B11-BD6E-9A071C538405}" presName="childText" presStyleLbl="bgAcc1" presStyleIdx="0" presStyleCnt="6" custScaleX="27292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D4AEAD-20B3-49CA-BC08-765BEB2A44E4}" type="pres">
      <dgm:prSet presAssocID="{59C46F5B-B638-4DF4-86C6-417946AEB613}" presName="Name13" presStyleLbl="parChTrans1D2" presStyleIdx="1" presStyleCnt="6"/>
      <dgm:spPr/>
      <dgm:t>
        <a:bodyPr/>
        <a:lstStyle/>
        <a:p>
          <a:endParaRPr lang="es-ES"/>
        </a:p>
      </dgm:t>
    </dgm:pt>
    <dgm:pt modelId="{8B2FACD9-29E0-4156-9922-A12D89300387}" type="pres">
      <dgm:prSet presAssocID="{5148B776-AF83-40E6-808C-082C4188F2DE}" presName="childText" presStyleLbl="bgAcc1" presStyleIdx="1" presStyleCnt="6" custScaleX="27292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8E3CF0-B78B-4A6B-86D2-50C0349AA6A5}" type="pres">
      <dgm:prSet presAssocID="{EDC75795-3DF3-4BDD-AC9D-6ACE20846A27}" presName="Name13" presStyleLbl="parChTrans1D2" presStyleIdx="2" presStyleCnt="6"/>
      <dgm:spPr/>
      <dgm:t>
        <a:bodyPr/>
        <a:lstStyle/>
        <a:p>
          <a:endParaRPr lang="es-ES"/>
        </a:p>
      </dgm:t>
    </dgm:pt>
    <dgm:pt modelId="{D1A7975D-5852-4100-B487-DB13AD69E959}" type="pres">
      <dgm:prSet presAssocID="{83E08E4D-A7B2-4395-8D8A-07A0D154C02F}" presName="childText" presStyleLbl="bgAcc1" presStyleIdx="2" presStyleCnt="6" custScaleX="27292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584F0E-4D92-4F37-A309-FCFA25C4207A}" type="pres">
      <dgm:prSet presAssocID="{9BA0816D-9A12-4837-B9E9-38B30DB8D7D8}" presName="Name13" presStyleLbl="parChTrans1D2" presStyleIdx="3" presStyleCnt="6"/>
      <dgm:spPr/>
      <dgm:t>
        <a:bodyPr/>
        <a:lstStyle/>
        <a:p>
          <a:endParaRPr lang="es-ES"/>
        </a:p>
      </dgm:t>
    </dgm:pt>
    <dgm:pt modelId="{9BA7039C-9382-4A1E-AED8-D5C604CEC737}" type="pres">
      <dgm:prSet presAssocID="{DBB73156-BD04-4357-BC69-556AE0B15F8F}" presName="childText" presStyleLbl="bgAcc1" presStyleIdx="3" presStyleCnt="6" custScaleX="27292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F4A664-65ED-4318-B021-7FC54BFEE0EB}" type="pres">
      <dgm:prSet presAssocID="{6F1378EC-2A26-4225-9654-A5288FD367CE}" presName="Name13" presStyleLbl="parChTrans1D2" presStyleIdx="4" presStyleCnt="6"/>
      <dgm:spPr/>
      <dgm:t>
        <a:bodyPr/>
        <a:lstStyle/>
        <a:p>
          <a:endParaRPr lang="es-ES"/>
        </a:p>
      </dgm:t>
    </dgm:pt>
    <dgm:pt modelId="{0A6AC34C-D570-4D14-8E32-12708214BA84}" type="pres">
      <dgm:prSet presAssocID="{CA9A2A0D-0410-4865-8FB6-C98E16947D91}" presName="childText" presStyleLbl="bgAcc1" presStyleIdx="4" presStyleCnt="6" custScaleX="27292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CA4183-A83C-4E25-8A03-B71E541F03A9}" type="pres">
      <dgm:prSet presAssocID="{D7D35378-9292-4FA2-B06D-655842A92312}" presName="Name13" presStyleLbl="parChTrans1D2" presStyleIdx="5" presStyleCnt="6"/>
      <dgm:spPr/>
      <dgm:t>
        <a:bodyPr/>
        <a:lstStyle/>
        <a:p>
          <a:endParaRPr lang="es-ES"/>
        </a:p>
      </dgm:t>
    </dgm:pt>
    <dgm:pt modelId="{915492AC-2EC0-4726-85A1-AF3FAD44A4C3}" type="pres">
      <dgm:prSet presAssocID="{E46E580A-4AE0-4115-BA5F-75FA07C21CC3}" presName="childText" presStyleLbl="bgAcc1" presStyleIdx="5" presStyleCnt="6" custScaleX="27292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F5CB36E-95FB-493D-ACF4-866CACCF3FA3}" srcId="{4B343B0F-C2AF-4BF8-85DF-FBF7D50261CD}" destId="{DBB73156-BD04-4357-BC69-556AE0B15F8F}" srcOrd="3" destOrd="0" parTransId="{9BA0816D-9A12-4837-B9E9-38B30DB8D7D8}" sibTransId="{6A3CED9F-230A-41F3-9543-D44C412494DD}"/>
    <dgm:cxn modelId="{4F1CA3E2-7B76-4406-AFDC-0FE772313467}" type="presOf" srcId="{80842895-1C27-4E04-A83D-BEF98C22F992}" destId="{B41334B4-7A3E-440F-AABC-DB507C167EF6}" srcOrd="0" destOrd="0" presId="urn:microsoft.com/office/officeart/2005/8/layout/hierarchy3"/>
    <dgm:cxn modelId="{667FFBBE-439F-477E-B4AF-639B333B9922}" type="presOf" srcId="{DBB73156-BD04-4357-BC69-556AE0B15F8F}" destId="{9BA7039C-9382-4A1E-AED8-D5C604CEC737}" srcOrd="0" destOrd="0" presId="urn:microsoft.com/office/officeart/2005/8/layout/hierarchy3"/>
    <dgm:cxn modelId="{1D9E62CF-CDD0-4F6F-BF4D-54DF374A4F83}" type="presOf" srcId="{CA9A2A0D-0410-4865-8FB6-C98E16947D91}" destId="{0A6AC34C-D570-4D14-8E32-12708214BA84}" srcOrd="0" destOrd="0" presId="urn:microsoft.com/office/officeart/2005/8/layout/hierarchy3"/>
    <dgm:cxn modelId="{ABB06810-F9AD-4C62-8140-50BB30733A53}" type="presOf" srcId="{9BA0816D-9A12-4837-B9E9-38B30DB8D7D8}" destId="{89584F0E-4D92-4F37-A309-FCFA25C4207A}" srcOrd="0" destOrd="0" presId="urn:microsoft.com/office/officeart/2005/8/layout/hierarchy3"/>
    <dgm:cxn modelId="{7C968676-68B0-4916-BDDD-2C89E2625DF2}" srcId="{46C4F785-1C24-480F-91EA-08AD24C15BC6}" destId="{4B343B0F-C2AF-4BF8-85DF-FBF7D50261CD}" srcOrd="0" destOrd="0" parTransId="{D3CD319C-8575-40A2-9091-9079ADF9DDEE}" sibTransId="{6A39B1A4-8F73-4677-AB88-DD815517EE83}"/>
    <dgm:cxn modelId="{C017CA7D-0204-43A3-8326-0E35F904AF1C}" srcId="{4B343B0F-C2AF-4BF8-85DF-FBF7D50261CD}" destId="{83E08E4D-A7B2-4395-8D8A-07A0D154C02F}" srcOrd="2" destOrd="0" parTransId="{EDC75795-3DF3-4BDD-AC9D-6ACE20846A27}" sibTransId="{3B261CB2-D258-426A-B9E9-767AB6E4B294}"/>
    <dgm:cxn modelId="{7FBAF058-AF70-47EA-9608-6B3ED6505039}" type="presOf" srcId="{4B343B0F-C2AF-4BF8-85DF-FBF7D50261CD}" destId="{8A72753A-EE09-4464-ADF5-A3A7440FEB35}" srcOrd="1" destOrd="0" presId="urn:microsoft.com/office/officeart/2005/8/layout/hierarchy3"/>
    <dgm:cxn modelId="{F91F98AF-B2BF-4490-AE44-26D42E3A52FF}" srcId="{4B343B0F-C2AF-4BF8-85DF-FBF7D50261CD}" destId="{E46E580A-4AE0-4115-BA5F-75FA07C21CC3}" srcOrd="5" destOrd="0" parTransId="{D7D35378-9292-4FA2-B06D-655842A92312}" sibTransId="{DBA1B36E-E061-4BE6-92C2-4D4E09040020}"/>
    <dgm:cxn modelId="{D490F462-AE2B-4C24-A6A4-E005A6DFB373}" srcId="{4B343B0F-C2AF-4BF8-85DF-FBF7D50261CD}" destId="{5148B776-AF83-40E6-808C-082C4188F2DE}" srcOrd="1" destOrd="0" parTransId="{59C46F5B-B638-4DF4-86C6-417946AEB613}" sibTransId="{E7145B09-9154-452B-ADD2-0E30C06A3F35}"/>
    <dgm:cxn modelId="{2C7FF149-8A15-4568-B521-5B7D19D03C40}" srcId="{4B343B0F-C2AF-4BF8-85DF-FBF7D50261CD}" destId="{F6BD8673-1C5A-4B11-BD6E-9A071C538405}" srcOrd="0" destOrd="0" parTransId="{80842895-1C27-4E04-A83D-BEF98C22F992}" sibTransId="{D6392478-E007-44AA-83DA-872C070A7EF3}"/>
    <dgm:cxn modelId="{B95D5404-F90D-4C02-A384-3E45367438A6}" type="presOf" srcId="{E46E580A-4AE0-4115-BA5F-75FA07C21CC3}" destId="{915492AC-2EC0-4726-85A1-AF3FAD44A4C3}" srcOrd="0" destOrd="0" presId="urn:microsoft.com/office/officeart/2005/8/layout/hierarchy3"/>
    <dgm:cxn modelId="{25F10FFE-CF71-475C-869F-7551D3235DEB}" type="presOf" srcId="{83E08E4D-A7B2-4395-8D8A-07A0D154C02F}" destId="{D1A7975D-5852-4100-B487-DB13AD69E959}" srcOrd="0" destOrd="0" presId="urn:microsoft.com/office/officeart/2005/8/layout/hierarchy3"/>
    <dgm:cxn modelId="{CF327B13-0603-4352-AF13-B733424900DB}" type="presOf" srcId="{46C4F785-1C24-480F-91EA-08AD24C15BC6}" destId="{D73590A7-E8A2-47D0-89E9-F7455C048946}" srcOrd="0" destOrd="0" presId="urn:microsoft.com/office/officeart/2005/8/layout/hierarchy3"/>
    <dgm:cxn modelId="{C8A3F51E-E0A6-47E7-8757-0A2F57184435}" type="presOf" srcId="{EDC75795-3DF3-4BDD-AC9D-6ACE20846A27}" destId="{778E3CF0-B78B-4A6B-86D2-50C0349AA6A5}" srcOrd="0" destOrd="0" presId="urn:microsoft.com/office/officeart/2005/8/layout/hierarchy3"/>
    <dgm:cxn modelId="{D9105987-0658-46FA-9D4B-699206E4EB24}" type="presOf" srcId="{59C46F5B-B638-4DF4-86C6-417946AEB613}" destId="{BBD4AEAD-20B3-49CA-BC08-765BEB2A44E4}" srcOrd="0" destOrd="0" presId="urn:microsoft.com/office/officeart/2005/8/layout/hierarchy3"/>
    <dgm:cxn modelId="{C5378392-B719-4EEF-B197-BF56F38C3D67}" type="presOf" srcId="{6F1378EC-2A26-4225-9654-A5288FD367CE}" destId="{C4F4A664-65ED-4318-B021-7FC54BFEE0EB}" srcOrd="0" destOrd="0" presId="urn:microsoft.com/office/officeart/2005/8/layout/hierarchy3"/>
    <dgm:cxn modelId="{0FDB87B1-323E-4F33-828A-A7AD062C9C6E}" type="presOf" srcId="{F6BD8673-1C5A-4B11-BD6E-9A071C538405}" destId="{8FCD3BC7-6BD1-4455-872D-68E90BE85CB6}" srcOrd="0" destOrd="0" presId="urn:microsoft.com/office/officeart/2005/8/layout/hierarchy3"/>
    <dgm:cxn modelId="{474496CC-1A6F-4DB8-8DCB-0B8348D5497E}" type="presOf" srcId="{D7D35378-9292-4FA2-B06D-655842A92312}" destId="{21CA4183-A83C-4E25-8A03-B71E541F03A9}" srcOrd="0" destOrd="0" presId="urn:microsoft.com/office/officeart/2005/8/layout/hierarchy3"/>
    <dgm:cxn modelId="{9DD030D0-D2A1-468B-B1C0-B544692DF878}" srcId="{4B343B0F-C2AF-4BF8-85DF-FBF7D50261CD}" destId="{CA9A2A0D-0410-4865-8FB6-C98E16947D91}" srcOrd="4" destOrd="0" parTransId="{6F1378EC-2A26-4225-9654-A5288FD367CE}" sibTransId="{9EA1E759-7704-4E9E-B465-6E48E442CE04}"/>
    <dgm:cxn modelId="{CD7D841D-A2AE-45E8-829B-7DA58AA4F5A7}" type="presOf" srcId="{5148B776-AF83-40E6-808C-082C4188F2DE}" destId="{8B2FACD9-29E0-4156-9922-A12D89300387}" srcOrd="0" destOrd="0" presId="urn:microsoft.com/office/officeart/2005/8/layout/hierarchy3"/>
    <dgm:cxn modelId="{6E4328D5-183A-4A27-942E-0E18FF834C7C}" type="presOf" srcId="{4B343B0F-C2AF-4BF8-85DF-FBF7D50261CD}" destId="{5430FA41-DA57-49F7-AF6C-FE12A4282760}" srcOrd="0" destOrd="0" presId="urn:microsoft.com/office/officeart/2005/8/layout/hierarchy3"/>
    <dgm:cxn modelId="{B00511C3-F4B3-4FA9-8F96-0CDB0EE600EA}" type="presParOf" srcId="{D73590A7-E8A2-47D0-89E9-F7455C048946}" destId="{5A84869F-F53D-4014-A724-838BB47F7169}" srcOrd="0" destOrd="0" presId="urn:microsoft.com/office/officeart/2005/8/layout/hierarchy3"/>
    <dgm:cxn modelId="{D030C197-064B-47EB-85F2-505F057C65DA}" type="presParOf" srcId="{5A84869F-F53D-4014-A724-838BB47F7169}" destId="{7CEC7D85-2AB1-46C3-B8B2-FC1DF413AFD2}" srcOrd="0" destOrd="0" presId="urn:microsoft.com/office/officeart/2005/8/layout/hierarchy3"/>
    <dgm:cxn modelId="{00109D3A-5DDF-4E54-8549-5A3131223F59}" type="presParOf" srcId="{7CEC7D85-2AB1-46C3-B8B2-FC1DF413AFD2}" destId="{5430FA41-DA57-49F7-AF6C-FE12A4282760}" srcOrd="0" destOrd="0" presId="urn:microsoft.com/office/officeart/2005/8/layout/hierarchy3"/>
    <dgm:cxn modelId="{B5595405-7667-435B-9263-28D164B971A2}" type="presParOf" srcId="{7CEC7D85-2AB1-46C3-B8B2-FC1DF413AFD2}" destId="{8A72753A-EE09-4464-ADF5-A3A7440FEB35}" srcOrd="1" destOrd="0" presId="urn:microsoft.com/office/officeart/2005/8/layout/hierarchy3"/>
    <dgm:cxn modelId="{A8D5F5D1-D006-402D-86A6-633B31010763}" type="presParOf" srcId="{5A84869F-F53D-4014-A724-838BB47F7169}" destId="{89B4D017-4729-4507-B53B-31B163C86AC3}" srcOrd="1" destOrd="0" presId="urn:microsoft.com/office/officeart/2005/8/layout/hierarchy3"/>
    <dgm:cxn modelId="{B4928633-876A-4E9B-BD45-BF15B11635D7}" type="presParOf" srcId="{89B4D017-4729-4507-B53B-31B163C86AC3}" destId="{B41334B4-7A3E-440F-AABC-DB507C167EF6}" srcOrd="0" destOrd="0" presId="urn:microsoft.com/office/officeart/2005/8/layout/hierarchy3"/>
    <dgm:cxn modelId="{26987CAB-64A6-4A8B-A8F7-E727A2F2E916}" type="presParOf" srcId="{89B4D017-4729-4507-B53B-31B163C86AC3}" destId="{8FCD3BC7-6BD1-4455-872D-68E90BE85CB6}" srcOrd="1" destOrd="0" presId="urn:microsoft.com/office/officeart/2005/8/layout/hierarchy3"/>
    <dgm:cxn modelId="{EB2BD67A-7EF4-41D7-81A0-D13B2C570EB3}" type="presParOf" srcId="{89B4D017-4729-4507-B53B-31B163C86AC3}" destId="{BBD4AEAD-20B3-49CA-BC08-765BEB2A44E4}" srcOrd="2" destOrd="0" presId="urn:microsoft.com/office/officeart/2005/8/layout/hierarchy3"/>
    <dgm:cxn modelId="{45E568BA-F3C8-4C94-A348-6759B7C54D75}" type="presParOf" srcId="{89B4D017-4729-4507-B53B-31B163C86AC3}" destId="{8B2FACD9-29E0-4156-9922-A12D89300387}" srcOrd="3" destOrd="0" presId="urn:microsoft.com/office/officeart/2005/8/layout/hierarchy3"/>
    <dgm:cxn modelId="{5B101FE9-D580-4C28-827D-8CE2DF88A0A3}" type="presParOf" srcId="{89B4D017-4729-4507-B53B-31B163C86AC3}" destId="{778E3CF0-B78B-4A6B-86D2-50C0349AA6A5}" srcOrd="4" destOrd="0" presId="urn:microsoft.com/office/officeart/2005/8/layout/hierarchy3"/>
    <dgm:cxn modelId="{4691475C-2381-4FD8-9446-783394E28833}" type="presParOf" srcId="{89B4D017-4729-4507-B53B-31B163C86AC3}" destId="{D1A7975D-5852-4100-B487-DB13AD69E959}" srcOrd="5" destOrd="0" presId="urn:microsoft.com/office/officeart/2005/8/layout/hierarchy3"/>
    <dgm:cxn modelId="{93F62878-DB07-4356-B293-4040EB406D53}" type="presParOf" srcId="{89B4D017-4729-4507-B53B-31B163C86AC3}" destId="{89584F0E-4D92-4F37-A309-FCFA25C4207A}" srcOrd="6" destOrd="0" presId="urn:microsoft.com/office/officeart/2005/8/layout/hierarchy3"/>
    <dgm:cxn modelId="{2D6A0795-FD8E-41A7-B07F-4C6F5651F2BF}" type="presParOf" srcId="{89B4D017-4729-4507-B53B-31B163C86AC3}" destId="{9BA7039C-9382-4A1E-AED8-D5C604CEC737}" srcOrd="7" destOrd="0" presId="urn:microsoft.com/office/officeart/2005/8/layout/hierarchy3"/>
    <dgm:cxn modelId="{3CA57454-B210-4DBA-9363-AADE8B62E6A0}" type="presParOf" srcId="{89B4D017-4729-4507-B53B-31B163C86AC3}" destId="{C4F4A664-65ED-4318-B021-7FC54BFEE0EB}" srcOrd="8" destOrd="0" presId="urn:microsoft.com/office/officeart/2005/8/layout/hierarchy3"/>
    <dgm:cxn modelId="{02B1EE23-2AFE-478A-9BD1-7266C293F12C}" type="presParOf" srcId="{89B4D017-4729-4507-B53B-31B163C86AC3}" destId="{0A6AC34C-D570-4D14-8E32-12708214BA84}" srcOrd="9" destOrd="0" presId="urn:microsoft.com/office/officeart/2005/8/layout/hierarchy3"/>
    <dgm:cxn modelId="{B2781E98-633F-4242-B220-08A077F9BB0B}" type="presParOf" srcId="{89B4D017-4729-4507-B53B-31B163C86AC3}" destId="{21CA4183-A83C-4E25-8A03-B71E541F03A9}" srcOrd="10" destOrd="0" presId="urn:microsoft.com/office/officeart/2005/8/layout/hierarchy3"/>
    <dgm:cxn modelId="{01B78F7B-5144-4F11-A4F0-18AA60C5EEF8}" type="presParOf" srcId="{89B4D017-4729-4507-B53B-31B163C86AC3}" destId="{915492AC-2EC0-4726-85A1-AF3FAD44A4C3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6FAA9D-A721-465D-82E1-C891CEEE55EC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77C7D2C5-E6EA-427B-88E9-D19191CF32D2}">
      <dgm:prSet phldrT="[Texto]"/>
      <dgm:spPr/>
      <dgm:t>
        <a:bodyPr/>
        <a:lstStyle/>
        <a:p>
          <a:r>
            <a:rPr lang="es-ES" dirty="0"/>
            <a:t>Restricciones</a:t>
          </a:r>
        </a:p>
      </dgm:t>
    </dgm:pt>
    <dgm:pt modelId="{20168995-8C9D-4712-A7F4-8A723C754B48}" type="parTrans" cxnId="{D02CB39D-4DFC-491C-8036-9E47E926FF10}">
      <dgm:prSet/>
      <dgm:spPr/>
      <dgm:t>
        <a:bodyPr/>
        <a:lstStyle/>
        <a:p>
          <a:endParaRPr lang="es-ES"/>
        </a:p>
      </dgm:t>
    </dgm:pt>
    <dgm:pt modelId="{A26DC5BA-8FB1-4316-8BC0-EE0817506F83}" type="sibTrans" cxnId="{D02CB39D-4DFC-491C-8036-9E47E926FF10}">
      <dgm:prSet/>
      <dgm:spPr/>
      <dgm:t>
        <a:bodyPr/>
        <a:lstStyle/>
        <a:p>
          <a:endParaRPr lang="es-ES"/>
        </a:p>
      </dgm:t>
    </dgm:pt>
    <dgm:pt modelId="{9BE0423A-563D-4598-84B2-11D0122888D4}">
      <dgm:prSet phldrT="[Texto]"/>
      <dgm:spPr/>
      <dgm:t>
        <a:bodyPr/>
        <a:lstStyle/>
        <a:p>
          <a:r>
            <a:rPr lang="es-ES" dirty="0">
              <a:solidFill>
                <a:schemeClr val="bg2"/>
              </a:solidFill>
            </a:rPr>
            <a:t>Velocidad máxima de desplazamiento 0,2 m/s.</a:t>
          </a:r>
        </a:p>
      </dgm:t>
    </dgm:pt>
    <dgm:pt modelId="{A01833A9-DDE1-4799-85EA-BAC53C67FF7C}" type="parTrans" cxnId="{FC05855C-DE80-4B9F-B460-4314836320EA}">
      <dgm:prSet/>
      <dgm:spPr/>
      <dgm:t>
        <a:bodyPr/>
        <a:lstStyle/>
        <a:p>
          <a:endParaRPr lang="es-ES"/>
        </a:p>
      </dgm:t>
    </dgm:pt>
    <dgm:pt modelId="{25ED29C8-FA26-4127-85E4-08FCBEAB3276}" type="sibTrans" cxnId="{FC05855C-DE80-4B9F-B460-4314836320EA}">
      <dgm:prSet/>
      <dgm:spPr/>
      <dgm:t>
        <a:bodyPr/>
        <a:lstStyle/>
        <a:p>
          <a:endParaRPr lang="es-ES"/>
        </a:p>
      </dgm:t>
    </dgm:pt>
    <dgm:pt modelId="{F803052B-DCA6-4516-B659-A39F63B83FCF}">
      <dgm:prSet phldrT="[Texto]"/>
      <dgm:spPr/>
      <dgm:t>
        <a:bodyPr/>
        <a:lstStyle/>
        <a:p>
          <a:r>
            <a:rPr lang="es-ES" dirty="0">
              <a:solidFill>
                <a:schemeClr val="bg2"/>
              </a:solidFill>
            </a:rPr>
            <a:t>Dimensiones : 12 x 12 cm.</a:t>
          </a:r>
        </a:p>
      </dgm:t>
    </dgm:pt>
    <dgm:pt modelId="{C2B38659-138A-4C02-9113-9E3F2790C3E1}" type="parTrans" cxnId="{17CC85C9-82F6-4800-B299-D044D4938E4D}">
      <dgm:prSet/>
      <dgm:spPr/>
      <dgm:t>
        <a:bodyPr/>
        <a:lstStyle/>
        <a:p>
          <a:endParaRPr lang="es-ES"/>
        </a:p>
      </dgm:t>
    </dgm:pt>
    <dgm:pt modelId="{C035863A-3A15-4F3F-9229-996A5A7641BF}" type="sibTrans" cxnId="{17CC85C9-82F6-4800-B299-D044D4938E4D}">
      <dgm:prSet/>
      <dgm:spPr/>
      <dgm:t>
        <a:bodyPr/>
        <a:lstStyle/>
        <a:p>
          <a:endParaRPr lang="es-ES"/>
        </a:p>
      </dgm:t>
    </dgm:pt>
    <dgm:pt modelId="{81DF8AE9-BE87-4A22-B175-AC325AEB44F3}">
      <dgm:prSet phldrT="[Texto]"/>
      <dgm:spPr/>
      <dgm:t>
        <a:bodyPr/>
        <a:lstStyle/>
        <a:p>
          <a:r>
            <a:rPr lang="es-ES" dirty="0">
              <a:solidFill>
                <a:schemeClr val="bg2"/>
              </a:solidFill>
            </a:rPr>
            <a:t>Peso menor a 30 Kg.</a:t>
          </a:r>
        </a:p>
      </dgm:t>
    </dgm:pt>
    <dgm:pt modelId="{120DA798-B539-481D-AF86-C98F5B6BB69F}" type="parTrans" cxnId="{40C4ECCD-F905-4154-9EAF-495D8D87DF01}">
      <dgm:prSet/>
      <dgm:spPr/>
      <dgm:t>
        <a:bodyPr/>
        <a:lstStyle/>
        <a:p>
          <a:endParaRPr lang="es-ES"/>
        </a:p>
      </dgm:t>
    </dgm:pt>
    <dgm:pt modelId="{A0CB91FB-6806-49EF-90B5-5DF33B141349}" type="sibTrans" cxnId="{40C4ECCD-F905-4154-9EAF-495D8D87DF01}">
      <dgm:prSet/>
      <dgm:spPr/>
      <dgm:t>
        <a:bodyPr/>
        <a:lstStyle/>
        <a:p>
          <a:endParaRPr lang="es-ES"/>
        </a:p>
      </dgm:t>
    </dgm:pt>
    <dgm:pt modelId="{CB03F45A-7187-4B9B-82B5-5A2B1912FA1C}" type="pres">
      <dgm:prSet presAssocID="{986FAA9D-A721-465D-82E1-C891CEEE55E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62E415CA-8BCB-49BF-9776-9CC48955DADF}" type="pres">
      <dgm:prSet presAssocID="{77C7D2C5-E6EA-427B-88E9-D19191CF32D2}" presName="root" presStyleCnt="0"/>
      <dgm:spPr/>
    </dgm:pt>
    <dgm:pt modelId="{3ED986DB-236A-42F3-88D5-8FB6BD6D40ED}" type="pres">
      <dgm:prSet presAssocID="{77C7D2C5-E6EA-427B-88E9-D19191CF32D2}" presName="rootComposite" presStyleCnt="0"/>
      <dgm:spPr/>
    </dgm:pt>
    <dgm:pt modelId="{75D7CBF1-C9A2-4DF6-935B-93E196482E73}" type="pres">
      <dgm:prSet presAssocID="{77C7D2C5-E6EA-427B-88E9-D19191CF32D2}" presName="rootText" presStyleLbl="node1" presStyleIdx="0" presStyleCnt="1" custScaleX="290044" custScaleY="74436"/>
      <dgm:spPr/>
      <dgm:t>
        <a:bodyPr/>
        <a:lstStyle/>
        <a:p>
          <a:endParaRPr lang="es-ES"/>
        </a:p>
      </dgm:t>
    </dgm:pt>
    <dgm:pt modelId="{FA2C7AF0-1C0F-416E-9F0E-5099F107DF12}" type="pres">
      <dgm:prSet presAssocID="{77C7D2C5-E6EA-427B-88E9-D19191CF32D2}" presName="rootConnector" presStyleLbl="node1" presStyleIdx="0" presStyleCnt="1"/>
      <dgm:spPr/>
      <dgm:t>
        <a:bodyPr/>
        <a:lstStyle/>
        <a:p>
          <a:endParaRPr lang="es-ES"/>
        </a:p>
      </dgm:t>
    </dgm:pt>
    <dgm:pt modelId="{DCA0951A-CA4B-4D4E-9652-8C81A5D275CC}" type="pres">
      <dgm:prSet presAssocID="{77C7D2C5-E6EA-427B-88E9-D19191CF32D2}" presName="childShape" presStyleCnt="0"/>
      <dgm:spPr/>
    </dgm:pt>
    <dgm:pt modelId="{1B018E15-3199-4DBC-91EC-7A4BC57F5907}" type="pres">
      <dgm:prSet presAssocID="{A01833A9-DDE1-4799-85EA-BAC53C67FF7C}" presName="Name13" presStyleLbl="parChTrans1D2" presStyleIdx="0" presStyleCnt="3"/>
      <dgm:spPr/>
      <dgm:t>
        <a:bodyPr/>
        <a:lstStyle/>
        <a:p>
          <a:endParaRPr lang="es-ES"/>
        </a:p>
      </dgm:t>
    </dgm:pt>
    <dgm:pt modelId="{F0EC40FD-7779-4A92-8973-3E20EB011C0B}" type="pres">
      <dgm:prSet presAssocID="{9BE0423A-563D-4598-84B2-11D0122888D4}" presName="childText" presStyleLbl="bgAcc1" presStyleIdx="0" presStyleCnt="3" custScaleX="2901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CE4A16-7C4F-466D-98CC-E9F4D6F66EDB}" type="pres">
      <dgm:prSet presAssocID="{C2B38659-138A-4C02-9113-9E3F2790C3E1}" presName="Name13" presStyleLbl="parChTrans1D2" presStyleIdx="1" presStyleCnt="3"/>
      <dgm:spPr/>
      <dgm:t>
        <a:bodyPr/>
        <a:lstStyle/>
        <a:p>
          <a:endParaRPr lang="es-ES"/>
        </a:p>
      </dgm:t>
    </dgm:pt>
    <dgm:pt modelId="{45FAE3E9-1F42-4EFE-994B-E10191ED499A}" type="pres">
      <dgm:prSet presAssocID="{F803052B-DCA6-4516-B659-A39F63B83FCF}" presName="childText" presStyleLbl="bgAcc1" presStyleIdx="1" presStyleCnt="3" custScaleX="2901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BFB637-0BED-44D0-B591-16B73BAE7629}" type="pres">
      <dgm:prSet presAssocID="{120DA798-B539-481D-AF86-C98F5B6BB69F}" presName="Name13" presStyleLbl="parChTrans1D2" presStyleIdx="2" presStyleCnt="3"/>
      <dgm:spPr/>
      <dgm:t>
        <a:bodyPr/>
        <a:lstStyle/>
        <a:p>
          <a:endParaRPr lang="es-ES"/>
        </a:p>
      </dgm:t>
    </dgm:pt>
    <dgm:pt modelId="{1F5B75CF-6C58-4789-8A25-9C7BB91E0386}" type="pres">
      <dgm:prSet presAssocID="{81DF8AE9-BE87-4A22-B175-AC325AEB44F3}" presName="childText" presStyleLbl="bgAcc1" presStyleIdx="2" presStyleCnt="3" custScaleX="2901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0C4ECCD-F905-4154-9EAF-495D8D87DF01}" srcId="{77C7D2C5-E6EA-427B-88E9-D19191CF32D2}" destId="{81DF8AE9-BE87-4A22-B175-AC325AEB44F3}" srcOrd="2" destOrd="0" parTransId="{120DA798-B539-481D-AF86-C98F5B6BB69F}" sibTransId="{A0CB91FB-6806-49EF-90B5-5DF33B141349}"/>
    <dgm:cxn modelId="{16E7574D-7FFC-4612-8F78-BA85A01CCC7A}" type="presOf" srcId="{77C7D2C5-E6EA-427B-88E9-D19191CF32D2}" destId="{FA2C7AF0-1C0F-416E-9F0E-5099F107DF12}" srcOrd="1" destOrd="0" presId="urn:microsoft.com/office/officeart/2005/8/layout/hierarchy3"/>
    <dgm:cxn modelId="{17CC85C9-82F6-4800-B299-D044D4938E4D}" srcId="{77C7D2C5-E6EA-427B-88E9-D19191CF32D2}" destId="{F803052B-DCA6-4516-B659-A39F63B83FCF}" srcOrd="1" destOrd="0" parTransId="{C2B38659-138A-4C02-9113-9E3F2790C3E1}" sibTransId="{C035863A-3A15-4F3F-9229-996A5A7641BF}"/>
    <dgm:cxn modelId="{30926840-7AFF-4F52-8525-A2FCC7553F52}" type="presOf" srcId="{9BE0423A-563D-4598-84B2-11D0122888D4}" destId="{F0EC40FD-7779-4A92-8973-3E20EB011C0B}" srcOrd="0" destOrd="0" presId="urn:microsoft.com/office/officeart/2005/8/layout/hierarchy3"/>
    <dgm:cxn modelId="{56915B84-0779-4DFF-900F-C6A8C37622B4}" type="presOf" srcId="{81DF8AE9-BE87-4A22-B175-AC325AEB44F3}" destId="{1F5B75CF-6C58-4789-8A25-9C7BB91E0386}" srcOrd="0" destOrd="0" presId="urn:microsoft.com/office/officeart/2005/8/layout/hierarchy3"/>
    <dgm:cxn modelId="{1EC5BFEE-757C-46C5-8B3F-D357FF473FA1}" type="presOf" srcId="{A01833A9-DDE1-4799-85EA-BAC53C67FF7C}" destId="{1B018E15-3199-4DBC-91EC-7A4BC57F5907}" srcOrd="0" destOrd="0" presId="urn:microsoft.com/office/officeart/2005/8/layout/hierarchy3"/>
    <dgm:cxn modelId="{2306471E-DEFB-4D9F-B75B-5C954BB09C9A}" type="presOf" srcId="{986FAA9D-A721-465D-82E1-C891CEEE55EC}" destId="{CB03F45A-7187-4B9B-82B5-5A2B1912FA1C}" srcOrd="0" destOrd="0" presId="urn:microsoft.com/office/officeart/2005/8/layout/hierarchy3"/>
    <dgm:cxn modelId="{0EB6A4A1-27F1-4BEC-8939-859757ED7512}" type="presOf" srcId="{F803052B-DCA6-4516-B659-A39F63B83FCF}" destId="{45FAE3E9-1F42-4EFE-994B-E10191ED499A}" srcOrd="0" destOrd="0" presId="urn:microsoft.com/office/officeart/2005/8/layout/hierarchy3"/>
    <dgm:cxn modelId="{FC05855C-DE80-4B9F-B460-4314836320EA}" srcId="{77C7D2C5-E6EA-427B-88E9-D19191CF32D2}" destId="{9BE0423A-563D-4598-84B2-11D0122888D4}" srcOrd="0" destOrd="0" parTransId="{A01833A9-DDE1-4799-85EA-BAC53C67FF7C}" sibTransId="{25ED29C8-FA26-4127-85E4-08FCBEAB3276}"/>
    <dgm:cxn modelId="{2BD9FD5F-EFA9-4BEB-961C-1782ECB13A08}" type="presOf" srcId="{120DA798-B539-481D-AF86-C98F5B6BB69F}" destId="{E5BFB637-0BED-44D0-B591-16B73BAE7629}" srcOrd="0" destOrd="0" presId="urn:microsoft.com/office/officeart/2005/8/layout/hierarchy3"/>
    <dgm:cxn modelId="{93107E69-362E-4766-B3BE-B27B76135297}" type="presOf" srcId="{C2B38659-138A-4C02-9113-9E3F2790C3E1}" destId="{02CE4A16-7C4F-466D-98CC-E9F4D6F66EDB}" srcOrd="0" destOrd="0" presId="urn:microsoft.com/office/officeart/2005/8/layout/hierarchy3"/>
    <dgm:cxn modelId="{D02CB39D-4DFC-491C-8036-9E47E926FF10}" srcId="{986FAA9D-A721-465D-82E1-C891CEEE55EC}" destId="{77C7D2C5-E6EA-427B-88E9-D19191CF32D2}" srcOrd="0" destOrd="0" parTransId="{20168995-8C9D-4712-A7F4-8A723C754B48}" sibTransId="{A26DC5BA-8FB1-4316-8BC0-EE0817506F83}"/>
    <dgm:cxn modelId="{C6D62E79-3369-48DF-90CA-372FA89B3EF4}" type="presOf" srcId="{77C7D2C5-E6EA-427B-88E9-D19191CF32D2}" destId="{75D7CBF1-C9A2-4DF6-935B-93E196482E73}" srcOrd="0" destOrd="0" presId="urn:microsoft.com/office/officeart/2005/8/layout/hierarchy3"/>
    <dgm:cxn modelId="{A9CAEA79-6822-4FC8-B257-25435DDFCECE}" type="presParOf" srcId="{CB03F45A-7187-4B9B-82B5-5A2B1912FA1C}" destId="{62E415CA-8BCB-49BF-9776-9CC48955DADF}" srcOrd="0" destOrd="0" presId="urn:microsoft.com/office/officeart/2005/8/layout/hierarchy3"/>
    <dgm:cxn modelId="{71A85828-008B-446B-8C31-801A88A4278C}" type="presParOf" srcId="{62E415CA-8BCB-49BF-9776-9CC48955DADF}" destId="{3ED986DB-236A-42F3-88D5-8FB6BD6D40ED}" srcOrd="0" destOrd="0" presId="urn:microsoft.com/office/officeart/2005/8/layout/hierarchy3"/>
    <dgm:cxn modelId="{3BB58ABD-3A2C-40D7-8F2D-2D5F697AD9FA}" type="presParOf" srcId="{3ED986DB-236A-42F3-88D5-8FB6BD6D40ED}" destId="{75D7CBF1-C9A2-4DF6-935B-93E196482E73}" srcOrd="0" destOrd="0" presId="urn:microsoft.com/office/officeart/2005/8/layout/hierarchy3"/>
    <dgm:cxn modelId="{8BBE64EB-CADA-49E7-8CF0-B66D8C8068F7}" type="presParOf" srcId="{3ED986DB-236A-42F3-88D5-8FB6BD6D40ED}" destId="{FA2C7AF0-1C0F-416E-9F0E-5099F107DF12}" srcOrd="1" destOrd="0" presId="urn:microsoft.com/office/officeart/2005/8/layout/hierarchy3"/>
    <dgm:cxn modelId="{84503EB8-2ED4-46CB-B081-4DD68F5FFE2D}" type="presParOf" srcId="{62E415CA-8BCB-49BF-9776-9CC48955DADF}" destId="{DCA0951A-CA4B-4D4E-9652-8C81A5D275CC}" srcOrd="1" destOrd="0" presId="urn:microsoft.com/office/officeart/2005/8/layout/hierarchy3"/>
    <dgm:cxn modelId="{88AF3E66-B530-4B44-873B-88AE4EAD3C00}" type="presParOf" srcId="{DCA0951A-CA4B-4D4E-9652-8C81A5D275CC}" destId="{1B018E15-3199-4DBC-91EC-7A4BC57F5907}" srcOrd="0" destOrd="0" presId="urn:microsoft.com/office/officeart/2005/8/layout/hierarchy3"/>
    <dgm:cxn modelId="{5A4B8409-E9EA-41EB-8C6C-2E1CB84A11A7}" type="presParOf" srcId="{DCA0951A-CA4B-4D4E-9652-8C81A5D275CC}" destId="{F0EC40FD-7779-4A92-8973-3E20EB011C0B}" srcOrd="1" destOrd="0" presId="urn:microsoft.com/office/officeart/2005/8/layout/hierarchy3"/>
    <dgm:cxn modelId="{833E7FCC-64A7-46C7-BA9C-856CEAAF0EDB}" type="presParOf" srcId="{DCA0951A-CA4B-4D4E-9652-8C81A5D275CC}" destId="{02CE4A16-7C4F-466D-98CC-E9F4D6F66EDB}" srcOrd="2" destOrd="0" presId="urn:microsoft.com/office/officeart/2005/8/layout/hierarchy3"/>
    <dgm:cxn modelId="{478C1513-58CE-4FE9-B137-6E75036545C1}" type="presParOf" srcId="{DCA0951A-CA4B-4D4E-9652-8C81A5D275CC}" destId="{45FAE3E9-1F42-4EFE-994B-E10191ED499A}" srcOrd="3" destOrd="0" presId="urn:microsoft.com/office/officeart/2005/8/layout/hierarchy3"/>
    <dgm:cxn modelId="{EAF7A5B9-BE42-479D-8202-A07B8EEB4455}" type="presParOf" srcId="{DCA0951A-CA4B-4D4E-9652-8C81A5D275CC}" destId="{E5BFB637-0BED-44D0-B591-16B73BAE7629}" srcOrd="4" destOrd="0" presId="urn:microsoft.com/office/officeart/2005/8/layout/hierarchy3"/>
    <dgm:cxn modelId="{EBDA412D-DA35-483E-823B-FC3CF170B701}" type="presParOf" srcId="{DCA0951A-CA4B-4D4E-9652-8C81A5D275CC}" destId="{1F5B75CF-6C58-4789-8A25-9C7BB91E0386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7A6664-B526-4313-B638-5905801C5DE3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C9A1F00C-804D-43DB-9240-F8C41FAE2D39}">
      <dgm:prSet phldrT="[Texto]" custT="1"/>
      <dgm:spPr/>
      <dgm:t>
        <a:bodyPr/>
        <a:lstStyle/>
        <a:p>
          <a:pPr rtl="0">
            <a:lnSpc>
              <a:spcPct val="150000"/>
            </a:lnSpc>
          </a:pPr>
          <a:r>
            <a:rPr kumimoji="0" lang="es-ES" altLang="en-US" sz="2200" b="0" i="0" u="none" strike="noStrike" cap="none" normalizeH="0" baseline="0" dirty="0" smtClean="0">
              <a:ln/>
              <a:solidFill>
                <a:schemeClr val="bg1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</a:rPr>
            <a:t>El reconocimiento de patrones para el seguimiento de la plataforma robótica es más robusta en la detección de marcadores Aruco a comparación con la librería de Python “</a:t>
          </a:r>
          <a:r>
            <a:rPr kumimoji="0" lang="es-ES" altLang="en-US" sz="2200" b="0" i="0" u="none" strike="noStrike" cap="none" normalizeH="0" baseline="0" dirty="0" err="1" smtClean="0">
              <a:ln/>
              <a:solidFill>
                <a:schemeClr val="bg1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</a:rPr>
            <a:t>Zbar</a:t>
          </a:r>
          <a:r>
            <a:rPr kumimoji="0" lang="es-ES" altLang="en-US" sz="2200" b="0" i="0" u="none" strike="noStrike" cap="none" normalizeH="0" baseline="0" dirty="0" smtClean="0">
              <a:ln/>
              <a:solidFill>
                <a:schemeClr val="bg1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</a:rPr>
            <a:t>” para reconocer códigos QR.</a:t>
          </a:r>
          <a:endParaRPr lang="es-ES" sz="2200" dirty="0">
            <a:solidFill>
              <a:schemeClr val="bg1">
                <a:lumMod val="25000"/>
              </a:schemeClr>
            </a:solidFill>
          </a:endParaRPr>
        </a:p>
      </dgm:t>
    </dgm:pt>
    <dgm:pt modelId="{43295479-D3ED-4F9C-98D5-FEF0744E5F9D}" type="parTrans" cxnId="{CA8A2F99-4350-4B78-9760-20C703605399}">
      <dgm:prSet/>
      <dgm:spPr/>
      <dgm:t>
        <a:bodyPr/>
        <a:lstStyle/>
        <a:p>
          <a:pPr>
            <a:lnSpc>
              <a:spcPct val="150000"/>
            </a:lnSpc>
          </a:pPr>
          <a:endParaRPr lang="es-ES" sz="2200">
            <a:solidFill>
              <a:schemeClr val="bg1">
                <a:lumMod val="25000"/>
              </a:schemeClr>
            </a:solidFill>
          </a:endParaRPr>
        </a:p>
      </dgm:t>
    </dgm:pt>
    <dgm:pt modelId="{922E8B75-25B5-4E45-92E5-5464B76D81BA}" type="sibTrans" cxnId="{CA8A2F99-4350-4B78-9760-20C703605399}">
      <dgm:prSet/>
      <dgm:spPr/>
      <dgm:t>
        <a:bodyPr/>
        <a:lstStyle/>
        <a:p>
          <a:pPr>
            <a:lnSpc>
              <a:spcPct val="150000"/>
            </a:lnSpc>
          </a:pPr>
          <a:endParaRPr lang="es-ES" sz="2200">
            <a:solidFill>
              <a:schemeClr val="bg1">
                <a:lumMod val="25000"/>
              </a:schemeClr>
            </a:solidFill>
          </a:endParaRPr>
        </a:p>
      </dgm:t>
    </dgm:pt>
    <dgm:pt modelId="{B32B65B5-6B5D-4752-A686-E18A7110628F}">
      <dgm:prSet phldrT="[Texto]" custT="1"/>
      <dgm:spPr/>
      <dgm:t>
        <a:bodyPr/>
        <a:lstStyle/>
        <a:p>
          <a:pPr rtl="0">
            <a:lnSpc>
              <a:spcPct val="150000"/>
            </a:lnSpc>
          </a:pPr>
          <a:r>
            <a:rPr kumimoji="0" lang="es-ES" altLang="en-US" sz="2200" b="0" i="0" u="none" strike="noStrike" cap="none" normalizeH="0" baseline="0" dirty="0" smtClean="0">
              <a:ln/>
              <a:solidFill>
                <a:schemeClr val="bg1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</a:rPr>
            <a:t>El uso de un controlador PI solventó el posicionamiento del drone en el centro del área de trazo.</a:t>
          </a:r>
          <a:endParaRPr lang="es-ES" sz="2200" dirty="0">
            <a:solidFill>
              <a:schemeClr val="bg1">
                <a:lumMod val="25000"/>
              </a:schemeClr>
            </a:solidFill>
          </a:endParaRPr>
        </a:p>
      </dgm:t>
    </dgm:pt>
    <dgm:pt modelId="{023E9198-B486-460E-950E-A64744F5D5D5}" type="parTrans" cxnId="{155A7CD8-8DDA-4DF4-A66E-A14332330473}">
      <dgm:prSet/>
      <dgm:spPr/>
      <dgm:t>
        <a:bodyPr/>
        <a:lstStyle/>
        <a:p>
          <a:pPr>
            <a:lnSpc>
              <a:spcPct val="150000"/>
            </a:lnSpc>
          </a:pPr>
          <a:endParaRPr lang="es-ES" sz="2200">
            <a:solidFill>
              <a:schemeClr val="bg1">
                <a:lumMod val="25000"/>
              </a:schemeClr>
            </a:solidFill>
          </a:endParaRPr>
        </a:p>
      </dgm:t>
    </dgm:pt>
    <dgm:pt modelId="{6D52DC1E-1ECC-4142-A1A0-1CEA9EA27A00}" type="sibTrans" cxnId="{155A7CD8-8DDA-4DF4-A66E-A14332330473}">
      <dgm:prSet/>
      <dgm:spPr/>
      <dgm:t>
        <a:bodyPr/>
        <a:lstStyle/>
        <a:p>
          <a:pPr>
            <a:lnSpc>
              <a:spcPct val="150000"/>
            </a:lnSpc>
          </a:pPr>
          <a:endParaRPr lang="es-ES" sz="2200">
            <a:solidFill>
              <a:schemeClr val="bg1">
                <a:lumMod val="25000"/>
              </a:schemeClr>
            </a:solidFill>
          </a:endParaRPr>
        </a:p>
      </dgm:t>
    </dgm:pt>
    <dgm:pt modelId="{660E9A0F-A9D2-4313-8088-A3A41AFDE609}">
      <dgm:prSet phldrT="[Texto]" custT="1"/>
      <dgm:spPr/>
      <dgm:t>
        <a:bodyPr/>
        <a:lstStyle/>
        <a:p>
          <a:pPr rtl="0">
            <a:lnSpc>
              <a:spcPct val="150000"/>
            </a:lnSpc>
          </a:pPr>
          <a:r>
            <a:rPr kumimoji="0" lang="es-ES" altLang="en-US" sz="2200" b="0" i="0" u="none" strike="noStrike" cap="none" normalizeH="0" baseline="0" dirty="0" smtClean="0">
              <a:ln/>
              <a:solidFill>
                <a:schemeClr val="bg1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</a:rPr>
            <a:t>La transformación a perspectiva cenital del área de trabajo, aporta estabilidad en el video, obteniendo en error del 6.5% con 10 puntos de prueba.</a:t>
          </a:r>
          <a:endParaRPr lang="es-ES" sz="2200" dirty="0">
            <a:solidFill>
              <a:schemeClr val="bg1">
                <a:lumMod val="25000"/>
              </a:schemeClr>
            </a:solidFill>
          </a:endParaRPr>
        </a:p>
      </dgm:t>
    </dgm:pt>
    <dgm:pt modelId="{328EA0CD-18C8-411B-A397-9214545A8228}" type="parTrans" cxnId="{586716E7-0906-4B41-8DF6-CD1340BB8186}">
      <dgm:prSet/>
      <dgm:spPr/>
      <dgm:t>
        <a:bodyPr/>
        <a:lstStyle/>
        <a:p>
          <a:pPr>
            <a:lnSpc>
              <a:spcPct val="150000"/>
            </a:lnSpc>
          </a:pPr>
          <a:endParaRPr lang="es-ES" sz="2200">
            <a:solidFill>
              <a:schemeClr val="bg1">
                <a:lumMod val="25000"/>
              </a:schemeClr>
            </a:solidFill>
          </a:endParaRPr>
        </a:p>
      </dgm:t>
    </dgm:pt>
    <dgm:pt modelId="{3E530F38-33E9-4E3A-83FB-9E216F6A87FB}" type="sibTrans" cxnId="{586716E7-0906-4B41-8DF6-CD1340BB8186}">
      <dgm:prSet/>
      <dgm:spPr/>
      <dgm:t>
        <a:bodyPr/>
        <a:lstStyle/>
        <a:p>
          <a:pPr>
            <a:lnSpc>
              <a:spcPct val="150000"/>
            </a:lnSpc>
          </a:pPr>
          <a:endParaRPr lang="es-ES" sz="2200">
            <a:solidFill>
              <a:schemeClr val="bg1">
                <a:lumMod val="25000"/>
              </a:schemeClr>
            </a:solidFill>
          </a:endParaRPr>
        </a:p>
      </dgm:t>
    </dgm:pt>
    <dgm:pt modelId="{D5CC16C5-7565-42F7-89EC-FC8C3C3F9DEE}" type="pres">
      <dgm:prSet presAssocID="{7B7A6664-B526-4313-B638-5905801C5DE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4B8AA37-9777-489A-8AD2-A8F94DA6E45B}" type="pres">
      <dgm:prSet presAssocID="{C9A1F00C-804D-43DB-9240-F8C41FAE2D39}" presName="parentLin" presStyleCnt="0"/>
      <dgm:spPr/>
    </dgm:pt>
    <dgm:pt modelId="{86A9FE91-1F99-453E-8713-53C8C9798EEC}" type="pres">
      <dgm:prSet presAssocID="{C9A1F00C-804D-43DB-9240-F8C41FAE2D39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05FB04D9-5EF2-4E58-9E25-E4DFCF6ECA2A}" type="pres">
      <dgm:prSet presAssocID="{C9A1F00C-804D-43DB-9240-F8C41FAE2D3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F735F6-000E-4E80-8FFB-FABA50D09D3F}" type="pres">
      <dgm:prSet presAssocID="{C9A1F00C-804D-43DB-9240-F8C41FAE2D39}" presName="negativeSpace" presStyleCnt="0"/>
      <dgm:spPr/>
    </dgm:pt>
    <dgm:pt modelId="{F4605581-00B8-49BA-9DC1-8E65672D537B}" type="pres">
      <dgm:prSet presAssocID="{C9A1F00C-804D-43DB-9240-F8C41FAE2D39}" presName="childText" presStyleLbl="conFgAcc1" presStyleIdx="0" presStyleCnt="3">
        <dgm:presLayoutVars>
          <dgm:bulletEnabled val="1"/>
        </dgm:presLayoutVars>
      </dgm:prSet>
      <dgm:spPr/>
    </dgm:pt>
    <dgm:pt modelId="{49D3E73B-EA64-40B0-9B74-F74B8B7EC28F}" type="pres">
      <dgm:prSet presAssocID="{922E8B75-25B5-4E45-92E5-5464B76D81BA}" presName="spaceBetweenRectangles" presStyleCnt="0"/>
      <dgm:spPr/>
    </dgm:pt>
    <dgm:pt modelId="{5CD1066A-631F-4FF2-A245-8D6FF68DF156}" type="pres">
      <dgm:prSet presAssocID="{B32B65B5-6B5D-4752-A686-E18A7110628F}" presName="parentLin" presStyleCnt="0"/>
      <dgm:spPr/>
    </dgm:pt>
    <dgm:pt modelId="{461783E2-8F0A-46DF-BE1E-8194FB3C5E1D}" type="pres">
      <dgm:prSet presAssocID="{B32B65B5-6B5D-4752-A686-E18A7110628F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55255C32-2B12-4268-AC53-972500802839}" type="pres">
      <dgm:prSet presAssocID="{B32B65B5-6B5D-4752-A686-E18A7110628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00D183-13C2-481C-8087-183FCED813DA}" type="pres">
      <dgm:prSet presAssocID="{B32B65B5-6B5D-4752-A686-E18A7110628F}" presName="negativeSpace" presStyleCnt="0"/>
      <dgm:spPr/>
    </dgm:pt>
    <dgm:pt modelId="{B5EB4584-512B-473B-9E3B-8C49B60387E1}" type="pres">
      <dgm:prSet presAssocID="{B32B65B5-6B5D-4752-A686-E18A7110628F}" presName="childText" presStyleLbl="conFgAcc1" presStyleIdx="1" presStyleCnt="3">
        <dgm:presLayoutVars>
          <dgm:bulletEnabled val="1"/>
        </dgm:presLayoutVars>
      </dgm:prSet>
      <dgm:spPr/>
    </dgm:pt>
    <dgm:pt modelId="{A3D34904-F18F-4628-8220-6A25A035F1AC}" type="pres">
      <dgm:prSet presAssocID="{6D52DC1E-1ECC-4142-A1A0-1CEA9EA27A00}" presName="spaceBetweenRectangles" presStyleCnt="0"/>
      <dgm:spPr/>
    </dgm:pt>
    <dgm:pt modelId="{E445DF2C-F712-46AE-8D96-C671A1EB6FCB}" type="pres">
      <dgm:prSet presAssocID="{660E9A0F-A9D2-4313-8088-A3A41AFDE609}" presName="parentLin" presStyleCnt="0"/>
      <dgm:spPr/>
    </dgm:pt>
    <dgm:pt modelId="{DCFEF726-90B9-4118-A552-623E66E5FB71}" type="pres">
      <dgm:prSet presAssocID="{660E9A0F-A9D2-4313-8088-A3A41AFDE609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60092E2B-501F-4327-90AA-5A12EEB4BC4B}" type="pres">
      <dgm:prSet presAssocID="{660E9A0F-A9D2-4313-8088-A3A41AFDE60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94BB61-6496-4E00-BE84-BB9D6D0B3955}" type="pres">
      <dgm:prSet presAssocID="{660E9A0F-A9D2-4313-8088-A3A41AFDE609}" presName="negativeSpace" presStyleCnt="0"/>
      <dgm:spPr/>
    </dgm:pt>
    <dgm:pt modelId="{800900CC-9DDE-48BD-B823-3F5181D34497}" type="pres">
      <dgm:prSet presAssocID="{660E9A0F-A9D2-4313-8088-A3A41AFDE60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9F4AB81-8F2F-4527-A982-4F9626340747}" type="presOf" srcId="{660E9A0F-A9D2-4313-8088-A3A41AFDE609}" destId="{60092E2B-501F-4327-90AA-5A12EEB4BC4B}" srcOrd="1" destOrd="0" presId="urn:microsoft.com/office/officeart/2005/8/layout/list1"/>
    <dgm:cxn modelId="{AA3829C9-C150-42F5-971B-65B5626A9C78}" type="presOf" srcId="{B32B65B5-6B5D-4752-A686-E18A7110628F}" destId="{55255C32-2B12-4268-AC53-972500802839}" srcOrd="1" destOrd="0" presId="urn:microsoft.com/office/officeart/2005/8/layout/list1"/>
    <dgm:cxn modelId="{03A9C8EC-E1E6-48F4-9A6B-E45E96623CF8}" type="presOf" srcId="{C9A1F00C-804D-43DB-9240-F8C41FAE2D39}" destId="{86A9FE91-1F99-453E-8713-53C8C9798EEC}" srcOrd="0" destOrd="0" presId="urn:microsoft.com/office/officeart/2005/8/layout/list1"/>
    <dgm:cxn modelId="{D1C9FA39-C33C-4651-A612-026AAB504671}" type="presOf" srcId="{660E9A0F-A9D2-4313-8088-A3A41AFDE609}" destId="{DCFEF726-90B9-4118-A552-623E66E5FB71}" srcOrd="0" destOrd="0" presId="urn:microsoft.com/office/officeart/2005/8/layout/list1"/>
    <dgm:cxn modelId="{586716E7-0906-4B41-8DF6-CD1340BB8186}" srcId="{7B7A6664-B526-4313-B638-5905801C5DE3}" destId="{660E9A0F-A9D2-4313-8088-A3A41AFDE609}" srcOrd="2" destOrd="0" parTransId="{328EA0CD-18C8-411B-A397-9214545A8228}" sibTransId="{3E530F38-33E9-4E3A-83FB-9E216F6A87FB}"/>
    <dgm:cxn modelId="{CA8A2F99-4350-4B78-9760-20C703605399}" srcId="{7B7A6664-B526-4313-B638-5905801C5DE3}" destId="{C9A1F00C-804D-43DB-9240-F8C41FAE2D39}" srcOrd="0" destOrd="0" parTransId="{43295479-D3ED-4F9C-98D5-FEF0744E5F9D}" sibTransId="{922E8B75-25B5-4E45-92E5-5464B76D81BA}"/>
    <dgm:cxn modelId="{26961FE0-313C-400A-92B1-702FDA062A0E}" type="presOf" srcId="{B32B65B5-6B5D-4752-A686-E18A7110628F}" destId="{461783E2-8F0A-46DF-BE1E-8194FB3C5E1D}" srcOrd="0" destOrd="0" presId="urn:microsoft.com/office/officeart/2005/8/layout/list1"/>
    <dgm:cxn modelId="{155A7CD8-8DDA-4DF4-A66E-A14332330473}" srcId="{7B7A6664-B526-4313-B638-5905801C5DE3}" destId="{B32B65B5-6B5D-4752-A686-E18A7110628F}" srcOrd="1" destOrd="0" parTransId="{023E9198-B486-460E-950E-A64744F5D5D5}" sibTransId="{6D52DC1E-1ECC-4142-A1A0-1CEA9EA27A00}"/>
    <dgm:cxn modelId="{3734A14A-AD57-4644-9E90-4D0829E4800E}" type="presOf" srcId="{7B7A6664-B526-4313-B638-5905801C5DE3}" destId="{D5CC16C5-7565-42F7-89EC-FC8C3C3F9DEE}" srcOrd="0" destOrd="0" presId="urn:microsoft.com/office/officeart/2005/8/layout/list1"/>
    <dgm:cxn modelId="{88068AD8-3C21-46ED-9EBB-EF6672882333}" type="presOf" srcId="{C9A1F00C-804D-43DB-9240-F8C41FAE2D39}" destId="{05FB04D9-5EF2-4E58-9E25-E4DFCF6ECA2A}" srcOrd="1" destOrd="0" presId="urn:microsoft.com/office/officeart/2005/8/layout/list1"/>
    <dgm:cxn modelId="{F4F35F64-C2B1-4187-8E18-E2B62F44B732}" type="presParOf" srcId="{D5CC16C5-7565-42F7-89EC-FC8C3C3F9DEE}" destId="{74B8AA37-9777-489A-8AD2-A8F94DA6E45B}" srcOrd="0" destOrd="0" presId="urn:microsoft.com/office/officeart/2005/8/layout/list1"/>
    <dgm:cxn modelId="{3F70919D-B6C5-4E29-ACC3-9AB4575E2B9A}" type="presParOf" srcId="{74B8AA37-9777-489A-8AD2-A8F94DA6E45B}" destId="{86A9FE91-1F99-453E-8713-53C8C9798EEC}" srcOrd="0" destOrd="0" presId="urn:microsoft.com/office/officeart/2005/8/layout/list1"/>
    <dgm:cxn modelId="{05CE0F09-4048-44E2-BBA8-C328D187F526}" type="presParOf" srcId="{74B8AA37-9777-489A-8AD2-A8F94DA6E45B}" destId="{05FB04D9-5EF2-4E58-9E25-E4DFCF6ECA2A}" srcOrd="1" destOrd="0" presId="urn:microsoft.com/office/officeart/2005/8/layout/list1"/>
    <dgm:cxn modelId="{DE1E63B7-5845-4226-8778-9DC424753D01}" type="presParOf" srcId="{D5CC16C5-7565-42F7-89EC-FC8C3C3F9DEE}" destId="{93F735F6-000E-4E80-8FFB-FABA50D09D3F}" srcOrd="1" destOrd="0" presId="urn:microsoft.com/office/officeart/2005/8/layout/list1"/>
    <dgm:cxn modelId="{A0E47FA0-D6E0-4672-A420-DFE498D74698}" type="presParOf" srcId="{D5CC16C5-7565-42F7-89EC-FC8C3C3F9DEE}" destId="{F4605581-00B8-49BA-9DC1-8E65672D537B}" srcOrd="2" destOrd="0" presId="urn:microsoft.com/office/officeart/2005/8/layout/list1"/>
    <dgm:cxn modelId="{B2147675-B4EB-4B55-AC99-BFFA56531120}" type="presParOf" srcId="{D5CC16C5-7565-42F7-89EC-FC8C3C3F9DEE}" destId="{49D3E73B-EA64-40B0-9B74-F74B8B7EC28F}" srcOrd="3" destOrd="0" presId="urn:microsoft.com/office/officeart/2005/8/layout/list1"/>
    <dgm:cxn modelId="{12F6C0DA-EAD1-4C7E-81E4-9439B8033C36}" type="presParOf" srcId="{D5CC16C5-7565-42F7-89EC-FC8C3C3F9DEE}" destId="{5CD1066A-631F-4FF2-A245-8D6FF68DF156}" srcOrd="4" destOrd="0" presId="urn:microsoft.com/office/officeart/2005/8/layout/list1"/>
    <dgm:cxn modelId="{748EAF81-41AA-47B4-9485-BDFC713D303A}" type="presParOf" srcId="{5CD1066A-631F-4FF2-A245-8D6FF68DF156}" destId="{461783E2-8F0A-46DF-BE1E-8194FB3C5E1D}" srcOrd="0" destOrd="0" presId="urn:microsoft.com/office/officeart/2005/8/layout/list1"/>
    <dgm:cxn modelId="{E93D41B2-7A75-4AF8-AF50-414AC3DBB84B}" type="presParOf" srcId="{5CD1066A-631F-4FF2-A245-8D6FF68DF156}" destId="{55255C32-2B12-4268-AC53-972500802839}" srcOrd="1" destOrd="0" presId="urn:microsoft.com/office/officeart/2005/8/layout/list1"/>
    <dgm:cxn modelId="{288769DE-C288-42E6-B424-6ADD0EE0A775}" type="presParOf" srcId="{D5CC16C5-7565-42F7-89EC-FC8C3C3F9DEE}" destId="{1C00D183-13C2-481C-8087-183FCED813DA}" srcOrd="5" destOrd="0" presId="urn:microsoft.com/office/officeart/2005/8/layout/list1"/>
    <dgm:cxn modelId="{0C61EF0E-2FE8-4BE5-9B82-2A249BEE962C}" type="presParOf" srcId="{D5CC16C5-7565-42F7-89EC-FC8C3C3F9DEE}" destId="{B5EB4584-512B-473B-9E3B-8C49B60387E1}" srcOrd="6" destOrd="0" presId="urn:microsoft.com/office/officeart/2005/8/layout/list1"/>
    <dgm:cxn modelId="{860025C3-1D87-4DB1-8D52-1917E35C1D28}" type="presParOf" srcId="{D5CC16C5-7565-42F7-89EC-FC8C3C3F9DEE}" destId="{A3D34904-F18F-4628-8220-6A25A035F1AC}" srcOrd="7" destOrd="0" presId="urn:microsoft.com/office/officeart/2005/8/layout/list1"/>
    <dgm:cxn modelId="{0EB5B982-A246-440F-81CC-D1C2CD990463}" type="presParOf" srcId="{D5CC16C5-7565-42F7-89EC-FC8C3C3F9DEE}" destId="{E445DF2C-F712-46AE-8D96-C671A1EB6FCB}" srcOrd="8" destOrd="0" presId="urn:microsoft.com/office/officeart/2005/8/layout/list1"/>
    <dgm:cxn modelId="{DF2AEB1E-2698-4380-9B4A-FA62D4DC2EB3}" type="presParOf" srcId="{E445DF2C-F712-46AE-8D96-C671A1EB6FCB}" destId="{DCFEF726-90B9-4118-A552-623E66E5FB71}" srcOrd="0" destOrd="0" presId="urn:microsoft.com/office/officeart/2005/8/layout/list1"/>
    <dgm:cxn modelId="{BC57BBC0-05C4-4122-A57B-A36C06AEC9FE}" type="presParOf" srcId="{E445DF2C-F712-46AE-8D96-C671A1EB6FCB}" destId="{60092E2B-501F-4327-90AA-5A12EEB4BC4B}" srcOrd="1" destOrd="0" presId="urn:microsoft.com/office/officeart/2005/8/layout/list1"/>
    <dgm:cxn modelId="{B85D954C-B9A2-45C7-A18B-9115B4D23A7D}" type="presParOf" srcId="{D5CC16C5-7565-42F7-89EC-FC8C3C3F9DEE}" destId="{B794BB61-6496-4E00-BE84-BB9D6D0B3955}" srcOrd="9" destOrd="0" presId="urn:microsoft.com/office/officeart/2005/8/layout/list1"/>
    <dgm:cxn modelId="{496E25D6-E0C4-4FAC-881F-01F9C955445D}" type="presParOf" srcId="{D5CC16C5-7565-42F7-89EC-FC8C3C3F9DEE}" destId="{800900CC-9DDE-48BD-B823-3F5181D3449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D7E595-1664-4361-AE4B-3CCDEFDE95F0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A116DC3B-641A-4A4D-9AAA-7879E12BDEBC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S" sz="2600" dirty="0" smtClean="0">
              <a:solidFill>
                <a:schemeClr val="bg1">
                  <a:lumMod val="10000"/>
                </a:schemeClr>
              </a:solidFill>
              <a:latin typeface="+mj-lt"/>
              <a:ea typeface="Times New Roman" panose="02020603050405020304" pitchFamily="18" charset="0"/>
            </a:rPr>
            <a:t>Para alivianar la estructura del robot se recomienda utilizar piezas de acrílico o impresiones 3D en PLA. </a:t>
          </a:r>
          <a:endParaRPr lang="es-ES" sz="2600" dirty="0">
            <a:solidFill>
              <a:schemeClr val="bg1">
                <a:lumMod val="10000"/>
              </a:schemeClr>
            </a:solidFill>
          </a:endParaRPr>
        </a:p>
      </dgm:t>
    </dgm:pt>
    <dgm:pt modelId="{4A76F7C5-C41D-42F2-8D7E-E605E429C850}" type="parTrans" cxnId="{085DB8E1-8B2D-49BC-84D1-4C893F229BB7}">
      <dgm:prSet/>
      <dgm:spPr/>
      <dgm:t>
        <a:bodyPr/>
        <a:lstStyle/>
        <a:p>
          <a:pPr>
            <a:lnSpc>
              <a:spcPct val="150000"/>
            </a:lnSpc>
          </a:pPr>
          <a:endParaRPr lang="es-ES" sz="1600">
            <a:solidFill>
              <a:schemeClr val="bg1">
                <a:lumMod val="10000"/>
              </a:schemeClr>
            </a:solidFill>
          </a:endParaRPr>
        </a:p>
      </dgm:t>
    </dgm:pt>
    <dgm:pt modelId="{E512E1FC-9E09-4C40-AB3E-25C13C161365}" type="sibTrans" cxnId="{085DB8E1-8B2D-49BC-84D1-4C893F229BB7}">
      <dgm:prSet/>
      <dgm:spPr/>
      <dgm:t>
        <a:bodyPr/>
        <a:lstStyle/>
        <a:p>
          <a:pPr>
            <a:lnSpc>
              <a:spcPct val="150000"/>
            </a:lnSpc>
          </a:pPr>
          <a:endParaRPr lang="es-ES" sz="1600">
            <a:solidFill>
              <a:schemeClr val="bg1">
                <a:lumMod val="10000"/>
              </a:schemeClr>
            </a:solidFill>
          </a:endParaRPr>
        </a:p>
      </dgm:t>
    </dgm:pt>
    <dgm:pt modelId="{37757A9D-589C-453F-AA95-449D972F9B6D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S" sz="2600" dirty="0" smtClean="0">
              <a:solidFill>
                <a:schemeClr val="bg1">
                  <a:lumMod val="10000"/>
                </a:schemeClr>
              </a:solidFill>
              <a:latin typeface="+mj-lt"/>
            </a:rPr>
            <a:t>Pruebas en diversas superficies libres de imperfeccionas o suciedad ya que estos factores el desenvolvimiento del robot móvil.</a:t>
          </a:r>
          <a:endParaRPr lang="es-ES" sz="2600" dirty="0">
            <a:solidFill>
              <a:schemeClr val="bg1">
                <a:lumMod val="10000"/>
              </a:schemeClr>
            </a:solidFill>
          </a:endParaRPr>
        </a:p>
      </dgm:t>
    </dgm:pt>
    <dgm:pt modelId="{1E717215-8954-48C2-A41A-0FA87EF7C5A0}" type="parTrans" cxnId="{28627ACA-87C4-4813-8936-AF55ECB83100}">
      <dgm:prSet/>
      <dgm:spPr/>
      <dgm:t>
        <a:bodyPr/>
        <a:lstStyle/>
        <a:p>
          <a:pPr>
            <a:lnSpc>
              <a:spcPct val="150000"/>
            </a:lnSpc>
          </a:pPr>
          <a:endParaRPr lang="es-ES" sz="1600">
            <a:solidFill>
              <a:schemeClr val="bg1">
                <a:lumMod val="10000"/>
              </a:schemeClr>
            </a:solidFill>
          </a:endParaRPr>
        </a:p>
      </dgm:t>
    </dgm:pt>
    <dgm:pt modelId="{65275557-374B-42AC-AC5E-C76AB248233C}" type="sibTrans" cxnId="{28627ACA-87C4-4813-8936-AF55ECB83100}">
      <dgm:prSet/>
      <dgm:spPr/>
      <dgm:t>
        <a:bodyPr/>
        <a:lstStyle/>
        <a:p>
          <a:pPr>
            <a:lnSpc>
              <a:spcPct val="150000"/>
            </a:lnSpc>
          </a:pPr>
          <a:endParaRPr lang="es-ES" sz="1600">
            <a:solidFill>
              <a:schemeClr val="bg1">
                <a:lumMod val="10000"/>
              </a:schemeClr>
            </a:solidFill>
          </a:endParaRPr>
        </a:p>
      </dgm:t>
    </dgm:pt>
    <dgm:pt modelId="{FB1C87FE-52C3-4462-9BD0-F5876C8216EC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S" sz="2600" dirty="0" smtClean="0">
              <a:solidFill>
                <a:schemeClr val="bg1">
                  <a:lumMod val="10000"/>
                </a:schemeClr>
              </a:solidFill>
              <a:latin typeface="+mj-lt"/>
            </a:rPr>
            <a:t>Al volar el drone, tener precauciones durante las pruebas se realizan en interiores.</a:t>
          </a:r>
          <a:endParaRPr lang="es-ES" sz="2600" dirty="0">
            <a:solidFill>
              <a:schemeClr val="bg1">
                <a:lumMod val="10000"/>
              </a:schemeClr>
            </a:solidFill>
          </a:endParaRPr>
        </a:p>
      </dgm:t>
    </dgm:pt>
    <dgm:pt modelId="{4B14655A-D4D4-4377-BB20-D521714DB5FC}" type="parTrans" cxnId="{1DF19683-96AB-4CAD-9000-9061DE04C1C4}">
      <dgm:prSet/>
      <dgm:spPr/>
      <dgm:t>
        <a:bodyPr/>
        <a:lstStyle/>
        <a:p>
          <a:pPr>
            <a:lnSpc>
              <a:spcPct val="150000"/>
            </a:lnSpc>
          </a:pPr>
          <a:endParaRPr lang="es-ES" sz="1600">
            <a:solidFill>
              <a:schemeClr val="bg1">
                <a:lumMod val="10000"/>
              </a:schemeClr>
            </a:solidFill>
          </a:endParaRPr>
        </a:p>
      </dgm:t>
    </dgm:pt>
    <dgm:pt modelId="{19E62B18-F84F-4B03-9B2F-70D8CD73F8C2}" type="sibTrans" cxnId="{1DF19683-96AB-4CAD-9000-9061DE04C1C4}">
      <dgm:prSet/>
      <dgm:spPr/>
      <dgm:t>
        <a:bodyPr/>
        <a:lstStyle/>
        <a:p>
          <a:pPr>
            <a:lnSpc>
              <a:spcPct val="150000"/>
            </a:lnSpc>
          </a:pPr>
          <a:endParaRPr lang="es-ES" sz="1600">
            <a:solidFill>
              <a:schemeClr val="bg1">
                <a:lumMod val="10000"/>
              </a:schemeClr>
            </a:solidFill>
          </a:endParaRPr>
        </a:p>
      </dgm:t>
    </dgm:pt>
    <dgm:pt modelId="{524E5E0C-AFDA-4A93-9161-382DE6974018}" type="pres">
      <dgm:prSet presAssocID="{DED7E595-1664-4361-AE4B-3CCDEFDE95F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40C4410-1B3B-402D-A10F-168F9BFD5280}" type="pres">
      <dgm:prSet presAssocID="{A116DC3B-641A-4A4D-9AAA-7879E12BDEBC}" presName="parentLin" presStyleCnt="0"/>
      <dgm:spPr/>
    </dgm:pt>
    <dgm:pt modelId="{C993C62E-0E3D-4694-95BE-F2D36A8ADB46}" type="pres">
      <dgm:prSet presAssocID="{A116DC3B-641A-4A4D-9AAA-7879E12BDEBC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70FC71D6-6C2D-4D24-8348-279EA4E2B0BE}" type="pres">
      <dgm:prSet presAssocID="{A116DC3B-641A-4A4D-9AAA-7879E12BDEB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43B00A-2D98-4D21-A77C-17A7E7CDC3A5}" type="pres">
      <dgm:prSet presAssocID="{A116DC3B-641A-4A4D-9AAA-7879E12BDEBC}" presName="negativeSpace" presStyleCnt="0"/>
      <dgm:spPr/>
    </dgm:pt>
    <dgm:pt modelId="{9A7D0384-2A69-437C-910A-B31222985F28}" type="pres">
      <dgm:prSet presAssocID="{A116DC3B-641A-4A4D-9AAA-7879E12BDEBC}" presName="childText" presStyleLbl="conFgAcc1" presStyleIdx="0" presStyleCnt="3">
        <dgm:presLayoutVars>
          <dgm:bulletEnabled val="1"/>
        </dgm:presLayoutVars>
      </dgm:prSet>
      <dgm:spPr/>
    </dgm:pt>
    <dgm:pt modelId="{2DC9600C-BC74-4B05-BCDF-0474EB48E4E5}" type="pres">
      <dgm:prSet presAssocID="{E512E1FC-9E09-4C40-AB3E-25C13C161365}" presName="spaceBetweenRectangles" presStyleCnt="0"/>
      <dgm:spPr/>
    </dgm:pt>
    <dgm:pt modelId="{CC2ECC48-F3A4-4BD4-927A-0F9C77DD1F99}" type="pres">
      <dgm:prSet presAssocID="{37757A9D-589C-453F-AA95-449D972F9B6D}" presName="parentLin" presStyleCnt="0"/>
      <dgm:spPr/>
    </dgm:pt>
    <dgm:pt modelId="{2BEEB473-7043-441F-8DFA-2BA7C9153F7C}" type="pres">
      <dgm:prSet presAssocID="{37757A9D-589C-453F-AA95-449D972F9B6D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0208844A-5836-441E-944F-A2F60BE6EC01}" type="pres">
      <dgm:prSet presAssocID="{37757A9D-589C-453F-AA95-449D972F9B6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77A5ED-8CB8-4B23-80E2-CDC51F9D2CB6}" type="pres">
      <dgm:prSet presAssocID="{37757A9D-589C-453F-AA95-449D972F9B6D}" presName="negativeSpace" presStyleCnt="0"/>
      <dgm:spPr/>
    </dgm:pt>
    <dgm:pt modelId="{05CAFAC4-4670-4EE6-BBD8-6488DFC9F766}" type="pres">
      <dgm:prSet presAssocID="{37757A9D-589C-453F-AA95-449D972F9B6D}" presName="childText" presStyleLbl="conFgAcc1" presStyleIdx="1" presStyleCnt="3">
        <dgm:presLayoutVars>
          <dgm:bulletEnabled val="1"/>
        </dgm:presLayoutVars>
      </dgm:prSet>
      <dgm:spPr/>
    </dgm:pt>
    <dgm:pt modelId="{F7854EB8-59AF-46EA-A967-C258FEFA6035}" type="pres">
      <dgm:prSet presAssocID="{65275557-374B-42AC-AC5E-C76AB248233C}" presName="spaceBetweenRectangles" presStyleCnt="0"/>
      <dgm:spPr/>
    </dgm:pt>
    <dgm:pt modelId="{E769D978-3077-49ED-AFA3-2988D6F11363}" type="pres">
      <dgm:prSet presAssocID="{FB1C87FE-52C3-4462-9BD0-F5876C8216EC}" presName="parentLin" presStyleCnt="0"/>
      <dgm:spPr/>
    </dgm:pt>
    <dgm:pt modelId="{FE267879-C0AA-4DBE-8342-4BC42AABC67D}" type="pres">
      <dgm:prSet presAssocID="{FB1C87FE-52C3-4462-9BD0-F5876C8216EC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13CB5A03-9B26-4889-8B06-DFB7AF324D0C}" type="pres">
      <dgm:prSet presAssocID="{FB1C87FE-52C3-4462-9BD0-F5876C8216E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EB7807-06DC-480E-B8E2-186EEE6A9AAB}" type="pres">
      <dgm:prSet presAssocID="{FB1C87FE-52C3-4462-9BD0-F5876C8216EC}" presName="negativeSpace" presStyleCnt="0"/>
      <dgm:spPr/>
    </dgm:pt>
    <dgm:pt modelId="{01A1BB65-CAA2-433E-B7F5-0326CD4D0ED5}" type="pres">
      <dgm:prSet presAssocID="{FB1C87FE-52C3-4462-9BD0-F5876C8216E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85DB8E1-8B2D-49BC-84D1-4C893F229BB7}" srcId="{DED7E595-1664-4361-AE4B-3CCDEFDE95F0}" destId="{A116DC3B-641A-4A4D-9AAA-7879E12BDEBC}" srcOrd="0" destOrd="0" parTransId="{4A76F7C5-C41D-42F2-8D7E-E605E429C850}" sibTransId="{E512E1FC-9E09-4C40-AB3E-25C13C161365}"/>
    <dgm:cxn modelId="{E40F1AC3-0CDF-4679-81A6-DDCE201EA9C4}" type="presOf" srcId="{A116DC3B-641A-4A4D-9AAA-7879E12BDEBC}" destId="{70FC71D6-6C2D-4D24-8348-279EA4E2B0BE}" srcOrd="1" destOrd="0" presId="urn:microsoft.com/office/officeart/2005/8/layout/list1"/>
    <dgm:cxn modelId="{D2CC49AD-8672-42F8-93A0-525DF453273D}" type="presOf" srcId="{DED7E595-1664-4361-AE4B-3CCDEFDE95F0}" destId="{524E5E0C-AFDA-4A93-9161-382DE6974018}" srcOrd="0" destOrd="0" presId="urn:microsoft.com/office/officeart/2005/8/layout/list1"/>
    <dgm:cxn modelId="{8925F807-357A-456D-86E4-6093DFB370F3}" type="presOf" srcId="{A116DC3B-641A-4A4D-9AAA-7879E12BDEBC}" destId="{C993C62E-0E3D-4694-95BE-F2D36A8ADB46}" srcOrd="0" destOrd="0" presId="urn:microsoft.com/office/officeart/2005/8/layout/list1"/>
    <dgm:cxn modelId="{81BAC13A-6B4A-4C5C-AE35-05B43220101F}" type="presOf" srcId="{FB1C87FE-52C3-4462-9BD0-F5876C8216EC}" destId="{13CB5A03-9B26-4889-8B06-DFB7AF324D0C}" srcOrd="1" destOrd="0" presId="urn:microsoft.com/office/officeart/2005/8/layout/list1"/>
    <dgm:cxn modelId="{9899421C-9AD4-4415-8C07-C7A8F9639E8F}" type="presOf" srcId="{37757A9D-589C-453F-AA95-449D972F9B6D}" destId="{2BEEB473-7043-441F-8DFA-2BA7C9153F7C}" srcOrd="0" destOrd="0" presId="urn:microsoft.com/office/officeart/2005/8/layout/list1"/>
    <dgm:cxn modelId="{1DF19683-96AB-4CAD-9000-9061DE04C1C4}" srcId="{DED7E595-1664-4361-AE4B-3CCDEFDE95F0}" destId="{FB1C87FE-52C3-4462-9BD0-F5876C8216EC}" srcOrd="2" destOrd="0" parTransId="{4B14655A-D4D4-4377-BB20-D521714DB5FC}" sibTransId="{19E62B18-F84F-4B03-9B2F-70D8CD73F8C2}"/>
    <dgm:cxn modelId="{D88FC6C4-23C2-4696-8416-AB5684687356}" type="presOf" srcId="{FB1C87FE-52C3-4462-9BD0-F5876C8216EC}" destId="{FE267879-C0AA-4DBE-8342-4BC42AABC67D}" srcOrd="0" destOrd="0" presId="urn:microsoft.com/office/officeart/2005/8/layout/list1"/>
    <dgm:cxn modelId="{28627ACA-87C4-4813-8936-AF55ECB83100}" srcId="{DED7E595-1664-4361-AE4B-3CCDEFDE95F0}" destId="{37757A9D-589C-453F-AA95-449D972F9B6D}" srcOrd="1" destOrd="0" parTransId="{1E717215-8954-48C2-A41A-0FA87EF7C5A0}" sibTransId="{65275557-374B-42AC-AC5E-C76AB248233C}"/>
    <dgm:cxn modelId="{989FB96F-5E16-4CA2-ADE4-C42D65BEF1D9}" type="presOf" srcId="{37757A9D-589C-453F-AA95-449D972F9B6D}" destId="{0208844A-5836-441E-944F-A2F60BE6EC01}" srcOrd="1" destOrd="0" presId="urn:microsoft.com/office/officeart/2005/8/layout/list1"/>
    <dgm:cxn modelId="{42D381E4-C249-4869-A7BA-8B89712C8905}" type="presParOf" srcId="{524E5E0C-AFDA-4A93-9161-382DE6974018}" destId="{740C4410-1B3B-402D-A10F-168F9BFD5280}" srcOrd="0" destOrd="0" presId="urn:microsoft.com/office/officeart/2005/8/layout/list1"/>
    <dgm:cxn modelId="{63E81CDE-7859-4A96-85B3-C422E7BA7068}" type="presParOf" srcId="{740C4410-1B3B-402D-A10F-168F9BFD5280}" destId="{C993C62E-0E3D-4694-95BE-F2D36A8ADB46}" srcOrd="0" destOrd="0" presId="urn:microsoft.com/office/officeart/2005/8/layout/list1"/>
    <dgm:cxn modelId="{DC6BFA5D-32A4-421E-B4E3-72282AF5ABA8}" type="presParOf" srcId="{740C4410-1B3B-402D-A10F-168F9BFD5280}" destId="{70FC71D6-6C2D-4D24-8348-279EA4E2B0BE}" srcOrd="1" destOrd="0" presId="urn:microsoft.com/office/officeart/2005/8/layout/list1"/>
    <dgm:cxn modelId="{BC3A4801-81C9-4A0E-BE13-DC8FDBBFEB00}" type="presParOf" srcId="{524E5E0C-AFDA-4A93-9161-382DE6974018}" destId="{4443B00A-2D98-4D21-A77C-17A7E7CDC3A5}" srcOrd="1" destOrd="0" presId="urn:microsoft.com/office/officeart/2005/8/layout/list1"/>
    <dgm:cxn modelId="{B9DA07B4-7DA9-4046-8EE9-49C9853A77B0}" type="presParOf" srcId="{524E5E0C-AFDA-4A93-9161-382DE6974018}" destId="{9A7D0384-2A69-437C-910A-B31222985F28}" srcOrd="2" destOrd="0" presId="urn:microsoft.com/office/officeart/2005/8/layout/list1"/>
    <dgm:cxn modelId="{D0F3F6D9-CBB7-486F-8D40-845756A67E23}" type="presParOf" srcId="{524E5E0C-AFDA-4A93-9161-382DE6974018}" destId="{2DC9600C-BC74-4B05-BCDF-0474EB48E4E5}" srcOrd="3" destOrd="0" presId="urn:microsoft.com/office/officeart/2005/8/layout/list1"/>
    <dgm:cxn modelId="{9D0E1621-E2D0-4B5D-87E8-EBDB530D696F}" type="presParOf" srcId="{524E5E0C-AFDA-4A93-9161-382DE6974018}" destId="{CC2ECC48-F3A4-4BD4-927A-0F9C77DD1F99}" srcOrd="4" destOrd="0" presId="urn:microsoft.com/office/officeart/2005/8/layout/list1"/>
    <dgm:cxn modelId="{84F95BAD-0666-4902-AA5C-DD9B1BAAAE0D}" type="presParOf" srcId="{CC2ECC48-F3A4-4BD4-927A-0F9C77DD1F99}" destId="{2BEEB473-7043-441F-8DFA-2BA7C9153F7C}" srcOrd="0" destOrd="0" presId="urn:microsoft.com/office/officeart/2005/8/layout/list1"/>
    <dgm:cxn modelId="{7219883F-25AE-4082-A31F-2419825E1A1F}" type="presParOf" srcId="{CC2ECC48-F3A4-4BD4-927A-0F9C77DD1F99}" destId="{0208844A-5836-441E-944F-A2F60BE6EC01}" srcOrd="1" destOrd="0" presId="urn:microsoft.com/office/officeart/2005/8/layout/list1"/>
    <dgm:cxn modelId="{719A19BE-4C3D-4EAA-A570-A4F0986452A0}" type="presParOf" srcId="{524E5E0C-AFDA-4A93-9161-382DE6974018}" destId="{DA77A5ED-8CB8-4B23-80E2-CDC51F9D2CB6}" srcOrd="5" destOrd="0" presId="urn:microsoft.com/office/officeart/2005/8/layout/list1"/>
    <dgm:cxn modelId="{A5ACFD71-D44B-48FA-9CB8-892F321A88DC}" type="presParOf" srcId="{524E5E0C-AFDA-4A93-9161-382DE6974018}" destId="{05CAFAC4-4670-4EE6-BBD8-6488DFC9F766}" srcOrd="6" destOrd="0" presId="urn:microsoft.com/office/officeart/2005/8/layout/list1"/>
    <dgm:cxn modelId="{BD3713EE-5239-4ED9-A2F3-56595B626C79}" type="presParOf" srcId="{524E5E0C-AFDA-4A93-9161-382DE6974018}" destId="{F7854EB8-59AF-46EA-A967-C258FEFA6035}" srcOrd="7" destOrd="0" presId="urn:microsoft.com/office/officeart/2005/8/layout/list1"/>
    <dgm:cxn modelId="{BEA1F9A0-F7EA-4670-BC5E-A13967A935A0}" type="presParOf" srcId="{524E5E0C-AFDA-4A93-9161-382DE6974018}" destId="{E769D978-3077-49ED-AFA3-2988D6F11363}" srcOrd="8" destOrd="0" presId="urn:microsoft.com/office/officeart/2005/8/layout/list1"/>
    <dgm:cxn modelId="{B7DCE514-B4D6-40C0-A892-94F86C1F01A1}" type="presParOf" srcId="{E769D978-3077-49ED-AFA3-2988D6F11363}" destId="{FE267879-C0AA-4DBE-8342-4BC42AABC67D}" srcOrd="0" destOrd="0" presId="urn:microsoft.com/office/officeart/2005/8/layout/list1"/>
    <dgm:cxn modelId="{2ADC5378-26D5-4EC0-92D5-87E606E3CF94}" type="presParOf" srcId="{E769D978-3077-49ED-AFA3-2988D6F11363}" destId="{13CB5A03-9B26-4889-8B06-DFB7AF324D0C}" srcOrd="1" destOrd="0" presId="urn:microsoft.com/office/officeart/2005/8/layout/list1"/>
    <dgm:cxn modelId="{15929C48-3A48-4042-B4AD-F502A73D6C93}" type="presParOf" srcId="{524E5E0C-AFDA-4A93-9161-382DE6974018}" destId="{E4EB7807-06DC-480E-B8E2-186EEE6A9AAB}" srcOrd="9" destOrd="0" presId="urn:microsoft.com/office/officeart/2005/8/layout/list1"/>
    <dgm:cxn modelId="{66ADECF3-E34D-4BED-A376-06FDABDC21D9}" type="presParOf" srcId="{524E5E0C-AFDA-4A93-9161-382DE6974018}" destId="{01A1BB65-CAA2-433E-B7F5-0326CD4D0ED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0FA41-DA57-49F7-AF6C-FE12A4282760}">
      <dsp:nvSpPr>
        <dsp:cNvPr id="0" name=""/>
        <dsp:cNvSpPr/>
      </dsp:nvSpPr>
      <dsp:spPr>
        <a:xfrm>
          <a:off x="1407782" y="2065"/>
          <a:ext cx="4336928" cy="7945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600" kern="1200" dirty="0">
              <a:solidFill>
                <a:srgbClr val="FFFFFF"/>
              </a:solidFill>
              <a:latin typeface="+mj-lt"/>
            </a:rPr>
            <a:t>Requerimientos</a:t>
          </a:r>
        </a:p>
      </dsp:txBody>
      <dsp:txXfrm>
        <a:off x="1431053" y="25336"/>
        <a:ext cx="4290386" cy="747985"/>
      </dsp:txXfrm>
    </dsp:sp>
    <dsp:sp modelId="{B41334B4-7A3E-440F-AABC-DB507C167EF6}">
      <dsp:nvSpPr>
        <dsp:cNvPr id="0" name=""/>
        <dsp:cNvSpPr/>
      </dsp:nvSpPr>
      <dsp:spPr>
        <a:xfrm>
          <a:off x="1841475" y="796593"/>
          <a:ext cx="433692" cy="5958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5895"/>
              </a:lnTo>
              <a:lnTo>
                <a:pt x="433692" y="59589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CD3BC7-6BD1-4455-872D-68E90BE85CB6}">
      <dsp:nvSpPr>
        <dsp:cNvPr id="0" name=""/>
        <dsp:cNvSpPr/>
      </dsp:nvSpPr>
      <dsp:spPr>
        <a:xfrm>
          <a:off x="2275168" y="995225"/>
          <a:ext cx="3469530" cy="7945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solidFill>
                <a:schemeClr val="bg2"/>
              </a:solidFill>
              <a:latin typeface="+mj-lt"/>
            </a:rPr>
            <a:t>Terreno sin crestas ni valles.</a:t>
          </a:r>
        </a:p>
      </dsp:txBody>
      <dsp:txXfrm>
        <a:off x="2298439" y="1018496"/>
        <a:ext cx="3422988" cy="747985"/>
      </dsp:txXfrm>
    </dsp:sp>
    <dsp:sp modelId="{BBD4AEAD-20B3-49CA-BC08-765BEB2A44E4}">
      <dsp:nvSpPr>
        <dsp:cNvPr id="0" name=""/>
        <dsp:cNvSpPr/>
      </dsp:nvSpPr>
      <dsp:spPr>
        <a:xfrm>
          <a:off x="1841475" y="796593"/>
          <a:ext cx="433692" cy="1589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9055"/>
              </a:lnTo>
              <a:lnTo>
                <a:pt x="433692" y="158905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2FACD9-29E0-4156-9922-A12D89300387}">
      <dsp:nvSpPr>
        <dsp:cNvPr id="0" name=""/>
        <dsp:cNvSpPr/>
      </dsp:nvSpPr>
      <dsp:spPr>
        <a:xfrm>
          <a:off x="2275168" y="1988384"/>
          <a:ext cx="3469530" cy="7945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872080"/>
              <a:satOff val="9480"/>
              <a:lumOff val="-3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solidFill>
                <a:schemeClr val="bg2"/>
              </a:solidFill>
              <a:latin typeface="+mj-lt"/>
            </a:rPr>
            <a:t>Robot pequeño y ligero.</a:t>
          </a:r>
        </a:p>
      </dsp:txBody>
      <dsp:txXfrm>
        <a:off x="2298439" y="2011655"/>
        <a:ext cx="3422988" cy="747985"/>
      </dsp:txXfrm>
    </dsp:sp>
    <dsp:sp modelId="{778E3CF0-B78B-4A6B-86D2-50C0349AA6A5}">
      <dsp:nvSpPr>
        <dsp:cNvPr id="0" name=""/>
        <dsp:cNvSpPr/>
      </dsp:nvSpPr>
      <dsp:spPr>
        <a:xfrm>
          <a:off x="1841475" y="796593"/>
          <a:ext cx="433692" cy="2582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2214"/>
              </a:lnTo>
              <a:lnTo>
                <a:pt x="433692" y="258221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A7975D-5852-4100-B487-DB13AD69E959}">
      <dsp:nvSpPr>
        <dsp:cNvPr id="0" name=""/>
        <dsp:cNvSpPr/>
      </dsp:nvSpPr>
      <dsp:spPr>
        <a:xfrm>
          <a:off x="2275168" y="2981544"/>
          <a:ext cx="3469530" cy="7945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744161"/>
              <a:satOff val="18961"/>
              <a:lumOff val="-6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solidFill>
                <a:schemeClr val="bg2"/>
              </a:solidFill>
              <a:latin typeface="+mj-lt"/>
            </a:rPr>
            <a:t>Capacidad de giro en su propio eje.</a:t>
          </a:r>
        </a:p>
      </dsp:txBody>
      <dsp:txXfrm>
        <a:off x="2298439" y="3004815"/>
        <a:ext cx="3422988" cy="747985"/>
      </dsp:txXfrm>
    </dsp:sp>
    <dsp:sp modelId="{89584F0E-4D92-4F37-A309-FCFA25C4207A}">
      <dsp:nvSpPr>
        <dsp:cNvPr id="0" name=""/>
        <dsp:cNvSpPr/>
      </dsp:nvSpPr>
      <dsp:spPr>
        <a:xfrm>
          <a:off x="1841475" y="796593"/>
          <a:ext cx="433692" cy="3575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5373"/>
              </a:lnTo>
              <a:lnTo>
                <a:pt x="433692" y="357537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A7039C-9382-4A1E-AED8-D5C604CEC737}">
      <dsp:nvSpPr>
        <dsp:cNvPr id="0" name=""/>
        <dsp:cNvSpPr/>
      </dsp:nvSpPr>
      <dsp:spPr>
        <a:xfrm>
          <a:off x="2275168" y="3974703"/>
          <a:ext cx="3469530" cy="7945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616241"/>
              <a:satOff val="28441"/>
              <a:lumOff val="-9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solidFill>
                <a:schemeClr val="bg2"/>
              </a:solidFill>
              <a:latin typeface="+mj-lt"/>
            </a:rPr>
            <a:t>Controlar la velocidad de la llanta.</a:t>
          </a:r>
        </a:p>
      </dsp:txBody>
      <dsp:txXfrm>
        <a:off x="2298439" y="3997974"/>
        <a:ext cx="3422988" cy="747985"/>
      </dsp:txXfrm>
    </dsp:sp>
    <dsp:sp modelId="{C4F4A664-65ED-4318-B021-7FC54BFEE0EB}">
      <dsp:nvSpPr>
        <dsp:cNvPr id="0" name=""/>
        <dsp:cNvSpPr/>
      </dsp:nvSpPr>
      <dsp:spPr>
        <a:xfrm>
          <a:off x="1841475" y="796593"/>
          <a:ext cx="433692" cy="45685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68533"/>
              </a:lnTo>
              <a:lnTo>
                <a:pt x="433692" y="456853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6AC34C-D570-4D14-8E32-12708214BA84}">
      <dsp:nvSpPr>
        <dsp:cNvPr id="0" name=""/>
        <dsp:cNvSpPr/>
      </dsp:nvSpPr>
      <dsp:spPr>
        <a:xfrm>
          <a:off x="2275168" y="4967863"/>
          <a:ext cx="3469530" cy="7945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488322"/>
              <a:satOff val="37922"/>
              <a:lumOff val="-13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solidFill>
                <a:schemeClr val="bg2"/>
              </a:solidFill>
              <a:latin typeface="+mj-lt"/>
            </a:rPr>
            <a:t>Torque del robot grande.</a:t>
          </a:r>
        </a:p>
      </dsp:txBody>
      <dsp:txXfrm>
        <a:off x="2298439" y="4991134"/>
        <a:ext cx="3422988" cy="747985"/>
      </dsp:txXfrm>
    </dsp:sp>
    <dsp:sp modelId="{21CA4183-A83C-4E25-8A03-B71E541F03A9}">
      <dsp:nvSpPr>
        <dsp:cNvPr id="0" name=""/>
        <dsp:cNvSpPr/>
      </dsp:nvSpPr>
      <dsp:spPr>
        <a:xfrm>
          <a:off x="1841475" y="796593"/>
          <a:ext cx="433692" cy="55616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61692"/>
              </a:lnTo>
              <a:lnTo>
                <a:pt x="433692" y="556169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492AC-2EC0-4726-85A1-AF3FAD44A4C3}">
      <dsp:nvSpPr>
        <dsp:cNvPr id="0" name=""/>
        <dsp:cNvSpPr/>
      </dsp:nvSpPr>
      <dsp:spPr>
        <a:xfrm>
          <a:off x="2275168" y="5961022"/>
          <a:ext cx="3469530" cy="7945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360402"/>
              <a:satOff val="47402"/>
              <a:lumOff val="-164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solidFill>
                <a:schemeClr val="bg2"/>
              </a:solidFill>
              <a:latin typeface="+mj-lt"/>
            </a:rPr>
            <a:t>Autonomía energética.</a:t>
          </a:r>
        </a:p>
      </dsp:txBody>
      <dsp:txXfrm>
        <a:off x="2298439" y="5984293"/>
        <a:ext cx="3422988" cy="7479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D7CBF1-C9A2-4DF6-935B-93E196482E73}">
      <dsp:nvSpPr>
        <dsp:cNvPr id="0" name=""/>
        <dsp:cNvSpPr/>
      </dsp:nvSpPr>
      <dsp:spPr>
        <a:xfrm>
          <a:off x="613255" y="1128"/>
          <a:ext cx="6116347" cy="7848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700" kern="1200" dirty="0"/>
            <a:t>Restricciones</a:t>
          </a:r>
        </a:p>
      </dsp:txBody>
      <dsp:txXfrm>
        <a:off x="636242" y="24115"/>
        <a:ext cx="6070373" cy="738866"/>
      </dsp:txXfrm>
    </dsp:sp>
    <dsp:sp modelId="{1B018E15-3199-4DBC-91EC-7A4BC57F5907}">
      <dsp:nvSpPr>
        <dsp:cNvPr id="0" name=""/>
        <dsp:cNvSpPr/>
      </dsp:nvSpPr>
      <dsp:spPr>
        <a:xfrm>
          <a:off x="1224890" y="785968"/>
          <a:ext cx="611634" cy="7907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0787"/>
              </a:lnTo>
              <a:lnTo>
                <a:pt x="611634" y="79078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C40FD-7779-4A92-8973-3E20EB011C0B}">
      <dsp:nvSpPr>
        <dsp:cNvPr id="0" name=""/>
        <dsp:cNvSpPr/>
      </dsp:nvSpPr>
      <dsp:spPr>
        <a:xfrm>
          <a:off x="1836525" y="1049564"/>
          <a:ext cx="4895035" cy="10543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>
              <a:solidFill>
                <a:schemeClr val="bg2"/>
              </a:solidFill>
            </a:rPr>
            <a:t>Velocidad máxima de desplazamiento 0,2 m/s.</a:t>
          </a:r>
        </a:p>
      </dsp:txBody>
      <dsp:txXfrm>
        <a:off x="1867407" y="1080446"/>
        <a:ext cx="4833271" cy="992618"/>
      </dsp:txXfrm>
    </dsp:sp>
    <dsp:sp modelId="{02CE4A16-7C4F-466D-98CC-E9F4D6F66EDB}">
      <dsp:nvSpPr>
        <dsp:cNvPr id="0" name=""/>
        <dsp:cNvSpPr/>
      </dsp:nvSpPr>
      <dsp:spPr>
        <a:xfrm>
          <a:off x="1224890" y="785968"/>
          <a:ext cx="611634" cy="2108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8765"/>
              </a:lnTo>
              <a:lnTo>
                <a:pt x="611634" y="210876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FAE3E9-1F42-4EFE-994B-E10191ED499A}">
      <dsp:nvSpPr>
        <dsp:cNvPr id="0" name=""/>
        <dsp:cNvSpPr/>
      </dsp:nvSpPr>
      <dsp:spPr>
        <a:xfrm>
          <a:off x="1836525" y="2367543"/>
          <a:ext cx="4895035" cy="10543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5780201"/>
              <a:satOff val="-23701"/>
              <a:lumOff val="-31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>
              <a:solidFill>
                <a:schemeClr val="bg2"/>
              </a:solidFill>
            </a:rPr>
            <a:t>Dimensiones : 12 x 12 cm.</a:t>
          </a:r>
        </a:p>
      </dsp:txBody>
      <dsp:txXfrm>
        <a:off x="1867407" y="2398425"/>
        <a:ext cx="4833271" cy="992618"/>
      </dsp:txXfrm>
    </dsp:sp>
    <dsp:sp modelId="{E5BFB637-0BED-44D0-B591-16B73BAE7629}">
      <dsp:nvSpPr>
        <dsp:cNvPr id="0" name=""/>
        <dsp:cNvSpPr/>
      </dsp:nvSpPr>
      <dsp:spPr>
        <a:xfrm>
          <a:off x="1224890" y="785968"/>
          <a:ext cx="611634" cy="34267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6743"/>
              </a:lnTo>
              <a:lnTo>
                <a:pt x="611634" y="342674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5B75CF-6C58-4789-8A25-9C7BB91E0386}">
      <dsp:nvSpPr>
        <dsp:cNvPr id="0" name=""/>
        <dsp:cNvSpPr/>
      </dsp:nvSpPr>
      <dsp:spPr>
        <a:xfrm>
          <a:off x="1836525" y="3685521"/>
          <a:ext cx="4895035" cy="10543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1560402"/>
              <a:satOff val="-47402"/>
              <a:lumOff val="-62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>
              <a:solidFill>
                <a:schemeClr val="bg2"/>
              </a:solidFill>
            </a:rPr>
            <a:t>Peso menor a 30 Kg.</a:t>
          </a:r>
        </a:p>
      </dsp:txBody>
      <dsp:txXfrm>
        <a:off x="1867407" y="3716403"/>
        <a:ext cx="4833271" cy="9926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605581-00B8-49BA-9DC1-8E65672D537B}">
      <dsp:nvSpPr>
        <dsp:cNvPr id="0" name=""/>
        <dsp:cNvSpPr/>
      </dsp:nvSpPr>
      <dsp:spPr>
        <a:xfrm>
          <a:off x="0" y="927687"/>
          <a:ext cx="15562793" cy="15624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FB04D9-5EF2-4E58-9E25-E4DFCF6ECA2A}">
      <dsp:nvSpPr>
        <dsp:cNvPr id="0" name=""/>
        <dsp:cNvSpPr/>
      </dsp:nvSpPr>
      <dsp:spPr>
        <a:xfrm>
          <a:off x="778139" y="12567"/>
          <a:ext cx="10893955" cy="1830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1766" tIns="0" rIns="411766" bIns="0" numCol="1" spcCol="1270" anchor="ctr" anchorCtr="0">
          <a:noAutofit/>
        </a:bodyPr>
        <a:lstStyle/>
        <a:p>
          <a:pPr lvl="0" algn="l" defTabSz="9779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kumimoji="0" lang="es-ES" altLang="en-US" sz="2200" b="0" i="0" u="none" strike="noStrike" kern="1200" cap="none" normalizeH="0" baseline="0" dirty="0" smtClean="0">
              <a:ln/>
              <a:solidFill>
                <a:schemeClr val="bg1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</a:rPr>
            <a:t>El reconocimiento de patrones para el seguimiento de la plataforma robótica es más robusta en la detección de marcadores Aruco a comparación con la librería de Python “</a:t>
          </a:r>
          <a:r>
            <a:rPr kumimoji="0" lang="es-ES" altLang="en-US" sz="2200" b="0" i="0" u="none" strike="noStrike" kern="1200" cap="none" normalizeH="0" baseline="0" dirty="0" err="1" smtClean="0">
              <a:ln/>
              <a:solidFill>
                <a:schemeClr val="bg1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</a:rPr>
            <a:t>Zbar</a:t>
          </a:r>
          <a:r>
            <a:rPr kumimoji="0" lang="es-ES" altLang="en-US" sz="2200" b="0" i="0" u="none" strike="noStrike" kern="1200" cap="none" normalizeH="0" baseline="0" dirty="0" smtClean="0">
              <a:ln/>
              <a:solidFill>
                <a:schemeClr val="bg1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</a:rPr>
            <a:t>” para reconocer códigos QR.</a:t>
          </a:r>
          <a:endParaRPr lang="es-ES" sz="2200" kern="1200" dirty="0">
            <a:solidFill>
              <a:schemeClr val="bg1">
                <a:lumMod val="25000"/>
              </a:schemeClr>
            </a:solidFill>
          </a:endParaRPr>
        </a:p>
      </dsp:txBody>
      <dsp:txXfrm>
        <a:off x="867484" y="101912"/>
        <a:ext cx="10715265" cy="1651550"/>
      </dsp:txXfrm>
    </dsp:sp>
    <dsp:sp modelId="{B5EB4584-512B-473B-9E3B-8C49B60387E1}">
      <dsp:nvSpPr>
        <dsp:cNvPr id="0" name=""/>
        <dsp:cNvSpPr/>
      </dsp:nvSpPr>
      <dsp:spPr>
        <a:xfrm>
          <a:off x="0" y="3740007"/>
          <a:ext cx="15562793" cy="15624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255C32-2B12-4268-AC53-972500802839}">
      <dsp:nvSpPr>
        <dsp:cNvPr id="0" name=""/>
        <dsp:cNvSpPr/>
      </dsp:nvSpPr>
      <dsp:spPr>
        <a:xfrm>
          <a:off x="778139" y="2824887"/>
          <a:ext cx="10893955" cy="1830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1766" tIns="0" rIns="411766" bIns="0" numCol="1" spcCol="1270" anchor="ctr" anchorCtr="0">
          <a:noAutofit/>
        </a:bodyPr>
        <a:lstStyle/>
        <a:p>
          <a:pPr lvl="0" algn="l" defTabSz="9779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kumimoji="0" lang="es-ES" altLang="en-US" sz="2200" b="0" i="0" u="none" strike="noStrike" kern="1200" cap="none" normalizeH="0" baseline="0" dirty="0" smtClean="0">
              <a:ln/>
              <a:solidFill>
                <a:schemeClr val="bg1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</a:rPr>
            <a:t>El uso de un controlador PI solventó el posicionamiento del drone en el centro del área de trazo.</a:t>
          </a:r>
          <a:endParaRPr lang="es-ES" sz="2200" kern="1200" dirty="0">
            <a:solidFill>
              <a:schemeClr val="bg1">
                <a:lumMod val="25000"/>
              </a:schemeClr>
            </a:solidFill>
          </a:endParaRPr>
        </a:p>
      </dsp:txBody>
      <dsp:txXfrm>
        <a:off x="867484" y="2914232"/>
        <a:ext cx="10715265" cy="1651550"/>
      </dsp:txXfrm>
    </dsp:sp>
    <dsp:sp modelId="{800900CC-9DDE-48BD-B823-3F5181D34497}">
      <dsp:nvSpPr>
        <dsp:cNvPr id="0" name=""/>
        <dsp:cNvSpPr/>
      </dsp:nvSpPr>
      <dsp:spPr>
        <a:xfrm>
          <a:off x="0" y="6552327"/>
          <a:ext cx="15562793" cy="15624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92E2B-501F-4327-90AA-5A12EEB4BC4B}">
      <dsp:nvSpPr>
        <dsp:cNvPr id="0" name=""/>
        <dsp:cNvSpPr/>
      </dsp:nvSpPr>
      <dsp:spPr>
        <a:xfrm>
          <a:off x="778139" y="5637207"/>
          <a:ext cx="10893955" cy="1830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1766" tIns="0" rIns="411766" bIns="0" numCol="1" spcCol="1270" anchor="ctr" anchorCtr="0">
          <a:noAutofit/>
        </a:bodyPr>
        <a:lstStyle/>
        <a:p>
          <a:pPr lvl="0" algn="l" defTabSz="9779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kumimoji="0" lang="es-ES" altLang="en-US" sz="2200" b="0" i="0" u="none" strike="noStrike" kern="1200" cap="none" normalizeH="0" baseline="0" dirty="0" smtClean="0">
              <a:ln/>
              <a:solidFill>
                <a:schemeClr val="bg1">
                  <a:lumMod val="25000"/>
                </a:schemeClr>
              </a:solidFill>
              <a:effectLst/>
              <a:latin typeface="+mj-lt"/>
              <a:ea typeface="Times New Roman" panose="02020603050405020304" pitchFamily="18" charset="0"/>
            </a:rPr>
            <a:t>La transformación a perspectiva cenital del área de trabajo, aporta estabilidad en el video, obteniendo en error del 6.5% con 10 puntos de prueba.</a:t>
          </a:r>
          <a:endParaRPr lang="es-ES" sz="2200" kern="1200" dirty="0">
            <a:solidFill>
              <a:schemeClr val="bg1">
                <a:lumMod val="25000"/>
              </a:schemeClr>
            </a:solidFill>
          </a:endParaRPr>
        </a:p>
      </dsp:txBody>
      <dsp:txXfrm>
        <a:off x="867484" y="5726552"/>
        <a:ext cx="10715265" cy="16515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D0384-2A69-437C-910A-B31222985F28}">
      <dsp:nvSpPr>
        <dsp:cNvPr id="0" name=""/>
        <dsp:cNvSpPr/>
      </dsp:nvSpPr>
      <dsp:spPr>
        <a:xfrm>
          <a:off x="0" y="957999"/>
          <a:ext cx="14719109" cy="1537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C71D6-6C2D-4D24-8348-279EA4E2B0BE}">
      <dsp:nvSpPr>
        <dsp:cNvPr id="0" name=""/>
        <dsp:cNvSpPr/>
      </dsp:nvSpPr>
      <dsp:spPr>
        <a:xfrm>
          <a:off x="735955" y="57639"/>
          <a:ext cx="10303376" cy="1800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443" tIns="0" rIns="389443" bIns="0" numCol="1" spcCol="1270" anchor="ctr" anchorCtr="0">
          <a:noAutofit/>
        </a:bodyPr>
        <a:lstStyle/>
        <a:p>
          <a:pPr lvl="0" algn="l" defTabSz="11557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>
              <a:solidFill>
                <a:schemeClr val="bg1">
                  <a:lumMod val="10000"/>
                </a:schemeClr>
              </a:solidFill>
              <a:latin typeface="+mj-lt"/>
              <a:ea typeface="Times New Roman" panose="02020603050405020304" pitchFamily="18" charset="0"/>
            </a:rPr>
            <a:t>Para alivianar la estructura del robot se recomienda utilizar piezas de acrílico o impresiones 3D en PLA. </a:t>
          </a:r>
          <a:endParaRPr lang="es-ES" sz="26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823859" y="145543"/>
        <a:ext cx="10127568" cy="1624912"/>
      </dsp:txXfrm>
    </dsp:sp>
    <dsp:sp modelId="{05CAFAC4-4670-4EE6-BBD8-6488DFC9F766}">
      <dsp:nvSpPr>
        <dsp:cNvPr id="0" name=""/>
        <dsp:cNvSpPr/>
      </dsp:nvSpPr>
      <dsp:spPr>
        <a:xfrm>
          <a:off x="0" y="3724959"/>
          <a:ext cx="14719109" cy="1537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8844A-5836-441E-944F-A2F60BE6EC01}">
      <dsp:nvSpPr>
        <dsp:cNvPr id="0" name=""/>
        <dsp:cNvSpPr/>
      </dsp:nvSpPr>
      <dsp:spPr>
        <a:xfrm>
          <a:off x="735955" y="2824599"/>
          <a:ext cx="10303376" cy="1800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443" tIns="0" rIns="389443" bIns="0" numCol="1" spcCol="1270" anchor="ctr" anchorCtr="0">
          <a:noAutofit/>
        </a:bodyPr>
        <a:lstStyle/>
        <a:p>
          <a:pPr lvl="0" algn="l" defTabSz="11557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>
              <a:solidFill>
                <a:schemeClr val="bg1">
                  <a:lumMod val="10000"/>
                </a:schemeClr>
              </a:solidFill>
              <a:latin typeface="+mj-lt"/>
            </a:rPr>
            <a:t>Pruebas en diversas superficies libres de imperfeccionas o suciedad ya que estos factores el desenvolvimiento del robot móvil.</a:t>
          </a:r>
          <a:endParaRPr lang="es-ES" sz="26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823859" y="2912503"/>
        <a:ext cx="10127568" cy="1624912"/>
      </dsp:txXfrm>
    </dsp:sp>
    <dsp:sp modelId="{01A1BB65-CAA2-433E-B7F5-0326CD4D0ED5}">
      <dsp:nvSpPr>
        <dsp:cNvPr id="0" name=""/>
        <dsp:cNvSpPr/>
      </dsp:nvSpPr>
      <dsp:spPr>
        <a:xfrm>
          <a:off x="0" y="6491920"/>
          <a:ext cx="14719109" cy="1537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CB5A03-9B26-4889-8B06-DFB7AF324D0C}">
      <dsp:nvSpPr>
        <dsp:cNvPr id="0" name=""/>
        <dsp:cNvSpPr/>
      </dsp:nvSpPr>
      <dsp:spPr>
        <a:xfrm>
          <a:off x="735955" y="5591560"/>
          <a:ext cx="10303376" cy="1800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443" tIns="0" rIns="389443" bIns="0" numCol="1" spcCol="1270" anchor="ctr" anchorCtr="0">
          <a:noAutofit/>
        </a:bodyPr>
        <a:lstStyle/>
        <a:p>
          <a:pPr lvl="0" algn="l" defTabSz="11557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>
              <a:solidFill>
                <a:schemeClr val="bg1">
                  <a:lumMod val="10000"/>
                </a:schemeClr>
              </a:solidFill>
              <a:latin typeface="+mj-lt"/>
            </a:rPr>
            <a:t>Al volar el drone, tener precauciones durante las pruebas se realizan en interiores.</a:t>
          </a:r>
          <a:endParaRPr lang="es-ES" sz="26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823859" y="5679464"/>
        <a:ext cx="10127568" cy="1624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0694D-C816-4799-8434-FF8CC07F3132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C77BE-1EED-4370-943A-7114F211A4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23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20D54-2C2D-47E6-863C-58AABB3957B6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BA1EA-889B-414D-85D8-7792321565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90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BA1EA-889B-414D-85D8-77923215650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19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m: desplazamiento horizontal</a:t>
            </a:r>
          </a:p>
          <a:p>
            <a:r>
              <a:rPr lang="es-EC" dirty="0"/>
              <a:t>n: desplazamiento vertical</a:t>
            </a:r>
          </a:p>
          <a:p>
            <a:r>
              <a:rPr lang="es-EC" dirty="0"/>
              <a:t>a: escalado en x</a:t>
            </a:r>
          </a:p>
          <a:p>
            <a:r>
              <a:rPr lang="es-EC" dirty="0"/>
              <a:t>d: escalado en y</a:t>
            </a:r>
          </a:p>
          <a:p>
            <a:r>
              <a:rPr lang="es-EC" dirty="0"/>
              <a:t>b: precisión o inclinación en dirección horizontal</a:t>
            </a:r>
          </a:p>
          <a:p>
            <a:r>
              <a:rPr lang="es-EC" dirty="0"/>
              <a:t>c: precisión o inclinación en dirección vertical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BA1EA-889B-414D-85D8-7792321565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63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/>
              <a:t>En el contexto del procesamiento de imágenes y de visión por computadora, cada forma está hecha de píxeles, y el centroide es simplemente el promedio ponderado de todos los píxeles que constituyen la forma.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BA1EA-889B-414D-85D8-77923215650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51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/>
              <a:t>En el contexto del procesamiento de imágenes y de visión por computadora, cada forma está hecha de píxeles, y el centroide es simplemente el promedio ponderado de todos los píxeles que constituyen la forma.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BA1EA-889B-414D-85D8-77923215650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69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BA1EA-889B-414D-85D8-77923215650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3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The Power of PowerPoint – http://thepopp.com</a:t>
            </a:r>
          </a:p>
        </p:txBody>
      </p:sp>
      <p:sp>
        <p:nvSpPr>
          <p:cNvPr id="11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783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The Power of PowerPoint – http://thepopp.com</a:t>
            </a:r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7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1519127" y="2623220"/>
            <a:ext cx="11593288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8" name="テキスト プレースホルダー 8"/>
          <p:cNvSpPr>
            <a:spLocks noGrp="1"/>
          </p:cNvSpPr>
          <p:nvPr>
            <p:ph type="body" sz="quarter" idx="16" hasCustomPrompt="1"/>
          </p:nvPr>
        </p:nvSpPr>
        <p:spPr>
          <a:xfrm>
            <a:off x="1548000" y="3356237"/>
            <a:ext cx="11593288" cy="2219311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9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4534694" y="5791572"/>
            <a:ext cx="11593288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0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0" y="6524589"/>
            <a:ext cx="11593288" cy="2219311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404000" y="2767236"/>
            <a:ext cx="132455" cy="1296144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412106" y="5935588"/>
            <a:ext cx="132455" cy="1296144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844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The Power of PowerPoint – http://thepopp.com</a:t>
            </a:r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7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1519127" y="2407196"/>
            <a:ext cx="11593288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8" name="テキスト プレースホルダー 8"/>
          <p:cNvSpPr>
            <a:spLocks noGrp="1"/>
          </p:cNvSpPr>
          <p:nvPr>
            <p:ph type="body" sz="quarter" idx="16" hasCustomPrompt="1"/>
          </p:nvPr>
        </p:nvSpPr>
        <p:spPr>
          <a:xfrm>
            <a:off x="1519127" y="3140213"/>
            <a:ext cx="11593288" cy="1355215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9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3814614" y="4711452"/>
            <a:ext cx="11593288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0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3814614" y="5444469"/>
            <a:ext cx="11593288" cy="1355215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8"/>
          <p:cNvSpPr>
            <a:spLocks noGrp="1"/>
          </p:cNvSpPr>
          <p:nvPr>
            <p:ph type="body" sz="quarter" idx="19" hasCustomPrompt="1"/>
          </p:nvPr>
        </p:nvSpPr>
        <p:spPr>
          <a:xfrm>
            <a:off x="6190878" y="7015708"/>
            <a:ext cx="11593288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4" name="テキスト プレースホルダー 8"/>
          <p:cNvSpPr>
            <a:spLocks noGrp="1"/>
          </p:cNvSpPr>
          <p:nvPr>
            <p:ph type="body" sz="quarter" idx="20" hasCustomPrompt="1"/>
          </p:nvPr>
        </p:nvSpPr>
        <p:spPr>
          <a:xfrm>
            <a:off x="6190878" y="7748725"/>
            <a:ext cx="11593288" cy="1355215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5" name="正方形/長方形 14"/>
          <p:cNvSpPr/>
          <p:nvPr userDrawn="1"/>
        </p:nvSpPr>
        <p:spPr>
          <a:xfrm>
            <a:off x="1366342" y="2551212"/>
            <a:ext cx="132455" cy="1296144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3670598" y="4855468"/>
            <a:ext cx="132455" cy="1296144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6046862" y="7159724"/>
            <a:ext cx="132455" cy="1296144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4428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テキスト プレースホルダー 8"/>
          <p:cNvSpPr>
            <a:spLocks noGrp="1"/>
          </p:cNvSpPr>
          <p:nvPr>
            <p:ph type="body" sz="quarter" idx="19" hasCustomPrompt="1"/>
          </p:nvPr>
        </p:nvSpPr>
        <p:spPr>
          <a:xfrm>
            <a:off x="13031638" y="3415308"/>
            <a:ext cx="4335864" cy="1383300"/>
          </a:xfrm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The Power of PowerPoint – http://thepopp.com</a:t>
            </a:r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 rot="363050">
            <a:off x="5968471" y="3595246"/>
            <a:ext cx="6340035" cy="3661611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5256000" y="3718605"/>
            <a:ext cx="3231738" cy="134853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9072000" y="4006637"/>
            <a:ext cx="3231738" cy="134853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6013979" y="5590813"/>
            <a:ext cx="3231738" cy="134853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9828000" y="5883193"/>
            <a:ext cx="3231738" cy="134853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358230" y="2767236"/>
            <a:ext cx="4335864" cy="1383300"/>
          </a:xfrm>
        </p:spPr>
        <p:txBody>
          <a:bodyPr anchor="ctr">
            <a:normAutofit/>
          </a:bodyPr>
          <a:lstStyle>
            <a:lvl1pPr algn="r"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5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698299" y="6939352"/>
            <a:ext cx="4335864" cy="1383300"/>
          </a:xfrm>
        </p:spPr>
        <p:txBody>
          <a:bodyPr anchor="ctr">
            <a:normAutofit/>
          </a:bodyPr>
          <a:lstStyle>
            <a:lvl1pPr algn="r"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7" name="テキスト プレースホルダー 8"/>
          <p:cNvSpPr>
            <a:spLocks noGrp="1"/>
          </p:cNvSpPr>
          <p:nvPr>
            <p:ph type="body" sz="quarter" idx="20" hasCustomPrompt="1"/>
          </p:nvPr>
        </p:nvSpPr>
        <p:spPr>
          <a:xfrm>
            <a:off x="13592318" y="7580812"/>
            <a:ext cx="4335864" cy="1383300"/>
          </a:xfrm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cxnSp>
        <p:nvCxnSpPr>
          <p:cNvPr id="8" name="カギ線コネクタ 7"/>
          <p:cNvCxnSpPr>
            <a:stCxn id="16" idx="1"/>
            <a:endCxn id="34" idx="3"/>
          </p:cNvCxnSpPr>
          <p:nvPr userDrawn="1"/>
        </p:nvCxnSpPr>
        <p:spPr>
          <a:xfrm rot="10800000">
            <a:off x="4694094" y="3458887"/>
            <a:ext cx="561906" cy="933989"/>
          </a:xfrm>
          <a:prstGeom prst="bentConnector3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カギ線コネクタ 11"/>
          <p:cNvCxnSpPr>
            <a:stCxn id="32" idx="1"/>
            <a:endCxn id="35" idx="3"/>
          </p:cNvCxnSpPr>
          <p:nvPr userDrawn="1"/>
        </p:nvCxnSpPr>
        <p:spPr>
          <a:xfrm rot="10800000" flipV="1">
            <a:off x="5034163" y="6265082"/>
            <a:ext cx="979816" cy="1365919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カギ線コネクタ 38"/>
          <p:cNvCxnSpPr>
            <a:stCxn id="31" idx="3"/>
            <a:endCxn id="36" idx="1"/>
          </p:cNvCxnSpPr>
          <p:nvPr userDrawn="1"/>
        </p:nvCxnSpPr>
        <p:spPr>
          <a:xfrm flipV="1">
            <a:off x="12303738" y="4106958"/>
            <a:ext cx="727900" cy="573949"/>
          </a:xfrm>
          <a:prstGeom prst="bentConnector3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カギ線コネクタ 40"/>
          <p:cNvCxnSpPr>
            <a:stCxn id="33" idx="3"/>
            <a:endCxn id="43" idx="1"/>
          </p:cNvCxnSpPr>
          <p:nvPr userDrawn="1"/>
        </p:nvCxnSpPr>
        <p:spPr>
          <a:xfrm>
            <a:off x="13059738" y="6557463"/>
            <a:ext cx="443244" cy="1696853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正方形/長方形 41"/>
          <p:cNvSpPr/>
          <p:nvPr userDrawn="1"/>
        </p:nvSpPr>
        <p:spPr>
          <a:xfrm>
            <a:off x="12991508" y="3458887"/>
            <a:ext cx="86426" cy="1347007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正方形/長方形 42"/>
          <p:cNvSpPr/>
          <p:nvPr userDrawn="1"/>
        </p:nvSpPr>
        <p:spPr>
          <a:xfrm>
            <a:off x="13502982" y="7580812"/>
            <a:ext cx="86426" cy="1347007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4673215" y="2792689"/>
            <a:ext cx="86426" cy="1347007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正方形/長方形 44"/>
          <p:cNvSpPr/>
          <p:nvPr userDrawn="1"/>
        </p:nvSpPr>
        <p:spPr>
          <a:xfrm>
            <a:off x="4968695" y="6990942"/>
            <a:ext cx="86426" cy="1347007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テキスト プレースホルダー 8"/>
          <p:cNvSpPr>
            <a:spLocks noGrp="1"/>
          </p:cNvSpPr>
          <p:nvPr>
            <p:ph type="body" sz="quarter" idx="21" hasCustomPrompt="1"/>
          </p:nvPr>
        </p:nvSpPr>
        <p:spPr>
          <a:xfrm>
            <a:off x="5274348" y="3845240"/>
            <a:ext cx="3200685" cy="1095268"/>
          </a:xfrm>
        </p:spPr>
        <p:txBody>
          <a:bodyPr anchor="ctr">
            <a:normAutofit/>
          </a:bodyPr>
          <a:lstStyle>
            <a:lvl1pPr algn="ctr"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9" name="テキスト プレースホルダー 8"/>
          <p:cNvSpPr>
            <a:spLocks noGrp="1"/>
          </p:cNvSpPr>
          <p:nvPr>
            <p:ph type="body" sz="quarter" idx="22" hasCustomPrompt="1"/>
          </p:nvPr>
        </p:nvSpPr>
        <p:spPr>
          <a:xfrm>
            <a:off x="9080546" y="4108616"/>
            <a:ext cx="3200685" cy="1095268"/>
          </a:xfrm>
        </p:spPr>
        <p:txBody>
          <a:bodyPr anchor="ctr">
            <a:normAutofit/>
          </a:bodyPr>
          <a:lstStyle>
            <a:lvl1pPr algn="ctr"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0" name="テキスト プレースホルダー 8"/>
          <p:cNvSpPr>
            <a:spLocks noGrp="1"/>
          </p:cNvSpPr>
          <p:nvPr>
            <p:ph type="body" sz="quarter" idx="23" hasCustomPrompt="1"/>
          </p:nvPr>
        </p:nvSpPr>
        <p:spPr>
          <a:xfrm>
            <a:off x="6014529" y="5717448"/>
            <a:ext cx="3200685" cy="1095268"/>
          </a:xfrm>
        </p:spPr>
        <p:txBody>
          <a:bodyPr anchor="ctr">
            <a:normAutofit/>
          </a:bodyPr>
          <a:lstStyle>
            <a:lvl1pPr algn="ctr"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1" name="テキスト プレースホルダー 8"/>
          <p:cNvSpPr>
            <a:spLocks noGrp="1"/>
          </p:cNvSpPr>
          <p:nvPr>
            <p:ph type="body" sz="quarter" idx="24" hasCustomPrompt="1"/>
          </p:nvPr>
        </p:nvSpPr>
        <p:spPr>
          <a:xfrm>
            <a:off x="9863286" y="5981525"/>
            <a:ext cx="3200685" cy="1095268"/>
          </a:xfrm>
        </p:spPr>
        <p:txBody>
          <a:bodyPr anchor="ctr">
            <a:normAutofit/>
          </a:bodyPr>
          <a:lstStyle>
            <a:lvl1pPr algn="ctr"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170291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The Power of PowerPoint – http://thepopp.com</a:t>
            </a:r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 rot="363050">
            <a:off x="6885636" y="2896287"/>
            <a:ext cx="3231057" cy="10072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6766942" y="2717309"/>
            <a:ext cx="3231738" cy="101210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正方形/長方形 17"/>
          <p:cNvSpPr/>
          <p:nvPr userDrawn="1"/>
        </p:nvSpPr>
        <p:spPr>
          <a:xfrm rot="363050">
            <a:off x="6885636" y="4527566"/>
            <a:ext cx="3231057" cy="10072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6766942" y="4348588"/>
            <a:ext cx="3231738" cy="101210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正方形/長方形 19"/>
          <p:cNvSpPr/>
          <p:nvPr userDrawn="1"/>
        </p:nvSpPr>
        <p:spPr>
          <a:xfrm rot="363050">
            <a:off x="6885636" y="6153937"/>
            <a:ext cx="3231057" cy="10072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6766942" y="5974959"/>
            <a:ext cx="3231738" cy="101210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正方形/長方形 21"/>
          <p:cNvSpPr/>
          <p:nvPr userDrawn="1"/>
        </p:nvSpPr>
        <p:spPr>
          <a:xfrm rot="363050">
            <a:off x="6885636" y="7785216"/>
            <a:ext cx="3231057" cy="10072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6766942" y="7606238"/>
            <a:ext cx="3231738" cy="101210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テキスト プレースホルダー 8"/>
          <p:cNvSpPr>
            <a:spLocks noGrp="1"/>
          </p:cNvSpPr>
          <p:nvPr>
            <p:ph type="body" sz="quarter" idx="16" hasCustomPrompt="1"/>
          </p:nvPr>
        </p:nvSpPr>
        <p:spPr>
          <a:xfrm>
            <a:off x="10367342" y="4207396"/>
            <a:ext cx="7344816" cy="135710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10367342" y="2551212"/>
            <a:ext cx="7344816" cy="135710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6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10367342" y="7530814"/>
            <a:ext cx="7344816" cy="135710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7" name="テキスト プレースホルダー 8"/>
          <p:cNvSpPr>
            <a:spLocks noGrp="1"/>
          </p:cNvSpPr>
          <p:nvPr>
            <p:ph type="body" sz="quarter" idx="19" hasCustomPrompt="1"/>
          </p:nvPr>
        </p:nvSpPr>
        <p:spPr>
          <a:xfrm>
            <a:off x="10367342" y="5874630"/>
            <a:ext cx="7344816" cy="135710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8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687555" y="2728798"/>
            <a:ext cx="5287300" cy="5889544"/>
          </a:xfrm>
        </p:spPr>
        <p:txBody>
          <a:bodyPr anchor="ctr">
            <a:noAutofit/>
          </a:bodyPr>
          <a:lstStyle>
            <a:lvl1pPr algn="l"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4" name="テキスト プレースホルダー 8"/>
          <p:cNvSpPr>
            <a:spLocks noGrp="1"/>
          </p:cNvSpPr>
          <p:nvPr>
            <p:ph type="body" sz="quarter" idx="20" hasCustomPrompt="1"/>
          </p:nvPr>
        </p:nvSpPr>
        <p:spPr>
          <a:xfrm>
            <a:off x="6778345" y="2717309"/>
            <a:ext cx="3220335" cy="997062"/>
          </a:xfrm>
        </p:spPr>
        <p:txBody>
          <a:bodyPr anchor="ctr">
            <a:normAutofit/>
          </a:bodyPr>
          <a:lstStyle>
            <a:lvl1pPr algn="ctr"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5" name="テキスト プレースホルダー 8"/>
          <p:cNvSpPr>
            <a:spLocks noGrp="1"/>
          </p:cNvSpPr>
          <p:nvPr>
            <p:ph type="body" sz="quarter" idx="21" hasCustomPrompt="1"/>
          </p:nvPr>
        </p:nvSpPr>
        <p:spPr>
          <a:xfrm>
            <a:off x="6766942" y="4362462"/>
            <a:ext cx="3220335" cy="997062"/>
          </a:xfrm>
        </p:spPr>
        <p:txBody>
          <a:bodyPr anchor="ctr">
            <a:normAutofit/>
          </a:bodyPr>
          <a:lstStyle>
            <a:lvl1pPr algn="ctr"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6" name="テキスト プレースホルダー 8"/>
          <p:cNvSpPr>
            <a:spLocks noGrp="1"/>
          </p:cNvSpPr>
          <p:nvPr>
            <p:ph type="body" sz="quarter" idx="22" hasCustomPrompt="1"/>
          </p:nvPr>
        </p:nvSpPr>
        <p:spPr>
          <a:xfrm>
            <a:off x="6761431" y="5974959"/>
            <a:ext cx="3220335" cy="997062"/>
          </a:xfrm>
        </p:spPr>
        <p:txBody>
          <a:bodyPr anchor="ctr">
            <a:normAutofit/>
          </a:bodyPr>
          <a:lstStyle>
            <a:lvl1pPr algn="ctr"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7" name="テキスト プレースホルダー 8"/>
          <p:cNvSpPr>
            <a:spLocks noGrp="1"/>
          </p:cNvSpPr>
          <p:nvPr>
            <p:ph type="body" sz="quarter" idx="23" hasCustomPrompt="1"/>
          </p:nvPr>
        </p:nvSpPr>
        <p:spPr>
          <a:xfrm>
            <a:off x="6766942" y="7606238"/>
            <a:ext cx="3220335" cy="997062"/>
          </a:xfrm>
        </p:spPr>
        <p:txBody>
          <a:bodyPr anchor="ctr">
            <a:normAutofit/>
          </a:bodyPr>
          <a:lstStyle>
            <a:lvl1pPr algn="ctr"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176285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The Power of PowerPoint – http://thepopp.com</a:t>
            </a:r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25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7655204" y="2125853"/>
            <a:ext cx="9912938" cy="99706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8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687555" y="2728798"/>
            <a:ext cx="5287300" cy="5889544"/>
          </a:xfrm>
        </p:spPr>
        <p:txBody>
          <a:bodyPr anchor="ctr">
            <a:noAutofit/>
          </a:bodyPr>
          <a:lstStyle>
            <a:lvl1pPr algn="l"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9" name="正方形/長方形 28"/>
          <p:cNvSpPr/>
          <p:nvPr userDrawn="1"/>
        </p:nvSpPr>
        <p:spPr>
          <a:xfrm rot="363050">
            <a:off x="6747685" y="2164755"/>
            <a:ext cx="912983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6622926" y="2170461"/>
            <a:ext cx="912983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1" name="テキスト プレースホルダー 8"/>
          <p:cNvSpPr>
            <a:spLocks noGrp="1"/>
          </p:cNvSpPr>
          <p:nvPr>
            <p:ph type="body" sz="quarter" idx="20" hasCustomPrompt="1"/>
          </p:nvPr>
        </p:nvSpPr>
        <p:spPr>
          <a:xfrm>
            <a:off x="7655204" y="3361626"/>
            <a:ext cx="9912938" cy="99706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正方形/長方形 31"/>
          <p:cNvSpPr/>
          <p:nvPr userDrawn="1"/>
        </p:nvSpPr>
        <p:spPr>
          <a:xfrm rot="363050">
            <a:off x="6747685" y="3400528"/>
            <a:ext cx="912983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6622926" y="3406234"/>
            <a:ext cx="912983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37" name="テキスト プレースホルダー 8"/>
          <p:cNvSpPr>
            <a:spLocks noGrp="1"/>
          </p:cNvSpPr>
          <p:nvPr>
            <p:ph type="body" sz="quarter" idx="21" hasCustomPrompt="1"/>
          </p:nvPr>
        </p:nvSpPr>
        <p:spPr>
          <a:xfrm>
            <a:off x="7655204" y="4578486"/>
            <a:ext cx="9912938" cy="99706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8" name="正方形/長方形 37"/>
          <p:cNvSpPr/>
          <p:nvPr userDrawn="1"/>
        </p:nvSpPr>
        <p:spPr>
          <a:xfrm rot="363050">
            <a:off x="6747685" y="4617388"/>
            <a:ext cx="912983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6622926" y="4623094"/>
            <a:ext cx="912983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40" name="テキスト プレースホルダー 8"/>
          <p:cNvSpPr>
            <a:spLocks noGrp="1"/>
          </p:cNvSpPr>
          <p:nvPr>
            <p:ph type="body" sz="quarter" idx="22" hasCustomPrompt="1"/>
          </p:nvPr>
        </p:nvSpPr>
        <p:spPr>
          <a:xfrm>
            <a:off x="7655204" y="5798261"/>
            <a:ext cx="9912938" cy="99706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1" name="正方形/長方形 40"/>
          <p:cNvSpPr/>
          <p:nvPr userDrawn="1"/>
        </p:nvSpPr>
        <p:spPr>
          <a:xfrm rot="363050">
            <a:off x="6747685" y="5837163"/>
            <a:ext cx="912983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正方形/長方形 41"/>
          <p:cNvSpPr/>
          <p:nvPr userDrawn="1"/>
        </p:nvSpPr>
        <p:spPr>
          <a:xfrm>
            <a:off x="6622926" y="5842869"/>
            <a:ext cx="912983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43" name="テキスト プレースホルダー 8"/>
          <p:cNvSpPr>
            <a:spLocks noGrp="1"/>
          </p:cNvSpPr>
          <p:nvPr>
            <p:ph type="body" sz="quarter" idx="23" hasCustomPrompt="1"/>
          </p:nvPr>
        </p:nvSpPr>
        <p:spPr>
          <a:xfrm>
            <a:off x="7655204" y="7034034"/>
            <a:ext cx="9912938" cy="99706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4" name="正方形/長方形 43"/>
          <p:cNvSpPr/>
          <p:nvPr userDrawn="1"/>
        </p:nvSpPr>
        <p:spPr>
          <a:xfrm rot="363050">
            <a:off x="6747685" y="7072936"/>
            <a:ext cx="912983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正方形/長方形 44"/>
          <p:cNvSpPr/>
          <p:nvPr userDrawn="1"/>
        </p:nvSpPr>
        <p:spPr>
          <a:xfrm>
            <a:off x="6622926" y="7078642"/>
            <a:ext cx="912983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46" name="テキスト プレースホルダー 8"/>
          <p:cNvSpPr>
            <a:spLocks noGrp="1"/>
          </p:cNvSpPr>
          <p:nvPr>
            <p:ph type="body" sz="quarter" idx="24" hasCustomPrompt="1"/>
          </p:nvPr>
        </p:nvSpPr>
        <p:spPr>
          <a:xfrm>
            <a:off x="7655204" y="8250894"/>
            <a:ext cx="9912938" cy="99706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7" name="正方形/長方形 46"/>
          <p:cNvSpPr/>
          <p:nvPr userDrawn="1"/>
        </p:nvSpPr>
        <p:spPr>
          <a:xfrm rot="363050">
            <a:off x="6747685" y="8289796"/>
            <a:ext cx="912983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6622926" y="8295502"/>
            <a:ext cx="912983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45281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The Power of PowerPoint – http://thepopp.com</a:t>
            </a:r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>
            <a:off x="-144017" y="5005845"/>
            <a:ext cx="3094535" cy="164982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 flipV="1">
            <a:off x="2950518" y="5568799"/>
            <a:ext cx="2736304" cy="1086869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 userDrawn="1"/>
        </p:nvCxnSpPr>
        <p:spPr>
          <a:xfrm>
            <a:off x="5686822" y="5568799"/>
            <a:ext cx="2880320" cy="1021679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 userDrawn="1"/>
        </p:nvCxnSpPr>
        <p:spPr>
          <a:xfrm flipV="1">
            <a:off x="8567142" y="5149861"/>
            <a:ext cx="2017274" cy="144061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 userDrawn="1"/>
        </p:nvCxnSpPr>
        <p:spPr>
          <a:xfrm>
            <a:off x="10584416" y="5149861"/>
            <a:ext cx="2663246" cy="72030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 userDrawn="1"/>
        </p:nvCxnSpPr>
        <p:spPr>
          <a:xfrm flipV="1">
            <a:off x="13247662" y="4500884"/>
            <a:ext cx="2535604" cy="1369285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 userDrawn="1"/>
        </p:nvCxnSpPr>
        <p:spPr>
          <a:xfrm>
            <a:off x="15783266" y="4500884"/>
            <a:ext cx="2503147" cy="19470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ローチャート : 結合子 2"/>
          <p:cNvSpPr/>
          <p:nvPr userDrawn="1"/>
        </p:nvSpPr>
        <p:spPr>
          <a:xfrm>
            <a:off x="2806502" y="6511652"/>
            <a:ext cx="288032" cy="288032"/>
          </a:xfrm>
          <a:prstGeom prst="flowChartConnector">
            <a:avLst/>
          </a:prstGeom>
          <a:solidFill>
            <a:schemeClr val="bg1"/>
          </a:solidFill>
          <a:ln>
            <a:noFill/>
            <a:prstDash val="sysDot"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フローチャート : 結合子 13"/>
          <p:cNvSpPr/>
          <p:nvPr userDrawn="1"/>
        </p:nvSpPr>
        <p:spPr>
          <a:xfrm>
            <a:off x="5542806" y="5424783"/>
            <a:ext cx="288032" cy="288032"/>
          </a:xfrm>
          <a:prstGeom prst="flowChartConnector">
            <a:avLst/>
          </a:prstGeom>
          <a:solidFill>
            <a:schemeClr val="bg1"/>
          </a:solidFill>
          <a:ln>
            <a:noFill/>
            <a:prstDash val="sysDot"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フローチャート : 結合子 14"/>
          <p:cNvSpPr/>
          <p:nvPr userDrawn="1"/>
        </p:nvSpPr>
        <p:spPr>
          <a:xfrm>
            <a:off x="8423126" y="6446462"/>
            <a:ext cx="288032" cy="288032"/>
          </a:xfrm>
          <a:prstGeom prst="flowChartConnector">
            <a:avLst/>
          </a:prstGeom>
          <a:solidFill>
            <a:schemeClr val="bg1"/>
          </a:solidFill>
          <a:ln>
            <a:noFill/>
            <a:prstDash val="sysDot"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フローチャート : 結合子 15"/>
          <p:cNvSpPr/>
          <p:nvPr userDrawn="1"/>
        </p:nvSpPr>
        <p:spPr>
          <a:xfrm>
            <a:off x="10440400" y="5005845"/>
            <a:ext cx="288032" cy="288032"/>
          </a:xfrm>
          <a:prstGeom prst="flowChartConnector">
            <a:avLst/>
          </a:prstGeom>
          <a:solidFill>
            <a:schemeClr val="bg1"/>
          </a:solidFill>
          <a:ln>
            <a:noFill/>
            <a:prstDash val="sysDot"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フローチャート : 結合子 20"/>
          <p:cNvSpPr/>
          <p:nvPr userDrawn="1"/>
        </p:nvSpPr>
        <p:spPr>
          <a:xfrm>
            <a:off x="13103646" y="5730325"/>
            <a:ext cx="288032" cy="288032"/>
          </a:xfrm>
          <a:prstGeom prst="flowChartConnector">
            <a:avLst/>
          </a:prstGeom>
          <a:solidFill>
            <a:schemeClr val="bg1"/>
          </a:solidFill>
          <a:ln>
            <a:noFill/>
            <a:prstDash val="sysDot"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フローチャート : 結合子 21"/>
          <p:cNvSpPr/>
          <p:nvPr userDrawn="1"/>
        </p:nvSpPr>
        <p:spPr>
          <a:xfrm>
            <a:off x="15639250" y="4356868"/>
            <a:ext cx="288032" cy="288032"/>
          </a:xfrm>
          <a:prstGeom prst="flowChartConnector">
            <a:avLst/>
          </a:prstGeom>
          <a:solidFill>
            <a:schemeClr val="bg1"/>
          </a:solidFill>
          <a:ln>
            <a:noFill/>
            <a:prstDash val="sysDot"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3562586" y="7015708"/>
            <a:ext cx="3960440" cy="504056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9" name="テキスト プレースホルダー 8"/>
          <p:cNvSpPr>
            <a:spLocks noGrp="1"/>
          </p:cNvSpPr>
          <p:nvPr>
            <p:ph type="body" sz="quarter" idx="16" hasCustomPrompt="1"/>
          </p:nvPr>
        </p:nvSpPr>
        <p:spPr>
          <a:xfrm>
            <a:off x="3562586" y="7460693"/>
            <a:ext cx="3960440" cy="178726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0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970298" y="2772303"/>
            <a:ext cx="3960440" cy="504056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1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970298" y="3217288"/>
            <a:ext cx="3960440" cy="178726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cxnSp>
        <p:nvCxnSpPr>
          <p:cNvPr id="55" name="直線コネクタ 54"/>
          <p:cNvCxnSpPr/>
          <p:nvPr userDrawn="1"/>
        </p:nvCxnSpPr>
        <p:spPr>
          <a:xfrm flipH="1" flipV="1">
            <a:off x="2459905" y="4695591"/>
            <a:ext cx="360040" cy="160003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 userDrawn="1"/>
        </p:nvCxnSpPr>
        <p:spPr>
          <a:xfrm flipH="1">
            <a:off x="5182766" y="5874341"/>
            <a:ext cx="360040" cy="106935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プレースホルダー 8"/>
          <p:cNvSpPr>
            <a:spLocks noGrp="1"/>
          </p:cNvSpPr>
          <p:nvPr>
            <p:ph type="body" sz="quarter" idx="19" hasCustomPrompt="1"/>
          </p:nvPr>
        </p:nvSpPr>
        <p:spPr>
          <a:xfrm>
            <a:off x="5758830" y="2390025"/>
            <a:ext cx="3960440" cy="504056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9" name="テキスト プレースホルダー 8"/>
          <p:cNvSpPr>
            <a:spLocks noGrp="1"/>
          </p:cNvSpPr>
          <p:nvPr>
            <p:ph type="body" sz="quarter" idx="20" hasCustomPrompt="1"/>
          </p:nvPr>
        </p:nvSpPr>
        <p:spPr>
          <a:xfrm>
            <a:off x="5758830" y="2835010"/>
            <a:ext cx="3960440" cy="178726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0" name="テキスト プレースホルダー 8"/>
          <p:cNvSpPr>
            <a:spLocks noGrp="1"/>
          </p:cNvSpPr>
          <p:nvPr>
            <p:ph type="body" sz="quarter" idx="21" hasCustomPrompt="1"/>
          </p:nvPr>
        </p:nvSpPr>
        <p:spPr>
          <a:xfrm>
            <a:off x="8748212" y="7159724"/>
            <a:ext cx="3960440" cy="504056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1" name="テキスト プレースホルダー 8"/>
          <p:cNvSpPr>
            <a:spLocks noGrp="1"/>
          </p:cNvSpPr>
          <p:nvPr>
            <p:ph type="body" sz="quarter" idx="22" hasCustomPrompt="1"/>
          </p:nvPr>
        </p:nvSpPr>
        <p:spPr>
          <a:xfrm>
            <a:off x="8748212" y="7604709"/>
            <a:ext cx="3960440" cy="178726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2" name="テキスト プレースホルダー 8"/>
          <p:cNvSpPr>
            <a:spLocks noGrp="1"/>
          </p:cNvSpPr>
          <p:nvPr>
            <p:ph type="body" sz="quarter" idx="23" hasCustomPrompt="1"/>
          </p:nvPr>
        </p:nvSpPr>
        <p:spPr>
          <a:xfrm>
            <a:off x="10728432" y="2395674"/>
            <a:ext cx="3960440" cy="504056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3" name="テキスト プレースホルダー 8"/>
          <p:cNvSpPr>
            <a:spLocks noGrp="1"/>
          </p:cNvSpPr>
          <p:nvPr>
            <p:ph type="body" sz="quarter" idx="24" hasCustomPrompt="1"/>
          </p:nvPr>
        </p:nvSpPr>
        <p:spPr>
          <a:xfrm>
            <a:off x="10728432" y="2840659"/>
            <a:ext cx="3960440" cy="178726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4" name="テキスト プレースホルダー 8"/>
          <p:cNvSpPr>
            <a:spLocks noGrp="1"/>
          </p:cNvSpPr>
          <p:nvPr>
            <p:ph type="body" sz="quarter" idx="25" hasCustomPrompt="1"/>
          </p:nvPr>
        </p:nvSpPr>
        <p:spPr>
          <a:xfrm>
            <a:off x="13803046" y="6151613"/>
            <a:ext cx="3960440" cy="504056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5" name="テキスト プレースホルダー 8"/>
          <p:cNvSpPr>
            <a:spLocks noGrp="1"/>
          </p:cNvSpPr>
          <p:nvPr>
            <p:ph type="body" sz="quarter" idx="26" hasCustomPrompt="1"/>
          </p:nvPr>
        </p:nvSpPr>
        <p:spPr>
          <a:xfrm>
            <a:off x="13803046" y="6596598"/>
            <a:ext cx="3960440" cy="178726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cxnSp>
        <p:nvCxnSpPr>
          <p:cNvPr id="70" name="直線コネクタ 69"/>
          <p:cNvCxnSpPr/>
          <p:nvPr userDrawn="1"/>
        </p:nvCxnSpPr>
        <p:spPr>
          <a:xfrm flipH="1" flipV="1">
            <a:off x="7919070" y="4695591"/>
            <a:ext cx="504056" cy="160003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 userDrawn="1"/>
        </p:nvCxnSpPr>
        <p:spPr>
          <a:xfrm flipH="1">
            <a:off x="10134271" y="5495609"/>
            <a:ext cx="361090" cy="144809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 userDrawn="1"/>
        </p:nvCxnSpPr>
        <p:spPr>
          <a:xfrm flipH="1" flipV="1">
            <a:off x="12527582" y="4356869"/>
            <a:ext cx="576064" cy="121193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/>
          <p:cNvCxnSpPr/>
          <p:nvPr userDrawn="1"/>
        </p:nvCxnSpPr>
        <p:spPr>
          <a:xfrm flipH="1">
            <a:off x="15191878" y="4783460"/>
            <a:ext cx="591388" cy="123489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正方形/長方形 78"/>
          <p:cNvSpPr/>
          <p:nvPr userDrawn="1"/>
        </p:nvSpPr>
        <p:spPr>
          <a:xfrm>
            <a:off x="862286" y="2839244"/>
            <a:ext cx="132455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  <p:sp>
        <p:nvSpPr>
          <p:cNvPr id="80" name="正方形/長方形 79"/>
          <p:cNvSpPr/>
          <p:nvPr userDrawn="1"/>
        </p:nvSpPr>
        <p:spPr>
          <a:xfrm>
            <a:off x="3454574" y="7087716"/>
            <a:ext cx="132455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  <p:sp>
        <p:nvSpPr>
          <p:cNvPr id="81" name="正方形/長方形 80"/>
          <p:cNvSpPr/>
          <p:nvPr userDrawn="1"/>
        </p:nvSpPr>
        <p:spPr>
          <a:xfrm>
            <a:off x="5614814" y="2479204"/>
            <a:ext cx="132455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  <p:sp>
        <p:nvSpPr>
          <p:cNvPr id="82" name="正方形/長方形 81"/>
          <p:cNvSpPr/>
          <p:nvPr userDrawn="1"/>
        </p:nvSpPr>
        <p:spPr>
          <a:xfrm>
            <a:off x="8644930" y="7177206"/>
            <a:ext cx="132455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  <p:sp>
        <p:nvSpPr>
          <p:cNvPr id="83" name="正方形/長方形 82"/>
          <p:cNvSpPr/>
          <p:nvPr userDrawn="1"/>
        </p:nvSpPr>
        <p:spPr>
          <a:xfrm>
            <a:off x="10610502" y="2466392"/>
            <a:ext cx="132455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  <p:sp>
        <p:nvSpPr>
          <p:cNvPr id="84" name="正方形/長方形 83"/>
          <p:cNvSpPr/>
          <p:nvPr userDrawn="1"/>
        </p:nvSpPr>
        <p:spPr>
          <a:xfrm>
            <a:off x="13679710" y="6219654"/>
            <a:ext cx="132455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7979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グラフ プレースホルダー 10"/>
          <p:cNvSpPr>
            <a:spLocks noGrp="1"/>
          </p:cNvSpPr>
          <p:nvPr>
            <p:ph type="chart" sz="quarter" idx="14" hasCustomPrompt="1"/>
          </p:nvPr>
        </p:nvSpPr>
        <p:spPr>
          <a:xfrm>
            <a:off x="718270" y="2746764"/>
            <a:ext cx="3095625" cy="30972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69" name="グラフ プレースホルダー 10"/>
          <p:cNvSpPr>
            <a:spLocks noGrp="1"/>
          </p:cNvSpPr>
          <p:nvPr>
            <p:ph type="chart" sz="quarter" idx="18" hasCustomPrompt="1"/>
          </p:nvPr>
        </p:nvSpPr>
        <p:spPr>
          <a:xfrm>
            <a:off x="4096875" y="2079483"/>
            <a:ext cx="3095625" cy="30972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76" name="グラフ プレースホルダー 10"/>
          <p:cNvSpPr>
            <a:spLocks noGrp="1"/>
          </p:cNvSpPr>
          <p:nvPr>
            <p:ph type="chart" sz="quarter" idx="20" hasCustomPrompt="1"/>
          </p:nvPr>
        </p:nvSpPr>
        <p:spPr>
          <a:xfrm>
            <a:off x="7631038" y="3766101"/>
            <a:ext cx="3095625" cy="30972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91" name="グラフ プレースホルダー 10"/>
          <p:cNvSpPr>
            <a:spLocks noGrp="1"/>
          </p:cNvSpPr>
          <p:nvPr>
            <p:ph type="chart" sz="quarter" idx="22" hasCustomPrompt="1"/>
          </p:nvPr>
        </p:nvSpPr>
        <p:spPr>
          <a:xfrm>
            <a:off x="10870778" y="2047156"/>
            <a:ext cx="3095625" cy="30972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95" name="グラフ プレースホルダー 10"/>
          <p:cNvSpPr>
            <a:spLocks noGrp="1"/>
          </p:cNvSpPr>
          <p:nvPr>
            <p:ph type="chart" sz="quarter" idx="24" hasCustomPrompt="1"/>
          </p:nvPr>
        </p:nvSpPr>
        <p:spPr>
          <a:xfrm>
            <a:off x="14543806" y="3307085"/>
            <a:ext cx="3095625" cy="30972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The Power of PowerPoint – http://thepopp.com</a:t>
            </a:r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66" name="正方形/長方形 65"/>
          <p:cNvSpPr/>
          <p:nvPr userDrawn="1"/>
        </p:nvSpPr>
        <p:spPr>
          <a:xfrm rot="363050">
            <a:off x="741426" y="5998645"/>
            <a:ext cx="3231057" cy="54904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646262" y="5948835"/>
            <a:ext cx="3231738" cy="55170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646262" y="5916234"/>
            <a:ext cx="3231738" cy="580928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71" name="正方形/長方形 70"/>
          <p:cNvSpPr/>
          <p:nvPr userDrawn="1"/>
        </p:nvSpPr>
        <p:spPr>
          <a:xfrm rot="363050">
            <a:off x="4120031" y="5331364"/>
            <a:ext cx="3231057" cy="54904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73" name="正方形/長方形 72"/>
          <p:cNvSpPr/>
          <p:nvPr userDrawn="1"/>
        </p:nvSpPr>
        <p:spPr>
          <a:xfrm>
            <a:off x="4024867" y="5281554"/>
            <a:ext cx="3231738" cy="55170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テキスト プレースホルダー 8"/>
          <p:cNvSpPr>
            <a:spLocks noGrp="1"/>
          </p:cNvSpPr>
          <p:nvPr>
            <p:ph type="body" sz="quarter" idx="19" hasCustomPrompt="1"/>
          </p:nvPr>
        </p:nvSpPr>
        <p:spPr>
          <a:xfrm>
            <a:off x="4024867" y="5248953"/>
            <a:ext cx="3231738" cy="580928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78" name="正方形/長方形 77"/>
          <p:cNvSpPr/>
          <p:nvPr userDrawn="1"/>
        </p:nvSpPr>
        <p:spPr>
          <a:xfrm rot="363050">
            <a:off x="7654194" y="7017982"/>
            <a:ext cx="3231057" cy="54904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85" name="正方形/長方形 84"/>
          <p:cNvSpPr/>
          <p:nvPr userDrawn="1"/>
        </p:nvSpPr>
        <p:spPr>
          <a:xfrm>
            <a:off x="7559030" y="6968172"/>
            <a:ext cx="3231738" cy="55170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テキスト プレースホルダー 8"/>
          <p:cNvSpPr>
            <a:spLocks noGrp="1"/>
          </p:cNvSpPr>
          <p:nvPr>
            <p:ph type="body" sz="quarter" idx="21" hasCustomPrompt="1"/>
          </p:nvPr>
        </p:nvSpPr>
        <p:spPr>
          <a:xfrm>
            <a:off x="7559030" y="6935571"/>
            <a:ext cx="3231738" cy="580928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2" name="正方形/長方形 91"/>
          <p:cNvSpPr/>
          <p:nvPr userDrawn="1"/>
        </p:nvSpPr>
        <p:spPr>
          <a:xfrm rot="363050">
            <a:off x="10893934" y="5299037"/>
            <a:ext cx="3231057" cy="54904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93" name="正方形/長方形 92"/>
          <p:cNvSpPr/>
          <p:nvPr userDrawn="1"/>
        </p:nvSpPr>
        <p:spPr>
          <a:xfrm>
            <a:off x="10798770" y="5249227"/>
            <a:ext cx="3231738" cy="55170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テキスト プレースホルダー 8"/>
          <p:cNvSpPr>
            <a:spLocks noGrp="1"/>
          </p:cNvSpPr>
          <p:nvPr>
            <p:ph type="body" sz="quarter" idx="23" hasCustomPrompt="1"/>
          </p:nvPr>
        </p:nvSpPr>
        <p:spPr>
          <a:xfrm>
            <a:off x="10798770" y="5216626"/>
            <a:ext cx="3231738" cy="580928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6" name="正方形/長方形 95"/>
          <p:cNvSpPr/>
          <p:nvPr userDrawn="1"/>
        </p:nvSpPr>
        <p:spPr>
          <a:xfrm rot="363050">
            <a:off x="14566962" y="6558966"/>
            <a:ext cx="3231057" cy="54904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97" name="正方形/長方形 96"/>
          <p:cNvSpPr/>
          <p:nvPr userDrawn="1"/>
        </p:nvSpPr>
        <p:spPr>
          <a:xfrm>
            <a:off x="14471798" y="6509156"/>
            <a:ext cx="3231738" cy="55170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テキスト プレースホルダー 8"/>
          <p:cNvSpPr>
            <a:spLocks noGrp="1"/>
          </p:cNvSpPr>
          <p:nvPr>
            <p:ph type="body" sz="quarter" idx="25" hasCustomPrompt="1"/>
          </p:nvPr>
        </p:nvSpPr>
        <p:spPr>
          <a:xfrm>
            <a:off x="14471798" y="6476555"/>
            <a:ext cx="3231738" cy="580928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9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1495135" y="7591772"/>
            <a:ext cx="11593288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00" name="テキスト プレースホルダー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5135" y="8324789"/>
            <a:ext cx="11593288" cy="115457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01" name="テキスト プレースホルダー 8"/>
          <p:cNvSpPr>
            <a:spLocks noGrp="1"/>
          </p:cNvSpPr>
          <p:nvPr>
            <p:ph type="body" sz="quarter" idx="26" hasCustomPrompt="1"/>
          </p:nvPr>
        </p:nvSpPr>
        <p:spPr>
          <a:xfrm>
            <a:off x="865137" y="3703340"/>
            <a:ext cx="2733453" cy="1154579"/>
          </a:xfrm>
        </p:spPr>
        <p:txBody>
          <a:bodyPr anchor="ctr">
            <a:noAutofit/>
          </a:bodyPr>
          <a:lstStyle>
            <a:lvl1pPr algn="ctr">
              <a:defRPr sz="4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02" name="テキスト プレースホルダー 8"/>
          <p:cNvSpPr>
            <a:spLocks noGrp="1"/>
          </p:cNvSpPr>
          <p:nvPr>
            <p:ph type="body" sz="quarter" idx="27" hasCustomPrompt="1"/>
          </p:nvPr>
        </p:nvSpPr>
        <p:spPr>
          <a:xfrm>
            <a:off x="4248927" y="2983260"/>
            <a:ext cx="2733453" cy="1154579"/>
          </a:xfrm>
        </p:spPr>
        <p:txBody>
          <a:bodyPr anchor="ctr">
            <a:noAutofit/>
          </a:bodyPr>
          <a:lstStyle>
            <a:lvl1pPr algn="ctr">
              <a:defRPr sz="4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03" name="テキスト プレースホルダー 8"/>
          <p:cNvSpPr>
            <a:spLocks noGrp="1"/>
          </p:cNvSpPr>
          <p:nvPr>
            <p:ph type="body" sz="quarter" idx="28" hasCustomPrompt="1"/>
          </p:nvPr>
        </p:nvSpPr>
        <p:spPr>
          <a:xfrm>
            <a:off x="7771762" y="4718248"/>
            <a:ext cx="2733453" cy="1154579"/>
          </a:xfrm>
        </p:spPr>
        <p:txBody>
          <a:bodyPr anchor="ctr">
            <a:noAutofit/>
          </a:bodyPr>
          <a:lstStyle>
            <a:lvl1pPr algn="ctr">
              <a:defRPr sz="4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04" name="テキスト プレースホルダー 8"/>
          <p:cNvSpPr>
            <a:spLocks noGrp="1"/>
          </p:cNvSpPr>
          <p:nvPr>
            <p:ph type="body" sz="quarter" idx="29" hasCustomPrompt="1"/>
          </p:nvPr>
        </p:nvSpPr>
        <p:spPr>
          <a:xfrm>
            <a:off x="11015414" y="2983260"/>
            <a:ext cx="2733453" cy="1154579"/>
          </a:xfrm>
        </p:spPr>
        <p:txBody>
          <a:bodyPr anchor="ctr">
            <a:noAutofit/>
          </a:bodyPr>
          <a:lstStyle>
            <a:lvl1pPr algn="ctr">
              <a:defRPr sz="4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05" name="テキスト プレースホルダー 8"/>
          <p:cNvSpPr>
            <a:spLocks noGrp="1"/>
          </p:cNvSpPr>
          <p:nvPr>
            <p:ph type="body" sz="quarter" idx="30" hasCustomPrompt="1"/>
          </p:nvPr>
        </p:nvSpPr>
        <p:spPr>
          <a:xfrm>
            <a:off x="14759210" y="4275737"/>
            <a:ext cx="2733453" cy="1154579"/>
          </a:xfrm>
        </p:spPr>
        <p:txBody>
          <a:bodyPr anchor="ctr">
            <a:noAutofit/>
          </a:bodyPr>
          <a:lstStyle>
            <a:lvl1pPr algn="ctr">
              <a:defRPr sz="4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496976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グラフ プレースホルダー 10"/>
          <p:cNvSpPr>
            <a:spLocks noGrp="1"/>
          </p:cNvSpPr>
          <p:nvPr>
            <p:ph type="chart" sz="quarter" idx="14" hasCustomPrompt="1"/>
          </p:nvPr>
        </p:nvSpPr>
        <p:spPr>
          <a:xfrm>
            <a:off x="2014414" y="2047156"/>
            <a:ext cx="14545616" cy="52565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2" y="9721079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The Power of PowerPoint – http://thepopp.com</a:t>
            </a:r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68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2002740" y="7313455"/>
            <a:ext cx="11604962" cy="566349"/>
          </a:xfrm>
        </p:spPr>
        <p:txBody>
          <a:bodyPr anchor="ctr">
            <a:noAutofit/>
          </a:bodyPr>
          <a:lstStyle>
            <a:lvl1pPr>
              <a:defRPr sz="32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00" name="テキスト プレースホルダー 8"/>
          <p:cNvSpPr>
            <a:spLocks noGrp="1"/>
          </p:cNvSpPr>
          <p:nvPr>
            <p:ph type="body" sz="quarter" idx="16" hasCustomPrompt="1"/>
          </p:nvPr>
        </p:nvSpPr>
        <p:spPr>
          <a:xfrm>
            <a:off x="1993974" y="7929114"/>
            <a:ext cx="11593288" cy="115457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52006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385C-13AB-4A37-90A5-744B753597B8}" type="datetime1">
              <a:rPr lang="en-US" smtClean="0"/>
              <a:t>12/17/2019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CE733-740C-4A5B-B288-FC9C1A3393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57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411424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413190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399771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5122778"/>
            <a:ext cx="16417824" cy="2036946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938563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The Power of PowerPoint – http://thepopp.com</a:t>
            </a:r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1" name="テキスト プレースホルダー 8"/>
          <p:cNvSpPr>
            <a:spLocks noGrp="1"/>
          </p:cNvSpPr>
          <p:nvPr>
            <p:ph type="body" sz="quarter" idx="14" hasCustomPrompt="1"/>
          </p:nvPr>
        </p:nvSpPr>
        <p:spPr>
          <a:xfrm>
            <a:off x="1798390" y="3703762"/>
            <a:ext cx="13321480" cy="647650"/>
          </a:xfrm>
        </p:spPr>
        <p:txBody>
          <a:bodyPr>
            <a:noAutofit/>
          </a:bodyPr>
          <a:lstStyle>
            <a:lvl1pPr>
              <a:defRPr sz="44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2878510" y="4495428"/>
            <a:ext cx="13321480" cy="2808312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921226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31988" y="7209716"/>
            <a:ext cx="12662623" cy="1059135"/>
          </a:xfrm>
        </p:spPr>
        <p:txBody>
          <a:bodyPr/>
          <a:lstStyle>
            <a:lvl1pPr algn="l">
              <a:defRPr sz="6600"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1454817" y="7283107"/>
            <a:ext cx="3024336" cy="11623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1335855" y="7230437"/>
            <a:ext cx="3024336" cy="116230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6215" y="8075106"/>
            <a:ext cx="12631887" cy="740802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4" hasCustomPrompt="1"/>
          </p:nvPr>
        </p:nvSpPr>
        <p:spPr>
          <a:xfrm>
            <a:off x="1335855" y="7735788"/>
            <a:ext cx="3024336" cy="740802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bg1">
                    <a:lumMod val="75000"/>
                  </a:schemeClr>
                </a:solidFill>
                <a:effectLst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01808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31988" y="3609316"/>
            <a:ext cx="12662623" cy="1059135"/>
          </a:xfrm>
        </p:spPr>
        <p:txBody>
          <a:bodyPr/>
          <a:lstStyle>
            <a:lvl1pPr algn="l">
              <a:defRPr sz="6600"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1454817" y="3682707"/>
            <a:ext cx="3024336" cy="11623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1335855" y="3630037"/>
            <a:ext cx="3024336" cy="116230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6215" y="4474706"/>
            <a:ext cx="12631887" cy="740802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4" hasCustomPrompt="1"/>
          </p:nvPr>
        </p:nvSpPr>
        <p:spPr>
          <a:xfrm>
            <a:off x="1335855" y="4135388"/>
            <a:ext cx="3024336" cy="740802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bg1">
                    <a:lumMod val="75000"/>
                  </a:schemeClr>
                </a:solidFill>
                <a:effectLst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0" name="テキスト プレースホルダー 8"/>
          <p:cNvSpPr>
            <a:spLocks noGrp="1"/>
          </p:cNvSpPr>
          <p:nvPr>
            <p:ph type="body" sz="quarter" idx="16" hasCustomPrompt="1"/>
          </p:nvPr>
        </p:nvSpPr>
        <p:spPr>
          <a:xfrm>
            <a:off x="4531989" y="7015708"/>
            <a:ext cx="12604105" cy="2448272"/>
          </a:xfrm>
        </p:spPr>
        <p:txBody>
          <a:bodyPr anchor="b">
            <a:normAutofit/>
          </a:bodyPr>
          <a:lstStyle>
            <a:lvl1pPr algn="r"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330869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-4026" y="0"/>
            <a:ext cx="18286413" cy="10287000"/>
          </a:xfrm>
          <a:effectLst/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3" name="テキスト プレースホルダー 8"/>
          <p:cNvSpPr>
            <a:spLocks noGrp="1"/>
          </p:cNvSpPr>
          <p:nvPr>
            <p:ph type="body" sz="quarter" idx="21" hasCustomPrompt="1"/>
          </p:nvPr>
        </p:nvSpPr>
        <p:spPr>
          <a:xfrm rot="360000">
            <a:off x="1042518" y="7380229"/>
            <a:ext cx="7061007" cy="1649259"/>
          </a:xfrm>
          <a:blipFill dpi="0" rotWithShape="1">
            <a:blip r:embed="rId2"/>
            <a:srcRect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 rot="366632">
            <a:off x="966598" y="8394242"/>
            <a:ext cx="6993648" cy="635135"/>
          </a:xfrm>
        </p:spPr>
        <p:txBody>
          <a:bodyPr>
            <a:normAutofit/>
          </a:bodyPr>
          <a:lstStyle>
            <a:lvl1pPr algn="r"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718270" y="7303740"/>
            <a:ext cx="7291175" cy="1080120"/>
          </a:xfrm>
          <a:blipFill dpi="0" rotWithShape="1">
            <a:blip r:embed="rId3"/>
            <a:srcRect/>
            <a:tile tx="0" ty="0" sx="100000" sy="100000" flip="none" algn="tl"/>
          </a:blip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5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221884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18286413" cy="10287000"/>
          </a:xfrm>
          <a:effectLst/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2335188"/>
            <a:ext cx="16849872" cy="1152128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862286" y="679004"/>
            <a:ext cx="16849872" cy="1800200"/>
          </a:xfrm>
          <a:noFill/>
          <a:effectLst/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5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933030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 rot="363050">
            <a:off x="-236407" y="-371382"/>
            <a:ext cx="17399462" cy="791140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145825" y="-152104"/>
            <a:ext cx="17329052" cy="804484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718270" y="8252782"/>
            <a:ext cx="14185576" cy="108012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5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-289842" y="-185092"/>
            <a:ext cx="17388000" cy="7992888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790278" y="9116877"/>
            <a:ext cx="15985776" cy="635135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056688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The Power of PowerPoint – http://thepopp.com</a:t>
            </a:r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7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1519127" y="2407196"/>
            <a:ext cx="11593288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8" name="テキスト プレースホルダー 8"/>
          <p:cNvSpPr>
            <a:spLocks noGrp="1"/>
          </p:cNvSpPr>
          <p:nvPr>
            <p:ph type="body" sz="quarter" idx="16" hasCustomPrompt="1"/>
          </p:nvPr>
        </p:nvSpPr>
        <p:spPr>
          <a:xfrm>
            <a:off x="1519127" y="3140213"/>
            <a:ext cx="11593288" cy="1355215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9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3814614" y="4711452"/>
            <a:ext cx="11593288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0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3814614" y="5444469"/>
            <a:ext cx="11593288" cy="1355215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8"/>
          <p:cNvSpPr>
            <a:spLocks noGrp="1"/>
          </p:cNvSpPr>
          <p:nvPr>
            <p:ph type="body" sz="quarter" idx="19" hasCustomPrompt="1"/>
          </p:nvPr>
        </p:nvSpPr>
        <p:spPr>
          <a:xfrm>
            <a:off x="6190878" y="7015708"/>
            <a:ext cx="11593288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4" name="テキスト プレースホルダー 8"/>
          <p:cNvSpPr>
            <a:spLocks noGrp="1"/>
          </p:cNvSpPr>
          <p:nvPr>
            <p:ph type="body" sz="quarter" idx="20" hasCustomPrompt="1"/>
          </p:nvPr>
        </p:nvSpPr>
        <p:spPr>
          <a:xfrm>
            <a:off x="6190878" y="7748725"/>
            <a:ext cx="11593288" cy="1355215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244676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006302" y="3559324"/>
            <a:ext cx="16057784" cy="1923231"/>
          </a:xfrm>
          <a:effectLst/>
        </p:spPr>
        <p:txBody>
          <a:bodyPr anchor="b"/>
          <a:lstStyle>
            <a:lvl1pPr algn="ctr">
              <a:defRPr sz="5400"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053850" y="5432826"/>
            <a:ext cx="16018807" cy="1654890"/>
          </a:xfrm>
        </p:spPr>
        <p:txBody>
          <a:bodyPr/>
          <a:lstStyle>
            <a:lvl1pPr algn="ctr">
              <a:spcBef>
                <a:spcPts val="0"/>
              </a:spcBef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262382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- 1 column(bul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068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The Power of PowerPoint – http://thepopp.com</a:t>
            </a:r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1" name="テキスト プレースホルダー 8"/>
          <p:cNvSpPr>
            <a:spLocks noGrp="1"/>
          </p:cNvSpPr>
          <p:nvPr>
            <p:ph type="body" sz="quarter" idx="14" hasCustomPrompt="1"/>
          </p:nvPr>
        </p:nvSpPr>
        <p:spPr>
          <a:xfrm>
            <a:off x="9287222" y="3186347"/>
            <a:ext cx="8208912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9287222" y="3919364"/>
            <a:ext cx="8208912" cy="4422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正方形/長方形 12"/>
          <p:cNvSpPr/>
          <p:nvPr userDrawn="1"/>
        </p:nvSpPr>
        <p:spPr>
          <a:xfrm rot="363050">
            <a:off x="650143" y="3185530"/>
            <a:ext cx="8159707" cy="55069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665583" y="2881802"/>
            <a:ext cx="8159707" cy="521402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790279" y="3025820"/>
            <a:ext cx="7920880" cy="4968552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5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 rot="360000">
            <a:off x="4086530" y="8257771"/>
            <a:ext cx="4464496" cy="542312"/>
          </a:xfrm>
        </p:spPr>
        <p:txBody>
          <a:bodyPr>
            <a:noAutofit/>
          </a:bodyPr>
          <a:lstStyle>
            <a:lvl1pPr algn="r">
              <a:defRPr sz="3200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19308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068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The Power of PowerPoint – http://thepopp.com</a:t>
            </a:r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1" name="テキスト プレースホルダー 8"/>
          <p:cNvSpPr>
            <a:spLocks noGrp="1"/>
          </p:cNvSpPr>
          <p:nvPr>
            <p:ph type="body" sz="quarter" idx="14" hasCustomPrompt="1"/>
          </p:nvPr>
        </p:nvSpPr>
        <p:spPr>
          <a:xfrm>
            <a:off x="9287222" y="3186347"/>
            <a:ext cx="8208912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9287222" y="3919364"/>
            <a:ext cx="8208912" cy="4422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正方形/長方形 12"/>
          <p:cNvSpPr/>
          <p:nvPr userDrawn="1"/>
        </p:nvSpPr>
        <p:spPr>
          <a:xfrm rot="363050">
            <a:off x="665580" y="3186345"/>
            <a:ext cx="8159707" cy="521402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665583" y="3186347"/>
            <a:ext cx="8159707" cy="521402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784993" y="3471685"/>
            <a:ext cx="7920880" cy="4968552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36939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068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The Power of PowerPoint – http://thepopp.com</a:t>
            </a:r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1" name="テキスト プレースホルダー 8"/>
          <p:cNvSpPr>
            <a:spLocks noGrp="1"/>
          </p:cNvSpPr>
          <p:nvPr>
            <p:ph type="body" sz="quarter" idx="14" hasCustomPrompt="1"/>
          </p:nvPr>
        </p:nvSpPr>
        <p:spPr>
          <a:xfrm>
            <a:off x="558167" y="6314541"/>
            <a:ext cx="8208912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558167" y="7047558"/>
            <a:ext cx="8208912" cy="2065731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正方形/長方形 12"/>
          <p:cNvSpPr/>
          <p:nvPr userDrawn="1"/>
        </p:nvSpPr>
        <p:spPr>
          <a:xfrm rot="363050">
            <a:off x="582770" y="2765334"/>
            <a:ext cx="8159707" cy="332530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483228" y="2760075"/>
            <a:ext cx="8159707" cy="332530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607924" y="2904092"/>
            <a:ext cx="7920880" cy="3060000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5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9415151" y="6305193"/>
            <a:ext cx="8208912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6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9415151" y="7038210"/>
            <a:ext cx="8208912" cy="2065731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7" name="正方形/長方形 16"/>
          <p:cNvSpPr/>
          <p:nvPr userDrawn="1"/>
        </p:nvSpPr>
        <p:spPr>
          <a:xfrm rot="363050">
            <a:off x="9439754" y="2755986"/>
            <a:ext cx="8159707" cy="332530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9340212" y="2750727"/>
            <a:ext cx="8159707" cy="332530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9464908" y="2894744"/>
            <a:ext cx="7920880" cy="3060000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4066636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(bul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068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The Power of PowerPoint – http://thepopp.com</a:t>
            </a:r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1" name="テキスト プレースホルダー 8"/>
          <p:cNvSpPr>
            <a:spLocks noGrp="1"/>
          </p:cNvSpPr>
          <p:nvPr>
            <p:ph type="body" sz="quarter" idx="14" hasCustomPrompt="1"/>
          </p:nvPr>
        </p:nvSpPr>
        <p:spPr>
          <a:xfrm>
            <a:off x="9287222" y="3186347"/>
            <a:ext cx="8208912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9287222" y="3919364"/>
            <a:ext cx="8208912" cy="4422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正方形/長方形 12"/>
          <p:cNvSpPr/>
          <p:nvPr userDrawn="1"/>
        </p:nvSpPr>
        <p:spPr>
          <a:xfrm rot="363050">
            <a:off x="650143" y="3185530"/>
            <a:ext cx="8159707" cy="55069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665583" y="2881802"/>
            <a:ext cx="8159707" cy="521402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790279" y="3025820"/>
            <a:ext cx="7920880" cy="4968552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5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 rot="360000">
            <a:off x="4086530" y="8257771"/>
            <a:ext cx="4464496" cy="542312"/>
          </a:xfrm>
        </p:spPr>
        <p:txBody>
          <a:bodyPr>
            <a:noAutofit/>
          </a:bodyPr>
          <a:lstStyle>
            <a:lvl1pPr algn="r">
              <a:defRPr sz="3200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07843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068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The Power of PowerPoint – http://thepopp.com</a:t>
            </a:r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>
          <a:xfrm rot="363050">
            <a:off x="721572" y="2865486"/>
            <a:ext cx="3923101" cy="410350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651242" y="2479202"/>
            <a:ext cx="3916542" cy="39165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775939" y="2623220"/>
            <a:ext cx="3672407" cy="3629848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5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 rot="360000">
            <a:off x="616108" y="6457547"/>
            <a:ext cx="3937464" cy="478292"/>
          </a:xfrm>
        </p:spPr>
        <p:txBody>
          <a:bodyPr>
            <a:noAutofit/>
          </a:bodyPr>
          <a:lstStyle>
            <a:lvl1pPr algn="r">
              <a:defRPr sz="2400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0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673215" y="7202109"/>
            <a:ext cx="3775131" cy="110974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1" name="正方形/長方形 20"/>
          <p:cNvSpPr/>
          <p:nvPr userDrawn="1"/>
        </p:nvSpPr>
        <p:spPr>
          <a:xfrm rot="363050">
            <a:off x="5284817" y="3496981"/>
            <a:ext cx="3923101" cy="410350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5214487" y="3110697"/>
            <a:ext cx="3916542" cy="39165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5339184" y="3254715"/>
            <a:ext cx="3672407" cy="3629848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4" name="テキスト プレースホルダー 8"/>
          <p:cNvSpPr>
            <a:spLocks noGrp="1"/>
          </p:cNvSpPr>
          <p:nvPr>
            <p:ph type="body" sz="quarter" idx="20" hasCustomPrompt="1"/>
          </p:nvPr>
        </p:nvSpPr>
        <p:spPr>
          <a:xfrm rot="360000">
            <a:off x="5179353" y="7089042"/>
            <a:ext cx="3937464" cy="478292"/>
          </a:xfrm>
        </p:spPr>
        <p:txBody>
          <a:bodyPr>
            <a:noAutofit/>
          </a:bodyPr>
          <a:lstStyle>
            <a:lvl1pPr algn="r">
              <a:defRPr sz="2400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テキスト プレースホルダー 8"/>
          <p:cNvSpPr>
            <a:spLocks noGrp="1"/>
          </p:cNvSpPr>
          <p:nvPr>
            <p:ph type="body" sz="quarter" idx="21" hasCustomPrompt="1"/>
          </p:nvPr>
        </p:nvSpPr>
        <p:spPr>
          <a:xfrm>
            <a:off x="5236460" y="7833604"/>
            <a:ext cx="3775131" cy="110974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6" name="正方形/長方形 25"/>
          <p:cNvSpPr/>
          <p:nvPr userDrawn="1"/>
        </p:nvSpPr>
        <p:spPr>
          <a:xfrm rot="363050">
            <a:off x="9629360" y="2280356"/>
            <a:ext cx="3923101" cy="410350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9559030" y="1894072"/>
            <a:ext cx="3916542" cy="39165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>
            <a:off x="9683727" y="2038090"/>
            <a:ext cx="3672407" cy="3629848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9" name="テキスト プレースホルダー 8"/>
          <p:cNvSpPr>
            <a:spLocks noGrp="1"/>
          </p:cNvSpPr>
          <p:nvPr>
            <p:ph type="body" sz="quarter" idx="23" hasCustomPrompt="1"/>
          </p:nvPr>
        </p:nvSpPr>
        <p:spPr>
          <a:xfrm rot="360000">
            <a:off x="9523896" y="5872417"/>
            <a:ext cx="3937464" cy="478292"/>
          </a:xfrm>
        </p:spPr>
        <p:txBody>
          <a:bodyPr>
            <a:noAutofit/>
          </a:bodyPr>
          <a:lstStyle>
            <a:lvl1pPr algn="r">
              <a:defRPr sz="2400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0" name="テキスト プレースホルダー 8"/>
          <p:cNvSpPr>
            <a:spLocks noGrp="1"/>
          </p:cNvSpPr>
          <p:nvPr>
            <p:ph type="body" sz="quarter" idx="24" hasCustomPrompt="1"/>
          </p:nvPr>
        </p:nvSpPr>
        <p:spPr>
          <a:xfrm>
            <a:off x="9581003" y="6616979"/>
            <a:ext cx="3775131" cy="110974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正方形/長方形 30"/>
          <p:cNvSpPr/>
          <p:nvPr userDrawn="1"/>
        </p:nvSpPr>
        <p:spPr>
          <a:xfrm rot="363050">
            <a:off x="13943748" y="4177466"/>
            <a:ext cx="3923101" cy="410350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3873418" y="3791182"/>
            <a:ext cx="3916542" cy="39165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13998115" y="3935200"/>
            <a:ext cx="3672407" cy="3629848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4" name="テキスト プレースホルダー 8"/>
          <p:cNvSpPr>
            <a:spLocks noGrp="1"/>
          </p:cNvSpPr>
          <p:nvPr>
            <p:ph type="body" sz="quarter" idx="26" hasCustomPrompt="1"/>
          </p:nvPr>
        </p:nvSpPr>
        <p:spPr>
          <a:xfrm rot="360000">
            <a:off x="13838284" y="7769527"/>
            <a:ext cx="3937464" cy="478292"/>
          </a:xfrm>
        </p:spPr>
        <p:txBody>
          <a:bodyPr>
            <a:noAutofit/>
          </a:bodyPr>
          <a:lstStyle>
            <a:lvl1pPr algn="r">
              <a:defRPr sz="2400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5" name="テキスト プレースホルダー 8"/>
          <p:cNvSpPr>
            <a:spLocks noGrp="1"/>
          </p:cNvSpPr>
          <p:nvPr>
            <p:ph type="body" sz="quarter" idx="27" hasCustomPrompt="1"/>
          </p:nvPr>
        </p:nvSpPr>
        <p:spPr>
          <a:xfrm>
            <a:off x="13895391" y="8514089"/>
            <a:ext cx="3775131" cy="110974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61366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068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The Power of PowerPoint – http://thepopp.com</a:t>
            </a:r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1" name="テキスト プレースホルダー 8"/>
          <p:cNvSpPr>
            <a:spLocks noGrp="1"/>
          </p:cNvSpPr>
          <p:nvPr>
            <p:ph type="body" sz="quarter" idx="14" hasCustomPrompt="1"/>
          </p:nvPr>
        </p:nvSpPr>
        <p:spPr>
          <a:xfrm>
            <a:off x="1654374" y="7578835"/>
            <a:ext cx="11972342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1673388" y="8281980"/>
            <a:ext cx="11972342" cy="1254008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正方形/長方形 12"/>
          <p:cNvSpPr/>
          <p:nvPr userDrawn="1"/>
        </p:nvSpPr>
        <p:spPr>
          <a:xfrm rot="363050">
            <a:off x="10335040" y="2440959"/>
            <a:ext cx="5869837" cy="511479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-181779" y="2145738"/>
            <a:ext cx="16470511" cy="521402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-57084" y="2289756"/>
            <a:ext cx="16201799" cy="4941976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503247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068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The Power of PowerPoint – http://thepopp.com</a:t>
            </a:r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4751038" y="2047156"/>
            <a:ext cx="2880000" cy="2880000"/>
          </a:xfrm>
          <a:solidFill>
            <a:schemeClr val="tx1">
              <a:lumMod val="75000"/>
            </a:schemeClr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870718" y="2055540"/>
            <a:ext cx="2880000" cy="2880000"/>
          </a:xfrm>
          <a:solidFill>
            <a:schemeClr val="tx1">
              <a:lumMod val="50000"/>
            </a:schemeClr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7631358" y="2047156"/>
            <a:ext cx="2880000" cy="2880000"/>
          </a:xfrm>
          <a:solidFill>
            <a:schemeClr val="bg1"/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0511678" y="2047156"/>
            <a:ext cx="2880000" cy="2880000"/>
          </a:xfrm>
          <a:solidFill>
            <a:schemeClr val="accent1">
              <a:lumMod val="25000"/>
            </a:schemeClr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3391998" y="2047156"/>
            <a:ext cx="2880000" cy="2880000"/>
          </a:xfr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4751038" y="4919092"/>
            <a:ext cx="2880000" cy="2880000"/>
          </a:xfrm>
          <a:solidFill>
            <a:schemeClr val="bg1"/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>
            <a:off x="1870718" y="4927476"/>
            <a:ext cx="2880000" cy="2880000"/>
          </a:xfrm>
          <a:solidFill>
            <a:schemeClr val="bg2"/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7631358" y="4919092"/>
            <a:ext cx="2880000" cy="2880000"/>
          </a:xfrm>
          <a:solidFill>
            <a:schemeClr val="tx2">
              <a:lumMod val="75000"/>
              <a:lumOff val="25000"/>
            </a:schemeClr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24" hasCustomPrompt="1"/>
          </p:nvPr>
        </p:nvSpPr>
        <p:spPr>
          <a:xfrm>
            <a:off x="10511678" y="4919092"/>
            <a:ext cx="2880000" cy="2880000"/>
          </a:xfrm>
          <a:solidFill>
            <a:schemeClr val="accent1">
              <a:lumMod val="75000"/>
            </a:schemeClr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13391998" y="4919092"/>
            <a:ext cx="2880000" cy="2880000"/>
          </a:xfrm>
          <a:solidFill>
            <a:schemeClr val="bg1"/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4" name="テキスト プレースホルダー 8"/>
          <p:cNvSpPr>
            <a:spLocks noGrp="1"/>
          </p:cNvSpPr>
          <p:nvPr>
            <p:ph type="body" sz="quarter" idx="26" hasCustomPrompt="1"/>
          </p:nvPr>
        </p:nvSpPr>
        <p:spPr>
          <a:xfrm rot="360000">
            <a:off x="876051" y="7743051"/>
            <a:ext cx="7061007" cy="633407"/>
          </a:xfr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テキスト プレースホルダー 8"/>
          <p:cNvSpPr>
            <a:spLocks noGrp="1"/>
          </p:cNvSpPr>
          <p:nvPr>
            <p:ph type="body" sz="quarter" idx="27" hasCustomPrompt="1"/>
          </p:nvPr>
        </p:nvSpPr>
        <p:spPr>
          <a:xfrm>
            <a:off x="718270" y="7735788"/>
            <a:ext cx="7291175" cy="648072"/>
          </a:xfrm>
          <a:blipFill dpi="0" rotWithShape="1">
            <a:blip r:embed="rId3"/>
            <a:srcRect/>
            <a:tile tx="0" ty="0" sx="100000" sy="100000" flip="none" algn="tl"/>
          </a:blip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8135094" y="7879804"/>
            <a:ext cx="8856984" cy="1656184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269028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The Power of PowerPoint – http://thepopp.com</a:t>
            </a:r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グラフ プレースホルダー 7"/>
          <p:cNvSpPr>
            <a:spLocks noGrp="1"/>
          </p:cNvSpPr>
          <p:nvPr>
            <p:ph type="chart" sz="quarter" idx="14" hasCustomPrompt="1"/>
          </p:nvPr>
        </p:nvSpPr>
        <p:spPr>
          <a:xfrm>
            <a:off x="1519127" y="2695228"/>
            <a:ext cx="6048375" cy="60483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17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9287222" y="2623220"/>
            <a:ext cx="8208912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8" name="テキスト プレースホルダー 8"/>
          <p:cNvSpPr>
            <a:spLocks noGrp="1"/>
          </p:cNvSpPr>
          <p:nvPr>
            <p:ph type="body" sz="quarter" idx="16" hasCustomPrompt="1"/>
          </p:nvPr>
        </p:nvSpPr>
        <p:spPr>
          <a:xfrm>
            <a:off x="9287222" y="3356237"/>
            <a:ext cx="8208912" cy="2219311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9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9287222" y="5791572"/>
            <a:ext cx="8208912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0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9287222" y="6524589"/>
            <a:ext cx="8208912" cy="2219311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628536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8287206" cy="10286554"/>
          </a:xfrm>
          <a:prstGeom prst="rect">
            <a:avLst/>
          </a:prstGeom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321" y="411957"/>
            <a:ext cx="16457772" cy="105913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975149"/>
            <a:ext cx="16457772" cy="7214098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914321" y="9534526"/>
            <a:ext cx="426683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C836A-9FCA-458F-99FA-C7D60BED9CD6}" type="datetime1">
              <a:rPr lang="en-US" smtClean="0"/>
              <a:t>12/17/2019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6247858" y="9534526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Power of PowerPoint – http://thepopp.com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105263" y="9534526"/>
            <a:ext cx="426683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2DA67-16D1-416E-90B8-EEE34644D6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59" r:id="rId3"/>
    <p:sldLayoutId id="2147483671" r:id="rId4"/>
    <p:sldLayoutId id="2147483662" r:id="rId5"/>
    <p:sldLayoutId id="2147483663" r:id="rId6"/>
    <p:sldLayoutId id="2147483666" r:id="rId7"/>
    <p:sldLayoutId id="2147483678" r:id="rId8"/>
    <p:sldLayoutId id="2147483661" r:id="rId9"/>
    <p:sldLayoutId id="2147483667" r:id="rId10"/>
    <p:sldLayoutId id="2147483668" r:id="rId11"/>
    <p:sldLayoutId id="2147483669" r:id="rId12"/>
    <p:sldLayoutId id="2147483670" r:id="rId13"/>
    <p:sldLayoutId id="2147483672" r:id="rId14"/>
    <p:sldLayoutId id="2147483673" r:id="rId15"/>
    <p:sldLayoutId id="2147483675" r:id="rId16"/>
    <p:sldLayoutId id="2147483677" r:id="rId17"/>
    <p:sldLayoutId id="2147483705" r:id="rId18"/>
  </p:sldLayoutIdLst>
  <p:hf hdr="0" dt="0"/>
  <p:txStyles>
    <p:titleStyle>
      <a:lvl1pPr algn="ctr" defTabSz="1632753" rtl="0" eaLnBrk="1" latinLnBrk="0" hangingPunct="1">
        <a:spcBef>
          <a:spcPct val="0"/>
        </a:spcBef>
        <a:buNone/>
        <a:defRPr sz="8000" kern="1200" baseline="0">
          <a:solidFill>
            <a:schemeClr val="tx1"/>
          </a:solidFill>
          <a:latin typeface="+mj-lt"/>
          <a:ea typeface="Roboto Thin" pitchFamily="2" charset="0"/>
          <a:cs typeface="Clear Sans Thin" panose="020B0203030202020304" pitchFamily="34" charset="0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8287206" cy="10286554"/>
          </a:xfrm>
          <a:prstGeom prst="rect">
            <a:avLst/>
          </a:prstGeom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321" y="411957"/>
            <a:ext cx="16457772" cy="105913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975149"/>
            <a:ext cx="16457772" cy="7214098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914321" y="9534526"/>
            <a:ext cx="426683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C836A-9FCA-458F-99FA-C7D60BED9CD6}" type="datetime1">
              <a:rPr lang="en-US" smtClean="0"/>
              <a:t>12/17/2019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6247858" y="9534526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Power of PowerPoint – http://thepopp.com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105263" y="9534526"/>
            <a:ext cx="426683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2DA67-16D1-416E-90B8-EEE34644D6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6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82" r:id="rId3"/>
    <p:sldLayoutId id="2147483674" r:id="rId4"/>
    <p:sldLayoutId id="2147483681" r:id="rId5"/>
    <p:sldLayoutId id="2147483664" r:id="rId6"/>
    <p:sldLayoutId id="2147483676" r:id="rId7"/>
    <p:sldLayoutId id="2147483679" r:id="rId8"/>
    <p:sldLayoutId id="2147483704" r:id="rId9"/>
  </p:sldLayoutIdLst>
  <p:hf sldNum="0" hdr="0" ftr="0" dt="0"/>
  <p:txStyles>
    <p:titleStyle>
      <a:lvl1pPr algn="ctr" defTabSz="1632753" rtl="0" eaLnBrk="1" latinLnBrk="0" hangingPunct="1">
        <a:spcBef>
          <a:spcPct val="0"/>
        </a:spcBef>
        <a:buNone/>
        <a:defRPr sz="8000" kern="1200" baseline="0">
          <a:solidFill>
            <a:schemeClr val="tx1"/>
          </a:solidFill>
          <a:latin typeface="+mj-lt"/>
          <a:ea typeface="Roboto Thin" pitchFamily="2" charset="0"/>
          <a:cs typeface="Clear Sans Thin" panose="020B0203030202020304" pitchFamily="34" charset="0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1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1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3.jpeg"/><Relationship Id="rId21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2.jpeg"/><Relationship Id="rId17" Type="http://schemas.openxmlformats.org/officeDocument/2006/relationships/image" Target="../media/image77.png"/><Relationship Id="rId2" Type="http://schemas.openxmlformats.org/officeDocument/2006/relationships/image" Target="../media/image3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png"/><Relationship Id="rId22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8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4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0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92.emf"/><Relationship Id="rId7" Type="http://schemas.openxmlformats.org/officeDocument/2006/relationships/image" Target="../media/image4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3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3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00.png"/><Relationship Id="rId3" Type="http://schemas.openxmlformats.org/officeDocument/2006/relationships/image" Target="../media/image3.png"/><Relationship Id="rId17" Type="http://schemas.openxmlformats.org/officeDocument/2006/relationships/image" Target="../media/image69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80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19" Type="http://schemas.openxmlformats.org/officeDocument/2006/relationships/image" Target="../media/image39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emf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0.png"/><Relationship Id="rId4" Type="http://schemas.openxmlformats.org/officeDocument/2006/relationships/image" Target="../media/image7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0.png"/><Relationship Id="rId5" Type="http://schemas.openxmlformats.org/officeDocument/2006/relationships/image" Target="../media/image760.png"/><Relationship Id="rId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810.png"/><Relationship Id="rId4" Type="http://schemas.openxmlformats.org/officeDocument/2006/relationships/image" Target="../media/image8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0.png"/><Relationship Id="rId5" Type="http://schemas.openxmlformats.org/officeDocument/2006/relationships/image" Target="../media/image850.png"/><Relationship Id="rId4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9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0.png"/><Relationship Id="rId5" Type="http://schemas.openxmlformats.org/officeDocument/2006/relationships/image" Target="../media/image920.png"/><Relationship Id="rId4" Type="http://schemas.openxmlformats.org/officeDocument/2006/relationships/image" Target="../media/image9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5.png"/><Relationship Id="rId7" Type="http://schemas.openxmlformats.org/officeDocument/2006/relationships/image" Target="../media/image1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27.png"/><Relationship Id="rId10" Type="http://schemas.microsoft.com/office/2007/relationships/hdphoto" Target="../media/hdphoto5.wdp"/><Relationship Id="rId4" Type="http://schemas.openxmlformats.org/officeDocument/2006/relationships/image" Target="../media/image126.jpg"/><Relationship Id="rId9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8.jpeg"/><Relationship Id="rId21" Type="http://schemas.openxmlformats.org/officeDocument/2006/relationships/image" Target="../media/image141.png"/><Relationship Id="rId17" Type="http://schemas.openxmlformats.org/officeDocument/2006/relationships/image" Target="../media/image138.png"/><Relationship Id="rId2" Type="http://schemas.openxmlformats.org/officeDocument/2006/relationships/image" Target="../media/image3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19" Type="http://schemas.openxmlformats.org/officeDocument/2006/relationships/image" Target="../media/image139.png"/><Relationship Id="rId22" Type="http://schemas.microsoft.com/office/2007/relationships/hdphoto" Target="../media/hdphoto6.wdp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30.png"/><Relationship Id="rId3" Type="http://schemas.openxmlformats.org/officeDocument/2006/relationships/image" Target="../media/image3.png"/><Relationship Id="rId17" Type="http://schemas.openxmlformats.org/officeDocument/2006/relationships/image" Target="../media/image127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jpeg"/><Relationship Id="rId15" Type="http://schemas.openxmlformats.org/officeDocument/2006/relationships/image" Target="../media/image1250.png"/><Relationship Id="rId4" Type="http://schemas.openxmlformats.org/officeDocument/2006/relationships/image" Target="../media/image142.png"/><Relationship Id="rId14" Type="http://schemas.openxmlformats.org/officeDocument/2006/relationships/image" Target="../media/image124.png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80.png"/><Relationship Id="rId18" Type="http://schemas.openxmlformats.org/officeDocument/2006/relationships/image" Target="../media/image1280.png"/><Relationship Id="rId3" Type="http://schemas.openxmlformats.org/officeDocument/2006/relationships/image" Target="../media/image3.png"/><Relationship Id="rId17" Type="http://schemas.openxmlformats.org/officeDocument/2006/relationships/image" Target="../media/image14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4.jpeg"/><Relationship Id="rId20" Type="http://schemas.openxmlformats.org/officeDocument/2006/relationships/image" Target="../media/image1300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1190.png"/><Relationship Id="rId19" Type="http://schemas.openxmlformats.org/officeDocument/2006/relationships/image" Target="../media/image1290.png"/><Relationship Id="rId14" Type="http://schemas.openxmlformats.org/officeDocument/2006/relationships/image" Target="../media/image14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gif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png"/><Relationship Id="rId5" Type="http://schemas.openxmlformats.org/officeDocument/2006/relationships/image" Target="../media/image157.png"/><Relationship Id="rId4" Type="http://schemas.openxmlformats.org/officeDocument/2006/relationships/image" Target="../media/image155.jpg"/><Relationship Id="rId9" Type="http://schemas.openxmlformats.org/officeDocument/2006/relationships/image" Target="../media/image120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210.png"/><Relationship Id="rId7" Type="http://schemas.openxmlformats.org/officeDocument/2006/relationships/image" Target="../media/image1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5" Type="http://schemas.openxmlformats.org/officeDocument/2006/relationships/image" Target="../media/image162.jpg"/><Relationship Id="rId4" Type="http://schemas.openxmlformats.org/officeDocument/2006/relationships/image" Target="../media/image16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340.png"/><Relationship Id="rId7" Type="http://schemas.openxmlformats.org/officeDocument/2006/relationships/image" Target="../media/image1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png"/><Relationship Id="rId5" Type="http://schemas.openxmlformats.org/officeDocument/2006/relationships/image" Target="../media/image166.jpg"/><Relationship Id="rId4" Type="http://schemas.openxmlformats.org/officeDocument/2006/relationships/image" Target="../media/image1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A7CDE4B1-6CF2-4770-8106-CBA5BE230A9F}"/>
              </a:ext>
            </a:extLst>
          </p:cNvPr>
          <p:cNvGrpSpPr/>
          <p:nvPr/>
        </p:nvGrpSpPr>
        <p:grpSpPr>
          <a:xfrm>
            <a:off x="-1" y="9680004"/>
            <a:ext cx="18286413" cy="390972"/>
            <a:chOff x="842670" y="6366526"/>
            <a:chExt cx="8686800" cy="137468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55ABD57-860F-42FE-AC82-1A5D962E9887}"/>
                </a:ext>
              </a:extLst>
            </p:cNvPr>
            <p:cNvSpPr/>
            <p:nvPr/>
          </p:nvSpPr>
          <p:spPr>
            <a:xfrm>
              <a:off x="842670" y="6366526"/>
              <a:ext cx="8686800" cy="45720"/>
            </a:xfrm>
            <a:prstGeom prst="rect">
              <a:avLst/>
            </a:prstGeom>
            <a:solidFill>
              <a:srgbClr val="0070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A3E2C4B-4C21-40DF-9994-0699044B21F9}"/>
                </a:ext>
              </a:extLst>
            </p:cNvPr>
            <p:cNvSpPr/>
            <p:nvPr/>
          </p:nvSpPr>
          <p:spPr>
            <a:xfrm>
              <a:off x="842670" y="6458274"/>
              <a:ext cx="8686800" cy="45720"/>
            </a:xfrm>
            <a:prstGeom prst="rect">
              <a:avLst/>
            </a:prstGeom>
            <a:solidFill>
              <a:srgbClr val="F842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 dirty="0"/>
            </a:p>
          </p:txBody>
        </p:sp>
      </p:grpSp>
      <p:sp>
        <p:nvSpPr>
          <p:cNvPr id="11" name="AutoShape 2">
            <a:extLst>
              <a:ext uri="{FF2B5EF4-FFF2-40B4-BE49-F238E27FC236}">
                <a16:creationId xmlns:a16="http://schemas.microsoft.com/office/drawing/2014/main" id="{F116C8C7-E1D7-4E6C-BBD5-5C2527A7EA85}"/>
              </a:ext>
            </a:extLst>
          </p:cNvPr>
          <p:cNvSpPr>
            <a:spLocks/>
          </p:cNvSpPr>
          <p:nvPr/>
        </p:nvSpPr>
        <p:spPr bwMode="auto">
          <a:xfrm>
            <a:off x="2872331" y="4278724"/>
            <a:ext cx="11941327" cy="13172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r>
              <a:rPr lang="es-ES" sz="36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Times New Roman" panose="02020603050405020304" pitchFamily="18" charset="0"/>
              </a:rPr>
              <a:t>“</a:t>
            </a:r>
            <a:r>
              <a:rPr lang="es-EC" sz="3600" b="1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Times New Roman" panose="02020603050405020304" pitchFamily="18" charset="0"/>
              </a:rPr>
              <a:t>Sistema Aéreo Terrestre basado en Robótica Cooperativa para Detección de minas Antipersonales</a:t>
            </a:r>
            <a:r>
              <a:rPr lang="es-ES" sz="3600" b="1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s-ES" sz="2667" b="1" dirty="0">
              <a:solidFill>
                <a:schemeClr val="tx1">
                  <a:lumMod val="75000"/>
                  <a:lumOff val="25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8B214FFC-DAAB-450E-B6CB-E6F4DB12E8BB}"/>
              </a:ext>
            </a:extLst>
          </p:cNvPr>
          <p:cNvSpPr/>
          <p:nvPr/>
        </p:nvSpPr>
        <p:spPr>
          <a:xfrm>
            <a:off x="3047204" y="3021604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Departamento de Eléctrica y Electrónica </a:t>
            </a:r>
          </a:p>
          <a:p>
            <a:pPr algn="ctr"/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Carrera de Ingeniería en Electrónica, Automatización y Control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3" name="Straight Connector 3">
            <a:extLst>
              <a:ext uri="{FF2B5EF4-FFF2-40B4-BE49-F238E27FC236}">
                <a16:creationId xmlns:a16="http://schemas.microsoft.com/office/drawing/2014/main" id="{1716A740-240E-4E68-9994-2636C60ED45A}"/>
              </a:ext>
            </a:extLst>
          </p:cNvPr>
          <p:cNvCxnSpPr/>
          <p:nvPr/>
        </p:nvCxnSpPr>
        <p:spPr bwMode="auto">
          <a:xfrm>
            <a:off x="4054639" y="5647556"/>
            <a:ext cx="10177131" cy="0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AutoShape 2">
            <a:extLst>
              <a:ext uri="{FF2B5EF4-FFF2-40B4-BE49-F238E27FC236}">
                <a16:creationId xmlns:a16="http://schemas.microsoft.com/office/drawing/2014/main" id="{8B93CF7A-39FD-4E19-8C26-178F542F8E28}"/>
              </a:ext>
            </a:extLst>
          </p:cNvPr>
          <p:cNvSpPr>
            <a:spLocks/>
          </p:cNvSpPr>
          <p:nvPr/>
        </p:nvSpPr>
        <p:spPr bwMode="auto">
          <a:xfrm>
            <a:off x="4054639" y="6025821"/>
            <a:ext cx="9943404" cy="22458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lnSpc>
                <a:spcPct val="150000"/>
              </a:lnSpc>
            </a:pPr>
            <a:r>
              <a:rPr lang="es-E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Times New Roman" panose="02020603050405020304" pitchFamily="18" charset="0"/>
              </a:rPr>
              <a:t>AUTORES:</a:t>
            </a:r>
          </a:p>
          <a:p>
            <a:pPr lvl="3">
              <a:lnSpc>
                <a:spcPct val="150000"/>
              </a:lnSpc>
            </a:pPr>
            <a:r>
              <a:rPr lang="es-E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Times New Roman" panose="02020603050405020304" pitchFamily="18" charset="0"/>
              </a:rPr>
              <a:t>CAMINO GUZMÁN, STEFANY MICHELLE </a:t>
            </a:r>
          </a:p>
          <a:p>
            <a:pPr lvl="3">
              <a:lnSpc>
                <a:spcPct val="150000"/>
              </a:lnSpc>
            </a:pPr>
            <a:r>
              <a:rPr lang="es-E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Times New Roman" panose="02020603050405020304" pitchFamily="18" charset="0"/>
              </a:rPr>
              <a:t>ROJAS GÓMEZ, MILTON ISRAEL</a:t>
            </a:r>
            <a:endParaRPr lang="es-ES" sz="2800" dirty="0">
              <a:solidFill>
                <a:schemeClr val="tx1">
                  <a:lumMod val="75000"/>
                  <a:lumOff val="25000"/>
                </a:schemeClr>
              </a:solidFill>
              <a:ea typeface="Helvetica Light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Times New Roman" panose="02020603050405020304" pitchFamily="18" charset="0"/>
              </a:rPr>
              <a:t>TUTOR:</a:t>
            </a:r>
            <a:endParaRPr lang="es-ES" sz="2800" dirty="0">
              <a:solidFill>
                <a:schemeClr val="tx1">
                  <a:lumMod val="75000"/>
                  <a:lumOff val="25000"/>
                </a:schemeClr>
              </a:solidFill>
              <a:ea typeface="Helvetica Light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Times New Roman" panose="02020603050405020304" pitchFamily="18" charset="0"/>
              </a:rPr>
              <a:t>	       </a:t>
            </a:r>
            <a:r>
              <a:rPr lang="es-E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Times New Roman" panose="02020603050405020304" pitchFamily="18" charset="0"/>
              </a:rPr>
              <a:t>ING. AGUILAR CASTILLO, WILBERT G. PHD</a:t>
            </a:r>
            <a:endParaRPr lang="es-ES" sz="2800" dirty="0">
              <a:solidFill>
                <a:schemeClr val="tx1">
                  <a:lumMod val="75000"/>
                  <a:lumOff val="25000"/>
                </a:schemeClr>
              </a:solidFill>
              <a:ea typeface="Helvetica Light" charset="0"/>
              <a:cs typeface="Times New Roman" panose="02020603050405020304" pitchFamily="18" charset="0"/>
            </a:endParaRP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5AD6F46D-C4E6-4D29-8922-FA593910AA80}"/>
              </a:ext>
            </a:extLst>
          </p:cNvPr>
          <p:cNvSpPr>
            <a:spLocks/>
          </p:cNvSpPr>
          <p:nvPr/>
        </p:nvSpPr>
        <p:spPr bwMode="auto">
          <a:xfrm>
            <a:off x="7919070" y="9004692"/>
            <a:ext cx="3084320" cy="57606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es-ES" sz="1867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Helvetica Light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Sangolquí - 2019</a:t>
            </a:r>
          </a:p>
          <a:p>
            <a:pPr algn="ctr"/>
            <a:endParaRPr lang="es-ES" sz="2667" dirty="0">
              <a:solidFill>
                <a:schemeClr val="tx1">
                  <a:lumMod val="75000"/>
                  <a:lumOff val="25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1026" name="Picture 2" descr="Resultado de imagen para ESPE">
            <a:extLst>
              <a:ext uri="{FF2B5EF4-FFF2-40B4-BE49-F238E27FC236}">
                <a16:creationId xmlns:a16="http://schemas.microsoft.com/office/drawing/2014/main" id="{EAC29BEC-5259-4D36-AC11-0129205A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678" y="536389"/>
            <a:ext cx="8904634" cy="227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07E8FA9-F935-4C00-B5E9-EB2B1A626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/>
          <a:stretch/>
        </p:blipFill>
        <p:spPr bwMode="auto">
          <a:xfrm>
            <a:off x="542478" y="5847349"/>
            <a:ext cx="3347252" cy="340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A05C481-46DB-4EDE-9FD6-4661F19A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862" y="5908474"/>
            <a:ext cx="3563612" cy="342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2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5734387" y="527062"/>
            <a:ext cx="3980029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CONCEPTOS </a:t>
            </a:r>
            <a:r>
              <a:rPr 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BÁSICOS</a:t>
            </a: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4347503" cy="1059135"/>
          </a:xfrm>
        </p:spPr>
        <p:txBody>
          <a:bodyPr/>
          <a:lstStyle/>
          <a:p>
            <a:r>
              <a:rPr lang="es-EC" sz="3200" dirty="0" smtClean="0"/>
              <a:t>INTRODUCCIÓN</a:t>
            </a:r>
            <a:endParaRPr lang="es-EC" sz="32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10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3712355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5254774" y="1186936"/>
            <a:ext cx="13031639" cy="46269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5660452" y="456297"/>
            <a:ext cx="3896164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981207" y="1103947"/>
            <a:ext cx="9090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E3F0EDF-7E8C-4C58-8730-304A0674BD3A}"/>
              </a:ext>
            </a:extLst>
          </p:cNvPr>
          <p:cNvCxnSpPr>
            <a:cxnSpLocks/>
          </p:cNvCxnSpPr>
          <p:nvPr/>
        </p:nvCxnSpPr>
        <p:spPr>
          <a:xfrm flipH="1">
            <a:off x="5254774" y="1103947"/>
            <a:ext cx="2121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23">
            <a:extLst>
              <a:ext uri="{FF2B5EF4-FFF2-40B4-BE49-F238E27FC236}">
                <a16:creationId xmlns:a16="http://schemas.microsoft.com/office/drawing/2014/main" id="{98862289-B855-45C3-B582-3859E1B55841}"/>
              </a:ext>
            </a:extLst>
          </p:cNvPr>
          <p:cNvSpPr/>
          <p:nvPr/>
        </p:nvSpPr>
        <p:spPr>
          <a:xfrm>
            <a:off x="1496394" y="1440756"/>
            <a:ext cx="7142755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6" name="テキスト プレースホルダー 9">
            <a:extLst>
              <a:ext uri="{FF2B5EF4-FFF2-40B4-BE49-F238E27FC236}">
                <a16:creationId xmlns:a16="http://schemas.microsoft.com/office/drawing/2014/main" id="{5DECF943-8505-416E-9DAC-0BDC65F24E1D}"/>
              </a:ext>
            </a:extLst>
          </p:cNvPr>
          <p:cNvSpPr txBox="1">
            <a:spLocks/>
          </p:cNvSpPr>
          <p:nvPr/>
        </p:nvSpPr>
        <p:spPr>
          <a:xfrm>
            <a:off x="1714282" y="1703164"/>
            <a:ext cx="6732545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625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PERCEPCIÓN VISUAL</a:t>
            </a:r>
            <a:endParaRPr lang="en-US" sz="4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  <p:sp>
        <p:nvSpPr>
          <p:cNvPr id="29" name="Rectángulo 28"/>
          <p:cNvSpPr/>
          <p:nvPr/>
        </p:nvSpPr>
        <p:spPr>
          <a:xfrm>
            <a:off x="5897101" y="3351902"/>
            <a:ext cx="10635829" cy="5049231"/>
          </a:xfrm>
          <a:prstGeom prst="rect">
            <a:avLst/>
          </a:prstGeom>
          <a:solidFill>
            <a:schemeClr val="bg1">
              <a:lumMod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025" y="3703340"/>
            <a:ext cx="9911980" cy="4163031"/>
          </a:xfrm>
          <a:prstGeom prst="rect">
            <a:avLst/>
          </a:prstGeom>
        </p:spPr>
      </p:pic>
      <p:pic>
        <p:nvPicPr>
          <p:cNvPr id="34" name="Imagen 3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7542" y="3057056"/>
            <a:ext cx="5563254" cy="3844679"/>
          </a:xfrm>
          <a:prstGeom prst="rect">
            <a:avLst/>
          </a:prstGeom>
        </p:spPr>
      </p:pic>
      <p:sp>
        <p:nvSpPr>
          <p:cNvPr id="37" name="Pentágono 36"/>
          <p:cNvSpPr/>
          <p:nvPr/>
        </p:nvSpPr>
        <p:spPr>
          <a:xfrm>
            <a:off x="12815614" y="6966096"/>
            <a:ext cx="4614783" cy="1012013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300" dirty="0">
                <a:solidFill>
                  <a:srgbClr val="FFFFFF"/>
                </a:solidFill>
              </a:rPr>
              <a:t>Características puntuales</a:t>
            </a:r>
            <a:endParaRPr lang="en-US" sz="3300" dirty="0">
              <a:solidFill>
                <a:srgbClr val="FFFFFF"/>
              </a:solidFill>
            </a:endParaRPr>
          </a:p>
        </p:txBody>
      </p:sp>
      <p:sp>
        <p:nvSpPr>
          <p:cNvPr id="42" name="Pentágono 41"/>
          <p:cNvSpPr/>
          <p:nvPr/>
        </p:nvSpPr>
        <p:spPr>
          <a:xfrm>
            <a:off x="6233192" y="6910227"/>
            <a:ext cx="4614783" cy="1012013"/>
          </a:xfrm>
          <a:prstGeom prst="homePlate">
            <a:avLst/>
          </a:prstGeom>
          <a:solidFill>
            <a:srgbClr val="99CEF5"/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300" dirty="0">
                <a:solidFill>
                  <a:srgbClr val="FFFFFF"/>
                </a:solidFill>
              </a:rPr>
              <a:t>Características </a:t>
            </a:r>
            <a:r>
              <a:rPr lang="es-EC" sz="3300" dirty="0" smtClean="0">
                <a:solidFill>
                  <a:srgbClr val="FFFFFF"/>
                </a:solidFill>
              </a:rPr>
              <a:t>locales y globales</a:t>
            </a:r>
            <a:endParaRPr lang="en-US" sz="3300" dirty="0">
              <a:solidFill>
                <a:srgbClr val="FFFFFF"/>
              </a:solidFill>
            </a:endParaRPr>
          </a:p>
        </p:txBody>
      </p:sp>
      <p:pic>
        <p:nvPicPr>
          <p:cNvPr id="43" name="Imagen 42"/>
          <p:cNvPicPr/>
          <p:nvPr/>
        </p:nvPicPr>
        <p:blipFill>
          <a:blip r:embed="rId5"/>
          <a:stretch>
            <a:fillRect/>
          </a:stretch>
        </p:blipFill>
        <p:spPr>
          <a:xfrm>
            <a:off x="5558971" y="3109262"/>
            <a:ext cx="5416592" cy="3740269"/>
          </a:xfrm>
          <a:prstGeom prst="rect">
            <a:avLst/>
          </a:prstGeom>
        </p:spPr>
      </p:pic>
      <p:sp>
        <p:nvSpPr>
          <p:cNvPr id="26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811332" y="3298860"/>
            <a:ext cx="3939385" cy="1238545"/>
          </a:xfrm>
          <a:prstGeom prst="round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Modelo Pin-</a:t>
            </a:r>
            <a:r>
              <a:rPr lang="es-EC" dirty="0" err="1" smtClean="0">
                <a:latin typeface="+mj-lt"/>
              </a:rPr>
              <a:t>Hole</a:t>
            </a:r>
            <a:endParaRPr lang="es-EC" dirty="0">
              <a:latin typeface="+mj-lt"/>
            </a:endParaRPr>
          </a:p>
        </p:txBody>
      </p:sp>
      <p:sp>
        <p:nvSpPr>
          <p:cNvPr id="27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883048" y="4883120"/>
            <a:ext cx="3939385" cy="1484516"/>
          </a:xfrm>
          <a:prstGeom prst="roundRect">
            <a:avLst/>
          </a:prstGeom>
          <a:blipFill dpi="0" rotWithShape="1"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Métodos de caracterización de una imagen</a:t>
            </a:r>
            <a:endParaRPr lang="es-EC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4283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7" grpId="0" animBg="1"/>
      <p:bldP spid="42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5734387" y="527062"/>
            <a:ext cx="3980029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CONCEPTOS </a:t>
            </a:r>
            <a:r>
              <a:rPr 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BÁSICOS</a:t>
            </a: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4347503" cy="1059135"/>
          </a:xfrm>
        </p:spPr>
        <p:txBody>
          <a:bodyPr/>
          <a:lstStyle/>
          <a:p>
            <a:r>
              <a:rPr lang="es-EC" sz="3200" dirty="0" smtClean="0"/>
              <a:t>INTRODUCCIÓN</a:t>
            </a:r>
            <a:endParaRPr lang="es-EC" sz="32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11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3712355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5254774" y="1186936"/>
            <a:ext cx="13031639" cy="46269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5660452" y="456297"/>
            <a:ext cx="3896164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981207" y="1103947"/>
            <a:ext cx="9090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E3F0EDF-7E8C-4C58-8730-304A0674BD3A}"/>
              </a:ext>
            </a:extLst>
          </p:cNvPr>
          <p:cNvCxnSpPr>
            <a:cxnSpLocks/>
          </p:cNvCxnSpPr>
          <p:nvPr/>
        </p:nvCxnSpPr>
        <p:spPr>
          <a:xfrm flipH="1">
            <a:off x="5254774" y="1103947"/>
            <a:ext cx="2121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23">
            <a:extLst>
              <a:ext uri="{FF2B5EF4-FFF2-40B4-BE49-F238E27FC236}">
                <a16:creationId xmlns:a16="http://schemas.microsoft.com/office/drawing/2014/main" id="{98862289-B855-45C3-B582-3859E1B55841}"/>
              </a:ext>
            </a:extLst>
          </p:cNvPr>
          <p:cNvSpPr/>
          <p:nvPr/>
        </p:nvSpPr>
        <p:spPr>
          <a:xfrm>
            <a:off x="1496394" y="1440756"/>
            <a:ext cx="7142755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6" name="テキスト プレースホルダー 9">
            <a:extLst>
              <a:ext uri="{FF2B5EF4-FFF2-40B4-BE49-F238E27FC236}">
                <a16:creationId xmlns:a16="http://schemas.microsoft.com/office/drawing/2014/main" id="{5DECF943-8505-416E-9DAC-0BDC65F24E1D}"/>
              </a:ext>
            </a:extLst>
          </p:cNvPr>
          <p:cNvSpPr txBox="1">
            <a:spLocks/>
          </p:cNvSpPr>
          <p:nvPr/>
        </p:nvSpPr>
        <p:spPr>
          <a:xfrm>
            <a:off x="1714282" y="1703164"/>
            <a:ext cx="6732545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625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Navegación</a:t>
            </a:r>
            <a:r>
              <a:rPr lang="en-US" sz="4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Servo-Visual</a:t>
            </a:r>
            <a:endParaRPr lang="en-US" sz="4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  <p:sp>
        <p:nvSpPr>
          <p:cNvPr id="29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986959" y="4783460"/>
            <a:ext cx="4823274" cy="1630164"/>
          </a:xfrm>
          <a:prstGeom prst="round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Arquitectura de un Sistema de Visión</a:t>
            </a:r>
            <a:endParaRPr lang="es-EC" dirty="0">
              <a:latin typeface="+mj-lt"/>
            </a:endParaRPr>
          </a:p>
        </p:txBody>
      </p:sp>
      <p:pic>
        <p:nvPicPr>
          <p:cNvPr id="30" name="Imagen 29"/>
          <p:cNvPicPr/>
          <p:nvPr/>
        </p:nvPicPr>
        <p:blipFill>
          <a:blip r:embed="rId3"/>
          <a:stretch>
            <a:fillRect/>
          </a:stretch>
        </p:blipFill>
        <p:spPr>
          <a:xfrm>
            <a:off x="6315303" y="2911252"/>
            <a:ext cx="9694002" cy="5348560"/>
          </a:xfrm>
          <a:prstGeom prst="rect">
            <a:avLst/>
          </a:prstGeom>
        </p:spPr>
      </p:pic>
      <p:sp>
        <p:nvSpPr>
          <p:cNvPr id="31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1555665" y="2991618"/>
            <a:ext cx="3939385" cy="1484516"/>
          </a:xfrm>
          <a:prstGeom prst="roundRect">
            <a:avLst/>
          </a:prstGeom>
          <a:blipFill dpi="0" rotWithShape="1"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Transformaciones Geométricas </a:t>
            </a:r>
            <a:endParaRPr lang="es-EC" dirty="0">
              <a:latin typeface="+mj-lt"/>
            </a:endParaRPr>
          </a:p>
        </p:txBody>
      </p:sp>
      <p:pic>
        <p:nvPicPr>
          <p:cNvPr id="32" name="Imagen 31"/>
          <p:cNvPicPr/>
          <p:nvPr/>
        </p:nvPicPr>
        <p:blipFill>
          <a:blip r:embed="rId4"/>
          <a:stretch>
            <a:fillRect/>
          </a:stretch>
        </p:blipFill>
        <p:spPr>
          <a:xfrm>
            <a:off x="7420095" y="2911252"/>
            <a:ext cx="7484417" cy="2677085"/>
          </a:xfrm>
          <a:prstGeom prst="rect">
            <a:avLst/>
          </a:prstGeom>
        </p:spPr>
      </p:pic>
      <p:sp>
        <p:nvSpPr>
          <p:cNvPr id="34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7847062" y="6174975"/>
            <a:ext cx="2768653" cy="720080"/>
          </a:xfrm>
          <a:prstGeom prst="round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Traslación</a:t>
            </a:r>
            <a:endParaRPr lang="es-EC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DE078753-37F9-49C1-8F41-61B9F8AD9EAB}"/>
                  </a:ext>
                </a:extLst>
              </p:cNvPr>
              <p:cNvSpPr/>
              <p:nvPr/>
            </p:nvSpPr>
            <p:spPr>
              <a:xfrm>
                <a:off x="11417190" y="5935588"/>
                <a:ext cx="3215046" cy="1198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DE078753-37F9-49C1-8F41-61B9F8AD9E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7190" y="5935588"/>
                <a:ext cx="3215046" cy="11988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Imagen 37"/>
          <p:cNvPicPr/>
          <p:nvPr/>
        </p:nvPicPr>
        <p:blipFill>
          <a:blip r:embed="rId8"/>
          <a:stretch>
            <a:fillRect/>
          </a:stretch>
        </p:blipFill>
        <p:spPr>
          <a:xfrm>
            <a:off x="7972491" y="3069702"/>
            <a:ext cx="7484417" cy="2677085"/>
          </a:xfrm>
          <a:prstGeom prst="rect">
            <a:avLst/>
          </a:prstGeom>
        </p:spPr>
      </p:pic>
      <p:sp>
        <p:nvSpPr>
          <p:cNvPr id="39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8172289" y="6174975"/>
            <a:ext cx="2768653" cy="720080"/>
          </a:xfrm>
          <a:prstGeom prst="roundRect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Rotación</a:t>
            </a:r>
            <a:endParaRPr lang="es-EC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11417190" y="5999972"/>
                <a:ext cx="4733668" cy="10372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 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7190" y="5999972"/>
                <a:ext cx="4733668" cy="10372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2726397" y="4783460"/>
            <a:ext cx="2768653" cy="720080"/>
          </a:xfrm>
          <a:prstGeom prst="round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Traslación</a:t>
            </a:r>
            <a:endParaRPr lang="es-EC" dirty="0">
              <a:latin typeface="+mj-lt"/>
            </a:endParaRPr>
          </a:p>
        </p:txBody>
      </p:sp>
      <p:sp>
        <p:nvSpPr>
          <p:cNvPr id="41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2780770" y="5746787"/>
            <a:ext cx="2768653" cy="720080"/>
          </a:xfrm>
          <a:prstGeom prst="roundRect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Rotación</a:t>
            </a:r>
            <a:endParaRPr lang="es-EC" dirty="0">
              <a:latin typeface="+mj-lt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2230438" y="4476134"/>
            <a:ext cx="0" cy="265830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>
            <a:endCxn id="40" idx="1"/>
          </p:cNvCxnSpPr>
          <p:nvPr/>
        </p:nvCxnSpPr>
        <p:spPr>
          <a:xfrm>
            <a:off x="2230438" y="5143500"/>
            <a:ext cx="495959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de flecha 57"/>
          <p:cNvCxnSpPr/>
          <p:nvPr/>
        </p:nvCxnSpPr>
        <p:spPr>
          <a:xfrm>
            <a:off x="2284811" y="6084769"/>
            <a:ext cx="495959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/>
          <p:cNvCxnSpPr/>
          <p:nvPr/>
        </p:nvCxnSpPr>
        <p:spPr>
          <a:xfrm>
            <a:off x="2269247" y="7107169"/>
            <a:ext cx="495959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2756897" y="6761388"/>
            <a:ext cx="2768653" cy="974400"/>
          </a:xfrm>
          <a:prstGeom prst="roundRect">
            <a:avLst/>
          </a:prstGeom>
          <a:blipFill dpi="0" rotWithShape="1"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Perspectiva o Afín</a:t>
            </a:r>
            <a:endParaRPr lang="es-EC" dirty="0">
              <a:latin typeface="+mj-lt"/>
            </a:endParaRPr>
          </a:p>
        </p:txBody>
      </p:sp>
      <p:pic>
        <p:nvPicPr>
          <p:cNvPr id="43" name="Imagen 42"/>
          <p:cNvPicPr/>
          <p:nvPr/>
        </p:nvPicPr>
        <p:blipFill>
          <a:blip r:embed="rId10"/>
          <a:stretch>
            <a:fillRect/>
          </a:stretch>
        </p:blipFill>
        <p:spPr>
          <a:xfrm>
            <a:off x="8800748" y="2909301"/>
            <a:ext cx="5232883" cy="2993473"/>
          </a:xfrm>
          <a:prstGeom prst="rect">
            <a:avLst/>
          </a:prstGeom>
        </p:spPr>
      </p:pic>
      <p:sp>
        <p:nvSpPr>
          <p:cNvPr id="44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8612942" y="6174975"/>
            <a:ext cx="2768653" cy="720080"/>
          </a:xfrm>
          <a:prstGeom prst="roundRect">
            <a:avLst/>
          </a:prstGeom>
          <a:blipFill dpi="0" rotWithShape="1"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Perspectiva</a:t>
            </a:r>
            <a:endParaRPr lang="es-EC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ángulo 3"/>
              <p:cNvSpPr/>
              <p:nvPr/>
            </p:nvSpPr>
            <p:spPr>
              <a:xfrm>
                <a:off x="11857843" y="6040036"/>
                <a:ext cx="5148845" cy="14427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 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7843" y="6040036"/>
                <a:ext cx="5148845" cy="14427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8363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4" grpId="0" animBg="1"/>
      <p:bldP spid="34" grpId="1" animBg="1"/>
      <p:bldP spid="37" grpId="0"/>
      <p:bldP spid="37" grpId="1"/>
      <p:bldP spid="39" grpId="0" animBg="1"/>
      <p:bldP spid="39" grpId="1" animBg="1"/>
      <p:bldP spid="3" grpId="0"/>
      <p:bldP spid="3" grpId="1"/>
      <p:bldP spid="40" grpId="0" animBg="1"/>
      <p:bldP spid="41" grpId="0" animBg="1"/>
      <p:bldP spid="42" grpId="0" animBg="1"/>
      <p:bldP spid="44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5734387" y="527062"/>
            <a:ext cx="3980029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CONCEPTOS </a:t>
            </a:r>
            <a:r>
              <a:rPr 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BÁSICOS</a:t>
            </a: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4347503" cy="1059135"/>
          </a:xfrm>
        </p:spPr>
        <p:txBody>
          <a:bodyPr/>
          <a:lstStyle/>
          <a:p>
            <a:r>
              <a:rPr lang="es-EC" sz="3200" dirty="0" smtClean="0"/>
              <a:t>INTRODUCCIÓN</a:t>
            </a:r>
            <a:endParaRPr lang="es-EC" sz="32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12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3712355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5254774" y="1186936"/>
            <a:ext cx="13031639" cy="46269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5660452" y="456297"/>
            <a:ext cx="3896164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981207" y="1103947"/>
            <a:ext cx="9090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E3F0EDF-7E8C-4C58-8730-304A0674BD3A}"/>
              </a:ext>
            </a:extLst>
          </p:cNvPr>
          <p:cNvCxnSpPr>
            <a:cxnSpLocks/>
          </p:cNvCxnSpPr>
          <p:nvPr/>
        </p:nvCxnSpPr>
        <p:spPr>
          <a:xfrm flipH="1">
            <a:off x="5254774" y="1103947"/>
            <a:ext cx="2121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23">
            <a:extLst>
              <a:ext uri="{FF2B5EF4-FFF2-40B4-BE49-F238E27FC236}">
                <a16:creationId xmlns:a16="http://schemas.microsoft.com/office/drawing/2014/main" id="{98862289-B855-45C3-B582-3859E1B55841}"/>
              </a:ext>
            </a:extLst>
          </p:cNvPr>
          <p:cNvSpPr/>
          <p:nvPr/>
        </p:nvSpPr>
        <p:spPr>
          <a:xfrm>
            <a:off x="1496394" y="1440756"/>
            <a:ext cx="7142755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6" name="テキスト プレースホルダー 9">
            <a:extLst>
              <a:ext uri="{FF2B5EF4-FFF2-40B4-BE49-F238E27FC236}">
                <a16:creationId xmlns:a16="http://schemas.microsoft.com/office/drawing/2014/main" id="{5DECF943-8505-416E-9DAC-0BDC65F24E1D}"/>
              </a:ext>
            </a:extLst>
          </p:cNvPr>
          <p:cNvSpPr txBox="1">
            <a:spLocks/>
          </p:cNvSpPr>
          <p:nvPr/>
        </p:nvSpPr>
        <p:spPr>
          <a:xfrm>
            <a:off x="1714282" y="1703164"/>
            <a:ext cx="6732545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625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MARCADORES ARUCO</a:t>
            </a:r>
            <a:endParaRPr lang="en-U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15" y="2863966"/>
            <a:ext cx="4124325" cy="3981450"/>
          </a:xfrm>
          <a:prstGeom prst="rect">
            <a:avLst/>
          </a:prstGeom>
        </p:spPr>
      </p:pic>
      <p:sp>
        <p:nvSpPr>
          <p:cNvPr id="46" name="正方形/長方形 23">
            <a:extLst>
              <a:ext uri="{FF2B5EF4-FFF2-40B4-BE49-F238E27FC236}">
                <a16:creationId xmlns:a16="http://schemas.microsoft.com/office/drawing/2014/main" id="{1B861594-9339-4977-B5C7-48AAE337372D}"/>
              </a:ext>
            </a:extLst>
          </p:cNvPr>
          <p:cNvSpPr/>
          <p:nvPr/>
        </p:nvSpPr>
        <p:spPr>
          <a:xfrm>
            <a:off x="9573954" y="2970284"/>
            <a:ext cx="4765903" cy="866344"/>
          </a:xfrm>
          <a:prstGeom prst="roundRect">
            <a:avLst/>
          </a:prstGeom>
          <a:blipFill dpi="0" rotWithShape="1"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  <a:ea typeface="Times New Roman" panose="02020603050405020304" pitchFamily="18" charset="0"/>
              </a:rPr>
              <a:t>Aplicaciones</a:t>
            </a:r>
            <a:endParaRPr lang="es-EC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1" name="正方形/長方形 23">
            <a:extLst>
              <a:ext uri="{FF2B5EF4-FFF2-40B4-BE49-F238E27FC236}">
                <a16:creationId xmlns:a16="http://schemas.microsoft.com/office/drawing/2014/main" id="{1B861594-9339-4977-B5C7-48AAE337372D}"/>
              </a:ext>
            </a:extLst>
          </p:cNvPr>
          <p:cNvSpPr/>
          <p:nvPr/>
        </p:nvSpPr>
        <p:spPr>
          <a:xfrm>
            <a:off x="6417582" y="4103944"/>
            <a:ext cx="2845614" cy="1501494"/>
          </a:xfrm>
          <a:prstGeom prst="roundRect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  <a:ea typeface="Times New Roman" panose="02020603050405020304" pitchFamily="18" charset="0"/>
              </a:rPr>
              <a:t>Calibración de cámaras</a:t>
            </a:r>
            <a:endParaRPr lang="es-EC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2" name="正方形/長方形 23">
            <a:extLst>
              <a:ext uri="{FF2B5EF4-FFF2-40B4-BE49-F238E27FC236}">
                <a16:creationId xmlns:a16="http://schemas.microsoft.com/office/drawing/2014/main" id="{1B861594-9339-4977-B5C7-48AAE337372D}"/>
              </a:ext>
            </a:extLst>
          </p:cNvPr>
          <p:cNvSpPr/>
          <p:nvPr/>
        </p:nvSpPr>
        <p:spPr>
          <a:xfrm>
            <a:off x="14092952" y="4140489"/>
            <a:ext cx="2952011" cy="1433217"/>
          </a:xfrm>
          <a:prstGeom prst="roundRect">
            <a:avLst/>
          </a:prstGeom>
          <a:blipFill dpi="0" rotWithShape="1">
            <a:blip r:embed="rId2">
              <a:duotone>
                <a:prstClr val="black"/>
                <a:srgbClr val="FFC000">
                  <a:tint val="45000"/>
                  <a:satMod val="400000"/>
                </a:srgb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  <a:ea typeface="Times New Roman" panose="02020603050405020304" pitchFamily="18" charset="0"/>
              </a:rPr>
              <a:t>Estimación de posición de una cámara</a:t>
            </a:r>
            <a:endParaRPr lang="es-EC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3" name="正方形/長方形 23">
            <a:extLst>
              <a:ext uri="{FF2B5EF4-FFF2-40B4-BE49-F238E27FC236}">
                <a16:creationId xmlns:a16="http://schemas.microsoft.com/office/drawing/2014/main" id="{1B861594-9339-4977-B5C7-48AAE337372D}"/>
              </a:ext>
            </a:extLst>
          </p:cNvPr>
          <p:cNvSpPr/>
          <p:nvPr/>
        </p:nvSpPr>
        <p:spPr>
          <a:xfrm>
            <a:off x="10348537" y="4135677"/>
            <a:ext cx="3403181" cy="1438029"/>
          </a:xfrm>
          <a:prstGeom prst="roundRect">
            <a:avLst/>
          </a:prstGeom>
          <a:blipFill dpi="0" rotWithShape="1">
            <a:blip r:embed="rId2">
              <a:grayscl/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  <a:ea typeface="Times New Roman" panose="02020603050405020304" pitchFamily="18" charset="0"/>
              </a:rPr>
              <a:t>Estimación de posición en un mapa</a:t>
            </a:r>
            <a:endParaRPr lang="es-EC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4270" y="5909637"/>
            <a:ext cx="3419475" cy="254623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7951" y="5909637"/>
            <a:ext cx="4596001" cy="254623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4189" y="5872755"/>
            <a:ext cx="3571875" cy="258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13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1" grpId="0" animBg="1"/>
      <p:bldP spid="52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23">
            <a:extLst>
              <a:ext uri="{FF2B5EF4-FFF2-40B4-BE49-F238E27FC236}">
                <a16:creationId xmlns:a16="http://schemas.microsoft.com/office/drawing/2014/main" id="{251F41A0-2B13-4EB2-ACD5-9FFD59DE8FFE}"/>
              </a:ext>
            </a:extLst>
          </p:cNvPr>
          <p:cNvSpPr/>
          <p:nvPr/>
        </p:nvSpPr>
        <p:spPr>
          <a:xfrm>
            <a:off x="1" y="3677780"/>
            <a:ext cx="18286412" cy="262734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3214407" y="4439902"/>
            <a:ext cx="11857596" cy="950036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/>
            <a:r>
              <a:rPr lang="es-ES" sz="6000" dirty="0">
                <a:solidFill>
                  <a:schemeClr val="tx1"/>
                </a:solidFill>
                <a:cs typeface="Times New Roman" panose="02020603050405020304" pitchFamily="18" charset="0"/>
              </a:rPr>
              <a:t>GENERALIDADES DEL SISTEMA</a:t>
            </a:r>
            <a:endParaRPr lang="es-UY" sz="6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正方形/長方形 22">
            <a:extLst>
              <a:ext uri="{FF2B5EF4-FFF2-40B4-BE49-F238E27FC236}">
                <a16:creationId xmlns:a16="http://schemas.microsoft.com/office/drawing/2014/main" id="{245C23E8-BC9B-4D2A-877D-801EE04DB2B8}"/>
              </a:ext>
            </a:extLst>
          </p:cNvPr>
          <p:cNvSpPr/>
          <p:nvPr/>
        </p:nvSpPr>
        <p:spPr>
          <a:xfrm rot="193381">
            <a:off x="477202" y="1156124"/>
            <a:ext cx="2990412" cy="90784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正方形/長方形 23">
            <a:extLst>
              <a:ext uri="{FF2B5EF4-FFF2-40B4-BE49-F238E27FC236}">
                <a16:creationId xmlns:a16="http://schemas.microsoft.com/office/drawing/2014/main" id="{3C2B1A0F-D52F-4ECB-AD05-11C2B6225487}"/>
              </a:ext>
            </a:extLst>
          </p:cNvPr>
          <p:cNvSpPr/>
          <p:nvPr/>
        </p:nvSpPr>
        <p:spPr>
          <a:xfrm>
            <a:off x="358230" y="1052339"/>
            <a:ext cx="3024336" cy="907846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2" name="テキスト プレースホルダー 9">
            <a:extLst>
              <a:ext uri="{FF2B5EF4-FFF2-40B4-BE49-F238E27FC236}">
                <a16:creationId xmlns:a16="http://schemas.microsoft.com/office/drawing/2014/main" id="{16E5F059-2936-43C2-81F5-9EE323EE8D46}"/>
              </a:ext>
            </a:extLst>
          </p:cNvPr>
          <p:cNvSpPr txBox="1">
            <a:spLocks/>
          </p:cNvSpPr>
          <p:nvPr/>
        </p:nvSpPr>
        <p:spPr>
          <a:xfrm>
            <a:off x="1006302" y="1135861"/>
            <a:ext cx="3024336" cy="740802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/>
              <a:t>Capítulo II</a:t>
            </a:r>
          </a:p>
        </p:txBody>
      </p:sp>
    </p:spTree>
    <p:extLst>
      <p:ext uri="{BB962C8B-B14F-4D97-AF65-F5344CB8AC3E}">
        <p14:creationId xmlns:p14="http://schemas.microsoft.com/office/powerpoint/2010/main" val="4219621108"/>
      </p:ext>
    </p:extLst>
  </p:cSld>
  <p:clrMapOvr>
    <a:masterClrMapping/>
  </p:clrMapOvr>
  <p:transition spd="med" advTm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446827" y="539285"/>
            <a:ext cx="2231306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HARDWARE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GENERALIDADES DEL SISTEMA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14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223130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5" r="12360"/>
          <a:stretch/>
        </p:blipFill>
        <p:spPr>
          <a:xfrm>
            <a:off x="6948359" y="3448513"/>
            <a:ext cx="4349691" cy="286991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989" y="3448513"/>
            <a:ext cx="4179484" cy="2869913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13" name="Rectángulo 12"/>
          <p:cNvSpPr/>
          <p:nvPr/>
        </p:nvSpPr>
        <p:spPr>
          <a:xfrm>
            <a:off x="6617530" y="3296406"/>
            <a:ext cx="5040560" cy="381642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13"/>
          <p:cNvSpPr/>
          <p:nvPr/>
        </p:nvSpPr>
        <p:spPr>
          <a:xfrm>
            <a:off x="12658893" y="3296406"/>
            <a:ext cx="5040560" cy="386440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6865615" y="6608773"/>
            <a:ext cx="4432435" cy="95961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Vehículo aéreo no tripulado Parrot Bebop 2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3011111" y="6702114"/>
            <a:ext cx="4336124" cy="86627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Estación en Tierra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 t="12187" r="10719" b="8235"/>
          <a:stretch/>
        </p:blipFill>
        <p:spPr bwMode="auto">
          <a:xfrm>
            <a:off x="1620668" y="3439262"/>
            <a:ext cx="3134222" cy="2836181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608901" y="3296406"/>
            <a:ext cx="5040560" cy="38644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889111" y="6727676"/>
            <a:ext cx="4480140" cy="866273"/>
          </a:xfrm>
          <a:prstGeom prst="rect">
            <a:avLst/>
          </a:prstGeom>
          <a:solidFill>
            <a:schemeClr val="accent3">
              <a:lumMod val="50000"/>
              <a:lumOff val="50000"/>
            </a:schemeClr>
          </a:solidFill>
          <a:ln>
            <a:solidFill>
              <a:schemeClr val="accent5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Plataforma móvil terrestre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216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n 7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0" t="32491" r="42821" b="18002"/>
          <a:stretch>
            <a:fillRect/>
          </a:stretch>
        </p:blipFill>
        <p:spPr bwMode="auto">
          <a:xfrm>
            <a:off x="9279946" y="3212090"/>
            <a:ext cx="5753284" cy="48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446827" y="539285"/>
            <a:ext cx="2231306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HARDWARE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GENERALIDADES DEL SISTEMA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15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223130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1693371" y="1639249"/>
            <a:ext cx="5435749" cy="887224"/>
          </a:xfrm>
          <a:prstGeom prst="roundRect">
            <a:avLst/>
          </a:prstGeom>
          <a:blipFill dpi="0"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Arquitectura del Sistema</a:t>
            </a:r>
            <a:endParaRPr lang="es-EC" dirty="0">
              <a:latin typeface="+mj-lt"/>
            </a:endParaRPr>
          </a:p>
        </p:txBody>
      </p:sp>
      <p:sp>
        <p:nvSpPr>
          <p:cNvPr id="26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1686253" y="3405672"/>
            <a:ext cx="2314535" cy="887224"/>
          </a:xfrm>
          <a:prstGeom prst="roundRect">
            <a:avLst/>
          </a:prstGeom>
          <a:blipFill dpi="0" rotWithShape="1">
            <a:blip r:embed="rId3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UAV</a:t>
            </a:r>
            <a:endParaRPr lang="es-EC" dirty="0">
              <a:latin typeface="+mj-lt"/>
            </a:endParaRPr>
          </a:p>
        </p:txBody>
      </p:sp>
      <p:sp>
        <p:nvSpPr>
          <p:cNvPr id="27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5602596" y="3388817"/>
            <a:ext cx="2910197" cy="887224"/>
          </a:xfrm>
          <a:prstGeom prst="roundRect">
            <a:avLst/>
          </a:prstGeom>
          <a:blipFill dpi="0"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Computador</a:t>
            </a:r>
            <a:endParaRPr lang="es-EC" dirty="0">
              <a:latin typeface="+mj-lt"/>
            </a:endParaRPr>
          </a:p>
        </p:txBody>
      </p:sp>
      <p:sp>
        <p:nvSpPr>
          <p:cNvPr id="57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1686252" y="5625010"/>
            <a:ext cx="2314535" cy="1080120"/>
          </a:xfrm>
          <a:prstGeom prst="roundRect">
            <a:avLst/>
          </a:prstGeom>
          <a:blipFill dpi="0" rotWithShape="1">
            <a:blip r:embed="rId3"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NODE MCU 8266</a:t>
            </a:r>
            <a:endParaRPr lang="es-EC" dirty="0">
              <a:latin typeface="+mj-lt"/>
            </a:endParaRPr>
          </a:p>
        </p:txBody>
      </p:sp>
      <p:sp>
        <p:nvSpPr>
          <p:cNvPr id="59" name="Flecha derecha 58">
            <a:extLst>
              <a:ext uri="{FF2B5EF4-FFF2-40B4-BE49-F238E27FC236}">
                <a16:creationId xmlns:a16="http://schemas.microsoft.com/office/drawing/2014/main" id="{D50DDB25-5F62-8B44-91E2-148D9AEDB38E}"/>
              </a:ext>
            </a:extLst>
          </p:cNvPr>
          <p:cNvSpPr/>
          <p:nvPr/>
        </p:nvSpPr>
        <p:spPr>
          <a:xfrm rot="5400000">
            <a:off x="2281966" y="4760931"/>
            <a:ext cx="1123108" cy="39604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Wifi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60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5602596" y="5592943"/>
            <a:ext cx="2453413" cy="1080120"/>
          </a:xfrm>
          <a:prstGeom prst="roundRect">
            <a:avLst/>
          </a:prstGeom>
          <a:blipFill dpi="0" rotWithShape="1">
            <a:blip r:embed="rId3">
              <a:duotone>
                <a:prstClr val="black"/>
                <a:srgbClr val="73A2F7">
                  <a:tint val="45000"/>
                  <a:satMod val="400000"/>
                </a:srgb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Actuadores </a:t>
            </a:r>
            <a:endParaRPr lang="es-EC" dirty="0">
              <a:latin typeface="+mj-lt"/>
            </a:endParaRPr>
          </a:p>
        </p:txBody>
      </p:sp>
      <p:sp>
        <p:nvSpPr>
          <p:cNvPr id="65" name="Flecha derecha 64">
            <a:extLst>
              <a:ext uri="{FF2B5EF4-FFF2-40B4-BE49-F238E27FC236}">
                <a16:creationId xmlns:a16="http://schemas.microsoft.com/office/drawing/2014/main" id="{D50DDB25-5F62-8B44-91E2-148D9AEDB38E}"/>
              </a:ext>
            </a:extLst>
          </p:cNvPr>
          <p:cNvSpPr/>
          <p:nvPr/>
        </p:nvSpPr>
        <p:spPr>
          <a:xfrm>
            <a:off x="4206041" y="3652694"/>
            <a:ext cx="1193046" cy="39604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err="1" smtClean="0">
                <a:solidFill>
                  <a:schemeClr val="tx1"/>
                </a:solidFill>
              </a:rPr>
              <a:t>WiFi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66" name="Flecha derecha 65">
            <a:extLst>
              <a:ext uri="{FF2B5EF4-FFF2-40B4-BE49-F238E27FC236}">
                <a16:creationId xmlns:a16="http://schemas.microsoft.com/office/drawing/2014/main" id="{D50DDB25-5F62-8B44-91E2-148D9AEDB38E}"/>
              </a:ext>
            </a:extLst>
          </p:cNvPr>
          <p:cNvSpPr/>
          <p:nvPr/>
        </p:nvSpPr>
        <p:spPr>
          <a:xfrm>
            <a:off x="4205168" y="5967048"/>
            <a:ext cx="1193046" cy="39604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</a:rPr>
              <a:t>PWM</a:t>
            </a: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6987" y="2988859"/>
            <a:ext cx="3589844" cy="3899848"/>
          </a:xfrm>
          <a:prstGeom prst="rect">
            <a:avLst/>
          </a:prstGeom>
        </p:spPr>
      </p:pic>
      <p:pic>
        <p:nvPicPr>
          <p:cNvPr id="70" name="Imagen 6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215" y="2938151"/>
            <a:ext cx="4167790" cy="392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Imagen 6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091" y="5816165"/>
            <a:ext cx="3490963" cy="391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4505" y="3405672"/>
            <a:ext cx="3552760" cy="3859561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4662" y="3410304"/>
            <a:ext cx="3552169" cy="3885764"/>
          </a:xfrm>
          <a:prstGeom prst="rect">
            <a:avLst/>
          </a:prstGeom>
        </p:spPr>
      </p:pic>
      <p:pic>
        <p:nvPicPr>
          <p:cNvPr id="73" name="Imagen 72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t="1929" r="4079" b="4522"/>
          <a:stretch/>
        </p:blipFill>
        <p:spPr bwMode="auto">
          <a:xfrm>
            <a:off x="10878299" y="3943167"/>
            <a:ext cx="3217932" cy="31687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30420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27" grpId="0" animBg="1"/>
      <p:bldP spid="57" grpId="0" animBg="1"/>
      <p:bldP spid="59" grpId="0" animBg="1"/>
      <p:bldP spid="60" grpId="0" animBg="1"/>
      <p:bldP spid="65" grpId="0" animBg="1"/>
      <p:bldP spid="6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446827" y="539285"/>
            <a:ext cx="2231306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HARDWARE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GENERALIDADES DEL SISTEMA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16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223130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: esquinas superiores redondeadas 12">
            <a:extLst>
              <a:ext uri="{FF2B5EF4-FFF2-40B4-BE49-F238E27FC236}">
                <a16:creationId xmlns:a16="http://schemas.microsoft.com/office/drawing/2014/main" id="{70012FD4-DFDA-488F-8AA1-9BE9360C2FDA}"/>
              </a:ext>
            </a:extLst>
          </p:cNvPr>
          <p:cNvSpPr/>
          <p:nvPr/>
        </p:nvSpPr>
        <p:spPr>
          <a:xfrm>
            <a:off x="10772635" y="452179"/>
            <a:ext cx="2548244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sp>
        <p:nvSpPr>
          <p:cNvPr id="15" name="テキスト プレースホルダー 9">
            <a:extLst>
              <a:ext uri="{FF2B5EF4-FFF2-40B4-BE49-F238E27FC236}">
                <a16:creationId xmlns:a16="http://schemas.microsoft.com/office/drawing/2014/main" id="{3FAC3E98-BB21-406A-BA21-2822B1BED50C}"/>
              </a:ext>
            </a:extLst>
          </p:cNvPr>
          <p:cNvSpPr txBox="1">
            <a:spLocks/>
          </p:cNvSpPr>
          <p:nvPr/>
        </p:nvSpPr>
        <p:spPr>
          <a:xfrm>
            <a:off x="10845825" y="539285"/>
            <a:ext cx="2617833" cy="647650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ROBOT MÒVIL</a:t>
            </a:r>
          </a:p>
          <a:p>
            <a:endParaRPr lang="en-US" dirty="0"/>
          </a:p>
        </p:txBody>
      </p:sp>
      <p:sp>
        <p:nvSpPr>
          <p:cNvPr id="16" name="正方形/長方形 23">
            <a:extLst>
              <a:ext uri="{FF2B5EF4-FFF2-40B4-BE49-F238E27FC236}">
                <a16:creationId xmlns:a16="http://schemas.microsoft.com/office/drawing/2014/main" id="{E259CE2D-08B9-40A6-ADC0-E934DE88DA1D}"/>
              </a:ext>
            </a:extLst>
          </p:cNvPr>
          <p:cNvSpPr/>
          <p:nvPr/>
        </p:nvSpPr>
        <p:spPr>
          <a:xfrm>
            <a:off x="1496394" y="1440756"/>
            <a:ext cx="7142755" cy="914400"/>
          </a:xfrm>
          <a:prstGeom prst="rect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9" name="テキスト プレースホルダー 9">
            <a:extLst>
              <a:ext uri="{FF2B5EF4-FFF2-40B4-BE49-F238E27FC236}">
                <a16:creationId xmlns:a16="http://schemas.microsoft.com/office/drawing/2014/main" id="{5ABEE374-4809-4C41-B66A-656F1F2C8111}"/>
              </a:ext>
            </a:extLst>
          </p:cNvPr>
          <p:cNvSpPr txBox="1">
            <a:spLocks/>
          </p:cNvSpPr>
          <p:nvPr/>
        </p:nvSpPr>
        <p:spPr>
          <a:xfrm>
            <a:off x="1714282" y="1703164"/>
            <a:ext cx="6732545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5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REQUERIMIENTOS Y RESTRICCIONES</a:t>
            </a:r>
          </a:p>
          <a:p>
            <a:endParaRPr lang="en-US" dirty="0"/>
          </a:p>
        </p:txBody>
      </p:sp>
      <p:sp>
        <p:nvSpPr>
          <p:cNvPr id="20" name="二等辺三角形 146">
            <a:extLst>
              <a:ext uri="{FF2B5EF4-FFF2-40B4-BE49-F238E27FC236}">
                <a16:creationId xmlns:a16="http://schemas.microsoft.com/office/drawing/2014/main" id="{F3DA1E3B-9745-4524-AD9E-D74CCCC57ABC}"/>
              </a:ext>
            </a:extLst>
          </p:cNvPr>
          <p:cNvSpPr/>
          <p:nvPr/>
        </p:nvSpPr>
        <p:spPr>
          <a:xfrm rot="5400000">
            <a:off x="8479884" y="1600020"/>
            <a:ext cx="966601" cy="648072"/>
          </a:xfrm>
          <a:prstGeom prst="triangle">
            <a:avLst/>
          </a:prstGeom>
          <a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2084682752"/>
              </p:ext>
            </p:extLst>
          </p:nvPr>
        </p:nvGraphicFramePr>
        <p:xfrm>
          <a:off x="1294333" y="2525650"/>
          <a:ext cx="7152494" cy="6757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val="2151161184"/>
              </p:ext>
            </p:extLst>
          </p:nvPr>
        </p:nvGraphicFramePr>
        <p:xfrm>
          <a:off x="9071198" y="2502943"/>
          <a:ext cx="7344816" cy="474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2093103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21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446827" y="539285"/>
            <a:ext cx="2231306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HARDWARE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GENERALIDADES DEL SISTEMA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17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223130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: esquinas superiores redondeadas 12">
            <a:extLst>
              <a:ext uri="{FF2B5EF4-FFF2-40B4-BE49-F238E27FC236}">
                <a16:creationId xmlns:a16="http://schemas.microsoft.com/office/drawing/2014/main" id="{70012FD4-DFDA-488F-8AA1-9BE9360C2FDA}"/>
              </a:ext>
            </a:extLst>
          </p:cNvPr>
          <p:cNvSpPr/>
          <p:nvPr/>
        </p:nvSpPr>
        <p:spPr>
          <a:xfrm>
            <a:off x="10772635" y="452179"/>
            <a:ext cx="2548244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sp>
        <p:nvSpPr>
          <p:cNvPr id="15" name="テキスト プレースホルダー 9">
            <a:extLst>
              <a:ext uri="{FF2B5EF4-FFF2-40B4-BE49-F238E27FC236}">
                <a16:creationId xmlns:a16="http://schemas.microsoft.com/office/drawing/2014/main" id="{3FAC3E98-BB21-406A-BA21-2822B1BED50C}"/>
              </a:ext>
            </a:extLst>
          </p:cNvPr>
          <p:cNvSpPr txBox="1">
            <a:spLocks/>
          </p:cNvSpPr>
          <p:nvPr/>
        </p:nvSpPr>
        <p:spPr>
          <a:xfrm>
            <a:off x="10845825" y="539285"/>
            <a:ext cx="2617833" cy="647650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ROBOT MÒVIL</a:t>
            </a:r>
          </a:p>
          <a:p>
            <a:endParaRPr lang="en-US" dirty="0"/>
          </a:p>
        </p:txBody>
      </p:sp>
      <p:sp>
        <p:nvSpPr>
          <p:cNvPr id="16" name="正方形/長方形 23">
            <a:extLst>
              <a:ext uri="{FF2B5EF4-FFF2-40B4-BE49-F238E27FC236}">
                <a16:creationId xmlns:a16="http://schemas.microsoft.com/office/drawing/2014/main" id="{E259CE2D-08B9-40A6-ADC0-E934DE88DA1D}"/>
              </a:ext>
            </a:extLst>
          </p:cNvPr>
          <p:cNvSpPr/>
          <p:nvPr/>
        </p:nvSpPr>
        <p:spPr>
          <a:xfrm>
            <a:off x="1496394" y="1440756"/>
            <a:ext cx="7142755" cy="914400"/>
          </a:xfrm>
          <a:prstGeom prst="rect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9" name="テキスト プレースホルダー 9">
            <a:extLst>
              <a:ext uri="{FF2B5EF4-FFF2-40B4-BE49-F238E27FC236}">
                <a16:creationId xmlns:a16="http://schemas.microsoft.com/office/drawing/2014/main" id="{5ABEE374-4809-4C41-B66A-656F1F2C8111}"/>
              </a:ext>
            </a:extLst>
          </p:cNvPr>
          <p:cNvSpPr txBox="1">
            <a:spLocks/>
          </p:cNvSpPr>
          <p:nvPr/>
        </p:nvSpPr>
        <p:spPr>
          <a:xfrm>
            <a:off x="1714282" y="1703164"/>
            <a:ext cx="6732545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5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PROCESO DE DISEÑO Y CONSTRUCCIÓN</a:t>
            </a:r>
          </a:p>
          <a:p>
            <a:endParaRPr lang="en-US" dirty="0"/>
          </a:p>
        </p:txBody>
      </p:sp>
      <p:sp>
        <p:nvSpPr>
          <p:cNvPr id="20" name="二等辺三角形 146">
            <a:extLst>
              <a:ext uri="{FF2B5EF4-FFF2-40B4-BE49-F238E27FC236}">
                <a16:creationId xmlns:a16="http://schemas.microsoft.com/office/drawing/2014/main" id="{F3DA1E3B-9745-4524-AD9E-D74CCCC57ABC}"/>
              </a:ext>
            </a:extLst>
          </p:cNvPr>
          <p:cNvSpPr/>
          <p:nvPr/>
        </p:nvSpPr>
        <p:spPr>
          <a:xfrm rot="5400000">
            <a:off x="8479884" y="1600020"/>
            <a:ext cx="966601" cy="648072"/>
          </a:xfrm>
          <a:prstGeom prst="triangle">
            <a:avLst/>
          </a:prstGeom>
          <a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l="1769" t="4076" r="75274" b="58573"/>
          <a:stretch/>
        </p:blipFill>
        <p:spPr>
          <a:xfrm>
            <a:off x="879528" y="3912829"/>
            <a:ext cx="2177143" cy="205522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3"/>
          <a:srcRect l="41676" t="3318" r="34999" b="58541"/>
          <a:stretch/>
        </p:blipFill>
        <p:spPr>
          <a:xfrm>
            <a:off x="4554545" y="3860578"/>
            <a:ext cx="2211977" cy="209876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/>
          <a:srcRect l="74585" t="3317" r="1539" b="58541"/>
          <a:stretch/>
        </p:blipFill>
        <p:spPr>
          <a:xfrm>
            <a:off x="8154851" y="3860578"/>
            <a:ext cx="2264229" cy="209876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3"/>
          <a:srcRect l="41411" t="55055" r="34254" b="1422"/>
          <a:stretch/>
        </p:blipFill>
        <p:spPr>
          <a:xfrm>
            <a:off x="4498855" y="6578425"/>
            <a:ext cx="2307771" cy="239485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3"/>
          <a:srcRect l="75683" t="67087" r="1543" b="20094"/>
          <a:stretch/>
        </p:blipFill>
        <p:spPr>
          <a:xfrm>
            <a:off x="8207102" y="7288183"/>
            <a:ext cx="2159726" cy="70539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5" name="Conector recto de flecha 24"/>
          <p:cNvCxnSpPr/>
          <p:nvPr/>
        </p:nvCxnSpPr>
        <p:spPr>
          <a:xfrm>
            <a:off x="3110526" y="4635640"/>
            <a:ext cx="13883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>
            <a:off x="3110526" y="5192989"/>
            <a:ext cx="13883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CuadroTexto 26"/>
          <p:cNvSpPr txBox="1"/>
          <p:nvPr/>
        </p:nvSpPr>
        <p:spPr>
          <a:xfrm>
            <a:off x="3169767" y="4078292"/>
            <a:ext cx="126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Señales de control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3169766" y="5236386"/>
            <a:ext cx="126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Datos de los sensores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Conector recto de flecha 28"/>
          <p:cNvCxnSpPr/>
          <p:nvPr/>
        </p:nvCxnSpPr>
        <p:spPr>
          <a:xfrm>
            <a:off x="6806626" y="7640880"/>
            <a:ext cx="13883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H="1">
            <a:off x="6766522" y="4940440"/>
            <a:ext cx="13883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>
            <a:stCxn id="21" idx="2"/>
            <a:endCxn id="23" idx="0"/>
          </p:cNvCxnSpPr>
          <p:nvPr/>
        </p:nvCxnSpPr>
        <p:spPr>
          <a:xfrm flipH="1">
            <a:off x="5652741" y="5959344"/>
            <a:ext cx="7793" cy="6190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CuadroTexto 31"/>
          <p:cNvSpPr txBox="1"/>
          <p:nvPr/>
        </p:nvSpPr>
        <p:spPr>
          <a:xfrm>
            <a:off x="2616703" y="2636040"/>
            <a:ext cx="6945777" cy="613053"/>
          </a:xfrm>
          <a:prstGeom prst="round2Same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Diagrama de Bloque del Robot Móvil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Tabla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281004"/>
              </p:ext>
            </p:extLst>
          </p:nvPr>
        </p:nvGraphicFramePr>
        <p:xfrm>
          <a:off x="11015414" y="3540501"/>
          <a:ext cx="6552728" cy="560832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2628714">
                  <a:extLst>
                    <a:ext uri="{9D8B030D-6E8A-4147-A177-3AD203B41FA5}">
                      <a16:colId xmlns:a16="http://schemas.microsoft.com/office/drawing/2014/main" val="80338034"/>
                    </a:ext>
                  </a:extLst>
                </a:gridCol>
                <a:gridCol w="3924014">
                  <a:extLst>
                    <a:ext uri="{9D8B030D-6E8A-4147-A177-3AD203B41FA5}">
                      <a16:colId xmlns:a16="http://schemas.microsoft.com/office/drawing/2014/main" val="34529306"/>
                    </a:ext>
                  </a:extLst>
                </a:gridCol>
              </a:tblGrid>
              <a:tr h="401187">
                <a:tc gridSpan="2">
                  <a:txBody>
                    <a:bodyPr/>
                    <a:lstStyle/>
                    <a:p>
                      <a:pPr marL="0" marR="0" indent="226695" algn="ctr" defTabSz="1632753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s-EC" sz="2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</a:t>
                      </a:r>
                      <a:r>
                        <a:rPr lang="es-EC" sz="2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MCU V2 </a:t>
                      </a:r>
                      <a:r>
                        <a:rPr lang="es-EC" sz="2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Amica</a:t>
                      </a:r>
                      <a:endParaRPr lang="en-US" sz="2200" b="1" kern="12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237191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</a:t>
                      </a:r>
                      <a:endParaRPr lang="en-US" sz="1800" b="1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Característica</a:t>
                      </a:r>
                      <a:endParaRPr lang="en-US" sz="1800" b="1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368767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Procesador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ESP8266 / </a:t>
                      </a:r>
                      <a:r>
                        <a:rPr lang="es-EC" sz="1800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Tensilica</a:t>
                      </a:r>
                      <a:r>
                        <a:rPr lang="es-EC" sz="18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800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Xtensa</a:t>
                      </a:r>
                      <a:r>
                        <a:rPr lang="es-EC" sz="18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 LX3 (32 bits)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3498806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Conectividad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802.11 </a:t>
                      </a:r>
                      <a:r>
                        <a:rPr lang="es-EC" sz="1800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Wi</a:t>
                      </a:r>
                      <a:r>
                        <a:rPr lang="es-EC" sz="18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-Fi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7370367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Alimentación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5V DC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0305288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Frecuencia</a:t>
                      </a: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US" sz="1800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Reloj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80 MHz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0826490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Alcance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s-EC" sz="1800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mts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7406138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Comunicación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Serial UART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429836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Modo de operación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Cliente,</a:t>
                      </a:r>
                      <a:r>
                        <a:rPr lang="es-EC" sz="1800" baseline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Times New Roman" panose="02020603050405020304" pitchFamily="18" charset="0"/>
                        </a:rPr>
                        <a:t> AP 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0115822"/>
                  </a:ext>
                </a:extLst>
              </a:tr>
            </a:tbl>
          </a:graphicData>
        </a:graphic>
      </p:graphicFrame>
      <p:graphicFrame>
        <p:nvGraphicFramePr>
          <p:cNvPr id="35" name="Tabla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088966"/>
              </p:ext>
            </p:extLst>
          </p:nvPr>
        </p:nvGraphicFramePr>
        <p:xfrm>
          <a:off x="11015414" y="4201820"/>
          <a:ext cx="6552728" cy="365760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3744416">
                  <a:extLst>
                    <a:ext uri="{9D8B030D-6E8A-4147-A177-3AD203B41FA5}">
                      <a16:colId xmlns:a16="http://schemas.microsoft.com/office/drawing/2014/main" val="80338034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34529306"/>
                    </a:ext>
                  </a:extLst>
                </a:gridCol>
              </a:tblGrid>
              <a:tr h="401187">
                <a:tc gridSpan="2">
                  <a:txBody>
                    <a:bodyPr/>
                    <a:lstStyle/>
                    <a:p>
                      <a:pPr marL="0" marR="0" indent="226695" algn="ctr" defTabSz="1632753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Módulo</a:t>
                      </a:r>
                      <a:r>
                        <a:rPr lang="en-US" sz="2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TB6612FNG.</a:t>
                      </a:r>
                      <a:endParaRPr lang="en-US" sz="2200" b="1" kern="12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237191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</a:t>
                      </a:r>
                      <a:endParaRPr lang="en-US" sz="1800" b="1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Característica</a:t>
                      </a:r>
                      <a:endParaRPr lang="en-US" sz="1800" b="1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368767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Voltaje para los motores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4-13.5Vcc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3498806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Voltaje de alimentación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2.7-5.5Vcc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7370367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Corriente máxima de salida por canal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0305288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 máxima de PWM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100khz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7406138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Dimensiones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20.32 x 20.32mm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429836"/>
                  </a:ext>
                </a:extLst>
              </a:tr>
            </a:tbl>
          </a:graphicData>
        </a:graphic>
      </p:graphicFrame>
      <p:graphicFrame>
        <p:nvGraphicFramePr>
          <p:cNvPr id="36" name="Tabla 35">
            <a:extLst>
              <a:ext uri="{FF2B5EF4-FFF2-40B4-BE49-F238E27FC236}">
                <a16:creationId xmlns:a16="http://schemas.microsoft.com/office/drawing/2014/main" id="{DD97F9ED-E53B-4324-B525-988DED210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726090"/>
              </p:ext>
            </p:extLst>
          </p:nvPr>
        </p:nvGraphicFramePr>
        <p:xfrm>
          <a:off x="11015414" y="4909960"/>
          <a:ext cx="6552728" cy="512064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913158">
                  <a:extLst>
                    <a:ext uri="{9D8B030D-6E8A-4147-A177-3AD203B41FA5}">
                      <a16:colId xmlns:a16="http://schemas.microsoft.com/office/drawing/2014/main" val="80338034"/>
                    </a:ext>
                  </a:extLst>
                </a:gridCol>
                <a:gridCol w="3639570">
                  <a:extLst>
                    <a:ext uri="{9D8B030D-6E8A-4147-A177-3AD203B41FA5}">
                      <a16:colId xmlns:a16="http://schemas.microsoft.com/office/drawing/2014/main" val="34529306"/>
                    </a:ext>
                  </a:extLst>
                </a:gridCol>
              </a:tblGrid>
              <a:tr h="401187">
                <a:tc gridSpan="2">
                  <a:txBody>
                    <a:bodyPr/>
                    <a:lstStyle/>
                    <a:p>
                      <a:pPr marL="0" marR="0" indent="226695" algn="ctr" defTabSz="1632753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Sensor de </a:t>
                      </a:r>
                      <a:r>
                        <a:rPr lang="en-US" sz="2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proximidad</a:t>
                      </a:r>
                      <a:r>
                        <a:rPr lang="en-US" sz="2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inductivo</a:t>
                      </a:r>
                      <a:r>
                        <a:rPr lang="en-US" sz="2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LJ8A3-2 Z/BX</a:t>
                      </a:r>
                      <a:endParaRPr lang="en-US" sz="2200" b="1" kern="12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237191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</a:t>
                      </a:r>
                      <a:endParaRPr lang="en-US" sz="1800" b="1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Característica</a:t>
                      </a:r>
                      <a:endParaRPr lang="en-US" sz="1800" b="1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368767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FreeSans"/>
                        </a:rPr>
                        <a:t>Salida</a:t>
                      </a:r>
                      <a:endParaRPr lang="es-419" sz="1600" dirty="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FreeSans"/>
                        </a:rPr>
                        <a:t>Transductor de conmutación</a:t>
                      </a:r>
                      <a:endParaRPr lang="es-419" sz="160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3498806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FreeSans"/>
                        </a:rPr>
                        <a:t>Rango de detección</a:t>
                      </a:r>
                      <a:endParaRPr lang="es-419" sz="160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FreeSans"/>
                        </a:rPr>
                        <a:t>1.5 -2mm</a:t>
                      </a:r>
                      <a:endParaRPr lang="es-419" sz="1600" dirty="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7370367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FreeSans"/>
                        </a:rPr>
                        <a:t>Tensión de entrada</a:t>
                      </a:r>
                      <a:endParaRPr lang="es-419" sz="160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FreeSans"/>
                        </a:rPr>
                        <a:t>6-36Vcc</a:t>
                      </a:r>
                      <a:endParaRPr lang="es-419" sz="160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0305288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FreeSans"/>
                        </a:rPr>
                        <a:t>Salida de control</a:t>
                      </a:r>
                      <a:endParaRPr lang="es-419" sz="160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FreeSans"/>
                        </a:rPr>
                        <a:t>NPN</a:t>
                      </a:r>
                      <a:endParaRPr lang="es-419" sz="160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7406138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FreeSans"/>
                        </a:rPr>
                        <a:t>Objetos de detección</a:t>
                      </a:r>
                      <a:endParaRPr lang="es-419" sz="160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FreeSans"/>
                        </a:rPr>
                        <a:t>Metales Ferrosos</a:t>
                      </a:r>
                      <a:endParaRPr lang="es-419" sz="160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429836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FreeSans"/>
                        </a:rPr>
                        <a:t>Grado IP</a:t>
                      </a:r>
                      <a:endParaRPr lang="es-419" sz="160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FreeSans"/>
                        </a:rPr>
                        <a:t>IP67</a:t>
                      </a:r>
                      <a:endParaRPr lang="es-419" sz="160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3459447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FreeSans"/>
                        </a:rPr>
                        <a:t>Corriente de salida</a:t>
                      </a:r>
                      <a:endParaRPr lang="es-419" sz="160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FreeSans"/>
                        </a:rPr>
                        <a:t>200 mA</a:t>
                      </a:r>
                      <a:endParaRPr lang="es-419" sz="160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4790823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FreeSans"/>
                        </a:rPr>
                        <a:t>Diámetro de la forma</a:t>
                      </a:r>
                      <a:endParaRPr lang="es-419" sz="160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Noto Sans CJK SC Regular"/>
                          <a:cs typeface="FreeSans"/>
                        </a:rPr>
                        <a:t>8mm</a:t>
                      </a:r>
                      <a:endParaRPr lang="es-419" sz="1600" dirty="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8115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98984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446827" y="539285"/>
            <a:ext cx="2231306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HARDWARE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GENERALIDADES DEL SISTEMA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18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223130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: esquinas superiores redondeadas 12">
            <a:extLst>
              <a:ext uri="{FF2B5EF4-FFF2-40B4-BE49-F238E27FC236}">
                <a16:creationId xmlns:a16="http://schemas.microsoft.com/office/drawing/2014/main" id="{70012FD4-DFDA-488F-8AA1-9BE9360C2FDA}"/>
              </a:ext>
            </a:extLst>
          </p:cNvPr>
          <p:cNvSpPr/>
          <p:nvPr/>
        </p:nvSpPr>
        <p:spPr>
          <a:xfrm>
            <a:off x="10772635" y="452179"/>
            <a:ext cx="2548244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sp>
        <p:nvSpPr>
          <p:cNvPr id="15" name="テキスト プレースホルダー 9">
            <a:extLst>
              <a:ext uri="{FF2B5EF4-FFF2-40B4-BE49-F238E27FC236}">
                <a16:creationId xmlns:a16="http://schemas.microsoft.com/office/drawing/2014/main" id="{3FAC3E98-BB21-406A-BA21-2822B1BED50C}"/>
              </a:ext>
            </a:extLst>
          </p:cNvPr>
          <p:cNvSpPr txBox="1">
            <a:spLocks/>
          </p:cNvSpPr>
          <p:nvPr/>
        </p:nvSpPr>
        <p:spPr>
          <a:xfrm>
            <a:off x="10845825" y="539285"/>
            <a:ext cx="2617833" cy="647650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ROBOT MÒVIL</a:t>
            </a:r>
          </a:p>
          <a:p>
            <a:endParaRPr lang="en-US" dirty="0"/>
          </a:p>
        </p:txBody>
      </p:sp>
      <p:sp>
        <p:nvSpPr>
          <p:cNvPr id="16" name="正方形/長方形 23">
            <a:extLst>
              <a:ext uri="{FF2B5EF4-FFF2-40B4-BE49-F238E27FC236}">
                <a16:creationId xmlns:a16="http://schemas.microsoft.com/office/drawing/2014/main" id="{E259CE2D-08B9-40A6-ADC0-E934DE88DA1D}"/>
              </a:ext>
            </a:extLst>
          </p:cNvPr>
          <p:cNvSpPr/>
          <p:nvPr/>
        </p:nvSpPr>
        <p:spPr>
          <a:xfrm>
            <a:off x="1496394" y="1440756"/>
            <a:ext cx="7142755" cy="914400"/>
          </a:xfrm>
          <a:prstGeom prst="rect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9" name="テキスト プレースホルダー 9">
            <a:extLst>
              <a:ext uri="{FF2B5EF4-FFF2-40B4-BE49-F238E27FC236}">
                <a16:creationId xmlns:a16="http://schemas.microsoft.com/office/drawing/2014/main" id="{5ABEE374-4809-4C41-B66A-656F1F2C8111}"/>
              </a:ext>
            </a:extLst>
          </p:cNvPr>
          <p:cNvSpPr txBox="1">
            <a:spLocks/>
          </p:cNvSpPr>
          <p:nvPr/>
        </p:nvSpPr>
        <p:spPr>
          <a:xfrm>
            <a:off x="1714282" y="1703164"/>
            <a:ext cx="6732545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5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PROCESO DE DISEÑO Y CONSTRUCCIÓN</a:t>
            </a:r>
          </a:p>
          <a:p>
            <a:endParaRPr lang="en-US" dirty="0"/>
          </a:p>
        </p:txBody>
      </p:sp>
      <p:sp>
        <p:nvSpPr>
          <p:cNvPr id="20" name="二等辺三角形 146">
            <a:extLst>
              <a:ext uri="{FF2B5EF4-FFF2-40B4-BE49-F238E27FC236}">
                <a16:creationId xmlns:a16="http://schemas.microsoft.com/office/drawing/2014/main" id="{F3DA1E3B-9745-4524-AD9E-D74CCCC57ABC}"/>
              </a:ext>
            </a:extLst>
          </p:cNvPr>
          <p:cNvSpPr/>
          <p:nvPr/>
        </p:nvSpPr>
        <p:spPr>
          <a:xfrm rot="5400000">
            <a:off x="8479884" y="1600020"/>
            <a:ext cx="966601" cy="648072"/>
          </a:xfrm>
          <a:prstGeom prst="triangle">
            <a:avLst/>
          </a:prstGeom>
          <a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37" name="Tabla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858493"/>
              </p:ext>
            </p:extLst>
          </p:nvPr>
        </p:nvGraphicFramePr>
        <p:xfrm>
          <a:off x="11807502" y="3383132"/>
          <a:ext cx="5763276" cy="446760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81638">
                  <a:extLst>
                    <a:ext uri="{9D8B030D-6E8A-4147-A177-3AD203B41FA5}">
                      <a16:colId xmlns:a16="http://schemas.microsoft.com/office/drawing/2014/main" val="2591743640"/>
                    </a:ext>
                  </a:extLst>
                </a:gridCol>
                <a:gridCol w="2881638">
                  <a:extLst>
                    <a:ext uri="{9D8B030D-6E8A-4147-A177-3AD203B41FA5}">
                      <a16:colId xmlns:a16="http://schemas.microsoft.com/office/drawing/2014/main" val="1738953331"/>
                    </a:ext>
                  </a:extLst>
                </a:gridCol>
              </a:tblGrid>
              <a:tr h="1067621">
                <a:tc gridSpan="2">
                  <a:txBody>
                    <a:bodyPr/>
                    <a:lstStyle/>
                    <a:p>
                      <a:pPr algn="ctr"/>
                      <a:r>
                        <a:rPr lang="es-EC" dirty="0"/>
                        <a:t>Configuración cinemática</a:t>
                      </a:r>
                      <a:r>
                        <a:rPr lang="es-EC" baseline="0" dirty="0"/>
                        <a:t> del robot móvil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79845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404612"/>
                  </a:ext>
                </a:extLst>
              </a:tr>
              <a:tr h="275191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764339"/>
                  </a:ext>
                </a:extLst>
              </a:tr>
            </a:tbl>
          </a:graphicData>
        </a:graphic>
      </p:graphicFrame>
      <p:pic>
        <p:nvPicPr>
          <p:cNvPr id="38" name="Imagen 3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" t="5847" r="7128"/>
          <a:stretch/>
        </p:blipFill>
        <p:spPr bwMode="auto">
          <a:xfrm>
            <a:off x="12262543" y="5323252"/>
            <a:ext cx="2039276" cy="21518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Imagen 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1"/>
          <a:stretch/>
        </p:blipFill>
        <p:spPr bwMode="auto">
          <a:xfrm>
            <a:off x="15266522" y="5325417"/>
            <a:ext cx="1800200" cy="21575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CuadroTexto 39"/>
          <p:cNvSpPr txBox="1"/>
          <p:nvPr/>
        </p:nvSpPr>
        <p:spPr>
          <a:xfrm>
            <a:off x="12262543" y="4443788"/>
            <a:ext cx="1959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2"/>
                </a:solidFill>
              </a:rPr>
              <a:t>Diferencial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15260072" y="4449269"/>
            <a:ext cx="1840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err="1">
                <a:solidFill>
                  <a:schemeClr val="bg2"/>
                </a:solidFill>
              </a:rPr>
              <a:t>Skid-steer</a:t>
            </a:r>
            <a:endParaRPr lang="en-US" dirty="0">
              <a:solidFill>
                <a:schemeClr val="bg2"/>
              </a:solidFill>
            </a:endParaRPr>
          </a:p>
        </p:txBody>
      </p:sp>
      <p:graphicFrame>
        <p:nvGraphicFramePr>
          <p:cNvPr id="42" name="Tabla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716985"/>
              </p:ext>
            </p:extLst>
          </p:nvPr>
        </p:nvGraphicFramePr>
        <p:xfrm>
          <a:off x="1138674" y="3347192"/>
          <a:ext cx="9466848" cy="637173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5681622">
                  <a:extLst>
                    <a:ext uri="{9D8B030D-6E8A-4147-A177-3AD203B41FA5}">
                      <a16:colId xmlns:a16="http://schemas.microsoft.com/office/drawing/2014/main" val="2136785591"/>
                    </a:ext>
                  </a:extLst>
                </a:gridCol>
                <a:gridCol w="1892613">
                  <a:extLst>
                    <a:ext uri="{9D8B030D-6E8A-4147-A177-3AD203B41FA5}">
                      <a16:colId xmlns:a16="http://schemas.microsoft.com/office/drawing/2014/main" val="1974690152"/>
                    </a:ext>
                  </a:extLst>
                </a:gridCol>
                <a:gridCol w="1892613">
                  <a:extLst>
                    <a:ext uri="{9D8B030D-6E8A-4147-A177-3AD203B41FA5}">
                      <a16:colId xmlns:a16="http://schemas.microsoft.com/office/drawing/2014/main" val="2680711895"/>
                    </a:ext>
                  </a:extLst>
                </a:gridCol>
              </a:tblGrid>
              <a:tr h="579829">
                <a:tc rowSpan="2"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 dirty="0">
                          <a:solidFill>
                            <a:srgbClr val="FFFFFF"/>
                          </a:solidFill>
                          <a:effectLst/>
                        </a:rPr>
                        <a:t>Criterios de selección</a:t>
                      </a:r>
                      <a:endParaRPr lang="en-US" sz="1900" dirty="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 dirty="0">
                          <a:solidFill>
                            <a:srgbClr val="FFFFFF"/>
                          </a:solidFill>
                          <a:effectLst/>
                        </a:rPr>
                        <a:t>Configuración cinemática</a:t>
                      </a:r>
                      <a:endParaRPr lang="en-US" sz="1900" dirty="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672457"/>
                  </a:ext>
                </a:extLst>
              </a:tr>
              <a:tr h="5798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>
                          <a:solidFill>
                            <a:schemeClr val="bg2"/>
                          </a:solidFill>
                          <a:effectLst/>
                        </a:rPr>
                        <a:t>Diferencial</a:t>
                      </a:r>
                      <a:endParaRPr lang="en-US" sz="1900">
                        <a:solidFill>
                          <a:schemeClr val="bg2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>
                          <a:solidFill>
                            <a:schemeClr val="bg2"/>
                          </a:solidFill>
                          <a:effectLst/>
                        </a:rPr>
                        <a:t>Skid Steer</a:t>
                      </a:r>
                      <a:endParaRPr lang="en-US" sz="1900">
                        <a:solidFill>
                          <a:schemeClr val="bg2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0770846"/>
                  </a:ext>
                </a:extLst>
              </a:tr>
              <a:tr h="445655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>
                          <a:solidFill>
                            <a:srgbClr val="FFFFFF"/>
                          </a:solidFill>
                          <a:effectLst/>
                        </a:rPr>
                        <a:t>Facilidad de diseño</a:t>
                      </a:r>
                      <a:endParaRPr lang="en-US" sz="190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>
                          <a:solidFill>
                            <a:schemeClr val="bg2"/>
                          </a:solidFill>
                          <a:effectLst/>
                        </a:rPr>
                        <a:t>+1</a:t>
                      </a:r>
                      <a:endParaRPr lang="en-US" sz="1900">
                        <a:solidFill>
                          <a:schemeClr val="bg2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>
                          <a:solidFill>
                            <a:schemeClr val="bg2"/>
                          </a:solidFill>
                          <a:effectLst/>
                        </a:rPr>
                        <a:t>-1</a:t>
                      </a:r>
                      <a:endParaRPr lang="en-US" sz="1900">
                        <a:solidFill>
                          <a:schemeClr val="bg2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986226"/>
                  </a:ext>
                </a:extLst>
              </a:tr>
              <a:tr h="445655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 dirty="0">
                          <a:solidFill>
                            <a:srgbClr val="FFFFFF"/>
                          </a:solidFill>
                          <a:effectLst/>
                        </a:rPr>
                        <a:t>Bajo costo</a:t>
                      </a:r>
                      <a:endParaRPr lang="en-US" sz="1900" dirty="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 dirty="0">
                          <a:solidFill>
                            <a:schemeClr val="bg2"/>
                          </a:solidFill>
                          <a:effectLst/>
                        </a:rPr>
                        <a:t>+1</a:t>
                      </a:r>
                      <a:endParaRPr lang="en-US" sz="1900" dirty="0">
                        <a:solidFill>
                          <a:schemeClr val="bg2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>
                          <a:solidFill>
                            <a:schemeClr val="bg2"/>
                          </a:solidFill>
                          <a:effectLst/>
                        </a:rPr>
                        <a:t>-1</a:t>
                      </a:r>
                      <a:endParaRPr lang="en-US" sz="1900">
                        <a:solidFill>
                          <a:schemeClr val="bg2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7101412"/>
                  </a:ext>
                </a:extLst>
              </a:tr>
              <a:tr h="445655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 dirty="0">
                          <a:solidFill>
                            <a:srgbClr val="FFFFFF"/>
                          </a:solidFill>
                          <a:effectLst/>
                        </a:rPr>
                        <a:t>Mantenibilidad</a:t>
                      </a:r>
                      <a:endParaRPr lang="en-US" sz="1900" dirty="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>
                          <a:solidFill>
                            <a:schemeClr val="bg2"/>
                          </a:solidFill>
                          <a:effectLst/>
                        </a:rPr>
                        <a:t>0</a:t>
                      </a:r>
                      <a:endParaRPr lang="en-US" sz="1900">
                        <a:solidFill>
                          <a:schemeClr val="bg2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>
                          <a:solidFill>
                            <a:schemeClr val="bg2"/>
                          </a:solidFill>
                          <a:effectLst/>
                        </a:rPr>
                        <a:t>0</a:t>
                      </a:r>
                      <a:endParaRPr lang="en-US" sz="1900">
                        <a:solidFill>
                          <a:schemeClr val="bg2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8689852"/>
                  </a:ext>
                </a:extLst>
              </a:tr>
              <a:tr h="445655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>
                          <a:solidFill>
                            <a:srgbClr val="FFFFFF"/>
                          </a:solidFill>
                          <a:effectLst/>
                        </a:rPr>
                        <a:t>Menor peso</a:t>
                      </a:r>
                      <a:endParaRPr lang="en-US" sz="190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>
                          <a:solidFill>
                            <a:schemeClr val="bg2"/>
                          </a:solidFill>
                          <a:effectLst/>
                        </a:rPr>
                        <a:t>+1</a:t>
                      </a:r>
                      <a:endParaRPr lang="en-US" sz="1900">
                        <a:solidFill>
                          <a:schemeClr val="bg2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>
                          <a:solidFill>
                            <a:schemeClr val="bg2"/>
                          </a:solidFill>
                          <a:effectLst/>
                        </a:rPr>
                        <a:t>-1</a:t>
                      </a:r>
                      <a:endParaRPr lang="en-US" sz="1900">
                        <a:solidFill>
                          <a:schemeClr val="bg2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0969602"/>
                  </a:ext>
                </a:extLst>
              </a:tr>
              <a:tr h="445655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 dirty="0">
                          <a:solidFill>
                            <a:srgbClr val="FFFFFF"/>
                          </a:solidFill>
                          <a:effectLst/>
                        </a:rPr>
                        <a:t>Tamaño reducido</a:t>
                      </a:r>
                      <a:endParaRPr lang="en-US" sz="1900" dirty="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>
                          <a:solidFill>
                            <a:schemeClr val="bg2"/>
                          </a:solidFill>
                          <a:effectLst/>
                        </a:rPr>
                        <a:t>+1</a:t>
                      </a:r>
                      <a:endParaRPr lang="en-US" sz="1900">
                        <a:solidFill>
                          <a:schemeClr val="bg2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>
                          <a:solidFill>
                            <a:schemeClr val="bg2"/>
                          </a:solidFill>
                          <a:effectLst/>
                        </a:rPr>
                        <a:t>-1</a:t>
                      </a:r>
                      <a:endParaRPr lang="en-US" sz="1900">
                        <a:solidFill>
                          <a:schemeClr val="bg2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7541680"/>
                  </a:ext>
                </a:extLst>
              </a:tr>
              <a:tr h="445655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 dirty="0">
                          <a:solidFill>
                            <a:srgbClr val="FFFFFF"/>
                          </a:solidFill>
                          <a:effectLst/>
                        </a:rPr>
                        <a:t>Capacidad de desplazarse en terreno plano</a:t>
                      </a:r>
                      <a:endParaRPr lang="en-US" sz="1900" dirty="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>
                          <a:solidFill>
                            <a:schemeClr val="bg2"/>
                          </a:solidFill>
                          <a:effectLst/>
                        </a:rPr>
                        <a:t>0</a:t>
                      </a:r>
                      <a:endParaRPr lang="en-US" sz="1900">
                        <a:solidFill>
                          <a:schemeClr val="bg2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>
                          <a:solidFill>
                            <a:schemeClr val="bg2"/>
                          </a:solidFill>
                          <a:effectLst/>
                        </a:rPr>
                        <a:t>0</a:t>
                      </a:r>
                      <a:endParaRPr lang="en-US" sz="1900">
                        <a:solidFill>
                          <a:schemeClr val="bg2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7752000"/>
                  </a:ext>
                </a:extLst>
              </a:tr>
              <a:tr h="445655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 dirty="0">
                          <a:solidFill>
                            <a:srgbClr val="FFFFFF"/>
                          </a:solidFill>
                          <a:effectLst/>
                        </a:rPr>
                        <a:t>Capacidad de desplazarse a velocidades bajas</a:t>
                      </a:r>
                      <a:endParaRPr lang="en-US" sz="1900" dirty="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 dirty="0">
                          <a:solidFill>
                            <a:schemeClr val="bg2"/>
                          </a:solidFill>
                          <a:effectLst/>
                        </a:rPr>
                        <a:t>0</a:t>
                      </a:r>
                      <a:endParaRPr lang="en-US" sz="1900" dirty="0">
                        <a:solidFill>
                          <a:schemeClr val="bg2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>
                          <a:solidFill>
                            <a:schemeClr val="bg2"/>
                          </a:solidFill>
                          <a:effectLst/>
                        </a:rPr>
                        <a:t>0</a:t>
                      </a:r>
                      <a:endParaRPr lang="en-US" sz="1900">
                        <a:solidFill>
                          <a:schemeClr val="bg2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6546672"/>
                  </a:ext>
                </a:extLst>
              </a:tr>
              <a:tr h="445655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 dirty="0">
                          <a:solidFill>
                            <a:srgbClr val="FFFFFF"/>
                          </a:solidFill>
                          <a:effectLst/>
                        </a:rPr>
                        <a:t>Puntuación total</a:t>
                      </a:r>
                      <a:endParaRPr lang="en-US" sz="1900" dirty="0">
                        <a:solidFill>
                          <a:srgbClr val="FFFFFF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>
                          <a:solidFill>
                            <a:schemeClr val="bg2"/>
                          </a:solidFill>
                          <a:effectLst/>
                        </a:rPr>
                        <a:t>4</a:t>
                      </a:r>
                      <a:endParaRPr lang="en-US" sz="1900">
                        <a:solidFill>
                          <a:schemeClr val="bg2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900" dirty="0">
                          <a:solidFill>
                            <a:schemeClr val="bg2"/>
                          </a:solidFill>
                          <a:effectLst/>
                        </a:rPr>
                        <a:t>-4</a:t>
                      </a:r>
                      <a:endParaRPr lang="en-US" sz="1900" dirty="0">
                        <a:solidFill>
                          <a:schemeClr val="bg2"/>
                        </a:solidFill>
                        <a:effectLst/>
                        <a:latin typeface="Liberation Serif"/>
                        <a:ea typeface="Noto Sans CJK SC Regular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1350696"/>
                  </a:ext>
                </a:extLst>
              </a:tr>
            </a:tbl>
          </a:graphicData>
        </a:graphic>
      </p:graphicFrame>
      <p:sp>
        <p:nvSpPr>
          <p:cNvPr id="43" name="CuadroTexto 42"/>
          <p:cNvSpPr txBox="1"/>
          <p:nvPr/>
        </p:nvSpPr>
        <p:spPr>
          <a:xfrm>
            <a:off x="2725944" y="2506134"/>
            <a:ext cx="7182120" cy="613053"/>
          </a:xfrm>
          <a:prstGeom prst="round2Same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Matriz </a:t>
            </a:r>
            <a:r>
              <a:rPr lang="es-EC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Pugh</a:t>
            </a:r>
            <a:r>
              <a:rPr lang="es-EC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para criterio de selección: 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Proceso alternativo 43"/>
          <p:cNvSpPr/>
          <p:nvPr/>
        </p:nvSpPr>
        <p:spPr>
          <a:xfrm>
            <a:off x="6838950" y="9269789"/>
            <a:ext cx="1175225" cy="449141"/>
          </a:xfrm>
          <a:prstGeom prst="flowChartAlternateProcess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862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446827" y="539285"/>
            <a:ext cx="2231306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HARDWARE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GENERALIDADES DEL SISTEMA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19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223130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: esquinas superiores redondeadas 12">
            <a:extLst>
              <a:ext uri="{FF2B5EF4-FFF2-40B4-BE49-F238E27FC236}">
                <a16:creationId xmlns:a16="http://schemas.microsoft.com/office/drawing/2014/main" id="{70012FD4-DFDA-488F-8AA1-9BE9360C2FDA}"/>
              </a:ext>
            </a:extLst>
          </p:cNvPr>
          <p:cNvSpPr/>
          <p:nvPr/>
        </p:nvSpPr>
        <p:spPr>
          <a:xfrm>
            <a:off x="10772635" y="452179"/>
            <a:ext cx="2548244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sp>
        <p:nvSpPr>
          <p:cNvPr id="15" name="テキスト プレースホルダー 9">
            <a:extLst>
              <a:ext uri="{FF2B5EF4-FFF2-40B4-BE49-F238E27FC236}">
                <a16:creationId xmlns:a16="http://schemas.microsoft.com/office/drawing/2014/main" id="{3FAC3E98-BB21-406A-BA21-2822B1BED50C}"/>
              </a:ext>
            </a:extLst>
          </p:cNvPr>
          <p:cNvSpPr txBox="1">
            <a:spLocks/>
          </p:cNvSpPr>
          <p:nvPr/>
        </p:nvSpPr>
        <p:spPr>
          <a:xfrm>
            <a:off x="10845825" y="539285"/>
            <a:ext cx="2617833" cy="647650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ROBOT MÒVIL</a:t>
            </a:r>
          </a:p>
          <a:p>
            <a:endParaRPr lang="en-US" dirty="0"/>
          </a:p>
        </p:txBody>
      </p:sp>
      <p:sp>
        <p:nvSpPr>
          <p:cNvPr id="16" name="正方形/長方形 23">
            <a:extLst>
              <a:ext uri="{FF2B5EF4-FFF2-40B4-BE49-F238E27FC236}">
                <a16:creationId xmlns:a16="http://schemas.microsoft.com/office/drawing/2014/main" id="{E259CE2D-08B9-40A6-ADC0-E934DE88DA1D}"/>
              </a:ext>
            </a:extLst>
          </p:cNvPr>
          <p:cNvSpPr/>
          <p:nvPr/>
        </p:nvSpPr>
        <p:spPr>
          <a:xfrm>
            <a:off x="1496394" y="1440756"/>
            <a:ext cx="7142755" cy="914400"/>
          </a:xfrm>
          <a:prstGeom prst="rect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9" name="テキスト プレースホルダー 9">
            <a:extLst>
              <a:ext uri="{FF2B5EF4-FFF2-40B4-BE49-F238E27FC236}">
                <a16:creationId xmlns:a16="http://schemas.microsoft.com/office/drawing/2014/main" id="{5ABEE374-4809-4C41-B66A-656F1F2C8111}"/>
              </a:ext>
            </a:extLst>
          </p:cNvPr>
          <p:cNvSpPr txBox="1">
            <a:spLocks/>
          </p:cNvSpPr>
          <p:nvPr/>
        </p:nvSpPr>
        <p:spPr>
          <a:xfrm>
            <a:off x="1714282" y="1703164"/>
            <a:ext cx="6732545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5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PROCESO DE DISEÑO Y CONSTRUCCIÓN</a:t>
            </a:r>
          </a:p>
          <a:p>
            <a:endParaRPr lang="en-US" dirty="0"/>
          </a:p>
        </p:txBody>
      </p:sp>
      <p:sp>
        <p:nvSpPr>
          <p:cNvPr id="20" name="二等辺三角形 146">
            <a:extLst>
              <a:ext uri="{FF2B5EF4-FFF2-40B4-BE49-F238E27FC236}">
                <a16:creationId xmlns:a16="http://schemas.microsoft.com/office/drawing/2014/main" id="{F3DA1E3B-9745-4524-AD9E-D74CCCC57ABC}"/>
              </a:ext>
            </a:extLst>
          </p:cNvPr>
          <p:cNvSpPr/>
          <p:nvPr/>
        </p:nvSpPr>
        <p:spPr>
          <a:xfrm rot="5400000">
            <a:off x="8479884" y="1600020"/>
            <a:ext cx="966601" cy="648072"/>
          </a:xfrm>
          <a:prstGeom prst="triangle">
            <a:avLst/>
          </a:prstGeom>
          <a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ángulo 22"/>
          <p:cNvSpPr/>
          <p:nvPr/>
        </p:nvSpPr>
        <p:spPr>
          <a:xfrm>
            <a:off x="11361968" y="4075781"/>
            <a:ext cx="3978685" cy="27377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6838043" y="4085509"/>
            <a:ext cx="3978685" cy="27377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adroTexto 24"/>
          <p:cNvSpPr txBox="1"/>
          <p:nvPr/>
        </p:nvSpPr>
        <p:spPr>
          <a:xfrm>
            <a:off x="6792127" y="2729398"/>
            <a:ext cx="4090251" cy="613053"/>
          </a:xfrm>
          <a:prstGeom prst="round2Same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Modelado CAD 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339653"/>
              </p:ext>
            </p:extLst>
          </p:nvPr>
        </p:nvGraphicFramePr>
        <p:xfrm>
          <a:off x="11807409" y="3041131"/>
          <a:ext cx="5184669" cy="446760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184669">
                  <a:extLst>
                    <a:ext uri="{9D8B030D-6E8A-4147-A177-3AD203B41FA5}">
                      <a16:colId xmlns:a16="http://schemas.microsoft.com/office/drawing/2014/main" val="2591743640"/>
                    </a:ext>
                  </a:extLst>
                </a:gridCol>
              </a:tblGrid>
              <a:tr h="1067621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Configuración cinemática</a:t>
                      </a:r>
                      <a:r>
                        <a:rPr lang="es-EC" baseline="0" dirty="0"/>
                        <a:t> del robot móvil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79845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404612"/>
                  </a:ext>
                </a:extLst>
              </a:tr>
              <a:tr h="275191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764339"/>
                  </a:ext>
                </a:extLst>
              </a:tr>
            </a:tbl>
          </a:graphicData>
        </a:graphic>
      </p:graphicFrame>
      <p:pic>
        <p:nvPicPr>
          <p:cNvPr id="27" name="Imagen 2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" t="5847" r="7128"/>
          <a:stretch/>
        </p:blipFill>
        <p:spPr bwMode="auto">
          <a:xfrm>
            <a:off x="13463658" y="4822725"/>
            <a:ext cx="2395000" cy="25625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CuadroTexto 27"/>
          <p:cNvSpPr txBox="1"/>
          <p:nvPr/>
        </p:nvSpPr>
        <p:spPr>
          <a:xfrm>
            <a:off x="13535694" y="4114515"/>
            <a:ext cx="1959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2"/>
                </a:solidFill>
              </a:rPr>
              <a:t>Diferencial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230438" y="4085509"/>
            <a:ext cx="3978685" cy="27377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redondeado 29"/>
          <p:cNvSpPr/>
          <p:nvPr/>
        </p:nvSpPr>
        <p:spPr>
          <a:xfrm>
            <a:off x="2724054" y="6488461"/>
            <a:ext cx="3259148" cy="12444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de piezas mecánicas 2D</a:t>
            </a:r>
            <a:endParaRPr lang="en-US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lecha derecha 30"/>
          <p:cNvSpPr/>
          <p:nvPr/>
        </p:nvSpPr>
        <p:spPr>
          <a:xfrm>
            <a:off x="6344788" y="5313375"/>
            <a:ext cx="421431" cy="281108"/>
          </a:xfrm>
          <a:prstGeom prst="rightArrow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echa derecha 31"/>
          <p:cNvSpPr/>
          <p:nvPr/>
        </p:nvSpPr>
        <p:spPr>
          <a:xfrm>
            <a:off x="10840738" y="5293260"/>
            <a:ext cx="421431" cy="281108"/>
          </a:xfrm>
          <a:prstGeom prst="rightArrow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redondeado 33"/>
          <p:cNvSpPr/>
          <p:nvPr/>
        </p:nvSpPr>
        <p:spPr>
          <a:xfrm>
            <a:off x="7207679" y="6465218"/>
            <a:ext cx="3259148" cy="12444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Visualización de piezas mecánicas 3D</a:t>
            </a:r>
            <a:endParaRPr lang="en-US" sz="2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ángulo redondeado 34"/>
          <p:cNvSpPr/>
          <p:nvPr/>
        </p:nvSpPr>
        <p:spPr>
          <a:xfrm>
            <a:off x="11691304" y="6465218"/>
            <a:ext cx="3259148" cy="12444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Corte de Piezas mecánicas para ensamblar </a:t>
            </a:r>
          </a:p>
        </p:txBody>
      </p:sp>
      <p:pic>
        <p:nvPicPr>
          <p:cNvPr id="36" name="Imagen 35"/>
          <p:cNvPicPr/>
          <p:nvPr/>
        </p:nvPicPr>
        <p:blipFill rotWithShape="1">
          <a:blip r:embed="rId4"/>
          <a:srcRect l="24519" t="18529" r="33654" b="14195"/>
          <a:stretch/>
        </p:blipFill>
        <p:spPr bwMode="auto">
          <a:xfrm>
            <a:off x="3125283" y="4167115"/>
            <a:ext cx="2456690" cy="2215319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Imagen 4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165" y="4093169"/>
            <a:ext cx="1938655" cy="232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Imagen 4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345" y="4114515"/>
            <a:ext cx="2151067" cy="2267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6074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8" grpId="0"/>
      <p:bldP spid="28" grpId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TEMARIO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2</a:t>
            </a:fld>
            <a:endParaRPr lang="en-US" sz="3200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5"/>
          </p:nvPr>
        </p:nvSpPr>
        <p:spPr>
          <a:xfrm>
            <a:off x="3723705" y="1874311"/>
            <a:ext cx="5256584" cy="738468"/>
          </a:xfrm>
        </p:spPr>
        <p:txBody>
          <a:bodyPr>
            <a:normAutofit/>
          </a:bodyPr>
          <a:lstStyle/>
          <a:p>
            <a:r>
              <a:rPr lang="es-EC" sz="3600" dirty="0"/>
              <a:t>Introducción</a:t>
            </a:r>
            <a:endParaRPr lang="en-US" sz="3600" dirty="0"/>
          </a:p>
        </p:txBody>
      </p:sp>
      <p:sp>
        <p:nvSpPr>
          <p:cNvPr id="12" name="正方形/長方形 22">
            <a:extLst>
              <a:ext uri="{FF2B5EF4-FFF2-40B4-BE49-F238E27FC236}">
                <a16:creationId xmlns:a16="http://schemas.microsoft.com/office/drawing/2014/main" id="{6E87BF26-D241-4E37-B99E-ECD577F35955}"/>
              </a:ext>
            </a:extLst>
          </p:cNvPr>
          <p:cNvSpPr/>
          <p:nvPr/>
        </p:nvSpPr>
        <p:spPr>
          <a:xfrm rot="363050">
            <a:off x="2006244" y="1789622"/>
            <a:ext cx="1560996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7DA2DE90-BFFA-4653-B37C-D7668ADBDC2D}"/>
              </a:ext>
            </a:extLst>
          </p:cNvPr>
          <p:cNvSpPr/>
          <p:nvPr/>
        </p:nvSpPr>
        <p:spPr>
          <a:xfrm>
            <a:off x="1883290" y="1761175"/>
            <a:ext cx="1584176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I.</a:t>
            </a:r>
          </a:p>
        </p:txBody>
      </p:sp>
      <p:sp>
        <p:nvSpPr>
          <p:cNvPr id="18" name="テキスト プレースホルダー 6">
            <a:extLst>
              <a:ext uri="{FF2B5EF4-FFF2-40B4-BE49-F238E27FC236}">
                <a16:creationId xmlns:a16="http://schemas.microsoft.com/office/drawing/2014/main" id="{A1E44464-1E03-4AA7-806F-B8FB2B222F37}"/>
              </a:ext>
            </a:extLst>
          </p:cNvPr>
          <p:cNvSpPr txBox="1">
            <a:spLocks/>
          </p:cNvSpPr>
          <p:nvPr/>
        </p:nvSpPr>
        <p:spPr>
          <a:xfrm>
            <a:off x="3723705" y="3395088"/>
            <a:ext cx="5256584" cy="738468"/>
          </a:xfrm>
          <a:prstGeom prst="rect">
            <a:avLst/>
          </a:prstGeom>
        </p:spPr>
        <p:txBody>
          <a:bodyPr vert="horz" lIns="163275" tIns="81638" rIns="163275" bIns="81638" rtlCol="0">
            <a:normAutofit fontScale="85000" lnSpcReduction="1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3600" dirty="0"/>
              <a:t>Generalidades del Sistema</a:t>
            </a:r>
            <a:endParaRPr lang="en-US" sz="3600" dirty="0"/>
          </a:p>
        </p:txBody>
      </p:sp>
      <p:sp>
        <p:nvSpPr>
          <p:cNvPr id="19" name="正方形/長方形 22">
            <a:extLst>
              <a:ext uri="{FF2B5EF4-FFF2-40B4-BE49-F238E27FC236}">
                <a16:creationId xmlns:a16="http://schemas.microsoft.com/office/drawing/2014/main" id="{DDF3E657-2058-4ECC-B684-70370241F7F8}"/>
              </a:ext>
            </a:extLst>
          </p:cNvPr>
          <p:cNvSpPr/>
          <p:nvPr/>
        </p:nvSpPr>
        <p:spPr>
          <a:xfrm rot="363050">
            <a:off x="2006244" y="3310399"/>
            <a:ext cx="1560996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正方形/長方形 23">
            <a:extLst>
              <a:ext uri="{FF2B5EF4-FFF2-40B4-BE49-F238E27FC236}">
                <a16:creationId xmlns:a16="http://schemas.microsoft.com/office/drawing/2014/main" id="{B4CC4E4C-6CF3-45F0-87BC-D0D76007FF09}"/>
              </a:ext>
            </a:extLst>
          </p:cNvPr>
          <p:cNvSpPr/>
          <p:nvPr/>
        </p:nvSpPr>
        <p:spPr>
          <a:xfrm>
            <a:off x="1883290" y="3281952"/>
            <a:ext cx="1584176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II.</a:t>
            </a:r>
          </a:p>
        </p:txBody>
      </p:sp>
      <p:sp>
        <p:nvSpPr>
          <p:cNvPr id="21" name="テキスト プレースホルダー 6">
            <a:extLst>
              <a:ext uri="{FF2B5EF4-FFF2-40B4-BE49-F238E27FC236}">
                <a16:creationId xmlns:a16="http://schemas.microsoft.com/office/drawing/2014/main" id="{8DCF8F43-6EE5-475E-9F40-88ECCD1502F6}"/>
              </a:ext>
            </a:extLst>
          </p:cNvPr>
          <p:cNvSpPr txBox="1">
            <a:spLocks/>
          </p:cNvSpPr>
          <p:nvPr/>
        </p:nvSpPr>
        <p:spPr>
          <a:xfrm>
            <a:off x="3723705" y="4910920"/>
            <a:ext cx="13569952" cy="933157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3600" dirty="0"/>
              <a:t>Desarrollo del sistema</a:t>
            </a:r>
            <a:endParaRPr lang="en-US" sz="3600" dirty="0"/>
          </a:p>
        </p:txBody>
      </p:sp>
      <p:sp>
        <p:nvSpPr>
          <p:cNvPr id="22" name="正方形/長方形 22">
            <a:extLst>
              <a:ext uri="{FF2B5EF4-FFF2-40B4-BE49-F238E27FC236}">
                <a16:creationId xmlns:a16="http://schemas.microsoft.com/office/drawing/2014/main" id="{B045E3AE-2370-43F5-B561-F25D7F1C4C16}"/>
              </a:ext>
            </a:extLst>
          </p:cNvPr>
          <p:cNvSpPr/>
          <p:nvPr/>
        </p:nvSpPr>
        <p:spPr>
          <a:xfrm rot="363050">
            <a:off x="2006244" y="4826232"/>
            <a:ext cx="1560996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正方形/長方形 23">
            <a:extLst>
              <a:ext uri="{FF2B5EF4-FFF2-40B4-BE49-F238E27FC236}">
                <a16:creationId xmlns:a16="http://schemas.microsoft.com/office/drawing/2014/main" id="{8093DC27-6596-40AB-83E2-84B32E2BCF3D}"/>
              </a:ext>
            </a:extLst>
          </p:cNvPr>
          <p:cNvSpPr/>
          <p:nvPr/>
        </p:nvSpPr>
        <p:spPr>
          <a:xfrm>
            <a:off x="1883290" y="4797785"/>
            <a:ext cx="1584176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III.</a:t>
            </a:r>
          </a:p>
        </p:txBody>
      </p:sp>
      <p:sp>
        <p:nvSpPr>
          <p:cNvPr id="24" name="テキスト プレースホルダー 6">
            <a:extLst>
              <a:ext uri="{FF2B5EF4-FFF2-40B4-BE49-F238E27FC236}">
                <a16:creationId xmlns:a16="http://schemas.microsoft.com/office/drawing/2014/main" id="{DE3699CD-9E50-4F28-8C93-60EACB8C04D6}"/>
              </a:ext>
            </a:extLst>
          </p:cNvPr>
          <p:cNvSpPr txBox="1">
            <a:spLocks/>
          </p:cNvSpPr>
          <p:nvPr/>
        </p:nvSpPr>
        <p:spPr>
          <a:xfrm>
            <a:off x="3810003" y="6450754"/>
            <a:ext cx="9182372" cy="815128"/>
          </a:xfrm>
          <a:prstGeom prst="rect">
            <a:avLst/>
          </a:prstGeom>
        </p:spPr>
        <p:txBody>
          <a:bodyPr vert="horz" lIns="163275" tIns="81638" rIns="163275" bIns="81638" rtlCol="0">
            <a:normAutofit fontScale="925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3600" dirty="0"/>
              <a:t>Evaluación, pruebas y análisis de resultados </a:t>
            </a:r>
            <a:endParaRPr lang="en-US" sz="3600" dirty="0"/>
          </a:p>
        </p:txBody>
      </p:sp>
      <p:sp>
        <p:nvSpPr>
          <p:cNvPr id="25" name="正方形/長方形 22">
            <a:extLst>
              <a:ext uri="{FF2B5EF4-FFF2-40B4-BE49-F238E27FC236}">
                <a16:creationId xmlns:a16="http://schemas.microsoft.com/office/drawing/2014/main" id="{188F4434-2255-45B5-8BD7-22BF222D09DA}"/>
              </a:ext>
            </a:extLst>
          </p:cNvPr>
          <p:cNvSpPr/>
          <p:nvPr/>
        </p:nvSpPr>
        <p:spPr>
          <a:xfrm rot="363050">
            <a:off x="2025442" y="6347945"/>
            <a:ext cx="1560996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正方形/長方形 23">
            <a:extLst>
              <a:ext uri="{FF2B5EF4-FFF2-40B4-BE49-F238E27FC236}">
                <a16:creationId xmlns:a16="http://schemas.microsoft.com/office/drawing/2014/main" id="{58ADDE6A-1359-42B7-A35A-3B9174D05328}"/>
              </a:ext>
            </a:extLst>
          </p:cNvPr>
          <p:cNvSpPr/>
          <p:nvPr/>
        </p:nvSpPr>
        <p:spPr>
          <a:xfrm>
            <a:off x="1902488" y="6319498"/>
            <a:ext cx="1584176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IV.</a:t>
            </a:r>
          </a:p>
        </p:txBody>
      </p:sp>
      <p:sp>
        <p:nvSpPr>
          <p:cNvPr id="27" name="テキスト プレースホルダー 6">
            <a:extLst>
              <a:ext uri="{FF2B5EF4-FFF2-40B4-BE49-F238E27FC236}">
                <a16:creationId xmlns:a16="http://schemas.microsoft.com/office/drawing/2014/main" id="{566529CB-40CD-4C86-86D9-72493E68086A}"/>
              </a:ext>
            </a:extLst>
          </p:cNvPr>
          <p:cNvSpPr txBox="1">
            <a:spLocks/>
          </p:cNvSpPr>
          <p:nvPr/>
        </p:nvSpPr>
        <p:spPr>
          <a:xfrm>
            <a:off x="3723705" y="7974528"/>
            <a:ext cx="6723285" cy="862190"/>
          </a:xfrm>
          <a:prstGeom prst="rect">
            <a:avLst/>
          </a:prstGeom>
        </p:spPr>
        <p:txBody>
          <a:bodyPr vert="horz" lIns="163275" tIns="81638" rIns="163275" bIns="81638" rtlCol="0">
            <a:normAutofit fontScale="85000" lnSpcReduction="1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3600" dirty="0"/>
              <a:t>Conclusiones y Recomendaciones</a:t>
            </a:r>
            <a:endParaRPr lang="en-US" sz="3600" dirty="0"/>
          </a:p>
        </p:txBody>
      </p:sp>
      <p:sp>
        <p:nvSpPr>
          <p:cNvPr id="28" name="正方形/長方形 22">
            <a:extLst>
              <a:ext uri="{FF2B5EF4-FFF2-40B4-BE49-F238E27FC236}">
                <a16:creationId xmlns:a16="http://schemas.microsoft.com/office/drawing/2014/main" id="{D6A43B2B-10BB-404E-8189-6BEAAE7AC699}"/>
              </a:ext>
            </a:extLst>
          </p:cNvPr>
          <p:cNvSpPr/>
          <p:nvPr/>
        </p:nvSpPr>
        <p:spPr>
          <a:xfrm rot="363050">
            <a:off x="2013884" y="7910413"/>
            <a:ext cx="1560996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正方形/長方形 23">
            <a:extLst>
              <a:ext uri="{FF2B5EF4-FFF2-40B4-BE49-F238E27FC236}">
                <a16:creationId xmlns:a16="http://schemas.microsoft.com/office/drawing/2014/main" id="{FB5F6682-D591-4150-9756-4588457BF679}"/>
              </a:ext>
            </a:extLst>
          </p:cNvPr>
          <p:cNvSpPr/>
          <p:nvPr/>
        </p:nvSpPr>
        <p:spPr>
          <a:xfrm>
            <a:off x="1890930" y="7881966"/>
            <a:ext cx="1584176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V.</a:t>
            </a:r>
          </a:p>
        </p:txBody>
      </p:sp>
    </p:spTree>
    <p:extLst>
      <p:ext uri="{BB962C8B-B14F-4D97-AF65-F5344CB8AC3E}">
        <p14:creationId xmlns:p14="http://schemas.microsoft.com/office/powerpoint/2010/main" val="25224882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446827" y="539285"/>
            <a:ext cx="2231306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HARDWARE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GENERALIDADES DEL SISTEMA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20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223130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: esquinas superiores redondeadas 12">
            <a:extLst>
              <a:ext uri="{FF2B5EF4-FFF2-40B4-BE49-F238E27FC236}">
                <a16:creationId xmlns:a16="http://schemas.microsoft.com/office/drawing/2014/main" id="{70012FD4-DFDA-488F-8AA1-9BE9360C2FDA}"/>
              </a:ext>
            </a:extLst>
          </p:cNvPr>
          <p:cNvSpPr/>
          <p:nvPr/>
        </p:nvSpPr>
        <p:spPr>
          <a:xfrm>
            <a:off x="10772635" y="452179"/>
            <a:ext cx="2548244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sp>
        <p:nvSpPr>
          <p:cNvPr id="15" name="テキスト プレースホルダー 9">
            <a:extLst>
              <a:ext uri="{FF2B5EF4-FFF2-40B4-BE49-F238E27FC236}">
                <a16:creationId xmlns:a16="http://schemas.microsoft.com/office/drawing/2014/main" id="{3FAC3E98-BB21-406A-BA21-2822B1BED50C}"/>
              </a:ext>
            </a:extLst>
          </p:cNvPr>
          <p:cNvSpPr txBox="1">
            <a:spLocks/>
          </p:cNvSpPr>
          <p:nvPr/>
        </p:nvSpPr>
        <p:spPr>
          <a:xfrm>
            <a:off x="10845825" y="539285"/>
            <a:ext cx="2617833" cy="647650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ROBOT MÒVIL</a:t>
            </a:r>
          </a:p>
          <a:p>
            <a:endParaRPr lang="en-US" dirty="0"/>
          </a:p>
        </p:txBody>
      </p:sp>
      <p:sp>
        <p:nvSpPr>
          <p:cNvPr id="16" name="正方形/長方形 23">
            <a:extLst>
              <a:ext uri="{FF2B5EF4-FFF2-40B4-BE49-F238E27FC236}">
                <a16:creationId xmlns:a16="http://schemas.microsoft.com/office/drawing/2014/main" id="{E259CE2D-08B9-40A6-ADC0-E934DE88DA1D}"/>
              </a:ext>
            </a:extLst>
          </p:cNvPr>
          <p:cNvSpPr/>
          <p:nvPr/>
        </p:nvSpPr>
        <p:spPr>
          <a:xfrm>
            <a:off x="1496394" y="1440756"/>
            <a:ext cx="7142755" cy="914400"/>
          </a:xfrm>
          <a:prstGeom prst="rect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9" name="テキスト プレースホルダー 9">
            <a:extLst>
              <a:ext uri="{FF2B5EF4-FFF2-40B4-BE49-F238E27FC236}">
                <a16:creationId xmlns:a16="http://schemas.microsoft.com/office/drawing/2014/main" id="{5ABEE374-4809-4C41-B66A-656F1F2C8111}"/>
              </a:ext>
            </a:extLst>
          </p:cNvPr>
          <p:cNvSpPr txBox="1">
            <a:spLocks/>
          </p:cNvSpPr>
          <p:nvPr/>
        </p:nvSpPr>
        <p:spPr>
          <a:xfrm>
            <a:off x="1714282" y="1703164"/>
            <a:ext cx="6732545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5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PROCESO DE DISEÑO Y CONSTRUCCIÓN</a:t>
            </a:r>
          </a:p>
          <a:p>
            <a:endParaRPr lang="en-US" dirty="0"/>
          </a:p>
        </p:txBody>
      </p:sp>
      <p:sp>
        <p:nvSpPr>
          <p:cNvPr id="20" name="二等辺三角形 146">
            <a:extLst>
              <a:ext uri="{FF2B5EF4-FFF2-40B4-BE49-F238E27FC236}">
                <a16:creationId xmlns:a16="http://schemas.microsoft.com/office/drawing/2014/main" id="{F3DA1E3B-9745-4524-AD9E-D74CCCC57ABC}"/>
              </a:ext>
            </a:extLst>
          </p:cNvPr>
          <p:cNvSpPr/>
          <p:nvPr/>
        </p:nvSpPr>
        <p:spPr>
          <a:xfrm rot="5400000">
            <a:off x="8479884" y="1600020"/>
            <a:ext cx="966601" cy="648072"/>
          </a:xfrm>
          <a:prstGeom prst="triangle">
            <a:avLst/>
          </a:prstGeom>
          <a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CuadroTexto 36"/>
          <p:cNvSpPr txBox="1"/>
          <p:nvPr/>
        </p:nvSpPr>
        <p:spPr>
          <a:xfrm>
            <a:off x="6963688" y="2679865"/>
            <a:ext cx="4647065" cy="613053"/>
          </a:xfrm>
          <a:prstGeom prst="round2Same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de la Placa PCB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558048" y="4063380"/>
            <a:ext cx="3710989" cy="27377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ángulo redondeado 38"/>
          <p:cNvSpPr/>
          <p:nvPr/>
        </p:nvSpPr>
        <p:spPr>
          <a:xfrm>
            <a:off x="783968" y="6393717"/>
            <a:ext cx="3259148" cy="12444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del circuito electrónico</a:t>
            </a:r>
            <a:endParaRPr lang="en-US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Flecha derecha 39"/>
          <p:cNvSpPr/>
          <p:nvPr/>
        </p:nvSpPr>
        <p:spPr>
          <a:xfrm>
            <a:off x="4404702" y="5291246"/>
            <a:ext cx="421431" cy="281108"/>
          </a:xfrm>
          <a:prstGeom prst="rightArrow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echa derecha 40"/>
          <p:cNvSpPr/>
          <p:nvPr/>
        </p:nvSpPr>
        <p:spPr>
          <a:xfrm>
            <a:off x="8900652" y="5271131"/>
            <a:ext cx="421431" cy="281108"/>
          </a:xfrm>
          <a:prstGeom prst="rightArrow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echa derecha 41"/>
          <p:cNvSpPr/>
          <p:nvPr/>
        </p:nvSpPr>
        <p:spPr>
          <a:xfrm>
            <a:off x="13427973" y="5287548"/>
            <a:ext cx="421431" cy="281108"/>
          </a:xfrm>
          <a:prstGeom prst="rightArrow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10" y="4176725"/>
            <a:ext cx="3605477" cy="2103647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4997977" y="4047544"/>
            <a:ext cx="3710989" cy="27377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ángulo redondeado 46"/>
          <p:cNvSpPr/>
          <p:nvPr/>
        </p:nvSpPr>
        <p:spPr>
          <a:xfrm>
            <a:off x="5223897" y="6377881"/>
            <a:ext cx="3259148" cy="12444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de la PCB en ARES </a:t>
            </a:r>
            <a:endParaRPr lang="en-US" sz="2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9525298" y="4063380"/>
            <a:ext cx="3710989" cy="27377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ángulo redondeado 48"/>
          <p:cNvSpPr/>
          <p:nvPr/>
        </p:nvSpPr>
        <p:spPr>
          <a:xfrm>
            <a:off x="9751218" y="6393717"/>
            <a:ext cx="3259148" cy="12444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PCB visualizada en 3D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14052619" y="4047544"/>
            <a:ext cx="3710989" cy="27377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redondeado 50"/>
          <p:cNvSpPr/>
          <p:nvPr/>
        </p:nvSpPr>
        <p:spPr>
          <a:xfrm>
            <a:off x="14278539" y="6377881"/>
            <a:ext cx="3259148" cy="12444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Placa PCB Terminada</a:t>
            </a:r>
          </a:p>
        </p:txBody>
      </p:sp>
      <p:pic>
        <p:nvPicPr>
          <p:cNvPr id="52" name="Imagen 5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068" y="4119627"/>
            <a:ext cx="2694529" cy="216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Imagen 5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7076" r="4272" b="12433"/>
          <a:stretch>
            <a:fillRect/>
          </a:stretch>
        </p:blipFill>
        <p:spPr bwMode="auto">
          <a:xfrm>
            <a:off x="14589085" y="4322853"/>
            <a:ext cx="2721382" cy="195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86" y="4152718"/>
            <a:ext cx="2078743" cy="212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077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446827" y="539285"/>
            <a:ext cx="2231306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HARDWARE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GENERALIDADES DEL SISTEMA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21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223130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: esquinas superiores redondeadas 12">
            <a:extLst>
              <a:ext uri="{FF2B5EF4-FFF2-40B4-BE49-F238E27FC236}">
                <a16:creationId xmlns:a16="http://schemas.microsoft.com/office/drawing/2014/main" id="{70012FD4-DFDA-488F-8AA1-9BE9360C2FDA}"/>
              </a:ext>
            </a:extLst>
          </p:cNvPr>
          <p:cNvSpPr/>
          <p:nvPr/>
        </p:nvSpPr>
        <p:spPr>
          <a:xfrm>
            <a:off x="10772635" y="452179"/>
            <a:ext cx="2548244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sp>
        <p:nvSpPr>
          <p:cNvPr id="15" name="テキスト プレースホルダー 9">
            <a:extLst>
              <a:ext uri="{FF2B5EF4-FFF2-40B4-BE49-F238E27FC236}">
                <a16:creationId xmlns:a16="http://schemas.microsoft.com/office/drawing/2014/main" id="{3FAC3E98-BB21-406A-BA21-2822B1BED50C}"/>
              </a:ext>
            </a:extLst>
          </p:cNvPr>
          <p:cNvSpPr txBox="1">
            <a:spLocks/>
          </p:cNvSpPr>
          <p:nvPr/>
        </p:nvSpPr>
        <p:spPr>
          <a:xfrm>
            <a:off x="10845825" y="539285"/>
            <a:ext cx="2617833" cy="647650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ROBOT MÒVIL</a:t>
            </a:r>
          </a:p>
          <a:p>
            <a:endParaRPr lang="en-US" dirty="0"/>
          </a:p>
        </p:txBody>
      </p:sp>
      <p:sp>
        <p:nvSpPr>
          <p:cNvPr id="16" name="正方形/長方形 23">
            <a:extLst>
              <a:ext uri="{FF2B5EF4-FFF2-40B4-BE49-F238E27FC236}">
                <a16:creationId xmlns:a16="http://schemas.microsoft.com/office/drawing/2014/main" id="{E259CE2D-08B9-40A6-ADC0-E934DE88DA1D}"/>
              </a:ext>
            </a:extLst>
          </p:cNvPr>
          <p:cNvSpPr/>
          <p:nvPr/>
        </p:nvSpPr>
        <p:spPr>
          <a:xfrm>
            <a:off x="1496394" y="1440756"/>
            <a:ext cx="7142755" cy="914400"/>
          </a:xfrm>
          <a:prstGeom prst="rect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9" name="テキスト プレースホルダー 9">
            <a:extLst>
              <a:ext uri="{FF2B5EF4-FFF2-40B4-BE49-F238E27FC236}">
                <a16:creationId xmlns:a16="http://schemas.microsoft.com/office/drawing/2014/main" id="{5ABEE374-4809-4C41-B66A-656F1F2C8111}"/>
              </a:ext>
            </a:extLst>
          </p:cNvPr>
          <p:cNvSpPr txBox="1">
            <a:spLocks/>
          </p:cNvSpPr>
          <p:nvPr/>
        </p:nvSpPr>
        <p:spPr>
          <a:xfrm>
            <a:off x="1714282" y="1703164"/>
            <a:ext cx="6732545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5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PROCESO DE DISEÑO Y CONSTRUCCIÓN</a:t>
            </a:r>
          </a:p>
          <a:p>
            <a:endParaRPr lang="en-US" dirty="0"/>
          </a:p>
        </p:txBody>
      </p:sp>
      <p:sp>
        <p:nvSpPr>
          <p:cNvPr id="20" name="二等辺三角形 146">
            <a:extLst>
              <a:ext uri="{FF2B5EF4-FFF2-40B4-BE49-F238E27FC236}">
                <a16:creationId xmlns:a16="http://schemas.microsoft.com/office/drawing/2014/main" id="{F3DA1E3B-9745-4524-AD9E-D74CCCC57ABC}"/>
              </a:ext>
            </a:extLst>
          </p:cNvPr>
          <p:cNvSpPr/>
          <p:nvPr/>
        </p:nvSpPr>
        <p:spPr>
          <a:xfrm rot="5400000">
            <a:off x="8479884" y="1600020"/>
            <a:ext cx="966601" cy="648072"/>
          </a:xfrm>
          <a:prstGeom prst="triangle">
            <a:avLst/>
          </a:prstGeom>
          <a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CuadroTexto 30"/>
          <p:cNvSpPr txBox="1"/>
          <p:nvPr/>
        </p:nvSpPr>
        <p:spPr>
          <a:xfrm>
            <a:off x="6963688" y="2679865"/>
            <a:ext cx="4647065" cy="613053"/>
          </a:xfrm>
          <a:prstGeom prst="round2Same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Montaje Final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558048" y="4063380"/>
            <a:ext cx="3710989" cy="27377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redondeado 33"/>
          <p:cNvSpPr/>
          <p:nvPr/>
        </p:nvSpPr>
        <p:spPr>
          <a:xfrm>
            <a:off x="783968" y="6393717"/>
            <a:ext cx="3259148" cy="12444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Vista Frontal</a:t>
            </a:r>
            <a:endParaRPr lang="en-US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4997977" y="4047544"/>
            <a:ext cx="3710989" cy="27377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ángulo redondeado 35"/>
          <p:cNvSpPr/>
          <p:nvPr/>
        </p:nvSpPr>
        <p:spPr>
          <a:xfrm>
            <a:off x="5223897" y="6377881"/>
            <a:ext cx="3259148" cy="12444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Vista Lateral</a:t>
            </a:r>
            <a:endParaRPr lang="en-US" sz="2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9525298" y="4063380"/>
            <a:ext cx="3710989" cy="27377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ángulo redondeado 45"/>
          <p:cNvSpPr/>
          <p:nvPr/>
        </p:nvSpPr>
        <p:spPr>
          <a:xfrm>
            <a:off x="9751218" y="6393717"/>
            <a:ext cx="3259148" cy="12444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Vista atrás</a:t>
            </a:r>
          </a:p>
        </p:txBody>
      </p:sp>
      <p:sp>
        <p:nvSpPr>
          <p:cNvPr id="55" name="Rectángulo 54"/>
          <p:cNvSpPr/>
          <p:nvPr/>
        </p:nvSpPr>
        <p:spPr>
          <a:xfrm>
            <a:off x="14052619" y="4047544"/>
            <a:ext cx="3710989" cy="27377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redondeado 55"/>
          <p:cNvSpPr/>
          <p:nvPr/>
        </p:nvSpPr>
        <p:spPr>
          <a:xfrm>
            <a:off x="14278539" y="6377881"/>
            <a:ext cx="3259148" cy="12444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Vista Cenital</a:t>
            </a:r>
          </a:p>
        </p:txBody>
      </p:sp>
    </p:spTree>
    <p:extLst>
      <p:ext uri="{BB962C8B-B14F-4D97-AF65-F5344CB8AC3E}">
        <p14:creationId xmlns:p14="http://schemas.microsoft.com/office/powerpoint/2010/main" val="8744034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6" grpId="0" animBg="1"/>
      <p:bldP spid="45" grpId="0" animBg="1"/>
      <p:bldP spid="46" grpId="0" animBg="1"/>
      <p:bldP spid="55" grpId="0" animBg="1"/>
      <p:bldP spid="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446827" y="539285"/>
            <a:ext cx="2231306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HARDWARE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GENERALIDADES DEL SISTEMA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22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223130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: esquinas superiores redondeadas 12">
            <a:extLst>
              <a:ext uri="{FF2B5EF4-FFF2-40B4-BE49-F238E27FC236}">
                <a16:creationId xmlns:a16="http://schemas.microsoft.com/office/drawing/2014/main" id="{70012FD4-DFDA-488F-8AA1-9BE9360C2FDA}"/>
              </a:ext>
            </a:extLst>
          </p:cNvPr>
          <p:cNvSpPr/>
          <p:nvPr/>
        </p:nvSpPr>
        <p:spPr>
          <a:xfrm>
            <a:off x="10772635" y="452179"/>
            <a:ext cx="2548244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sp>
        <p:nvSpPr>
          <p:cNvPr id="15" name="テキスト プレースホルダー 9">
            <a:extLst>
              <a:ext uri="{FF2B5EF4-FFF2-40B4-BE49-F238E27FC236}">
                <a16:creationId xmlns:a16="http://schemas.microsoft.com/office/drawing/2014/main" id="{3FAC3E98-BB21-406A-BA21-2822B1BED50C}"/>
              </a:ext>
            </a:extLst>
          </p:cNvPr>
          <p:cNvSpPr txBox="1">
            <a:spLocks/>
          </p:cNvSpPr>
          <p:nvPr/>
        </p:nvSpPr>
        <p:spPr>
          <a:xfrm>
            <a:off x="11503266" y="539285"/>
            <a:ext cx="1033684" cy="647650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UAV</a:t>
            </a:r>
          </a:p>
          <a:p>
            <a:endParaRPr lang="en-US" dirty="0"/>
          </a:p>
        </p:txBody>
      </p:sp>
      <p:sp>
        <p:nvSpPr>
          <p:cNvPr id="16" name="正方形/長方形 23">
            <a:extLst>
              <a:ext uri="{FF2B5EF4-FFF2-40B4-BE49-F238E27FC236}">
                <a16:creationId xmlns:a16="http://schemas.microsoft.com/office/drawing/2014/main" id="{E259CE2D-08B9-40A6-ADC0-E934DE88DA1D}"/>
              </a:ext>
            </a:extLst>
          </p:cNvPr>
          <p:cNvSpPr/>
          <p:nvPr/>
        </p:nvSpPr>
        <p:spPr>
          <a:xfrm>
            <a:off x="1542419" y="1440755"/>
            <a:ext cx="4432435" cy="914400"/>
          </a:xfrm>
          <a:prstGeom prst="rect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9" name="テキスト プレースホルダー 9">
            <a:extLst>
              <a:ext uri="{FF2B5EF4-FFF2-40B4-BE49-F238E27FC236}">
                <a16:creationId xmlns:a16="http://schemas.microsoft.com/office/drawing/2014/main" id="{5ABEE374-4809-4C41-B66A-656F1F2C8111}"/>
              </a:ext>
            </a:extLst>
          </p:cNvPr>
          <p:cNvSpPr txBox="1">
            <a:spLocks/>
          </p:cNvSpPr>
          <p:nvPr/>
        </p:nvSpPr>
        <p:spPr>
          <a:xfrm>
            <a:off x="1714282" y="1703164"/>
            <a:ext cx="6732545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625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BEBOP 2 DE PARROT</a:t>
            </a:r>
          </a:p>
          <a:p>
            <a:endParaRPr lang="en-US" dirty="0"/>
          </a:p>
        </p:txBody>
      </p:sp>
      <p:sp>
        <p:nvSpPr>
          <p:cNvPr id="20" name="二等辺三角形 146">
            <a:extLst>
              <a:ext uri="{FF2B5EF4-FFF2-40B4-BE49-F238E27FC236}">
                <a16:creationId xmlns:a16="http://schemas.microsoft.com/office/drawing/2014/main" id="{F3DA1E3B-9745-4524-AD9E-D74CCCC57ABC}"/>
              </a:ext>
            </a:extLst>
          </p:cNvPr>
          <p:cNvSpPr/>
          <p:nvPr/>
        </p:nvSpPr>
        <p:spPr>
          <a:xfrm rot="5400000">
            <a:off x="5815589" y="1600020"/>
            <a:ext cx="966601" cy="648072"/>
          </a:xfrm>
          <a:prstGeom prst="triangle">
            <a:avLst/>
          </a:prstGeom>
          <a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7" name="Imagen 16" descr="Imagen que contiene interior, avión, pequeño, vuelo&#10;&#10;Descripción generada automáticamente">
            <a:extLst>
              <a:ext uri="{FF2B5EF4-FFF2-40B4-BE49-F238E27FC236}">
                <a16:creationId xmlns:a16="http://schemas.microsoft.com/office/drawing/2014/main" id="{80BAF336-E6E1-42F3-A6B3-AE4AEA1706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8043" b="7373"/>
          <a:stretch/>
        </p:blipFill>
        <p:spPr>
          <a:xfrm>
            <a:off x="1026023" y="3559324"/>
            <a:ext cx="7974312" cy="4904941"/>
          </a:xfrm>
          <a:prstGeom prst="rect">
            <a:avLst/>
          </a:prstGeom>
        </p:spPr>
      </p:pic>
      <p:sp>
        <p:nvSpPr>
          <p:cNvPr id="21" name="Flecha: pentágono 20">
            <a:extLst>
              <a:ext uri="{FF2B5EF4-FFF2-40B4-BE49-F238E27FC236}">
                <a16:creationId xmlns:a16="http://schemas.microsoft.com/office/drawing/2014/main" id="{BFBEB3C2-2B7B-4E45-AB28-2A820FD1BD8A}"/>
              </a:ext>
            </a:extLst>
          </p:cNvPr>
          <p:cNvSpPr/>
          <p:nvPr/>
        </p:nvSpPr>
        <p:spPr>
          <a:xfrm>
            <a:off x="11066075" y="3835860"/>
            <a:ext cx="2808312" cy="977428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>
                <a:solidFill>
                  <a:schemeClr val="bg2"/>
                </a:solidFill>
              </a:rPr>
              <a:t>Ultrasónico</a:t>
            </a:r>
          </a:p>
        </p:txBody>
      </p:sp>
      <p:sp>
        <p:nvSpPr>
          <p:cNvPr id="22" name="Flecha: pentágono 22">
            <a:extLst>
              <a:ext uri="{FF2B5EF4-FFF2-40B4-BE49-F238E27FC236}">
                <a16:creationId xmlns:a16="http://schemas.microsoft.com/office/drawing/2014/main" id="{60CE542E-930B-48BC-B858-9903E3500E2B}"/>
              </a:ext>
            </a:extLst>
          </p:cNvPr>
          <p:cNvSpPr/>
          <p:nvPr/>
        </p:nvSpPr>
        <p:spPr>
          <a:xfrm>
            <a:off x="11054126" y="5281204"/>
            <a:ext cx="2808312" cy="977428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>
                <a:solidFill>
                  <a:schemeClr val="bg2"/>
                </a:solidFill>
              </a:rPr>
              <a:t>Presión</a:t>
            </a:r>
          </a:p>
        </p:txBody>
      </p:sp>
      <p:sp>
        <p:nvSpPr>
          <p:cNvPr id="23" name="Flecha: pentágono 23">
            <a:extLst>
              <a:ext uri="{FF2B5EF4-FFF2-40B4-BE49-F238E27FC236}">
                <a16:creationId xmlns:a16="http://schemas.microsoft.com/office/drawing/2014/main" id="{845BF6A6-C144-4A7B-ACAA-8FD26869C33C}"/>
              </a:ext>
            </a:extLst>
          </p:cNvPr>
          <p:cNvSpPr/>
          <p:nvPr/>
        </p:nvSpPr>
        <p:spPr>
          <a:xfrm>
            <a:off x="11066075" y="6789526"/>
            <a:ext cx="2808312" cy="977428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>
                <a:solidFill>
                  <a:schemeClr val="bg2"/>
                </a:solidFill>
              </a:rPr>
              <a:t>Giroscopio</a:t>
            </a:r>
          </a:p>
        </p:txBody>
      </p:sp>
      <p:sp>
        <p:nvSpPr>
          <p:cNvPr id="24" name="Flecha: pentágono 24">
            <a:extLst>
              <a:ext uri="{FF2B5EF4-FFF2-40B4-BE49-F238E27FC236}">
                <a16:creationId xmlns:a16="http://schemas.microsoft.com/office/drawing/2014/main" id="{13575123-DD05-438D-8E27-FF56D720B0FA}"/>
              </a:ext>
            </a:extLst>
          </p:cNvPr>
          <p:cNvSpPr/>
          <p:nvPr/>
        </p:nvSpPr>
        <p:spPr>
          <a:xfrm>
            <a:off x="14999934" y="3835860"/>
            <a:ext cx="2977700" cy="977428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>
                <a:solidFill>
                  <a:schemeClr val="bg2"/>
                </a:solidFill>
              </a:rPr>
              <a:t>Acelerómetro</a:t>
            </a:r>
          </a:p>
        </p:txBody>
      </p:sp>
      <p:sp>
        <p:nvSpPr>
          <p:cNvPr id="25" name="Flecha: pentágono 25">
            <a:extLst>
              <a:ext uri="{FF2B5EF4-FFF2-40B4-BE49-F238E27FC236}">
                <a16:creationId xmlns:a16="http://schemas.microsoft.com/office/drawing/2014/main" id="{26A66D00-293F-46A3-B39B-72DF9879868B}"/>
              </a:ext>
            </a:extLst>
          </p:cNvPr>
          <p:cNvSpPr/>
          <p:nvPr/>
        </p:nvSpPr>
        <p:spPr>
          <a:xfrm>
            <a:off x="14999934" y="5281204"/>
            <a:ext cx="2808312" cy="977428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>
                <a:solidFill>
                  <a:schemeClr val="bg2"/>
                </a:solidFill>
              </a:rPr>
              <a:t>Brújula digital</a:t>
            </a:r>
          </a:p>
        </p:txBody>
      </p:sp>
      <p:sp>
        <p:nvSpPr>
          <p:cNvPr id="26" name="Flecha: pentágono 26">
            <a:extLst>
              <a:ext uri="{FF2B5EF4-FFF2-40B4-BE49-F238E27FC236}">
                <a16:creationId xmlns:a16="http://schemas.microsoft.com/office/drawing/2014/main" id="{DFDBB2CB-EFE4-4895-A164-DEBD7DB0CC6F}"/>
              </a:ext>
            </a:extLst>
          </p:cNvPr>
          <p:cNvSpPr/>
          <p:nvPr/>
        </p:nvSpPr>
        <p:spPr>
          <a:xfrm>
            <a:off x="14999934" y="6726548"/>
            <a:ext cx="2808312" cy="977428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>
                <a:solidFill>
                  <a:schemeClr val="bg2"/>
                </a:solidFill>
              </a:rPr>
              <a:t>GPS - GLONASS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1F168982-D2C1-491F-A96A-9712D9AF041D}"/>
              </a:ext>
            </a:extLst>
          </p:cNvPr>
          <p:cNvCxnSpPr>
            <a:cxnSpLocks/>
          </p:cNvCxnSpPr>
          <p:nvPr/>
        </p:nvCxnSpPr>
        <p:spPr>
          <a:xfrm>
            <a:off x="2267789" y="6258632"/>
            <a:ext cx="3964686" cy="2145363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9CDB0C0-BF69-4E41-AACB-041397FB242A}"/>
              </a:ext>
            </a:extLst>
          </p:cNvPr>
          <p:cNvSpPr txBox="1"/>
          <p:nvPr/>
        </p:nvSpPr>
        <p:spPr>
          <a:xfrm rot="1672623">
            <a:off x="2916570" y="7222059"/>
            <a:ext cx="16745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bg2"/>
                </a:solidFill>
              </a:rPr>
              <a:t>38.2 cm 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3F5A9A91-E922-4646-BC6F-8524E63F4406}"/>
              </a:ext>
            </a:extLst>
          </p:cNvPr>
          <p:cNvCxnSpPr/>
          <p:nvPr/>
        </p:nvCxnSpPr>
        <p:spPr>
          <a:xfrm flipV="1">
            <a:off x="6528361" y="6258632"/>
            <a:ext cx="1872209" cy="2205633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C8470AD-731A-4E08-9223-4640D258DD64}"/>
              </a:ext>
            </a:extLst>
          </p:cNvPr>
          <p:cNvSpPr txBox="1"/>
          <p:nvPr/>
        </p:nvSpPr>
        <p:spPr>
          <a:xfrm rot="18560438">
            <a:off x="7102284" y="7069060"/>
            <a:ext cx="16745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bg2"/>
                </a:solidFill>
              </a:rPr>
              <a:t>32.8 cm </a:t>
            </a:r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2848FF85-B9CE-4EAB-8C93-30455B82EA22}"/>
              </a:ext>
            </a:extLst>
          </p:cNvPr>
          <p:cNvCxnSpPr/>
          <p:nvPr/>
        </p:nvCxnSpPr>
        <p:spPr>
          <a:xfrm flipV="1">
            <a:off x="2059894" y="4405935"/>
            <a:ext cx="0" cy="193570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2839238-E670-4F06-9EF7-0389A55609AA}"/>
              </a:ext>
            </a:extLst>
          </p:cNvPr>
          <p:cNvSpPr txBox="1"/>
          <p:nvPr/>
        </p:nvSpPr>
        <p:spPr>
          <a:xfrm>
            <a:off x="1409608" y="3873943"/>
            <a:ext cx="16745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bg2"/>
                </a:solidFill>
              </a:rPr>
              <a:t>38.2 cm </a:t>
            </a:r>
          </a:p>
        </p:txBody>
      </p:sp>
      <p:pic>
        <p:nvPicPr>
          <p:cNvPr id="34" name="Imagen 33"/>
          <p:cNvPicPr/>
          <p:nvPr/>
        </p:nvPicPr>
        <p:blipFill>
          <a:blip r:embed="rId4"/>
          <a:stretch>
            <a:fillRect/>
          </a:stretch>
        </p:blipFill>
        <p:spPr>
          <a:xfrm>
            <a:off x="10591517" y="3732753"/>
            <a:ext cx="7456854" cy="3499787"/>
          </a:xfrm>
          <a:prstGeom prst="rect">
            <a:avLst/>
          </a:prstGeom>
        </p:spPr>
      </p:pic>
      <p:sp>
        <p:nvSpPr>
          <p:cNvPr id="35" name="CuadroTexto 34"/>
          <p:cNvSpPr txBox="1"/>
          <p:nvPr/>
        </p:nvSpPr>
        <p:spPr>
          <a:xfrm>
            <a:off x="10976869" y="7361447"/>
            <a:ext cx="6624736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bg2"/>
                </a:solidFill>
              </a:rPr>
              <a:t>Ángulos de apertura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12865066" y="3835860"/>
            <a:ext cx="99737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80°</a:t>
            </a:r>
            <a:endParaRPr lang="en-US" dirty="0"/>
          </a:p>
        </p:txBody>
      </p:sp>
      <p:sp>
        <p:nvSpPr>
          <p:cNvPr id="37" name="CuadroTexto 36"/>
          <p:cNvSpPr txBox="1"/>
          <p:nvPr/>
        </p:nvSpPr>
        <p:spPr>
          <a:xfrm>
            <a:off x="16810874" y="3873943"/>
            <a:ext cx="99737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50°</a:t>
            </a:r>
            <a:endParaRPr lang="en-US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13271366-9A1B-4BFD-AFC2-FB5FB9B602A0}"/>
              </a:ext>
            </a:extLst>
          </p:cNvPr>
          <p:cNvSpPr txBox="1"/>
          <p:nvPr/>
        </p:nvSpPr>
        <p:spPr>
          <a:xfrm>
            <a:off x="11423771" y="2197921"/>
            <a:ext cx="466419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/>
              <a:t>Sensores incorporados: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F1B678A9-B16D-4A6C-9195-5E5D8871225B}"/>
              </a:ext>
            </a:extLst>
          </p:cNvPr>
          <p:cNvSpPr txBox="1"/>
          <p:nvPr/>
        </p:nvSpPr>
        <p:spPr>
          <a:xfrm>
            <a:off x="11818198" y="2172175"/>
            <a:ext cx="4408692" cy="584775"/>
          </a:xfrm>
          <a:prstGeom prst="rect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/>
              <a:t>Dimensiones: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F1B678A9-B16D-4A6C-9195-5E5D8871225B}"/>
              </a:ext>
            </a:extLst>
          </p:cNvPr>
          <p:cNvSpPr txBox="1"/>
          <p:nvPr/>
        </p:nvSpPr>
        <p:spPr>
          <a:xfrm>
            <a:off x="12391588" y="2166120"/>
            <a:ext cx="4408692" cy="584775"/>
          </a:xfrm>
          <a:prstGeom prst="rect">
            <a:avLst/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Cámara a bordo: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1943185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/>
      <p:bldP spid="30" grpId="0"/>
      <p:bldP spid="32" grpId="0"/>
      <p:bldP spid="35" grpId="0" animBg="1"/>
      <p:bldP spid="36" grpId="0" animBg="1"/>
      <p:bldP spid="37" grpId="0" animBg="1"/>
      <p:bldP spid="38" grpId="0" animBg="1"/>
      <p:bldP spid="38" grpId="1" animBg="1"/>
      <p:bldP spid="39" grpId="0" animBg="1"/>
      <p:bldP spid="39" grpId="1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446827" y="539285"/>
            <a:ext cx="2231306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SOFTWARE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GENERALIDADES DEL SISTEMA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23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223130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3" b="36205"/>
          <a:stretch/>
        </p:blipFill>
        <p:spPr>
          <a:xfrm>
            <a:off x="10605522" y="2479204"/>
            <a:ext cx="4257975" cy="126978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651" y="5189854"/>
            <a:ext cx="2376264" cy="2568970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H="1">
            <a:off x="12838833" y="3782510"/>
            <a:ext cx="1" cy="126978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778" y="2491056"/>
            <a:ext cx="4796010" cy="127893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t="-15718" r="15754" b="-15718"/>
          <a:stretch/>
        </p:blipFill>
        <p:spPr>
          <a:xfrm>
            <a:off x="11074637" y="4829814"/>
            <a:ext cx="3528392" cy="3816424"/>
          </a:xfrm>
          <a:prstGeom prst="rect">
            <a:avLst/>
          </a:prstGeom>
        </p:spPr>
      </p:pic>
      <p:cxnSp>
        <p:nvCxnSpPr>
          <p:cNvPr id="16" name="Conector recto de flecha 15"/>
          <p:cNvCxnSpPr>
            <a:stCxn id="14" idx="3"/>
          </p:cNvCxnSpPr>
          <p:nvPr/>
        </p:nvCxnSpPr>
        <p:spPr>
          <a:xfrm>
            <a:off x="8704788" y="3130524"/>
            <a:ext cx="1900734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>
            <a:stCxn id="14" idx="2"/>
          </p:cNvCxnSpPr>
          <p:nvPr/>
        </p:nvCxnSpPr>
        <p:spPr>
          <a:xfrm>
            <a:off x="6306783" y="3769992"/>
            <a:ext cx="0" cy="1245944"/>
          </a:xfrm>
          <a:prstGeom prst="straightConnector1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" name="Disco magnético 30"/>
          <p:cNvSpPr/>
          <p:nvPr/>
        </p:nvSpPr>
        <p:spPr>
          <a:xfrm>
            <a:off x="10744020" y="3574916"/>
            <a:ext cx="1584176" cy="1800200"/>
          </a:xfrm>
          <a:prstGeom prst="flowChartMagneticDisk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2"/>
                </a:solidFill>
              </a:rPr>
              <a:t>ROS Master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2" name="Rectángulo redondeado 31"/>
          <p:cNvSpPr/>
          <p:nvPr/>
        </p:nvSpPr>
        <p:spPr>
          <a:xfrm>
            <a:off x="6955141" y="6580341"/>
            <a:ext cx="1872208" cy="129614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2"/>
                </a:solidFill>
              </a:rPr>
              <a:t>Nodo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4" name="Rectángulo redondeado 33"/>
          <p:cNvSpPr/>
          <p:nvPr/>
        </p:nvSpPr>
        <p:spPr>
          <a:xfrm>
            <a:off x="14200405" y="6580341"/>
            <a:ext cx="1872208" cy="129614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2"/>
                </a:solidFill>
              </a:rPr>
              <a:t>Nodo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5" name="Documento 34"/>
          <p:cNvSpPr/>
          <p:nvPr/>
        </p:nvSpPr>
        <p:spPr>
          <a:xfrm>
            <a:off x="10800602" y="6580341"/>
            <a:ext cx="1872208" cy="1296144"/>
          </a:xfrm>
          <a:prstGeom prst="flowChartDocumen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2"/>
                </a:solidFill>
              </a:rPr>
              <a:t>Tópico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36" name="Conector recto de flecha 35"/>
          <p:cNvCxnSpPr>
            <a:stCxn id="32" idx="3"/>
            <a:endCxn id="35" idx="1"/>
          </p:cNvCxnSpPr>
          <p:nvPr/>
        </p:nvCxnSpPr>
        <p:spPr>
          <a:xfrm>
            <a:off x="8827349" y="7228413"/>
            <a:ext cx="197325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>
            <a:stCxn id="35" idx="3"/>
            <a:endCxn id="34" idx="1"/>
          </p:cNvCxnSpPr>
          <p:nvPr/>
        </p:nvCxnSpPr>
        <p:spPr>
          <a:xfrm>
            <a:off x="12672810" y="7228413"/>
            <a:ext cx="152759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8" name="Conector curvado 37"/>
          <p:cNvCxnSpPr>
            <a:stCxn id="32" idx="0"/>
            <a:endCxn id="31" idx="2"/>
          </p:cNvCxnSpPr>
          <p:nvPr/>
        </p:nvCxnSpPr>
        <p:spPr>
          <a:xfrm rot="5400000" flipH="1" flipV="1">
            <a:off x="8264970" y="4101292"/>
            <a:ext cx="2105325" cy="2852775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" name="Conector curvado 38"/>
          <p:cNvCxnSpPr>
            <a:stCxn id="34" idx="0"/>
          </p:cNvCxnSpPr>
          <p:nvPr/>
        </p:nvCxnSpPr>
        <p:spPr>
          <a:xfrm rot="16200000" flipV="1">
            <a:off x="12679691" y="4123522"/>
            <a:ext cx="2105325" cy="2808313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0" name="CuadroTexto 39"/>
          <p:cNvSpPr txBox="1"/>
          <p:nvPr/>
        </p:nvSpPr>
        <p:spPr>
          <a:xfrm>
            <a:off x="14575484" y="4592326"/>
            <a:ext cx="2690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Subscriptores</a:t>
            </a:r>
            <a:endParaRPr lang="en-US" dirty="0"/>
          </a:p>
        </p:txBody>
      </p:sp>
      <p:sp>
        <p:nvSpPr>
          <p:cNvPr id="41" name="CuadroTexto 40"/>
          <p:cNvSpPr txBox="1"/>
          <p:nvPr/>
        </p:nvSpPr>
        <p:spPr>
          <a:xfrm>
            <a:off x="6308597" y="4592326"/>
            <a:ext cx="2553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Publicadores</a:t>
            </a:r>
            <a:endParaRPr lang="en-US" dirty="0"/>
          </a:p>
        </p:txBody>
      </p:sp>
      <p:sp>
        <p:nvSpPr>
          <p:cNvPr id="42" name="CuadroTexto 41"/>
          <p:cNvSpPr txBox="1"/>
          <p:nvPr/>
        </p:nvSpPr>
        <p:spPr>
          <a:xfrm>
            <a:off x="8639149" y="7968974"/>
            <a:ext cx="2553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Publicadores</a:t>
            </a:r>
            <a:endParaRPr lang="en-US" dirty="0"/>
          </a:p>
        </p:txBody>
      </p:sp>
      <p:sp>
        <p:nvSpPr>
          <p:cNvPr id="43" name="CuadroTexto 42"/>
          <p:cNvSpPr txBox="1"/>
          <p:nvPr/>
        </p:nvSpPr>
        <p:spPr>
          <a:xfrm>
            <a:off x="12659401" y="7957638"/>
            <a:ext cx="1757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err="1" smtClean="0"/>
              <a:t>Callback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1664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23">
            <a:extLst>
              <a:ext uri="{FF2B5EF4-FFF2-40B4-BE49-F238E27FC236}">
                <a16:creationId xmlns:a16="http://schemas.microsoft.com/office/drawing/2014/main" id="{251F41A0-2B13-4EB2-ACD5-9FFD59DE8FFE}"/>
              </a:ext>
            </a:extLst>
          </p:cNvPr>
          <p:cNvSpPr/>
          <p:nvPr/>
        </p:nvSpPr>
        <p:spPr>
          <a:xfrm>
            <a:off x="1" y="3677780"/>
            <a:ext cx="18286412" cy="262734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2518470" y="4516436"/>
            <a:ext cx="11857596" cy="950036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/>
            <a:r>
              <a:rPr lang="es-ES" sz="6000" dirty="0">
                <a:solidFill>
                  <a:schemeClr val="tx1"/>
                </a:solidFill>
                <a:cs typeface="Times New Roman" panose="02020603050405020304" pitchFamily="18" charset="0"/>
              </a:rPr>
              <a:t>DESARROLLO DEL PROYECTO</a:t>
            </a:r>
            <a:endParaRPr lang="es-UY" sz="6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正方形/長方形 22">
            <a:extLst>
              <a:ext uri="{FF2B5EF4-FFF2-40B4-BE49-F238E27FC236}">
                <a16:creationId xmlns:a16="http://schemas.microsoft.com/office/drawing/2014/main" id="{245C23E8-BC9B-4D2A-877D-801EE04DB2B8}"/>
              </a:ext>
            </a:extLst>
          </p:cNvPr>
          <p:cNvSpPr/>
          <p:nvPr/>
        </p:nvSpPr>
        <p:spPr>
          <a:xfrm rot="193381">
            <a:off x="477202" y="1156124"/>
            <a:ext cx="2990412" cy="90784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正方形/長方形 23">
            <a:extLst>
              <a:ext uri="{FF2B5EF4-FFF2-40B4-BE49-F238E27FC236}">
                <a16:creationId xmlns:a16="http://schemas.microsoft.com/office/drawing/2014/main" id="{3C2B1A0F-D52F-4ECB-AD05-11C2B6225487}"/>
              </a:ext>
            </a:extLst>
          </p:cNvPr>
          <p:cNvSpPr/>
          <p:nvPr/>
        </p:nvSpPr>
        <p:spPr>
          <a:xfrm>
            <a:off x="358230" y="1052339"/>
            <a:ext cx="3024336" cy="907846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2" name="テキスト プレースホルダー 9">
            <a:extLst>
              <a:ext uri="{FF2B5EF4-FFF2-40B4-BE49-F238E27FC236}">
                <a16:creationId xmlns:a16="http://schemas.microsoft.com/office/drawing/2014/main" id="{16E5F059-2936-43C2-81F5-9EE323EE8D46}"/>
              </a:ext>
            </a:extLst>
          </p:cNvPr>
          <p:cNvSpPr txBox="1">
            <a:spLocks/>
          </p:cNvSpPr>
          <p:nvPr/>
        </p:nvSpPr>
        <p:spPr>
          <a:xfrm>
            <a:off x="1006302" y="1135861"/>
            <a:ext cx="3024336" cy="740802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/>
              <a:t>Capítulo III</a:t>
            </a:r>
          </a:p>
        </p:txBody>
      </p:sp>
    </p:spTree>
    <p:extLst>
      <p:ext uri="{BB962C8B-B14F-4D97-AF65-F5344CB8AC3E}">
        <p14:creationId xmlns:p14="http://schemas.microsoft.com/office/powerpoint/2010/main" val="36799207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446826" y="539285"/>
            <a:ext cx="3144645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COMUNICACIÓN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25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292923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50F66B20-0F3B-4270-B8B2-4BA690C45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14" y="1961456"/>
            <a:ext cx="15836670" cy="614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554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446826" y="539285"/>
            <a:ext cx="3144645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COMUNICACIÓN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26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292923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50F66B20-0F3B-4270-B8B2-4BA690C45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14" y="1961456"/>
            <a:ext cx="15836670" cy="614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911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27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19" y="1442117"/>
            <a:ext cx="8608899" cy="966602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SISTEMA DE DETECCIÓN DE MARCADORES ARUCO</a:t>
            </a:r>
          </a:p>
        </p:txBody>
      </p:sp>
      <p:sp>
        <p:nvSpPr>
          <p:cNvPr id="19" name="正方形/長方形 23">
            <a:extLst>
              <a:ext uri="{FF2B5EF4-FFF2-40B4-BE49-F238E27FC236}">
                <a16:creationId xmlns:a16="http://schemas.microsoft.com/office/drawing/2014/main" id="{A77FBAA4-5268-452A-A378-9B0DF9C26FFA}"/>
              </a:ext>
            </a:extLst>
          </p:cNvPr>
          <p:cNvSpPr/>
          <p:nvPr/>
        </p:nvSpPr>
        <p:spPr>
          <a:xfrm>
            <a:off x="164686" y="2617631"/>
            <a:ext cx="4121438" cy="914400"/>
          </a:xfrm>
          <a:prstGeom prst="rect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+mj-lt"/>
              </a:rPr>
              <a:t>Entrada: Imagen Original 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22C9CC3F-DA82-4C9E-A4CD-AF547148AAA0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>
          <a:xfrm flipV="1">
            <a:off x="4286124" y="3051081"/>
            <a:ext cx="819822" cy="23750"/>
          </a:xfrm>
          <a:prstGeom prst="straightConnector1">
            <a:avLst/>
          </a:prstGeom>
          <a:ln w="47625" cmpd="sng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3">
            <a:extLst>
              <a:ext uri="{FF2B5EF4-FFF2-40B4-BE49-F238E27FC236}">
                <a16:creationId xmlns:a16="http://schemas.microsoft.com/office/drawing/2014/main" id="{D6751FEB-AF95-4932-BEE2-4931575318D8}"/>
              </a:ext>
            </a:extLst>
          </p:cNvPr>
          <p:cNvSpPr/>
          <p:nvPr/>
        </p:nvSpPr>
        <p:spPr>
          <a:xfrm>
            <a:off x="5105946" y="2593881"/>
            <a:ext cx="3750243" cy="914400"/>
          </a:xfrm>
          <a:prstGeom prst="rect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latin typeface="+mj-lt"/>
              </a:rPr>
              <a:t>Depuración</a:t>
            </a:r>
            <a:r>
              <a:rPr lang="en-US" sz="2500" b="1" dirty="0">
                <a:latin typeface="+mj-lt"/>
              </a:rPr>
              <a:t> de imagen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53B26C3-168D-492E-920C-83892ECD5DA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5" y="4477522"/>
            <a:ext cx="2923099" cy="494430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AFDEB18-4611-4C3B-9C40-7207A9DEE8A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56" y="4456611"/>
            <a:ext cx="2923099" cy="494430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88DB0AE-6BEE-4C8A-855A-17FC8D44996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97" y="4465545"/>
            <a:ext cx="2923099" cy="4935366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3" name="テキスト プレースホルダー 9">
            <a:extLst>
              <a:ext uri="{FF2B5EF4-FFF2-40B4-BE49-F238E27FC236}">
                <a16:creationId xmlns:a16="http://schemas.microsoft.com/office/drawing/2014/main" id="{2E36C66E-206B-45FD-BE8F-8B416576E5CD}"/>
              </a:ext>
            </a:extLst>
          </p:cNvPr>
          <p:cNvSpPr txBox="1">
            <a:spLocks/>
          </p:cNvSpPr>
          <p:nvPr/>
        </p:nvSpPr>
        <p:spPr>
          <a:xfrm>
            <a:off x="3887855" y="3895778"/>
            <a:ext cx="2923099" cy="557230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Escala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grises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  <p:sp>
        <p:nvSpPr>
          <p:cNvPr id="24" name="テキスト プレースホルダー 9">
            <a:extLst>
              <a:ext uri="{FF2B5EF4-FFF2-40B4-BE49-F238E27FC236}">
                <a16:creationId xmlns:a16="http://schemas.microsoft.com/office/drawing/2014/main" id="{347A1318-AC08-4A12-84F5-D70C92F50E5A}"/>
              </a:ext>
            </a:extLst>
          </p:cNvPr>
          <p:cNvSpPr txBox="1">
            <a:spLocks/>
          </p:cNvSpPr>
          <p:nvPr/>
        </p:nvSpPr>
        <p:spPr>
          <a:xfrm>
            <a:off x="7306576" y="3887283"/>
            <a:ext cx="2923099" cy="647650"/>
          </a:xfrm>
          <a:prstGeom prst="rect">
            <a:avLst/>
          </a:prstGeom>
        </p:spPr>
        <p:txBody>
          <a:bodyPr vert="horz" lIns="163275" tIns="81638" rIns="163275" bIns="81638" rtlCol="0">
            <a:normAutofit fontScale="775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Binarización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umbral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adaptativo</a:t>
            </a: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8B922828-CB87-40FB-88C6-3147B4B713AE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2225405" y="3532031"/>
            <a:ext cx="0" cy="735814"/>
          </a:xfrm>
          <a:prstGeom prst="straightConnector1">
            <a:avLst/>
          </a:prstGeom>
          <a:ln w="47625" cmpd="sng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: angular 26">
            <a:extLst>
              <a:ext uri="{FF2B5EF4-FFF2-40B4-BE49-F238E27FC236}">
                <a16:creationId xmlns:a16="http://schemas.microsoft.com/office/drawing/2014/main" id="{0F2B5904-6530-4CAD-A521-D94A461FB0F8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>
          <a:xfrm rot="5400000">
            <a:off x="5971489" y="2886198"/>
            <a:ext cx="387497" cy="1631663"/>
          </a:xfrm>
          <a:prstGeom prst="bentConnector3">
            <a:avLst>
              <a:gd name="adj1" fmla="val 23781"/>
            </a:avLst>
          </a:prstGeom>
          <a:ln w="47625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91ABB627-21E4-400D-A56F-C833BB5A6CCC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>
            <a:off x="6810955" y="6928761"/>
            <a:ext cx="446942" cy="4467"/>
          </a:xfrm>
          <a:prstGeom prst="straightConnector1">
            <a:avLst/>
          </a:prstGeom>
          <a:ln w="47625" cmpd="sng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23">
            <a:extLst>
              <a:ext uri="{FF2B5EF4-FFF2-40B4-BE49-F238E27FC236}">
                <a16:creationId xmlns:a16="http://schemas.microsoft.com/office/drawing/2014/main" id="{87C9503A-9727-4DFD-8338-BB037E5CFDA5}"/>
              </a:ext>
            </a:extLst>
          </p:cNvPr>
          <p:cNvSpPr/>
          <p:nvPr/>
        </p:nvSpPr>
        <p:spPr>
          <a:xfrm>
            <a:off x="9677051" y="2587620"/>
            <a:ext cx="3500856" cy="914400"/>
          </a:xfrm>
          <a:prstGeom prst="rect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latin typeface="+mj-lt"/>
              </a:rPr>
              <a:t>Detección</a:t>
            </a:r>
            <a:r>
              <a:rPr lang="en-US" sz="2500" b="1" dirty="0">
                <a:latin typeface="+mj-lt"/>
              </a:rPr>
              <a:t> y </a:t>
            </a:r>
            <a:r>
              <a:rPr lang="en-US" sz="2500" b="1" dirty="0" err="1">
                <a:latin typeface="+mj-lt"/>
              </a:rPr>
              <a:t>filtración</a:t>
            </a:r>
            <a:r>
              <a:rPr lang="en-US" sz="2500" b="1" dirty="0">
                <a:latin typeface="+mj-lt"/>
              </a:rPr>
              <a:t> de </a:t>
            </a:r>
            <a:r>
              <a:rPr lang="en-US" sz="2500" b="1" dirty="0" err="1">
                <a:latin typeface="+mj-lt"/>
              </a:rPr>
              <a:t>contornos</a:t>
            </a:r>
            <a:r>
              <a:rPr lang="en-US" sz="2500" b="1" dirty="0">
                <a:latin typeface="+mj-lt"/>
              </a:rPr>
              <a:t> </a:t>
            </a:r>
            <a:r>
              <a:rPr lang="en-US" sz="2500" b="1" dirty="0" err="1">
                <a:latin typeface="+mj-lt"/>
              </a:rPr>
              <a:t>válidos</a:t>
            </a:r>
            <a:endParaRPr lang="en-US" sz="2500" b="1" dirty="0">
              <a:latin typeface="+mj-lt"/>
            </a:endParaRP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9C1D7E23-1932-40E1-84AB-643C0C777CB3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8856189" y="3051081"/>
            <a:ext cx="819822" cy="17828"/>
          </a:xfrm>
          <a:prstGeom prst="straightConnector1">
            <a:avLst/>
          </a:prstGeom>
          <a:ln w="47625" cmpd="sng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ángulo 100">
            <a:extLst>
              <a:ext uri="{FF2B5EF4-FFF2-40B4-BE49-F238E27FC236}">
                <a16:creationId xmlns:a16="http://schemas.microsoft.com/office/drawing/2014/main" id="{70CC7BA6-8BFE-4B9D-B971-C6580CDBB11D}"/>
              </a:ext>
            </a:extLst>
          </p:cNvPr>
          <p:cNvSpPr/>
          <p:nvPr/>
        </p:nvSpPr>
        <p:spPr>
          <a:xfrm>
            <a:off x="119911" y="10202259"/>
            <a:ext cx="18414339" cy="6219933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v</a:t>
            </a:r>
          </a:p>
        </p:txBody>
      </p:sp>
      <p:cxnSp>
        <p:nvCxnSpPr>
          <p:cNvPr id="43" name="Conector: angular 42">
            <a:extLst>
              <a:ext uri="{FF2B5EF4-FFF2-40B4-BE49-F238E27FC236}">
                <a16:creationId xmlns:a16="http://schemas.microsoft.com/office/drawing/2014/main" id="{86FA8677-619A-429A-839B-816788029445}"/>
              </a:ext>
            </a:extLst>
          </p:cNvPr>
          <p:cNvCxnSpPr>
            <a:cxnSpLocks/>
            <a:stCxn id="41" idx="2"/>
            <a:endCxn id="49" idx="0"/>
          </p:cNvCxnSpPr>
          <p:nvPr/>
        </p:nvCxnSpPr>
        <p:spPr>
          <a:xfrm rot="5400000">
            <a:off x="6134789" y="-1078394"/>
            <a:ext cx="712276" cy="9873104"/>
          </a:xfrm>
          <a:prstGeom prst="bentConnector3">
            <a:avLst>
              <a:gd name="adj1" fmla="val 50000"/>
            </a:avLst>
          </a:prstGeom>
          <a:ln w="47625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n 41">
            <a:extLst>
              <a:ext uri="{FF2B5EF4-FFF2-40B4-BE49-F238E27FC236}">
                <a16:creationId xmlns:a16="http://schemas.microsoft.com/office/drawing/2014/main" id="{D51F467B-90A8-45D1-B6A1-589C43E18C7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6" y="4689120"/>
            <a:ext cx="2923099" cy="494430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49" name="テキスト プレースホルダー 9">
            <a:extLst>
              <a:ext uri="{FF2B5EF4-FFF2-40B4-BE49-F238E27FC236}">
                <a16:creationId xmlns:a16="http://schemas.microsoft.com/office/drawing/2014/main" id="{13616EB8-F9F4-48A9-85B8-6B931B97FADE}"/>
              </a:ext>
            </a:extLst>
          </p:cNvPr>
          <p:cNvSpPr txBox="1">
            <a:spLocks/>
          </p:cNvSpPr>
          <p:nvPr/>
        </p:nvSpPr>
        <p:spPr>
          <a:xfrm>
            <a:off x="-80564" y="4214296"/>
            <a:ext cx="3269877" cy="647650"/>
          </a:xfrm>
          <a:prstGeom prst="rect">
            <a:avLst/>
          </a:prstGeom>
        </p:spPr>
        <p:txBody>
          <a:bodyPr vert="horz" lIns="163275" tIns="81638" rIns="163275" bIns="81638" rtlCol="0">
            <a:normAutofit fontScale="775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Zusuki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y Abe</a:t>
            </a:r>
          </a:p>
          <a:p>
            <a:endParaRPr lang="en-US" dirty="0"/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EF2B00F8-0944-4BCC-9D62-349457F2E0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13" y="4646655"/>
            <a:ext cx="2078195" cy="2278503"/>
          </a:xfrm>
          <a:prstGeom prst="rect">
            <a:avLst/>
          </a:prstGeom>
        </p:spPr>
      </p:pic>
      <p:pic>
        <p:nvPicPr>
          <p:cNvPr id="107" name="Imagen 106">
            <a:extLst>
              <a:ext uri="{FF2B5EF4-FFF2-40B4-BE49-F238E27FC236}">
                <a16:creationId xmlns:a16="http://schemas.microsoft.com/office/drawing/2014/main" id="{4F95A616-8E5F-40FE-9B31-DE04EF9E0C9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5" t="24649" r="45610" b="201"/>
          <a:stretch>
            <a:fillRect/>
          </a:stretch>
        </p:blipFill>
        <p:spPr bwMode="auto">
          <a:xfrm>
            <a:off x="3363638" y="4689120"/>
            <a:ext cx="1152297" cy="49443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8" name="Imagen 107">
            <a:extLst>
              <a:ext uri="{FF2B5EF4-FFF2-40B4-BE49-F238E27FC236}">
                <a16:creationId xmlns:a16="http://schemas.microsoft.com/office/drawing/2014/main" id="{40B13FCA-D986-4C17-A8A0-03F6BC9EFA3A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46" y="4705869"/>
            <a:ext cx="2938202" cy="494430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9" name="Imagen 108">
            <a:extLst>
              <a:ext uri="{FF2B5EF4-FFF2-40B4-BE49-F238E27FC236}">
                <a16:creationId xmlns:a16="http://schemas.microsoft.com/office/drawing/2014/main" id="{1AAB33E6-795D-4002-AC00-819B80CD2AF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6" t="49103" r="25948" b="41696"/>
          <a:stretch>
            <a:fillRect/>
          </a:stretch>
        </p:blipFill>
        <p:spPr bwMode="auto">
          <a:xfrm>
            <a:off x="6325410" y="4915287"/>
            <a:ext cx="1374631" cy="1244231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0" name="テキスト プレースホルダー 9">
            <a:extLst>
              <a:ext uri="{FF2B5EF4-FFF2-40B4-BE49-F238E27FC236}">
                <a16:creationId xmlns:a16="http://schemas.microsoft.com/office/drawing/2014/main" id="{E103515F-2C49-4502-B6AA-4985D8BB447E}"/>
              </a:ext>
            </a:extLst>
          </p:cNvPr>
          <p:cNvSpPr txBox="1">
            <a:spLocks/>
          </p:cNvSpPr>
          <p:nvPr/>
        </p:nvSpPr>
        <p:spPr>
          <a:xfrm>
            <a:off x="3932678" y="4233987"/>
            <a:ext cx="3269877" cy="647650"/>
          </a:xfrm>
          <a:prstGeom prst="rect">
            <a:avLst/>
          </a:prstGeom>
        </p:spPr>
        <p:txBody>
          <a:bodyPr vert="horz" lIns="163275" tIns="81638" rIns="163275" bIns="81638" rtlCol="0">
            <a:normAutofit fontScale="85000" lnSpcReduction="1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Validación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contornos</a:t>
            </a: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  <p:cxnSp>
        <p:nvCxnSpPr>
          <p:cNvPr id="111" name="Conector recto de flecha 110">
            <a:extLst>
              <a:ext uri="{FF2B5EF4-FFF2-40B4-BE49-F238E27FC236}">
                <a16:creationId xmlns:a16="http://schemas.microsoft.com/office/drawing/2014/main" id="{93B99068-F405-45DE-9CF9-774E08C444A8}"/>
              </a:ext>
            </a:extLst>
          </p:cNvPr>
          <p:cNvCxnSpPr>
            <a:cxnSpLocks/>
            <a:stCxn id="42" idx="3"/>
            <a:endCxn id="107" idx="1"/>
          </p:cNvCxnSpPr>
          <p:nvPr/>
        </p:nvCxnSpPr>
        <p:spPr>
          <a:xfrm>
            <a:off x="3015925" y="7161270"/>
            <a:ext cx="347713" cy="0"/>
          </a:xfrm>
          <a:prstGeom prst="straightConnector1">
            <a:avLst/>
          </a:prstGeom>
          <a:ln w="47625" cmpd="sng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Imagen 114">
            <a:extLst>
              <a:ext uri="{FF2B5EF4-FFF2-40B4-BE49-F238E27FC236}">
                <a16:creationId xmlns:a16="http://schemas.microsoft.com/office/drawing/2014/main" id="{0FF4C62E-2B85-46B2-AE3B-8DC3E59DC612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5" t="27643" r="47949" b="1466"/>
          <a:stretch>
            <a:fillRect/>
          </a:stretch>
        </p:blipFill>
        <p:spPr bwMode="auto">
          <a:xfrm>
            <a:off x="8046090" y="4684338"/>
            <a:ext cx="1186117" cy="49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Imagen 115">
            <a:extLst>
              <a:ext uri="{FF2B5EF4-FFF2-40B4-BE49-F238E27FC236}">
                <a16:creationId xmlns:a16="http://schemas.microsoft.com/office/drawing/2014/main" id="{5444FFA9-3476-447C-A213-DDFF0C4BA04A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517" y="4640025"/>
            <a:ext cx="2939483" cy="4929954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21" name="Imagen 120">
            <a:extLst>
              <a:ext uri="{FF2B5EF4-FFF2-40B4-BE49-F238E27FC236}">
                <a16:creationId xmlns:a16="http://schemas.microsoft.com/office/drawing/2014/main" id="{B8B7FD63-C723-492C-9B2E-5190E4A19BDE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48422" r="25439" b="40919"/>
          <a:stretch>
            <a:fillRect/>
          </a:stretch>
        </p:blipFill>
        <p:spPr bwMode="auto">
          <a:xfrm>
            <a:off x="11142829" y="4870975"/>
            <a:ext cx="1348685" cy="12442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cxnSp>
        <p:nvCxnSpPr>
          <p:cNvPr id="123" name="Conector: curvado 122">
            <a:extLst>
              <a:ext uri="{FF2B5EF4-FFF2-40B4-BE49-F238E27FC236}">
                <a16:creationId xmlns:a16="http://schemas.microsoft.com/office/drawing/2014/main" id="{C26C8340-984A-4CDF-B8E7-B1820095BED3}"/>
              </a:ext>
            </a:extLst>
          </p:cNvPr>
          <p:cNvCxnSpPr>
            <a:cxnSpLocks/>
          </p:cNvCxnSpPr>
          <p:nvPr/>
        </p:nvCxnSpPr>
        <p:spPr>
          <a:xfrm rot="10800000">
            <a:off x="4062184" y="6900943"/>
            <a:ext cx="1876841" cy="560100"/>
          </a:xfrm>
          <a:prstGeom prst="curvedConnector3">
            <a:avLst/>
          </a:prstGeom>
          <a:ln w="3810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ector: curvado 125">
            <a:extLst>
              <a:ext uri="{FF2B5EF4-FFF2-40B4-BE49-F238E27FC236}">
                <a16:creationId xmlns:a16="http://schemas.microsoft.com/office/drawing/2014/main" id="{E60E9DB2-E0BB-47B1-87BB-1527E12671F0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06239" y="6631205"/>
            <a:ext cx="1018500" cy="75128"/>
          </a:xfrm>
          <a:prstGeom prst="curvedConnector3">
            <a:avLst/>
          </a:prstGeom>
          <a:ln w="3810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ector: curvado 128">
            <a:extLst>
              <a:ext uri="{FF2B5EF4-FFF2-40B4-BE49-F238E27FC236}">
                <a16:creationId xmlns:a16="http://schemas.microsoft.com/office/drawing/2014/main" id="{69040FAE-B84D-4A08-9EAA-8DF5B8E4121F}"/>
              </a:ext>
            </a:extLst>
          </p:cNvPr>
          <p:cNvCxnSpPr>
            <a:cxnSpLocks/>
          </p:cNvCxnSpPr>
          <p:nvPr/>
        </p:nvCxnSpPr>
        <p:spPr>
          <a:xfrm rot="10800000">
            <a:off x="8856189" y="6742625"/>
            <a:ext cx="1876841" cy="560100"/>
          </a:xfrm>
          <a:prstGeom prst="curvedConnector3">
            <a:avLst/>
          </a:prstGeom>
          <a:ln w="3810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ector: curvado 129">
            <a:extLst>
              <a:ext uri="{FF2B5EF4-FFF2-40B4-BE49-F238E27FC236}">
                <a16:creationId xmlns:a16="http://schemas.microsoft.com/office/drawing/2014/main" id="{1225F850-C131-4AD5-BD15-09B834BF2880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791243" y="6565361"/>
            <a:ext cx="1018500" cy="75128"/>
          </a:xfrm>
          <a:prstGeom prst="curvedConnector3">
            <a:avLst/>
          </a:prstGeom>
          <a:ln w="3810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テキスト プレースホルダー 9">
            <a:extLst>
              <a:ext uri="{FF2B5EF4-FFF2-40B4-BE49-F238E27FC236}">
                <a16:creationId xmlns:a16="http://schemas.microsoft.com/office/drawing/2014/main" id="{1E4CFE29-4DB4-4513-848A-F20F6E20B00D}"/>
              </a:ext>
            </a:extLst>
          </p:cNvPr>
          <p:cNvSpPr txBox="1">
            <a:spLocks/>
          </p:cNvSpPr>
          <p:nvPr/>
        </p:nvSpPr>
        <p:spPr>
          <a:xfrm>
            <a:off x="8058557" y="4061545"/>
            <a:ext cx="4270427" cy="647650"/>
          </a:xfrm>
          <a:prstGeom prst="rect">
            <a:avLst/>
          </a:prstGeom>
        </p:spPr>
        <p:txBody>
          <a:bodyPr vert="horz" lIns="163275" tIns="81638" rIns="163275" bIns="81638" rtlCol="0">
            <a:normAutofit fontScale="775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Aproximación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contornos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Algoitmo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Douglas-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Peucker</a:t>
            </a: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  <p:pic>
        <p:nvPicPr>
          <p:cNvPr id="132" name="Imagen 131" descr="AproximaciÃ³n de contorno">
            <a:extLst>
              <a:ext uri="{FF2B5EF4-FFF2-40B4-BE49-F238E27FC236}">
                <a16:creationId xmlns:a16="http://schemas.microsoft.com/office/drawing/2014/main" id="{266BA58C-B42A-4797-97B7-FFB6B3BA6207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238" y="4640025"/>
            <a:ext cx="4635645" cy="12442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Conector recto de flecha 132">
            <a:extLst>
              <a:ext uri="{FF2B5EF4-FFF2-40B4-BE49-F238E27FC236}">
                <a16:creationId xmlns:a16="http://schemas.microsoft.com/office/drawing/2014/main" id="{98DF796E-A122-4FED-8B9D-CB8CA826D158}"/>
              </a:ext>
            </a:extLst>
          </p:cNvPr>
          <p:cNvCxnSpPr>
            <a:cxnSpLocks/>
            <a:stCxn id="108" idx="3"/>
            <a:endCxn id="115" idx="1"/>
          </p:cNvCxnSpPr>
          <p:nvPr/>
        </p:nvCxnSpPr>
        <p:spPr>
          <a:xfrm flipV="1">
            <a:off x="7543548" y="7156488"/>
            <a:ext cx="502542" cy="21531"/>
          </a:xfrm>
          <a:prstGeom prst="straightConnector1">
            <a:avLst/>
          </a:prstGeom>
          <a:ln w="47625" cmpd="sng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" name="Imagen 135">
            <a:extLst>
              <a:ext uri="{FF2B5EF4-FFF2-40B4-BE49-F238E27FC236}">
                <a16:creationId xmlns:a16="http://schemas.microsoft.com/office/drawing/2014/main" id="{7A5CED54-886B-4A96-9320-C61EB308EDC4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12737238" y="5418713"/>
            <a:ext cx="5477687" cy="3202768"/>
          </a:xfrm>
          <a:prstGeom prst="rect">
            <a:avLst/>
          </a:prstGeom>
        </p:spPr>
      </p:pic>
      <p:cxnSp>
        <p:nvCxnSpPr>
          <p:cNvPr id="137" name="Conector recto de flecha 136">
            <a:extLst>
              <a:ext uri="{FF2B5EF4-FFF2-40B4-BE49-F238E27FC236}">
                <a16:creationId xmlns:a16="http://schemas.microsoft.com/office/drawing/2014/main" id="{4B6BF0D4-D1F0-4B50-B167-8BF72F9D77A6}"/>
              </a:ext>
            </a:extLst>
          </p:cNvPr>
          <p:cNvCxnSpPr>
            <a:cxnSpLocks/>
            <a:stCxn id="116" idx="3"/>
          </p:cNvCxnSpPr>
          <p:nvPr/>
        </p:nvCxnSpPr>
        <p:spPr>
          <a:xfrm>
            <a:off x="12301000" y="7105002"/>
            <a:ext cx="436238" cy="0"/>
          </a:xfrm>
          <a:prstGeom prst="straightConnector1">
            <a:avLst/>
          </a:prstGeom>
          <a:ln w="47625" cmpd="sng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テキスト プレースホルダー 9">
            <a:extLst>
              <a:ext uri="{FF2B5EF4-FFF2-40B4-BE49-F238E27FC236}">
                <a16:creationId xmlns:a16="http://schemas.microsoft.com/office/drawing/2014/main" id="{EFBDF7D8-978F-4666-96CE-0EA53F2B5E26}"/>
              </a:ext>
            </a:extLst>
          </p:cNvPr>
          <p:cNvSpPr txBox="1">
            <a:spLocks/>
          </p:cNvSpPr>
          <p:nvPr/>
        </p:nvSpPr>
        <p:spPr>
          <a:xfrm>
            <a:off x="13874485" y="4942623"/>
            <a:ext cx="3498398" cy="443165"/>
          </a:xfrm>
          <a:prstGeom prst="rect">
            <a:avLst/>
          </a:prstGeom>
        </p:spPr>
        <p:txBody>
          <a:bodyPr vert="horz" lIns="163275" tIns="81638" rIns="163275" bIns="81638" rtlCol="0">
            <a:normAutofit fontScale="8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Corrección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perspectiva</a:t>
            </a: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  <p:sp>
        <p:nvSpPr>
          <p:cNvPr id="142" name="Rectángulo 141">
            <a:extLst>
              <a:ext uri="{FF2B5EF4-FFF2-40B4-BE49-F238E27FC236}">
                <a16:creationId xmlns:a16="http://schemas.microsoft.com/office/drawing/2014/main" id="{17D3AA29-6C4C-4650-B75D-49E5ACA02BCB}"/>
              </a:ext>
            </a:extLst>
          </p:cNvPr>
          <p:cNvSpPr/>
          <p:nvPr/>
        </p:nvSpPr>
        <p:spPr>
          <a:xfrm>
            <a:off x="52692" y="10277458"/>
            <a:ext cx="18519639" cy="6219933"/>
          </a:xfrm>
          <a:prstGeom prst="rect">
            <a:avLst/>
          </a:prstGeom>
          <a:solidFill>
            <a:schemeClr val="accent3">
              <a:lumMod val="50000"/>
              <a:lumOff val="5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43" name="Conector recto de flecha 142">
            <a:extLst>
              <a:ext uri="{FF2B5EF4-FFF2-40B4-BE49-F238E27FC236}">
                <a16:creationId xmlns:a16="http://schemas.microsoft.com/office/drawing/2014/main" id="{3324DEA7-7F74-48E0-B690-BFE417567C28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13177907" y="3044820"/>
            <a:ext cx="573811" cy="0"/>
          </a:xfrm>
          <a:prstGeom prst="straightConnector1">
            <a:avLst/>
          </a:prstGeom>
          <a:ln w="47625" cmpd="sng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正方形/長方形 23">
            <a:extLst>
              <a:ext uri="{FF2B5EF4-FFF2-40B4-BE49-F238E27FC236}">
                <a16:creationId xmlns:a16="http://schemas.microsoft.com/office/drawing/2014/main" id="{4A76E69D-F7C7-4240-A3FB-490BF9FF10EC}"/>
              </a:ext>
            </a:extLst>
          </p:cNvPr>
          <p:cNvSpPr/>
          <p:nvPr/>
        </p:nvSpPr>
        <p:spPr>
          <a:xfrm>
            <a:off x="13798489" y="2590467"/>
            <a:ext cx="3500856" cy="914400"/>
          </a:xfrm>
          <a:prstGeom prst="rect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latin typeface="+mj-lt"/>
              </a:rPr>
              <a:t>Identificación</a:t>
            </a:r>
            <a:r>
              <a:rPr lang="en-US" sz="2500" b="1" dirty="0">
                <a:latin typeface="+mj-lt"/>
              </a:rPr>
              <a:t> del </a:t>
            </a:r>
            <a:r>
              <a:rPr lang="en-US" sz="2500" b="1" dirty="0" err="1">
                <a:latin typeface="+mj-lt"/>
              </a:rPr>
              <a:t>marcador</a:t>
            </a:r>
            <a:endParaRPr lang="en-US" sz="2500" b="1" dirty="0">
              <a:latin typeface="+mj-lt"/>
            </a:endParaRPr>
          </a:p>
        </p:txBody>
      </p:sp>
      <p:pic>
        <p:nvPicPr>
          <p:cNvPr id="154" name="Imagen 153">
            <a:extLst>
              <a:ext uri="{FF2B5EF4-FFF2-40B4-BE49-F238E27FC236}">
                <a16:creationId xmlns:a16="http://schemas.microsoft.com/office/drawing/2014/main" id="{1FAE6177-9F76-47DF-863D-67B22CD40EAE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3" y="5201070"/>
            <a:ext cx="1744851" cy="1785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Imagen 154">
            <a:extLst>
              <a:ext uri="{FF2B5EF4-FFF2-40B4-BE49-F238E27FC236}">
                <a16:creationId xmlns:a16="http://schemas.microsoft.com/office/drawing/2014/main" id="{D372C5B4-3CC4-44EB-9BFE-190EEC266FC2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05" y="5208486"/>
            <a:ext cx="1807578" cy="17759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" name="Conector: angular 155">
            <a:extLst>
              <a:ext uri="{FF2B5EF4-FFF2-40B4-BE49-F238E27FC236}">
                <a16:creationId xmlns:a16="http://schemas.microsoft.com/office/drawing/2014/main" id="{E550B924-A000-4503-96FB-F236B3F116BB}"/>
              </a:ext>
            </a:extLst>
          </p:cNvPr>
          <p:cNvCxnSpPr>
            <a:cxnSpLocks/>
            <a:stCxn id="153" idx="2"/>
            <a:endCxn id="159" idx="0"/>
          </p:cNvCxnSpPr>
          <p:nvPr/>
        </p:nvCxnSpPr>
        <p:spPr>
          <a:xfrm rot="5400000">
            <a:off x="8249751" y="-2646853"/>
            <a:ext cx="1147446" cy="13450887"/>
          </a:xfrm>
          <a:prstGeom prst="bentConnector3">
            <a:avLst>
              <a:gd name="adj1" fmla="val 50000"/>
            </a:avLst>
          </a:prstGeom>
          <a:ln w="47625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テキスト プレースホルダー 9">
            <a:extLst>
              <a:ext uri="{FF2B5EF4-FFF2-40B4-BE49-F238E27FC236}">
                <a16:creationId xmlns:a16="http://schemas.microsoft.com/office/drawing/2014/main" id="{C7CC9FFF-861C-4BFC-84FF-58EAA6176B2C}"/>
              </a:ext>
            </a:extLst>
          </p:cNvPr>
          <p:cNvSpPr txBox="1">
            <a:spLocks/>
          </p:cNvSpPr>
          <p:nvPr/>
        </p:nvSpPr>
        <p:spPr>
          <a:xfrm>
            <a:off x="650628" y="4652313"/>
            <a:ext cx="2894804" cy="667692"/>
          </a:xfrm>
          <a:prstGeom prst="rect">
            <a:avLst/>
          </a:prstGeom>
        </p:spPr>
        <p:txBody>
          <a:bodyPr vert="horz" lIns="163275" tIns="81638" rIns="163275" bIns="81638" rtlCol="0">
            <a:normAutofit fontScale="85000" lnSpcReduction="1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Binarización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Otsu</a:t>
            </a:r>
          </a:p>
          <a:p>
            <a:endParaRPr lang="en-US" dirty="0"/>
          </a:p>
        </p:txBody>
      </p:sp>
      <p:cxnSp>
        <p:nvCxnSpPr>
          <p:cNvPr id="169" name="Conector recto de flecha 168">
            <a:extLst>
              <a:ext uri="{FF2B5EF4-FFF2-40B4-BE49-F238E27FC236}">
                <a16:creationId xmlns:a16="http://schemas.microsoft.com/office/drawing/2014/main" id="{3686E745-B4C0-472D-A613-896255282401}"/>
              </a:ext>
            </a:extLst>
          </p:cNvPr>
          <p:cNvCxnSpPr>
            <a:cxnSpLocks/>
            <a:stCxn id="154" idx="3"/>
            <a:endCxn id="155" idx="1"/>
          </p:cNvCxnSpPr>
          <p:nvPr/>
        </p:nvCxnSpPr>
        <p:spPr>
          <a:xfrm>
            <a:off x="1828694" y="6093674"/>
            <a:ext cx="573111" cy="2795"/>
          </a:xfrm>
          <a:prstGeom prst="straightConnector1">
            <a:avLst/>
          </a:prstGeom>
          <a:ln w="47625" cmpd="sng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ector recto de flecha 178">
            <a:extLst>
              <a:ext uri="{FF2B5EF4-FFF2-40B4-BE49-F238E27FC236}">
                <a16:creationId xmlns:a16="http://schemas.microsoft.com/office/drawing/2014/main" id="{50D6B88E-3DE5-41F1-9F34-F71444D892E1}"/>
              </a:ext>
            </a:extLst>
          </p:cNvPr>
          <p:cNvCxnSpPr>
            <a:cxnSpLocks/>
          </p:cNvCxnSpPr>
          <p:nvPr/>
        </p:nvCxnSpPr>
        <p:spPr>
          <a:xfrm>
            <a:off x="4260323" y="6093673"/>
            <a:ext cx="573111" cy="2795"/>
          </a:xfrm>
          <a:prstGeom prst="straightConnector1">
            <a:avLst/>
          </a:prstGeom>
          <a:ln w="47625" cmpd="sng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テキスト プレースホルダー 9">
            <a:extLst>
              <a:ext uri="{FF2B5EF4-FFF2-40B4-BE49-F238E27FC236}">
                <a16:creationId xmlns:a16="http://schemas.microsoft.com/office/drawing/2014/main" id="{D4734EBB-A89A-401F-9B52-162087DE5BA8}"/>
              </a:ext>
            </a:extLst>
          </p:cNvPr>
          <p:cNvSpPr txBox="1">
            <a:spLocks/>
          </p:cNvSpPr>
          <p:nvPr/>
        </p:nvSpPr>
        <p:spPr>
          <a:xfrm>
            <a:off x="4297413" y="4617647"/>
            <a:ext cx="2803991" cy="667692"/>
          </a:xfrm>
          <a:prstGeom prst="rect">
            <a:avLst/>
          </a:prstGeom>
        </p:spPr>
        <p:txBody>
          <a:bodyPr vert="horz" lIns="163275" tIns="81638" rIns="163275" bIns="81638" rtlCol="0">
            <a:normAutofit fontScale="775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Operación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morfológica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Erosión</a:t>
            </a: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  <p:pic>
        <p:nvPicPr>
          <p:cNvPr id="181" name="Imagen 180">
            <a:extLst>
              <a:ext uri="{FF2B5EF4-FFF2-40B4-BE49-F238E27FC236}">
                <a16:creationId xmlns:a16="http://schemas.microsoft.com/office/drawing/2014/main" id="{482CE780-FA9D-45F9-8899-1A5FDD20A58B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866" y="5217136"/>
            <a:ext cx="1784872" cy="1767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24421D8A-7F36-4EC9-9711-954D24BFDE91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425" y="5561584"/>
            <a:ext cx="1120443" cy="11202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Conector recto de flecha 184">
            <a:extLst>
              <a:ext uri="{FF2B5EF4-FFF2-40B4-BE49-F238E27FC236}">
                <a16:creationId xmlns:a16="http://schemas.microsoft.com/office/drawing/2014/main" id="{F5C33267-2EAB-4B6D-A24E-6319E8DDC801}"/>
              </a:ext>
            </a:extLst>
          </p:cNvPr>
          <p:cNvCxnSpPr>
            <a:cxnSpLocks/>
            <a:stCxn id="181" idx="3"/>
            <a:endCxn id="184" idx="1"/>
          </p:cNvCxnSpPr>
          <p:nvPr/>
        </p:nvCxnSpPr>
        <p:spPr>
          <a:xfrm>
            <a:off x="6672738" y="6100754"/>
            <a:ext cx="1106687" cy="20969"/>
          </a:xfrm>
          <a:prstGeom prst="straightConnector1">
            <a:avLst/>
          </a:prstGeom>
          <a:ln w="47625" cmpd="sng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テキスト プレースホルダー 9">
            <a:extLst>
              <a:ext uri="{FF2B5EF4-FFF2-40B4-BE49-F238E27FC236}">
                <a16:creationId xmlns:a16="http://schemas.microsoft.com/office/drawing/2014/main" id="{8C6ABF9D-F200-4EC0-910D-3E125CC5D3FF}"/>
              </a:ext>
            </a:extLst>
          </p:cNvPr>
          <p:cNvSpPr txBox="1">
            <a:spLocks/>
          </p:cNvSpPr>
          <p:nvPr/>
        </p:nvSpPr>
        <p:spPr>
          <a:xfrm>
            <a:off x="7054767" y="5060330"/>
            <a:ext cx="2803991" cy="667692"/>
          </a:xfrm>
          <a:prstGeom prst="rect">
            <a:avLst/>
          </a:prstGeom>
        </p:spPr>
        <p:txBody>
          <a:bodyPr vert="horz" lIns="163275" tIns="81638" rIns="163275" bIns="81638" rtlCol="0">
            <a:normAutofit fontScale="775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Redimensionamiento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endParaRPr lang="en-US" dirty="0"/>
          </a:p>
        </p:txBody>
      </p:sp>
      <p:sp>
        <p:nvSpPr>
          <p:cNvPr id="190" name="テキスト プレースホルダー 9">
            <a:extLst>
              <a:ext uri="{FF2B5EF4-FFF2-40B4-BE49-F238E27FC236}">
                <a16:creationId xmlns:a16="http://schemas.microsoft.com/office/drawing/2014/main" id="{3DA14987-577D-4212-B4F2-1C697E262F57}"/>
              </a:ext>
            </a:extLst>
          </p:cNvPr>
          <p:cNvSpPr txBox="1">
            <a:spLocks/>
          </p:cNvSpPr>
          <p:nvPr/>
        </p:nvSpPr>
        <p:spPr>
          <a:xfrm>
            <a:off x="7664216" y="6658954"/>
            <a:ext cx="1307365" cy="667692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5x5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endParaRPr lang="en-US" dirty="0"/>
          </a:p>
        </p:txBody>
      </p:sp>
      <p:pic>
        <p:nvPicPr>
          <p:cNvPr id="192" name="Imagen 191">
            <a:extLst>
              <a:ext uri="{FF2B5EF4-FFF2-40B4-BE49-F238E27FC236}">
                <a16:creationId xmlns:a16="http://schemas.microsoft.com/office/drawing/2014/main" id="{CE52DB26-E63D-4635-BFE0-1AC2795AECB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176061" y="4829206"/>
            <a:ext cx="1756758" cy="1745497"/>
          </a:xfrm>
          <a:prstGeom prst="rect">
            <a:avLst/>
          </a:prstGeom>
        </p:spPr>
      </p:pic>
      <p:pic>
        <p:nvPicPr>
          <p:cNvPr id="193" name="Imagen 192">
            <a:extLst>
              <a:ext uri="{FF2B5EF4-FFF2-40B4-BE49-F238E27FC236}">
                <a16:creationId xmlns:a16="http://schemas.microsoft.com/office/drawing/2014/main" id="{1EBE5CB7-4676-4248-83DB-67987E19B1B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198566" y="7253352"/>
            <a:ext cx="1747595" cy="1747595"/>
          </a:xfrm>
          <a:prstGeom prst="rect">
            <a:avLst/>
          </a:prstGeom>
        </p:spPr>
      </p:pic>
      <p:sp>
        <p:nvSpPr>
          <p:cNvPr id="195" name="テキスト プレースホルダー 9">
            <a:extLst>
              <a:ext uri="{FF2B5EF4-FFF2-40B4-BE49-F238E27FC236}">
                <a16:creationId xmlns:a16="http://schemas.microsoft.com/office/drawing/2014/main" id="{7BAA1EBE-7FD4-4572-9AF2-B4802845578D}"/>
              </a:ext>
            </a:extLst>
          </p:cNvPr>
          <p:cNvSpPr txBox="1">
            <a:spLocks/>
          </p:cNvSpPr>
          <p:nvPr/>
        </p:nvSpPr>
        <p:spPr>
          <a:xfrm>
            <a:off x="14512016" y="4379312"/>
            <a:ext cx="2974228" cy="667692"/>
          </a:xfrm>
          <a:prstGeom prst="rect">
            <a:avLst/>
          </a:prstGeom>
        </p:spPr>
        <p:txBody>
          <a:bodyPr vert="horz" lIns="163275" tIns="81638" rIns="163275" bIns="81638" rtlCol="0">
            <a:normAutofit fontScale="775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Id=MSB D1 D2 D3 LSB</a:t>
            </a:r>
          </a:p>
          <a:p>
            <a:endParaRPr lang="en-US" dirty="0"/>
          </a:p>
        </p:txBody>
      </p:sp>
      <p:sp>
        <p:nvSpPr>
          <p:cNvPr id="196" name="テキスト プレースホルダー 9">
            <a:extLst>
              <a:ext uri="{FF2B5EF4-FFF2-40B4-BE49-F238E27FC236}">
                <a16:creationId xmlns:a16="http://schemas.microsoft.com/office/drawing/2014/main" id="{25E6693B-28BC-4570-BAEE-1B0801AF93E6}"/>
              </a:ext>
            </a:extLst>
          </p:cNvPr>
          <p:cNvSpPr txBox="1">
            <a:spLocks/>
          </p:cNvSpPr>
          <p:nvPr/>
        </p:nvSpPr>
        <p:spPr>
          <a:xfrm>
            <a:off x="14229245" y="6805654"/>
            <a:ext cx="3901830" cy="667692"/>
          </a:xfrm>
          <a:prstGeom prst="rect">
            <a:avLst/>
          </a:prstGeom>
        </p:spPr>
        <p:txBody>
          <a:bodyPr vert="horz" lIns="163275" tIns="81638" rIns="163275" bIns="81638" rtlCol="0">
            <a:normAutofit fontScale="775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Id=10000 + MSB D1 D2 D3 LSB</a:t>
            </a:r>
          </a:p>
          <a:p>
            <a:endParaRPr lang="en-US" dirty="0"/>
          </a:p>
        </p:txBody>
      </p:sp>
      <p:cxnSp>
        <p:nvCxnSpPr>
          <p:cNvPr id="197" name="Conector recto de flecha 196">
            <a:extLst>
              <a:ext uri="{FF2B5EF4-FFF2-40B4-BE49-F238E27FC236}">
                <a16:creationId xmlns:a16="http://schemas.microsoft.com/office/drawing/2014/main" id="{59E7A8EC-9A2F-4A21-85D2-3CB0C71943B4}"/>
              </a:ext>
            </a:extLst>
          </p:cNvPr>
          <p:cNvCxnSpPr>
            <a:cxnSpLocks/>
            <a:stCxn id="184" idx="3"/>
            <a:endCxn id="200" idx="1"/>
          </p:cNvCxnSpPr>
          <p:nvPr/>
        </p:nvCxnSpPr>
        <p:spPr>
          <a:xfrm>
            <a:off x="8899868" y="6121723"/>
            <a:ext cx="1232286" cy="16348"/>
          </a:xfrm>
          <a:prstGeom prst="straightConnector1">
            <a:avLst/>
          </a:prstGeom>
          <a:ln w="47625" cmpd="sng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テキスト プレースホルダー 9">
            <a:extLst>
              <a:ext uri="{FF2B5EF4-FFF2-40B4-BE49-F238E27FC236}">
                <a16:creationId xmlns:a16="http://schemas.microsoft.com/office/drawing/2014/main" id="{9C2E2C88-7FED-4754-91C7-060B4684943A}"/>
              </a:ext>
            </a:extLst>
          </p:cNvPr>
          <p:cNvSpPr txBox="1">
            <a:spLocks/>
          </p:cNvSpPr>
          <p:nvPr/>
        </p:nvSpPr>
        <p:spPr>
          <a:xfrm>
            <a:off x="9327582" y="4952014"/>
            <a:ext cx="2803991" cy="667692"/>
          </a:xfrm>
          <a:prstGeom prst="rect">
            <a:avLst/>
          </a:prstGeom>
        </p:spPr>
        <p:txBody>
          <a:bodyPr vert="horz" lIns="163275" tIns="81638" rIns="163275" bIns="81638" rtlCol="0">
            <a:normAutofit fontScale="775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Corrección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orientación</a:t>
            </a: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  <p:pic>
        <p:nvPicPr>
          <p:cNvPr id="200" name="Imagen 199">
            <a:extLst>
              <a:ext uri="{FF2B5EF4-FFF2-40B4-BE49-F238E27FC236}">
                <a16:creationId xmlns:a16="http://schemas.microsoft.com/office/drawing/2014/main" id="{C34CC1BA-E759-48DF-839C-81FD1F6FCA4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32154" y="5576096"/>
            <a:ext cx="1114425" cy="1123950"/>
          </a:xfrm>
          <a:prstGeom prst="rect">
            <a:avLst/>
          </a:prstGeom>
        </p:spPr>
      </p:pic>
      <p:pic>
        <p:nvPicPr>
          <p:cNvPr id="203" name="Imagen 202">
            <a:extLst>
              <a:ext uri="{FF2B5EF4-FFF2-40B4-BE49-F238E27FC236}">
                <a16:creationId xmlns:a16="http://schemas.microsoft.com/office/drawing/2014/main" id="{646F7E8F-7623-49E6-9346-1AAB5FC338B8}"/>
              </a:ext>
            </a:extLst>
          </p:cNvPr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2743" y="5573288"/>
            <a:ext cx="1114425" cy="1123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Conector recto de flecha 203">
            <a:extLst>
              <a:ext uri="{FF2B5EF4-FFF2-40B4-BE49-F238E27FC236}">
                <a16:creationId xmlns:a16="http://schemas.microsoft.com/office/drawing/2014/main" id="{60FDCCC7-0074-4A2D-8444-761EA19233BD}"/>
              </a:ext>
            </a:extLst>
          </p:cNvPr>
          <p:cNvCxnSpPr>
            <a:cxnSpLocks/>
            <a:stCxn id="200" idx="3"/>
          </p:cNvCxnSpPr>
          <p:nvPr/>
        </p:nvCxnSpPr>
        <p:spPr>
          <a:xfrm>
            <a:off x="11246579" y="6138071"/>
            <a:ext cx="677714" cy="0"/>
          </a:xfrm>
          <a:prstGeom prst="straightConnector1">
            <a:avLst/>
          </a:prstGeom>
          <a:ln w="47625" cmpd="sng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テキスト プレースホルダー 9">
            <a:extLst>
              <a:ext uri="{FF2B5EF4-FFF2-40B4-BE49-F238E27FC236}">
                <a16:creationId xmlns:a16="http://schemas.microsoft.com/office/drawing/2014/main" id="{8B28DC79-16AA-4B3D-9F58-A82F34F26E40}"/>
              </a:ext>
            </a:extLst>
          </p:cNvPr>
          <p:cNvSpPr txBox="1">
            <a:spLocks/>
          </p:cNvSpPr>
          <p:nvPr/>
        </p:nvSpPr>
        <p:spPr>
          <a:xfrm>
            <a:off x="11623517" y="5017209"/>
            <a:ext cx="1888587" cy="427169"/>
          </a:xfrm>
          <a:prstGeom prst="rect">
            <a:avLst/>
          </a:prstGeom>
        </p:spPr>
        <p:txBody>
          <a:bodyPr vert="horz" lIns="163275" tIns="81638" rIns="163275" bIns="81638" rtlCol="0">
            <a:normAutofit fontScale="8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Decodificar</a:t>
            </a: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  <p:sp>
        <p:nvSpPr>
          <p:cNvPr id="208" name="テキスト プレースホルダー 9">
            <a:extLst>
              <a:ext uri="{FF2B5EF4-FFF2-40B4-BE49-F238E27FC236}">
                <a16:creationId xmlns:a16="http://schemas.microsoft.com/office/drawing/2014/main" id="{22572C25-F2BA-4B0C-874A-6EB015376B8C}"/>
              </a:ext>
            </a:extLst>
          </p:cNvPr>
          <p:cNvSpPr txBox="1">
            <a:spLocks/>
          </p:cNvSpPr>
          <p:nvPr/>
        </p:nvSpPr>
        <p:spPr>
          <a:xfrm>
            <a:off x="11017235" y="6662754"/>
            <a:ext cx="2974228" cy="667692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Id=00010b=2</a:t>
            </a:r>
          </a:p>
          <a:p>
            <a:endParaRPr lang="en-US" dirty="0"/>
          </a:p>
        </p:txBody>
      </p:sp>
      <p:pic>
        <p:nvPicPr>
          <p:cNvPr id="210" name="Imagen 209">
            <a:extLst>
              <a:ext uri="{FF2B5EF4-FFF2-40B4-BE49-F238E27FC236}">
                <a16:creationId xmlns:a16="http://schemas.microsoft.com/office/drawing/2014/main" id="{B58982F9-CB7F-4646-967A-D2726AA1F92C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989" y="4552867"/>
            <a:ext cx="3377115" cy="5168419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209" name="Imagen 208">
            <a:extLst>
              <a:ext uri="{FF2B5EF4-FFF2-40B4-BE49-F238E27FC236}">
                <a16:creationId xmlns:a16="http://schemas.microsoft.com/office/drawing/2014/main" id="{CC6FE65E-D3A2-4825-8A4E-FD6E5498896A}"/>
              </a:ext>
            </a:extLst>
          </p:cNvPr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1" t="50273" r="28220" b="43388"/>
          <a:stretch>
            <a:fillRect/>
          </a:stretch>
        </p:blipFill>
        <p:spPr bwMode="auto">
          <a:xfrm>
            <a:off x="13970307" y="4990015"/>
            <a:ext cx="1888587" cy="1621551"/>
          </a:xfrm>
          <a:prstGeom prst="rect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pic>
      <p:cxnSp>
        <p:nvCxnSpPr>
          <p:cNvPr id="212" name="Conector: curvado 211">
            <a:extLst>
              <a:ext uri="{FF2B5EF4-FFF2-40B4-BE49-F238E27FC236}">
                <a16:creationId xmlns:a16="http://schemas.microsoft.com/office/drawing/2014/main" id="{261AADB2-3639-4BC9-8C87-92C97D765141}"/>
              </a:ext>
            </a:extLst>
          </p:cNvPr>
          <p:cNvCxnSpPr>
            <a:cxnSpLocks/>
          </p:cNvCxnSpPr>
          <p:nvPr/>
        </p:nvCxnSpPr>
        <p:spPr>
          <a:xfrm rot="10800000">
            <a:off x="15637214" y="6241978"/>
            <a:ext cx="1015989" cy="742395"/>
          </a:xfrm>
          <a:prstGeom prst="curvedConnector3">
            <a:avLst/>
          </a:prstGeom>
          <a:ln w="38100" cmpd="sng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テキスト プレースホルダー 9">
            <a:extLst>
              <a:ext uri="{FF2B5EF4-FFF2-40B4-BE49-F238E27FC236}">
                <a16:creationId xmlns:a16="http://schemas.microsoft.com/office/drawing/2014/main" id="{41B97AC1-5374-4CE8-8199-7F902CD12F72}"/>
              </a:ext>
            </a:extLst>
          </p:cNvPr>
          <p:cNvSpPr txBox="1">
            <a:spLocks/>
          </p:cNvSpPr>
          <p:nvPr/>
        </p:nvSpPr>
        <p:spPr>
          <a:xfrm>
            <a:off x="15116714" y="4159301"/>
            <a:ext cx="1888587" cy="427169"/>
          </a:xfrm>
          <a:prstGeom prst="rect">
            <a:avLst/>
          </a:prstGeom>
        </p:spPr>
        <p:txBody>
          <a:bodyPr vert="horz" lIns="163275" tIns="81638" rIns="163275" bIns="81638" rtlCol="0">
            <a:normAutofit fontScale="8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Graficar</a:t>
            </a: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  <p:cxnSp>
        <p:nvCxnSpPr>
          <p:cNvPr id="215" name="Conector recto de flecha 214">
            <a:extLst>
              <a:ext uri="{FF2B5EF4-FFF2-40B4-BE49-F238E27FC236}">
                <a16:creationId xmlns:a16="http://schemas.microsoft.com/office/drawing/2014/main" id="{3B7D8187-BF81-4A21-A2D3-5ED7B8F57F77}"/>
              </a:ext>
            </a:extLst>
          </p:cNvPr>
          <p:cNvCxnSpPr>
            <a:cxnSpLocks/>
          </p:cNvCxnSpPr>
          <p:nvPr/>
        </p:nvCxnSpPr>
        <p:spPr>
          <a:xfrm>
            <a:off x="13156700" y="6093673"/>
            <a:ext cx="677714" cy="0"/>
          </a:xfrm>
          <a:prstGeom prst="straightConnector1">
            <a:avLst/>
          </a:prstGeom>
          <a:ln w="47625" cmpd="sng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Rectángulo 215">
            <a:extLst>
              <a:ext uri="{FF2B5EF4-FFF2-40B4-BE49-F238E27FC236}">
                <a16:creationId xmlns:a16="http://schemas.microsoft.com/office/drawing/2014/main" id="{034F0C9F-199C-42BE-843F-BD1CCB667B27}"/>
              </a:ext>
            </a:extLst>
          </p:cNvPr>
          <p:cNvSpPr/>
          <p:nvPr/>
        </p:nvSpPr>
        <p:spPr>
          <a:xfrm>
            <a:off x="164686" y="10262661"/>
            <a:ext cx="18519639" cy="62199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0" name="正方形/長方形 23">
            <a:extLst>
              <a:ext uri="{FF2B5EF4-FFF2-40B4-BE49-F238E27FC236}">
                <a16:creationId xmlns:a16="http://schemas.microsoft.com/office/drawing/2014/main" id="{92960E13-1E2D-4022-A771-181E05E275A0}"/>
              </a:ext>
            </a:extLst>
          </p:cNvPr>
          <p:cNvSpPr/>
          <p:nvPr/>
        </p:nvSpPr>
        <p:spPr>
          <a:xfrm>
            <a:off x="9219230" y="4522786"/>
            <a:ext cx="4661634" cy="1883288"/>
          </a:xfrm>
          <a:prstGeom prst="diamond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+mj-lt"/>
              </a:rPr>
              <a:t>¿</a:t>
            </a:r>
            <a:r>
              <a:rPr lang="en-US" sz="2500" b="1" dirty="0" err="1">
                <a:latin typeface="+mj-lt"/>
              </a:rPr>
              <a:t>Existen</a:t>
            </a:r>
            <a:r>
              <a:rPr lang="en-US" sz="2500" b="1" dirty="0">
                <a:latin typeface="+mj-lt"/>
              </a:rPr>
              <a:t> </a:t>
            </a:r>
            <a:r>
              <a:rPr lang="en-US" sz="2500" b="1" dirty="0" err="1">
                <a:latin typeface="+mj-lt"/>
              </a:rPr>
              <a:t>más</a:t>
            </a:r>
            <a:r>
              <a:rPr lang="en-US" sz="2500" b="1" dirty="0">
                <a:latin typeface="+mj-lt"/>
              </a:rPr>
              <a:t> </a:t>
            </a:r>
            <a:r>
              <a:rPr lang="en-US" sz="2500" b="1" dirty="0" err="1">
                <a:latin typeface="+mj-lt"/>
              </a:rPr>
              <a:t>marcadores</a:t>
            </a:r>
            <a:r>
              <a:rPr lang="en-US" sz="2500" b="1" dirty="0">
                <a:latin typeface="+mj-lt"/>
              </a:rPr>
              <a:t> </a:t>
            </a:r>
            <a:r>
              <a:rPr lang="en-US" sz="2500" b="1" dirty="0" err="1">
                <a:latin typeface="+mj-lt"/>
              </a:rPr>
              <a:t>en</a:t>
            </a:r>
            <a:r>
              <a:rPr lang="en-US" sz="2500" b="1" dirty="0">
                <a:latin typeface="+mj-lt"/>
              </a:rPr>
              <a:t> la imagen?</a:t>
            </a:r>
          </a:p>
        </p:txBody>
      </p:sp>
      <p:cxnSp>
        <p:nvCxnSpPr>
          <p:cNvPr id="217" name="Conector: angular 216">
            <a:extLst>
              <a:ext uri="{FF2B5EF4-FFF2-40B4-BE49-F238E27FC236}">
                <a16:creationId xmlns:a16="http://schemas.microsoft.com/office/drawing/2014/main" id="{CB713289-20B5-41A3-80A5-4BC93255091D}"/>
              </a:ext>
            </a:extLst>
          </p:cNvPr>
          <p:cNvCxnSpPr>
            <a:cxnSpLocks/>
            <a:stCxn id="153" idx="2"/>
            <a:endCxn id="20" idx="3"/>
          </p:cNvCxnSpPr>
          <p:nvPr/>
        </p:nvCxnSpPr>
        <p:spPr>
          <a:xfrm rot="5400000">
            <a:off x="13735110" y="3650622"/>
            <a:ext cx="1959563" cy="1668053"/>
          </a:xfrm>
          <a:prstGeom prst="bentConnector2">
            <a:avLst/>
          </a:prstGeom>
          <a:ln w="47625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Conector: angular 219">
            <a:extLst>
              <a:ext uri="{FF2B5EF4-FFF2-40B4-BE49-F238E27FC236}">
                <a16:creationId xmlns:a16="http://schemas.microsoft.com/office/drawing/2014/main" id="{E6630573-0DA7-43E4-8DEC-083FA5745289}"/>
              </a:ext>
            </a:extLst>
          </p:cNvPr>
          <p:cNvCxnSpPr>
            <a:cxnSpLocks/>
            <a:stCxn id="20" idx="1"/>
            <a:endCxn id="19" idx="2"/>
          </p:cNvCxnSpPr>
          <p:nvPr/>
        </p:nvCxnSpPr>
        <p:spPr>
          <a:xfrm rot="10800000">
            <a:off x="2225406" y="3532032"/>
            <a:ext cx="6993825" cy="1932399"/>
          </a:xfrm>
          <a:prstGeom prst="bentConnector2">
            <a:avLst/>
          </a:prstGeom>
          <a:ln w="47625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Conector: angular 222">
            <a:extLst>
              <a:ext uri="{FF2B5EF4-FFF2-40B4-BE49-F238E27FC236}">
                <a16:creationId xmlns:a16="http://schemas.microsoft.com/office/drawing/2014/main" id="{0AB6B654-D810-4FA5-AE37-04F2909C88E8}"/>
              </a:ext>
            </a:extLst>
          </p:cNvPr>
          <p:cNvCxnSpPr>
            <a:cxnSpLocks/>
            <a:stCxn id="20" idx="0"/>
            <a:endCxn id="41" idx="3"/>
          </p:cNvCxnSpPr>
          <p:nvPr/>
        </p:nvCxnSpPr>
        <p:spPr>
          <a:xfrm rot="5400000" flipH="1" flipV="1">
            <a:off x="11624994" y="2969873"/>
            <a:ext cx="1477966" cy="1627860"/>
          </a:xfrm>
          <a:prstGeom prst="bentConnector4">
            <a:avLst>
              <a:gd name="adj1" fmla="val 34533"/>
              <a:gd name="adj2" fmla="val 100426"/>
            </a:avLst>
          </a:prstGeom>
          <a:ln w="47625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テキスト プレースホルダー 9">
            <a:extLst>
              <a:ext uri="{FF2B5EF4-FFF2-40B4-BE49-F238E27FC236}">
                <a16:creationId xmlns:a16="http://schemas.microsoft.com/office/drawing/2014/main" id="{28F74B16-1D3A-48FF-8B60-2F25F431D414}"/>
              </a:ext>
            </a:extLst>
          </p:cNvPr>
          <p:cNvSpPr txBox="1">
            <a:spLocks/>
          </p:cNvSpPr>
          <p:nvPr/>
        </p:nvSpPr>
        <p:spPr>
          <a:xfrm>
            <a:off x="11901043" y="3993518"/>
            <a:ext cx="1888587" cy="427169"/>
          </a:xfrm>
          <a:prstGeom prst="rect">
            <a:avLst/>
          </a:prstGeom>
        </p:spPr>
        <p:txBody>
          <a:bodyPr vert="horz" lIns="163275" tIns="81638" rIns="163275" bIns="81638" rtlCol="0">
            <a:normAutofit fontScale="8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</a:t>
            </a:r>
          </a:p>
          <a:p>
            <a:endParaRPr lang="en-US" dirty="0"/>
          </a:p>
        </p:txBody>
      </p:sp>
      <p:sp>
        <p:nvSpPr>
          <p:cNvPr id="233" name="テキスト プレースホルダー 9">
            <a:extLst>
              <a:ext uri="{FF2B5EF4-FFF2-40B4-BE49-F238E27FC236}">
                <a16:creationId xmlns:a16="http://schemas.microsoft.com/office/drawing/2014/main" id="{52C92D90-E824-4440-AD92-11A8851ED8A4}"/>
              </a:ext>
            </a:extLst>
          </p:cNvPr>
          <p:cNvSpPr txBox="1">
            <a:spLocks/>
          </p:cNvSpPr>
          <p:nvPr/>
        </p:nvSpPr>
        <p:spPr>
          <a:xfrm>
            <a:off x="7316133" y="5503496"/>
            <a:ext cx="1888587" cy="427169"/>
          </a:xfrm>
          <a:prstGeom prst="rect">
            <a:avLst/>
          </a:prstGeom>
        </p:spPr>
        <p:txBody>
          <a:bodyPr vert="horz" lIns="163275" tIns="81638" rIns="163275" bIns="81638" rtlCol="0">
            <a:normAutofit fontScale="8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3235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/>
      <p:bldP spid="23" grpId="1"/>
      <p:bldP spid="24" grpId="0"/>
      <p:bldP spid="24" grpId="1"/>
      <p:bldP spid="41" grpId="0" animBg="1"/>
      <p:bldP spid="49" grpId="0"/>
      <p:bldP spid="49" grpId="1"/>
      <p:bldP spid="110" grpId="0"/>
      <p:bldP spid="110" grpId="1"/>
      <p:bldP spid="131" grpId="0"/>
      <p:bldP spid="131" grpId="1"/>
      <p:bldP spid="141" grpId="0"/>
      <p:bldP spid="141" grpId="1"/>
      <p:bldP spid="153" grpId="0" animBg="1"/>
      <p:bldP spid="159" grpId="0"/>
      <p:bldP spid="159" grpId="1"/>
      <p:bldP spid="180" grpId="0"/>
      <p:bldP spid="180" grpId="1"/>
      <p:bldP spid="189" grpId="0"/>
      <p:bldP spid="189" grpId="1"/>
      <p:bldP spid="190" grpId="0"/>
      <p:bldP spid="190" grpId="1"/>
      <p:bldP spid="195" grpId="0"/>
      <p:bldP spid="195" grpId="1"/>
      <p:bldP spid="196" grpId="0"/>
      <p:bldP spid="196" grpId="1"/>
      <p:bldP spid="198" grpId="0"/>
      <p:bldP spid="198" grpId="1"/>
      <p:bldP spid="207" grpId="0"/>
      <p:bldP spid="207" grpId="1"/>
      <p:bldP spid="208" grpId="0"/>
      <p:bldP spid="208" grpId="1"/>
      <p:bldP spid="214" grpId="0"/>
      <p:bldP spid="214" grpId="1"/>
      <p:bldP spid="20" grpId="0" animBg="1"/>
      <p:bldP spid="232" grpId="0"/>
      <p:bldP spid="2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28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19" y="1440755"/>
            <a:ext cx="11921267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dirty="0">
                <a:latin typeface="+mj-lt"/>
              </a:rPr>
              <a:t>SISTEMA DE POSICIONAMIENTO DEL UAV EN EL ENTORNO DE TRABAJO</a:t>
            </a:r>
          </a:p>
        </p:txBody>
      </p:sp>
      <p:sp>
        <p:nvSpPr>
          <p:cNvPr id="19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3310558" y="2557937"/>
            <a:ext cx="12097344" cy="680905"/>
          </a:xfrm>
          <a:prstGeom prst="round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dirty="0">
                <a:latin typeface="+mj-lt"/>
              </a:rPr>
              <a:t>ESTIMACIÓN DEL MODELO DE MOVIMIENTO DEL UAV BASADO EN MOVIMIENTO DE IMÁGENES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072A1FC-56F5-4F31-B3E9-8F09A75D481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35" y="3559324"/>
            <a:ext cx="7203214" cy="207565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正方形/長方形 23">
            <a:extLst>
              <a:ext uri="{FF2B5EF4-FFF2-40B4-BE49-F238E27FC236}">
                <a16:creationId xmlns:a16="http://schemas.microsoft.com/office/drawing/2014/main" id="{840E27EC-13BA-478E-B90D-4B334BF200E4}"/>
              </a:ext>
            </a:extLst>
          </p:cNvPr>
          <p:cNvSpPr/>
          <p:nvPr/>
        </p:nvSpPr>
        <p:spPr>
          <a:xfrm>
            <a:off x="80990" y="5924747"/>
            <a:ext cx="2232248" cy="914400"/>
          </a:xfrm>
          <a:prstGeom prst="rect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dirty="0">
                <a:latin typeface="+mj-lt"/>
              </a:rPr>
              <a:t>Extracción</a:t>
            </a:r>
            <a:r>
              <a:rPr lang="en-US" sz="2500" dirty="0">
                <a:latin typeface="+mj-lt"/>
              </a:rPr>
              <a:t> de </a:t>
            </a:r>
            <a:r>
              <a:rPr lang="es-EC" sz="2500" dirty="0">
                <a:latin typeface="+mj-lt"/>
              </a:rPr>
              <a:t>imágenes</a:t>
            </a:r>
          </a:p>
        </p:txBody>
      </p:sp>
      <p:sp>
        <p:nvSpPr>
          <p:cNvPr id="22" name="正方形/長方形 23">
            <a:extLst>
              <a:ext uri="{FF2B5EF4-FFF2-40B4-BE49-F238E27FC236}">
                <a16:creationId xmlns:a16="http://schemas.microsoft.com/office/drawing/2014/main" id="{3145A183-9D26-468A-8DAA-53C56AE130A4}"/>
              </a:ext>
            </a:extLst>
          </p:cNvPr>
          <p:cNvSpPr/>
          <p:nvPr/>
        </p:nvSpPr>
        <p:spPr>
          <a:xfrm>
            <a:off x="2784631" y="5924747"/>
            <a:ext cx="2760119" cy="914400"/>
          </a:xfrm>
          <a:prstGeom prst="rect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dirty="0">
                <a:latin typeface="+mj-lt"/>
              </a:rPr>
              <a:t>Comparación Inter-Fotograma</a:t>
            </a:r>
          </a:p>
        </p:txBody>
      </p:sp>
      <p:sp>
        <p:nvSpPr>
          <p:cNvPr id="23" name="正方形/長方形 23">
            <a:extLst>
              <a:ext uri="{FF2B5EF4-FFF2-40B4-BE49-F238E27FC236}">
                <a16:creationId xmlns:a16="http://schemas.microsoft.com/office/drawing/2014/main" id="{737F97AD-D235-450F-8AFE-87DE4B97C34B}"/>
              </a:ext>
            </a:extLst>
          </p:cNvPr>
          <p:cNvSpPr/>
          <p:nvPr/>
        </p:nvSpPr>
        <p:spPr>
          <a:xfrm>
            <a:off x="6046862" y="5924747"/>
            <a:ext cx="3534290" cy="914400"/>
          </a:xfrm>
          <a:prstGeom prst="rect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dirty="0">
                <a:latin typeface="+mj-lt"/>
              </a:rPr>
              <a:t>Estimación del movimiento por T.Afín</a:t>
            </a: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5E3654FB-860F-45F7-9D19-DA195D0FD663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2313238" y="6381947"/>
            <a:ext cx="471393" cy="0"/>
          </a:xfrm>
          <a:prstGeom prst="straightConnector1">
            <a:avLst/>
          </a:prstGeom>
          <a:ln w="47625" cmpd="sng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F257F977-0B5D-433E-A537-7014A221307C}"/>
              </a:ext>
            </a:extLst>
          </p:cNvPr>
          <p:cNvCxnSpPr>
            <a:cxnSpLocks/>
            <a:stCxn id="22" idx="3"/>
            <a:endCxn id="23" idx="1"/>
          </p:cNvCxnSpPr>
          <p:nvPr/>
        </p:nvCxnSpPr>
        <p:spPr>
          <a:xfrm>
            <a:off x="5544750" y="6381947"/>
            <a:ext cx="502112" cy="0"/>
          </a:xfrm>
          <a:prstGeom prst="straightConnector1">
            <a:avLst/>
          </a:prstGeom>
          <a:ln w="47625" cmpd="sng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a 27">
            <a:extLst>
              <a:ext uri="{FF2B5EF4-FFF2-40B4-BE49-F238E27FC236}">
                <a16:creationId xmlns:a16="http://schemas.microsoft.com/office/drawing/2014/main" id="{361AF497-5B37-4A76-9706-8C6FDEF6B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034719"/>
              </p:ext>
            </p:extLst>
          </p:nvPr>
        </p:nvGraphicFramePr>
        <p:xfrm>
          <a:off x="10007009" y="3724179"/>
          <a:ext cx="7896454" cy="4112250"/>
        </p:xfrm>
        <a:graphic>
          <a:graphicData uri="http://schemas.openxmlformats.org/drawingml/2006/table">
            <a:tbl>
              <a:tblPr firstRow="1" firstCol="1" bandRow="1">
                <a:tableStyleId>{327F97BB-C833-4FB7-BDE5-3F7075034690}</a:tableStyleId>
              </a:tblPr>
              <a:tblGrid>
                <a:gridCol w="3948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8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344">
                <a:tc>
                  <a:txBody>
                    <a:bodyPr/>
                    <a:lstStyle>
                      <a:lvl1pPr marL="0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816376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632753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2449129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3265505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4081882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4898258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5714634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6531011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500" dirty="0">
                          <a:effectLst/>
                        </a:rPr>
                        <a:t>Premisa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816376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632753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2449129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3265505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4081882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4898258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5714634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6531011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500" dirty="0">
                          <a:effectLst/>
                        </a:rPr>
                        <a:t>Valor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344">
                <a:tc>
                  <a:txBody>
                    <a:bodyPr/>
                    <a:lstStyle>
                      <a:lvl1pPr marL="0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816376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632753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2449129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3265505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4081882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4898258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5714634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6531011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500" dirty="0">
                          <a:effectLst/>
                        </a:rPr>
                        <a:t>Captura de imágenes</a:t>
                      </a:r>
                      <a:endParaRPr lang="en-US" sz="25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816376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632753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449129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3265505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4081882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898258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5714634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6531011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500" dirty="0">
                          <a:effectLst/>
                        </a:rPr>
                        <a:t>Inclinación a -90°</a:t>
                      </a:r>
                      <a:endParaRPr lang="en-US" sz="25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250">
                <a:tc>
                  <a:txBody>
                    <a:bodyPr/>
                    <a:lstStyle>
                      <a:lvl1pPr marL="0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816376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632753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2449129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3265505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4081882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4898258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5714634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6531011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500" dirty="0">
                          <a:effectLst/>
                        </a:rPr>
                        <a:t>Rango de Movimientos</a:t>
                      </a:r>
                      <a:endParaRPr lang="en-US" sz="25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816376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632753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449129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3265505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4081882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898258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5714634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6531011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500" dirty="0">
                          <a:effectLst/>
                        </a:rPr>
                        <a:t>X, Y (Pitch y Roll)</a:t>
                      </a:r>
                      <a:endParaRPr lang="en-US" sz="25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344">
                <a:tc>
                  <a:txBody>
                    <a:bodyPr/>
                    <a:lstStyle>
                      <a:lvl1pPr marL="0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816376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632753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2449129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3265505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4081882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4898258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5714634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6531011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500">
                          <a:effectLst/>
                        </a:rPr>
                        <a:t>Altura</a:t>
                      </a:r>
                      <a:endParaRPr lang="en-US" sz="25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816376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632753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449129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3265505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4081882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898258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5714634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6531011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500" dirty="0">
                          <a:effectLst/>
                        </a:rPr>
                        <a:t>Constante (un metro)</a:t>
                      </a:r>
                      <a:endParaRPr lang="en-US" sz="25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9250">
                <a:tc>
                  <a:txBody>
                    <a:bodyPr/>
                    <a:lstStyle>
                      <a:lvl1pPr marL="0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816376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632753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2449129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3265505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4081882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4898258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5714634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6531011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500">
                          <a:effectLst/>
                        </a:rPr>
                        <a:t>Dirección del movimiento</a:t>
                      </a:r>
                      <a:endParaRPr lang="en-US" sz="25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816376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632753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449129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3265505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4081882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898258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5714634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6531011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500" dirty="0">
                          <a:effectLst/>
                        </a:rPr>
                        <a:t>Única en lapsos de tiempo</a:t>
                      </a:r>
                      <a:endParaRPr lang="en-US" sz="25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9250">
                <a:tc>
                  <a:txBody>
                    <a:bodyPr/>
                    <a:lstStyle>
                      <a:lvl1pPr marL="0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816376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632753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2449129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3265505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4081882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4898258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5714634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6531011" algn="l" defTabSz="1632753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500" dirty="0">
                          <a:effectLst/>
                        </a:rPr>
                        <a:t>Características del terreno</a:t>
                      </a:r>
                      <a:endParaRPr lang="en-US" sz="25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816376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632753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2449129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3265505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4081882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4898258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5714634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6531011" algn="l" defTabSz="1632753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500" dirty="0">
                          <a:effectLst/>
                        </a:rPr>
                        <a:t>Plano</a:t>
                      </a:r>
                      <a:endParaRPr lang="en-US" sz="25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4" name="Imagen 33">
            <a:extLst>
              <a:ext uri="{FF2B5EF4-FFF2-40B4-BE49-F238E27FC236}">
                <a16:creationId xmlns:a16="http://schemas.microsoft.com/office/drawing/2014/main" id="{EA9B4B49-43DA-4601-AAAC-3212C375C38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6"/>
          <a:stretch>
            <a:fillRect/>
          </a:stretch>
        </p:blipFill>
        <p:spPr bwMode="auto">
          <a:xfrm>
            <a:off x="1542419" y="7508344"/>
            <a:ext cx="2232248" cy="198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4AFA6558-3A4D-4303-9644-3D2C3871FC5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4" t="7820" r="8000" b="6996"/>
          <a:stretch>
            <a:fillRect/>
          </a:stretch>
        </p:blipFill>
        <p:spPr bwMode="auto">
          <a:xfrm>
            <a:off x="5270804" y="7488313"/>
            <a:ext cx="2232248" cy="19824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8DF4E4BB-3903-43CC-9907-47767AF0989B}"/>
              </a:ext>
            </a:extLst>
          </p:cNvPr>
          <p:cNvCxnSpPr>
            <a:cxnSpLocks/>
          </p:cNvCxnSpPr>
          <p:nvPr/>
        </p:nvCxnSpPr>
        <p:spPr>
          <a:xfrm>
            <a:off x="4030638" y="8536132"/>
            <a:ext cx="844122" cy="0"/>
          </a:xfrm>
          <a:prstGeom prst="straightConnector1">
            <a:avLst/>
          </a:prstGeom>
          <a:ln w="47625" cmpd="sng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プレースホルダー 9">
            <a:extLst>
              <a:ext uri="{FF2B5EF4-FFF2-40B4-BE49-F238E27FC236}">
                <a16:creationId xmlns:a16="http://schemas.microsoft.com/office/drawing/2014/main" id="{401B55AF-E7A9-4AB8-905A-A5A4A6B16BCC}"/>
              </a:ext>
            </a:extLst>
          </p:cNvPr>
          <p:cNvSpPr txBox="1">
            <a:spLocks/>
          </p:cNvSpPr>
          <p:nvPr/>
        </p:nvSpPr>
        <p:spPr>
          <a:xfrm>
            <a:off x="4202502" y="7938635"/>
            <a:ext cx="672258" cy="647650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DE078753-37F9-49C1-8F41-61B9F8AD9EAB}"/>
                  </a:ext>
                </a:extLst>
              </p:cNvPr>
              <p:cNvSpPr/>
              <p:nvPr/>
            </p:nvSpPr>
            <p:spPr>
              <a:xfrm>
                <a:off x="11929181" y="8246818"/>
                <a:ext cx="3215046" cy="1198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DE078753-37F9-49C1-8F41-61B9F8AD9E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9181" y="8246818"/>
                <a:ext cx="3215046" cy="11988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12824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29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19" y="1440755"/>
            <a:ext cx="11921267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dirty="0">
                <a:latin typeface="+mj-lt"/>
              </a:rPr>
              <a:t>SISTEMA DE POSICIONAMIENTO DEL UAV EN EL ENTORNO DE TRABAJO</a:t>
            </a:r>
          </a:p>
        </p:txBody>
      </p:sp>
      <p:sp>
        <p:nvSpPr>
          <p:cNvPr id="19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3310558" y="2557937"/>
            <a:ext cx="12097344" cy="680905"/>
          </a:xfrm>
          <a:prstGeom prst="round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dirty="0">
                <a:latin typeface="+mj-lt"/>
              </a:rPr>
              <a:t>ESTIMACIÓN DEL MODELO DE MOVIMIENTO DEL UAV BASADO EN MOVIMIENTO DE IMÁGENES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1E6566-CBD6-4554-8199-D6DF99D6A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074" y="3521580"/>
            <a:ext cx="7188149" cy="29289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FB9C95F-7FCE-4DF9-9A53-8B2D28A7E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333" y="6733297"/>
            <a:ext cx="6652649" cy="26586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765C477-0C26-43FD-85EC-DCF55FCE6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7158" y="6733296"/>
            <a:ext cx="6719197" cy="265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060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23">
            <a:extLst>
              <a:ext uri="{FF2B5EF4-FFF2-40B4-BE49-F238E27FC236}">
                <a16:creationId xmlns:a16="http://schemas.microsoft.com/office/drawing/2014/main" id="{251F41A0-2B13-4EB2-ACD5-9FFD59DE8FFE}"/>
              </a:ext>
            </a:extLst>
          </p:cNvPr>
          <p:cNvSpPr/>
          <p:nvPr/>
        </p:nvSpPr>
        <p:spPr>
          <a:xfrm>
            <a:off x="1" y="3677780"/>
            <a:ext cx="18286412" cy="262734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3214407" y="4439902"/>
            <a:ext cx="11857596" cy="950036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/>
            <a:r>
              <a:rPr lang="es-ES" sz="6000" dirty="0">
                <a:solidFill>
                  <a:schemeClr val="tx1"/>
                </a:solidFill>
                <a:cs typeface="Times New Roman" panose="02020603050405020304" pitchFamily="18" charset="0"/>
              </a:rPr>
              <a:t>INTRODUCCIÒN</a:t>
            </a:r>
            <a:endParaRPr lang="es-UY" sz="6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正方形/長方形 22">
            <a:extLst>
              <a:ext uri="{FF2B5EF4-FFF2-40B4-BE49-F238E27FC236}">
                <a16:creationId xmlns:a16="http://schemas.microsoft.com/office/drawing/2014/main" id="{245C23E8-BC9B-4D2A-877D-801EE04DB2B8}"/>
              </a:ext>
            </a:extLst>
          </p:cNvPr>
          <p:cNvSpPr/>
          <p:nvPr/>
        </p:nvSpPr>
        <p:spPr>
          <a:xfrm rot="193381">
            <a:off x="477202" y="1156124"/>
            <a:ext cx="2990412" cy="90784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正方形/長方形 23">
            <a:extLst>
              <a:ext uri="{FF2B5EF4-FFF2-40B4-BE49-F238E27FC236}">
                <a16:creationId xmlns:a16="http://schemas.microsoft.com/office/drawing/2014/main" id="{3C2B1A0F-D52F-4ECB-AD05-11C2B6225487}"/>
              </a:ext>
            </a:extLst>
          </p:cNvPr>
          <p:cNvSpPr/>
          <p:nvPr/>
        </p:nvSpPr>
        <p:spPr>
          <a:xfrm>
            <a:off x="358230" y="1052339"/>
            <a:ext cx="3024336" cy="907846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2" name="テキスト プレースホルダー 9">
            <a:extLst>
              <a:ext uri="{FF2B5EF4-FFF2-40B4-BE49-F238E27FC236}">
                <a16:creationId xmlns:a16="http://schemas.microsoft.com/office/drawing/2014/main" id="{16E5F059-2936-43C2-81F5-9EE323EE8D46}"/>
              </a:ext>
            </a:extLst>
          </p:cNvPr>
          <p:cNvSpPr txBox="1">
            <a:spLocks/>
          </p:cNvSpPr>
          <p:nvPr/>
        </p:nvSpPr>
        <p:spPr>
          <a:xfrm>
            <a:off x="1006302" y="1135861"/>
            <a:ext cx="3024336" cy="740802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/>
              <a:t>Capítulo I</a:t>
            </a:r>
          </a:p>
        </p:txBody>
      </p:sp>
    </p:spTree>
    <p:extLst>
      <p:ext uri="{BB962C8B-B14F-4D97-AF65-F5344CB8AC3E}">
        <p14:creationId xmlns:p14="http://schemas.microsoft.com/office/powerpoint/2010/main" val="26812111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30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19" y="1440755"/>
            <a:ext cx="11921267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dirty="0">
                <a:latin typeface="+mj-lt"/>
              </a:rPr>
              <a:t>SISTEMA DE POSICIONAMIENTO DEL UAV EN EL ENTORNO DE TRABAJO</a:t>
            </a:r>
          </a:p>
        </p:txBody>
      </p:sp>
      <p:sp>
        <p:nvSpPr>
          <p:cNvPr id="19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3310558" y="2557937"/>
            <a:ext cx="12097344" cy="680905"/>
          </a:xfrm>
          <a:prstGeom prst="round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dirty="0">
                <a:latin typeface="+mj-lt"/>
              </a:rPr>
              <a:t>ESTIMACIÓN DEL MODELO DE MOVIMIENTO DEL UAV BASADO EN MOVIMIENTO DE IMÁGENES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正方形/長方形 23">
                <a:extLst>
                  <a:ext uri="{FF2B5EF4-FFF2-40B4-BE49-F238E27FC236}">
                    <a16:creationId xmlns:a16="http://schemas.microsoft.com/office/drawing/2014/main" id="{54D43D62-75BF-44E7-B2B6-FE383CD5526A}"/>
                  </a:ext>
                </a:extLst>
              </p:cNvPr>
              <p:cNvSpPr/>
              <p:nvPr/>
            </p:nvSpPr>
            <p:spPr>
              <a:xfrm>
                <a:off x="10018850" y="3441625"/>
                <a:ext cx="3332342" cy="1135724"/>
              </a:xfrm>
              <a:prstGeom prst="rect">
                <a:avLst/>
              </a:prstGeom>
              <a:blipFill dpi="0"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100000" sy="100000" flip="none" algn="tl"/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s-EC" sz="2500" dirty="0">
                  <a:latin typeface="+mj-lt"/>
                </a:endParaRPr>
              </a:p>
            </p:txBody>
          </p:sp>
        </mc:Choice>
        <mc:Fallback xmlns="">
          <p:sp>
            <p:nvSpPr>
              <p:cNvPr id="15" name="正方形/長方形 23">
                <a:extLst>
                  <a:ext uri="{FF2B5EF4-FFF2-40B4-BE49-F238E27FC236}">
                    <a16:creationId xmlns:a16="http://schemas.microsoft.com/office/drawing/2014/main" id="{54D43D62-75BF-44E7-B2B6-FE383CD552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8850" y="3441625"/>
                <a:ext cx="3332342" cy="11357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正方形/長方形 23">
            <a:extLst>
              <a:ext uri="{FF2B5EF4-FFF2-40B4-BE49-F238E27FC236}">
                <a16:creationId xmlns:a16="http://schemas.microsoft.com/office/drawing/2014/main" id="{0EE1F0D9-4BB5-40AE-91B6-B8C08F6B6E6E}"/>
              </a:ext>
            </a:extLst>
          </p:cNvPr>
          <p:cNvSpPr/>
          <p:nvPr/>
        </p:nvSpPr>
        <p:spPr>
          <a:xfrm>
            <a:off x="4805166" y="3585877"/>
            <a:ext cx="3534290" cy="914400"/>
          </a:xfrm>
          <a:prstGeom prst="rect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dirty="0">
                <a:latin typeface="+mj-lt"/>
              </a:rPr>
              <a:t>Función de transferencia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080ED8BC-7134-422D-9F72-1545B375F2A5}"/>
              </a:ext>
            </a:extLst>
          </p:cNvPr>
          <p:cNvCxnSpPr>
            <a:cxnSpLocks/>
          </p:cNvCxnSpPr>
          <p:nvPr/>
        </p:nvCxnSpPr>
        <p:spPr>
          <a:xfrm>
            <a:off x="8668351" y="4033942"/>
            <a:ext cx="1114311" cy="0"/>
          </a:xfrm>
          <a:prstGeom prst="straightConnector1">
            <a:avLst/>
          </a:prstGeom>
          <a:ln w="47625" cmpd="sng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76057A0E-7303-473E-9D04-5069F656C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1" y="5935587"/>
            <a:ext cx="8979750" cy="372404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AD33FC4-98D2-4F6C-A109-508D2C5A2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1828" y="5935587"/>
            <a:ext cx="8979750" cy="3724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E745AD2E-733E-43B6-83C2-101EFB7406FA}"/>
                  </a:ext>
                </a:extLst>
              </p:cNvPr>
              <p:cNvSpPr/>
              <p:nvPr/>
            </p:nvSpPr>
            <p:spPr>
              <a:xfrm>
                <a:off x="1866236" y="4913045"/>
                <a:ext cx="5418160" cy="990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8034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s-EC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103,02 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s-EC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0,17</m:t>
                      </m:r>
                    </m:oMath>
                  </m:oMathPara>
                </a14:m>
                <a:endParaRPr lang="es-EC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E745AD2E-733E-43B6-83C2-101EFB7406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236" y="4913045"/>
                <a:ext cx="5418160" cy="9905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2884D4F0-7FF6-4B2D-BE93-FD97C61ABF04}"/>
                  </a:ext>
                </a:extLst>
              </p:cNvPr>
              <p:cNvSpPr/>
              <p:nvPr/>
            </p:nvSpPr>
            <p:spPr>
              <a:xfrm>
                <a:off x="11002018" y="4919633"/>
                <a:ext cx="5418160" cy="990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8034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s-EC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95,53 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s-EC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0,15</m:t>
                      </m:r>
                    </m:oMath>
                  </m:oMathPara>
                </a14:m>
                <a:endParaRPr lang="es-EC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2884D4F0-7FF6-4B2D-BE93-FD97C61ABF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2018" y="4919633"/>
                <a:ext cx="5418160" cy="9905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1496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31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19" y="1440755"/>
            <a:ext cx="11921267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dirty="0">
                <a:latin typeface="+mj-lt"/>
              </a:rPr>
              <a:t>SISTEMA DE POSICIONAMIENTO DEL UAV EN EL ENTORNO DE TRABAJO</a:t>
            </a:r>
          </a:p>
        </p:txBody>
      </p:sp>
      <p:sp>
        <p:nvSpPr>
          <p:cNvPr id="19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1542419" y="2482692"/>
            <a:ext cx="6480720" cy="680905"/>
          </a:xfrm>
          <a:prstGeom prst="round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dirty="0">
                <a:latin typeface="+mj-lt"/>
              </a:rPr>
              <a:t>DISEÑO DEL CONTROLADOR PARA PITCH Y ROLL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ABF30DC6-E54C-48BB-9462-B4BC3ACC6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196" y="2628207"/>
            <a:ext cx="9275121" cy="20159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正方形/長方形 23">
                <a:extLst>
                  <a:ext uri="{FF2B5EF4-FFF2-40B4-BE49-F238E27FC236}">
                    <a16:creationId xmlns:a16="http://schemas.microsoft.com/office/drawing/2014/main" id="{1B861594-9339-4977-B5C7-48AAE337372D}"/>
                  </a:ext>
                </a:extLst>
              </p:cNvPr>
              <p:cNvSpPr/>
              <p:nvPr/>
            </p:nvSpPr>
            <p:spPr>
              <a:xfrm>
                <a:off x="179118" y="6763679"/>
                <a:ext cx="2893460" cy="1281803"/>
              </a:xfrm>
              <a:prstGeom prst="roundRect">
                <a:avLst/>
              </a:prstGeom>
              <a:blipFill dpi="0" rotWithShape="1">
                <a:blip r:embed="rId2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100000" sy="100000" flip="none" algn="tl"/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s-EC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−0,0007</m:t>
                      </m:r>
                    </m:oMath>
                  </m:oMathPara>
                </a14:m>
                <a:endParaRPr lang="es-EC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s-EC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−0,021</m:t>
                      </m:r>
                    </m:oMath>
                  </m:oMathPara>
                </a14:m>
                <a:endParaRPr lang="es-EC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正方形/長方形 23">
                <a:extLst>
                  <a:ext uri="{FF2B5EF4-FFF2-40B4-BE49-F238E27FC236}">
                    <a16:creationId xmlns:a16="http://schemas.microsoft.com/office/drawing/2014/main" id="{1B861594-9339-4977-B5C7-48AAE33737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118" y="6763679"/>
                <a:ext cx="2893460" cy="128180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n 25">
            <a:extLst>
              <a:ext uri="{FF2B5EF4-FFF2-40B4-BE49-F238E27FC236}">
                <a16:creationId xmlns:a16="http://schemas.microsoft.com/office/drawing/2014/main" id="{17F3F691-31E4-474D-81E6-519605A5955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t="5314" r="8562"/>
          <a:stretch/>
        </p:blipFill>
        <p:spPr bwMode="auto">
          <a:xfrm>
            <a:off x="3196412" y="5781586"/>
            <a:ext cx="5895020" cy="377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E361F87-A3E9-4A96-A5E5-C3A25F0993BA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" t="5710" r="8937"/>
          <a:stretch/>
        </p:blipFill>
        <p:spPr bwMode="auto">
          <a:xfrm>
            <a:off x="12108674" y="5781585"/>
            <a:ext cx="6048671" cy="377050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正方形/長方形 23">
            <a:extLst>
              <a:ext uri="{FF2B5EF4-FFF2-40B4-BE49-F238E27FC236}">
                <a16:creationId xmlns:a16="http://schemas.microsoft.com/office/drawing/2014/main" id="{A1E55AE4-BD54-4456-BA66-E263BB9BD7C5}"/>
              </a:ext>
            </a:extLst>
          </p:cNvPr>
          <p:cNvSpPr/>
          <p:nvPr/>
        </p:nvSpPr>
        <p:spPr>
          <a:xfrm>
            <a:off x="5398790" y="4931128"/>
            <a:ext cx="1122694" cy="680905"/>
          </a:xfrm>
          <a:prstGeom prst="round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+mj-lt"/>
              </a:rPr>
              <a:t>ROLL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正方形/長方形 23">
                <a:extLst>
                  <a:ext uri="{FF2B5EF4-FFF2-40B4-BE49-F238E27FC236}">
                    <a16:creationId xmlns:a16="http://schemas.microsoft.com/office/drawing/2014/main" id="{8FF93E45-FFAB-4E96-9A9C-9F49087944E1}"/>
                  </a:ext>
                </a:extLst>
              </p:cNvPr>
              <p:cNvSpPr/>
              <p:nvPr/>
            </p:nvSpPr>
            <p:spPr>
              <a:xfrm>
                <a:off x="9329148" y="6763679"/>
                <a:ext cx="2566150" cy="1281803"/>
              </a:xfrm>
              <a:prstGeom prst="roundRect">
                <a:avLst/>
              </a:prstGeom>
              <a:blipFill dpi="0" rotWithShape="1">
                <a:blip r:embed="rId2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100000" sy="100000" flip="none" algn="tl"/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s-EC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−0,002</m:t>
                      </m:r>
                    </m:oMath>
                  </m:oMathPara>
                </a14:m>
                <a:endParaRPr lang="es-EC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s-EC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−0,063</m:t>
                      </m:r>
                    </m:oMath>
                  </m:oMathPara>
                </a14:m>
                <a:endParaRPr lang="es-EC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正方形/長方形 23">
                <a:extLst>
                  <a:ext uri="{FF2B5EF4-FFF2-40B4-BE49-F238E27FC236}">
                    <a16:creationId xmlns:a16="http://schemas.microsoft.com/office/drawing/2014/main" id="{8FF93E45-FFAB-4E96-9A9C-9F49087944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148" y="6763679"/>
                <a:ext cx="2566150" cy="12818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正方形/長方形 23">
            <a:extLst>
              <a:ext uri="{FF2B5EF4-FFF2-40B4-BE49-F238E27FC236}">
                <a16:creationId xmlns:a16="http://schemas.microsoft.com/office/drawing/2014/main" id="{3DFD6089-622A-433E-8268-94DEB9A80075}"/>
              </a:ext>
            </a:extLst>
          </p:cNvPr>
          <p:cNvSpPr/>
          <p:nvPr/>
        </p:nvSpPr>
        <p:spPr>
          <a:xfrm>
            <a:off x="14010316" y="4913988"/>
            <a:ext cx="1122694" cy="680905"/>
          </a:xfrm>
          <a:prstGeom prst="round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+mj-lt"/>
              </a:rPr>
              <a:t>PITCH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D8304FF0-2983-4087-96D0-EEB1CAAE2F2A}"/>
                  </a:ext>
                </a:extLst>
              </p:cNvPr>
              <p:cNvSpPr/>
              <p:nvPr/>
            </p:nvSpPr>
            <p:spPr>
              <a:xfrm>
                <a:off x="3310558" y="3460228"/>
                <a:ext cx="4449167" cy="11312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D8304FF0-2983-4087-96D0-EEB1CAAE2F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558" y="3460228"/>
                <a:ext cx="4449167" cy="11312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352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32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19" y="1440755"/>
            <a:ext cx="11921267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dirty="0">
                <a:latin typeface="+mj-lt"/>
              </a:rPr>
              <a:t>SISTEMA DE POSICIONAMIENTO DEL UAV EN EL ENTORNO DE TRABAJO</a:t>
            </a:r>
          </a:p>
        </p:txBody>
      </p:sp>
      <p:sp>
        <p:nvSpPr>
          <p:cNvPr id="19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1542418" y="2482692"/>
            <a:ext cx="8680907" cy="680905"/>
          </a:xfrm>
          <a:prstGeom prst="round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dirty="0">
                <a:latin typeface="+mj-lt"/>
              </a:rPr>
              <a:t>POSICIÓN DEL CENTRO DEL ENTORNO DE TRABAJO EN EL FRAME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DCC2224-33D4-464F-B8AD-F5F17F282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59" t="54200" r="17316" b="14902"/>
          <a:stretch/>
        </p:blipFill>
        <p:spPr>
          <a:xfrm>
            <a:off x="10203794" y="5584409"/>
            <a:ext cx="7111924" cy="38476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正方形/長方形 23">
                <a:extLst>
                  <a:ext uri="{FF2B5EF4-FFF2-40B4-BE49-F238E27FC236}">
                    <a16:creationId xmlns:a16="http://schemas.microsoft.com/office/drawing/2014/main" id="{5C2DE8A2-F1A5-4445-BB9A-D6ACFC6A209E}"/>
                  </a:ext>
                </a:extLst>
              </p:cNvPr>
              <p:cNvSpPr/>
              <p:nvPr/>
            </p:nvSpPr>
            <p:spPr>
              <a:xfrm>
                <a:off x="13815161" y="3675331"/>
                <a:ext cx="3534290" cy="1384252"/>
              </a:xfrm>
              <a:prstGeom prst="rect">
                <a:avLst/>
              </a:prstGeom>
              <a:blipFill dpi="0"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100000" sy="100000" flip="none" algn="tl"/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C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EC" sz="28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𝐶𝑚</m:t>
                          </m:r>
                        </m:e>
                        <m:sub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EC" sz="280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type m:val="lin"/>
                          <m:ctrlPr>
                            <a:rPr lang="es-EC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2800">
                              <a:latin typeface="Cambria Math" panose="02040503050406030204" pitchFamily="18" charset="0"/>
                            </a:rPr>
                            <m:t>428</m:t>
                          </m:r>
                        </m:num>
                        <m:den>
                          <m:r>
                            <a:rPr lang="es-EC" sz="28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EC" sz="2500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C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EC" sz="28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𝐶𝑚</m:t>
                          </m:r>
                        </m:e>
                        <m:sub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EC" sz="280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type m:val="lin"/>
                          <m:ctrlPr>
                            <a:rPr lang="es-EC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2800">
                              <a:latin typeface="Cambria Math" panose="02040503050406030204" pitchFamily="18" charset="0"/>
                            </a:rPr>
                            <m:t>856</m:t>
                          </m:r>
                        </m:num>
                        <m:den>
                          <m:r>
                            <a:rPr lang="es-EC" sz="28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EC" sz="2500" dirty="0">
                  <a:latin typeface="+mj-lt"/>
                </a:endParaRPr>
              </a:p>
            </p:txBody>
          </p:sp>
        </mc:Choice>
        <mc:Fallback xmlns="">
          <p:sp>
            <p:nvSpPr>
              <p:cNvPr id="21" name="正方形/長方形 23">
                <a:extLst>
                  <a:ext uri="{FF2B5EF4-FFF2-40B4-BE49-F238E27FC236}">
                    <a16:creationId xmlns:a16="http://schemas.microsoft.com/office/drawing/2014/main" id="{5C2DE8A2-F1A5-4445-BB9A-D6ACFC6A20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5161" y="3675331"/>
                <a:ext cx="3534290" cy="13842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正方形/長方形 23">
                <a:extLst>
                  <a:ext uri="{FF2B5EF4-FFF2-40B4-BE49-F238E27FC236}">
                    <a16:creationId xmlns:a16="http://schemas.microsoft.com/office/drawing/2014/main" id="{4D054AA0-032E-4EC7-B141-8F741A98668F}"/>
                  </a:ext>
                </a:extLst>
              </p:cNvPr>
              <p:cNvSpPr/>
              <p:nvPr/>
            </p:nvSpPr>
            <p:spPr>
              <a:xfrm>
                <a:off x="10031792" y="3675331"/>
                <a:ext cx="3534290" cy="1384252"/>
              </a:xfrm>
              <a:prstGeom prst="rect">
                <a:avLst/>
              </a:prstGeom>
              <a:blipFill dpi="0"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100000" sy="100000" flip="none" algn="tl"/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𝐶𝑚</m:t>
                          </m:r>
                        </m:e>
                        <m:sub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EC" sz="28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EC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EC" sz="280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type m:val="lin"/>
                          <m:ctrlPr>
                            <a:rPr lang="es-EC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2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s-EC" sz="28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EC" sz="2500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EC" sz="28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28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EC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EC" sz="280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type m:val="lin"/>
                          <m:ctrlPr>
                            <a:rPr lang="es-EC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s-EC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s-EC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s-EC" sz="28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EC" sz="2500" dirty="0"/>
              </a:p>
            </p:txBody>
          </p:sp>
        </mc:Choice>
        <mc:Fallback xmlns="">
          <p:sp>
            <p:nvSpPr>
              <p:cNvPr id="22" name="正方形/長方形 23">
                <a:extLst>
                  <a:ext uri="{FF2B5EF4-FFF2-40B4-BE49-F238E27FC236}">
                    <a16:creationId xmlns:a16="http://schemas.microsoft.com/office/drawing/2014/main" id="{4D054AA0-032E-4EC7-B141-8F741A9866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1792" y="3675331"/>
                <a:ext cx="3534290" cy="13842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Imagen 23">
            <a:extLst>
              <a:ext uri="{FF2B5EF4-FFF2-40B4-BE49-F238E27FC236}">
                <a16:creationId xmlns:a16="http://schemas.microsoft.com/office/drawing/2014/main" id="{DF2B6B9F-D093-470D-ABD6-6AC67ED99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294" y="3487316"/>
            <a:ext cx="8315325" cy="593407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9081203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33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19" y="1440755"/>
            <a:ext cx="9040947" cy="914400"/>
          </a:xfrm>
          <a:prstGeom prst="homePlate">
            <a:avLst/>
          </a:prstGeom>
          <a:blipFill dpi="0"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" name="テキスト プレースホルダー 9">
            <a:extLst>
              <a:ext uri="{FF2B5EF4-FFF2-40B4-BE49-F238E27FC236}">
                <a16:creationId xmlns:a16="http://schemas.microsoft.com/office/drawing/2014/main" id="{3B5A07E7-A3D5-4A49-ADF8-12680D51E20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11474322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92500" lnSpcReduction="1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SISTEMA DE PERCEPCION DEL ENTORNO DE TRABAJO</a:t>
            </a:r>
          </a:p>
          <a:p>
            <a:endParaRPr lang="en-U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FE574C61-175C-4871-9755-E48A96DB0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88" y="3055268"/>
            <a:ext cx="5010150" cy="5019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25077492-C104-45C0-BC84-127BDD410743}"/>
                  </a:ext>
                </a:extLst>
              </p:cNvPr>
              <p:cNvSpPr txBox="1"/>
              <p:nvPr/>
            </p:nvSpPr>
            <p:spPr>
              <a:xfrm>
                <a:off x="6530694" y="2748216"/>
                <a:ext cx="4429098" cy="13503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C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C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C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s-EC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C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s-EC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s-EC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EC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C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s-EC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s-EC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mr>
                            <m:mr>
                              <m:e>
                                <m:r>
                                  <a:rPr lang="es-EC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s-EC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s-EC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mr>
                            <m:mr>
                              <m:e>
                                <m:r>
                                  <a:rPr lang="es-EC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C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C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C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C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s-EC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s-EC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25077492-C104-45C0-BC84-127BDD410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694" y="2748216"/>
                <a:ext cx="4429098" cy="135037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A095DB38-562B-4343-9DDB-FF3428991F7B}"/>
                  </a:ext>
                </a:extLst>
              </p:cNvPr>
              <p:cNvSpPr txBox="1"/>
              <p:nvPr/>
            </p:nvSpPr>
            <p:spPr>
              <a:xfrm>
                <a:off x="13357924" y="2925506"/>
                <a:ext cx="147957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𝐻𝑥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A095DB38-562B-4343-9DDB-FF3428991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7924" y="2925506"/>
                <a:ext cx="1479572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D57F63F7-AE6D-405C-8801-9BA09FF6B09F}"/>
                  </a:ext>
                </a:extLst>
              </p:cNvPr>
              <p:cNvSpPr txBox="1"/>
              <p:nvPr/>
            </p:nvSpPr>
            <p:spPr>
              <a:xfrm>
                <a:off x="11724913" y="3547205"/>
                <a:ext cx="474559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𝑀𝑎𝑡𝑟𝑖𝑧</m:t>
                      </m:r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h𝑜𝑚𝑜𝑔𝑟𝑎𝑓</m:t>
                      </m:r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D57F63F7-AE6D-405C-8801-9BA09FF6B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4913" y="3547205"/>
                <a:ext cx="4745594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agen 27">
            <a:extLst>
              <a:ext uri="{FF2B5EF4-FFF2-40B4-BE49-F238E27FC236}">
                <a16:creationId xmlns:a16="http://schemas.microsoft.com/office/drawing/2014/main" id="{50E4DC8E-0737-4EF4-9107-D021F3D0F84F}"/>
              </a:ext>
            </a:extLst>
          </p:cNvPr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0" t="33030" r="42821" b="18003"/>
          <a:stretch/>
        </p:blipFill>
        <p:spPr bwMode="auto">
          <a:xfrm>
            <a:off x="6062892" y="5423103"/>
            <a:ext cx="6504841" cy="411310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9E83666B-9505-47CE-81A9-2C4E401211CB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t="4584" r="54973" b="15752"/>
          <a:stretch>
            <a:fillRect/>
          </a:stretch>
        </p:blipFill>
        <p:spPr bwMode="auto">
          <a:xfrm>
            <a:off x="13136587" y="5469781"/>
            <a:ext cx="4071515" cy="411310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216C2677-2C7C-45DF-9167-951F61C8D43A}"/>
              </a:ext>
            </a:extLst>
          </p:cNvPr>
          <p:cNvSpPr txBox="1"/>
          <p:nvPr/>
        </p:nvSpPr>
        <p:spPr>
          <a:xfrm>
            <a:off x="11116648" y="4771493"/>
            <a:ext cx="2029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rgbClr val="FFFFFF"/>
                </a:solidFill>
                <a:latin typeface="+mj-lt"/>
              </a:rPr>
              <a:t>Resultado</a:t>
            </a:r>
          </a:p>
        </p:txBody>
      </p:sp>
    </p:spTree>
    <p:extLst>
      <p:ext uri="{BB962C8B-B14F-4D97-AF65-F5344CB8AC3E}">
        <p14:creationId xmlns:p14="http://schemas.microsoft.com/office/powerpoint/2010/main" val="31708970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34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20" y="1440755"/>
            <a:ext cx="10697130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SISTEMA DE DETECCIÓN DE OBSTÁCULOS</a:t>
            </a:r>
            <a:r>
              <a:rPr lang="en-US" sz="2500" dirty="0">
                <a:latin typeface="+mj-lt"/>
              </a:rPr>
              <a:t> BASADOS EN COLOR</a:t>
            </a:r>
            <a:endParaRPr lang="es-EC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A34BAA4-6D43-4740-8BF2-3C1E3FC3D2DB}"/>
              </a:ext>
            </a:extLst>
          </p:cNvPr>
          <p:cNvSpPr txBox="1"/>
          <p:nvPr/>
        </p:nvSpPr>
        <p:spPr>
          <a:xfrm>
            <a:off x="37362" y="2602722"/>
            <a:ext cx="10480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err="1">
                <a:solidFill>
                  <a:srgbClr val="FFFFFF"/>
                </a:solidFill>
                <a:latin typeface="+mj-lt"/>
              </a:rPr>
              <a:t>mask</a:t>
            </a:r>
            <a:r>
              <a:rPr lang="es-EC" dirty="0">
                <a:solidFill>
                  <a:srgbClr val="FFFFFF"/>
                </a:solidFill>
                <a:latin typeface="+mj-lt"/>
              </a:rPr>
              <a:t>= cv2.inRange(</a:t>
            </a:r>
            <a:r>
              <a:rPr lang="es-EC" dirty="0" err="1">
                <a:solidFill>
                  <a:srgbClr val="FFFFFF"/>
                </a:solidFill>
                <a:latin typeface="+mj-lt"/>
              </a:rPr>
              <a:t>img_hsv,lower_green</a:t>
            </a:r>
            <a:r>
              <a:rPr lang="es-EC" dirty="0">
                <a:solidFill>
                  <a:srgbClr val="FFFFFF"/>
                </a:solidFill>
                <a:latin typeface="+mj-lt"/>
              </a:rPr>
              <a:t>, </a:t>
            </a:r>
            <a:r>
              <a:rPr lang="es-EC" dirty="0" err="1">
                <a:solidFill>
                  <a:srgbClr val="FFFFFF"/>
                </a:solidFill>
                <a:latin typeface="+mj-lt"/>
              </a:rPr>
              <a:t>upper_green</a:t>
            </a:r>
            <a:r>
              <a:rPr lang="es-EC" dirty="0">
                <a:solidFill>
                  <a:srgbClr val="FFFFFF"/>
                </a:solidFill>
                <a:latin typeface="+mj-lt"/>
              </a:rPr>
              <a:t>)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19765C0-379A-4335-863C-E48058421AF9}"/>
              </a:ext>
            </a:extLst>
          </p:cNvPr>
          <p:cNvSpPr txBox="1"/>
          <p:nvPr/>
        </p:nvSpPr>
        <p:spPr>
          <a:xfrm>
            <a:off x="2431623" y="8112540"/>
            <a:ext cx="4886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err="1">
                <a:solidFill>
                  <a:srgbClr val="FFFFFF"/>
                </a:solidFill>
                <a:latin typeface="+mj-lt"/>
              </a:rPr>
              <a:t>lower_green</a:t>
            </a:r>
            <a:r>
              <a:rPr lang="es-EC" dirty="0">
                <a:solidFill>
                  <a:srgbClr val="FFFFFF"/>
                </a:solidFill>
                <a:latin typeface="+mj-lt"/>
              </a:rPr>
              <a:t> =  (50,75,20)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BBF88C33-7889-4067-955C-AF28D091291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78" y="3384968"/>
            <a:ext cx="7126899" cy="45301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647417A9-3FF3-4C19-93F8-AFA401054E3B}"/>
              </a:ext>
            </a:extLst>
          </p:cNvPr>
          <p:cNvSpPr txBox="1"/>
          <p:nvPr/>
        </p:nvSpPr>
        <p:spPr>
          <a:xfrm>
            <a:off x="2431623" y="8849761"/>
            <a:ext cx="5408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err="1">
                <a:solidFill>
                  <a:srgbClr val="FFFFFF"/>
                </a:solidFill>
                <a:latin typeface="+mj-lt"/>
              </a:rPr>
              <a:t>upper_green</a:t>
            </a:r>
            <a:r>
              <a:rPr lang="es-EC" dirty="0">
                <a:solidFill>
                  <a:srgbClr val="FFFFFF"/>
                </a:solidFill>
                <a:latin typeface="+mj-lt"/>
              </a:rPr>
              <a:t> =  (70,255,255)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1C77D02-1367-4927-A673-B8117577C593}"/>
              </a:ext>
            </a:extLst>
          </p:cNvPr>
          <p:cNvSpPr/>
          <p:nvPr/>
        </p:nvSpPr>
        <p:spPr>
          <a:xfrm>
            <a:off x="3598590" y="3461990"/>
            <a:ext cx="792088" cy="28336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87A566B7-DB1F-4E0A-BC81-0AB2FE3A131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" t="1891" r="54974" b="16835"/>
          <a:stretch>
            <a:fillRect/>
          </a:stretch>
        </p:blipFill>
        <p:spPr bwMode="auto">
          <a:xfrm>
            <a:off x="9101640" y="4167216"/>
            <a:ext cx="4320480" cy="453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8355474-DB44-4067-9C70-2AD059218D6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1" t="1239" r="16049" b="33476"/>
          <a:stretch>
            <a:fillRect/>
          </a:stretch>
        </p:blipFill>
        <p:spPr bwMode="auto">
          <a:xfrm>
            <a:off x="13772637" y="4500872"/>
            <a:ext cx="3428679" cy="358951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4B9D1DBF-63A0-413E-9A9C-3961162400F3}"/>
              </a:ext>
            </a:extLst>
          </p:cNvPr>
          <p:cNvSpPr txBox="1"/>
          <p:nvPr/>
        </p:nvSpPr>
        <p:spPr>
          <a:xfrm>
            <a:off x="12242623" y="3457433"/>
            <a:ext cx="2029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rgbClr val="FFFFFF"/>
                </a:solidFill>
                <a:latin typeface="+mj-lt"/>
              </a:rPr>
              <a:t>Resultado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9EE3B49-234E-4958-891C-8A2BF6387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04354" y="2355155"/>
            <a:ext cx="3431768" cy="1822021"/>
          </a:xfrm>
          <a:prstGeom prst="rect">
            <a:avLst/>
          </a:prstGeom>
        </p:spPr>
      </p:pic>
      <p:cxnSp>
        <p:nvCxnSpPr>
          <p:cNvPr id="25" name="Conector: curvado 24">
            <a:extLst>
              <a:ext uri="{FF2B5EF4-FFF2-40B4-BE49-F238E27FC236}">
                <a16:creationId xmlns:a16="http://schemas.microsoft.com/office/drawing/2014/main" id="{AA0FDC2B-608A-4A23-8803-EA39022272A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5073280" y="4088798"/>
            <a:ext cx="1245308" cy="1152128"/>
          </a:xfrm>
          <a:prstGeom prst="curvedConnector3">
            <a:avLst/>
          </a:prstGeom>
          <a:ln w="3810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n 27">
            <a:extLst>
              <a:ext uri="{FF2B5EF4-FFF2-40B4-BE49-F238E27FC236}">
                <a16:creationId xmlns:a16="http://schemas.microsoft.com/office/drawing/2014/main" id="{6377B9C1-AE36-400E-B1A5-50B70DD7C0D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1" t="7519" r="16049" b="35258"/>
          <a:stretch/>
        </p:blipFill>
        <p:spPr bwMode="auto">
          <a:xfrm>
            <a:off x="9590588" y="4850978"/>
            <a:ext cx="3481016" cy="321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112F5FA0-1F5B-4849-8F17-2C71C3B20FD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t="8932" r="49518" b="34076"/>
          <a:stretch>
            <a:fillRect/>
          </a:stretch>
        </p:blipFill>
        <p:spPr bwMode="auto">
          <a:xfrm>
            <a:off x="13772636" y="4850978"/>
            <a:ext cx="3428679" cy="3211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F8CAB509-2B83-41C3-8F88-E776C1BBE948}"/>
              </a:ext>
            </a:extLst>
          </p:cNvPr>
          <p:cNvCxnSpPr>
            <a:cxnSpLocks/>
            <a:stCxn id="28" idx="3"/>
            <a:endCxn id="29" idx="1"/>
          </p:cNvCxnSpPr>
          <p:nvPr/>
        </p:nvCxnSpPr>
        <p:spPr>
          <a:xfrm>
            <a:off x="13071604" y="6456765"/>
            <a:ext cx="701032" cy="0"/>
          </a:xfrm>
          <a:prstGeom prst="straightConnector1">
            <a:avLst/>
          </a:prstGeom>
          <a:ln w="47625" cmpd="sng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253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35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19" y="1440755"/>
            <a:ext cx="11474322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" name="テキスト プレースホルダー 9">
            <a:extLst>
              <a:ext uri="{FF2B5EF4-FFF2-40B4-BE49-F238E27FC236}">
                <a16:creationId xmlns:a16="http://schemas.microsoft.com/office/drawing/2014/main" id="{3B5A07E7-A3D5-4A49-ADF8-12680D51E20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11474322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925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SISTEMA DE PLANIFICACIÓN DE TRAYECTORIA DEL ROBOT MÓVIL</a:t>
            </a:r>
          </a:p>
          <a:p>
            <a:endParaRPr lang="en-US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0858AF1-BED8-4C7B-A337-F62F334A3B8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207102" y="3710445"/>
            <a:ext cx="5328592" cy="5472608"/>
          </a:xfrm>
          <a:prstGeom prst="rect">
            <a:avLst/>
          </a:prstGeom>
          <a:pattFill prst="pct5">
            <a:fgClr>
              <a:srgbClr val="000009"/>
            </a:fgClr>
            <a:bgClr>
              <a:schemeClr val="bg1"/>
            </a:bgClr>
          </a:pattFill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490DB11B-BC9D-4D72-B4FF-C1B39A23B6F2}"/>
              </a:ext>
            </a:extLst>
          </p:cNvPr>
          <p:cNvSpPr txBox="1"/>
          <p:nvPr/>
        </p:nvSpPr>
        <p:spPr>
          <a:xfrm>
            <a:off x="1521206" y="2435482"/>
            <a:ext cx="5376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rgbClr val="FFFFFF"/>
                </a:solidFill>
                <a:latin typeface="+mj-lt"/>
              </a:rPr>
              <a:t>Algoritmo de </a:t>
            </a:r>
            <a:r>
              <a:rPr lang="es-EC" dirty="0" err="1">
                <a:solidFill>
                  <a:srgbClr val="FFFFFF"/>
                </a:solidFill>
                <a:latin typeface="+mj-lt"/>
              </a:rPr>
              <a:t>Boustrophedon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C4CEE3F-53F8-4ADD-AF20-F177E91509CB}"/>
              </a:ext>
            </a:extLst>
          </p:cNvPr>
          <p:cNvSpPr txBox="1"/>
          <p:nvPr/>
        </p:nvSpPr>
        <p:spPr>
          <a:xfrm>
            <a:off x="2374454" y="3046846"/>
            <a:ext cx="314701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>
                <a:solidFill>
                  <a:srgbClr val="FFFFFF"/>
                </a:solidFill>
                <a:latin typeface="+mj-lt"/>
              </a:rPr>
              <a:t>“El camino del Buey”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5E37181-2A07-4A7E-AF9E-116EA93F6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64" y="3627455"/>
            <a:ext cx="7610475" cy="571500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C7F943A-97DF-4F07-A32A-4538E5772238}"/>
              </a:ext>
            </a:extLst>
          </p:cNvPr>
          <p:cNvSpPr txBox="1"/>
          <p:nvPr/>
        </p:nvSpPr>
        <p:spPr>
          <a:xfrm>
            <a:off x="8666485" y="2782337"/>
            <a:ext cx="46258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500" dirty="0">
                <a:solidFill>
                  <a:srgbClr val="FFFFFF"/>
                </a:solidFill>
                <a:latin typeface="+mj-lt"/>
              </a:rPr>
              <a:t>Trayectoria Ideal en superficies</a:t>
            </a:r>
          </a:p>
          <a:p>
            <a:pPr algn="ctr"/>
            <a:r>
              <a:rPr lang="es-EC" sz="2500" dirty="0">
                <a:solidFill>
                  <a:srgbClr val="FFFFFF"/>
                </a:solidFill>
                <a:latin typeface="+mj-lt"/>
              </a:rPr>
              <a:t> libres de obstáculos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6F428C7-217D-4598-893A-5C6A0E6D0215}"/>
              </a:ext>
            </a:extLst>
          </p:cNvPr>
          <p:cNvSpPr txBox="1"/>
          <p:nvPr/>
        </p:nvSpPr>
        <p:spPr>
          <a:xfrm>
            <a:off x="14715157" y="3120268"/>
            <a:ext cx="239360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>
                <a:solidFill>
                  <a:srgbClr val="FFFFFF"/>
                </a:solidFill>
                <a:latin typeface="+mj-lt"/>
              </a:rPr>
              <a:t>Características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5A559C2-0D34-416E-82D2-AD0AEAD72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0582" y="3715299"/>
            <a:ext cx="4411616" cy="298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381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36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19" y="1440755"/>
            <a:ext cx="11474322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" name="テキスト プレースホルダー 9">
            <a:extLst>
              <a:ext uri="{FF2B5EF4-FFF2-40B4-BE49-F238E27FC236}">
                <a16:creationId xmlns:a16="http://schemas.microsoft.com/office/drawing/2014/main" id="{3B5A07E7-A3D5-4A49-ADF8-12680D51E20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11474322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925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SISTEMA DE PLANIFICACIÓN DE TRAYECTORIA DEL ROBOT MÓVIL</a:t>
            </a:r>
          </a:p>
          <a:p>
            <a:endParaRPr lang="en-U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0DB11B-BC9D-4D72-B4FF-C1B39A23B6F2}"/>
              </a:ext>
            </a:extLst>
          </p:cNvPr>
          <p:cNvSpPr txBox="1"/>
          <p:nvPr/>
        </p:nvSpPr>
        <p:spPr>
          <a:xfrm>
            <a:off x="1521206" y="2435482"/>
            <a:ext cx="5376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rgbClr val="FFFFFF"/>
                </a:solidFill>
                <a:latin typeface="+mj-lt"/>
              </a:rPr>
              <a:t>Algoritmo de Boustrophedon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2167B72-6F2A-4B21-9E7A-F8AAE2041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42" t="23232" r="31886" b="12069"/>
          <a:stretch/>
        </p:blipFill>
        <p:spPr>
          <a:xfrm>
            <a:off x="882423" y="3030376"/>
            <a:ext cx="6584269" cy="7159001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5FC051-DAF7-4462-A0DC-8904C472A04D}"/>
              </a:ext>
            </a:extLst>
          </p:cNvPr>
          <p:cNvSpPr txBox="1"/>
          <p:nvPr/>
        </p:nvSpPr>
        <p:spPr>
          <a:xfrm>
            <a:off x="12527893" y="3034478"/>
            <a:ext cx="16257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>
                <a:solidFill>
                  <a:srgbClr val="FFFFFF"/>
                </a:solidFill>
                <a:latin typeface="+mj-lt"/>
              </a:rPr>
              <a:t>Resultado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36BD0D6-58F6-4FA2-BE9A-885F4886FA9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611" y="3789914"/>
            <a:ext cx="5605402" cy="5486658"/>
          </a:xfrm>
          <a:prstGeom prst="rect">
            <a:avLst/>
          </a:prstGeom>
          <a:noFill/>
          <a:ln w="3175">
            <a:solidFill>
              <a:schemeClr val="bg2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E09CC72-5B6D-4253-9F63-E7CF36937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8850" y="3051714"/>
            <a:ext cx="6219825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59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37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18" y="1440755"/>
            <a:ext cx="12028199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" name="テキスト プレースホルダー 9">
            <a:extLst>
              <a:ext uri="{FF2B5EF4-FFF2-40B4-BE49-F238E27FC236}">
                <a16:creationId xmlns:a16="http://schemas.microsoft.com/office/drawing/2014/main" id="{3B5A07E7-A3D5-4A49-ADF8-12680D51E20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11474322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925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SISTEMA DE PLANIFICACIÓN DE TRAYECTORIA DEL ROBOT MÓVIL</a:t>
            </a:r>
          </a:p>
          <a:p>
            <a:endParaRPr lang="en-U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0DB11B-BC9D-4D72-B4FF-C1B39A23B6F2}"/>
              </a:ext>
            </a:extLst>
          </p:cNvPr>
          <p:cNvSpPr txBox="1"/>
          <p:nvPr/>
        </p:nvSpPr>
        <p:spPr>
          <a:xfrm>
            <a:off x="2734494" y="2437976"/>
            <a:ext cx="12572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rgbClr val="FFFFFF"/>
                </a:solidFill>
                <a:latin typeface="+mj-lt"/>
              </a:rPr>
              <a:t>Algoritmo de Boustrophedon modificado para evasión de obstáculos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EA9E346-03E7-4E36-A72E-33D68481186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8" y="3746194"/>
            <a:ext cx="5605402" cy="547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478F83BA-BB5C-4867-A271-23972AD427E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89" y="3746194"/>
            <a:ext cx="5605402" cy="548665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6E89AA14-F372-4FDC-A776-0C299F674BF3}"/>
              </a:ext>
            </a:extLst>
          </p:cNvPr>
          <p:cNvSpPr txBox="1"/>
          <p:nvPr/>
        </p:nvSpPr>
        <p:spPr>
          <a:xfrm>
            <a:off x="1532175" y="3185992"/>
            <a:ext cx="37834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>
                <a:solidFill>
                  <a:srgbClr val="FFFFFF"/>
                </a:solidFill>
                <a:latin typeface="+mj-lt"/>
              </a:rPr>
              <a:t>Máscara basada en color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6F9275A4-08C3-476C-BDE3-0692636DEA8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6740" y="7014700"/>
            <a:ext cx="3304192" cy="251998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A70FC641-B38A-418F-A846-F147746ABD28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841"/>
          <a:stretch/>
        </p:blipFill>
        <p:spPr bwMode="auto">
          <a:xfrm>
            <a:off x="13016740" y="3747745"/>
            <a:ext cx="3304192" cy="2537674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80CF7F43-72FE-44EB-B165-686D215A5288}"/>
              </a:ext>
            </a:extLst>
          </p:cNvPr>
          <p:cNvSpPr txBox="1"/>
          <p:nvPr/>
        </p:nvSpPr>
        <p:spPr>
          <a:xfrm>
            <a:off x="12761770" y="3145945"/>
            <a:ext cx="39789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>
                <a:solidFill>
                  <a:srgbClr val="FFFFFF"/>
                </a:solidFill>
                <a:latin typeface="+mj-lt"/>
              </a:rPr>
              <a:t>Puntos de entrada y salida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2619152-BD73-42DE-8B5B-4B2B782B323E}"/>
              </a:ext>
            </a:extLst>
          </p:cNvPr>
          <p:cNvSpPr txBox="1"/>
          <p:nvPr/>
        </p:nvSpPr>
        <p:spPr>
          <a:xfrm>
            <a:off x="13570618" y="6410165"/>
            <a:ext cx="21964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>
                <a:solidFill>
                  <a:srgbClr val="FFFFFF"/>
                </a:solidFill>
                <a:latin typeface="+mj-lt"/>
              </a:rPr>
              <a:t>Posibles rutas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cxnSp>
        <p:nvCxnSpPr>
          <p:cNvPr id="7" name="Conector: curvado 6">
            <a:extLst>
              <a:ext uri="{FF2B5EF4-FFF2-40B4-BE49-F238E27FC236}">
                <a16:creationId xmlns:a16="http://schemas.microsoft.com/office/drawing/2014/main" id="{CB618F3A-1FE5-4F8A-B2CD-16BDB585B29C}"/>
              </a:ext>
            </a:extLst>
          </p:cNvPr>
          <p:cNvCxnSpPr>
            <a:cxnSpLocks/>
          </p:cNvCxnSpPr>
          <p:nvPr/>
        </p:nvCxnSpPr>
        <p:spPr>
          <a:xfrm>
            <a:off x="9575254" y="5647556"/>
            <a:ext cx="3186516" cy="835463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8542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38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18" y="1440755"/>
            <a:ext cx="11921267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" name="テキスト プレースホルダー 9">
            <a:extLst>
              <a:ext uri="{FF2B5EF4-FFF2-40B4-BE49-F238E27FC236}">
                <a16:creationId xmlns:a16="http://schemas.microsoft.com/office/drawing/2014/main" id="{3B5A07E7-A3D5-4A49-ADF8-12680D51E20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11474322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925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SISTEMA DE PLANIFICACIÓN DE TRAYECTORIA DEL ROBOT MÓVIL</a:t>
            </a:r>
          </a:p>
          <a:p>
            <a:endParaRPr lang="en-U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0DB11B-BC9D-4D72-B4FF-C1B39A23B6F2}"/>
              </a:ext>
            </a:extLst>
          </p:cNvPr>
          <p:cNvSpPr txBox="1"/>
          <p:nvPr/>
        </p:nvSpPr>
        <p:spPr>
          <a:xfrm>
            <a:off x="2734494" y="2437976"/>
            <a:ext cx="12572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rgbClr val="FFFFFF"/>
                </a:solidFill>
                <a:latin typeface="+mj-lt"/>
              </a:rPr>
              <a:t>Algoritmo de Boustrophedon modificado para evasión de obstáculos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0CF7F43-72FE-44EB-B165-686D215A5288}"/>
              </a:ext>
            </a:extLst>
          </p:cNvPr>
          <p:cNvSpPr txBox="1"/>
          <p:nvPr/>
        </p:nvSpPr>
        <p:spPr>
          <a:xfrm>
            <a:off x="681566" y="3615061"/>
            <a:ext cx="762901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>
                <a:solidFill>
                  <a:srgbClr val="FFFFFF"/>
                </a:solidFill>
                <a:latin typeface="+mj-lt"/>
              </a:rPr>
              <a:t>Boustrophedon para superficies libres de obstáculos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1C0D0ACD-6527-400C-8BFE-B1E9BE2C7B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0" t="4003" r="1274" b="4026"/>
          <a:stretch/>
        </p:blipFill>
        <p:spPr>
          <a:xfrm>
            <a:off x="4469435" y="4552416"/>
            <a:ext cx="9505056" cy="288032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E4F9D45-DCC8-4744-B31A-D05D17EFE76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71" y="4227523"/>
            <a:ext cx="5605402" cy="5486658"/>
          </a:xfrm>
          <a:prstGeom prst="rect">
            <a:avLst/>
          </a:prstGeom>
          <a:noFill/>
          <a:ln w="3175">
            <a:solidFill>
              <a:schemeClr val="bg2"/>
            </a:solidFill>
          </a:ln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D61C8DF-7A34-4367-8E18-F4234FC332D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774" y="4196822"/>
            <a:ext cx="5605402" cy="548665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06263639-9FE6-4B41-86C6-308209A402A6}"/>
              </a:ext>
            </a:extLst>
          </p:cNvPr>
          <p:cNvSpPr txBox="1"/>
          <p:nvPr/>
        </p:nvSpPr>
        <p:spPr>
          <a:xfrm>
            <a:off x="10381861" y="3615061"/>
            <a:ext cx="634660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>
                <a:solidFill>
                  <a:srgbClr val="FFFFFF"/>
                </a:solidFill>
                <a:latin typeface="+mj-lt"/>
              </a:rPr>
              <a:t>Boustrophedon para evasión de obstáculos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23332E8-B41C-4B52-8F19-0838A6E49506}"/>
              </a:ext>
            </a:extLst>
          </p:cNvPr>
          <p:cNvSpPr txBox="1"/>
          <p:nvPr/>
        </p:nvSpPr>
        <p:spPr>
          <a:xfrm>
            <a:off x="8207102" y="3057689"/>
            <a:ext cx="2029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rgbClr val="FFFFFF"/>
                </a:solidFill>
                <a:latin typeface="+mj-lt"/>
              </a:rPr>
              <a:t>Resultado</a:t>
            </a:r>
            <a:endParaRPr lang="es-EC" sz="4000" dirty="0">
              <a:solidFill>
                <a:srgbClr val="FFFFFF"/>
              </a:solidFill>
              <a:latin typeface="+mj-lt"/>
            </a:endParaRP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1C186047-A0F7-458E-8927-06D443CC5706}"/>
              </a:ext>
            </a:extLst>
          </p:cNvPr>
          <p:cNvCxnSpPr>
            <a:cxnSpLocks/>
          </p:cNvCxnSpPr>
          <p:nvPr/>
        </p:nvCxnSpPr>
        <p:spPr>
          <a:xfrm>
            <a:off x="8374215" y="6970852"/>
            <a:ext cx="1862610" cy="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9660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39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20" y="1440755"/>
            <a:ext cx="12929378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" name="テキスト プレースホルダー 9">
            <a:extLst>
              <a:ext uri="{FF2B5EF4-FFF2-40B4-BE49-F238E27FC236}">
                <a16:creationId xmlns:a16="http://schemas.microsoft.com/office/drawing/2014/main" id="{3B5A07E7-A3D5-4A49-ADF8-12680D51E20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12554442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85000" lnSpcReduction="1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SISTEMA DE CONTROL DE SEGUIMIENTO DE TRAYECTORIA DEL ROBOT MÓVIL </a:t>
            </a:r>
          </a:p>
          <a:p>
            <a:endParaRPr lang="en-US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D44D6ED-1A20-4D05-B161-7D2EE9C8FD1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t="1929" r="4079" b="4522"/>
          <a:stretch/>
        </p:blipFill>
        <p:spPr bwMode="auto">
          <a:xfrm>
            <a:off x="1542419" y="3816270"/>
            <a:ext cx="5505772" cy="55019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正方形/長方形 23">
            <a:extLst>
              <a:ext uri="{FF2B5EF4-FFF2-40B4-BE49-F238E27FC236}">
                <a16:creationId xmlns:a16="http://schemas.microsoft.com/office/drawing/2014/main" id="{256649AE-6B55-4602-984D-9074E1430F11}"/>
              </a:ext>
            </a:extLst>
          </p:cNvPr>
          <p:cNvSpPr/>
          <p:nvPr/>
        </p:nvSpPr>
        <p:spPr>
          <a:xfrm>
            <a:off x="1532296" y="2683691"/>
            <a:ext cx="15265191" cy="680905"/>
          </a:xfrm>
          <a:prstGeom prst="round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dirty="0">
                <a:latin typeface="+mj-lt"/>
              </a:rPr>
              <a:t>ESTIMACIÓN DEL MODELO DE DESPLAZAMIENTO ANGULAR DEL ROBOT MÓVIL BASADO EN MOVIMIENTO DE IMÁGENES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58DDA21-6BAF-4B84-BF37-B4BDE2D3AB3B}"/>
              </a:ext>
            </a:extLst>
          </p:cNvPr>
          <p:cNvSpPr/>
          <p:nvPr/>
        </p:nvSpPr>
        <p:spPr>
          <a:xfrm>
            <a:off x="7899097" y="3556287"/>
            <a:ext cx="7983251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2400" b="1" dirty="0">
                <a:latin typeface="+mj-lt"/>
                <a:ea typeface="Times New Roman" panose="02020603050405020304" pitchFamily="18" charset="0"/>
              </a:rPr>
              <a:t>M1: </a:t>
            </a:r>
            <a:r>
              <a:rPr lang="es-ES" sz="2400" dirty="0">
                <a:latin typeface="+mj-lt"/>
                <a:ea typeface="Times New Roman" panose="02020603050405020304" pitchFamily="18" charset="0"/>
              </a:rPr>
              <a:t>Marcador posición inicial frame 1</a:t>
            </a:r>
            <a:endParaRPr lang="es-EC" sz="2400" dirty="0"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2400" b="1" dirty="0">
                <a:latin typeface="+mj-lt"/>
                <a:ea typeface="Times New Roman" panose="02020603050405020304" pitchFamily="18" charset="0"/>
              </a:rPr>
              <a:t>M2: </a:t>
            </a:r>
            <a:r>
              <a:rPr lang="es-ES" sz="2400" dirty="0">
                <a:latin typeface="+mj-lt"/>
                <a:ea typeface="Times New Roman" panose="02020603050405020304" pitchFamily="18" charset="0"/>
              </a:rPr>
              <a:t>Marcador posición final frame 2</a:t>
            </a:r>
            <a:endParaRPr lang="es-EC" sz="2400" dirty="0"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2400" b="1" dirty="0">
                <a:latin typeface="+mj-lt"/>
                <a:ea typeface="Times New Roman" panose="02020603050405020304" pitchFamily="18" charset="0"/>
              </a:rPr>
              <a:t>Pi: </a:t>
            </a:r>
            <a:r>
              <a:rPr lang="es-ES" sz="2400" dirty="0">
                <a:latin typeface="+mj-lt"/>
                <a:ea typeface="Times New Roman" panose="02020603050405020304" pitchFamily="18" charset="0"/>
              </a:rPr>
              <a:t>Punto de inicio</a:t>
            </a:r>
            <a:endParaRPr lang="es-EC" sz="2400" dirty="0"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2400" b="1" dirty="0">
                <a:latin typeface="+mj-lt"/>
                <a:ea typeface="Times New Roman" panose="02020603050405020304" pitchFamily="18" charset="0"/>
              </a:rPr>
              <a:t>Pf: </a:t>
            </a:r>
            <a:r>
              <a:rPr lang="es-ES" sz="2400" dirty="0">
                <a:latin typeface="+mj-lt"/>
                <a:ea typeface="Times New Roman" panose="02020603050405020304" pitchFamily="18" charset="0"/>
              </a:rPr>
              <a:t>Punto final</a:t>
            </a:r>
            <a:endParaRPr lang="es-EC" sz="2400" dirty="0"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2400" b="1" dirty="0">
                <a:latin typeface="+mj-lt"/>
                <a:ea typeface="Times New Roman" panose="02020603050405020304" pitchFamily="18" charset="0"/>
              </a:rPr>
              <a:t>B: </a:t>
            </a:r>
            <a:r>
              <a:rPr lang="es-ES" sz="2400" dirty="0">
                <a:latin typeface="+mj-lt"/>
                <a:ea typeface="Times New Roman" panose="02020603050405020304" pitchFamily="18" charset="0"/>
              </a:rPr>
              <a:t>Ángulo generado entre las posiciones del marcador</a:t>
            </a:r>
            <a:endParaRPr lang="es-EC" sz="2400" dirty="0"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C" sz="2400" b="1" dirty="0">
                <a:latin typeface="+mj-lt"/>
                <a:ea typeface="Noto Sans CJK SC Regular"/>
                <a:cs typeface="FreeSans"/>
              </a:rPr>
              <a:t>E: </a:t>
            </a:r>
            <a:r>
              <a:rPr lang="es-EC" sz="2400" dirty="0">
                <a:latin typeface="+mj-lt"/>
                <a:ea typeface="Noto Sans CJK SC Regular"/>
                <a:cs typeface="FreeSans"/>
              </a:rPr>
              <a:t>Punto eje de giro</a:t>
            </a:r>
            <a:endParaRPr lang="es-EC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BD51EF36-31CF-4873-801F-88A03145168C}"/>
                  </a:ext>
                </a:extLst>
              </p:cNvPr>
              <p:cNvSpPr/>
              <p:nvPr/>
            </p:nvSpPr>
            <p:spPr>
              <a:xfrm>
                <a:off x="7343892" y="7948883"/>
                <a:ext cx="4288161" cy="12094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80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s-EC" sz="28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s-EC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s-EC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C" sz="2800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s-EC" sz="28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s-EC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⃗"/>
                                      <m:ctrlPr>
                                        <a:rPr lang="es-EC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s-EC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sz="2800" i="1">
                                              <a:latin typeface="Cambria Math" panose="02040503050406030204" pitchFamily="18" charset="0"/>
                                            </a:rPr>
                                            <m:t>𝐸𝑃</m:t>
                                          </m:r>
                                        </m:e>
                                        <m:sub>
                                          <m:r>
                                            <a:rPr lang="es-EC" sz="28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s-EC" sz="2800" i="0">
                                      <a:latin typeface="Cambria Math" panose="02040503050406030204" pitchFamily="18" charset="0"/>
                                    </a:rPr>
                                    <m:t> ∙ 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s-EC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s-EC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sz="2800" i="1">
                                              <a:latin typeface="Cambria Math" panose="02040503050406030204" pitchFamily="18" charset="0"/>
                                            </a:rPr>
                                            <m:t>𝐸𝑃</m:t>
                                          </m:r>
                                        </m:e>
                                        <m:sub>
                                          <m:r>
                                            <a:rPr lang="es-EC" sz="2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s-EC" sz="28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s-EC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s-EC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C" sz="2800" i="1">
                                                  <a:latin typeface="Cambria Math" panose="02040503050406030204" pitchFamily="18" charset="0"/>
                                                </a:rPr>
                                                <m:t>𝐸𝑃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C" sz="2800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  <m:r>
                                        <a:rPr lang="es-EC" sz="2800" i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  <m:r>
                                    <a:rPr lang="es-EC" sz="2800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s-EC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s-EC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C" sz="2800" i="1">
                                                  <a:latin typeface="Cambria Math" panose="02040503050406030204" pitchFamily="18" charset="0"/>
                                                </a:rPr>
                                                <m:t>𝐸𝑃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C" sz="28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s-EC" sz="2800" dirty="0"/>
              </a:p>
            </p:txBody>
          </p:sp>
        </mc:Choice>
        <mc:Fallback xmlns="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BD51EF36-31CF-4873-801F-88A0314516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892" y="7948883"/>
                <a:ext cx="4288161" cy="12094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B203B09B-ACA0-4106-9019-FFFA2375B89C}"/>
                  </a:ext>
                </a:extLst>
              </p:cNvPr>
              <p:cNvSpPr/>
              <p:nvPr/>
            </p:nvSpPr>
            <p:spPr>
              <a:xfrm>
                <a:off x="12515288" y="7968415"/>
                <a:ext cx="4579074" cy="12094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80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s-EC" sz="28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s-EC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s-EC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28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es-EC" sz="28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s-EC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⃗"/>
                                      <m:ctrlPr>
                                        <a:rPr lang="es-EC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s-EC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sz="2800" i="1">
                                              <a:latin typeface="Cambria Math" panose="02040503050406030204" pitchFamily="18" charset="0"/>
                                            </a:rPr>
                                            <m:t>𝐸𝑃</m:t>
                                          </m:r>
                                        </m:e>
                                        <m:sub>
                                          <m:r>
                                            <a:rPr lang="es-EC" sz="28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s-EC" sz="2800" i="0">
                                      <a:latin typeface="Cambria Math" panose="02040503050406030204" pitchFamily="18" charset="0"/>
                                    </a:rPr>
                                    <m:t> ∙ 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s-EC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s-EC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sz="2800" i="1">
                                              <a:latin typeface="Cambria Math" panose="02040503050406030204" pitchFamily="18" charset="0"/>
                                            </a:rPr>
                                            <m:t>𝐸𝑃</m:t>
                                          </m:r>
                                        </m:e>
                                        <m:sub>
                                          <m:r>
                                            <a:rPr lang="es-EC" sz="2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s-EC" sz="28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s-EC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s-EC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C" sz="2800" i="1">
                                                  <a:latin typeface="Cambria Math" panose="02040503050406030204" pitchFamily="18" charset="0"/>
                                                </a:rPr>
                                                <m:t>𝐸𝑃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C" sz="2800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  <m:r>
                                        <a:rPr lang="es-EC" sz="2800" i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  <m:r>
                                    <a:rPr lang="es-EC" sz="2800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s-EC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s-EC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C" sz="2800" i="1">
                                                  <a:latin typeface="Cambria Math" panose="02040503050406030204" pitchFamily="18" charset="0"/>
                                                </a:rPr>
                                                <m:t>𝐸𝑃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C" sz="28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s-EC" sz="2800" dirty="0"/>
              </a:p>
            </p:txBody>
          </p:sp>
        </mc:Choice>
        <mc:Fallback xmlns="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B203B09B-ACA0-4106-9019-FFFA2375B8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5288" y="7968415"/>
                <a:ext cx="4579074" cy="12094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uadroTexto 18">
            <a:extLst>
              <a:ext uri="{FF2B5EF4-FFF2-40B4-BE49-F238E27FC236}">
                <a16:creationId xmlns:a16="http://schemas.microsoft.com/office/drawing/2014/main" id="{34D5EB86-922F-441F-9467-4BF6E676B11E}"/>
              </a:ext>
            </a:extLst>
          </p:cNvPr>
          <p:cNvSpPr txBox="1"/>
          <p:nvPr/>
        </p:nvSpPr>
        <p:spPr>
          <a:xfrm>
            <a:off x="8728997" y="7375748"/>
            <a:ext cx="12346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>
                <a:latin typeface="+mj-lt"/>
              </a:rPr>
              <a:t>Horario</a:t>
            </a:r>
            <a:endParaRPr lang="es-EC" dirty="0">
              <a:latin typeface="+mj-lt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3D7E72E-72CF-4FB9-BB6B-DF1C43ADF05E}"/>
              </a:ext>
            </a:extLst>
          </p:cNvPr>
          <p:cNvSpPr txBox="1"/>
          <p:nvPr/>
        </p:nvSpPr>
        <p:spPr>
          <a:xfrm>
            <a:off x="13962492" y="7381634"/>
            <a:ext cx="18405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 err="1">
                <a:latin typeface="+mj-lt"/>
              </a:rPr>
              <a:t>Anti-horario</a:t>
            </a:r>
            <a:endParaRPr lang="es-EC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48427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9" name="直線コネクタ 138"/>
          <p:cNvCxnSpPr/>
          <p:nvPr/>
        </p:nvCxnSpPr>
        <p:spPr>
          <a:xfrm>
            <a:off x="13872613" y="4745821"/>
            <a:ext cx="441380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/>
          <p:cNvCxnSpPr>
            <a:endCxn id="128" idx="1"/>
          </p:cNvCxnSpPr>
          <p:nvPr/>
        </p:nvCxnSpPr>
        <p:spPr>
          <a:xfrm>
            <a:off x="10545083" y="4745821"/>
            <a:ext cx="284659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コネクタ 120"/>
          <p:cNvCxnSpPr>
            <a:endCxn id="123" idx="1"/>
          </p:cNvCxnSpPr>
          <p:nvPr/>
        </p:nvCxnSpPr>
        <p:spPr>
          <a:xfrm>
            <a:off x="6766942" y="4745821"/>
            <a:ext cx="284659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コネクタ 114"/>
          <p:cNvCxnSpPr>
            <a:stCxn id="12" idx="3"/>
            <a:endCxn id="117" idx="1"/>
          </p:cNvCxnSpPr>
          <p:nvPr/>
        </p:nvCxnSpPr>
        <p:spPr>
          <a:xfrm>
            <a:off x="3000354" y="4745821"/>
            <a:ext cx="284659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/>
          <p:cNvCxnSpPr>
            <a:endCxn id="12" idx="1"/>
          </p:cNvCxnSpPr>
          <p:nvPr/>
        </p:nvCxnSpPr>
        <p:spPr>
          <a:xfrm>
            <a:off x="0" y="4740115"/>
            <a:ext cx="2087371" cy="570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5927313" y="628455"/>
            <a:ext cx="3168352" cy="647650"/>
          </a:xfrm>
        </p:spPr>
        <p:txBody>
          <a:bodyPr>
            <a:normAutofit fontScale="70000" lnSpcReduction="20000"/>
          </a:bodyPr>
          <a:lstStyle/>
          <a:p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ANTECEDENTES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4347503" cy="1059135"/>
          </a:xfrm>
        </p:spPr>
        <p:txBody>
          <a:bodyPr/>
          <a:lstStyle/>
          <a:p>
            <a:r>
              <a:rPr lang="es-EC" sz="3200" dirty="0"/>
              <a:t>INTRODUCCIÓN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4</a:t>
            </a:fld>
            <a:endParaRPr lang="en-US" sz="3200" dirty="0"/>
          </a:p>
        </p:txBody>
      </p:sp>
      <p:sp>
        <p:nvSpPr>
          <p:cNvPr id="11" name="正方形/長方形 10"/>
          <p:cNvSpPr/>
          <p:nvPr/>
        </p:nvSpPr>
        <p:spPr>
          <a:xfrm rot="363050">
            <a:off x="2212130" y="4286192"/>
            <a:ext cx="912983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正方形/長方形 11"/>
          <p:cNvSpPr/>
          <p:nvPr/>
        </p:nvSpPr>
        <p:spPr>
          <a:xfrm>
            <a:off x="2087371" y="4291898"/>
            <a:ext cx="912983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/>
              <a:t>1985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087371" y="5411787"/>
            <a:ext cx="4104456" cy="523220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lear Sans Light" panose="020B0303030202020304" pitchFamily="34" charset="0"/>
                <a:cs typeface="Clear Sans Light" panose="020B0303030202020304" pitchFamily="34" charset="0"/>
              </a:rPr>
              <a:t>Marvin Minsky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087371" y="5856029"/>
            <a:ext cx="3709667" cy="132343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+mj-lt"/>
              </a:rPr>
              <a:t>Sociedad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agentes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que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interactúan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entre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sí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, por lo que el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resultado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es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un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comportamiento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global.</a:t>
            </a:r>
          </a:p>
        </p:txBody>
      </p:sp>
      <p:sp>
        <p:nvSpPr>
          <p:cNvPr id="116" name="正方形/長方形 115"/>
          <p:cNvSpPr/>
          <p:nvPr/>
        </p:nvSpPr>
        <p:spPr>
          <a:xfrm rot="363050">
            <a:off x="5971708" y="4286192"/>
            <a:ext cx="912983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正方形/長方形 116"/>
          <p:cNvSpPr/>
          <p:nvPr/>
        </p:nvSpPr>
        <p:spPr>
          <a:xfrm>
            <a:off x="5846949" y="4291898"/>
            <a:ext cx="912983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/>
              <a:t>1996</a:t>
            </a:r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5846949" y="5411787"/>
            <a:ext cx="4104456" cy="523220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lear Sans Light" panose="020B0303030202020304" pitchFamily="34" charset="0"/>
                <a:cs typeface="Clear Sans Light" panose="020B0303030202020304" pitchFamily="34" charset="0"/>
              </a:rPr>
              <a:t>Gregory </a:t>
            </a:r>
            <a:r>
              <a:rPr lang="en-US" sz="2800" dirty="0" err="1">
                <a:solidFill>
                  <a:schemeClr val="bg2"/>
                </a:solidFill>
                <a:latin typeface="Clear Sans Light" panose="020B0303030202020304" pitchFamily="34" charset="0"/>
                <a:cs typeface="Clear Sans Light" panose="020B0303030202020304" pitchFamily="34" charset="0"/>
              </a:rPr>
              <a:t>Dudek</a:t>
            </a:r>
            <a:endParaRPr lang="en-US" sz="2800" dirty="0">
              <a:solidFill>
                <a:schemeClr val="bg2"/>
              </a:solidFill>
              <a:latin typeface="Clear Sans Light" panose="020B0303030202020304" pitchFamily="34" charset="0"/>
              <a:cs typeface="Clear Sans Light" panose="020B0303030202020304" pitchFamily="34" charset="0"/>
            </a:endParaRPr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5846949" y="5856029"/>
            <a:ext cx="3709667" cy="1015663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Escribe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acerca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de la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taxonomía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para la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robótica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multi-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agente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122" name="正方形/長方形 121"/>
          <p:cNvSpPr/>
          <p:nvPr/>
        </p:nvSpPr>
        <p:spPr>
          <a:xfrm rot="363050">
            <a:off x="9738296" y="4286192"/>
            <a:ext cx="912983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正方形/長方形 122"/>
          <p:cNvSpPr/>
          <p:nvPr/>
        </p:nvSpPr>
        <p:spPr>
          <a:xfrm>
            <a:off x="9613537" y="4291898"/>
            <a:ext cx="912983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/>
              <a:t>1997</a:t>
            </a:r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9613537" y="5411787"/>
            <a:ext cx="4104456" cy="523220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lear Sans Light" panose="020B0303030202020304" pitchFamily="34" charset="0"/>
                <a:cs typeface="Clear Sans Light" panose="020B0303030202020304" pitchFamily="34" charset="0"/>
              </a:rPr>
              <a:t>Cao, </a:t>
            </a:r>
            <a:r>
              <a:rPr lang="en-US" sz="2800" dirty="0" err="1">
                <a:solidFill>
                  <a:schemeClr val="bg2"/>
                </a:solidFill>
                <a:latin typeface="Clear Sans Light" panose="020B0303030202020304" pitchFamily="34" charset="0"/>
                <a:cs typeface="Clear Sans Light" panose="020B0303030202020304" pitchFamily="34" charset="0"/>
              </a:rPr>
              <a:t>Fukunga</a:t>
            </a:r>
            <a:r>
              <a:rPr lang="en-US" sz="2800" dirty="0">
                <a:solidFill>
                  <a:schemeClr val="bg2"/>
                </a:solidFill>
                <a:latin typeface="Clear Sans Light" panose="020B0303030202020304" pitchFamily="34" charset="0"/>
                <a:cs typeface="Clear Sans Light" panose="020B0303030202020304" pitchFamily="34" charset="0"/>
              </a:rPr>
              <a:t> y </a:t>
            </a:r>
            <a:r>
              <a:rPr lang="en-US" sz="2800" dirty="0" err="1">
                <a:solidFill>
                  <a:schemeClr val="bg2"/>
                </a:solidFill>
                <a:latin typeface="Clear Sans Light" panose="020B0303030202020304" pitchFamily="34" charset="0"/>
                <a:cs typeface="Clear Sans Light" panose="020B0303030202020304" pitchFamily="34" charset="0"/>
              </a:rPr>
              <a:t>Kahng</a:t>
            </a:r>
            <a:endParaRPr lang="en-US" sz="2800" dirty="0">
              <a:solidFill>
                <a:schemeClr val="bg2"/>
              </a:solidFill>
              <a:latin typeface="Clear Sans Light" panose="020B0303030202020304" pitchFamily="34" charset="0"/>
              <a:cs typeface="Clear Sans Light" panose="020B0303030202020304" pitchFamily="34" charset="0"/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9613537" y="5856029"/>
            <a:ext cx="3709667" cy="707886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dirty="0">
                <a:solidFill>
                  <a:schemeClr val="bg1"/>
                </a:solidFill>
              </a:rPr>
              <a:t>Incorpora la robótica móvil cooperativa.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7" name="正方形/長方形 126"/>
          <p:cNvSpPr/>
          <p:nvPr/>
        </p:nvSpPr>
        <p:spPr>
          <a:xfrm rot="363050">
            <a:off x="13516437" y="4286192"/>
            <a:ext cx="912983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正方形/長方形 127"/>
          <p:cNvSpPr/>
          <p:nvPr/>
        </p:nvSpPr>
        <p:spPr>
          <a:xfrm>
            <a:off x="13391678" y="4291898"/>
            <a:ext cx="912983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/>
              <a:t>2004</a:t>
            </a:r>
          </a:p>
        </p:txBody>
      </p:sp>
      <p:sp>
        <p:nvSpPr>
          <p:cNvPr id="129" name="テキスト ボックス 128"/>
          <p:cNvSpPr txBox="1"/>
          <p:nvPr/>
        </p:nvSpPr>
        <p:spPr>
          <a:xfrm>
            <a:off x="13391678" y="5411787"/>
            <a:ext cx="4680520" cy="523220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/>
                </a:solidFill>
                <a:latin typeface="Clear Sans Light" panose="020B0303030202020304" pitchFamily="34" charset="0"/>
                <a:cs typeface="Clear Sans Light" panose="020B0303030202020304" pitchFamily="34" charset="0"/>
              </a:rPr>
              <a:t>Chaimowincz</a:t>
            </a:r>
            <a:r>
              <a:rPr lang="en-US" sz="2800" dirty="0">
                <a:solidFill>
                  <a:schemeClr val="bg2"/>
                </a:solidFill>
                <a:latin typeface="Clear Sans Light" panose="020B0303030202020304" pitchFamily="34" charset="0"/>
                <a:cs typeface="Clear Sans Light" panose="020B0303030202020304" pitchFamily="34" charset="0"/>
              </a:rPr>
              <a:t>, Kumar y Campos</a:t>
            </a:r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13391678" y="5856029"/>
            <a:ext cx="3709667" cy="1015663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dirty="0">
                <a:solidFill>
                  <a:schemeClr val="bg1"/>
                </a:solidFill>
                <a:latin typeface="+mj-lt"/>
              </a:rPr>
              <a:t>Proponen un mecanismo de asignación de tareas a un grupo de robots.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3712355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5254774" y="1186936"/>
            <a:ext cx="13031639" cy="46269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5660452" y="456297"/>
            <a:ext cx="3320755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981207" y="1103947"/>
            <a:ext cx="9090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E3F0EDF-7E8C-4C58-8730-304A0674BD3A}"/>
              </a:ext>
            </a:extLst>
          </p:cNvPr>
          <p:cNvCxnSpPr>
            <a:cxnSpLocks/>
          </p:cNvCxnSpPr>
          <p:nvPr/>
        </p:nvCxnSpPr>
        <p:spPr>
          <a:xfrm flipH="1">
            <a:off x="5254774" y="1103947"/>
            <a:ext cx="2121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n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598" y="2030445"/>
            <a:ext cx="2765094" cy="1843396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89" y="2076438"/>
            <a:ext cx="1805745" cy="1805745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31" y="2093495"/>
            <a:ext cx="2815293" cy="1780346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739" y="2096804"/>
            <a:ext cx="2794438" cy="18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775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25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750"/>
                            </p:stCondLst>
                            <p:childTnLst>
                              <p:par>
                                <p:cTn id="9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750"/>
                            </p:stCondLst>
                            <p:childTnLst>
                              <p:par>
                                <p:cTn id="9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250"/>
                            </p:stCondLst>
                            <p:childTnLst>
                              <p:par>
                                <p:cTn id="10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  <p:bldP spid="16" grpId="0"/>
      <p:bldP spid="116" grpId="0" animBg="1"/>
      <p:bldP spid="117" grpId="0" animBg="1"/>
      <p:bldP spid="118" grpId="0"/>
      <p:bldP spid="119" grpId="0"/>
      <p:bldP spid="122" grpId="0" animBg="1"/>
      <p:bldP spid="123" grpId="0" animBg="1"/>
      <p:bldP spid="124" grpId="0"/>
      <p:bldP spid="125" grpId="0"/>
      <p:bldP spid="127" grpId="0" animBg="1"/>
      <p:bldP spid="128" grpId="0" animBg="1"/>
      <p:bldP spid="129" grpId="0"/>
      <p:bldP spid="1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40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20" y="1440755"/>
            <a:ext cx="12713354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" name="テキスト プレースホルダー 9">
            <a:extLst>
              <a:ext uri="{FF2B5EF4-FFF2-40B4-BE49-F238E27FC236}">
                <a16:creationId xmlns:a16="http://schemas.microsoft.com/office/drawing/2014/main" id="{3B5A07E7-A3D5-4A49-ADF8-12680D51E20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12554442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85000" lnSpcReduction="1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SISTEMA DE CONTROL DE SEGUIMIENTO DE TRAYECTORIA DEL ROBOT MÓVIL </a:t>
            </a:r>
          </a:p>
          <a:p>
            <a:endParaRPr lang="en-US" dirty="0"/>
          </a:p>
        </p:txBody>
      </p:sp>
      <p:sp>
        <p:nvSpPr>
          <p:cNvPr id="16" name="正方形/長方形 23">
            <a:extLst>
              <a:ext uri="{FF2B5EF4-FFF2-40B4-BE49-F238E27FC236}">
                <a16:creationId xmlns:a16="http://schemas.microsoft.com/office/drawing/2014/main" id="{256649AE-6B55-4602-984D-9074E1430F11}"/>
              </a:ext>
            </a:extLst>
          </p:cNvPr>
          <p:cNvSpPr/>
          <p:nvPr/>
        </p:nvSpPr>
        <p:spPr>
          <a:xfrm>
            <a:off x="1339308" y="2524612"/>
            <a:ext cx="15463877" cy="680905"/>
          </a:xfrm>
          <a:prstGeom prst="round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dirty="0">
                <a:latin typeface="+mj-lt"/>
              </a:rPr>
              <a:t>ESTIMACIÓN DEL MODELO DE DESPLAZAMIENTO ANGULAR DEL ROBOT MÓVIL BASADO EN MOVIMIENTO DE IMÁGENES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CF86B2D-D374-4FAB-B9FC-15769A0F8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687" y="3433568"/>
            <a:ext cx="7602613" cy="289785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0999AC2-5EBC-414E-AE7F-C55243ED1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353" y="3440888"/>
            <a:ext cx="7488832" cy="2877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正方形/長方形 23">
                <a:extLst>
                  <a:ext uri="{FF2B5EF4-FFF2-40B4-BE49-F238E27FC236}">
                    <a16:creationId xmlns:a16="http://schemas.microsoft.com/office/drawing/2014/main" id="{472AE5BC-5A8B-47A0-8518-C5AAA24707C2}"/>
                  </a:ext>
                </a:extLst>
              </p:cNvPr>
              <p:cNvSpPr/>
              <p:nvPr/>
            </p:nvSpPr>
            <p:spPr>
              <a:xfrm>
                <a:off x="5634767" y="6513622"/>
                <a:ext cx="3332342" cy="1135724"/>
              </a:xfrm>
              <a:prstGeom prst="rect">
                <a:avLst/>
              </a:prstGeom>
              <a:blipFill dpi="0"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100000" sy="100000" flip="none" algn="tl"/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s-EC" sz="2500" dirty="0">
                  <a:latin typeface="+mj-lt"/>
                </a:endParaRPr>
              </a:p>
            </p:txBody>
          </p:sp>
        </mc:Choice>
        <mc:Fallback xmlns="">
          <p:sp>
            <p:nvSpPr>
              <p:cNvPr id="23" name="正方形/長方形 23">
                <a:extLst>
                  <a:ext uri="{FF2B5EF4-FFF2-40B4-BE49-F238E27FC236}">
                    <a16:creationId xmlns:a16="http://schemas.microsoft.com/office/drawing/2014/main" id="{472AE5BC-5A8B-47A0-8518-C5AAA24707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767" y="6513622"/>
                <a:ext cx="3332342" cy="11357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73EA843D-EA46-4260-A17F-50B1A35DAC2D}"/>
              </a:ext>
            </a:extLst>
          </p:cNvPr>
          <p:cNvSpPr/>
          <p:nvPr/>
        </p:nvSpPr>
        <p:spPr>
          <a:xfrm>
            <a:off x="718270" y="6624284"/>
            <a:ext cx="3534290" cy="914400"/>
          </a:xfrm>
          <a:prstGeom prst="rect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dirty="0">
                <a:latin typeface="+mj-lt"/>
              </a:rPr>
              <a:t>Función de transferencia</a:t>
            </a: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28840E36-1F71-40A4-9B88-81FC3350C466}"/>
              </a:ext>
            </a:extLst>
          </p:cNvPr>
          <p:cNvCxnSpPr>
            <a:cxnSpLocks/>
          </p:cNvCxnSpPr>
          <p:nvPr/>
        </p:nvCxnSpPr>
        <p:spPr>
          <a:xfrm>
            <a:off x="4506849" y="7081484"/>
            <a:ext cx="1114311" cy="0"/>
          </a:xfrm>
          <a:prstGeom prst="straightConnector1">
            <a:avLst/>
          </a:prstGeom>
          <a:ln w="47625" cmpd="sng">
            <a:solidFill>
              <a:schemeClr val="bg1">
                <a:lumMod val="75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B88A2214-92DF-4305-8C7E-F715FA90EF44}"/>
                  </a:ext>
                </a:extLst>
              </p:cNvPr>
              <p:cNvSpPr/>
              <p:nvPr/>
            </p:nvSpPr>
            <p:spPr>
              <a:xfrm>
                <a:off x="2165680" y="7904545"/>
                <a:ext cx="5418160" cy="990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8034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s-EC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95,53 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s-EC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0,15</m:t>
                      </m:r>
                    </m:oMath>
                  </m:oMathPara>
                </a14:m>
                <a:endParaRPr lang="es-EC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B88A2214-92DF-4305-8C7E-F715FA90EF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680" y="7904545"/>
                <a:ext cx="5418160" cy="9905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>
            <a:extLst>
              <a:ext uri="{FF2B5EF4-FFF2-40B4-BE49-F238E27FC236}">
                <a16:creationId xmlns:a16="http://schemas.microsoft.com/office/drawing/2014/main" id="{9F794F96-756D-45E1-AEEC-4F1157EECE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4353" y="6624284"/>
            <a:ext cx="7488832" cy="264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957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41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20" y="1440755"/>
            <a:ext cx="12713354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" name="テキスト プレースホルダー 9">
            <a:extLst>
              <a:ext uri="{FF2B5EF4-FFF2-40B4-BE49-F238E27FC236}">
                <a16:creationId xmlns:a16="http://schemas.microsoft.com/office/drawing/2014/main" id="{3B5A07E7-A3D5-4A49-ADF8-12680D51E20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12554442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85000" lnSpcReduction="1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SISTEMA DE CONTROL DE SEGUIMIENTO DE TRAYECTORIA DEL ROBOT MÓVIL </a:t>
            </a:r>
          </a:p>
          <a:p>
            <a:endParaRPr lang="en-US" dirty="0"/>
          </a:p>
        </p:txBody>
      </p:sp>
      <p:sp>
        <p:nvSpPr>
          <p:cNvPr id="16" name="正方形/長方形 23">
            <a:extLst>
              <a:ext uri="{FF2B5EF4-FFF2-40B4-BE49-F238E27FC236}">
                <a16:creationId xmlns:a16="http://schemas.microsoft.com/office/drawing/2014/main" id="{256649AE-6B55-4602-984D-9074E1430F11}"/>
              </a:ext>
            </a:extLst>
          </p:cNvPr>
          <p:cNvSpPr/>
          <p:nvPr/>
        </p:nvSpPr>
        <p:spPr>
          <a:xfrm>
            <a:off x="1339308" y="2524612"/>
            <a:ext cx="15463877" cy="680905"/>
          </a:xfrm>
          <a:prstGeom prst="round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dirty="0">
                <a:latin typeface="+mj-lt"/>
              </a:rPr>
              <a:t>ESTIMACIÓN DEL MODELO DE DESPLAZAMIENTO ANGULAR DEL ROBOT MÓVIL BASADO EN MOVIMIENTO DE IMÁGENES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D3484EB-149D-42F9-91AF-BB64136A6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396" y="3847356"/>
            <a:ext cx="9052501" cy="2005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F7D61AB2-3755-4EDE-B7AE-FA2189CD62F0}"/>
                  </a:ext>
                </a:extLst>
              </p:cNvPr>
              <p:cNvSpPr/>
              <p:nvPr/>
            </p:nvSpPr>
            <p:spPr>
              <a:xfrm>
                <a:off x="3166542" y="3615989"/>
                <a:ext cx="4476610" cy="10806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F7D61AB2-3755-4EDE-B7AE-FA2189CD62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542" y="3615989"/>
                <a:ext cx="4476610" cy="10806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正方形/長方形 23">
                <a:extLst>
                  <a:ext uri="{FF2B5EF4-FFF2-40B4-BE49-F238E27FC236}">
                    <a16:creationId xmlns:a16="http://schemas.microsoft.com/office/drawing/2014/main" id="{46D7CECF-E360-4821-B219-1A400DE8161D}"/>
                  </a:ext>
                </a:extLst>
              </p:cNvPr>
              <p:cNvSpPr/>
              <p:nvPr/>
            </p:nvSpPr>
            <p:spPr>
              <a:xfrm>
                <a:off x="889111" y="6514601"/>
                <a:ext cx="2893460" cy="1797251"/>
              </a:xfrm>
              <a:prstGeom prst="roundRect">
                <a:avLst/>
              </a:prstGeom>
              <a:blipFill dpi="0" rotWithShape="1">
                <a:blip r:embed="rId2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100000" sy="100000" flip="none" algn="tl"/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s-EC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0,278</m:t>
                      </m:r>
                    </m:oMath>
                  </m:oMathPara>
                </a14:m>
                <a:endParaRPr lang="es-EC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s-EC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1,969</m:t>
                      </m:r>
                    </m:oMath>
                  </m:oMathPara>
                </a14:m>
                <a:endParaRPr lang="es-EC" b="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=0.0004</m:t>
                      </m:r>
                    </m:oMath>
                  </m:oMathPara>
                </a14:m>
                <a:endParaRPr lang="es-EC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正方形/長方形 23">
                <a:extLst>
                  <a:ext uri="{FF2B5EF4-FFF2-40B4-BE49-F238E27FC236}">
                    <a16:creationId xmlns:a16="http://schemas.microsoft.com/office/drawing/2014/main" id="{46D7CECF-E360-4821-B219-1A400DE816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11" y="6514601"/>
                <a:ext cx="2893460" cy="179725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n 14">
            <a:extLst>
              <a:ext uri="{FF2B5EF4-FFF2-40B4-BE49-F238E27FC236}">
                <a16:creationId xmlns:a16="http://schemas.microsoft.com/office/drawing/2014/main" id="{ECFB6A4B-01EF-4FF7-9B89-9EC399F7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0112" y="5107141"/>
            <a:ext cx="5339158" cy="409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947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42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20" y="1440755"/>
            <a:ext cx="12713354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" name="テキスト プレースホルダー 9">
            <a:extLst>
              <a:ext uri="{FF2B5EF4-FFF2-40B4-BE49-F238E27FC236}">
                <a16:creationId xmlns:a16="http://schemas.microsoft.com/office/drawing/2014/main" id="{3B5A07E7-A3D5-4A49-ADF8-12680D51E20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12554442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85000" lnSpcReduction="1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SISTEMA DE CONTROL DE SEGUIMIENTO DE TRAYECTORIA DEL ROBOT MÓVIL </a:t>
            </a:r>
          </a:p>
          <a:p>
            <a:endParaRPr lang="en-US" dirty="0"/>
          </a:p>
        </p:txBody>
      </p:sp>
      <p:sp>
        <p:nvSpPr>
          <p:cNvPr id="16" name="正方形/長方形 23">
            <a:extLst>
              <a:ext uri="{FF2B5EF4-FFF2-40B4-BE49-F238E27FC236}">
                <a16:creationId xmlns:a16="http://schemas.microsoft.com/office/drawing/2014/main" id="{256649AE-6B55-4602-984D-9074E1430F11}"/>
              </a:ext>
            </a:extLst>
          </p:cNvPr>
          <p:cNvSpPr/>
          <p:nvPr/>
        </p:nvSpPr>
        <p:spPr>
          <a:xfrm>
            <a:off x="1339309" y="2524612"/>
            <a:ext cx="7947914" cy="680905"/>
          </a:xfrm>
          <a:prstGeom prst="round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dirty="0">
                <a:latin typeface="+mj-lt"/>
              </a:rPr>
              <a:t>CÁLCULO DE LA DIRECCIÓN Y ÁNGULO DE GIRO DEL ROBOT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F0D885B-5D07-4E6B-8C6C-7290395E4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08" y="4062562"/>
            <a:ext cx="6204928" cy="452127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5CDC9B3-1EF6-4479-8ADF-094BFA46E4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80"/>
          <a:stretch/>
        </p:blipFill>
        <p:spPr>
          <a:xfrm>
            <a:off x="6637860" y="4062562"/>
            <a:ext cx="5832648" cy="45212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B34099B1-5479-4EA2-9A47-6333C1B7A7A0}"/>
                  </a:ext>
                </a:extLst>
              </p:cNvPr>
              <p:cNvSpPr/>
              <p:nvPr/>
            </p:nvSpPr>
            <p:spPr>
              <a:xfrm>
                <a:off x="12663762" y="4852409"/>
                <a:ext cx="5104794" cy="12087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𝑎𝑟𝑐</m:t>
                      </m:r>
                      <m:func>
                        <m:func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2⋅</m:t>
                                  </m:r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B34099B1-5479-4EA2-9A47-6333C1B7A7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3762" y="4852409"/>
                <a:ext cx="5104794" cy="12087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624820AB-4977-410E-8011-D78215A8EBB9}"/>
                  </a:ext>
                </a:extLst>
              </p:cNvPr>
              <p:cNvSpPr/>
              <p:nvPr/>
            </p:nvSpPr>
            <p:spPr>
              <a:xfrm>
                <a:off x="12698932" y="6760213"/>
                <a:ext cx="5034455" cy="12093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𝑎𝑟𝑐</m:t>
                      </m:r>
                      <m:func>
                        <m:func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624820AB-4977-410E-8011-D78215A8EB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8932" y="6760213"/>
                <a:ext cx="5034455" cy="12093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06233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43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20" y="1440755"/>
            <a:ext cx="12713354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" name="テキスト プレースホルダー 9">
            <a:extLst>
              <a:ext uri="{FF2B5EF4-FFF2-40B4-BE49-F238E27FC236}">
                <a16:creationId xmlns:a16="http://schemas.microsoft.com/office/drawing/2014/main" id="{3B5A07E7-A3D5-4A49-ADF8-12680D51E20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12554442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85000" lnSpcReduction="1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SISTEMA DE CONTROL DE SEGUIMIENTO DE TRAYECTORIA DEL ROBOT MÓVIL </a:t>
            </a:r>
          </a:p>
          <a:p>
            <a:endParaRPr lang="en-US" dirty="0"/>
          </a:p>
        </p:txBody>
      </p:sp>
      <p:sp>
        <p:nvSpPr>
          <p:cNvPr id="16" name="正方形/長方形 23">
            <a:extLst>
              <a:ext uri="{FF2B5EF4-FFF2-40B4-BE49-F238E27FC236}">
                <a16:creationId xmlns:a16="http://schemas.microsoft.com/office/drawing/2014/main" id="{256649AE-6B55-4602-984D-9074E1430F11}"/>
              </a:ext>
            </a:extLst>
          </p:cNvPr>
          <p:cNvSpPr/>
          <p:nvPr/>
        </p:nvSpPr>
        <p:spPr>
          <a:xfrm>
            <a:off x="1339309" y="2524612"/>
            <a:ext cx="5211609" cy="680905"/>
          </a:xfrm>
          <a:prstGeom prst="round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dirty="0">
                <a:latin typeface="+mj-lt"/>
              </a:rPr>
              <a:t>IMPLEMENTACIÓN DEL CONTROLADOR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7184301F-5CD4-4676-AA10-EA2F0572C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5949" y="4927476"/>
            <a:ext cx="6179647" cy="302433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ACA4338-D014-413C-A523-222B57CF5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310" y="3329928"/>
            <a:ext cx="9923540" cy="642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986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44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20" y="1440755"/>
            <a:ext cx="12713354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" name="テキスト プレースホルダー 9">
            <a:extLst>
              <a:ext uri="{FF2B5EF4-FFF2-40B4-BE49-F238E27FC236}">
                <a16:creationId xmlns:a16="http://schemas.microsoft.com/office/drawing/2014/main" id="{3B5A07E7-A3D5-4A49-ADF8-12680D51E20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12554442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85000" lnSpcReduction="1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SISTEMA DE CONTROL DE SEGUIMIENTO DE TRAYECTORIA DEL ROBOT MÓVIL </a:t>
            </a:r>
          </a:p>
          <a:p>
            <a:endParaRPr lang="en-US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7481B73-608F-489F-9422-9598FDBD3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705" y="2473771"/>
            <a:ext cx="11937202" cy="67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343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45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20" y="1440755"/>
            <a:ext cx="9617010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" name="テキスト プレースホルダー 9">
            <a:extLst>
              <a:ext uri="{FF2B5EF4-FFF2-40B4-BE49-F238E27FC236}">
                <a16:creationId xmlns:a16="http://schemas.microsoft.com/office/drawing/2014/main" id="{3B5A07E7-A3D5-4A49-ADF8-12680D51E20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12554442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92500" lnSpcReduction="1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SISTEMA DE DETECCIÓN DE MINAS ANTIPERSONALES</a:t>
            </a:r>
          </a:p>
          <a:p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1E67D2A-78DE-4220-8D03-08D5D7E42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334" y="3382003"/>
            <a:ext cx="5726130" cy="5738085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D4BDD20B-E3BE-4061-8244-77F3BD7FBF06}"/>
              </a:ext>
            </a:extLst>
          </p:cNvPr>
          <p:cNvSpPr/>
          <p:nvPr/>
        </p:nvSpPr>
        <p:spPr>
          <a:xfrm>
            <a:off x="7609085" y="3631332"/>
            <a:ext cx="4138365" cy="4353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6695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C" b="1" dirty="0">
                <a:solidFill>
                  <a:srgbClr val="FFFFFF"/>
                </a:solidFill>
                <a:latin typeface="Times New Roman" panose="02020603050405020304" pitchFamily="18" charset="0"/>
                <a:ea typeface="Noto Sans CJK SC Regular"/>
                <a:cs typeface="FreeSans"/>
              </a:rPr>
              <a:t>s1:</a:t>
            </a:r>
            <a:r>
              <a:rPr lang="es-EC" dirty="0">
                <a:solidFill>
                  <a:srgbClr val="FFFFFF"/>
                </a:solidFill>
                <a:latin typeface="Times New Roman" panose="02020603050405020304" pitchFamily="18" charset="0"/>
                <a:ea typeface="Noto Sans CJK SC Regular"/>
                <a:cs typeface="FreeSans"/>
              </a:rPr>
              <a:t> Posición sensor 1</a:t>
            </a:r>
            <a:endParaRPr lang="es-EC" i="1" dirty="0">
              <a:solidFill>
                <a:srgbClr val="FFFFFF"/>
              </a:solidFill>
              <a:latin typeface="Liberation Serif"/>
              <a:ea typeface="Noto Sans CJK SC Regular"/>
              <a:cs typeface="FreeSans"/>
            </a:endParaRPr>
          </a:p>
          <a:p>
            <a:pPr indent="226695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C" b="1" dirty="0">
                <a:solidFill>
                  <a:srgbClr val="FFFFFF"/>
                </a:solidFill>
                <a:latin typeface="Times New Roman" panose="02020603050405020304" pitchFamily="18" charset="0"/>
                <a:ea typeface="Noto Sans CJK SC Regular"/>
                <a:cs typeface="FreeSans"/>
              </a:rPr>
              <a:t>s2:</a:t>
            </a:r>
            <a:r>
              <a:rPr lang="es-EC" dirty="0">
                <a:solidFill>
                  <a:srgbClr val="FFFFFF"/>
                </a:solidFill>
                <a:latin typeface="Times New Roman" panose="02020603050405020304" pitchFamily="18" charset="0"/>
                <a:ea typeface="Noto Sans CJK SC Regular"/>
                <a:cs typeface="FreeSans"/>
              </a:rPr>
              <a:t> Posición sensor 2</a:t>
            </a:r>
            <a:endParaRPr lang="es-EC" i="1" dirty="0">
              <a:solidFill>
                <a:srgbClr val="FFFFFF"/>
              </a:solidFill>
              <a:latin typeface="Liberation Serif"/>
              <a:ea typeface="Noto Sans CJK SC Regular"/>
              <a:cs typeface="FreeSans"/>
            </a:endParaRPr>
          </a:p>
          <a:p>
            <a:pPr indent="226695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C" b="1" dirty="0">
                <a:solidFill>
                  <a:srgbClr val="FFFFFF"/>
                </a:solidFill>
                <a:latin typeface="Times New Roman" panose="02020603050405020304" pitchFamily="18" charset="0"/>
                <a:ea typeface="Noto Sans CJK SC Regular"/>
                <a:cs typeface="FreeSans"/>
              </a:rPr>
              <a:t>s3:</a:t>
            </a:r>
            <a:r>
              <a:rPr lang="es-EC" dirty="0">
                <a:solidFill>
                  <a:srgbClr val="FFFFFF"/>
                </a:solidFill>
                <a:latin typeface="Times New Roman" panose="02020603050405020304" pitchFamily="18" charset="0"/>
                <a:ea typeface="Noto Sans CJK SC Regular"/>
                <a:cs typeface="FreeSans"/>
              </a:rPr>
              <a:t> Posición sensor 3</a:t>
            </a:r>
            <a:endParaRPr lang="es-EC" i="1" dirty="0">
              <a:solidFill>
                <a:srgbClr val="FFFFFF"/>
              </a:solidFill>
              <a:latin typeface="Liberation Serif"/>
              <a:ea typeface="Noto Sans CJK SC Regular"/>
              <a:cs typeface="FreeSans"/>
            </a:endParaRPr>
          </a:p>
          <a:p>
            <a:pPr indent="226695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C" b="1" dirty="0">
                <a:solidFill>
                  <a:srgbClr val="FFFFFF"/>
                </a:solidFill>
                <a:latin typeface="Times New Roman" panose="02020603050405020304" pitchFamily="18" charset="0"/>
                <a:ea typeface="Noto Sans CJK SC Regular"/>
              </a:rPr>
              <a:t>s4</a:t>
            </a:r>
            <a:r>
              <a:rPr lang="es-EC" dirty="0">
                <a:solidFill>
                  <a:srgbClr val="FFFFFF"/>
                </a:solidFill>
                <a:latin typeface="Times New Roman" panose="02020603050405020304" pitchFamily="18" charset="0"/>
                <a:ea typeface="Noto Sans CJK SC Regular"/>
              </a:rPr>
              <a:t>: Posición sensor 4</a:t>
            </a:r>
            <a:endParaRPr lang="es-EC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7A88F611-9D75-4951-A426-E86D19810C99}"/>
                  </a:ext>
                </a:extLst>
              </p:cNvPr>
              <p:cNvSpPr/>
              <p:nvPr/>
            </p:nvSpPr>
            <p:spPr>
              <a:xfrm>
                <a:off x="13006816" y="3443213"/>
                <a:ext cx="3162981" cy="9950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7A88F611-9D75-4951-A426-E86D19810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6816" y="3443213"/>
                <a:ext cx="3162981" cy="9950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A8DD4AAC-35F5-4259-9A31-94185C85499E}"/>
                  </a:ext>
                </a:extLst>
              </p:cNvPr>
              <p:cNvSpPr/>
              <p:nvPr/>
            </p:nvSpPr>
            <p:spPr>
              <a:xfrm>
                <a:off x="13006816" y="4645959"/>
                <a:ext cx="3057888" cy="9950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A8DD4AAC-35F5-4259-9A31-94185C854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6816" y="4645959"/>
                <a:ext cx="3057888" cy="9950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2DC31828-27C4-4F46-9357-A0B6EF56BB83}"/>
                  </a:ext>
                </a:extLst>
              </p:cNvPr>
              <p:cNvSpPr/>
              <p:nvPr/>
            </p:nvSpPr>
            <p:spPr>
              <a:xfrm>
                <a:off x="12647781" y="5860279"/>
                <a:ext cx="4357027" cy="17370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acc>
                            </m:e>
                          </m:d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2DC31828-27C4-4F46-9357-A0B6EF56BB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7781" y="5860279"/>
                <a:ext cx="4357027" cy="17370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2CBAED01-0BD1-41B0-9FFB-EB0A187DDB9F}"/>
                  </a:ext>
                </a:extLst>
              </p:cNvPr>
              <p:cNvSpPr/>
              <p:nvPr/>
            </p:nvSpPr>
            <p:spPr>
              <a:xfrm>
                <a:off x="12608386" y="7715329"/>
                <a:ext cx="4134209" cy="17370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acc>
                            </m:e>
                          </m:d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2CBAED01-0BD1-41B0-9FFB-EB0A187DD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8386" y="7715329"/>
                <a:ext cx="4134209" cy="17370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32327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773531" y="519262"/>
            <a:ext cx="3216660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ALGORITMOS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6945778" cy="1059135"/>
          </a:xfrm>
        </p:spPr>
        <p:txBody>
          <a:bodyPr/>
          <a:lstStyle/>
          <a:p>
            <a:r>
              <a:rPr lang="es-EC" sz="3200" dirty="0"/>
              <a:t>DESARROLLO DEL PROYECTO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46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23">
            <a:extLst>
              <a:ext uri="{FF2B5EF4-FFF2-40B4-BE49-F238E27FC236}">
                <a16:creationId xmlns:a16="http://schemas.microsoft.com/office/drawing/2014/main" id="{6FA77D30-C0C3-4C70-BDB2-1F58F30E1E88}"/>
              </a:ext>
            </a:extLst>
          </p:cNvPr>
          <p:cNvSpPr/>
          <p:nvPr/>
        </p:nvSpPr>
        <p:spPr>
          <a:xfrm>
            <a:off x="1542420" y="1440755"/>
            <a:ext cx="9617010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" name="テキスト プレースホルダー 9">
            <a:extLst>
              <a:ext uri="{FF2B5EF4-FFF2-40B4-BE49-F238E27FC236}">
                <a16:creationId xmlns:a16="http://schemas.microsoft.com/office/drawing/2014/main" id="{3B5A07E7-A3D5-4A49-ADF8-12680D51E20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12554442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92500" lnSpcReduction="1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SISTEMA DE DETECCIÓN DE MINAS ANTIPERSONALES</a:t>
            </a:r>
          </a:p>
          <a:p>
            <a:endParaRPr lang="en-U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4BDD20B-E3BE-4061-8244-77F3BD7FBF06}"/>
              </a:ext>
            </a:extLst>
          </p:cNvPr>
          <p:cNvSpPr/>
          <p:nvPr/>
        </p:nvSpPr>
        <p:spPr>
          <a:xfrm>
            <a:off x="7609085" y="3631332"/>
            <a:ext cx="4138365" cy="4353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6695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C" b="1" dirty="0">
                <a:solidFill>
                  <a:srgbClr val="FFFFFF"/>
                </a:solidFill>
                <a:latin typeface="Times New Roman" panose="02020603050405020304" pitchFamily="18" charset="0"/>
                <a:ea typeface="Noto Sans CJK SC Regular"/>
                <a:cs typeface="FreeSans"/>
              </a:rPr>
              <a:t>s1:</a:t>
            </a:r>
            <a:r>
              <a:rPr lang="es-EC" dirty="0">
                <a:solidFill>
                  <a:srgbClr val="FFFFFF"/>
                </a:solidFill>
                <a:latin typeface="Times New Roman" panose="02020603050405020304" pitchFamily="18" charset="0"/>
                <a:ea typeface="Noto Sans CJK SC Regular"/>
                <a:cs typeface="FreeSans"/>
              </a:rPr>
              <a:t> Posición sensor 1</a:t>
            </a:r>
            <a:endParaRPr lang="es-EC" i="1" dirty="0">
              <a:solidFill>
                <a:srgbClr val="FFFFFF"/>
              </a:solidFill>
              <a:latin typeface="Liberation Serif"/>
              <a:ea typeface="Noto Sans CJK SC Regular"/>
              <a:cs typeface="FreeSans"/>
            </a:endParaRPr>
          </a:p>
          <a:p>
            <a:pPr indent="226695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C" b="1" dirty="0">
                <a:solidFill>
                  <a:srgbClr val="FFFFFF"/>
                </a:solidFill>
                <a:latin typeface="Times New Roman" panose="02020603050405020304" pitchFamily="18" charset="0"/>
                <a:ea typeface="Noto Sans CJK SC Regular"/>
                <a:cs typeface="FreeSans"/>
              </a:rPr>
              <a:t>s2:</a:t>
            </a:r>
            <a:r>
              <a:rPr lang="es-EC" dirty="0">
                <a:solidFill>
                  <a:srgbClr val="FFFFFF"/>
                </a:solidFill>
                <a:latin typeface="Times New Roman" panose="02020603050405020304" pitchFamily="18" charset="0"/>
                <a:ea typeface="Noto Sans CJK SC Regular"/>
                <a:cs typeface="FreeSans"/>
              </a:rPr>
              <a:t> Posición sensor 2</a:t>
            </a:r>
            <a:endParaRPr lang="es-EC" i="1" dirty="0">
              <a:solidFill>
                <a:srgbClr val="FFFFFF"/>
              </a:solidFill>
              <a:latin typeface="Liberation Serif"/>
              <a:ea typeface="Noto Sans CJK SC Regular"/>
              <a:cs typeface="FreeSans"/>
            </a:endParaRPr>
          </a:p>
          <a:p>
            <a:pPr indent="226695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C" b="1" dirty="0">
                <a:solidFill>
                  <a:srgbClr val="FFFFFF"/>
                </a:solidFill>
                <a:latin typeface="Times New Roman" panose="02020603050405020304" pitchFamily="18" charset="0"/>
                <a:ea typeface="Noto Sans CJK SC Regular"/>
                <a:cs typeface="FreeSans"/>
              </a:rPr>
              <a:t>s3:</a:t>
            </a:r>
            <a:r>
              <a:rPr lang="es-EC" dirty="0">
                <a:solidFill>
                  <a:srgbClr val="FFFFFF"/>
                </a:solidFill>
                <a:latin typeface="Times New Roman" panose="02020603050405020304" pitchFamily="18" charset="0"/>
                <a:ea typeface="Noto Sans CJK SC Regular"/>
                <a:cs typeface="FreeSans"/>
              </a:rPr>
              <a:t> Posición sensor 3</a:t>
            </a:r>
            <a:endParaRPr lang="es-EC" i="1" dirty="0">
              <a:solidFill>
                <a:srgbClr val="FFFFFF"/>
              </a:solidFill>
              <a:latin typeface="Liberation Serif"/>
              <a:ea typeface="Noto Sans CJK SC Regular"/>
              <a:cs typeface="FreeSans"/>
            </a:endParaRPr>
          </a:p>
          <a:p>
            <a:pPr indent="226695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C" b="1" dirty="0">
                <a:solidFill>
                  <a:srgbClr val="FFFFFF"/>
                </a:solidFill>
                <a:latin typeface="Times New Roman" panose="02020603050405020304" pitchFamily="18" charset="0"/>
                <a:ea typeface="Noto Sans CJK SC Regular"/>
              </a:rPr>
              <a:t>s4</a:t>
            </a:r>
            <a:r>
              <a:rPr lang="es-EC" dirty="0">
                <a:solidFill>
                  <a:srgbClr val="FFFFFF"/>
                </a:solidFill>
                <a:latin typeface="Times New Roman" panose="02020603050405020304" pitchFamily="18" charset="0"/>
                <a:ea typeface="Noto Sans CJK SC Regular"/>
              </a:rPr>
              <a:t>: Posición sensor 4</a:t>
            </a:r>
            <a:endParaRPr lang="es-EC" dirty="0">
              <a:solidFill>
                <a:srgbClr val="FFFFFF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F6E1571-4D5F-4248-950D-B8178343E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94" y="2490338"/>
            <a:ext cx="9345424" cy="719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739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23">
            <a:extLst>
              <a:ext uri="{FF2B5EF4-FFF2-40B4-BE49-F238E27FC236}">
                <a16:creationId xmlns:a16="http://schemas.microsoft.com/office/drawing/2014/main" id="{251F41A0-2B13-4EB2-ACD5-9FFD59DE8FFE}"/>
              </a:ext>
            </a:extLst>
          </p:cNvPr>
          <p:cNvSpPr/>
          <p:nvPr/>
        </p:nvSpPr>
        <p:spPr>
          <a:xfrm>
            <a:off x="1" y="3677780"/>
            <a:ext cx="18286412" cy="262734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2518470" y="4516436"/>
            <a:ext cx="11857596" cy="950036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/>
            <a:r>
              <a:rPr lang="es-ES" sz="6000" dirty="0">
                <a:solidFill>
                  <a:schemeClr val="tx1"/>
                </a:solidFill>
                <a:cs typeface="Times New Roman" panose="02020603050405020304" pitchFamily="18" charset="0"/>
              </a:rPr>
              <a:t>EVALUACIÓN, PRUEBAS Y ANÁLISIS DE RESULTADOS</a:t>
            </a:r>
            <a:endParaRPr lang="es-UY" sz="6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正方形/長方形 22">
            <a:extLst>
              <a:ext uri="{FF2B5EF4-FFF2-40B4-BE49-F238E27FC236}">
                <a16:creationId xmlns:a16="http://schemas.microsoft.com/office/drawing/2014/main" id="{245C23E8-BC9B-4D2A-877D-801EE04DB2B8}"/>
              </a:ext>
            </a:extLst>
          </p:cNvPr>
          <p:cNvSpPr/>
          <p:nvPr/>
        </p:nvSpPr>
        <p:spPr>
          <a:xfrm rot="193381">
            <a:off x="477202" y="1156124"/>
            <a:ext cx="2990412" cy="90784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23">
            <a:extLst>
              <a:ext uri="{FF2B5EF4-FFF2-40B4-BE49-F238E27FC236}">
                <a16:creationId xmlns:a16="http://schemas.microsoft.com/office/drawing/2014/main" id="{3C2B1A0F-D52F-4ECB-AD05-11C2B6225487}"/>
              </a:ext>
            </a:extLst>
          </p:cNvPr>
          <p:cNvSpPr/>
          <p:nvPr/>
        </p:nvSpPr>
        <p:spPr>
          <a:xfrm>
            <a:off x="358230" y="1052339"/>
            <a:ext cx="3024336" cy="907846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2" name="テキスト プレースホルダー 9">
            <a:extLst>
              <a:ext uri="{FF2B5EF4-FFF2-40B4-BE49-F238E27FC236}">
                <a16:creationId xmlns:a16="http://schemas.microsoft.com/office/drawing/2014/main" id="{16E5F059-2936-43C2-81F5-9EE323EE8D46}"/>
              </a:ext>
            </a:extLst>
          </p:cNvPr>
          <p:cNvSpPr txBox="1">
            <a:spLocks/>
          </p:cNvSpPr>
          <p:nvPr/>
        </p:nvSpPr>
        <p:spPr>
          <a:xfrm>
            <a:off x="1006302" y="1135861"/>
            <a:ext cx="3024336" cy="740802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/>
              <a:t>Capítulo IV</a:t>
            </a:r>
          </a:p>
        </p:txBody>
      </p:sp>
    </p:spTree>
    <p:extLst>
      <p:ext uri="{BB962C8B-B14F-4D97-AF65-F5344CB8AC3E}">
        <p14:creationId xmlns:p14="http://schemas.microsoft.com/office/powerpoint/2010/main" val="13049988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340877" y="560071"/>
            <a:ext cx="3519201" cy="647650"/>
          </a:xfrm>
        </p:spPr>
        <p:txBody>
          <a:bodyPr>
            <a:normAutofit fontScale="92500"/>
          </a:bodyPr>
          <a:lstStyle/>
          <a:p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EXPERIMENTACIÓN</a:t>
            </a:r>
          </a:p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48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8">
            <a:extLst>
              <a:ext uri="{FF2B5EF4-FFF2-40B4-BE49-F238E27FC236}">
                <a16:creationId xmlns:a16="http://schemas.microsoft.com/office/drawing/2014/main" id="{E9F116C4-6172-4C93-89B6-D3DEBF29678D}"/>
              </a:ext>
            </a:extLst>
          </p:cNvPr>
          <p:cNvSpPr txBox="1">
            <a:spLocks/>
          </p:cNvSpPr>
          <p:nvPr/>
        </p:nvSpPr>
        <p:spPr>
          <a:xfrm>
            <a:off x="2197706" y="246437"/>
            <a:ext cx="5682691" cy="105913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sz="8000" kern="1200" baseline="0">
                <a:solidFill>
                  <a:schemeClr val="tx1"/>
                </a:solidFill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Clear Sans Thin" panose="020B0203030202020304" pitchFamily="34" charset="0"/>
              </a:defRPr>
            </a:lvl1pPr>
          </a:lstStyle>
          <a:p>
            <a:r>
              <a:rPr lang="es-EC" sz="3200" dirty="0"/>
              <a:t>EVALUACIÓN PRUEBAS Y ANÁLISIS DE RESULTADOS</a:t>
            </a:r>
          </a:p>
        </p:txBody>
      </p:sp>
      <p:sp>
        <p:nvSpPr>
          <p:cNvPr id="19" name="正方形/長方形 23">
            <a:extLst>
              <a:ext uri="{FF2B5EF4-FFF2-40B4-BE49-F238E27FC236}">
                <a16:creationId xmlns:a16="http://schemas.microsoft.com/office/drawing/2014/main" id="{7CECF03E-89C6-40FF-99CA-BCE0D5BAACEC}"/>
              </a:ext>
            </a:extLst>
          </p:cNvPr>
          <p:cNvSpPr/>
          <p:nvPr/>
        </p:nvSpPr>
        <p:spPr>
          <a:xfrm>
            <a:off x="1542419" y="1504255"/>
            <a:ext cx="8745979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0" name="テキスト プレースホルダー 9">
            <a:extLst>
              <a:ext uri="{FF2B5EF4-FFF2-40B4-BE49-F238E27FC236}">
                <a16:creationId xmlns:a16="http://schemas.microsoft.com/office/drawing/2014/main" id="{D84E2A04-E235-44B8-9F7C-59F5D965D54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9242074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2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EXPERIMENTACIÓN Y RESULTADOS DE LANDMARKS</a:t>
            </a:r>
          </a:p>
          <a:p>
            <a:endParaRPr lang="en-US" dirty="0"/>
          </a:p>
        </p:txBody>
      </p:sp>
      <p:sp>
        <p:nvSpPr>
          <p:cNvPr id="12" name="Rectángulo 11"/>
          <p:cNvSpPr/>
          <p:nvPr/>
        </p:nvSpPr>
        <p:spPr>
          <a:xfrm>
            <a:off x="3316266" y="2705190"/>
            <a:ext cx="2932896" cy="30243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Resultado de imagen para codigos q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76" y="2732175"/>
            <a:ext cx="2574288" cy="257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4580905" y="5369486"/>
            <a:ext cx="2583288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Código QR</a:t>
            </a:r>
            <a:endParaRPr lang="en-US" dirty="0"/>
          </a:p>
        </p:txBody>
      </p:sp>
      <p:sp>
        <p:nvSpPr>
          <p:cNvPr id="16" name="Rectángulo 15"/>
          <p:cNvSpPr/>
          <p:nvPr/>
        </p:nvSpPr>
        <p:spPr>
          <a:xfrm>
            <a:off x="11310381" y="2705190"/>
            <a:ext cx="2932896" cy="30243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12575020" y="5369486"/>
            <a:ext cx="3264930" cy="8640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Código ARUCO</a:t>
            </a:r>
            <a:endParaRPr lang="en-US" dirty="0"/>
          </a:p>
        </p:txBody>
      </p:sp>
      <p:pic>
        <p:nvPicPr>
          <p:cNvPr id="21" name="Imagen 2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7" t="9707" r="13502" b="13057"/>
          <a:stretch/>
        </p:blipFill>
        <p:spPr bwMode="auto">
          <a:xfrm>
            <a:off x="11413310" y="2804800"/>
            <a:ext cx="2624828" cy="2574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2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03315"/>
              </p:ext>
            </p:extLst>
          </p:nvPr>
        </p:nvGraphicFramePr>
        <p:xfrm>
          <a:off x="1540196" y="7056703"/>
          <a:ext cx="14938389" cy="1774141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697028">
                  <a:extLst>
                    <a:ext uri="{9D8B030D-6E8A-4147-A177-3AD203B41FA5}">
                      <a16:colId xmlns:a16="http://schemas.microsoft.com/office/drawing/2014/main" val="448622317"/>
                    </a:ext>
                  </a:extLst>
                </a:gridCol>
                <a:gridCol w="856513">
                  <a:extLst>
                    <a:ext uri="{9D8B030D-6E8A-4147-A177-3AD203B41FA5}">
                      <a16:colId xmlns:a16="http://schemas.microsoft.com/office/drawing/2014/main" val="363905193"/>
                    </a:ext>
                  </a:extLst>
                </a:gridCol>
                <a:gridCol w="856196">
                  <a:extLst>
                    <a:ext uri="{9D8B030D-6E8A-4147-A177-3AD203B41FA5}">
                      <a16:colId xmlns:a16="http://schemas.microsoft.com/office/drawing/2014/main" val="1287268509"/>
                    </a:ext>
                  </a:extLst>
                </a:gridCol>
                <a:gridCol w="843323">
                  <a:extLst>
                    <a:ext uri="{9D8B030D-6E8A-4147-A177-3AD203B41FA5}">
                      <a16:colId xmlns:a16="http://schemas.microsoft.com/office/drawing/2014/main" val="2148120192"/>
                    </a:ext>
                  </a:extLst>
                </a:gridCol>
                <a:gridCol w="894823">
                  <a:extLst>
                    <a:ext uri="{9D8B030D-6E8A-4147-A177-3AD203B41FA5}">
                      <a16:colId xmlns:a16="http://schemas.microsoft.com/office/drawing/2014/main" val="923396477"/>
                    </a:ext>
                  </a:extLst>
                </a:gridCol>
                <a:gridCol w="917354">
                  <a:extLst>
                    <a:ext uri="{9D8B030D-6E8A-4147-A177-3AD203B41FA5}">
                      <a16:colId xmlns:a16="http://schemas.microsoft.com/office/drawing/2014/main" val="2073564822"/>
                    </a:ext>
                  </a:extLst>
                </a:gridCol>
                <a:gridCol w="832056">
                  <a:extLst>
                    <a:ext uri="{9D8B030D-6E8A-4147-A177-3AD203B41FA5}">
                      <a16:colId xmlns:a16="http://schemas.microsoft.com/office/drawing/2014/main" val="449622399"/>
                    </a:ext>
                  </a:extLst>
                </a:gridCol>
                <a:gridCol w="841713">
                  <a:extLst>
                    <a:ext uri="{9D8B030D-6E8A-4147-A177-3AD203B41FA5}">
                      <a16:colId xmlns:a16="http://schemas.microsoft.com/office/drawing/2014/main" val="1823714768"/>
                    </a:ext>
                  </a:extLst>
                </a:gridCol>
                <a:gridCol w="894823">
                  <a:extLst>
                    <a:ext uri="{9D8B030D-6E8A-4147-A177-3AD203B41FA5}">
                      <a16:colId xmlns:a16="http://schemas.microsoft.com/office/drawing/2014/main" val="3643591372"/>
                    </a:ext>
                  </a:extLst>
                </a:gridCol>
                <a:gridCol w="918962">
                  <a:extLst>
                    <a:ext uri="{9D8B030D-6E8A-4147-A177-3AD203B41FA5}">
                      <a16:colId xmlns:a16="http://schemas.microsoft.com/office/drawing/2014/main" val="2218178381"/>
                    </a:ext>
                  </a:extLst>
                </a:gridCol>
                <a:gridCol w="917354">
                  <a:extLst>
                    <a:ext uri="{9D8B030D-6E8A-4147-A177-3AD203B41FA5}">
                      <a16:colId xmlns:a16="http://schemas.microsoft.com/office/drawing/2014/main" val="2240417258"/>
                    </a:ext>
                  </a:extLst>
                </a:gridCol>
                <a:gridCol w="841713">
                  <a:extLst>
                    <a:ext uri="{9D8B030D-6E8A-4147-A177-3AD203B41FA5}">
                      <a16:colId xmlns:a16="http://schemas.microsoft.com/office/drawing/2014/main" val="3809277921"/>
                    </a:ext>
                  </a:extLst>
                </a:gridCol>
                <a:gridCol w="862635">
                  <a:extLst>
                    <a:ext uri="{9D8B030D-6E8A-4147-A177-3AD203B41FA5}">
                      <a16:colId xmlns:a16="http://schemas.microsoft.com/office/drawing/2014/main" val="1478058191"/>
                    </a:ext>
                  </a:extLst>
                </a:gridCol>
                <a:gridCol w="923793">
                  <a:extLst>
                    <a:ext uri="{9D8B030D-6E8A-4147-A177-3AD203B41FA5}">
                      <a16:colId xmlns:a16="http://schemas.microsoft.com/office/drawing/2014/main" val="1575208853"/>
                    </a:ext>
                  </a:extLst>
                </a:gridCol>
                <a:gridCol w="840103">
                  <a:extLst>
                    <a:ext uri="{9D8B030D-6E8A-4147-A177-3AD203B41FA5}">
                      <a16:colId xmlns:a16="http://schemas.microsoft.com/office/drawing/2014/main" val="3676607202"/>
                    </a:ext>
                  </a:extLst>
                </a:gridCol>
              </a:tblGrid>
              <a:tr h="513314">
                <a:tc>
                  <a:txBody>
                    <a:bodyPr/>
                    <a:lstStyle/>
                    <a:p>
                      <a:pPr indent="-69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Distancia [m]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0.5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 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1.5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2.5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3.5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4.5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5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5.5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6.5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7657819"/>
                  </a:ext>
                </a:extLst>
              </a:tr>
              <a:tr h="651267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Detección </a:t>
                      </a:r>
                      <a:r>
                        <a:rPr lang="es-EC" sz="1600" dirty="0" err="1">
                          <a:effectLst/>
                        </a:rPr>
                        <a:t>Tag</a:t>
                      </a:r>
                      <a:r>
                        <a:rPr lang="es-EC" sz="1600" dirty="0">
                          <a:effectLst/>
                        </a:rPr>
                        <a:t> </a:t>
                      </a:r>
                      <a:r>
                        <a:rPr lang="es-EC" sz="1600" dirty="0" smtClean="0">
                          <a:effectLst/>
                        </a:rPr>
                        <a:t>Aruco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5731041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Detección Código QR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Sí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Sí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Sí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5791890"/>
                  </a:ext>
                </a:extLst>
              </a:tr>
            </a:tbl>
          </a:graphicData>
        </a:graphic>
      </p:graphicFrame>
      <p:pic>
        <p:nvPicPr>
          <p:cNvPr id="23" name="Imagen 22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  <a14:imgEffect>
                      <a14:brightnessContrast bright="3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42" y="2669089"/>
            <a:ext cx="3190463" cy="3770555"/>
          </a:xfrm>
          <a:prstGeom prst="rect">
            <a:avLst/>
          </a:prstGeom>
        </p:spPr>
      </p:pic>
      <p:pic>
        <p:nvPicPr>
          <p:cNvPr id="24" name="Imagen 23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  <a14:imgEffect>
                      <a14:brightnessContrast bright="3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40" y="2663206"/>
            <a:ext cx="3156585" cy="3782319"/>
          </a:xfrm>
          <a:prstGeom prst="rect">
            <a:avLst/>
          </a:prstGeom>
        </p:spPr>
      </p:pic>
      <p:pic>
        <p:nvPicPr>
          <p:cNvPr id="25" name="Imagen 24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"/>
                    </a14:imgEffect>
                    <a14:imgEffect>
                      <a14:brightnessContrast bright="3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312" y="2689704"/>
            <a:ext cx="3181093" cy="374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23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340877" y="560071"/>
            <a:ext cx="3519201" cy="647650"/>
          </a:xfrm>
        </p:spPr>
        <p:txBody>
          <a:bodyPr>
            <a:normAutofit fontScale="92500"/>
          </a:bodyPr>
          <a:lstStyle/>
          <a:p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EXPERIMENTACIÓN</a:t>
            </a:r>
          </a:p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49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28927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8">
            <a:extLst>
              <a:ext uri="{FF2B5EF4-FFF2-40B4-BE49-F238E27FC236}">
                <a16:creationId xmlns:a16="http://schemas.microsoft.com/office/drawing/2014/main" id="{E9F116C4-6172-4C93-89B6-D3DEBF29678D}"/>
              </a:ext>
            </a:extLst>
          </p:cNvPr>
          <p:cNvSpPr txBox="1">
            <a:spLocks/>
          </p:cNvSpPr>
          <p:nvPr/>
        </p:nvSpPr>
        <p:spPr>
          <a:xfrm>
            <a:off x="2197706" y="246437"/>
            <a:ext cx="5682691" cy="105913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sz="8000" kern="1200" baseline="0">
                <a:solidFill>
                  <a:schemeClr val="tx1"/>
                </a:solidFill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Clear Sans Thin" panose="020B0203030202020304" pitchFamily="34" charset="0"/>
              </a:defRPr>
            </a:lvl1pPr>
          </a:lstStyle>
          <a:p>
            <a:r>
              <a:rPr lang="es-EC" sz="3200" dirty="0"/>
              <a:t>EVALUACIÓN PRUEBAS Y ANÁLISIS DE RESULTADOS</a:t>
            </a:r>
          </a:p>
        </p:txBody>
      </p:sp>
      <p:sp>
        <p:nvSpPr>
          <p:cNvPr id="19" name="正方形/長方形 23">
            <a:extLst>
              <a:ext uri="{FF2B5EF4-FFF2-40B4-BE49-F238E27FC236}">
                <a16:creationId xmlns:a16="http://schemas.microsoft.com/office/drawing/2014/main" id="{7CECF03E-89C6-40FF-99CA-BCE0D5BAACEC}"/>
              </a:ext>
            </a:extLst>
          </p:cNvPr>
          <p:cNvSpPr/>
          <p:nvPr/>
        </p:nvSpPr>
        <p:spPr>
          <a:xfrm>
            <a:off x="1693370" y="1471109"/>
            <a:ext cx="11050235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0" name="テキスト プレースホルダー 9">
            <a:extLst>
              <a:ext uri="{FF2B5EF4-FFF2-40B4-BE49-F238E27FC236}">
                <a16:creationId xmlns:a16="http://schemas.microsoft.com/office/drawing/2014/main" id="{D84E2A04-E235-44B8-9F7C-59F5D965D54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11050234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2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EXPERIMENTACIÓN DE ALGORITMOS PARA DETECTAR OBSTÁCULOS</a:t>
            </a:r>
            <a:endParaRPr lang="en-US" dirty="0"/>
          </a:p>
        </p:txBody>
      </p:sp>
      <p:sp>
        <p:nvSpPr>
          <p:cNvPr id="12" name="Rectángulo 11"/>
          <p:cNvSpPr/>
          <p:nvPr/>
        </p:nvSpPr>
        <p:spPr>
          <a:xfrm>
            <a:off x="162564" y="2984809"/>
            <a:ext cx="2932896" cy="5538008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2"/>
          <p:cNvSpPr/>
          <p:nvPr/>
        </p:nvSpPr>
        <p:spPr>
          <a:xfrm>
            <a:off x="1460491" y="8152692"/>
            <a:ext cx="2583288" cy="7200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Morfología</a:t>
            </a:r>
            <a:endParaRPr lang="en-US" dirty="0"/>
          </a:p>
        </p:txBody>
      </p:sp>
      <p:sp>
        <p:nvSpPr>
          <p:cNvPr id="14" name="Rectángulo 13"/>
          <p:cNvSpPr/>
          <p:nvPr/>
        </p:nvSpPr>
        <p:spPr>
          <a:xfrm>
            <a:off x="9143206" y="2946539"/>
            <a:ext cx="2932896" cy="5538008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/>
          <p:cNvSpPr/>
          <p:nvPr/>
        </p:nvSpPr>
        <p:spPr>
          <a:xfrm>
            <a:off x="10628208" y="8050041"/>
            <a:ext cx="2463740" cy="8640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Color</a:t>
            </a:r>
            <a:endParaRPr lang="en-US" dirty="0"/>
          </a:p>
        </p:txBody>
      </p:sp>
      <p:pic>
        <p:nvPicPr>
          <p:cNvPr id="17" name="Imagen 16"/>
          <p:cNvPicPr/>
          <p:nvPr/>
        </p:nvPicPr>
        <p:blipFill rotWithShape="1">
          <a:blip r:embed="rId3"/>
          <a:srcRect l="25982" t="47433" r="15376" b="16595"/>
          <a:stretch/>
        </p:blipFill>
        <p:spPr bwMode="auto">
          <a:xfrm>
            <a:off x="9681995" y="6424609"/>
            <a:ext cx="1776411" cy="15841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n 20"/>
          <p:cNvPicPr/>
          <p:nvPr/>
        </p:nvPicPr>
        <p:blipFill rotWithShape="1">
          <a:blip r:embed="rId4"/>
          <a:srcRect l="15454" t="42772" r="17732" b="15416"/>
          <a:stretch/>
        </p:blipFill>
        <p:spPr>
          <a:xfrm>
            <a:off x="748163" y="3276797"/>
            <a:ext cx="1761698" cy="1494630"/>
          </a:xfrm>
          <a:prstGeom prst="rect">
            <a:avLst/>
          </a:prstGeom>
        </p:spPr>
      </p:pic>
      <p:graphicFrame>
        <p:nvGraphicFramePr>
          <p:cNvPr id="22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736171"/>
              </p:ext>
            </p:extLst>
          </p:nvPr>
        </p:nvGraphicFramePr>
        <p:xfrm>
          <a:off x="12436142" y="2980096"/>
          <a:ext cx="5544616" cy="5247231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890125">
                  <a:extLst>
                    <a:ext uri="{9D8B030D-6E8A-4147-A177-3AD203B41FA5}">
                      <a16:colId xmlns:a16="http://schemas.microsoft.com/office/drawing/2014/main" val="1528902233"/>
                    </a:ext>
                  </a:extLst>
                </a:gridCol>
                <a:gridCol w="2654491">
                  <a:extLst>
                    <a:ext uri="{9D8B030D-6E8A-4147-A177-3AD203B41FA5}">
                      <a16:colId xmlns:a16="http://schemas.microsoft.com/office/drawing/2014/main" val="66280890"/>
                    </a:ext>
                  </a:extLst>
                </a:gridCol>
              </a:tblGrid>
              <a:tr h="464162">
                <a:tc>
                  <a:txBody>
                    <a:bodyPr/>
                    <a:lstStyle/>
                    <a:p>
                      <a:pPr indent="-6921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Escenario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Detección de obstáculos 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3733975"/>
                  </a:ext>
                </a:extLst>
              </a:tr>
              <a:tr h="361490">
                <a:tc gridSpan="2">
                  <a:txBody>
                    <a:bodyPr/>
                    <a:lstStyle/>
                    <a:p>
                      <a:pPr indent="-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986027"/>
                  </a:ext>
                </a:extLst>
              </a:tr>
              <a:tr h="361490">
                <a:tc>
                  <a:txBody>
                    <a:bodyPr/>
                    <a:lstStyle/>
                    <a:p>
                      <a:pPr indent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Piso de parquet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584075"/>
                  </a:ext>
                </a:extLst>
              </a:tr>
              <a:tr h="361490">
                <a:tc>
                  <a:txBody>
                    <a:bodyPr/>
                    <a:lstStyle/>
                    <a:p>
                      <a:pPr indent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Piso de baldosa blanca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5721462"/>
                  </a:ext>
                </a:extLst>
              </a:tr>
              <a:tr h="361490">
                <a:tc>
                  <a:txBody>
                    <a:bodyPr/>
                    <a:lstStyle/>
                    <a:p>
                      <a:pPr indent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Piso de baldosa café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5217929"/>
                  </a:ext>
                </a:extLst>
              </a:tr>
              <a:tr h="361490">
                <a:tc gridSpan="2">
                  <a:txBody>
                    <a:bodyPr/>
                    <a:lstStyle/>
                    <a:p>
                      <a:pPr indent="-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098547"/>
                  </a:ext>
                </a:extLst>
              </a:tr>
              <a:tr h="361490">
                <a:tc>
                  <a:txBody>
                    <a:bodyPr/>
                    <a:lstStyle/>
                    <a:p>
                      <a:pPr indent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Piso de parquet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Sí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7497119"/>
                  </a:ext>
                </a:extLst>
              </a:tr>
              <a:tr h="361490">
                <a:tc>
                  <a:txBody>
                    <a:bodyPr/>
                    <a:lstStyle/>
                    <a:p>
                      <a:pPr indent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Piso de baldosa blanca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Sí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8395965"/>
                  </a:ext>
                </a:extLst>
              </a:tr>
              <a:tr h="361490">
                <a:tc>
                  <a:txBody>
                    <a:bodyPr/>
                    <a:lstStyle/>
                    <a:p>
                      <a:pPr indent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Piso de baldosa café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Sí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0002335"/>
                  </a:ext>
                </a:extLst>
              </a:tr>
              <a:tr h="361490">
                <a:tc gridSpan="2">
                  <a:txBody>
                    <a:bodyPr/>
                    <a:lstStyle/>
                    <a:p>
                      <a:pPr indent="-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354143"/>
                  </a:ext>
                </a:extLst>
              </a:tr>
              <a:tr h="361490">
                <a:tc>
                  <a:txBody>
                    <a:bodyPr/>
                    <a:lstStyle/>
                    <a:p>
                      <a:pPr indent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Piso de parquet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6680713"/>
                  </a:ext>
                </a:extLst>
              </a:tr>
              <a:tr h="361490">
                <a:tc>
                  <a:txBody>
                    <a:bodyPr/>
                    <a:lstStyle/>
                    <a:p>
                      <a:pPr indent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Piso de baldosa blanca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7262900"/>
                  </a:ext>
                </a:extLst>
              </a:tr>
              <a:tr h="361490">
                <a:tc>
                  <a:txBody>
                    <a:bodyPr/>
                    <a:lstStyle/>
                    <a:p>
                      <a:pPr indent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Piso de baldosa café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4310832"/>
                  </a:ext>
                </a:extLst>
              </a:tr>
            </a:tbl>
          </a:graphicData>
        </a:graphic>
      </p:graphicFrame>
      <p:pic>
        <p:nvPicPr>
          <p:cNvPr id="23" name="Imagen 22"/>
          <p:cNvPicPr/>
          <p:nvPr/>
        </p:nvPicPr>
        <p:blipFill rotWithShape="1">
          <a:blip r:embed="rId5"/>
          <a:srcRect t="25464" r="20302" b="23082"/>
          <a:stretch/>
        </p:blipFill>
        <p:spPr>
          <a:xfrm rot="5400000">
            <a:off x="9717637" y="4547226"/>
            <a:ext cx="1656184" cy="1781644"/>
          </a:xfrm>
          <a:prstGeom prst="rect">
            <a:avLst/>
          </a:prstGeom>
        </p:spPr>
      </p:pic>
      <p:pic>
        <p:nvPicPr>
          <p:cNvPr id="24" name="Imagen 23"/>
          <p:cNvPicPr/>
          <p:nvPr/>
        </p:nvPicPr>
        <p:blipFill rotWithShape="1">
          <a:blip r:embed="rId6"/>
          <a:srcRect t="34167" b="17193"/>
          <a:stretch/>
        </p:blipFill>
        <p:spPr>
          <a:xfrm>
            <a:off x="748163" y="5052347"/>
            <a:ext cx="1761698" cy="1259719"/>
          </a:xfrm>
          <a:prstGeom prst="rect">
            <a:avLst/>
          </a:prstGeom>
        </p:spPr>
      </p:pic>
      <p:pic>
        <p:nvPicPr>
          <p:cNvPr id="25" name="Imagen 24"/>
          <p:cNvPicPr/>
          <p:nvPr/>
        </p:nvPicPr>
        <p:blipFill rotWithShape="1">
          <a:blip r:embed="rId7"/>
          <a:srcRect t="45129" r="8198" b="14610"/>
          <a:stretch/>
        </p:blipFill>
        <p:spPr>
          <a:xfrm>
            <a:off x="737023" y="6583240"/>
            <a:ext cx="1772838" cy="1053625"/>
          </a:xfrm>
          <a:prstGeom prst="rect">
            <a:avLst/>
          </a:prstGeom>
        </p:spPr>
      </p:pic>
      <p:graphicFrame>
        <p:nvGraphicFramePr>
          <p:cNvPr id="26" name="Tab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068453"/>
              </p:ext>
            </p:extLst>
          </p:nvPr>
        </p:nvGraphicFramePr>
        <p:xfrm>
          <a:off x="3372646" y="2946539"/>
          <a:ext cx="5472608" cy="5262121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852591">
                  <a:extLst>
                    <a:ext uri="{9D8B030D-6E8A-4147-A177-3AD203B41FA5}">
                      <a16:colId xmlns:a16="http://schemas.microsoft.com/office/drawing/2014/main" val="1528902233"/>
                    </a:ext>
                  </a:extLst>
                </a:gridCol>
                <a:gridCol w="2620017">
                  <a:extLst>
                    <a:ext uri="{9D8B030D-6E8A-4147-A177-3AD203B41FA5}">
                      <a16:colId xmlns:a16="http://schemas.microsoft.com/office/drawing/2014/main" val="66280890"/>
                    </a:ext>
                  </a:extLst>
                </a:gridCol>
              </a:tblGrid>
              <a:tr h="483560">
                <a:tc>
                  <a:txBody>
                    <a:bodyPr/>
                    <a:lstStyle/>
                    <a:p>
                      <a:pPr indent="-6921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Escenario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Detección de obstáculos 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3733975"/>
                  </a:ext>
                </a:extLst>
              </a:tr>
              <a:tr h="362670">
                <a:tc gridSpan="2">
                  <a:txBody>
                    <a:bodyPr/>
                    <a:lstStyle/>
                    <a:p>
                      <a:pPr indent="-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986027"/>
                  </a:ext>
                </a:extLst>
              </a:tr>
              <a:tr h="362670">
                <a:tc>
                  <a:txBody>
                    <a:bodyPr/>
                    <a:lstStyle/>
                    <a:p>
                      <a:pPr indent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Piso de parquet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Sí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584075"/>
                  </a:ext>
                </a:extLst>
              </a:tr>
              <a:tr h="362670">
                <a:tc>
                  <a:txBody>
                    <a:bodyPr/>
                    <a:lstStyle/>
                    <a:p>
                      <a:pPr indent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Piso de baldosa blanca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5721462"/>
                  </a:ext>
                </a:extLst>
              </a:tr>
              <a:tr h="362670">
                <a:tc>
                  <a:txBody>
                    <a:bodyPr/>
                    <a:lstStyle/>
                    <a:p>
                      <a:pPr indent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Piso de baldosa café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5217929"/>
                  </a:ext>
                </a:extLst>
              </a:tr>
              <a:tr h="362670">
                <a:tc gridSpan="2">
                  <a:txBody>
                    <a:bodyPr/>
                    <a:lstStyle/>
                    <a:p>
                      <a:pPr indent="-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098547"/>
                  </a:ext>
                </a:extLst>
              </a:tr>
              <a:tr h="362670">
                <a:tc>
                  <a:txBody>
                    <a:bodyPr/>
                    <a:lstStyle/>
                    <a:p>
                      <a:pPr indent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Piso de parquet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7497119"/>
                  </a:ext>
                </a:extLst>
              </a:tr>
              <a:tr h="362670">
                <a:tc>
                  <a:txBody>
                    <a:bodyPr/>
                    <a:lstStyle/>
                    <a:p>
                      <a:pPr indent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Piso de baldosa blanca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Sí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8395965"/>
                  </a:ext>
                </a:extLst>
              </a:tr>
              <a:tr h="362670">
                <a:tc>
                  <a:txBody>
                    <a:bodyPr/>
                    <a:lstStyle/>
                    <a:p>
                      <a:pPr indent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Piso de baldosa café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Sí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0002335"/>
                  </a:ext>
                </a:extLst>
              </a:tr>
              <a:tr h="362670">
                <a:tc gridSpan="2">
                  <a:txBody>
                    <a:bodyPr/>
                    <a:lstStyle/>
                    <a:p>
                      <a:pPr indent="-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354143"/>
                  </a:ext>
                </a:extLst>
              </a:tr>
              <a:tr h="362670">
                <a:tc>
                  <a:txBody>
                    <a:bodyPr/>
                    <a:lstStyle/>
                    <a:p>
                      <a:pPr indent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Piso de parquet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No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6680713"/>
                  </a:ext>
                </a:extLst>
              </a:tr>
              <a:tr h="362670">
                <a:tc>
                  <a:txBody>
                    <a:bodyPr/>
                    <a:lstStyle/>
                    <a:p>
                      <a:pPr indent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Piso de baldosa blanca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7262900"/>
                  </a:ext>
                </a:extLst>
              </a:tr>
              <a:tr h="362670">
                <a:tc>
                  <a:txBody>
                    <a:bodyPr/>
                    <a:lstStyle/>
                    <a:p>
                      <a:pPr indent="2266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Piso de baldosa café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397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4310832"/>
                  </a:ext>
                </a:extLst>
              </a:tr>
            </a:tbl>
          </a:graphicData>
        </a:graphic>
      </p:graphicFrame>
      <p:pic>
        <p:nvPicPr>
          <p:cNvPr id="27" name="Imagen 26"/>
          <p:cNvPicPr/>
          <p:nvPr/>
        </p:nvPicPr>
        <p:blipFill rotWithShape="1">
          <a:blip r:embed="rId8"/>
          <a:srcRect l="24824" t="32896" r="24824" b="11517"/>
          <a:stretch/>
        </p:blipFill>
        <p:spPr>
          <a:xfrm>
            <a:off x="9596421" y="3054548"/>
            <a:ext cx="1861986" cy="146894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597439" y="3850609"/>
            <a:ext cx="1601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/>
              <a:t>Cuadriláteros</a:t>
            </a:r>
            <a:endParaRPr lang="en-US" sz="1600" b="1" dirty="0"/>
          </a:p>
        </p:txBody>
      </p:sp>
      <p:sp>
        <p:nvSpPr>
          <p:cNvPr id="28" name="CuadroTexto 27"/>
          <p:cNvSpPr txBox="1"/>
          <p:nvPr/>
        </p:nvSpPr>
        <p:spPr>
          <a:xfrm>
            <a:off x="5478319" y="5268771"/>
            <a:ext cx="1839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/>
              <a:t>Circunferencias</a:t>
            </a:r>
            <a:endParaRPr lang="en-US" sz="1600" b="1" dirty="0"/>
          </a:p>
        </p:txBody>
      </p:sp>
      <p:sp>
        <p:nvSpPr>
          <p:cNvPr id="29" name="CuadroTexto 28"/>
          <p:cNvSpPr txBox="1"/>
          <p:nvPr/>
        </p:nvSpPr>
        <p:spPr>
          <a:xfrm>
            <a:off x="5597437" y="6737170"/>
            <a:ext cx="1601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/>
              <a:t>Polígonos</a:t>
            </a:r>
            <a:endParaRPr lang="en-US" sz="1600" b="1" dirty="0"/>
          </a:p>
        </p:txBody>
      </p:sp>
      <p:sp>
        <p:nvSpPr>
          <p:cNvPr id="30" name="CuadroTexto 29"/>
          <p:cNvSpPr txBox="1"/>
          <p:nvPr/>
        </p:nvSpPr>
        <p:spPr>
          <a:xfrm>
            <a:off x="13967742" y="6675614"/>
            <a:ext cx="2752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3970" algn="ctr">
              <a:lnSpc>
                <a:spcPct val="150000"/>
              </a:lnSpc>
              <a:spcAft>
                <a:spcPts val="0"/>
              </a:spcAft>
            </a:pPr>
            <a:r>
              <a:rPr lang="es-EC" sz="1600" spc="-15" dirty="0"/>
              <a:t>Gama de verde [32,100,99]</a:t>
            </a:r>
            <a:endParaRPr lang="en-US" sz="1600" dirty="0">
              <a:solidFill>
                <a:schemeClr val="bg2"/>
              </a:solidFill>
              <a:latin typeface="Times New Roman" panose="02020603050405020304" pitchFamily="18" charset="0"/>
              <a:ea typeface="Noto Sans CJK SC Regular"/>
              <a:cs typeface="Times New Roman" panose="02020603050405020304" pitchFamily="18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13696281" y="3789053"/>
            <a:ext cx="30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3970" algn="ctr">
              <a:lnSpc>
                <a:spcPct val="150000"/>
              </a:lnSpc>
              <a:spcAft>
                <a:spcPts val="0"/>
              </a:spcAft>
            </a:pPr>
            <a:r>
              <a:rPr lang="es-EC" sz="1600" spc="-15" dirty="0"/>
              <a:t>Gama de verde [181,230,29]</a:t>
            </a:r>
            <a:endParaRPr lang="en-US" sz="1600" dirty="0">
              <a:solidFill>
                <a:schemeClr val="bg2"/>
              </a:solidFill>
              <a:latin typeface="Times New Roman" panose="02020603050405020304" pitchFamily="18" charset="0"/>
              <a:ea typeface="Noto Sans CJK SC Regular"/>
              <a:cs typeface="Times New Roman" panose="02020603050405020304" pitchFamily="18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13913244" y="5253878"/>
            <a:ext cx="2736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3970" algn="ctr">
              <a:lnSpc>
                <a:spcPct val="150000"/>
              </a:lnSpc>
              <a:spcAft>
                <a:spcPts val="0"/>
              </a:spcAft>
            </a:pPr>
            <a:r>
              <a:rPr lang="es-EC" sz="1600" spc="-15" dirty="0"/>
              <a:t>Gama de verde [26,150,16]</a:t>
            </a:r>
            <a:endParaRPr lang="en-US" sz="1600" dirty="0">
              <a:solidFill>
                <a:schemeClr val="bg2"/>
              </a:solidFill>
              <a:latin typeface="Times New Roman" panose="02020603050405020304" pitchFamily="18" charset="0"/>
              <a:ea typeface="Noto Sans CJK SC Regular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391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29" grpId="0"/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6242643" y="539285"/>
            <a:ext cx="3168352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PROBLEMA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4347503" cy="1059135"/>
          </a:xfrm>
        </p:spPr>
        <p:txBody>
          <a:bodyPr/>
          <a:lstStyle/>
          <a:p>
            <a:r>
              <a:rPr lang="es-EC" sz="3200" dirty="0"/>
              <a:t>INTRODUCCIÒN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5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3712355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5254774" y="1186936"/>
            <a:ext cx="13031639" cy="46269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5660452" y="456297"/>
            <a:ext cx="3320755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981207" y="1103947"/>
            <a:ext cx="9090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E3F0EDF-7E8C-4C58-8730-304A0674BD3A}"/>
              </a:ext>
            </a:extLst>
          </p:cNvPr>
          <p:cNvCxnSpPr>
            <a:cxnSpLocks/>
          </p:cNvCxnSpPr>
          <p:nvPr/>
        </p:nvCxnSpPr>
        <p:spPr>
          <a:xfrm flipH="1">
            <a:off x="5254774" y="1103947"/>
            <a:ext cx="2121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92" y="2044445"/>
            <a:ext cx="9249309" cy="7199045"/>
          </a:xfrm>
          <a:prstGeom prst="rect">
            <a:avLst/>
          </a:prstGeom>
        </p:spPr>
      </p:pic>
      <p:sp>
        <p:nvSpPr>
          <p:cNvPr id="12" name="Llamada con línea 1 11"/>
          <p:cNvSpPr/>
          <p:nvPr/>
        </p:nvSpPr>
        <p:spPr>
          <a:xfrm>
            <a:off x="13079338" y="6558090"/>
            <a:ext cx="2570841" cy="864096"/>
          </a:xfrm>
          <a:prstGeom prst="borderCallout1">
            <a:avLst>
              <a:gd name="adj1" fmla="val 18750"/>
              <a:gd name="adj2" fmla="val -8333"/>
              <a:gd name="adj3" fmla="val 72817"/>
              <a:gd name="adj4" fmla="val -49201"/>
            </a:avLst>
          </a:prstGeom>
          <a:noFill/>
          <a:ln>
            <a:solidFill>
              <a:schemeClr val="accent6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Morona Santiago</a:t>
            </a:r>
            <a:endParaRPr lang="en-US" dirty="0"/>
          </a:p>
        </p:txBody>
      </p:sp>
      <p:sp>
        <p:nvSpPr>
          <p:cNvPr id="13" name="Llamada con línea 1 12"/>
          <p:cNvSpPr/>
          <p:nvPr/>
        </p:nvSpPr>
        <p:spPr>
          <a:xfrm>
            <a:off x="15479766" y="5346823"/>
            <a:ext cx="2570841" cy="864096"/>
          </a:xfrm>
          <a:prstGeom prst="borderCallout1">
            <a:avLst>
              <a:gd name="adj1" fmla="val 18750"/>
              <a:gd name="adj2" fmla="val -8333"/>
              <a:gd name="adj3" fmla="val 72817"/>
              <a:gd name="adj4" fmla="val -49201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Pastaza</a:t>
            </a:r>
            <a:endParaRPr lang="en-US" dirty="0"/>
          </a:p>
        </p:txBody>
      </p:sp>
      <p:sp>
        <p:nvSpPr>
          <p:cNvPr id="15" name="Llamada con línea 1 14"/>
          <p:cNvSpPr/>
          <p:nvPr/>
        </p:nvSpPr>
        <p:spPr>
          <a:xfrm>
            <a:off x="12474815" y="7876754"/>
            <a:ext cx="2570841" cy="864096"/>
          </a:xfrm>
          <a:prstGeom prst="borderCallout1">
            <a:avLst>
              <a:gd name="adj1" fmla="val 18750"/>
              <a:gd name="adj2" fmla="val -8333"/>
              <a:gd name="adj3" fmla="val 72817"/>
              <a:gd name="adj4" fmla="val -49201"/>
            </a:avLst>
          </a:pr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Zamora Chinchipe</a:t>
            </a:r>
            <a:endParaRPr lang="en-US" dirty="0"/>
          </a:p>
        </p:txBody>
      </p:sp>
      <p:sp>
        <p:nvSpPr>
          <p:cNvPr id="16" name="Llamada con línea 1 15"/>
          <p:cNvSpPr/>
          <p:nvPr/>
        </p:nvSpPr>
        <p:spPr>
          <a:xfrm flipH="1">
            <a:off x="6763971" y="6702106"/>
            <a:ext cx="2325703" cy="864096"/>
          </a:xfrm>
          <a:prstGeom prst="borderCallout1">
            <a:avLst>
              <a:gd name="adj1" fmla="val 18750"/>
              <a:gd name="adj2" fmla="val -8333"/>
              <a:gd name="adj3" fmla="val 72817"/>
              <a:gd name="adj4" fmla="val -49201"/>
            </a:avLst>
          </a:pr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El Oro</a:t>
            </a:r>
            <a:endParaRPr lang="en-US" dirty="0"/>
          </a:p>
        </p:txBody>
      </p:sp>
      <p:sp>
        <p:nvSpPr>
          <p:cNvPr id="17" name="Llamada con línea 1 16"/>
          <p:cNvSpPr/>
          <p:nvPr/>
        </p:nvSpPr>
        <p:spPr>
          <a:xfrm flipH="1">
            <a:off x="6868292" y="8258637"/>
            <a:ext cx="2325703" cy="864096"/>
          </a:xfrm>
          <a:prstGeom prst="borderCallout1">
            <a:avLst>
              <a:gd name="adj1" fmla="val 18750"/>
              <a:gd name="adj2" fmla="val -8333"/>
              <a:gd name="adj3" fmla="val -27126"/>
              <a:gd name="adj4" fmla="val -51931"/>
            </a:avLst>
          </a:prstGeom>
          <a:noFill/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Loja</a:t>
            </a:r>
            <a:endParaRPr lang="en-US" dirty="0"/>
          </a:p>
        </p:txBody>
      </p:sp>
      <p:sp>
        <p:nvSpPr>
          <p:cNvPr id="20" name="CuadroTexto 19"/>
          <p:cNvSpPr txBox="1"/>
          <p:nvPr/>
        </p:nvSpPr>
        <p:spPr>
          <a:xfrm rot="20002240">
            <a:off x="8478091" y="5094484"/>
            <a:ext cx="6532712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4800" b="1" dirty="0"/>
              <a:t>RESULTADOS</a:t>
            </a: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2013758125"/>
              </p:ext>
            </p:extLst>
          </p:nvPr>
        </p:nvGraphicFramePr>
        <p:xfrm>
          <a:off x="7716235" y="3032048"/>
          <a:ext cx="8056424" cy="5493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862394" y="4270941"/>
            <a:ext cx="4931695" cy="1075882"/>
          </a:xfrm>
          <a:prstGeom prst="roundRect">
            <a:avLst/>
          </a:prstGeom>
          <a:blipFill dpi="0"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 smtClean="0">
                <a:latin typeface="+mj-lt"/>
              </a:rPr>
              <a:t>Victimas afectadas por las minas</a:t>
            </a:r>
            <a:endParaRPr lang="es-EC" dirty="0">
              <a:latin typeface="+mj-lt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B861594-9339-4977-B5C7-48AAE337372D}"/>
              </a:ext>
            </a:extLst>
          </p:cNvPr>
          <p:cNvSpPr/>
          <p:nvPr/>
        </p:nvSpPr>
        <p:spPr>
          <a:xfrm>
            <a:off x="967902" y="2489605"/>
            <a:ext cx="4826187" cy="1281803"/>
          </a:xfrm>
          <a:prstGeom prst="roundRect">
            <a:avLst/>
          </a:prstGeom>
          <a:blipFill dpi="0"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 smtClean="0">
                <a:latin typeface="+mj-lt"/>
                <a:ea typeface="Times New Roman" panose="02020603050405020304" pitchFamily="18" charset="0"/>
              </a:rPr>
              <a:t>Provincias afectadas por minas en la actualidad</a:t>
            </a:r>
            <a:endParaRPr lang="es-EC" dirty="0"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991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  <p:bldP spid="20" grpId="1" animBg="1"/>
      <p:bldGraphic spid="21" grpId="0">
        <p:bldAsOne/>
      </p:bldGraphic>
      <p:bldP spid="23" grpId="0" animBg="1"/>
      <p:bldP spid="24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340877" y="560071"/>
            <a:ext cx="7859111" cy="647650"/>
          </a:xfrm>
        </p:spPr>
        <p:txBody>
          <a:bodyPr>
            <a:normAutofit fontScale="92500"/>
          </a:bodyPr>
          <a:lstStyle/>
          <a:p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FUNCIONAMIENTO DEL SISTEMA</a:t>
            </a:r>
          </a:p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50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739372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8">
            <a:extLst>
              <a:ext uri="{FF2B5EF4-FFF2-40B4-BE49-F238E27FC236}">
                <a16:creationId xmlns:a16="http://schemas.microsoft.com/office/drawing/2014/main" id="{E9F116C4-6172-4C93-89B6-D3DEBF29678D}"/>
              </a:ext>
            </a:extLst>
          </p:cNvPr>
          <p:cNvSpPr txBox="1">
            <a:spLocks/>
          </p:cNvSpPr>
          <p:nvPr/>
        </p:nvSpPr>
        <p:spPr>
          <a:xfrm>
            <a:off x="2197706" y="246437"/>
            <a:ext cx="5682691" cy="105913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sz="8000" kern="1200" baseline="0">
                <a:solidFill>
                  <a:schemeClr val="tx1"/>
                </a:solidFill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Clear Sans Thin" panose="020B0203030202020304" pitchFamily="34" charset="0"/>
              </a:defRPr>
            </a:lvl1pPr>
          </a:lstStyle>
          <a:p>
            <a:r>
              <a:rPr lang="es-EC" sz="3200" dirty="0"/>
              <a:t>EVALUACIÓN PRUEBAS Y ANÁLISIS DE RESULTADOS</a:t>
            </a:r>
          </a:p>
        </p:txBody>
      </p:sp>
      <p:sp>
        <p:nvSpPr>
          <p:cNvPr id="19" name="正方形/長方形 23">
            <a:extLst>
              <a:ext uri="{FF2B5EF4-FFF2-40B4-BE49-F238E27FC236}">
                <a16:creationId xmlns:a16="http://schemas.microsoft.com/office/drawing/2014/main" id="{7CECF03E-89C6-40FF-99CA-BCE0D5BAACEC}"/>
              </a:ext>
            </a:extLst>
          </p:cNvPr>
          <p:cNvSpPr/>
          <p:nvPr/>
        </p:nvSpPr>
        <p:spPr>
          <a:xfrm>
            <a:off x="1542418" y="1471109"/>
            <a:ext cx="8968939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0" name="テキスト プレースホルダー 9">
            <a:extLst>
              <a:ext uri="{FF2B5EF4-FFF2-40B4-BE49-F238E27FC236}">
                <a16:creationId xmlns:a16="http://schemas.microsoft.com/office/drawing/2014/main" id="{D84E2A04-E235-44B8-9F7C-59F5D965D543}"/>
              </a:ext>
            </a:extLst>
          </p:cNvPr>
          <p:cNvSpPr txBox="1">
            <a:spLocks/>
          </p:cNvSpPr>
          <p:nvPr/>
        </p:nvSpPr>
        <p:spPr>
          <a:xfrm>
            <a:off x="1701332" y="1703165"/>
            <a:ext cx="8377978" cy="387550"/>
          </a:xfrm>
          <a:prstGeom prst="rect">
            <a:avLst/>
          </a:prstGeom>
        </p:spPr>
        <p:txBody>
          <a:bodyPr vert="horz" lIns="163275" tIns="81638" rIns="163275" bIns="81638" rtlCol="0">
            <a:normAutofit fontScale="2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0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ESCENARIOS DE PRUEBAS DE FUNCIONAMIENTO</a:t>
            </a:r>
            <a:endParaRPr lang="en-US" dirty="0"/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291215"/>
              </p:ext>
            </p:extLst>
          </p:nvPr>
        </p:nvGraphicFramePr>
        <p:xfrm>
          <a:off x="1701332" y="2532151"/>
          <a:ext cx="10610226" cy="6707286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442388">
                  <a:extLst>
                    <a:ext uri="{9D8B030D-6E8A-4147-A177-3AD203B41FA5}">
                      <a16:colId xmlns:a16="http://schemas.microsoft.com/office/drawing/2014/main" val="1407093932"/>
                    </a:ext>
                  </a:extLst>
                </a:gridCol>
                <a:gridCol w="1566581">
                  <a:extLst>
                    <a:ext uri="{9D8B030D-6E8A-4147-A177-3AD203B41FA5}">
                      <a16:colId xmlns:a16="http://schemas.microsoft.com/office/drawing/2014/main" val="1916639653"/>
                    </a:ext>
                  </a:extLst>
                </a:gridCol>
                <a:gridCol w="1566581">
                  <a:extLst>
                    <a:ext uri="{9D8B030D-6E8A-4147-A177-3AD203B41FA5}">
                      <a16:colId xmlns:a16="http://schemas.microsoft.com/office/drawing/2014/main" val="388855287"/>
                    </a:ext>
                  </a:extLst>
                </a:gridCol>
                <a:gridCol w="2135127">
                  <a:extLst>
                    <a:ext uri="{9D8B030D-6E8A-4147-A177-3AD203B41FA5}">
                      <a16:colId xmlns:a16="http://schemas.microsoft.com/office/drawing/2014/main" val="3947497024"/>
                    </a:ext>
                  </a:extLst>
                </a:gridCol>
                <a:gridCol w="1558733">
                  <a:extLst>
                    <a:ext uri="{9D8B030D-6E8A-4147-A177-3AD203B41FA5}">
                      <a16:colId xmlns:a16="http://schemas.microsoft.com/office/drawing/2014/main" val="1792380041"/>
                    </a:ext>
                  </a:extLst>
                </a:gridCol>
                <a:gridCol w="1340816">
                  <a:extLst>
                    <a:ext uri="{9D8B030D-6E8A-4147-A177-3AD203B41FA5}">
                      <a16:colId xmlns:a16="http://schemas.microsoft.com/office/drawing/2014/main" val="3977143291"/>
                    </a:ext>
                  </a:extLst>
                </a:gridCol>
              </a:tblGrid>
              <a:tr h="315656">
                <a:tc gridSpan="6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 </a:t>
                      </a:r>
                      <a:r>
                        <a:rPr lang="es-EC" sz="2200" spc="-15" dirty="0" smtClean="0">
                          <a:effectLst/>
                        </a:rPr>
                        <a:t>Características de Interés en</a:t>
                      </a:r>
                      <a:r>
                        <a:rPr lang="es-EC" sz="2200" spc="-15" baseline="0" dirty="0" smtClean="0">
                          <a:effectLst/>
                        </a:rPr>
                        <a:t> los</a:t>
                      </a:r>
                      <a:r>
                        <a:rPr lang="es-EC" sz="2200" spc="-15" dirty="0" smtClean="0">
                          <a:effectLst/>
                        </a:rPr>
                        <a:t> Escenarios de pruebas experimentales </a:t>
                      </a:r>
                      <a:endParaRPr lang="en-US" sz="22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731170"/>
                  </a:ext>
                </a:extLst>
              </a:tr>
              <a:tr h="1420930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Lugar de pruebas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Grado de iluminación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Tipo de iluminación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Intervención de Agentes externos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Color del suelo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Material y tipo de suelo.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2979856"/>
                  </a:ext>
                </a:extLst>
              </a:tr>
              <a:tr h="1420930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Alta</a:t>
                      </a:r>
                      <a:endParaRPr lang="en-US" sz="1600" dirty="0">
                        <a:effectLst/>
                      </a:endParaRPr>
                    </a:p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Mediana</a:t>
                      </a:r>
                      <a:endParaRPr lang="en-US" sz="1600" dirty="0">
                        <a:effectLst/>
                      </a:endParaRPr>
                    </a:p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Baja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Artificial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Nula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Café claro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Parquet-Liso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8147081"/>
                  </a:ext>
                </a:extLst>
              </a:tr>
              <a:tr h="1420930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Alta</a:t>
                      </a:r>
                      <a:endParaRPr lang="en-US" sz="1600" dirty="0">
                        <a:effectLst/>
                      </a:endParaRPr>
                    </a:p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Mediana</a:t>
                      </a:r>
                      <a:endParaRPr lang="en-US" sz="1600" dirty="0">
                        <a:effectLst/>
                      </a:endParaRPr>
                    </a:p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Baja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Artificial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Nula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Café oscuro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Parquet-Liso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022026"/>
                  </a:ext>
                </a:extLst>
              </a:tr>
              <a:tr h="1420930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0" spc="-15" dirty="0" smtClean="0">
                          <a:effectLst/>
                        </a:rPr>
                        <a:t>Domicilio</a:t>
                      </a:r>
                      <a:endParaRPr lang="en-US" sz="1600" b="0" dirty="0" smtClean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 smtClean="0">
                          <a:effectLst/>
                        </a:rPr>
                        <a:t>Alta</a:t>
                      </a:r>
                    </a:p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 smtClean="0">
                          <a:effectLst/>
                        </a:rPr>
                        <a:t>Mediana</a:t>
                      </a:r>
                      <a:endParaRPr lang="en-US" sz="1600" dirty="0" smtClean="0">
                        <a:effectLst/>
                      </a:endParaRPr>
                    </a:p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 smtClean="0">
                          <a:effectLst/>
                        </a:rPr>
                        <a:t>Baja</a:t>
                      </a:r>
                      <a:endParaRPr lang="en-US" sz="1600" dirty="0" smtClean="0">
                        <a:effectLst/>
                      </a:endParaRPr>
                    </a:p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Artificial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Nula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Blanca</a:t>
                      </a:r>
                      <a:r>
                        <a:rPr lang="es-EC" sz="1600" baseline="0" dirty="0" smtClean="0">
                          <a:effectLst/>
                        </a:rPr>
                        <a:t> 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Baldosa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9673998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3" t="25289" r="21" b="11712"/>
          <a:stretch/>
        </p:blipFill>
        <p:spPr>
          <a:xfrm>
            <a:off x="12455574" y="5351005"/>
            <a:ext cx="4654335" cy="38884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1" b="15531"/>
          <a:stretch/>
        </p:blipFill>
        <p:spPr>
          <a:xfrm>
            <a:off x="13644093" y="2385509"/>
            <a:ext cx="4642320" cy="3911486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798390" y="4550435"/>
            <a:ext cx="2232248" cy="1001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6695">
              <a:lnSpc>
                <a:spcPct val="200000"/>
              </a:lnSpc>
            </a:pPr>
            <a:r>
              <a:rPr lang="es-EC" sz="1600" spc="-15" dirty="0"/>
              <a:t>Coliseo Gral. Miguel Iturralde (cancha)</a:t>
            </a:r>
            <a:endParaRPr lang="en-US" sz="1600" dirty="0">
              <a:solidFill>
                <a:schemeClr val="bg2"/>
              </a:solidFill>
              <a:latin typeface="Times New Roman" panose="02020603050405020304" pitchFamily="18" charset="0"/>
              <a:ea typeface="Noto Sans CJK SC Regular"/>
              <a:cs typeface="Times New Roman" panose="02020603050405020304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798390" y="5993812"/>
            <a:ext cx="2232248" cy="1001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6695">
              <a:lnSpc>
                <a:spcPct val="200000"/>
              </a:lnSpc>
            </a:pPr>
            <a:r>
              <a:rPr lang="es-EC" sz="1600" spc="-15" dirty="0"/>
              <a:t>Coliseo Gral. Miguel Iturralde (escenario)</a:t>
            </a:r>
            <a:endParaRPr lang="en-US" sz="1600" dirty="0">
              <a:solidFill>
                <a:schemeClr val="bg2"/>
              </a:solidFill>
              <a:latin typeface="Times New Roman" panose="02020603050405020304" pitchFamily="18" charset="0"/>
              <a:ea typeface="Noto Sans CJK SC Regular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05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340877" y="560071"/>
            <a:ext cx="7859111" cy="647650"/>
          </a:xfrm>
        </p:spPr>
        <p:txBody>
          <a:bodyPr>
            <a:normAutofit fontScale="92500"/>
          </a:bodyPr>
          <a:lstStyle/>
          <a:p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FUNCIONAMIENTO DEL SISTEMA</a:t>
            </a:r>
          </a:p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51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739372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8">
            <a:extLst>
              <a:ext uri="{FF2B5EF4-FFF2-40B4-BE49-F238E27FC236}">
                <a16:creationId xmlns:a16="http://schemas.microsoft.com/office/drawing/2014/main" id="{E9F116C4-6172-4C93-89B6-D3DEBF29678D}"/>
              </a:ext>
            </a:extLst>
          </p:cNvPr>
          <p:cNvSpPr txBox="1">
            <a:spLocks/>
          </p:cNvSpPr>
          <p:nvPr/>
        </p:nvSpPr>
        <p:spPr>
          <a:xfrm>
            <a:off x="2197706" y="246437"/>
            <a:ext cx="5682691" cy="105913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sz="8000" kern="1200" baseline="0">
                <a:solidFill>
                  <a:schemeClr val="tx1"/>
                </a:solidFill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Clear Sans Thin" panose="020B0203030202020304" pitchFamily="34" charset="0"/>
              </a:defRPr>
            </a:lvl1pPr>
          </a:lstStyle>
          <a:p>
            <a:r>
              <a:rPr lang="es-EC" sz="3200" dirty="0"/>
              <a:t>EVALUACIÓN PRUEBAS Y ANÁLISIS DE RESULTADOS</a:t>
            </a:r>
          </a:p>
        </p:txBody>
      </p:sp>
      <p:sp>
        <p:nvSpPr>
          <p:cNvPr id="19" name="正方形/長方形 23">
            <a:extLst>
              <a:ext uri="{FF2B5EF4-FFF2-40B4-BE49-F238E27FC236}">
                <a16:creationId xmlns:a16="http://schemas.microsoft.com/office/drawing/2014/main" id="{7CECF03E-89C6-40FF-99CA-BCE0D5BAACEC}"/>
              </a:ext>
            </a:extLst>
          </p:cNvPr>
          <p:cNvSpPr/>
          <p:nvPr/>
        </p:nvSpPr>
        <p:spPr>
          <a:xfrm>
            <a:off x="1542419" y="1471109"/>
            <a:ext cx="7456772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0" name="テキスト プレースホルダー 9">
            <a:extLst>
              <a:ext uri="{FF2B5EF4-FFF2-40B4-BE49-F238E27FC236}">
                <a16:creationId xmlns:a16="http://schemas.microsoft.com/office/drawing/2014/main" id="{D84E2A04-E235-44B8-9F7C-59F5D965D54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7297858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2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DETECCIÓN DE OBSTÁCULOS</a:t>
            </a:r>
            <a:endParaRPr lang="en-US" dirty="0"/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952280"/>
              </p:ext>
            </p:extLst>
          </p:nvPr>
        </p:nvGraphicFramePr>
        <p:xfrm>
          <a:off x="3238550" y="2911252"/>
          <a:ext cx="12026670" cy="5719102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355371">
                  <a:extLst>
                    <a:ext uri="{9D8B030D-6E8A-4147-A177-3AD203B41FA5}">
                      <a16:colId xmlns:a16="http://schemas.microsoft.com/office/drawing/2014/main" val="767011036"/>
                    </a:ext>
                  </a:extLst>
                </a:gridCol>
                <a:gridCol w="2166229">
                  <a:extLst>
                    <a:ext uri="{9D8B030D-6E8A-4147-A177-3AD203B41FA5}">
                      <a16:colId xmlns:a16="http://schemas.microsoft.com/office/drawing/2014/main" val="3796196266"/>
                    </a:ext>
                  </a:extLst>
                </a:gridCol>
                <a:gridCol w="2201916">
                  <a:extLst>
                    <a:ext uri="{9D8B030D-6E8A-4147-A177-3AD203B41FA5}">
                      <a16:colId xmlns:a16="http://schemas.microsoft.com/office/drawing/2014/main" val="1560426611"/>
                    </a:ext>
                  </a:extLst>
                </a:gridCol>
                <a:gridCol w="2651577">
                  <a:extLst>
                    <a:ext uri="{9D8B030D-6E8A-4147-A177-3AD203B41FA5}">
                      <a16:colId xmlns:a16="http://schemas.microsoft.com/office/drawing/2014/main" val="862888092"/>
                    </a:ext>
                  </a:extLst>
                </a:gridCol>
                <a:gridCol w="2651577">
                  <a:extLst>
                    <a:ext uri="{9D8B030D-6E8A-4147-A177-3AD203B41FA5}">
                      <a16:colId xmlns:a16="http://schemas.microsoft.com/office/drawing/2014/main" val="1887045116"/>
                    </a:ext>
                  </a:extLst>
                </a:gridCol>
              </a:tblGrid>
              <a:tr h="802303">
                <a:tc rowSpan="2"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Lugar de pruebas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Nivel de Iluminación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Número de Obstáculos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-88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Detección de obstáculos (%)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2771756"/>
                  </a:ext>
                </a:extLst>
              </a:tr>
              <a:tr h="8023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Reales 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Detectados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890363"/>
                  </a:ext>
                </a:extLst>
              </a:tr>
              <a:tr h="571283">
                <a:tc rowSpan="3"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Escenario</a:t>
                      </a:r>
                      <a:endParaRPr lang="en-US" sz="1600" dirty="0">
                        <a:effectLst/>
                      </a:endParaRPr>
                    </a:p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Parquet oscuro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33%-580lux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4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1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25%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3982941"/>
                  </a:ext>
                </a:extLst>
              </a:tr>
              <a:tr h="5650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66%-655 lux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4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4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100%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3741366"/>
                  </a:ext>
                </a:extLst>
              </a:tr>
              <a:tr h="7181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100%-729lux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4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4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100%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8981582"/>
                  </a:ext>
                </a:extLst>
              </a:tr>
              <a:tr h="565016">
                <a:tc rowSpan="3"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Cancha</a:t>
                      </a:r>
                      <a:endParaRPr lang="en-US" sz="1600">
                        <a:effectLst/>
                      </a:endParaRPr>
                    </a:p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 Parquet claro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33%-580lux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4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2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50%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3273159"/>
                  </a:ext>
                </a:extLst>
              </a:tr>
              <a:tr h="5650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66%-655 lux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4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4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100%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8853833"/>
                  </a:ext>
                </a:extLst>
              </a:tr>
              <a:tr h="5650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100%-729lux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4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4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100%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0339241"/>
                  </a:ext>
                </a:extLst>
              </a:tr>
              <a:tr h="565016"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%Promedio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spc="-15" dirty="0">
                          <a:effectLst/>
                        </a:rPr>
                        <a:t>79.16%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9808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33731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340877" y="560071"/>
            <a:ext cx="7859111" cy="647650"/>
          </a:xfrm>
        </p:spPr>
        <p:txBody>
          <a:bodyPr>
            <a:normAutofit fontScale="92500"/>
          </a:bodyPr>
          <a:lstStyle/>
          <a:p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FUNCIONAMIENTO DEL SISTEMA</a:t>
            </a:r>
          </a:p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52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739372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8">
            <a:extLst>
              <a:ext uri="{FF2B5EF4-FFF2-40B4-BE49-F238E27FC236}">
                <a16:creationId xmlns:a16="http://schemas.microsoft.com/office/drawing/2014/main" id="{E9F116C4-6172-4C93-89B6-D3DEBF29678D}"/>
              </a:ext>
            </a:extLst>
          </p:cNvPr>
          <p:cNvSpPr txBox="1">
            <a:spLocks/>
          </p:cNvSpPr>
          <p:nvPr/>
        </p:nvSpPr>
        <p:spPr>
          <a:xfrm>
            <a:off x="2197706" y="246437"/>
            <a:ext cx="5682691" cy="105913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sz="8000" kern="1200" baseline="0">
                <a:solidFill>
                  <a:schemeClr val="tx1"/>
                </a:solidFill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Clear Sans Thin" panose="020B0203030202020304" pitchFamily="34" charset="0"/>
              </a:defRPr>
            </a:lvl1pPr>
          </a:lstStyle>
          <a:p>
            <a:r>
              <a:rPr lang="es-EC" sz="3200" dirty="0"/>
              <a:t>EVALUACIÓN PRUEBAS Y ANÁLISIS DE RESULTADOS</a:t>
            </a:r>
          </a:p>
        </p:txBody>
      </p:sp>
      <p:sp>
        <p:nvSpPr>
          <p:cNvPr id="19" name="正方形/長方形 23">
            <a:extLst>
              <a:ext uri="{FF2B5EF4-FFF2-40B4-BE49-F238E27FC236}">
                <a16:creationId xmlns:a16="http://schemas.microsoft.com/office/drawing/2014/main" id="{7CECF03E-89C6-40FF-99CA-BCE0D5BAACEC}"/>
              </a:ext>
            </a:extLst>
          </p:cNvPr>
          <p:cNvSpPr/>
          <p:nvPr/>
        </p:nvSpPr>
        <p:spPr>
          <a:xfrm>
            <a:off x="1542418" y="1471109"/>
            <a:ext cx="10949159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0" name="テキスト プレースホルダー 9">
            <a:extLst>
              <a:ext uri="{FF2B5EF4-FFF2-40B4-BE49-F238E27FC236}">
                <a16:creationId xmlns:a16="http://schemas.microsoft.com/office/drawing/2014/main" id="{D84E2A04-E235-44B8-9F7C-59F5D965D54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10394202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2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ILUMINACIÓN Y ALTURA EN EL PLANO DE TRABAJO</a:t>
            </a:r>
            <a:endParaRPr lang="en-US" dirty="0"/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16592"/>
              </p:ext>
            </p:extLst>
          </p:nvPr>
        </p:nvGraphicFramePr>
        <p:xfrm>
          <a:off x="1078310" y="2702375"/>
          <a:ext cx="16241749" cy="5063865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144103">
                  <a:extLst>
                    <a:ext uri="{9D8B030D-6E8A-4147-A177-3AD203B41FA5}">
                      <a16:colId xmlns:a16="http://schemas.microsoft.com/office/drawing/2014/main" val="4012059843"/>
                    </a:ext>
                  </a:extLst>
                </a:gridCol>
                <a:gridCol w="1373246">
                  <a:extLst>
                    <a:ext uri="{9D8B030D-6E8A-4147-A177-3AD203B41FA5}">
                      <a16:colId xmlns:a16="http://schemas.microsoft.com/office/drawing/2014/main" val="2170902350"/>
                    </a:ext>
                  </a:extLst>
                </a:gridCol>
                <a:gridCol w="1373246">
                  <a:extLst>
                    <a:ext uri="{9D8B030D-6E8A-4147-A177-3AD203B41FA5}">
                      <a16:colId xmlns:a16="http://schemas.microsoft.com/office/drawing/2014/main" val="3759289923"/>
                    </a:ext>
                  </a:extLst>
                </a:gridCol>
                <a:gridCol w="1144103">
                  <a:extLst>
                    <a:ext uri="{9D8B030D-6E8A-4147-A177-3AD203B41FA5}">
                      <a16:colId xmlns:a16="http://schemas.microsoft.com/office/drawing/2014/main" val="3280082047"/>
                    </a:ext>
                  </a:extLst>
                </a:gridCol>
                <a:gridCol w="1144103">
                  <a:extLst>
                    <a:ext uri="{9D8B030D-6E8A-4147-A177-3AD203B41FA5}">
                      <a16:colId xmlns:a16="http://schemas.microsoft.com/office/drawing/2014/main" val="3418086801"/>
                    </a:ext>
                  </a:extLst>
                </a:gridCol>
                <a:gridCol w="1371634">
                  <a:extLst>
                    <a:ext uri="{9D8B030D-6E8A-4147-A177-3AD203B41FA5}">
                      <a16:colId xmlns:a16="http://schemas.microsoft.com/office/drawing/2014/main" val="3360863841"/>
                    </a:ext>
                  </a:extLst>
                </a:gridCol>
                <a:gridCol w="1371634">
                  <a:extLst>
                    <a:ext uri="{9D8B030D-6E8A-4147-A177-3AD203B41FA5}">
                      <a16:colId xmlns:a16="http://schemas.microsoft.com/office/drawing/2014/main" val="3947151435"/>
                    </a:ext>
                  </a:extLst>
                </a:gridCol>
                <a:gridCol w="1144103">
                  <a:extLst>
                    <a:ext uri="{9D8B030D-6E8A-4147-A177-3AD203B41FA5}">
                      <a16:colId xmlns:a16="http://schemas.microsoft.com/office/drawing/2014/main" val="1029356065"/>
                    </a:ext>
                  </a:extLst>
                </a:gridCol>
                <a:gridCol w="1144103">
                  <a:extLst>
                    <a:ext uri="{9D8B030D-6E8A-4147-A177-3AD203B41FA5}">
                      <a16:colId xmlns:a16="http://schemas.microsoft.com/office/drawing/2014/main" val="1850713065"/>
                    </a:ext>
                  </a:extLst>
                </a:gridCol>
                <a:gridCol w="1371634">
                  <a:extLst>
                    <a:ext uri="{9D8B030D-6E8A-4147-A177-3AD203B41FA5}">
                      <a16:colId xmlns:a16="http://schemas.microsoft.com/office/drawing/2014/main" val="3930353087"/>
                    </a:ext>
                  </a:extLst>
                </a:gridCol>
                <a:gridCol w="1371634">
                  <a:extLst>
                    <a:ext uri="{9D8B030D-6E8A-4147-A177-3AD203B41FA5}">
                      <a16:colId xmlns:a16="http://schemas.microsoft.com/office/drawing/2014/main" val="1536278690"/>
                    </a:ext>
                  </a:extLst>
                </a:gridCol>
                <a:gridCol w="1144103">
                  <a:extLst>
                    <a:ext uri="{9D8B030D-6E8A-4147-A177-3AD203B41FA5}">
                      <a16:colId xmlns:a16="http://schemas.microsoft.com/office/drawing/2014/main" val="2354376032"/>
                    </a:ext>
                  </a:extLst>
                </a:gridCol>
                <a:gridCol w="1144103">
                  <a:extLst>
                    <a:ext uri="{9D8B030D-6E8A-4147-A177-3AD203B41FA5}">
                      <a16:colId xmlns:a16="http://schemas.microsoft.com/office/drawing/2014/main" val="3226311497"/>
                    </a:ext>
                  </a:extLst>
                </a:gridCol>
              </a:tblGrid>
              <a:tr h="402749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200000"/>
                        </a:lnSpc>
                      </a:pP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12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Iluminación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032815"/>
                  </a:ext>
                </a:extLst>
              </a:tr>
              <a:tr h="402749">
                <a:tc rowSpan="2">
                  <a:txBody>
                    <a:bodyPr/>
                    <a:lstStyle/>
                    <a:p>
                      <a:pPr marL="71755" marR="71755"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Altura[m]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/>
                </a:tc>
                <a:tc gridSpan="4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33%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66%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100%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899212"/>
                  </a:ext>
                </a:extLst>
              </a:tr>
              <a:tr h="1524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Tiempo [s]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tc>
                  <a:txBody>
                    <a:bodyPr/>
                    <a:lstStyle/>
                    <a:p>
                      <a:pPr marR="71755"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Distancia [m]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tc>
                  <a:txBody>
                    <a:bodyPr/>
                    <a:lstStyle/>
                    <a:p>
                      <a:pPr marR="71755"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Obstáculos reales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tc>
                  <a:txBody>
                    <a:bodyPr/>
                    <a:lstStyle/>
                    <a:p>
                      <a:pPr marR="71755"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Obstáculos detectados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tc>
                  <a:txBody>
                    <a:bodyPr/>
                    <a:lstStyle/>
                    <a:p>
                      <a:pPr marR="71755"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Tiempo [s]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tc>
                  <a:txBody>
                    <a:bodyPr/>
                    <a:lstStyle/>
                    <a:p>
                      <a:pPr marR="71755"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Distancia [m]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tc>
                  <a:txBody>
                    <a:bodyPr/>
                    <a:lstStyle/>
                    <a:p>
                      <a:pPr marR="71755"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Obstáculos reales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tc>
                  <a:txBody>
                    <a:bodyPr/>
                    <a:lstStyle/>
                    <a:p>
                      <a:pPr marR="71755"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Obstáculos detectados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tc>
                  <a:txBody>
                    <a:bodyPr/>
                    <a:lstStyle/>
                    <a:p>
                      <a:pPr marR="71755"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Tiempo [s]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tc>
                  <a:txBody>
                    <a:bodyPr/>
                    <a:lstStyle/>
                    <a:p>
                      <a:pPr marR="71755"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Distancia[m]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tc>
                  <a:txBody>
                    <a:bodyPr/>
                    <a:lstStyle/>
                    <a:p>
                      <a:pPr marR="71755"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Obstáculos reales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tc>
                  <a:txBody>
                    <a:bodyPr/>
                    <a:lstStyle/>
                    <a:p>
                      <a:pPr marR="71755"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Obstáculos detectados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extLst>
                  <a:ext uri="{0D108BD9-81ED-4DB2-BD59-A6C34878D82A}">
                    <a16:rowId xmlns:a16="http://schemas.microsoft.com/office/drawing/2014/main" val="3625077525"/>
                  </a:ext>
                </a:extLst>
              </a:tr>
              <a:tr h="879491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158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12.22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205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13.16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187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13.08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2071526"/>
                  </a:ext>
                </a:extLst>
              </a:tr>
              <a:tr h="879491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2,5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167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12.28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213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13.25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196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13.17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069425"/>
                  </a:ext>
                </a:extLst>
              </a:tr>
              <a:tr h="879491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184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12.35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219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13.37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208</a:t>
                      </a:r>
                      <a:endParaRPr lang="en-US" sz="16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13.22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4560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0933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340877" y="560071"/>
            <a:ext cx="7859111" cy="647650"/>
          </a:xfrm>
        </p:spPr>
        <p:txBody>
          <a:bodyPr>
            <a:normAutofit fontScale="92500"/>
          </a:bodyPr>
          <a:lstStyle/>
          <a:p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FUNCIONAMIENTO DEL SISTEMA</a:t>
            </a:r>
          </a:p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53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739372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8">
            <a:extLst>
              <a:ext uri="{FF2B5EF4-FFF2-40B4-BE49-F238E27FC236}">
                <a16:creationId xmlns:a16="http://schemas.microsoft.com/office/drawing/2014/main" id="{E9F116C4-6172-4C93-89B6-D3DEBF29678D}"/>
              </a:ext>
            </a:extLst>
          </p:cNvPr>
          <p:cNvSpPr txBox="1">
            <a:spLocks/>
          </p:cNvSpPr>
          <p:nvPr/>
        </p:nvSpPr>
        <p:spPr>
          <a:xfrm>
            <a:off x="2197706" y="246437"/>
            <a:ext cx="5682691" cy="105913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sz="8000" kern="1200" baseline="0">
                <a:solidFill>
                  <a:schemeClr val="tx1"/>
                </a:solidFill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Clear Sans Thin" panose="020B0203030202020304" pitchFamily="34" charset="0"/>
              </a:defRPr>
            </a:lvl1pPr>
          </a:lstStyle>
          <a:p>
            <a:r>
              <a:rPr lang="es-EC" sz="3200" dirty="0"/>
              <a:t>EVALUACIÓN PRUEBAS Y ANÁLISIS DE RESULTADOS</a:t>
            </a:r>
          </a:p>
        </p:txBody>
      </p:sp>
      <p:sp>
        <p:nvSpPr>
          <p:cNvPr id="19" name="正方形/長方形 23">
            <a:extLst>
              <a:ext uri="{FF2B5EF4-FFF2-40B4-BE49-F238E27FC236}">
                <a16:creationId xmlns:a16="http://schemas.microsoft.com/office/drawing/2014/main" id="{7CECF03E-89C6-40FF-99CA-BCE0D5BAACEC}"/>
              </a:ext>
            </a:extLst>
          </p:cNvPr>
          <p:cNvSpPr/>
          <p:nvPr/>
        </p:nvSpPr>
        <p:spPr>
          <a:xfrm>
            <a:off x="1542418" y="1471109"/>
            <a:ext cx="10949159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0" name="テキスト プレースホルダー 9">
            <a:extLst>
              <a:ext uri="{FF2B5EF4-FFF2-40B4-BE49-F238E27FC236}">
                <a16:creationId xmlns:a16="http://schemas.microsoft.com/office/drawing/2014/main" id="{D84E2A04-E235-44B8-9F7C-59F5D965D54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10394202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2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PLANIFICACIÓN Y SEGUIMIENTO DE TRAYECTORIA</a:t>
            </a:r>
            <a:endParaRPr lang="en-US" dirty="0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29DA639B-1311-4E36-86F8-8EC6EE083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073671"/>
              </p:ext>
            </p:extLst>
          </p:nvPr>
        </p:nvGraphicFramePr>
        <p:xfrm>
          <a:off x="893253" y="2490223"/>
          <a:ext cx="16580198" cy="4408935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202150">
                  <a:extLst>
                    <a:ext uri="{9D8B030D-6E8A-4147-A177-3AD203B41FA5}">
                      <a16:colId xmlns:a16="http://schemas.microsoft.com/office/drawing/2014/main" val="2403215030"/>
                    </a:ext>
                  </a:extLst>
                </a:gridCol>
                <a:gridCol w="1764245">
                  <a:extLst>
                    <a:ext uri="{9D8B030D-6E8A-4147-A177-3AD203B41FA5}">
                      <a16:colId xmlns:a16="http://schemas.microsoft.com/office/drawing/2014/main" val="338631404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11823126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160174299"/>
                    </a:ext>
                  </a:extLst>
                </a:gridCol>
                <a:gridCol w="3442317">
                  <a:extLst>
                    <a:ext uri="{9D8B030D-6E8A-4147-A177-3AD203B41FA5}">
                      <a16:colId xmlns:a16="http://schemas.microsoft.com/office/drawing/2014/main" val="2973695299"/>
                    </a:ext>
                  </a:extLst>
                </a:gridCol>
                <a:gridCol w="3546750">
                  <a:extLst>
                    <a:ext uri="{9D8B030D-6E8A-4147-A177-3AD203B41FA5}">
                      <a16:colId xmlns:a16="http://schemas.microsoft.com/office/drawing/2014/main" val="4072978629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2668198022"/>
                    </a:ext>
                  </a:extLst>
                </a:gridCol>
              </a:tblGrid>
              <a:tr h="328676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gridSpan="3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Datos de la prueba</a:t>
                      </a: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hMerge="1"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hMerge="1"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gridSpan="3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Resultados en cada escenario</a:t>
                      </a: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hMerge="1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hMerge="1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2080262008"/>
                  </a:ext>
                </a:extLst>
              </a:tr>
              <a:tr h="328676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Escenario 1</a:t>
                      </a: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Escenario 2</a:t>
                      </a: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Escenario 3</a:t>
                      </a: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noProof="0" dirty="0">
                          <a:latin typeface="+mj-lt"/>
                        </a:rPr>
                        <a:t>Escenario 1</a:t>
                      </a:r>
                    </a:p>
                  </a:txBody>
                  <a:tcPr marL="58277" marR="58277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noProof="0" dirty="0">
                          <a:latin typeface="+mj-lt"/>
                        </a:rPr>
                        <a:t>Escenario</a:t>
                      </a:r>
                      <a:r>
                        <a:rPr lang="en-US" sz="1400" dirty="0">
                          <a:latin typeface="+mj-lt"/>
                        </a:rPr>
                        <a:t> 2</a:t>
                      </a:r>
                    </a:p>
                  </a:txBody>
                  <a:tcPr marL="58277" marR="58277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noProof="0" dirty="0">
                          <a:latin typeface="+mj-lt"/>
                        </a:rPr>
                        <a:t>Escenario 3</a:t>
                      </a:r>
                    </a:p>
                  </a:txBody>
                  <a:tcPr marL="58277" marR="58277" marT="0" marB="0" anchor="b"/>
                </a:tc>
                <a:extLst>
                  <a:ext uri="{0D108BD9-81ED-4DB2-BD59-A6C34878D82A}">
                    <a16:rowId xmlns:a16="http://schemas.microsoft.com/office/drawing/2014/main" val="2514935560"/>
                  </a:ext>
                </a:extLst>
              </a:tr>
              <a:tr h="1583442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Lugar</a:t>
                      </a:r>
                      <a:endParaRPr lang="en-US" sz="140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Coliseo Gral. Miguel Iturralde.</a:t>
                      </a:r>
                      <a:endParaRPr lang="en-US" sz="14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(Cancha)</a:t>
                      </a: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Coliseo Gral. Miguel Iturralde.</a:t>
                      </a:r>
                      <a:endParaRPr lang="en-US" sz="14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(Escenario)</a:t>
                      </a: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Domicilio piso de baldosa</a:t>
                      </a: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 rowSpan="4"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spc="-15" dirty="0">
                        <a:solidFill>
                          <a:srgbClr val="000009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rowSpan="4"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spc="-15" dirty="0">
                        <a:solidFill>
                          <a:srgbClr val="000009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rowSpan="4"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spc="-15" dirty="0">
                        <a:solidFill>
                          <a:srgbClr val="000009"/>
                        </a:solidFill>
                        <a:effectLst/>
                        <a:latin typeface="Times New Roman" panose="02020603050405020304" pitchFamily="18" charset="0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678523353"/>
                  </a:ext>
                </a:extLst>
              </a:tr>
              <a:tr h="657351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Velocidad</a:t>
                      </a:r>
                      <a:endParaRPr lang="en-US" sz="140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0.02[m/s]</a:t>
                      </a:r>
                      <a:endParaRPr lang="en-US" sz="140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0.02[m/s]</a:t>
                      </a:r>
                      <a:endParaRPr lang="en-US" sz="140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0.02[m/s]</a:t>
                      </a:r>
                      <a:endParaRPr lang="en-US" sz="140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831755"/>
                  </a:ext>
                </a:extLst>
              </a:tr>
              <a:tr h="657351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Tiempo</a:t>
                      </a: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433[s]</a:t>
                      </a:r>
                      <a:endParaRPr lang="en-US" sz="140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587[s]</a:t>
                      </a:r>
                      <a:endParaRPr lang="en-US" sz="140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468[s]</a:t>
                      </a:r>
                      <a:endParaRPr lang="en-US" sz="140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039947"/>
                  </a:ext>
                </a:extLst>
              </a:tr>
              <a:tr h="657351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Distancia</a:t>
                      </a:r>
                      <a:endParaRPr lang="en-US" sz="140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9.6[m]</a:t>
                      </a:r>
                      <a:endParaRPr lang="en-US" sz="140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13.1[m]</a:t>
                      </a:r>
                      <a:endParaRPr lang="en-US" sz="140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11.6[m]</a:t>
                      </a: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40782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EC2D64CD-CE4B-4352-9FF9-E245CED22B41}"/>
                  </a:ext>
                </a:extLst>
              </p:cNvPr>
              <p:cNvSpPr/>
              <p:nvPr/>
            </p:nvSpPr>
            <p:spPr>
              <a:xfrm>
                <a:off x="214214" y="7380761"/>
                <a:ext cx="5209760" cy="1529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_tradnl" sz="24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RMSE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_tradnl" sz="24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r>
                        <a:rPr lang="es-ES_tradnl" sz="24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S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_tradnl" sz="24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S_tradnl" sz="24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limLoc m:val="undOvr"/>
                              <m:ctrlPr>
                                <a:rPr lang="es-E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s-ES_tradnl" sz="24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ES_tradnl" sz="24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s-ES_tradnl" sz="24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s-E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S" sz="24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solidFill>
                                                <a:srgbClr val="FFFF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_tradnl" sz="2400">
                                              <a:solidFill>
                                                <a:srgbClr val="FFFF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_tradnl" sz="2400">
                                              <a:solidFill>
                                                <a:srgbClr val="FFFF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𝑖𝑑𝑒𝑎𝑙</m:t>
                                          </m:r>
                                        </m:sub>
                                      </m:sSub>
                                      <m:r>
                                        <a:rPr lang="es-ES_tradnl" sz="240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solidFill>
                                                <a:srgbClr val="FFFF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_tradnl" sz="2400">
                                              <a:solidFill>
                                                <a:srgbClr val="FFFF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C" sz="2400" b="0" i="1" smtClean="0">
                                              <a:solidFill>
                                                <a:srgbClr val="FFFF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𝑟𝑒𝑎𝑙𝑖𝑧𝑎𝑑𝑎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s-ES_tradnl" sz="240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s-ES" sz="2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EC2D64CD-CE4B-4352-9FF9-E245CED22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14" y="7380761"/>
                <a:ext cx="5209760" cy="152920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Imagen 445">
            <a:extLst>
              <a:ext uri="{FF2B5EF4-FFF2-40B4-BE49-F238E27FC236}">
                <a16:creationId xmlns:a16="http://schemas.microsoft.com/office/drawing/2014/main" id="{3307052E-E77F-460A-A086-B48CBF91E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7564" r="54860" b="18369"/>
          <a:stretch>
            <a:fillRect/>
          </a:stretch>
        </p:blipFill>
        <p:spPr bwMode="auto">
          <a:xfrm>
            <a:off x="7016997" y="3459250"/>
            <a:ext cx="3208675" cy="318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0600E27D-33C9-433C-8F67-A664F34ABC76}"/>
                  </a:ext>
                </a:extLst>
              </p:cNvPr>
              <p:cNvSpPr/>
              <p:nvPr/>
            </p:nvSpPr>
            <p:spPr>
              <a:xfrm>
                <a:off x="5597285" y="7380760"/>
                <a:ext cx="5219634" cy="1529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_tradnl" sz="24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RMSE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C" sz="2400" b="0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sub>
                      </m:sSub>
                      <m:r>
                        <a:rPr lang="es-ES_tradnl" sz="24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S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_tradnl" sz="24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S_tradnl" sz="24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limLoc m:val="undOvr"/>
                              <m:ctrlPr>
                                <a:rPr lang="es-ES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s-ES_tradnl" sz="24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ES_tradnl" sz="24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s-ES_tradnl" sz="24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s-ES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S" sz="24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solidFill>
                                                <a:srgbClr val="FFFF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sz="2400" b="0" i="1" smtClean="0">
                                              <a:solidFill>
                                                <a:srgbClr val="FFFF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s-ES_tradnl" sz="2400">
                                              <a:solidFill>
                                                <a:srgbClr val="FFFF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𝑖𝑑𝑒𝑎𝑙</m:t>
                                          </m:r>
                                        </m:sub>
                                      </m:sSub>
                                      <m:r>
                                        <a:rPr lang="es-ES_tradnl" sz="2400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s-ES" sz="2400" i="1" smtClean="0">
                                              <a:solidFill>
                                                <a:srgbClr val="FFFF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sz="2400" b="0" i="1" smtClean="0">
                                              <a:solidFill>
                                                <a:srgbClr val="FFFF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s-EC" sz="2400" b="0" i="1" smtClean="0">
                                              <a:solidFill>
                                                <a:srgbClr val="FFFF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𝑟𝑒𝑎𝑙𝑖𝑧𝑎𝑑𝑎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s-ES_tradnl" sz="240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s-ES" sz="2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0600E27D-33C9-433C-8F67-A664F34ABC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285" y="7380760"/>
                <a:ext cx="5219634" cy="152920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agen 26">
            <a:extLst>
              <a:ext uri="{FF2B5EF4-FFF2-40B4-BE49-F238E27FC236}">
                <a16:creationId xmlns:a16="http://schemas.microsoft.com/office/drawing/2014/main" id="{5B5D5073-14E1-41F5-B938-53F226583140}"/>
              </a:ext>
            </a:extLst>
          </p:cNvPr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4" t="20656" r="7015" b="5037"/>
          <a:stretch/>
        </p:blipFill>
        <p:spPr bwMode="auto">
          <a:xfrm>
            <a:off x="10533798" y="3442110"/>
            <a:ext cx="3208674" cy="32060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B9A6725D-BD03-4094-B919-17FCD4CF143B}"/>
              </a:ext>
            </a:extLst>
          </p:cNvPr>
          <p:cNvPicPr/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3" t="4887" r="54851" b="21076"/>
          <a:stretch/>
        </p:blipFill>
        <p:spPr bwMode="auto">
          <a:xfrm>
            <a:off x="14011078" y="3459250"/>
            <a:ext cx="3208674" cy="3188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0" name="Tabla 29">
            <a:extLst>
              <a:ext uri="{FF2B5EF4-FFF2-40B4-BE49-F238E27FC236}">
                <a16:creationId xmlns:a16="http://schemas.microsoft.com/office/drawing/2014/main" id="{606F2B67-A3B5-400E-9D82-7A60E0609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953156"/>
              </p:ext>
            </p:extLst>
          </p:nvPr>
        </p:nvGraphicFramePr>
        <p:xfrm>
          <a:off x="11229021" y="6871412"/>
          <a:ext cx="6108134" cy="2998146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202150">
                  <a:extLst>
                    <a:ext uri="{9D8B030D-6E8A-4147-A177-3AD203B41FA5}">
                      <a16:colId xmlns:a16="http://schemas.microsoft.com/office/drawing/2014/main" val="2403215030"/>
                    </a:ext>
                  </a:extLst>
                </a:gridCol>
                <a:gridCol w="1764245">
                  <a:extLst>
                    <a:ext uri="{9D8B030D-6E8A-4147-A177-3AD203B41FA5}">
                      <a16:colId xmlns:a16="http://schemas.microsoft.com/office/drawing/2014/main" val="3386314043"/>
                    </a:ext>
                  </a:extLst>
                </a:gridCol>
                <a:gridCol w="1773587">
                  <a:extLst>
                    <a:ext uri="{9D8B030D-6E8A-4147-A177-3AD203B41FA5}">
                      <a16:colId xmlns:a16="http://schemas.microsoft.com/office/drawing/2014/main" val="211823126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160174299"/>
                    </a:ext>
                  </a:extLst>
                </a:gridCol>
              </a:tblGrid>
              <a:tr h="328676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Prueba</a:t>
                      </a: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RMSE Eje x (cm)</a:t>
                      </a: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RMSE Eje y (cm)</a:t>
                      </a: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Escenario </a:t>
                      </a: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b"/>
                </a:tc>
                <a:extLst>
                  <a:ext uri="{0D108BD9-81ED-4DB2-BD59-A6C34878D82A}">
                    <a16:rowId xmlns:a16="http://schemas.microsoft.com/office/drawing/2014/main" val="2514935560"/>
                  </a:ext>
                </a:extLst>
              </a:tr>
              <a:tr h="330483"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2,59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3,76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1678523353"/>
                  </a:ext>
                </a:extLst>
              </a:tr>
              <a:tr h="432498"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solidFill>
                            <a:srgbClr val="FFFFFF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solidFill>
                            <a:srgbClr val="FFFFFF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3,54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3,35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solidFill>
                            <a:srgbClr val="FFFFFF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582831755"/>
                  </a:ext>
                </a:extLst>
              </a:tr>
              <a:tr h="401591"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solidFill>
                            <a:srgbClr val="FFFFFF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2,66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2,23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solidFill>
                            <a:srgbClr val="FFFFFF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252039947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solidFill>
                            <a:srgbClr val="FFFFFF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2,64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solidFill>
                            <a:srgbClr val="FFFFFF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3,15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spc="-15" dirty="0">
                          <a:solidFill>
                            <a:srgbClr val="FFFFFF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3559407829"/>
                  </a:ext>
                </a:extLst>
              </a:tr>
              <a:tr h="422769"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3,45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1,83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1073533847"/>
                  </a:ext>
                </a:extLst>
              </a:tr>
              <a:tr h="103747"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3,51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2,47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3851973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8007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340877" y="560071"/>
            <a:ext cx="7859111" cy="647650"/>
          </a:xfrm>
        </p:spPr>
        <p:txBody>
          <a:bodyPr>
            <a:normAutofit fontScale="92500"/>
          </a:bodyPr>
          <a:lstStyle/>
          <a:p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FUNCIONAMIENTO DEL SISTEMA</a:t>
            </a:r>
          </a:p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54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739372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8">
            <a:extLst>
              <a:ext uri="{FF2B5EF4-FFF2-40B4-BE49-F238E27FC236}">
                <a16:creationId xmlns:a16="http://schemas.microsoft.com/office/drawing/2014/main" id="{E9F116C4-6172-4C93-89B6-D3DEBF29678D}"/>
              </a:ext>
            </a:extLst>
          </p:cNvPr>
          <p:cNvSpPr txBox="1">
            <a:spLocks/>
          </p:cNvSpPr>
          <p:nvPr/>
        </p:nvSpPr>
        <p:spPr>
          <a:xfrm>
            <a:off x="2197706" y="246437"/>
            <a:ext cx="5682691" cy="105913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sz="8000" kern="1200" baseline="0">
                <a:solidFill>
                  <a:schemeClr val="tx1"/>
                </a:solidFill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Clear Sans Thin" panose="020B0203030202020304" pitchFamily="34" charset="0"/>
              </a:defRPr>
            </a:lvl1pPr>
          </a:lstStyle>
          <a:p>
            <a:r>
              <a:rPr lang="es-EC" sz="3200" dirty="0"/>
              <a:t>EVALUACIÓN PRUEBAS Y ANÁLISIS DE RESULTADOS</a:t>
            </a:r>
          </a:p>
        </p:txBody>
      </p:sp>
      <p:sp>
        <p:nvSpPr>
          <p:cNvPr id="19" name="正方形/長方形 23">
            <a:extLst>
              <a:ext uri="{FF2B5EF4-FFF2-40B4-BE49-F238E27FC236}">
                <a16:creationId xmlns:a16="http://schemas.microsoft.com/office/drawing/2014/main" id="{7CECF03E-89C6-40FF-99CA-BCE0D5BAACEC}"/>
              </a:ext>
            </a:extLst>
          </p:cNvPr>
          <p:cNvSpPr/>
          <p:nvPr/>
        </p:nvSpPr>
        <p:spPr>
          <a:xfrm>
            <a:off x="1542419" y="1471109"/>
            <a:ext cx="9328980" cy="914400"/>
          </a:xfrm>
          <a:prstGeom prst="homePlate">
            <a:avLst/>
          </a:prstGeom>
          <a:blipFill dpi="0"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0" name="テキスト プレースホルダー 9">
            <a:extLst>
              <a:ext uri="{FF2B5EF4-FFF2-40B4-BE49-F238E27FC236}">
                <a16:creationId xmlns:a16="http://schemas.microsoft.com/office/drawing/2014/main" id="{D84E2A04-E235-44B8-9F7C-59F5D965D54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9026050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2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DETECCIÓN DE MINAS ANTIPERSONALES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4431ED-3B16-468D-9A3D-9A3EE9D04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8035" y="5086550"/>
            <a:ext cx="4599573" cy="45899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1F0AEF1-74B7-4E46-AEEC-52D31D14B4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738" y="5057215"/>
            <a:ext cx="4621340" cy="4612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955BF788-3051-4BC7-8122-B79E9B35D338}"/>
                  </a:ext>
                </a:extLst>
              </p:cNvPr>
              <p:cNvSpPr txBox="1"/>
              <p:nvPr/>
            </p:nvSpPr>
            <p:spPr>
              <a:xfrm>
                <a:off x="1453449" y="3431882"/>
                <a:ext cx="4379981" cy="12500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0,0</m:t>
                          </m:r>
                        </m:e>
                      </m:d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C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/>
                            <m:e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955BF788-3051-4BC7-8122-B79E9B35D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449" y="3431882"/>
                <a:ext cx="4379981" cy="125002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F087E2FF-7B4B-40C0-90D0-1D6EC5BD7782}"/>
                  </a:ext>
                </a:extLst>
              </p:cNvPr>
              <p:cNvSpPr txBox="1"/>
              <p:nvPr/>
            </p:nvSpPr>
            <p:spPr>
              <a:xfrm>
                <a:off x="1344444" y="5711973"/>
                <a:ext cx="4597990" cy="12500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1,0</m:t>
                          </m:r>
                        </m:e>
                      </m:d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C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/>
                            <m:e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𝑥𝑓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s-EC" sz="4400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F087E2FF-7B4B-40C0-90D0-1D6EC5BD7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444" y="5711973"/>
                <a:ext cx="4597990" cy="125002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748F4583-F9C3-4747-B586-42DAA84256EE}"/>
                  </a:ext>
                </a:extLst>
              </p:cNvPr>
              <p:cNvSpPr txBox="1"/>
              <p:nvPr/>
            </p:nvSpPr>
            <p:spPr>
              <a:xfrm>
                <a:off x="1224219" y="7266695"/>
                <a:ext cx="4609211" cy="12500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C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/>
                            <m:e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𝑦𝑓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748F4583-F9C3-4747-B586-42DAA8425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219" y="7266695"/>
                <a:ext cx="4609211" cy="125002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uadroTexto 23">
            <a:extLst>
              <a:ext uri="{FF2B5EF4-FFF2-40B4-BE49-F238E27FC236}">
                <a16:creationId xmlns:a16="http://schemas.microsoft.com/office/drawing/2014/main" id="{5DA7D86C-D275-4D76-8A6A-FA35BBF09A51}"/>
              </a:ext>
            </a:extLst>
          </p:cNvPr>
          <p:cNvSpPr txBox="1"/>
          <p:nvPr/>
        </p:nvSpPr>
        <p:spPr>
          <a:xfrm>
            <a:off x="797949" y="2702061"/>
            <a:ext cx="56909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>
                <a:solidFill>
                  <a:srgbClr val="FFFFFF"/>
                </a:solidFill>
                <a:latin typeface="+mj-lt"/>
              </a:rPr>
              <a:t>Momento de orden 0 (cálculo del área)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EA9E074-C2A4-4535-BA73-A44A7556472B}"/>
              </a:ext>
            </a:extLst>
          </p:cNvPr>
          <p:cNvSpPr txBox="1"/>
          <p:nvPr/>
        </p:nvSpPr>
        <p:spPr>
          <a:xfrm>
            <a:off x="2203379" y="4832866"/>
            <a:ext cx="32335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>
                <a:solidFill>
                  <a:srgbClr val="FFFFFF"/>
                </a:solidFill>
                <a:latin typeface="+mj-lt"/>
              </a:rPr>
              <a:t>Momento de orden 1 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138C5424-346C-4D96-83B4-05A31CA800AF}"/>
                  </a:ext>
                </a:extLst>
              </p:cNvPr>
              <p:cNvSpPr txBox="1"/>
              <p:nvPr/>
            </p:nvSpPr>
            <p:spPr>
              <a:xfrm>
                <a:off x="8395125" y="3031548"/>
                <a:ext cx="2574615" cy="1025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(1,0)</m:t>
                          </m:r>
                        </m:num>
                        <m:den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(0,0)</m:t>
                          </m:r>
                        </m:den>
                      </m:f>
                    </m:oMath>
                  </m:oMathPara>
                </a14:m>
                <a:endParaRPr lang="es-EC" sz="4400" dirty="0"/>
              </a:p>
            </p:txBody>
          </p:sp>
        </mc:Choice>
        <mc:Fallback xmlns="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138C5424-346C-4D96-83B4-05A31CA80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5125" y="3031548"/>
                <a:ext cx="2574615" cy="102534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uadroTexto 26">
            <a:extLst>
              <a:ext uri="{FF2B5EF4-FFF2-40B4-BE49-F238E27FC236}">
                <a16:creationId xmlns:a16="http://schemas.microsoft.com/office/drawing/2014/main" id="{2F314D16-17BC-4046-8F38-1F9F17D8150A}"/>
              </a:ext>
            </a:extLst>
          </p:cNvPr>
          <p:cNvSpPr txBox="1"/>
          <p:nvPr/>
        </p:nvSpPr>
        <p:spPr>
          <a:xfrm>
            <a:off x="11119484" y="2341845"/>
            <a:ext cx="264367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>
                <a:solidFill>
                  <a:srgbClr val="FFFFFF"/>
                </a:solidFill>
                <a:latin typeface="+mj-lt"/>
              </a:rPr>
              <a:t>Centroide formas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0D1C78C0-967F-48AF-893D-004F96DF0B71}"/>
                  </a:ext>
                </a:extLst>
              </p:cNvPr>
              <p:cNvSpPr txBox="1"/>
              <p:nvPr/>
            </p:nvSpPr>
            <p:spPr>
              <a:xfrm>
                <a:off x="13139650" y="3174090"/>
                <a:ext cx="2586734" cy="1025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(0,1)</m:t>
                          </m:r>
                        </m:num>
                        <m:den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(0,0)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0D1C78C0-967F-48AF-893D-004F96DF0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9650" y="3174090"/>
                <a:ext cx="2586734" cy="102534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uadroTexto 28">
            <a:extLst>
              <a:ext uri="{FF2B5EF4-FFF2-40B4-BE49-F238E27FC236}">
                <a16:creationId xmlns:a16="http://schemas.microsoft.com/office/drawing/2014/main" id="{69E46E25-ED8A-4261-BBD2-99B430AC20A9}"/>
              </a:ext>
            </a:extLst>
          </p:cNvPr>
          <p:cNvSpPr txBox="1"/>
          <p:nvPr/>
        </p:nvSpPr>
        <p:spPr>
          <a:xfrm>
            <a:off x="11119484" y="4389798"/>
            <a:ext cx="264367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>
                <a:solidFill>
                  <a:srgbClr val="FFFFFF"/>
                </a:solidFill>
                <a:latin typeface="+mj-lt"/>
              </a:rPr>
              <a:t>Máscara de color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34325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340877" y="560071"/>
            <a:ext cx="7859111" cy="647650"/>
          </a:xfrm>
        </p:spPr>
        <p:txBody>
          <a:bodyPr>
            <a:normAutofit fontScale="92500"/>
          </a:bodyPr>
          <a:lstStyle/>
          <a:p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FUNCIONAMIENTO DEL SISTEMA</a:t>
            </a:r>
          </a:p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55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739372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8">
            <a:extLst>
              <a:ext uri="{FF2B5EF4-FFF2-40B4-BE49-F238E27FC236}">
                <a16:creationId xmlns:a16="http://schemas.microsoft.com/office/drawing/2014/main" id="{E9F116C4-6172-4C93-89B6-D3DEBF29678D}"/>
              </a:ext>
            </a:extLst>
          </p:cNvPr>
          <p:cNvSpPr txBox="1">
            <a:spLocks/>
          </p:cNvSpPr>
          <p:nvPr/>
        </p:nvSpPr>
        <p:spPr>
          <a:xfrm>
            <a:off x="2197706" y="246437"/>
            <a:ext cx="5682691" cy="105913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sz="8000" kern="1200" baseline="0">
                <a:solidFill>
                  <a:schemeClr val="tx1"/>
                </a:solidFill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Clear Sans Thin" panose="020B0203030202020304" pitchFamily="34" charset="0"/>
              </a:defRPr>
            </a:lvl1pPr>
          </a:lstStyle>
          <a:p>
            <a:r>
              <a:rPr lang="es-EC" sz="3200" dirty="0"/>
              <a:t>EVALUACIÓN PRUEBAS Y ANÁLISIS DE RESULTADOS</a:t>
            </a:r>
          </a:p>
        </p:txBody>
      </p:sp>
      <p:sp>
        <p:nvSpPr>
          <p:cNvPr id="19" name="正方形/長方形 23">
            <a:extLst>
              <a:ext uri="{FF2B5EF4-FFF2-40B4-BE49-F238E27FC236}">
                <a16:creationId xmlns:a16="http://schemas.microsoft.com/office/drawing/2014/main" id="{7CECF03E-89C6-40FF-99CA-BCE0D5BAACEC}"/>
              </a:ext>
            </a:extLst>
          </p:cNvPr>
          <p:cNvSpPr/>
          <p:nvPr/>
        </p:nvSpPr>
        <p:spPr>
          <a:xfrm>
            <a:off x="1536891" y="1543333"/>
            <a:ext cx="9328980" cy="914400"/>
          </a:xfrm>
          <a:prstGeom prst="homePlate">
            <a:avLst/>
          </a:prstGeom>
          <a:blipFill dpi="0"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0" name="テキスト プレースホルダー 9">
            <a:extLst>
              <a:ext uri="{FF2B5EF4-FFF2-40B4-BE49-F238E27FC236}">
                <a16:creationId xmlns:a16="http://schemas.microsoft.com/office/drawing/2014/main" id="{D84E2A04-E235-44B8-9F7C-59F5D965D54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9026050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2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DETECCIÓN DE MINAS ANTIPERSONALES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FB64E8DA-92EF-425B-A7C7-10D1A592E9DE}"/>
                  </a:ext>
                </a:extLst>
              </p:cNvPr>
              <p:cNvSpPr txBox="1"/>
              <p:nvPr/>
            </p:nvSpPr>
            <p:spPr>
              <a:xfrm>
                <a:off x="11643704" y="2652204"/>
                <a:ext cx="2605713" cy="1344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b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C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FB64E8DA-92EF-425B-A7C7-10D1A592E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3704" y="2652204"/>
                <a:ext cx="2605713" cy="134434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n 8">
            <a:extLst>
              <a:ext uri="{FF2B5EF4-FFF2-40B4-BE49-F238E27FC236}">
                <a16:creationId xmlns:a16="http://schemas.microsoft.com/office/drawing/2014/main" id="{41F0AEF1-74B7-4E46-AEEC-52D31D14B4A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76" y="5263698"/>
            <a:ext cx="4201515" cy="41937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3692BF6D-F7DA-40B2-9F40-0F22811D05F7}"/>
                  </a:ext>
                </a:extLst>
              </p:cNvPr>
              <p:cNvSpPr txBox="1"/>
              <p:nvPr/>
            </p:nvSpPr>
            <p:spPr>
              <a:xfrm>
                <a:off x="14889693" y="2652204"/>
                <a:ext cx="2620589" cy="1344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b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C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3692BF6D-F7DA-40B2-9F40-0F22811D0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9693" y="2652204"/>
                <a:ext cx="2620589" cy="134434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uadroTexto 26">
            <a:extLst>
              <a:ext uri="{FF2B5EF4-FFF2-40B4-BE49-F238E27FC236}">
                <a16:creationId xmlns:a16="http://schemas.microsoft.com/office/drawing/2014/main" id="{2F314D16-17BC-4046-8F38-1F9F17D8150A}"/>
              </a:ext>
            </a:extLst>
          </p:cNvPr>
          <p:cNvSpPr txBox="1"/>
          <p:nvPr/>
        </p:nvSpPr>
        <p:spPr>
          <a:xfrm>
            <a:off x="13463686" y="1740589"/>
            <a:ext cx="26244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>
                <a:solidFill>
                  <a:srgbClr val="FFFFFF"/>
                </a:solidFill>
                <a:latin typeface="+mj-lt"/>
              </a:rPr>
              <a:t>Centroide puntos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2ACA274-6003-46CB-A026-1E9FC1EE7B5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26" y="5263698"/>
            <a:ext cx="4202489" cy="420248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D4C1209-2A55-401B-9B6C-155D5CC64FE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15817" r="63097" b="73426"/>
          <a:stretch/>
        </p:blipFill>
        <p:spPr>
          <a:xfrm>
            <a:off x="7487022" y="2808039"/>
            <a:ext cx="2923719" cy="2039539"/>
          </a:xfrm>
          <a:prstGeom prst="rect">
            <a:avLst/>
          </a:prstGeom>
          <a:ln>
            <a:noFill/>
          </a:ln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31FA851-AC82-4CBF-ADB7-21421098349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1" t="74305" r="30788" b="11350"/>
          <a:stretch/>
        </p:blipFill>
        <p:spPr>
          <a:xfrm>
            <a:off x="9039750" y="7951813"/>
            <a:ext cx="1687632" cy="1497976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cxnSp>
        <p:nvCxnSpPr>
          <p:cNvPr id="31" name="Conector: curvado 30">
            <a:extLst>
              <a:ext uri="{FF2B5EF4-FFF2-40B4-BE49-F238E27FC236}">
                <a16:creationId xmlns:a16="http://schemas.microsoft.com/office/drawing/2014/main" id="{412EBE48-D586-44CD-B4E4-5E6F91E23144}"/>
              </a:ext>
            </a:extLst>
          </p:cNvPr>
          <p:cNvCxnSpPr/>
          <p:nvPr/>
        </p:nvCxnSpPr>
        <p:spPr>
          <a:xfrm rot="5400000" flipH="1" flipV="1">
            <a:off x="5896891" y="4345457"/>
            <a:ext cx="1596086" cy="1584176"/>
          </a:xfrm>
          <a:prstGeom prst="curvedConnector3">
            <a:avLst>
              <a:gd name="adj1" fmla="val 98157"/>
            </a:avLst>
          </a:prstGeom>
          <a:ln w="38100" cmpd="sng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: curvado 33">
            <a:extLst>
              <a:ext uri="{FF2B5EF4-FFF2-40B4-BE49-F238E27FC236}">
                <a16:creationId xmlns:a16="http://schemas.microsoft.com/office/drawing/2014/main" id="{279028E3-401E-430F-B78D-556205BF7C95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7324295" y="8700801"/>
            <a:ext cx="1715455" cy="110742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395A60B-2E4F-4454-A2E0-12286D580D76}"/>
              </a:ext>
            </a:extLst>
          </p:cNvPr>
          <p:cNvSpPr txBox="1"/>
          <p:nvPr/>
        </p:nvSpPr>
        <p:spPr>
          <a:xfrm>
            <a:off x="8492419" y="3264933"/>
            <a:ext cx="7689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dirty="0">
                <a:solidFill>
                  <a:srgbClr val="FF0000"/>
                </a:solidFill>
                <a:latin typeface="+mj-lt"/>
              </a:rPr>
              <a:t>c2</a:t>
            </a:r>
            <a:endParaRPr lang="es-EC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C1818EEF-4581-464E-97E8-739C6A93D153}"/>
              </a:ext>
            </a:extLst>
          </p:cNvPr>
          <p:cNvSpPr/>
          <p:nvPr/>
        </p:nvSpPr>
        <p:spPr>
          <a:xfrm>
            <a:off x="8715440" y="3703340"/>
            <a:ext cx="67726" cy="57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59A096F3-9582-4643-A4DE-EA71E1B5922B}"/>
              </a:ext>
            </a:extLst>
          </p:cNvPr>
          <p:cNvSpPr/>
          <p:nvPr/>
        </p:nvSpPr>
        <p:spPr>
          <a:xfrm>
            <a:off x="8948881" y="4135388"/>
            <a:ext cx="45719" cy="65843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F675E803-CAE1-4DEC-9A71-EFF9EF0E01B6}"/>
              </a:ext>
            </a:extLst>
          </p:cNvPr>
          <p:cNvSpPr txBox="1"/>
          <p:nvPr/>
        </p:nvSpPr>
        <p:spPr>
          <a:xfrm>
            <a:off x="9001474" y="3960354"/>
            <a:ext cx="7689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dirty="0">
                <a:solidFill>
                  <a:schemeClr val="accent3">
                    <a:lumMod val="50000"/>
                    <a:lumOff val="50000"/>
                  </a:schemeClr>
                </a:solidFill>
                <a:latin typeface="+mj-lt"/>
              </a:rPr>
              <a:t>c1</a:t>
            </a:r>
            <a:endParaRPr lang="es-EC" dirty="0">
              <a:solidFill>
                <a:schemeClr val="accent3">
                  <a:lumMod val="50000"/>
                  <a:lumOff val="50000"/>
                </a:schemeClr>
              </a:solidFill>
              <a:latin typeface="+mj-lt"/>
            </a:endParaRPr>
          </a:p>
        </p:txBody>
      </p: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4C11B737-9957-4C81-B9FF-EC98165353F7}"/>
              </a:ext>
            </a:extLst>
          </p:cNvPr>
          <p:cNvCxnSpPr/>
          <p:nvPr/>
        </p:nvCxnSpPr>
        <p:spPr>
          <a:xfrm>
            <a:off x="3886622" y="7360565"/>
            <a:ext cx="1512168" cy="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>
            <a:extLst>
              <a:ext uri="{FF2B5EF4-FFF2-40B4-BE49-F238E27FC236}">
                <a16:creationId xmlns:a16="http://schemas.microsoft.com/office/drawing/2014/main" id="{40738E4E-0F30-45C9-9757-1D8733D93DD8}"/>
              </a:ext>
            </a:extLst>
          </p:cNvPr>
          <p:cNvSpPr txBox="1"/>
          <p:nvPr/>
        </p:nvSpPr>
        <p:spPr>
          <a:xfrm>
            <a:off x="3990219" y="4563073"/>
            <a:ext cx="12170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>
                <a:solidFill>
                  <a:srgbClr val="FFFFFF"/>
                </a:solidFill>
                <a:latin typeface="+mj-lt"/>
              </a:rPr>
              <a:t>Barrido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81C336DA-E15D-4E34-B8A3-40903DD72BAB}"/>
                  </a:ext>
                </a:extLst>
              </p:cNvPr>
              <p:cNvSpPr txBox="1"/>
              <p:nvPr/>
            </p:nvSpPr>
            <p:spPr>
              <a:xfrm>
                <a:off x="10417994" y="5263698"/>
                <a:ext cx="7596887" cy="4641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𝑝𝑥</m:t>
                          </m:r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s-EC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2800" b="0" i="1" smtClean="0">
                          <a:latin typeface="Cambria Math" panose="02040503050406030204" pitchFamily="18" charset="0"/>
                        </a:rPr>
                        <m:t>𝑑𝑖𝑠𝑡𝑎𝑛𝑐𝑖𝑎</m:t>
                      </m:r>
                      <m:r>
                        <a:rPr lang="es-EC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2800" b="0" i="1" smtClean="0">
                          <a:latin typeface="Cambria Math" panose="02040503050406030204" pitchFamily="18" charset="0"/>
                        </a:rPr>
                        <m:t>𝑑𝑒𝑙</m:t>
                      </m:r>
                      <m:r>
                        <a:rPr lang="es-EC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2800" b="0" i="1" smtClean="0">
                          <a:latin typeface="Cambria Math" panose="02040503050406030204" pitchFamily="18" charset="0"/>
                        </a:rPr>
                        <m:t>𝑙𝑎𝑑𝑜</m:t>
                      </m:r>
                      <m:r>
                        <a:rPr lang="es-EC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2800" b="0" i="1" smtClean="0">
                          <a:latin typeface="Cambria Math" panose="02040503050406030204" pitchFamily="18" charset="0"/>
                        </a:rPr>
                        <m:t>𝑑𝑒𝑙</m:t>
                      </m:r>
                      <m:r>
                        <a:rPr lang="es-EC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2800" b="0" i="1" smtClean="0">
                          <a:latin typeface="Cambria Math" panose="02040503050406030204" pitchFamily="18" charset="0"/>
                        </a:rPr>
                        <m:t>𝑚𝑎𝑟𝑐𝑎𝑑𝑜𝑟</m:t>
                      </m:r>
                      <m:r>
                        <a:rPr lang="es-EC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2800" b="0" i="1" smtClean="0">
                          <a:latin typeface="Cambria Math" panose="02040503050406030204" pitchFamily="18" charset="0"/>
                        </a:rPr>
                        <m:t>𝑒𝑛</m:t>
                      </m:r>
                      <m:r>
                        <a:rPr lang="es-EC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2800" b="0" i="1" smtClean="0">
                          <a:latin typeface="Cambria Math" panose="02040503050406030204" pitchFamily="18" charset="0"/>
                        </a:rPr>
                        <m:t>𝑝𝑥</m:t>
                      </m:r>
                    </m:oMath>
                  </m:oMathPara>
                </a14:m>
                <a:endParaRPr lang="es-EC" sz="2800" dirty="0"/>
              </a:p>
            </p:txBody>
          </p:sp>
        </mc:Choice>
        <mc:Fallback xmlns=""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81C336DA-E15D-4E34-B8A3-40903DD72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7994" y="5263698"/>
                <a:ext cx="7596887" cy="46410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3F89E3DE-D0A4-451A-A14B-597FF1446AAC}"/>
                  </a:ext>
                </a:extLst>
              </p:cNvPr>
              <p:cNvSpPr txBox="1"/>
              <p:nvPr/>
            </p:nvSpPr>
            <p:spPr>
              <a:xfrm>
                <a:off x="12270432" y="5935588"/>
                <a:ext cx="4545411" cy="9712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EC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s-EC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b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s-EC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𝑝𝑥</m:t>
                                  </m:r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s-EC" sz="2800" dirty="0"/>
              </a:p>
            </p:txBody>
          </p:sp>
        </mc:Choice>
        <mc:Fallback xmlns=""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3F89E3DE-D0A4-451A-A14B-597FF1446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0432" y="5935588"/>
                <a:ext cx="4545411" cy="97129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CuadroTexto 48">
            <a:extLst>
              <a:ext uri="{FF2B5EF4-FFF2-40B4-BE49-F238E27FC236}">
                <a16:creationId xmlns:a16="http://schemas.microsoft.com/office/drawing/2014/main" id="{3F650B7C-0698-47A0-BEB4-DFE5AFD4B5D4}"/>
              </a:ext>
            </a:extLst>
          </p:cNvPr>
          <p:cNvSpPr txBox="1"/>
          <p:nvPr/>
        </p:nvSpPr>
        <p:spPr>
          <a:xfrm>
            <a:off x="13459107" y="4609051"/>
            <a:ext cx="25346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>
                <a:solidFill>
                  <a:srgbClr val="FFFFFF"/>
                </a:solidFill>
                <a:latin typeface="+mj-lt"/>
              </a:rPr>
              <a:t>Cálculo del error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BF3CBB0B-5494-4E73-8CED-568210D6AF9F}"/>
                  </a:ext>
                </a:extLst>
              </p:cNvPr>
              <p:cNvSpPr txBox="1"/>
              <p:nvPr/>
            </p:nvSpPr>
            <p:spPr>
              <a:xfrm>
                <a:off x="12248093" y="7360565"/>
                <a:ext cx="4566571" cy="9712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s-EC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EC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s-EC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b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s-EC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𝑝𝑥</m:t>
                                  </m:r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s-EC" sz="28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s-EC" sz="2800" dirty="0"/>
              </a:p>
            </p:txBody>
          </p:sp>
        </mc:Choice>
        <mc:Fallback xmlns=""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BF3CBB0B-5494-4E73-8CED-568210D6A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8093" y="7360565"/>
                <a:ext cx="4566571" cy="97129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31326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340877" y="560071"/>
            <a:ext cx="7859111" cy="647650"/>
          </a:xfrm>
        </p:spPr>
        <p:txBody>
          <a:bodyPr>
            <a:normAutofit fontScale="92500"/>
          </a:bodyPr>
          <a:lstStyle/>
          <a:p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FUNCIONAMIENTO DEL SISTEMA</a:t>
            </a:r>
          </a:p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56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739372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8">
            <a:extLst>
              <a:ext uri="{FF2B5EF4-FFF2-40B4-BE49-F238E27FC236}">
                <a16:creationId xmlns:a16="http://schemas.microsoft.com/office/drawing/2014/main" id="{E9F116C4-6172-4C93-89B6-D3DEBF29678D}"/>
              </a:ext>
            </a:extLst>
          </p:cNvPr>
          <p:cNvSpPr txBox="1">
            <a:spLocks/>
          </p:cNvSpPr>
          <p:nvPr/>
        </p:nvSpPr>
        <p:spPr>
          <a:xfrm>
            <a:off x="2197706" y="246437"/>
            <a:ext cx="5682691" cy="105913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sz="8000" kern="1200" baseline="0">
                <a:solidFill>
                  <a:schemeClr val="tx1"/>
                </a:solidFill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Clear Sans Thin" panose="020B0203030202020304" pitchFamily="34" charset="0"/>
              </a:defRPr>
            </a:lvl1pPr>
          </a:lstStyle>
          <a:p>
            <a:r>
              <a:rPr lang="es-EC" sz="3200" dirty="0"/>
              <a:t>EVALUACIÓN PRUEBAS Y ANÁLISIS DE RESULTADOS</a:t>
            </a:r>
          </a:p>
        </p:txBody>
      </p:sp>
      <p:sp>
        <p:nvSpPr>
          <p:cNvPr id="19" name="正方形/長方形 23">
            <a:extLst>
              <a:ext uri="{FF2B5EF4-FFF2-40B4-BE49-F238E27FC236}">
                <a16:creationId xmlns:a16="http://schemas.microsoft.com/office/drawing/2014/main" id="{7CECF03E-89C6-40FF-99CA-BCE0D5BAACEC}"/>
              </a:ext>
            </a:extLst>
          </p:cNvPr>
          <p:cNvSpPr/>
          <p:nvPr/>
        </p:nvSpPr>
        <p:spPr>
          <a:xfrm>
            <a:off x="1536891" y="1543333"/>
            <a:ext cx="9328980" cy="914400"/>
          </a:xfrm>
          <a:prstGeom prst="homePlate">
            <a:avLst/>
          </a:prstGeom>
          <a:blipFill dpi="0"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0" name="テキスト プレースホルダー 9">
            <a:extLst>
              <a:ext uri="{FF2B5EF4-FFF2-40B4-BE49-F238E27FC236}">
                <a16:creationId xmlns:a16="http://schemas.microsoft.com/office/drawing/2014/main" id="{D84E2A04-E235-44B8-9F7C-59F5D965D54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9026050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2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DETECCIÓN DE MINAS ANTIPERSONALES</a:t>
            </a:r>
            <a:endParaRPr lang="en-US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40738E4E-0F30-45C9-9757-1D8733D93DD8}"/>
              </a:ext>
            </a:extLst>
          </p:cNvPr>
          <p:cNvSpPr txBox="1"/>
          <p:nvPr/>
        </p:nvSpPr>
        <p:spPr>
          <a:xfrm>
            <a:off x="4739060" y="2507195"/>
            <a:ext cx="1963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>
                <a:solidFill>
                  <a:srgbClr val="FFFFFF"/>
                </a:solidFill>
                <a:latin typeface="+mj-lt"/>
              </a:rPr>
              <a:t>Escenarios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373B7B-CF74-45B4-B301-44534A29C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7339" r="54963" b="18451"/>
          <a:stretch/>
        </p:blipFill>
        <p:spPr bwMode="auto">
          <a:xfrm>
            <a:off x="2183682" y="3523720"/>
            <a:ext cx="2819093" cy="282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E9ABDB58-FB05-4EB9-91C1-F97722ED1D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389" y="6736252"/>
            <a:ext cx="2867025" cy="28670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67869BA-4DB5-4BFF-A121-98C43BEAC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3683" y="6769011"/>
            <a:ext cx="2819093" cy="28565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D8B25CB-789B-4021-9A4E-4E7050ECE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029" y="3528293"/>
            <a:ext cx="2819094" cy="283782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55B78062-3B7D-4D5D-9A01-5514261333FD}"/>
              </a:ext>
            </a:extLst>
          </p:cNvPr>
          <p:cNvSpPr txBox="1"/>
          <p:nvPr/>
        </p:nvSpPr>
        <p:spPr>
          <a:xfrm>
            <a:off x="1737949" y="3042325"/>
            <a:ext cx="3892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Escenario 1: Domicilio (Baldosa)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DB2BDC35-CAB2-4C26-9A0A-9FBC4CFC06A3}"/>
              </a:ext>
            </a:extLst>
          </p:cNvPr>
          <p:cNvSpPr txBox="1"/>
          <p:nvPr/>
        </p:nvSpPr>
        <p:spPr>
          <a:xfrm>
            <a:off x="5662153" y="3042325"/>
            <a:ext cx="3663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Escenario 2: Coliseo (Cancha)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37E0303E-8A45-438A-A94F-EC8320A03D19}"/>
              </a:ext>
            </a:extLst>
          </p:cNvPr>
          <p:cNvSpPr txBox="1"/>
          <p:nvPr/>
        </p:nvSpPr>
        <p:spPr>
          <a:xfrm>
            <a:off x="1746148" y="6368901"/>
            <a:ext cx="391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Escenario 3: Coliseo (Escenario)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B3CD9704-DA97-409D-A7B6-794231FF5921}"/>
              </a:ext>
            </a:extLst>
          </p:cNvPr>
          <p:cNvSpPr txBox="1"/>
          <p:nvPr/>
        </p:nvSpPr>
        <p:spPr>
          <a:xfrm>
            <a:off x="6194789" y="6350145"/>
            <a:ext cx="2451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Escenario 4: CICTE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graphicFrame>
        <p:nvGraphicFramePr>
          <p:cNvPr id="52" name="Tabla 51">
            <a:extLst>
              <a:ext uri="{FF2B5EF4-FFF2-40B4-BE49-F238E27FC236}">
                <a16:creationId xmlns:a16="http://schemas.microsoft.com/office/drawing/2014/main" id="{896A9DAA-4570-41D4-89B5-B856BAD7E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933107"/>
              </p:ext>
            </p:extLst>
          </p:nvPr>
        </p:nvGraphicFramePr>
        <p:xfrm>
          <a:off x="10367342" y="2591173"/>
          <a:ext cx="6176405" cy="822960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387824">
                  <a:extLst>
                    <a:ext uri="{9D8B030D-6E8A-4147-A177-3AD203B41FA5}">
                      <a16:colId xmlns:a16="http://schemas.microsoft.com/office/drawing/2014/main" val="2403215030"/>
                    </a:ext>
                  </a:extLst>
                </a:gridCol>
                <a:gridCol w="1764245">
                  <a:extLst>
                    <a:ext uri="{9D8B030D-6E8A-4147-A177-3AD203B41FA5}">
                      <a16:colId xmlns:a16="http://schemas.microsoft.com/office/drawing/2014/main" val="338631404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11823126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160174299"/>
                    </a:ext>
                  </a:extLst>
                </a:gridCol>
              </a:tblGrid>
              <a:tr h="340078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gridSpan="3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spc="-15" dirty="0">
                          <a:solidFill>
                            <a:srgbClr val="FFFFFF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Datos de las pruebas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hMerge="1"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hMerge="1"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2080262008"/>
                  </a:ext>
                </a:extLst>
              </a:tr>
              <a:tr h="326904">
                <a:tc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FFFFFF"/>
                          </a:solidFill>
                          <a:latin typeface="+mj-lt"/>
                        </a:rPr>
                        <a:t>Plancha </a:t>
                      </a:r>
                      <a:r>
                        <a:rPr lang="es-EC" sz="1400" dirty="0" err="1">
                          <a:solidFill>
                            <a:srgbClr val="FFFFFF"/>
                          </a:solidFill>
                          <a:latin typeface="+mj-lt"/>
                        </a:rPr>
                        <a:t>N°</a:t>
                      </a:r>
                      <a:endParaRPr lang="es-EC" sz="140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marL="58277" marR="58277" marT="0" marB="0" anchor="b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Error </a:t>
                      </a:r>
                      <a:r>
                        <a:rPr lang="en-US" sz="1400" dirty="0" err="1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eje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 x (cm)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FFFFFF"/>
                          </a:solidFill>
                          <a:latin typeface="+mj-lt"/>
                        </a:rPr>
                        <a:t>Error eje y (cm)</a:t>
                      </a:r>
                    </a:p>
                  </a:txBody>
                  <a:tcPr marL="58277" marR="58277" marT="0" marB="0" anchor="b"/>
                </a:tc>
                <a:extLst>
                  <a:ext uri="{0D108BD9-81ED-4DB2-BD59-A6C34878D82A}">
                    <a16:rowId xmlns:a16="http://schemas.microsoft.com/office/drawing/2014/main" val="3506643792"/>
                  </a:ext>
                </a:extLst>
              </a:tr>
              <a:tr h="326904">
                <a:tc rowSpan="4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noProof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Escenario 1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FFFFFF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0,67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4,47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514935560"/>
                  </a:ext>
                </a:extLst>
              </a:tr>
              <a:tr h="326904">
                <a:tc vMerge="1"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FFFFFF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1,36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3,24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1678523353"/>
                  </a:ext>
                </a:extLst>
              </a:tr>
              <a:tr h="326904">
                <a:tc vMerge="1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FFFFFF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1,54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1,23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281024381"/>
                  </a:ext>
                </a:extLst>
              </a:tr>
              <a:tr h="326904">
                <a:tc vMerge="1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FFFFFF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2,61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3,46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1117023472"/>
                  </a:ext>
                </a:extLst>
              </a:tr>
              <a:tr h="326904">
                <a:tc rowSpan="4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noProof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Escenario 2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FFFFFF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2,89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3,9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582831755"/>
                  </a:ext>
                </a:extLst>
              </a:tr>
              <a:tr h="326904">
                <a:tc vMerge="1"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FFFFFF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0,57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1,01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252039947"/>
                  </a:ext>
                </a:extLst>
              </a:tr>
              <a:tr h="326904">
                <a:tc vMerge="1"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FFFFFF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1,64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3,63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1352032858"/>
                  </a:ext>
                </a:extLst>
              </a:tr>
              <a:tr h="326904">
                <a:tc vMerge="1"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FFFFFF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2,57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4,23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4274113995"/>
                  </a:ext>
                </a:extLst>
              </a:tr>
              <a:tr h="326904">
                <a:tc rowSpan="4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noProof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Escenario 3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FFFFFF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0,98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0,41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3559407829"/>
                  </a:ext>
                </a:extLst>
              </a:tr>
              <a:tr h="326904">
                <a:tc vMerge="1"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FFFFFF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1,17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1,94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431066070"/>
                  </a:ext>
                </a:extLst>
              </a:tr>
              <a:tr h="326904">
                <a:tc vMerge="1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FFFFFF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2,68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3,86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347666766"/>
                  </a:ext>
                </a:extLst>
              </a:tr>
              <a:tr h="326904">
                <a:tc vMerge="1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FFFFFF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3,14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0,69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4056847946"/>
                  </a:ext>
                </a:extLst>
              </a:tr>
              <a:tr h="326904">
                <a:tc rowSpan="4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noProof="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Escenario 4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FFFFFF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5,64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2,4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3139335732"/>
                  </a:ext>
                </a:extLst>
              </a:tr>
              <a:tr h="326904">
                <a:tc vMerge="1">
                  <a:txBody>
                    <a:bodyPr/>
                    <a:lstStyle/>
                    <a:p>
                      <a:pPr indent="2266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A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FFFFFF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3,87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4,2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1384236931"/>
                  </a:ext>
                </a:extLst>
              </a:tr>
              <a:tr h="326904">
                <a:tc vMerge="1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FFFFFF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2,94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3,81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877491859"/>
                  </a:ext>
                </a:extLst>
              </a:tr>
              <a:tr h="346573">
                <a:tc vMerge="1"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+mj-lt"/>
                        <a:ea typeface="Noto Sans CJK SC Regular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rgbClr val="FFFFFF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3,59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1,82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1789052138"/>
                  </a:ext>
                </a:extLst>
              </a:tr>
              <a:tr h="346573"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RMSE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2,70</a:t>
                      </a: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Noto Sans CJK SC Regular"/>
                          <a:cs typeface="Times New Roman" panose="02020603050405020304" pitchFamily="18" charset="0"/>
                        </a:rPr>
                        <a:t>3,08</a:t>
                      </a: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1233385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8775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340877" y="560071"/>
            <a:ext cx="7859111" cy="647650"/>
          </a:xfrm>
        </p:spPr>
        <p:txBody>
          <a:bodyPr>
            <a:normAutofit fontScale="92500"/>
          </a:bodyPr>
          <a:lstStyle/>
          <a:p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FUNCIONAMIENTO DEL SISTEMA</a:t>
            </a:r>
          </a:p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57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739372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8">
            <a:extLst>
              <a:ext uri="{FF2B5EF4-FFF2-40B4-BE49-F238E27FC236}">
                <a16:creationId xmlns:a16="http://schemas.microsoft.com/office/drawing/2014/main" id="{E9F116C4-6172-4C93-89B6-D3DEBF29678D}"/>
              </a:ext>
            </a:extLst>
          </p:cNvPr>
          <p:cNvSpPr txBox="1">
            <a:spLocks/>
          </p:cNvSpPr>
          <p:nvPr/>
        </p:nvSpPr>
        <p:spPr>
          <a:xfrm>
            <a:off x="2197706" y="246437"/>
            <a:ext cx="5682691" cy="105913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sz="8000" kern="1200" baseline="0">
                <a:solidFill>
                  <a:schemeClr val="tx1"/>
                </a:solidFill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Clear Sans Thin" panose="020B0203030202020304" pitchFamily="34" charset="0"/>
              </a:defRPr>
            </a:lvl1pPr>
          </a:lstStyle>
          <a:p>
            <a:r>
              <a:rPr lang="es-EC" sz="3200" dirty="0"/>
              <a:t>EVALUACIÓN PRUEBAS Y ANÁLISIS DE RESULTADOS</a:t>
            </a:r>
          </a:p>
        </p:txBody>
      </p:sp>
      <p:sp>
        <p:nvSpPr>
          <p:cNvPr id="19" name="正方形/長方形 23">
            <a:extLst>
              <a:ext uri="{FF2B5EF4-FFF2-40B4-BE49-F238E27FC236}">
                <a16:creationId xmlns:a16="http://schemas.microsoft.com/office/drawing/2014/main" id="{7CECF03E-89C6-40FF-99CA-BCE0D5BAACEC}"/>
              </a:ext>
            </a:extLst>
          </p:cNvPr>
          <p:cNvSpPr/>
          <p:nvPr/>
        </p:nvSpPr>
        <p:spPr>
          <a:xfrm>
            <a:off x="1542419" y="1471109"/>
            <a:ext cx="7024723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0" name="テキスト プレースホルダー 9">
            <a:extLst>
              <a:ext uri="{FF2B5EF4-FFF2-40B4-BE49-F238E27FC236}">
                <a16:creationId xmlns:a16="http://schemas.microsoft.com/office/drawing/2014/main" id="{D84E2A04-E235-44B8-9F7C-59F5D965D54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6505770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2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BARRIDO DE SUPERFICIE</a:t>
            </a:r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52CEC0A-6703-43ED-8105-42CD95DFCD5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586645" y="4430569"/>
            <a:ext cx="4032449" cy="416326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96095BE-9250-4825-A878-E476AFFC8C6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3751717" y="4413643"/>
            <a:ext cx="4032449" cy="418018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1C6FE6F-912A-4576-8468-FFBBE9D409A6}"/>
              </a:ext>
            </a:extLst>
          </p:cNvPr>
          <p:cNvSpPr txBox="1"/>
          <p:nvPr/>
        </p:nvSpPr>
        <p:spPr>
          <a:xfrm>
            <a:off x="1804112" y="3209666"/>
            <a:ext cx="3252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>
                <a:solidFill>
                  <a:srgbClr val="FFFFFF"/>
                </a:solidFill>
                <a:latin typeface="+mj-lt"/>
              </a:rPr>
              <a:t>Adobe After Effects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3A1BB02-AC2A-4CCF-9CF8-6AFD838BF933}"/>
              </a:ext>
            </a:extLst>
          </p:cNvPr>
          <p:cNvSpPr txBox="1"/>
          <p:nvPr/>
        </p:nvSpPr>
        <p:spPr>
          <a:xfrm>
            <a:off x="2086422" y="4267437"/>
            <a:ext cx="4174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Herramienta: Pincel tipo rotoscopia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A42C0A4-5C6B-40F2-A261-8F9A1D862C68}"/>
              </a:ext>
            </a:extLst>
          </p:cNvPr>
          <p:cNvSpPr txBox="1"/>
          <p:nvPr/>
        </p:nvSpPr>
        <p:spPr>
          <a:xfrm>
            <a:off x="889111" y="5008740"/>
            <a:ext cx="6884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b="1" dirty="0">
                <a:solidFill>
                  <a:srgbClr val="FFFFFF"/>
                </a:solidFill>
                <a:latin typeface="+mj-lt"/>
              </a:rPr>
              <a:t>Rotoscopia: </a:t>
            </a:r>
            <a:r>
              <a:rPr lang="es-EC" sz="2000" dirty="0">
                <a:solidFill>
                  <a:srgbClr val="FFFFFF"/>
                </a:solidFill>
                <a:latin typeface="+mj-lt"/>
              </a:rPr>
              <a:t>Consiste en dibujar cada fotograma de una animación sobre un soporte transparente así se transmite  al dibujo la naturalidad y secuencia de movimientos.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028" name="Picture 4" descr="Resultado de imagen para adobe after effects LOGO">
            <a:extLst>
              <a:ext uri="{FF2B5EF4-FFF2-40B4-BE49-F238E27FC236}">
                <a16:creationId xmlns:a16="http://schemas.microsoft.com/office/drawing/2014/main" id="{205110D4-F8B1-42E5-BFC5-14EDF788D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087" y="2816174"/>
            <a:ext cx="1227752" cy="120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6B5A15F6-52EF-48F3-ACD9-65CFBB23FFDE}"/>
              </a:ext>
            </a:extLst>
          </p:cNvPr>
          <p:cNvSpPr txBox="1"/>
          <p:nvPr/>
        </p:nvSpPr>
        <p:spPr>
          <a:xfrm>
            <a:off x="9690600" y="3901201"/>
            <a:ext cx="1824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Frame original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6C98183-B434-4621-ACEE-37BFC54659A9}"/>
              </a:ext>
            </a:extLst>
          </p:cNvPr>
          <p:cNvSpPr txBox="1"/>
          <p:nvPr/>
        </p:nvSpPr>
        <p:spPr>
          <a:xfrm>
            <a:off x="14422059" y="3884275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Recorte de rotoscopia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AA86D417-451A-4AF2-B42E-159CDDB25D48}"/>
              </a:ext>
            </a:extLst>
          </p:cNvPr>
          <p:cNvCxnSpPr/>
          <p:nvPr/>
        </p:nvCxnSpPr>
        <p:spPr>
          <a:xfrm>
            <a:off x="12577392" y="6512200"/>
            <a:ext cx="1584176" cy="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n 27">
            <a:extLst>
              <a:ext uri="{FF2B5EF4-FFF2-40B4-BE49-F238E27FC236}">
                <a16:creationId xmlns:a16="http://schemas.microsoft.com/office/drawing/2014/main" id="{1AFA4CDC-63CB-4F9A-B26A-181F3CAB0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78" y="6512200"/>
            <a:ext cx="2898973" cy="2898973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A31A22FB-24BA-4E6B-A78B-700D8109995B}"/>
              </a:ext>
            </a:extLst>
          </p:cNvPr>
          <p:cNvSpPr txBox="1"/>
          <p:nvPr/>
        </p:nvSpPr>
        <p:spPr>
          <a:xfrm>
            <a:off x="11676592" y="3154918"/>
            <a:ext cx="2484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>
                <a:solidFill>
                  <a:srgbClr val="FFFFFF"/>
                </a:solidFill>
                <a:latin typeface="+mj-lt"/>
              </a:rPr>
              <a:t>Procedimiento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78019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340877" y="560071"/>
            <a:ext cx="7859111" cy="647650"/>
          </a:xfrm>
        </p:spPr>
        <p:txBody>
          <a:bodyPr>
            <a:normAutofit fontScale="92500"/>
          </a:bodyPr>
          <a:lstStyle/>
          <a:p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FUNCIONAMIENTO DEL SISTEMA</a:t>
            </a:r>
          </a:p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58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739372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8">
            <a:extLst>
              <a:ext uri="{FF2B5EF4-FFF2-40B4-BE49-F238E27FC236}">
                <a16:creationId xmlns:a16="http://schemas.microsoft.com/office/drawing/2014/main" id="{E9F116C4-6172-4C93-89B6-D3DEBF29678D}"/>
              </a:ext>
            </a:extLst>
          </p:cNvPr>
          <p:cNvSpPr txBox="1">
            <a:spLocks/>
          </p:cNvSpPr>
          <p:nvPr/>
        </p:nvSpPr>
        <p:spPr>
          <a:xfrm>
            <a:off x="2197706" y="246437"/>
            <a:ext cx="5682691" cy="105913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sz="8000" kern="1200" baseline="0">
                <a:solidFill>
                  <a:schemeClr val="tx1"/>
                </a:solidFill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Clear Sans Thin" panose="020B0203030202020304" pitchFamily="34" charset="0"/>
              </a:defRPr>
            </a:lvl1pPr>
          </a:lstStyle>
          <a:p>
            <a:r>
              <a:rPr lang="es-EC" sz="3200" dirty="0"/>
              <a:t>EVALUACIÓN PRUEBAS Y ANÁLISIS DE RESULTADOS</a:t>
            </a:r>
          </a:p>
        </p:txBody>
      </p:sp>
      <p:sp>
        <p:nvSpPr>
          <p:cNvPr id="19" name="正方形/長方形 23">
            <a:extLst>
              <a:ext uri="{FF2B5EF4-FFF2-40B4-BE49-F238E27FC236}">
                <a16:creationId xmlns:a16="http://schemas.microsoft.com/office/drawing/2014/main" id="{7CECF03E-89C6-40FF-99CA-BCE0D5BAACEC}"/>
              </a:ext>
            </a:extLst>
          </p:cNvPr>
          <p:cNvSpPr/>
          <p:nvPr/>
        </p:nvSpPr>
        <p:spPr>
          <a:xfrm>
            <a:off x="1542419" y="1471109"/>
            <a:ext cx="7024723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0" name="テキスト プレースホルダー 9">
            <a:extLst>
              <a:ext uri="{FF2B5EF4-FFF2-40B4-BE49-F238E27FC236}">
                <a16:creationId xmlns:a16="http://schemas.microsoft.com/office/drawing/2014/main" id="{D84E2A04-E235-44B8-9F7C-59F5D965D54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6505770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2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BARRIDO DE SUPERFICIE</a:t>
            </a:r>
            <a:endParaRPr lang="en-US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B5A15F6-52EF-48F3-ACD9-65CFBB23FFDE}"/>
              </a:ext>
            </a:extLst>
          </p:cNvPr>
          <p:cNvSpPr txBox="1"/>
          <p:nvPr/>
        </p:nvSpPr>
        <p:spPr>
          <a:xfrm>
            <a:off x="3001933" y="3437515"/>
            <a:ext cx="155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Frame Final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6C98183-B434-4621-ACEE-37BFC54659A9}"/>
              </a:ext>
            </a:extLst>
          </p:cNvPr>
          <p:cNvSpPr txBox="1"/>
          <p:nvPr/>
        </p:nvSpPr>
        <p:spPr>
          <a:xfrm>
            <a:off x="8968363" y="5229566"/>
            <a:ext cx="3151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Espacio disponible(negro)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31A22FB-24BA-4E6B-A78B-700D8109995B}"/>
              </a:ext>
            </a:extLst>
          </p:cNvPr>
          <p:cNvSpPr txBox="1"/>
          <p:nvPr/>
        </p:nvSpPr>
        <p:spPr>
          <a:xfrm>
            <a:off x="3009947" y="2645784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b="1" dirty="0">
                <a:solidFill>
                  <a:srgbClr val="FFFFFF"/>
                </a:solidFill>
                <a:latin typeface="+mj-lt"/>
              </a:rPr>
              <a:t>Prueba1</a:t>
            </a:r>
            <a:endParaRPr lang="es-EC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93130588-40D3-49DB-9CB8-207A2A3C360D}"/>
              </a:ext>
            </a:extLst>
          </p:cNvPr>
          <p:cNvPicPr/>
          <p:nvPr/>
        </p:nvPicPr>
        <p:blipFill rotWithShape="1">
          <a:blip r:embed="rId3"/>
          <a:srcRect l="7274" r="40407" b="7448"/>
          <a:stretch/>
        </p:blipFill>
        <p:spPr bwMode="auto">
          <a:xfrm>
            <a:off x="2068272" y="3851428"/>
            <a:ext cx="3420953" cy="3498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A75EA0B8-16CE-4CC7-94C0-3673E978AA8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692" y="1688086"/>
            <a:ext cx="3410387" cy="3498447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886BC803-CF5B-4041-88A5-55BFE39EC72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934" y="1675611"/>
            <a:ext cx="3392124" cy="3467889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C3E19554-AFEA-4FC3-8F7F-F1A1CE46A77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81" y="5715742"/>
            <a:ext cx="3410387" cy="3498447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2EB50B17-330E-471E-B2A5-088499BC621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6066" y="5715742"/>
            <a:ext cx="3390585" cy="3498447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BD8E80FB-9F95-4FA2-B225-3692689ADC9B}"/>
              </a:ext>
            </a:extLst>
          </p:cNvPr>
          <p:cNvSpPr txBox="1"/>
          <p:nvPr/>
        </p:nvSpPr>
        <p:spPr>
          <a:xfrm>
            <a:off x="13433083" y="5229566"/>
            <a:ext cx="3177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Espacio recorrido (blanco)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29BE904E-B530-4E5E-A80B-4E243283615C}"/>
              </a:ext>
            </a:extLst>
          </p:cNvPr>
          <p:cNvSpPr txBox="1"/>
          <p:nvPr/>
        </p:nvSpPr>
        <p:spPr>
          <a:xfrm>
            <a:off x="9130182" y="1244943"/>
            <a:ext cx="2785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Resultado After Effects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6E18BB2-C8D0-44B0-9217-50B38AD95326}"/>
              </a:ext>
            </a:extLst>
          </p:cNvPr>
          <p:cNvSpPr txBox="1"/>
          <p:nvPr/>
        </p:nvSpPr>
        <p:spPr>
          <a:xfrm>
            <a:off x="13239508" y="1240701"/>
            <a:ext cx="3376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Resultado máscara de color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4CB00BBC-1782-4D87-AC31-1788AC04881A}"/>
                  </a:ext>
                </a:extLst>
              </p:cNvPr>
              <p:cNvSpPr/>
              <p:nvPr/>
            </p:nvSpPr>
            <p:spPr>
              <a:xfrm>
                <a:off x="462459" y="7594350"/>
                <a:ext cx="7234801" cy="8558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400">
                              <a:latin typeface="Cambria Math" panose="02040503050406030204" pitchFamily="18" charset="0"/>
                            </a:rPr>
                            <m:t>%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𝑐𝑜𝑏</m:t>
                          </m:r>
                        </m:sub>
                      </m:sSub>
                      <m:r>
                        <a:rPr lang="es-EC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𝑝𝑖𝑥𝑒𝑙𝑒𝑠</m:t>
                          </m:r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𝑟𝑒𝑐𝑜𝑟𝑟𝑖𝑑𝑜𝑠</m:t>
                          </m:r>
                        </m:num>
                        <m:den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𝑝𝑖𝑥𝑒𝑙𝑒𝑠</m:t>
                          </m:r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𝑑𝑖𝑠𝑝𝑜𝑛𝑖𝑏𝑙𝑒𝑠</m:t>
                          </m:r>
                        </m:den>
                      </m:f>
                      <m:r>
                        <a:rPr lang="es-EC" sz="2400" i="0">
                          <a:latin typeface="Cambria Math" panose="02040503050406030204" pitchFamily="18" charset="0"/>
                        </a:rPr>
                        <m:t>⋅100%</m:t>
                      </m:r>
                      <m:r>
                        <a:rPr lang="es-EC" sz="2400" b="0" i="0" smtClean="0">
                          <a:latin typeface="Cambria Math" panose="02040503050406030204" pitchFamily="18" charset="0"/>
                        </a:rPr>
                        <m:t>=90,39%</m:t>
                      </m:r>
                    </m:oMath>
                  </m:oMathPara>
                </a14:m>
                <a:endParaRPr lang="es-EC" sz="2400" dirty="0"/>
              </a:p>
            </p:txBody>
          </p:sp>
        </mc:Choice>
        <mc:Fallback xmlns="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4CB00BBC-1782-4D87-AC31-1788AC0488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59" y="7594350"/>
                <a:ext cx="7234801" cy="8558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uadroTexto 40">
            <a:extLst>
              <a:ext uri="{FF2B5EF4-FFF2-40B4-BE49-F238E27FC236}">
                <a16:creationId xmlns:a16="http://schemas.microsoft.com/office/drawing/2014/main" id="{4768EDD1-52E0-4F93-ACD6-2A7505DDCB9C}"/>
              </a:ext>
            </a:extLst>
          </p:cNvPr>
          <p:cNvSpPr txBox="1"/>
          <p:nvPr/>
        </p:nvSpPr>
        <p:spPr>
          <a:xfrm>
            <a:off x="7403729" y="9174560"/>
            <a:ext cx="8435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Pixeles:                         37945                                                        34301   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052" name="Imagen 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7962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Imagen 1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7962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n 1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73275" cy="23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1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95500" cy="23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2276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340877" y="560071"/>
            <a:ext cx="7859111" cy="647650"/>
          </a:xfrm>
        </p:spPr>
        <p:txBody>
          <a:bodyPr>
            <a:normAutofit fontScale="92500"/>
          </a:bodyPr>
          <a:lstStyle/>
          <a:p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FUNCIONAMIENTO DEL SISTEMA</a:t>
            </a:r>
          </a:p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59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739372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8">
            <a:extLst>
              <a:ext uri="{FF2B5EF4-FFF2-40B4-BE49-F238E27FC236}">
                <a16:creationId xmlns:a16="http://schemas.microsoft.com/office/drawing/2014/main" id="{E9F116C4-6172-4C93-89B6-D3DEBF29678D}"/>
              </a:ext>
            </a:extLst>
          </p:cNvPr>
          <p:cNvSpPr txBox="1">
            <a:spLocks/>
          </p:cNvSpPr>
          <p:nvPr/>
        </p:nvSpPr>
        <p:spPr>
          <a:xfrm>
            <a:off x="2197706" y="246437"/>
            <a:ext cx="5682691" cy="105913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sz="8000" kern="1200" baseline="0">
                <a:solidFill>
                  <a:schemeClr val="tx1"/>
                </a:solidFill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Clear Sans Thin" panose="020B0203030202020304" pitchFamily="34" charset="0"/>
              </a:defRPr>
            </a:lvl1pPr>
          </a:lstStyle>
          <a:p>
            <a:r>
              <a:rPr lang="es-EC" sz="3200" dirty="0"/>
              <a:t>EVALUACIÓN PRUEBAS Y ANÁLISIS DE RESULTADOS</a:t>
            </a:r>
          </a:p>
        </p:txBody>
      </p:sp>
      <p:sp>
        <p:nvSpPr>
          <p:cNvPr id="19" name="正方形/長方形 23">
            <a:extLst>
              <a:ext uri="{FF2B5EF4-FFF2-40B4-BE49-F238E27FC236}">
                <a16:creationId xmlns:a16="http://schemas.microsoft.com/office/drawing/2014/main" id="{7CECF03E-89C6-40FF-99CA-BCE0D5BAACEC}"/>
              </a:ext>
            </a:extLst>
          </p:cNvPr>
          <p:cNvSpPr/>
          <p:nvPr/>
        </p:nvSpPr>
        <p:spPr>
          <a:xfrm>
            <a:off x="1542419" y="1471109"/>
            <a:ext cx="7024723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0" name="テキスト プレースホルダー 9">
            <a:extLst>
              <a:ext uri="{FF2B5EF4-FFF2-40B4-BE49-F238E27FC236}">
                <a16:creationId xmlns:a16="http://schemas.microsoft.com/office/drawing/2014/main" id="{D84E2A04-E235-44B8-9F7C-59F5D965D54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6505770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2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BARRIDO DE SUPERFICIE</a:t>
            </a:r>
            <a:endParaRPr lang="en-US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B5A15F6-52EF-48F3-ACD9-65CFBB23FFDE}"/>
              </a:ext>
            </a:extLst>
          </p:cNvPr>
          <p:cNvSpPr txBox="1"/>
          <p:nvPr/>
        </p:nvSpPr>
        <p:spPr>
          <a:xfrm>
            <a:off x="3001933" y="3437515"/>
            <a:ext cx="155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Frame Final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6C98183-B434-4621-ACEE-37BFC54659A9}"/>
              </a:ext>
            </a:extLst>
          </p:cNvPr>
          <p:cNvSpPr txBox="1"/>
          <p:nvPr/>
        </p:nvSpPr>
        <p:spPr>
          <a:xfrm>
            <a:off x="8968363" y="5229566"/>
            <a:ext cx="3151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Espacio disponible(negro)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31A22FB-24BA-4E6B-A78B-700D8109995B}"/>
              </a:ext>
            </a:extLst>
          </p:cNvPr>
          <p:cNvSpPr txBox="1"/>
          <p:nvPr/>
        </p:nvSpPr>
        <p:spPr>
          <a:xfrm>
            <a:off x="3009947" y="2645784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b="1" dirty="0">
                <a:solidFill>
                  <a:srgbClr val="FFFFFF"/>
                </a:solidFill>
                <a:latin typeface="+mj-lt"/>
              </a:rPr>
              <a:t>Prueba2</a:t>
            </a:r>
            <a:endParaRPr lang="es-EC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D8E80FB-9F95-4FA2-B225-3692689ADC9B}"/>
              </a:ext>
            </a:extLst>
          </p:cNvPr>
          <p:cNvSpPr txBox="1"/>
          <p:nvPr/>
        </p:nvSpPr>
        <p:spPr>
          <a:xfrm>
            <a:off x="13433083" y="5229566"/>
            <a:ext cx="3177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Espacio recorrido (blanco)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29BE904E-B530-4E5E-A80B-4E243283615C}"/>
              </a:ext>
            </a:extLst>
          </p:cNvPr>
          <p:cNvSpPr txBox="1"/>
          <p:nvPr/>
        </p:nvSpPr>
        <p:spPr>
          <a:xfrm>
            <a:off x="9130182" y="1244943"/>
            <a:ext cx="2785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Resultado After Effects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6E18BB2-C8D0-44B0-9217-50B38AD95326}"/>
              </a:ext>
            </a:extLst>
          </p:cNvPr>
          <p:cNvSpPr txBox="1"/>
          <p:nvPr/>
        </p:nvSpPr>
        <p:spPr>
          <a:xfrm>
            <a:off x="13239508" y="1240701"/>
            <a:ext cx="3376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Resultado máscara de color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4CB00BBC-1782-4D87-AC31-1788AC04881A}"/>
                  </a:ext>
                </a:extLst>
              </p:cNvPr>
              <p:cNvSpPr/>
              <p:nvPr/>
            </p:nvSpPr>
            <p:spPr>
              <a:xfrm>
                <a:off x="462459" y="7594350"/>
                <a:ext cx="7234801" cy="8558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400">
                              <a:latin typeface="Cambria Math" panose="02040503050406030204" pitchFamily="18" charset="0"/>
                            </a:rPr>
                            <m:t>%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𝑐𝑜𝑏</m:t>
                          </m:r>
                        </m:sub>
                      </m:sSub>
                      <m:r>
                        <a:rPr lang="es-EC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𝑝𝑖𝑥𝑒𝑙𝑒𝑠</m:t>
                          </m:r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𝑟𝑒𝑐𝑜𝑟𝑟𝑖𝑑𝑜𝑠</m:t>
                          </m:r>
                        </m:num>
                        <m:den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𝑝𝑖𝑥𝑒𝑙𝑒𝑠</m:t>
                          </m:r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𝑑𝑖𝑠𝑝𝑜𝑛𝑖𝑏𝑙𝑒𝑠</m:t>
                          </m:r>
                        </m:den>
                      </m:f>
                      <m:r>
                        <a:rPr lang="es-EC" sz="2400" i="0">
                          <a:latin typeface="Cambria Math" panose="02040503050406030204" pitchFamily="18" charset="0"/>
                        </a:rPr>
                        <m:t>⋅100%</m:t>
                      </m:r>
                      <m:r>
                        <a:rPr lang="es-EC" sz="2400" b="0" i="0" smtClean="0">
                          <a:latin typeface="Cambria Math" panose="02040503050406030204" pitchFamily="18" charset="0"/>
                        </a:rPr>
                        <m:t>=92,77%</m:t>
                      </m:r>
                    </m:oMath>
                  </m:oMathPara>
                </a14:m>
                <a:endParaRPr lang="es-EC" sz="2400" dirty="0"/>
              </a:p>
            </p:txBody>
          </p:sp>
        </mc:Choice>
        <mc:Fallback xmlns="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4CB00BBC-1782-4D87-AC31-1788AC0488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59" y="7594350"/>
                <a:ext cx="7234801" cy="8558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uadroTexto 40">
            <a:extLst>
              <a:ext uri="{FF2B5EF4-FFF2-40B4-BE49-F238E27FC236}">
                <a16:creationId xmlns:a16="http://schemas.microsoft.com/office/drawing/2014/main" id="{4768EDD1-52E0-4F93-ACD6-2A7505DDCB9C}"/>
              </a:ext>
            </a:extLst>
          </p:cNvPr>
          <p:cNvSpPr txBox="1"/>
          <p:nvPr/>
        </p:nvSpPr>
        <p:spPr>
          <a:xfrm>
            <a:off x="7403729" y="9174560"/>
            <a:ext cx="836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Pixeles:                         36870                                                        34205  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2B65BAC4-82E8-46B1-AFF4-46986E018AB2}"/>
              </a:ext>
            </a:extLst>
          </p:cNvPr>
          <p:cNvPicPr/>
          <p:nvPr/>
        </p:nvPicPr>
        <p:blipFill rotWithShape="1">
          <a:blip r:embed="rId4"/>
          <a:srcRect l="7146" r="40408" b="7448"/>
          <a:stretch/>
        </p:blipFill>
        <p:spPr bwMode="auto">
          <a:xfrm>
            <a:off x="1870398" y="3858837"/>
            <a:ext cx="3420953" cy="3498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42EF51B1-D004-40F6-96C8-4B3FEECF832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859" y="1726755"/>
            <a:ext cx="3392124" cy="349567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9B5FBBD-EAEF-4F44-A69B-431C2F995D5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5757" y="1761220"/>
            <a:ext cx="3392124" cy="3459395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ECF927A5-1D16-4BB8-8CAB-C0A65F23A56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713" y="5643942"/>
            <a:ext cx="3392124" cy="3520855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473755EF-F8D2-437E-845D-4DA3090C778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934" y="5723658"/>
            <a:ext cx="3392124" cy="345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910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6302150" y="488691"/>
            <a:ext cx="3168352" cy="64765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SOLUCIÓN</a:t>
            </a: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4347503" cy="1059135"/>
          </a:xfrm>
        </p:spPr>
        <p:txBody>
          <a:bodyPr/>
          <a:lstStyle/>
          <a:p>
            <a:r>
              <a:rPr lang="es-EC" sz="3200" dirty="0" smtClean="0"/>
              <a:t>INTRODUCCIÓN</a:t>
            </a:r>
            <a:endParaRPr lang="es-EC" sz="32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6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3712355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5254774" y="1186936"/>
            <a:ext cx="13031639" cy="46269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5660452" y="456297"/>
            <a:ext cx="3320755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981207" y="1103947"/>
            <a:ext cx="9090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E3F0EDF-7E8C-4C58-8730-304A0674BD3A}"/>
              </a:ext>
            </a:extLst>
          </p:cNvPr>
          <p:cNvCxnSpPr>
            <a:cxnSpLocks/>
          </p:cNvCxnSpPr>
          <p:nvPr/>
        </p:nvCxnSpPr>
        <p:spPr>
          <a:xfrm flipH="1">
            <a:off x="5254774" y="1103947"/>
            <a:ext cx="2121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lamada ovalada 10"/>
          <p:cNvSpPr/>
          <p:nvPr/>
        </p:nvSpPr>
        <p:spPr>
          <a:xfrm>
            <a:off x="1542419" y="2163082"/>
            <a:ext cx="7566828" cy="3059448"/>
          </a:xfrm>
          <a:prstGeom prst="wedgeEllipseCallout">
            <a:avLst>
              <a:gd name="adj1" fmla="val -30735"/>
              <a:gd name="adj2" fmla="val 6872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31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Desarrollar un sistema aéreo terrestre basado en robótica cooperativa para detectar minas antipersonales en una área determinada.</a:t>
            </a:r>
            <a:endParaRPr lang="en-US" sz="3100" dirty="0">
              <a:solidFill>
                <a:schemeClr val="tx2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2" name="Picture 2" descr="Resultado de imagen para ide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070" r="90256">
                        <a14:foregroundMark x1="55751" y1="44249" x2="55751" y2="44249"/>
                        <a14:foregroundMark x1="54153" y1="48562" x2="54153" y2="48562"/>
                        <a14:foregroundMark x1="55911" y1="47444" x2="55911" y2="47444"/>
                        <a14:foregroundMark x1="34185" y1="50000" x2="34185" y2="50000"/>
                        <a14:foregroundMark x1="41534" y1="53994" x2="41534" y2="53994"/>
                        <a14:foregroundMark x1="31789" y1="20447" x2="31789" y2="20447"/>
                        <a14:foregroundMark x1="38339" y1="30831" x2="38339" y2="30831"/>
                        <a14:foregroundMark x1="37220" y1="32268" x2="37220" y2="32268"/>
                        <a14:foregroundMark x1="37859" y1="33546" x2="37859" y2="33546"/>
                        <a14:foregroundMark x1="44089" y1="53834" x2="44089" y2="53834"/>
                        <a14:foregroundMark x1="59105" y1="43930" x2="59105" y2="43930"/>
                        <a14:foregroundMark x1="33866" y1="23962" x2="33866" y2="23962"/>
                        <a14:foregroundMark x1="34984" y1="25080" x2="34984" y2="25080"/>
                        <a14:foregroundMark x1="36422" y1="24441" x2="36422" y2="24441"/>
                        <a14:foregroundMark x1="32748" y1="24121" x2="32748" y2="24121"/>
                        <a14:foregroundMark x1="34505" y1="22364" x2="34505" y2="22364"/>
                        <a14:foregroundMark x1="36262" y1="26997" x2="36262" y2="26997"/>
                        <a14:foregroundMark x1="24760" y1="29233" x2="24760" y2="29233"/>
                        <a14:foregroundMark x1="20767" y1="21725" x2="20767" y2="21725"/>
                        <a14:foregroundMark x1="22204" y1="19489" x2="22204" y2="19489"/>
                        <a14:foregroundMark x1="20767" y1="31310" x2="24760" y2="29553"/>
                        <a14:foregroundMark x1="24601" y1="29233" x2="24121" y2="27316"/>
                        <a14:foregroundMark x1="24121" y1="27316" x2="28275" y2="26198"/>
                        <a14:foregroundMark x1="38658" y1="27636" x2="38658" y2="27636"/>
                        <a14:foregroundMark x1="15176" y1="20607" x2="21086" y2="21725"/>
                        <a14:foregroundMark x1="22045" y1="18850" x2="28914" y2="20767"/>
                        <a14:foregroundMark x1="25240" y1="9744" x2="27636" y2="13578"/>
                        <a14:foregroundMark x1="27636" y1="13578" x2="29393" y2="12620"/>
                        <a14:foregroundMark x1="29393" y1="12620" x2="31310" y2="16134"/>
                        <a14:foregroundMark x1="36262" y1="2716" x2="34824" y2="8147"/>
                        <a14:foregroundMark x1="38019" y1="9425" x2="36262" y2="15176"/>
                        <a14:foregroundMark x1="46326" y1="10703" x2="43450" y2="12939"/>
                        <a14:foregroundMark x1="43450" y1="12939" x2="44569" y2="14856"/>
                        <a14:foregroundMark x1="44569" y1="14856" x2="41054" y2="16933"/>
                        <a14:foregroundMark x1="52396" y1="16134" x2="47604" y2="17891"/>
                        <a14:foregroundMark x1="47764" y1="20767" x2="41374" y2="22204"/>
                        <a14:foregroundMark x1="76198" y1="96006" x2="76198" y2="96006"/>
                        <a14:foregroundMark x1="41693" y1="96166" x2="41693" y2="96166"/>
                        <a14:foregroundMark x1="40096" y1="96166" x2="40096" y2="96166"/>
                        <a14:foregroundMark x1="57668" y1="47764" x2="57668" y2="4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7" r="13364"/>
          <a:stretch/>
        </p:blipFill>
        <p:spPr bwMode="auto">
          <a:xfrm>
            <a:off x="586806" y="5081120"/>
            <a:ext cx="3219345" cy="437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85" y="2018826"/>
            <a:ext cx="4060417" cy="2574758"/>
          </a:xfrm>
          <a:prstGeom prst="rect">
            <a:avLst/>
          </a:prstGeom>
        </p:spPr>
      </p:pic>
      <p:pic>
        <p:nvPicPr>
          <p:cNvPr id="25" name="Imagen 24"/>
          <p:cNvPicPr/>
          <p:nvPr/>
        </p:nvPicPr>
        <p:blipFill>
          <a:blip r:embed="rId5"/>
          <a:stretch>
            <a:fillRect/>
          </a:stretch>
        </p:blipFill>
        <p:spPr>
          <a:xfrm>
            <a:off x="9647262" y="6197669"/>
            <a:ext cx="4955282" cy="3832052"/>
          </a:xfrm>
          <a:prstGeom prst="rect">
            <a:avLst/>
          </a:prstGeom>
        </p:spPr>
      </p:pic>
      <p:sp>
        <p:nvSpPr>
          <p:cNvPr id="28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9811877" y="5071507"/>
            <a:ext cx="3627943" cy="950653"/>
          </a:xfrm>
          <a:prstGeom prst="roundRect">
            <a:avLst/>
          </a:prstGeom>
          <a:blipFill dpi="0"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dirty="0" smtClean="0">
                <a:latin typeface="+mj-lt"/>
              </a:rPr>
              <a:t>Sistema de Detección automático</a:t>
            </a:r>
            <a:endParaRPr lang="es-EC" sz="2500" dirty="0">
              <a:latin typeface="+mj-lt"/>
            </a:endParaRPr>
          </a:p>
        </p:txBody>
      </p:sp>
      <p:sp>
        <p:nvSpPr>
          <p:cNvPr id="29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13976663" y="2843611"/>
            <a:ext cx="3627943" cy="950653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dirty="0" smtClean="0">
                <a:latin typeface="+mj-lt"/>
              </a:rPr>
              <a:t>Sistema desminado humanitario</a:t>
            </a:r>
            <a:endParaRPr lang="es-EC" sz="2500" dirty="0">
              <a:latin typeface="+mj-lt"/>
            </a:endParaRPr>
          </a:p>
        </p:txBody>
      </p:sp>
      <p:sp>
        <p:nvSpPr>
          <p:cNvPr id="24" name="CuadroTexto 23"/>
          <p:cNvSpPr txBox="1"/>
          <p:nvPr/>
        </p:nvSpPr>
        <p:spPr>
          <a:xfrm rot="20002240">
            <a:off x="8866372" y="3341804"/>
            <a:ext cx="7489604" cy="91940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4800" b="1" dirty="0"/>
              <a:t>CAMBIAR EL SISTEMA</a:t>
            </a:r>
          </a:p>
        </p:txBody>
      </p:sp>
      <p:sp>
        <p:nvSpPr>
          <p:cNvPr id="37" name="正方形/長方形 23">
            <a:extLst>
              <a:ext uri="{FF2B5EF4-FFF2-40B4-BE49-F238E27FC236}">
                <a16:creationId xmlns:a16="http://schemas.microsoft.com/office/drawing/2014/main" id="{4D054AA0-032E-4EC7-B141-8F741A98668F}"/>
              </a:ext>
            </a:extLst>
          </p:cNvPr>
          <p:cNvSpPr/>
          <p:nvPr/>
        </p:nvSpPr>
        <p:spPr>
          <a:xfrm>
            <a:off x="7778670" y="9319964"/>
            <a:ext cx="2952407" cy="496953"/>
          </a:xfrm>
          <a:prstGeom prst="rect">
            <a:avLst/>
          </a:prstGeom>
          <a:blipFill dpi="0"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dirty="0" smtClean="0"/>
              <a:t>Despegue</a:t>
            </a:r>
            <a:endParaRPr lang="es-EC" sz="2500" dirty="0"/>
          </a:p>
        </p:txBody>
      </p:sp>
      <p:sp>
        <p:nvSpPr>
          <p:cNvPr id="38" name="正方形/長方形 23">
            <a:extLst>
              <a:ext uri="{FF2B5EF4-FFF2-40B4-BE49-F238E27FC236}">
                <a16:creationId xmlns:a16="http://schemas.microsoft.com/office/drawing/2014/main" id="{4D054AA0-032E-4EC7-B141-8F741A98668F}"/>
              </a:ext>
            </a:extLst>
          </p:cNvPr>
          <p:cNvSpPr/>
          <p:nvPr/>
        </p:nvSpPr>
        <p:spPr>
          <a:xfrm>
            <a:off x="13865796" y="6442303"/>
            <a:ext cx="2952407" cy="496953"/>
          </a:xfrm>
          <a:prstGeom prst="rect">
            <a:avLst/>
          </a:prstGeom>
          <a:blipFill dpi="0"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dirty="0" smtClean="0"/>
              <a:t>Posicionamiento</a:t>
            </a:r>
            <a:endParaRPr lang="es-EC" sz="2500" dirty="0"/>
          </a:p>
        </p:txBody>
      </p:sp>
      <p:sp>
        <p:nvSpPr>
          <p:cNvPr id="39" name="正方形/長方形 23">
            <a:extLst>
              <a:ext uri="{FF2B5EF4-FFF2-40B4-BE49-F238E27FC236}">
                <a16:creationId xmlns:a16="http://schemas.microsoft.com/office/drawing/2014/main" id="{4D054AA0-032E-4EC7-B141-8F741A98668F}"/>
              </a:ext>
            </a:extLst>
          </p:cNvPr>
          <p:cNvSpPr/>
          <p:nvPr/>
        </p:nvSpPr>
        <p:spPr>
          <a:xfrm>
            <a:off x="13683247" y="9589797"/>
            <a:ext cx="2952407" cy="496953"/>
          </a:xfrm>
          <a:prstGeom prst="rect">
            <a:avLst/>
          </a:prstGeom>
          <a:blipFill dpi="0"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dirty="0" smtClean="0"/>
              <a:t>Plano de trabajo</a:t>
            </a:r>
            <a:endParaRPr lang="es-EC" sz="2500" dirty="0"/>
          </a:p>
        </p:txBody>
      </p:sp>
      <p:sp>
        <p:nvSpPr>
          <p:cNvPr id="41" name="正方形/長方形 23">
            <a:extLst>
              <a:ext uri="{FF2B5EF4-FFF2-40B4-BE49-F238E27FC236}">
                <a16:creationId xmlns:a16="http://schemas.microsoft.com/office/drawing/2014/main" id="{4D054AA0-032E-4EC7-B141-8F741A98668F}"/>
              </a:ext>
            </a:extLst>
          </p:cNvPr>
          <p:cNvSpPr/>
          <p:nvPr/>
        </p:nvSpPr>
        <p:spPr>
          <a:xfrm>
            <a:off x="14831838" y="7723346"/>
            <a:ext cx="3240360" cy="1559708"/>
          </a:xfrm>
          <a:prstGeom prst="rect">
            <a:avLst/>
          </a:prstGeom>
          <a:blipFill dpi="0"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500" dirty="0" smtClean="0"/>
              <a:t>Trayectoria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500" dirty="0" smtClean="0"/>
              <a:t>Seguimiento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500" dirty="0" smtClean="0"/>
              <a:t>Detección de minas</a:t>
            </a:r>
            <a:endParaRPr lang="es-EC" sz="2500" dirty="0"/>
          </a:p>
        </p:txBody>
      </p:sp>
    </p:spTree>
    <p:extLst>
      <p:ext uri="{BB962C8B-B14F-4D97-AF65-F5344CB8AC3E}">
        <p14:creationId xmlns:p14="http://schemas.microsoft.com/office/powerpoint/2010/main" val="6878650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4" grpId="0" animBg="1"/>
      <p:bldP spid="24" grpId="1" animBg="1"/>
      <p:bldP spid="37" grpId="0" animBg="1"/>
      <p:bldP spid="38" grpId="0" animBg="1"/>
      <p:bldP spid="39" grpId="0" animBg="1"/>
      <p:bldP spid="4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340877" y="560071"/>
            <a:ext cx="7859111" cy="647650"/>
          </a:xfrm>
        </p:spPr>
        <p:txBody>
          <a:bodyPr>
            <a:normAutofit fontScale="92500"/>
          </a:bodyPr>
          <a:lstStyle/>
          <a:p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FUNCIONAMIENTO DEL SISTEMA</a:t>
            </a:r>
          </a:p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60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739372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8">
            <a:extLst>
              <a:ext uri="{FF2B5EF4-FFF2-40B4-BE49-F238E27FC236}">
                <a16:creationId xmlns:a16="http://schemas.microsoft.com/office/drawing/2014/main" id="{E9F116C4-6172-4C93-89B6-D3DEBF29678D}"/>
              </a:ext>
            </a:extLst>
          </p:cNvPr>
          <p:cNvSpPr txBox="1">
            <a:spLocks/>
          </p:cNvSpPr>
          <p:nvPr/>
        </p:nvSpPr>
        <p:spPr>
          <a:xfrm>
            <a:off x="2197706" y="246437"/>
            <a:ext cx="5682691" cy="105913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sz="8000" kern="1200" baseline="0">
                <a:solidFill>
                  <a:schemeClr val="tx1"/>
                </a:solidFill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Clear Sans Thin" panose="020B0203030202020304" pitchFamily="34" charset="0"/>
              </a:defRPr>
            </a:lvl1pPr>
          </a:lstStyle>
          <a:p>
            <a:r>
              <a:rPr lang="es-EC" sz="3200" dirty="0"/>
              <a:t>EVALUACIÓN PRUEBAS Y ANÁLISIS DE RESULTADOS</a:t>
            </a:r>
          </a:p>
        </p:txBody>
      </p:sp>
      <p:sp>
        <p:nvSpPr>
          <p:cNvPr id="19" name="正方形/長方形 23">
            <a:extLst>
              <a:ext uri="{FF2B5EF4-FFF2-40B4-BE49-F238E27FC236}">
                <a16:creationId xmlns:a16="http://schemas.microsoft.com/office/drawing/2014/main" id="{7CECF03E-89C6-40FF-99CA-BCE0D5BAACEC}"/>
              </a:ext>
            </a:extLst>
          </p:cNvPr>
          <p:cNvSpPr/>
          <p:nvPr/>
        </p:nvSpPr>
        <p:spPr>
          <a:xfrm>
            <a:off x="1542419" y="1471109"/>
            <a:ext cx="7024723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0" name="テキスト プレースホルダー 9">
            <a:extLst>
              <a:ext uri="{FF2B5EF4-FFF2-40B4-BE49-F238E27FC236}">
                <a16:creationId xmlns:a16="http://schemas.microsoft.com/office/drawing/2014/main" id="{D84E2A04-E235-44B8-9F7C-59F5D965D543}"/>
              </a:ext>
            </a:extLst>
          </p:cNvPr>
          <p:cNvSpPr txBox="1">
            <a:spLocks/>
          </p:cNvSpPr>
          <p:nvPr/>
        </p:nvSpPr>
        <p:spPr>
          <a:xfrm>
            <a:off x="1701332" y="1703164"/>
            <a:ext cx="6505770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250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PRUEBAS DE BARRIDO DE SUPERFICIE</a:t>
            </a:r>
            <a:endParaRPr lang="en-US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B5A15F6-52EF-48F3-ACD9-65CFBB23FFDE}"/>
              </a:ext>
            </a:extLst>
          </p:cNvPr>
          <p:cNvSpPr txBox="1"/>
          <p:nvPr/>
        </p:nvSpPr>
        <p:spPr>
          <a:xfrm>
            <a:off x="3001933" y="3437515"/>
            <a:ext cx="155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Frame Final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6C98183-B434-4621-ACEE-37BFC54659A9}"/>
              </a:ext>
            </a:extLst>
          </p:cNvPr>
          <p:cNvSpPr txBox="1"/>
          <p:nvPr/>
        </p:nvSpPr>
        <p:spPr>
          <a:xfrm>
            <a:off x="8968363" y="5229566"/>
            <a:ext cx="3151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Espacio disponible(negro)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31A22FB-24BA-4E6B-A78B-700D8109995B}"/>
              </a:ext>
            </a:extLst>
          </p:cNvPr>
          <p:cNvSpPr txBox="1"/>
          <p:nvPr/>
        </p:nvSpPr>
        <p:spPr>
          <a:xfrm>
            <a:off x="3009947" y="2645784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b="1" dirty="0">
                <a:solidFill>
                  <a:srgbClr val="FFFFFF"/>
                </a:solidFill>
                <a:latin typeface="+mj-lt"/>
              </a:rPr>
              <a:t>Prueba3</a:t>
            </a:r>
            <a:endParaRPr lang="es-EC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D8E80FB-9F95-4FA2-B225-3692689ADC9B}"/>
              </a:ext>
            </a:extLst>
          </p:cNvPr>
          <p:cNvSpPr txBox="1"/>
          <p:nvPr/>
        </p:nvSpPr>
        <p:spPr>
          <a:xfrm>
            <a:off x="13433083" y="5229566"/>
            <a:ext cx="3177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Espacio recorrido (blanco)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29BE904E-B530-4E5E-A80B-4E243283615C}"/>
              </a:ext>
            </a:extLst>
          </p:cNvPr>
          <p:cNvSpPr txBox="1"/>
          <p:nvPr/>
        </p:nvSpPr>
        <p:spPr>
          <a:xfrm>
            <a:off x="9130182" y="1244943"/>
            <a:ext cx="2785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Resultado After Effects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6E18BB2-C8D0-44B0-9217-50B38AD95326}"/>
              </a:ext>
            </a:extLst>
          </p:cNvPr>
          <p:cNvSpPr txBox="1"/>
          <p:nvPr/>
        </p:nvSpPr>
        <p:spPr>
          <a:xfrm>
            <a:off x="13239508" y="1240701"/>
            <a:ext cx="3376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Resultado máscara de color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4CB00BBC-1782-4D87-AC31-1788AC04881A}"/>
                  </a:ext>
                </a:extLst>
              </p:cNvPr>
              <p:cNvSpPr/>
              <p:nvPr/>
            </p:nvSpPr>
            <p:spPr>
              <a:xfrm>
                <a:off x="462459" y="7594350"/>
                <a:ext cx="7064883" cy="8558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400">
                              <a:latin typeface="Cambria Math" panose="02040503050406030204" pitchFamily="18" charset="0"/>
                            </a:rPr>
                            <m:t>%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𝑐𝑜𝑏</m:t>
                          </m:r>
                        </m:sub>
                      </m:sSub>
                      <m:r>
                        <a:rPr lang="es-EC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𝑝𝑖𝑥𝑒𝑙𝑒𝑠</m:t>
                          </m:r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𝑟𝑒𝑐𝑜𝑟𝑟𝑖𝑑𝑜𝑠</m:t>
                          </m:r>
                        </m:num>
                        <m:den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𝑝𝑖𝑥𝑒𝑙𝑒𝑠</m:t>
                          </m:r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400" i="1">
                              <a:latin typeface="Cambria Math" panose="02040503050406030204" pitchFamily="18" charset="0"/>
                            </a:rPr>
                            <m:t>𝑑𝑖𝑠𝑝𝑜𝑛𝑖𝑏𝑙𝑒𝑠</m:t>
                          </m:r>
                        </m:den>
                      </m:f>
                      <m:r>
                        <a:rPr lang="es-EC" sz="2400" i="0">
                          <a:latin typeface="Cambria Math" panose="02040503050406030204" pitchFamily="18" charset="0"/>
                        </a:rPr>
                        <m:t>⋅100%</m:t>
                      </m:r>
                      <m:r>
                        <a:rPr lang="es-EC" sz="2400" b="0" i="0" smtClean="0">
                          <a:latin typeface="Cambria Math" panose="02040503050406030204" pitchFamily="18" charset="0"/>
                        </a:rPr>
                        <m:t>=89,6%</m:t>
                      </m:r>
                    </m:oMath>
                  </m:oMathPara>
                </a14:m>
                <a:endParaRPr lang="es-EC" sz="2400" dirty="0"/>
              </a:p>
            </p:txBody>
          </p:sp>
        </mc:Choice>
        <mc:Fallback xmlns="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4CB00BBC-1782-4D87-AC31-1788AC0488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59" y="7594350"/>
                <a:ext cx="7064883" cy="8558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uadroTexto 40">
            <a:extLst>
              <a:ext uri="{FF2B5EF4-FFF2-40B4-BE49-F238E27FC236}">
                <a16:creationId xmlns:a16="http://schemas.microsoft.com/office/drawing/2014/main" id="{4768EDD1-52E0-4F93-ACD6-2A7505DDCB9C}"/>
              </a:ext>
            </a:extLst>
          </p:cNvPr>
          <p:cNvSpPr txBox="1"/>
          <p:nvPr/>
        </p:nvSpPr>
        <p:spPr>
          <a:xfrm>
            <a:off x="7403729" y="9174560"/>
            <a:ext cx="8294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FFFFFF"/>
                </a:solidFill>
                <a:latin typeface="+mj-lt"/>
              </a:rPr>
              <a:t>Pixeles:                        36283                                                         32506 </a:t>
            </a:r>
            <a:endParaRPr lang="es-EC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2B65BAC4-82E8-46B1-AFF4-46986E018AB2}"/>
              </a:ext>
            </a:extLst>
          </p:cNvPr>
          <p:cNvPicPr/>
          <p:nvPr/>
        </p:nvPicPr>
        <p:blipFill rotWithShape="1">
          <a:blip r:embed="rId4"/>
          <a:srcRect l="7146" r="40408" b="7448"/>
          <a:stretch/>
        </p:blipFill>
        <p:spPr bwMode="auto">
          <a:xfrm>
            <a:off x="1870398" y="3858837"/>
            <a:ext cx="3420953" cy="3498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08B305DE-CEA3-48F7-A792-1FF5D912C30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227" y="1735969"/>
            <a:ext cx="3436754" cy="345939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4EC293F-F1A4-4DE9-B045-C90AE7D9BDA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508" y="1700679"/>
            <a:ext cx="3436754" cy="3469018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3308A7DB-F5E8-43C7-9E9A-60436E5907F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7" y="5737497"/>
            <a:ext cx="3436754" cy="3446299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342ED1F-1DF1-4E51-BBFA-D27FDCF58C1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442" y="5740417"/>
            <a:ext cx="3436753" cy="34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750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8340877" y="560071"/>
            <a:ext cx="7859111" cy="647650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RESULTADO FINAL</a:t>
            </a:r>
          </a:p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61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6664683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8374215" y="456296"/>
            <a:ext cx="3433287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207102" y="1103947"/>
            <a:ext cx="98650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8">
            <a:extLst>
              <a:ext uri="{FF2B5EF4-FFF2-40B4-BE49-F238E27FC236}">
                <a16:creationId xmlns:a16="http://schemas.microsoft.com/office/drawing/2014/main" id="{E9F116C4-6172-4C93-89B6-D3DEBF29678D}"/>
              </a:ext>
            </a:extLst>
          </p:cNvPr>
          <p:cNvSpPr txBox="1">
            <a:spLocks/>
          </p:cNvSpPr>
          <p:nvPr/>
        </p:nvSpPr>
        <p:spPr>
          <a:xfrm>
            <a:off x="2197706" y="246437"/>
            <a:ext cx="5682691" cy="105913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sz="8000" kern="1200" baseline="0">
                <a:solidFill>
                  <a:schemeClr val="tx1"/>
                </a:solidFill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Clear Sans Thin" panose="020B0203030202020304" pitchFamily="34" charset="0"/>
              </a:defRPr>
            </a:lvl1pPr>
          </a:lstStyle>
          <a:p>
            <a:r>
              <a:rPr lang="es-EC" sz="3200" dirty="0"/>
              <a:t>EVALUACIÓN PRUEBAS Y ANÁLISIS DE RESULTADOS</a:t>
            </a:r>
          </a:p>
        </p:txBody>
      </p:sp>
      <p:pic>
        <p:nvPicPr>
          <p:cNvPr id="3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875" y="1714500"/>
            <a:ext cx="1418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009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23">
            <a:extLst>
              <a:ext uri="{FF2B5EF4-FFF2-40B4-BE49-F238E27FC236}">
                <a16:creationId xmlns:a16="http://schemas.microsoft.com/office/drawing/2014/main" id="{251F41A0-2B13-4EB2-ACD5-9FFD59DE8FFE}"/>
              </a:ext>
            </a:extLst>
          </p:cNvPr>
          <p:cNvSpPr/>
          <p:nvPr/>
        </p:nvSpPr>
        <p:spPr>
          <a:xfrm>
            <a:off x="1" y="3677780"/>
            <a:ext cx="18286412" cy="262734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2518470" y="4516436"/>
            <a:ext cx="11857596" cy="950036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/>
            <a:r>
              <a:rPr lang="es-ES" sz="6000" dirty="0">
                <a:solidFill>
                  <a:schemeClr val="tx1"/>
                </a:solidFill>
                <a:cs typeface="Times New Roman" panose="02020603050405020304" pitchFamily="18" charset="0"/>
              </a:rPr>
              <a:t>CONCLUSIONES Y RECOMENDACIONES</a:t>
            </a:r>
            <a:endParaRPr lang="es-UY" sz="6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正方形/長方形 22">
            <a:extLst>
              <a:ext uri="{FF2B5EF4-FFF2-40B4-BE49-F238E27FC236}">
                <a16:creationId xmlns:a16="http://schemas.microsoft.com/office/drawing/2014/main" id="{245C23E8-BC9B-4D2A-877D-801EE04DB2B8}"/>
              </a:ext>
            </a:extLst>
          </p:cNvPr>
          <p:cNvSpPr/>
          <p:nvPr/>
        </p:nvSpPr>
        <p:spPr>
          <a:xfrm rot="193381">
            <a:off x="477202" y="1156124"/>
            <a:ext cx="2990412" cy="90784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23">
            <a:extLst>
              <a:ext uri="{FF2B5EF4-FFF2-40B4-BE49-F238E27FC236}">
                <a16:creationId xmlns:a16="http://schemas.microsoft.com/office/drawing/2014/main" id="{3C2B1A0F-D52F-4ECB-AD05-11C2B6225487}"/>
              </a:ext>
            </a:extLst>
          </p:cNvPr>
          <p:cNvSpPr/>
          <p:nvPr/>
        </p:nvSpPr>
        <p:spPr>
          <a:xfrm>
            <a:off x="358230" y="1052339"/>
            <a:ext cx="3024336" cy="907846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2" name="テキスト プレースホルダー 9">
            <a:extLst>
              <a:ext uri="{FF2B5EF4-FFF2-40B4-BE49-F238E27FC236}">
                <a16:creationId xmlns:a16="http://schemas.microsoft.com/office/drawing/2014/main" id="{16E5F059-2936-43C2-81F5-9EE323EE8D46}"/>
              </a:ext>
            </a:extLst>
          </p:cNvPr>
          <p:cNvSpPr txBox="1">
            <a:spLocks/>
          </p:cNvSpPr>
          <p:nvPr/>
        </p:nvSpPr>
        <p:spPr>
          <a:xfrm>
            <a:off x="1006302" y="1135861"/>
            <a:ext cx="3024336" cy="740802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/>
              <a:t>Capítulo V</a:t>
            </a:r>
          </a:p>
        </p:txBody>
      </p:sp>
    </p:spTree>
    <p:extLst>
      <p:ext uri="{BB962C8B-B14F-4D97-AF65-F5344CB8AC3E}">
        <p14:creationId xmlns:p14="http://schemas.microsoft.com/office/powerpoint/2010/main" val="40202449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0" y="246437"/>
            <a:ext cx="8385941" cy="1059135"/>
          </a:xfrm>
        </p:spPr>
        <p:txBody>
          <a:bodyPr/>
          <a:lstStyle/>
          <a:p>
            <a:r>
              <a:rPr lang="es-EC" sz="3200" dirty="0"/>
              <a:t>CONCLUSIONES Y RECOMENDACIONES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63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8385941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9928360" y="1103947"/>
            <a:ext cx="814383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: esquinas superiores redondeadas 12">
            <a:extLst>
              <a:ext uri="{FF2B5EF4-FFF2-40B4-BE49-F238E27FC236}">
                <a16:creationId xmlns:a16="http://schemas.microsoft.com/office/drawing/2014/main" id="{70012FD4-DFDA-488F-8AA1-9BE9360C2FDA}"/>
              </a:ext>
            </a:extLst>
          </p:cNvPr>
          <p:cNvSpPr/>
          <p:nvPr/>
        </p:nvSpPr>
        <p:spPr>
          <a:xfrm>
            <a:off x="10176445" y="452179"/>
            <a:ext cx="2968531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sp>
        <p:nvSpPr>
          <p:cNvPr id="15" name="テキスト プレースホルダー 9">
            <a:extLst>
              <a:ext uri="{FF2B5EF4-FFF2-40B4-BE49-F238E27FC236}">
                <a16:creationId xmlns:a16="http://schemas.microsoft.com/office/drawing/2014/main" id="{3FAC3E98-BB21-406A-BA21-2822B1BED50C}"/>
              </a:ext>
            </a:extLst>
          </p:cNvPr>
          <p:cNvSpPr txBox="1">
            <a:spLocks/>
          </p:cNvSpPr>
          <p:nvPr/>
        </p:nvSpPr>
        <p:spPr>
          <a:xfrm>
            <a:off x="10251524" y="507358"/>
            <a:ext cx="2968532" cy="647650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CONCLUSIONES</a:t>
            </a:r>
          </a:p>
          <a:p>
            <a:endParaRPr lang="en-US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040999115"/>
              </p:ext>
            </p:extLst>
          </p:nvPr>
        </p:nvGraphicFramePr>
        <p:xfrm>
          <a:off x="1573300" y="1397958"/>
          <a:ext cx="15562793" cy="8127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22160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0" y="246437"/>
            <a:ext cx="8385941" cy="1059135"/>
          </a:xfrm>
        </p:spPr>
        <p:txBody>
          <a:bodyPr/>
          <a:lstStyle/>
          <a:p>
            <a:r>
              <a:rPr lang="es-EC" sz="3200" dirty="0"/>
              <a:t>CONCLUSIONES Y RECOMENDACIONES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64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8385941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8207102" y="1186937"/>
            <a:ext cx="10079311" cy="4626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9928360" y="1103947"/>
            <a:ext cx="814383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: esquinas superiores redondeadas 12">
            <a:extLst>
              <a:ext uri="{FF2B5EF4-FFF2-40B4-BE49-F238E27FC236}">
                <a16:creationId xmlns:a16="http://schemas.microsoft.com/office/drawing/2014/main" id="{70012FD4-DFDA-488F-8AA1-9BE9360C2FDA}"/>
              </a:ext>
            </a:extLst>
          </p:cNvPr>
          <p:cNvSpPr/>
          <p:nvPr/>
        </p:nvSpPr>
        <p:spPr>
          <a:xfrm>
            <a:off x="10176445" y="452179"/>
            <a:ext cx="3737480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sp>
        <p:nvSpPr>
          <p:cNvPr id="15" name="テキスト プレースホルダー 9">
            <a:extLst>
              <a:ext uri="{FF2B5EF4-FFF2-40B4-BE49-F238E27FC236}">
                <a16:creationId xmlns:a16="http://schemas.microsoft.com/office/drawing/2014/main" id="{3FAC3E98-BB21-406A-BA21-2822B1BED50C}"/>
              </a:ext>
            </a:extLst>
          </p:cNvPr>
          <p:cNvSpPr txBox="1">
            <a:spLocks/>
          </p:cNvSpPr>
          <p:nvPr/>
        </p:nvSpPr>
        <p:spPr>
          <a:xfrm>
            <a:off x="10289707" y="571416"/>
            <a:ext cx="3737480" cy="647650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RECOMENDACIONES</a:t>
            </a:r>
          </a:p>
          <a:p>
            <a:endParaRPr lang="en-U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144837554"/>
              </p:ext>
            </p:extLst>
          </p:nvPr>
        </p:nvGraphicFramePr>
        <p:xfrm>
          <a:off x="1722982" y="1233204"/>
          <a:ext cx="14719109" cy="8086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46657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6315303" y="488691"/>
            <a:ext cx="3168352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OBJETIVOS</a:t>
            </a: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4347503" cy="1059135"/>
          </a:xfrm>
        </p:spPr>
        <p:txBody>
          <a:bodyPr/>
          <a:lstStyle/>
          <a:p>
            <a:r>
              <a:rPr lang="es-EC" sz="3200" dirty="0"/>
              <a:t>INTRODUCCIÒN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7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3712355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5254774" y="1186936"/>
            <a:ext cx="13031639" cy="46269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5660452" y="456297"/>
            <a:ext cx="3320755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981207" y="1103947"/>
            <a:ext cx="9090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E3F0EDF-7E8C-4C58-8730-304A0674BD3A}"/>
              </a:ext>
            </a:extLst>
          </p:cNvPr>
          <p:cNvCxnSpPr>
            <a:cxnSpLocks/>
          </p:cNvCxnSpPr>
          <p:nvPr/>
        </p:nvCxnSpPr>
        <p:spPr>
          <a:xfrm flipH="1">
            <a:off x="5254774" y="1103947"/>
            <a:ext cx="2121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7250632" y="4855468"/>
            <a:ext cx="3816424" cy="3888432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/>
          <p:cNvSpPr/>
          <p:nvPr/>
        </p:nvSpPr>
        <p:spPr>
          <a:xfrm>
            <a:off x="1852431" y="4922972"/>
            <a:ext cx="3816424" cy="3888432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 t="12187" r="10719" b="8235"/>
          <a:stretch/>
        </p:blipFill>
        <p:spPr bwMode="auto">
          <a:xfrm>
            <a:off x="2212471" y="5308962"/>
            <a:ext cx="3057162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556" y="5381329"/>
            <a:ext cx="3380576" cy="2532169"/>
          </a:xfrm>
          <a:prstGeom prst="rect">
            <a:avLst/>
          </a:prstGeom>
        </p:spPr>
      </p:pic>
      <p:sp>
        <p:nvSpPr>
          <p:cNvPr id="20" name="Pentágono 19"/>
          <p:cNvSpPr/>
          <p:nvPr/>
        </p:nvSpPr>
        <p:spPr>
          <a:xfrm>
            <a:off x="2644519" y="8091324"/>
            <a:ext cx="3796924" cy="1080120"/>
          </a:xfrm>
          <a:prstGeom prst="homePlate">
            <a:avLst/>
          </a:prstGeom>
          <a:solidFill>
            <a:srgbClr val="92D050"/>
          </a:solidFill>
          <a:ln>
            <a:solidFill>
              <a:srgbClr val="4C4C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Plataforma Móvil</a:t>
            </a:r>
            <a:endParaRPr lang="en-US" dirty="0"/>
          </a:p>
        </p:txBody>
      </p:sp>
      <p:sp>
        <p:nvSpPr>
          <p:cNvPr id="21" name="Pentágono 20"/>
          <p:cNvSpPr/>
          <p:nvPr/>
        </p:nvSpPr>
        <p:spPr>
          <a:xfrm>
            <a:off x="8142791" y="8078981"/>
            <a:ext cx="3796924" cy="1080120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4C4C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Planificación de Rutas</a:t>
            </a:r>
            <a:endParaRPr lang="en-US" dirty="0"/>
          </a:p>
        </p:txBody>
      </p:sp>
      <p:sp>
        <p:nvSpPr>
          <p:cNvPr id="22" name="Rectángulo 21"/>
          <p:cNvSpPr/>
          <p:nvPr/>
        </p:nvSpPr>
        <p:spPr>
          <a:xfrm>
            <a:off x="12648833" y="4855468"/>
            <a:ext cx="3816424" cy="3888432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entágono 22"/>
          <p:cNvSpPr/>
          <p:nvPr/>
        </p:nvSpPr>
        <p:spPr>
          <a:xfrm>
            <a:off x="13540992" y="8078981"/>
            <a:ext cx="3796924" cy="108012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C4C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Detección de Marcadores</a:t>
            </a:r>
            <a:endParaRPr lang="en-US" dirty="0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0148" y="5187198"/>
            <a:ext cx="2653793" cy="2726300"/>
          </a:xfrm>
          <a:prstGeom prst="rect">
            <a:avLst/>
          </a:prstGeom>
        </p:spPr>
      </p:pic>
      <p:sp>
        <p:nvSpPr>
          <p:cNvPr id="25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1294334" y="2018347"/>
            <a:ext cx="4134761" cy="1036921"/>
          </a:xfrm>
          <a:prstGeom prst="roundRect">
            <a:avLst/>
          </a:prstGeom>
          <a:blipFill dpi="0"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Objetivo General</a:t>
            </a:r>
            <a:endParaRPr lang="es-EC" dirty="0">
              <a:latin typeface="+mj-lt"/>
            </a:endParaRPr>
          </a:p>
        </p:txBody>
      </p:sp>
      <p:sp>
        <p:nvSpPr>
          <p:cNvPr id="26" name="正方形/長方形 23">
            <a:extLst>
              <a:ext uri="{FF2B5EF4-FFF2-40B4-BE49-F238E27FC236}">
                <a16:creationId xmlns:a16="http://schemas.microsoft.com/office/drawing/2014/main" id="{1B861594-9339-4977-B5C7-48AAE337372D}"/>
              </a:ext>
            </a:extLst>
          </p:cNvPr>
          <p:cNvSpPr/>
          <p:nvPr/>
        </p:nvSpPr>
        <p:spPr>
          <a:xfrm>
            <a:off x="6890592" y="3591823"/>
            <a:ext cx="4536504" cy="930627"/>
          </a:xfrm>
          <a:prstGeom prst="roundRect">
            <a:avLst/>
          </a:prstGeom>
          <a:blipFill dpi="0" rotWithShape="1"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  <a:ea typeface="Times New Roman" panose="02020603050405020304" pitchFamily="18" charset="0"/>
              </a:rPr>
              <a:t>Objetivos Específicos</a:t>
            </a:r>
            <a:endParaRPr lang="es-EC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7" name="正方形/長方形 23">
            <a:extLst>
              <a:ext uri="{FF2B5EF4-FFF2-40B4-BE49-F238E27FC236}">
                <a16:creationId xmlns:a16="http://schemas.microsoft.com/office/drawing/2014/main" id="{472AE5BC-5A8B-47A0-8518-C5AAA24707C2}"/>
              </a:ext>
            </a:extLst>
          </p:cNvPr>
          <p:cNvSpPr/>
          <p:nvPr/>
        </p:nvSpPr>
        <p:spPr>
          <a:xfrm>
            <a:off x="5862892" y="1815997"/>
            <a:ext cx="10620462" cy="1442808"/>
          </a:xfrm>
          <a:prstGeom prst="rect">
            <a:avLst/>
          </a:prstGeom>
          <a:blipFill dpi="0"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800" dirty="0">
                <a:solidFill>
                  <a:srgbClr val="FFFFFF"/>
                </a:solidFill>
              </a:rPr>
              <a:t>Diseñar e implementar un sistema aéreo-terrestre basado en robótica cooperativa para la detección de minas antipersonales como prueba de conceptos</a:t>
            </a:r>
            <a:endParaRPr lang="es-EC" sz="25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12661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5734387" y="527062"/>
            <a:ext cx="3980029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CONCEPTOS </a:t>
            </a:r>
            <a:r>
              <a:rPr 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BÁSICOS</a:t>
            </a: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4347503" cy="1059135"/>
          </a:xfrm>
        </p:spPr>
        <p:txBody>
          <a:bodyPr/>
          <a:lstStyle/>
          <a:p>
            <a:r>
              <a:rPr lang="es-EC" sz="3200" dirty="0" smtClean="0"/>
              <a:t>INTRODUCCIÓN</a:t>
            </a:r>
            <a:endParaRPr lang="es-EC" sz="32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8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3712355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5254774" y="1186936"/>
            <a:ext cx="13031639" cy="46269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5660452" y="456297"/>
            <a:ext cx="3896164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981207" y="1103947"/>
            <a:ext cx="9090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E3F0EDF-7E8C-4C58-8730-304A0674BD3A}"/>
              </a:ext>
            </a:extLst>
          </p:cNvPr>
          <p:cNvCxnSpPr>
            <a:cxnSpLocks/>
          </p:cNvCxnSpPr>
          <p:nvPr/>
        </p:nvCxnSpPr>
        <p:spPr>
          <a:xfrm flipH="1">
            <a:off x="5254774" y="1103947"/>
            <a:ext cx="2121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23">
            <a:extLst>
              <a:ext uri="{FF2B5EF4-FFF2-40B4-BE49-F238E27FC236}">
                <a16:creationId xmlns:a16="http://schemas.microsoft.com/office/drawing/2014/main" id="{98862289-B855-45C3-B582-3859E1B55841}"/>
              </a:ext>
            </a:extLst>
          </p:cNvPr>
          <p:cNvSpPr/>
          <p:nvPr/>
        </p:nvSpPr>
        <p:spPr>
          <a:xfrm>
            <a:off x="1496394" y="1440756"/>
            <a:ext cx="7142755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6" name="テキスト プレースホルダー 9">
            <a:extLst>
              <a:ext uri="{FF2B5EF4-FFF2-40B4-BE49-F238E27FC236}">
                <a16:creationId xmlns:a16="http://schemas.microsoft.com/office/drawing/2014/main" id="{5DECF943-8505-416E-9DAC-0BDC65F24E1D}"/>
              </a:ext>
            </a:extLst>
          </p:cNvPr>
          <p:cNvSpPr txBox="1">
            <a:spLocks/>
          </p:cNvSpPr>
          <p:nvPr/>
        </p:nvSpPr>
        <p:spPr>
          <a:xfrm>
            <a:off x="1714282" y="1703164"/>
            <a:ext cx="6732545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625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ROBÓTICA MÓVIL</a:t>
            </a:r>
            <a:endParaRPr lang="en-US" sz="4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  <p:sp>
        <p:nvSpPr>
          <p:cNvPr id="21" name="Rectángulo 20"/>
          <p:cNvSpPr/>
          <p:nvPr/>
        </p:nvSpPr>
        <p:spPr>
          <a:xfrm>
            <a:off x="12954732" y="3117811"/>
            <a:ext cx="4429397" cy="4392488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4406282" y="2902213"/>
            <a:ext cx="3277678" cy="1238545"/>
          </a:xfrm>
          <a:prstGeom prst="roundRect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Sistema de Alimentación</a:t>
            </a:r>
            <a:endParaRPr lang="es-EC" dirty="0">
              <a:latin typeface="+mj-lt"/>
            </a:endParaRPr>
          </a:p>
        </p:txBody>
      </p:sp>
      <p:sp>
        <p:nvSpPr>
          <p:cNvPr id="39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8264868" y="5265083"/>
            <a:ext cx="3277678" cy="1238545"/>
          </a:xfrm>
          <a:prstGeom prst="roundRect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Actuadores</a:t>
            </a:r>
            <a:endParaRPr lang="es-EC" dirty="0">
              <a:latin typeface="+mj-lt"/>
            </a:endParaRPr>
          </a:p>
        </p:txBody>
      </p:sp>
      <p:sp>
        <p:nvSpPr>
          <p:cNvPr id="40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4365213" y="5260885"/>
            <a:ext cx="3277678" cy="1238545"/>
          </a:xfrm>
          <a:prstGeom prst="roundRect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Sistema de Control</a:t>
            </a:r>
            <a:endParaRPr lang="es-EC" dirty="0">
              <a:latin typeface="+mj-lt"/>
            </a:endParaRPr>
          </a:p>
        </p:txBody>
      </p:sp>
      <p:sp>
        <p:nvSpPr>
          <p:cNvPr id="41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565439" y="5262710"/>
            <a:ext cx="3277678" cy="1238545"/>
          </a:xfrm>
          <a:prstGeom prst="roundRect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Sensores</a:t>
            </a:r>
            <a:endParaRPr lang="es-EC" dirty="0">
              <a:latin typeface="+mj-lt"/>
            </a:endParaRPr>
          </a:p>
        </p:txBody>
      </p:sp>
      <p:cxnSp>
        <p:nvCxnSpPr>
          <p:cNvPr id="42" name="Conector angular 41"/>
          <p:cNvCxnSpPr>
            <a:stCxn id="30" idx="1"/>
            <a:endCxn id="41" idx="0"/>
          </p:cNvCxnSpPr>
          <p:nvPr/>
        </p:nvCxnSpPr>
        <p:spPr>
          <a:xfrm rot="10800000" flipV="1">
            <a:off x="2204278" y="3521486"/>
            <a:ext cx="2202004" cy="1741224"/>
          </a:xfrm>
          <a:prstGeom prst="bentConnector2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angular 42"/>
          <p:cNvCxnSpPr>
            <a:stCxn id="30" idx="3"/>
            <a:endCxn id="39" idx="0"/>
          </p:cNvCxnSpPr>
          <p:nvPr/>
        </p:nvCxnSpPr>
        <p:spPr>
          <a:xfrm>
            <a:off x="7683960" y="3521486"/>
            <a:ext cx="2219747" cy="1743597"/>
          </a:xfrm>
          <a:prstGeom prst="bentConnector2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>
            <a:stCxn id="41" idx="3"/>
            <a:endCxn id="40" idx="1"/>
          </p:cNvCxnSpPr>
          <p:nvPr/>
        </p:nvCxnSpPr>
        <p:spPr>
          <a:xfrm flipV="1">
            <a:off x="3843117" y="5880158"/>
            <a:ext cx="522096" cy="1825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>
            <a:stCxn id="40" idx="3"/>
            <a:endCxn id="39" idx="1"/>
          </p:cNvCxnSpPr>
          <p:nvPr/>
        </p:nvCxnSpPr>
        <p:spPr>
          <a:xfrm>
            <a:off x="7642891" y="5880158"/>
            <a:ext cx="621977" cy="4198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3159605" y="7415730"/>
            <a:ext cx="5917519" cy="1238545"/>
          </a:xfrm>
          <a:prstGeom prst="roundRect">
            <a:avLst/>
          </a:prstGeom>
          <a:blipFill dpi="0" rotWithShape="1"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Estructura básica del robot móvil</a:t>
            </a:r>
            <a:endParaRPr lang="es-EC" dirty="0">
              <a:latin typeface="+mj-lt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/>
          <a:stretch/>
        </p:blipFill>
        <p:spPr>
          <a:xfrm>
            <a:off x="13248781" y="3323099"/>
            <a:ext cx="3743792" cy="3856641"/>
          </a:xfrm>
          <a:prstGeom prst="rect">
            <a:avLst/>
          </a:prstGeom>
        </p:spPr>
      </p:pic>
      <p:sp>
        <p:nvSpPr>
          <p:cNvPr id="57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4314502" y="2610547"/>
            <a:ext cx="3277678" cy="1238545"/>
          </a:xfrm>
          <a:prstGeom prst="round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Clasificación</a:t>
            </a:r>
            <a:endParaRPr lang="es-EC" dirty="0">
              <a:latin typeface="+mj-lt"/>
            </a:endParaRPr>
          </a:p>
        </p:txBody>
      </p:sp>
      <p:sp>
        <p:nvSpPr>
          <p:cNvPr id="58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8309014" y="4768209"/>
            <a:ext cx="3277678" cy="1238545"/>
          </a:xfrm>
          <a:prstGeom prst="round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Aéreos</a:t>
            </a:r>
            <a:endParaRPr lang="es-EC" dirty="0">
              <a:latin typeface="+mj-lt"/>
            </a:endParaRPr>
          </a:p>
        </p:txBody>
      </p:sp>
      <p:sp>
        <p:nvSpPr>
          <p:cNvPr id="59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4309217" y="4768209"/>
            <a:ext cx="3277678" cy="1238545"/>
          </a:xfrm>
          <a:prstGeom prst="round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Acuáticos</a:t>
            </a:r>
            <a:endParaRPr lang="es-EC" dirty="0">
              <a:latin typeface="+mj-lt"/>
            </a:endParaRPr>
          </a:p>
        </p:txBody>
      </p:sp>
      <p:sp>
        <p:nvSpPr>
          <p:cNvPr id="60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309185" y="4781315"/>
            <a:ext cx="3277678" cy="1238545"/>
          </a:xfrm>
          <a:prstGeom prst="round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Terrestres</a:t>
            </a:r>
            <a:endParaRPr lang="es-EC" dirty="0">
              <a:latin typeface="+mj-lt"/>
            </a:endParaRPr>
          </a:p>
        </p:txBody>
      </p:sp>
      <p:sp>
        <p:nvSpPr>
          <p:cNvPr id="61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303567" y="6684138"/>
            <a:ext cx="3277678" cy="2236482"/>
          </a:xfrm>
          <a:prstGeom prst="round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+mj-lt"/>
            </a:endParaRPr>
          </a:p>
        </p:txBody>
      </p:sp>
      <p:sp>
        <p:nvSpPr>
          <p:cNvPr id="62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8297109" y="6685592"/>
            <a:ext cx="3277678" cy="2236482"/>
          </a:xfrm>
          <a:prstGeom prst="round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+mj-lt"/>
            </a:endParaRPr>
          </a:p>
        </p:txBody>
      </p:sp>
      <p:sp>
        <p:nvSpPr>
          <p:cNvPr id="63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4365213" y="6668194"/>
            <a:ext cx="3277678" cy="2236482"/>
          </a:xfrm>
          <a:prstGeom prst="round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+mj-lt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60" y="6931905"/>
            <a:ext cx="2771775" cy="16478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7"/>
          <a:stretch/>
        </p:blipFill>
        <p:spPr>
          <a:xfrm>
            <a:off x="4970432" y="6790593"/>
            <a:ext cx="2116185" cy="192928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r="5870"/>
          <a:stretch/>
        </p:blipFill>
        <p:spPr>
          <a:xfrm>
            <a:off x="8637474" y="6881419"/>
            <a:ext cx="2712677" cy="1786397"/>
          </a:xfrm>
          <a:prstGeom prst="rect">
            <a:avLst/>
          </a:prstGeom>
        </p:spPr>
      </p:pic>
      <p:cxnSp>
        <p:nvCxnSpPr>
          <p:cNvPr id="20" name="Conector recto 19"/>
          <p:cNvCxnSpPr/>
          <p:nvPr/>
        </p:nvCxnSpPr>
        <p:spPr>
          <a:xfrm>
            <a:off x="1942406" y="4279404"/>
            <a:ext cx="805308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de flecha 66"/>
          <p:cNvCxnSpPr/>
          <p:nvPr/>
        </p:nvCxnSpPr>
        <p:spPr>
          <a:xfrm>
            <a:off x="1942406" y="4279404"/>
            <a:ext cx="0" cy="488805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de flecha 68"/>
          <p:cNvCxnSpPr/>
          <p:nvPr/>
        </p:nvCxnSpPr>
        <p:spPr>
          <a:xfrm>
            <a:off x="5952592" y="4279403"/>
            <a:ext cx="749" cy="48880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de flecha 70"/>
          <p:cNvCxnSpPr/>
          <p:nvPr/>
        </p:nvCxnSpPr>
        <p:spPr>
          <a:xfrm>
            <a:off x="9995487" y="4279404"/>
            <a:ext cx="0" cy="488805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/>
          <p:cNvCxnSpPr>
            <a:stCxn id="57" idx="2"/>
          </p:cNvCxnSpPr>
          <p:nvPr/>
        </p:nvCxnSpPr>
        <p:spPr>
          <a:xfrm>
            <a:off x="5953341" y="3849092"/>
            <a:ext cx="0" cy="43031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de flecha 76"/>
          <p:cNvCxnSpPr>
            <a:stCxn id="60" idx="2"/>
            <a:endCxn id="61" idx="0"/>
          </p:cNvCxnSpPr>
          <p:nvPr/>
        </p:nvCxnSpPr>
        <p:spPr>
          <a:xfrm flipH="1">
            <a:off x="1942406" y="6019860"/>
            <a:ext cx="5618" cy="664278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de flecha 77"/>
          <p:cNvCxnSpPr/>
          <p:nvPr/>
        </p:nvCxnSpPr>
        <p:spPr>
          <a:xfrm flipH="1">
            <a:off x="5998434" y="6000304"/>
            <a:ext cx="5618" cy="664278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de flecha 78"/>
          <p:cNvCxnSpPr/>
          <p:nvPr/>
        </p:nvCxnSpPr>
        <p:spPr>
          <a:xfrm flipH="1">
            <a:off x="10054462" y="6000304"/>
            <a:ext cx="5618" cy="664278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Llamada con línea 1 82"/>
          <p:cNvSpPr/>
          <p:nvPr/>
        </p:nvSpPr>
        <p:spPr>
          <a:xfrm flipH="1">
            <a:off x="10776053" y="2685064"/>
            <a:ext cx="2325703" cy="864096"/>
          </a:xfrm>
          <a:prstGeom prst="borderCallout1">
            <a:avLst>
              <a:gd name="adj1" fmla="val 18750"/>
              <a:gd name="adj2" fmla="val -8333"/>
              <a:gd name="adj3" fmla="val 156298"/>
              <a:gd name="adj4" fmla="val -55317"/>
            </a:avLst>
          </a:pr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/>
              <a:t>Alimentación</a:t>
            </a:r>
            <a:endParaRPr lang="en-US" sz="2800" dirty="0"/>
          </a:p>
        </p:txBody>
      </p:sp>
      <p:sp>
        <p:nvSpPr>
          <p:cNvPr id="84" name="Llamada con línea 1 83"/>
          <p:cNvSpPr/>
          <p:nvPr/>
        </p:nvSpPr>
        <p:spPr>
          <a:xfrm flipH="1">
            <a:off x="12511129" y="7477674"/>
            <a:ext cx="2325703" cy="864096"/>
          </a:xfrm>
          <a:prstGeom prst="borderCallout1">
            <a:avLst>
              <a:gd name="adj1" fmla="val -15348"/>
              <a:gd name="adj2" fmla="val 41469"/>
              <a:gd name="adj3" fmla="val -94146"/>
              <a:gd name="adj4" fmla="val 13269"/>
            </a:avLst>
          </a:pr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/>
              <a:t>Actuadores</a:t>
            </a:r>
            <a:endParaRPr lang="en-US" sz="2800" dirty="0"/>
          </a:p>
        </p:txBody>
      </p:sp>
      <p:sp>
        <p:nvSpPr>
          <p:cNvPr id="85" name="Llamada con línea 1 84"/>
          <p:cNvSpPr/>
          <p:nvPr/>
        </p:nvSpPr>
        <p:spPr>
          <a:xfrm flipH="1">
            <a:off x="13673980" y="1997889"/>
            <a:ext cx="2325703" cy="864096"/>
          </a:xfrm>
          <a:prstGeom prst="borderCallout1">
            <a:avLst>
              <a:gd name="adj1" fmla="val 18750"/>
              <a:gd name="adj2" fmla="val -8333"/>
              <a:gd name="adj3" fmla="val 246835"/>
              <a:gd name="adj4" fmla="val -7263"/>
            </a:avLst>
          </a:prstGeom>
          <a:noFill/>
          <a:ln>
            <a:solidFill>
              <a:schemeClr val="accent6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/>
              <a:t>Sistema de Control</a:t>
            </a:r>
            <a:endParaRPr lang="en-US" sz="2800" dirty="0"/>
          </a:p>
        </p:txBody>
      </p:sp>
      <p:sp>
        <p:nvSpPr>
          <p:cNvPr id="86" name="Llamada con línea 1 85"/>
          <p:cNvSpPr/>
          <p:nvPr/>
        </p:nvSpPr>
        <p:spPr>
          <a:xfrm flipH="1">
            <a:off x="15852659" y="7370331"/>
            <a:ext cx="2325703" cy="864096"/>
          </a:xfrm>
          <a:prstGeom prst="borderCallout1">
            <a:avLst>
              <a:gd name="adj1" fmla="val -9469"/>
              <a:gd name="adj2" fmla="val 54575"/>
              <a:gd name="adj3" fmla="val -87091"/>
              <a:gd name="adj4" fmla="val 82730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/>
              <a:t>Sensores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84413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9" grpId="0" animBg="1"/>
      <p:bldP spid="40" grpId="0" animBg="1"/>
      <p:bldP spid="41" grpId="0" animBg="1"/>
      <p:bldP spid="54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>
          <a:xfrm>
            <a:off x="5734387" y="527062"/>
            <a:ext cx="3980029" cy="64765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CONCEPTOS </a:t>
            </a:r>
            <a:r>
              <a:rPr 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BÁSICOS</a:t>
            </a: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693371" y="246437"/>
            <a:ext cx="4347503" cy="1059135"/>
          </a:xfrm>
        </p:spPr>
        <p:txBody>
          <a:bodyPr/>
          <a:lstStyle/>
          <a:p>
            <a:r>
              <a:rPr lang="es-EC" sz="3200" dirty="0" smtClean="0"/>
              <a:t>INTRODUCCIÓN</a:t>
            </a:r>
            <a:endParaRPr lang="es-EC" sz="32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z="3200" smtClean="0"/>
              <a:t>9</a:t>
            </a:fld>
            <a:endParaRPr lang="en-US" sz="3200" dirty="0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94A02D2E-8F68-4F18-B278-6D3CDEFFFA2E}"/>
              </a:ext>
            </a:extLst>
          </p:cNvPr>
          <p:cNvSpPr/>
          <p:nvPr/>
        </p:nvSpPr>
        <p:spPr>
          <a:xfrm>
            <a:off x="1542419" y="318805"/>
            <a:ext cx="3712355" cy="91440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F391D83-0D89-4469-94BF-3128A3BBC4EB}"/>
              </a:ext>
            </a:extLst>
          </p:cNvPr>
          <p:cNvCxnSpPr>
            <a:cxnSpLocks/>
          </p:cNvCxnSpPr>
          <p:nvPr/>
        </p:nvCxnSpPr>
        <p:spPr>
          <a:xfrm flipV="1">
            <a:off x="5254774" y="1186936"/>
            <a:ext cx="13031639" cy="46269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14707D00-1620-464D-BB10-84225629BF5E}"/>
              </a:ext>
            </a:extLst>
          </p:cNvPr>
          <p:cNvSpPr/>
          <p:nvPr/>
        </p:nvSpPr>
        <p:spPr>
          <a:xfrm>
            <a:off x="5660452" y="456297"/>
            <a:ext cx="3896164" cy="647650"/>
          </a:xfrm>
          <a:prstGeom prst="round2Same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 w="28575">
                <a:solidFill>
                  <a:schemeClr val="tx1"/>
                </a:solidFill>
                <a:prstDash val="lgDash"/>
              </a:ln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0FE019B-87F2-4032-BE1D-50C2FF7A0CC2}"/>
              </a:ext>
            </a:extLst>
          </p:cNvPr>
          <p:cNvCxnSpPr>
            <a:cxnSpLocks/>
          </p:cNvCxnSpPr>
          <p:nvPr/>
        </p:nvCxnSpPr>
        <p:spPr>
          <a:xfrm>
            <a:off x="8981207" y="1103947"/>
            <a:ext cx="9090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E3F0EDF-7E8C-4C58-8730-304A0674BD3A}"/>
              </a:ext>
            </a:extLst>
          </p:cNvPr>
          <p:cNvCxnSpPr>
            <a:cxnSpLocks/>
          </p:cNvCxnSpPr>
          <p:nvPr/>
        </p:nvCxnSpPr>
        <p:spPr>
          <a:xfrm flipH="1">
            <a:off x="5254774" y="1103947"/>
            <a:ext cx="2121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23BF74-C7EF-4695-88C1-1F8F2769925D}"/>
              </a:ext>
            </a:extLst>
          </p:cNvPr>
          <p:cNvCxnSpPr/>
          <p:nvPr/>
        </p:nvCxnSpPr>
        <p:spPr>
          <a:xfrm>
            <a:off x="18072198" y="1103947"/>
            <a:ext cx="0" cy="10212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23">
            <a:extLst>
              <a:ext uri="{FF2B5EF4-FFF2-40B4-BE49-F238E27FC236}">
                <a16:creationId xmlns:a16="http://schemas.microsoft.com/office/drawing/2014/main" id="{98862289-B855-45C3-B582-3859E1B55841}"/>
              </a:ext>
            </a:extLst>
          </p:cNvPr>
          <p:cNvSpPr/>
          <p:nvPr/>
        </p:nvSpPr>
        <p:spPr>
          <a:xfrm>
            <a:off x="1496394" y="1440756"/>
            <a:ext cx="7142755" cy="914400"/>
          </a:xfrm>
          <a:prstGeom prst="homePlate">
            <a:avLst/>
          </a:prstGeom>
          <a:blipFill dpi="0"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6" name="テキスト プレースホルダー 9">
            <a:extLst>
              <a:ext uri="{FF2B5EF4-FFF2-40B4-BE49-F238E27FC236}">
                <a16:creationId xmlns:a16="http://schemas.microsoft.com/office/drawing/2014/main" id="{5DECF943-8505-416E-9DAC-0BDC65F24E1D}"/>
              </a:ext>
            </a:extLst>
          </p:cNvPr>
          <p:cNvSpPr txBox="1">
            <a:spLocks/>
          </p:cNvSpPr>
          <p:nvPr/>
        </p:nvSpPr>
        <p:spPr>
          <a:xfrm>
            <a:off x="1714282" y="1703164"/>
            <a:ext cx="6732545" cy="516583"/>
          </a:xfrm>
          <a:prstGeom prst="rect">
            <a:avLst/>
          </a:prstGeom>
        </p:spPr>
        <p:txBody>
          <a:bodyPr vert="horz" lIns="163275" tIns="81638" rIns="163275" bIns="81638" rtlCol="0">
            <a:normAutofit fontScale="62500" lnSpcReduction="20000"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ROBÓTICA COOPERATIVA</a:t>
            </a:r>
            <a:endParaRPr lang="en-US" sz="4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  <p:sp>
        <p:nvSpPr>
          <p:cNvPr id="21" name="Rectángulo 20"/>
          <p:cNvSpPr/>
          <p:nvPr/>
        </p:nvSpPr>
        <p:spPr>
          <a:xfrm>
            <a:off x="10511358" y="4420270"/>
            <a:ext cx="6624736" cy="4429853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373" y="4695476"/>
            <a:ext cx="6264697" cy="3522572"/>
          </a:xfrm>
          <a:prstGeom prst="rect">
            <a:avLst/>
          </a:prstGeom>
        </p:spPr>
      </p:pic>
      <p:sp>
        <p:nvSpPr>
          <p:cNvPr id="23" name="Pentágono 22"/>
          <p:cNvSpPr/>
          <p:nvPr/>
        </p:nvSpPr>
        <p:spPr>
          <a:xfrm>
            <a:off x="12763092" y="8289623"/>
            <a:ext cx="5301366" cy="1120999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4C4C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Enjambre de robots</a:t>
            </a:r>
            <a:endParaRPr lang="en-US" dirty="0"/>
          </a:p>
        </p:txBody>
      </p:sp>
      <p:pic>
        <p:nvPicPr>
          <p:cNvPr id="24" name="Imagen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120" y="4677094"/>
            <a:ext cx="4951211" cy="3559335"/>
          </a:xfrm>
          <a:prstGeom prst="rect">
            <a:avLst/>
          </a:prstGeom>
        </p:spPr>
      </p:pic>
      <p:sp>
        <p:nvSpPr>
          <p:cNvPr id="25" name="Pentágono 24"/>
          <p:cNvSpPr/>
          <p:nvPr/>
        </p:nvSpPr>
        <p:spPr>
          <a:xfrm>
            <a:off x="12432278" y="8289623"/>
            <a:ext cx="5301366" cy="1120999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4C4C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Robótica Cooperativa centralizada</a:t>
            </a:r>
            <a:endParaRPr lang="en-US" dirty="0"/>
          </a:p>
        </p:txBody>
      </p:sp>
      <p:pic>
        <p:nvPicPr>
          <p:cNvPr id="26" name="Imagen 2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295" y="4682699"/>
            <a:ext cx="4448794" cy="3512917"/>
          </a:xfrm>
          <a:prstGeom prst="rect">
            <a:avLst/>
          </a:prstGeom>
        </p:spPr>
      </p:pic>
      <p:sp>
        <p:nvSpPr>
          <p:cNvPr id="27" name="Pentágono 26"/>
          <p:cNvSpPr/>
          <p:nvPr/>
        </p:nvSpPr>
        <p:spPr>
          <a:xfrm>
            <a:off x="12101464" y="8267191"/>
            <a:ext cx="5301366" cy="1120999"/>
          </a:xfrm>
          <a:prstGeom prst="homePlate">
            <a:avLst/>
          </a:prstGeom>
          <a:solidFill>
            <a:schemeClr val="accent3">
              <a:lumMod val="50000"/>
              <a:lumOff val="50000"/>
            </a:schemeClr>
          </a:solidFill>
          <a:ln>
            <a:solidFill>
              <a:srgbClr val="4C4C4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Robótica Cooperativa Distribuida</a:t>
            </a:r>
            <a:endParaRPr lang="en-US" dirty="0"/>
          </a:p>
        </p:txBody>
      </p:sp>
      <p:sp>
        <p:nvSpPr>
          <p:cNvPr id="28" name="正方形/長方形 23">
            <a:extLst>
              <a:ext uri="{FF2B5EF4-FFF2-40B4-BE49-F238E27FC236}">
                <a16:creationId xmlns:a16="http://schemas.microsoft.com/office/drawing/2014/main" id="{0AF8DFEF-2933-44B4-975D-01845301BF68}"/>
              </a:ext>
            </a:extLst>
          </p:cNvPr>
          <p:cNvSpPr/>
          <p:nvPr/>
        </p:nvSpPr>
        <p:spPr>
          <a:xfrm>
            <a:off x="1311105" y="2754877"/>
            <a:ext cx="3277678" cy="1238545"/>
          </a:xfrm>
          <a:prstGeom prst="round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</a:rPr>
              <a:t>Características</a:t>
            </a:r>
            <a:endParaRPr lang="es-EC" dirty="0">
              <a:latin typeface="+mj-lt"/>
            </a:endParaRPr>
          </a:p>
        </p:txBody>
      </p:sp>
      <p:sp>
        <p:nvSpPr>
          <p:cNvPr id="29" name="正方形/長方形 23">
            <a:extLst>
              <a:ext uri="{FF2B5EF4-FFF2-40B4-BE49-F238E27FC236}">
                <a16:creationId xmlns:a16="http://schemas.microsoft.com/office/drawing/2014/main" id="{472AE5BC-5A8B-47A0-8518-C5AAA24707C2}"/>
              </a:ext>
            </a:extLst>
          </p:cNvPr>
          <p:cNvSpPr/>
          <p:nvPr/>
        </p:nvSpPr>
        <p:spPr>
          <a:xfrm>
            <a:off x="5167316" y="2765198"/>
            <a:ext cx="2567664" cy="1327178"/>
          </a:xfrm>
          <a:prstGeom prst="homePlate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srgbClr val="FFFFFF"/>
                </a:solidFill>
              </a:rPr>
              <a:t>Flexibilidad</a:t>
            </a:r>
            <a:endParaRPr lang="es-EC" sz="25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1" name="正方形/長方形 23">
            <a:extLst>
              <a:ext uri="{FF2B5EF4-FFF2-40B4-BE49-F238E27FC236}">
                <a16:creationId xmlns:a16="http://schemas.microsoft.com/office/drawing/2014/main" id="{472AE5BC-5A8B-47A0-8518-C5AAA24707C2}"/>
              </a:ext>
            </a:extLst>
          </p:cNvPr>
          <p:cNvSpPr/>
          <p:nvPr/>
        </p:nvSpPr>
        <p:spPr>
          <a:xfrm>
            <a:off x="7375832" y="2805584"/>
            <a:ext cx="3404426" cy="1264891"/>
          </a:xfrm>
          <a:prstGeom prst="chevron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srgbClr val="FFFFFF"/>
                </a:solidFill>
              </a:rPr>
              <a:t>Eficiencia</a:t>
            </a:r>
            <a:endParaRPr lang="es-EC" sz="25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2" name="正方形/長方形 23">
            <a:extLst>
              <a:ext uri="{FF2B5EF4-FFF2-40B4-BE49-F238E27FC236}">
                <a16:creationId xmlns:a16="http://schemas.microsoft.com/office/drawing/2014/main" id="{472AE5BC-5A8B-47A0-8518-C5AAA24707C2}"/>
              </a:ext>
            </a:extLst>
          </p:cNvPr>
          <p:cNvSpPr/>
          <p:nvPr/>
        </p:nvSpPr>
        <p:spPr>
          <a:xfrm>
            <a:off x="10383295" y="2827485"/>
            <a:ext cx="3404426" cy="1264891"/>
          </a:xfrm>
          <a:prstGeom prst="chevron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srgbClr val="FFFFFF"/>
                </a:solidFill>
              </a:rPr>
              <a:t>Robustez</a:t>
            </a:r>
            <a:endParaRPr lang="es-EC" sz="25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4" name="正方形/長方形 23">
            <a:extLst>
              <a:ext uri="{FF2B5EF4-FFF2-40B4-BE49-F238E27FC236}">
                <a16:creationId xmlns:a16="http://schemas.microsoft.com/office/drawing/2014/main" id="{1B861594-9339-4977-B5C7-48AAE337372D}"/>
              </a:ext>
            </a:extLst>
          </p:cNvPr>
          <p:cNvSpPr/>
          <p:nvPr/>
        </p:nvSpPr>
        <p:spPr>
          <a:xfrm>
            <a:off x="1437733" y="6456761"/>
            <a:ext cx="3024422" cy="1240285"/>
          </a:xfrm>
          <a:prstGeom prst="roundRect">
            <a:avLst/>
          </a:prstGeom>
          <a:blipFill dpi="0" rotWithShape="1"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  <a:ea typeface="Times New Roman" panose="02020603050405020304" pitchFamily="18" charset="0"/>
              </a:rPr>
              <a:t>Tipo de Control</a:t>
            </a:r>
            <a:endParaRPr lang="es-EC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7" name="正方形/長方形 23">
            <a:extLst>
              <a:ext uri="{FF2B5EF4-FFF2-40B4-BE49-F238E27FC236}">
                <a16:creationId xmlns:a16="http://schemas.microsoft.com/office/drawing/2014/main" id="{1B861594-9339-4977-B5C7-48AAE337372D}"/>
              </a:ext>
            </a:extLst>
          </p:cNvPr>
          <p:cNvSpPr/>
          <p:nvPr/>
        </p:nvSpPr>
        <p:spPr>
          <a:xfrm>
            <a:off x="5734387" y="5584532"/>
            <a:ext cx="3024422" cy="1240285"/>
          </a:xfrm>
          <a:prstGeom prst="roundRect">
            <a:avLst/>
          </a:prstGeom>
          <a:blipFill dpi="0" rotWithShape="1"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  <a:ea typeface="Times New Roman" panose="02020603050405020304" pitchFamily="18" charset="0"/>
              </a:rPr>
              <a:t>Centralizado</a:t>
            </a:r>
            <a:endParaRPr lang="es-EC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8" name="正方形/長方形 23">
            <a:extLst>
              <a:ext uri="{FF2B5EF4-FFF2-40B4-BE49-F238E27FC236}">
                <a16:creationId xmlns:a16="http://schemas.microsoft.com/office/drawing/2014/main" id="{1B861594-9339-4977-B5C7-48AAE337372D}"/>
              </a:ext>
            </a:extLst>
          </p:cNvPr>
          <p:cNvSpPr/>
          <p:nvPr/>
        </p:nvSpPr>
        <p:spPr>
          <a:xfrm>
            <a:off x="5764132" y="7447756"/>
            <a:ext cx="3024422" cy="1240285"/>
          </a:xfrm>
          <a:prstGeom prst="roundRect">
            <a:avLst/>
          </a:prstGeom>
          <a:blipFill dpi="0" rotWithShape="1"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  <a:ea typeface="Times New Roman" panose="02020603050405020304" pitchFamily="18" charset="0"/>
              </a:rPr>
              <a:t>Distribuido</a:t>
            </a:r>
            <a:endParaRPr lang="es-EC" dirty="0">
              <a:latin typeface="+mj-lt"/>
              <a:ea typeface="Times New Roman" panose="02020603050405020304" pitchFamily="18" charset="0"/>
            </a:endParaRPr>
          </a:p>
        </p:txBody>
      </p:sp>
      <p:cxnSp>
        <p:nvCxnSpPr>
          <p:cNvPr id="4" name="Conector recto de flecha 3"/>
          <p:cNvCxnSpPr>
            <a:stCxn id="34" idx="3"/>
            <a:endCxn id="37" idx="1"/>
          </p:cNvCxnSpPr>
          <p:nvPr/>
        </p:nvCxnSpPr>
        <p:spPr>
          <a:xfrm flipV="1">
            <a:off x="4462155" y="6204675"/>
            <a:ext cx="1272232" cy="872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>
            <a:stCxn id="34" idx="3"/>
            <a:endCxn id="38" idx="1"/>
          </p:cNvCxnSpPr>
          <p:nvPr/>
        </p:nvCxnSpPr>
        <p:spPr>
          <a:xfrm>
            <a:off x="4462155" y="7076904"/>
            <a:ext cx="1301977" cy="990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0" name="正方形/長方形 23">
            <a:extLst>
              <a:ext uri="{FF2B5EF4-FFF2-40B4-BE49-F238E27FC236}">
                <a16:creationId xmlns:a16="http://schemas.microsoft.com/office/drawing/2014/main" id="{1B861594-9339-4977-B5C7-48AAE337372D}"/>
              </a:ext>
            </a:extLst>
          </p:cNvPr>
          <p:cNvSpPr/>
          <p:nvPr/>
        </p:nvSpPr>
        <p:spPr>
          <a:xfrm>
            <a:off x="10383295" y="4616475"/>
            <a:ext cx="4765903" cy="866344"/>
          </a:xfrm>
          <a:prstGeom prst="round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  <a:ea typeface="Times New Roman" panose="02020603050405020304" pitchFamily="18" charset="0"/>
              </a:rPr>
              <a:t>Aplicaciones en la robótica cooperativa</a:t>
            </a:r>
            <a:endParaRPr lang="es-EC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1" name="正方形/長方形 23">
            <a:extLst>
              <a:ext uri="{FF2B5EF4-FFF2-40B4-BE49-F238E27FC236}">
                <a16:creationId xmlns:a16="http://schemas.microsoft.com/office/drawing/2014/main" id="{1B861594-9339-4977-B5C7-48AAE337372D}"/>
              </a:ext>
            </a:extLst>
          </p:cNvPr>
          <p:cNvSpPr/>
          <p:nvPr/>
        </p:nvSpPr>
        <p:spPr>
          <a:xfrm>
            <a:off x="13348910" y="5863615"/>
            <a:ext cx="2656827" cy="630352"/>
          </a:xfrm>
          <a:prstGeom prst="roundRect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  <a:ea typeface="Times New Roman" panose="02020603050405020304" pitchFamily="18" charset="0"/>
              </a:rPr>
              <a:t>Medicina</a:t>
            </a:r>
            <a:endParaRPr lang="es-EC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2" name="正方形/長方形 23">
            <a:extLst>
              <a:ext uri="{FF2B5EF4-FFF2-40B4-BE49-F238E27FC236}">
                <a16:creationId xmlns:a16="http://schemas.microsoft.com/office/drawing/2014/main" id="{1B861594-9339-4977-B5C7-48AAE337372D}"/>
              </a:ext>
            </a:extLst>
          </p:cNvPr>
          <p:cNvSpPr/>
          <p:nvPr/>
        </p:nvSpPr>
        <p:spPr>
          <a:xfrm>
            <a:off x="13356298" y="7609527"/>
            <a:ext cx="2656995" cy="606653"/>
          </a:xfrm>
          <a:prstGeom prst="roundRect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  <a:ea typeface="Times New Roman" panose="02020603050405020304" pitchFamily="18" charset="0"/>
              </a:rPr>
              <a:t>Seguridad</a:t>
            </a:r>
            <a:endParaRPr lang="es-EC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3" name="正方形/長方形 23">
            <a:extLst>
              <a:ext uri="{FF2B5EF4-FFF2-40B4-BE49-F238E27FC236}">
                <a16:creationId xmlns:a16="http://schemas.microsoft.com/office/drawing/2014/main" id="{1B861594-9339-4977-B5C7-48AAE337372D}"/>
              </a:ext>
            </a:extLst>
          </p:cNvPr>
          <p:cNvSpPr/>
          <p:nvPr/>
        </p:nvSpPr>
        <p:spPr>
          <a:xfrm>
            <a:off x="13356298" y="6736571"/>
            <a:ext cx="2656995" cy="630352"/>
          </a:xfrm>
          <a:prstGeom prst="roundRect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+mj-lt"/>
                <a:ea typeface="Times New Roman" panose="02020603050405020304" pitchFamily="18" charset="0"/>
              </a:rPr>
              <a:t>Exploración</a:t>
            </a:r>
            <a:endParaRPr lang="es-EC" dirty="0">
              <a:latin typeface="+mj-lt"/>
              <a:ea typeface="Times New Roman" panose="02020603050405020304" pitchFamily="18" charset="0"/>
            </a:endParaRPr>
          </a:p>
        </p:txBody>
      </p:sp>
      <p:cxnSp>
        <p:nvCxnSpPr>
          <p:cNvPr id="74" name="Conector recto 73"/>
          <p:cNvCxnSpPr/>
          <p:nvPr/>
        </p:nvCxnSpPr>
        <p:spPr>
          <a:xfrm>
            <a:off x="12484815" y="5482819"/>
            <a:ext cx="0" cy="254103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de flecha 74"/>
          <p:cNvCxnSpPr>
            <a:endCxn id="71" idx="1"/>
          </p:cNvCxnSpPr>
          <p:nvPr/>
        </p:nvCxnSpPr>
        <p:spPr>
          <a:xfrm>
            <a:off x="12484815" y="6178791"/>
            <a:ext cx="864095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de flecha 75"/>
          <p:cNvCxnSpPr/>
          <p:nvPr/>
        </p:nvCxnSpPr>
        <p:spPr>
          <a:xfrm>
            <a:off x="12471444" y="7051747"/>
            <a:ext cx="864095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de flecha 76"/>
          <p:cNvCxnSpPr/>
          <p:nvPr/>
        </p:nvCxnSpPr>
        <p:spPr>
          <a:xfrm>
            <a:off x="12471443" y="8023855"/>
            <a:ext cx="864095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9294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1" uiExpand="1" animBg="1"/>
      <p:bldP spid="23" grpId="2" animBg="1"/>
      <p:bldP spid="25" grpId="0" uiExpand="1" animBg="1"/>
      <p:bldP spid="25" grpId="1" animBg="1"/>
      <p:bldP spid="25" grpId="2" animBg="1"/>
      <p:bldP spid="27" grpId="0" animBg="1"/>
      <p:bldP spid="27" grpId="1" animBg="1"/>
      <p:bldP spid="34" grpId="0" animBg="1"/>
      <p:bldP spid="37" grpId="0" animBg="1"/>
      <p:bldP spid="38" grpId="0" animBg="1"/>
      <p:bldP spid="70" grpId="0" animBg="1"/>
      <p:bldP spid="71" grpId="0" animBg="1"/>
      <p:bldP spid="72" grpId="0" animBg="1"/>
      <p:bldP spid="73" grpId="0" animBg="1"/>
    </p:bldLst>
  </p:timing>
</p:sld>
</file>

<file path=ppt/theme/theme1.xml><?xml version="1.0" encoding="utf-8"?>
<a:theme xmlns:a="http://schemas.openxmlformats.org/drawingml/2006/main" name="Alphard">
  <a:themeElements>
    <a:clrScheme name="Orange">
      <a:dk1>
        <a:srgbClr val="F2F2F2"/>
      </a:dk1>
      <a:lt1>
        <a:srgbClr val="F2F2F2"/>
      </a:lt1>
      <a:dk2>
        <a:srgbClr val="2F2F2F"/>
      </a:dk2>
      <a:lt2>
        <a:srgbClr val="2F2F2F"/>
      </a:lt2>
      <a:accent1>
        <a:srgbClr val="F2F2F2"/>
      </a:accent1>
      <a:accent2>
        <a:srgbClr val="2F2F2F"/>
      </a:accent2>
      <a:accent3>
        <a:srgbClr val="002060"/>
      </a:accent3>
      <a:accent4>
        <a:srgbClr val="A70000"/>
      </a:accent4>
      <a:accent5>
        <a:srgbClr val="205867"/>
      </a:accent5>
      <a:accent6>
        <a:srgbClr val="003300"/>
      </a:accent6>
      <a:hlink>
        <a:srgbClr val="F2F2F2"/>
      </a:hlink>
      <a:folHlink>
        <a:srgbClr val="8B8B8B"/>
      </a:folHlink>
    </a:clrScheme>
    <a:fontScheme name="Alphard">
      <a:majorFont>
        <a:latin typeface="Roboto Thin"/>
        <a:ea typeface="Capella"/>
        <a:cs typeface=""/>
      </a:majorFont>
      <a:minorFont>
        <a:latin typeface="Clear Sans Thin"/>
        <a:ea typeface="Capella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prstDash val="sysDot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75000"/>
            </a:schemeClr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lphard - No Contents">
  <a:themeElements>
    <a:clrScheme name="Orange">
      <a:dk1>
        <a:srgbClr val="F2F2F2"/>
      </a:dk1>
      <a:lt1>
        <a:srgbClr val="F2F2F2"/>
      </a:lt1>
      <a:dk2>
        <a:srgbClr val="2F2F2F"/>
      </a:dk2>
      <a:lt2>
        <a:srgbClr val="2F2F2F"/>
      </a:lt2>
      <a:accent1>
        <a:srgbClr val="F2F2F2"/>
      </a:accent1>
      <a:accent2>
        <a:srgbClr val="2F2F2F"/>
      </a:accent2>
      <a:accent3>
        <a:srgbClr val="002060"/>
      </a:accent3>
      <a:accent4>
        <a:srgbClr val="A70000"/>
      </a:accent4>
      <a:accent5>
        <a:srgbClr val="205867"/>
      </a:accent5>
      <a:accent6>
        <a:srgbClr val="003300"/>
      </a:accent6>
      <a:hlink>
        <a:srgbClr val="F2F2F2"/>
      </a:hlink>
      <a:folHlink>
        <a:srgbClr val="8B8B8B"/>
      </a:folHlink>
    </a:clrScheme>
    <a:fontScheme name="Alphard">
      <a:majorFont>
        <a:latin typeface="Roboto Thin"/>
        <a:ea typeface="Capella"/>
        <a:cs typeface=""/>
      </a:majorFont>
      <a:minorFont>
        <a:latin typeface="Clear Sans Thin"/>
        <a:ea typeface="Capella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11011</TotalTime>
  <Words>2799</Words>
  <Application>Microsoft Office PowerPoint</Application>
  <PresentationFormat>Personalizado</PresentationFormat>
  <Paragraphs>1015</Paragraphs>
  <Slides>64</Slides>
  <Notes>6</Notes>
  <HiddenSlides>0</HiddenSlides>
  <MMClips>1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64</vt:i4>
      </vt:variant>
    </vt:vector>
  </HeadingPairs>
  <TitlesOfParts>
    <vt:vector size="82" baseType="lpstr">
      <vt:lpstr>ＭＳ Ｐゴシック</vt:lpstr>
      <vt:lpstr>Arial</vt:lpstr>
      <vt:lpstr>Calibri</vt:lpstr>
      <vt:lpstr>Cambria Math</vt:lpstr>
      <vt:lpstr>Capella</vt:lpstr>
      <vt:lpstr>Capella Light</vt:lpstr>
      <vt:lpstr>Clear Sans Light</vt:lpstr>
      <vt:lpstr>Clear Sans Thin</vt:lpstr>
      <vt:lpstr>FreeSans</vt:lpstr>
      <vt:lpstr>Helvetica Light</vt:lpstr>
      <vt:lpstr>Liberation Serif</vt:lpstr>
      <vt:lpstr>Noto Sans CJK SC Regular</vt:lpstr>
      <vt:lpstr>Roboto Thin</vt:lpstr>
      <vt:lpstr>Symbol</vt:lpstr>
      <vt:lpstr>Tahoma</vt:lpstr>
      <vt:lpstr>Times New Roman</vt:lpstr>
      <vt:lpstr>Alphard</vt:lpstr>
      <vt:lpstr>Alphard - No Contents</vt:lpstr>
      <vt:lpstr>Presentación de PowerPoint</vt:lpstr>
      <vt:lpstr>TEMARIO</vt:lpstr>
      <vt:lpstr>INTRODUCCIÒN</vt:lpstr>
      <vt:lpstr>INTRODUCCIÓN</vt:lpstr>
      <vt:lpstr>INTRODUCCIÒN</vt:lpstr>
      <vt:lpstr>INTRODUCCIÓN</vt:lpstr>
      <vt:lpstr>INTRODUCCIÒN</vt:lpstr>
      <vt:lpstr>INTRODUCCIÓN</vt:lpstr>
      <vt:lpstr>INTRODUCCIÓN</vt:lpstr>
      <vt:lpstr>INTRODUCCIÓN</vt:lpstr>
      <vt:lpstr>INTRODUCCIÓN</vt:lpstr>
      <vt:lpstr>INTRODUCCIÓN</vt:lpstr>
      <vt:lpstr>GENERALIDADES DEL SISTEMA</vt:lpstr>
      <vt:lpstr>GENERALIDADES DEL SISTEMA</vt:lpstr>
      <vt:lpstr>GENERALIDADES DEL SISTEMA</vt:lpstr>
      <vt:lpstr>GENERALIDADES DEL SISTEMA</vt:lpstr>
      <vt:lpstr>GENERALIDADES DEL SISTEMA</vt:lpstr>
      <vt:lpstr>GENERALIDADES DEL SISTEMA</vt:lpstr>
      <vt:lpstr>GENERALIDADES DEL SISTEMA</vt:lpstr>
      <vt:lpstr>GENERALIDADES DEL SISTEMA</vt:lpstr>
      <vt:lpstr>GENERALIDADES DEL SISTEMA</vt:lpstr>
      <vt:lpstr>GENERALIDADES DEL SISTEMA</vt:lpstr>
      <vt:lpstr>GENERALIDADES DEL SISTEMA</vt:lpstr>
      <vt:lpstr>DESARROLLO DEL PROYECTO</vt:lpstr>
      <vt:lpstr>DESARROLLO DEL PROYECTO</vt:lpstr>
      <vt:lpstr>DESARROLLO DEL PROYECTO</vt:lpstr>
      <vt:lpstr>DESARROLLO DEL PROYECTO</vt:lpstr>
      <vt:lpstr>DESARROLLO DEL PROYECTO</vt:lpstr>
      <vt:lpstr>DESARROLLO DEL PROYECTO</vt:lpstr>
      <vt:lpstr>DESARROLLO DEL PROYECTO</vt:lpstr>
      <vt:lpstr>DESARROLLO DEL PROYECTO</vt:lpstr>
      <vt:lpstr>DESARROLLO DEL PROYECTO</vt:lpstr>
      <vt:lpstr>DESARROLLO DEL PROYECTO</vt:lpstr>
      <vt:lpstr>DESARROLLO DEL PROYECTO</vt:lpstr>
      <vt:lpstr>DESARROLLO DEL PROYECTO</vt:lpstr>
      <vt:lpstr>DESARROLLO DEL PROYECTO</vt:lpstr>
      <vt:lpstr>DESARROLLO DEL PROYECTO</vt:lpstr>
      <vt:lpstr>DESARROLLO DEL PROYECTO</vt:lpstr>
      <vt:lpstr>DESARROLLO DEL PROYECTO</vt:lpstr>
      <vt:lpstr>DESARROLLO DEL PROYECTO</vt:lpstr>
      <vt:lpstr>DESARROLLO DEL PROYECTO</vt:lpstr>
      <vt:lpstr>DESARROLLO DEL PROYECTO</vt:lpstr>
      <vt:lpstr>DESARROLLO DEL PROYECTO</vt:lpstr>
      <vt:lpstr>DESARROLLO DEL PROYECTO</vt:lpstr>
      <vt:lpstr>DESARROLLO DEL PROYECTO</vt:lpstr>
      <vt:lpstr>DESARROLLO DEL PROYECTO</vt:lpstr>
      <vt:lpstr>EVALUACIÓN, PRUEBAS Y ANÁLISIS DE RESULTADOS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 Y RECOMENDACIONES</vt:lpstr>
      <vt:lpstr>CONCLUSIONES Y RECOMENDACIONES</vt:lpstr>
      <vt:lpstr>CONCLUSIONES Y RECOMENDACIONES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Alphard</dc:title>
  <dc:creator>Jun</dc:creator>
  <cp:lastModifiedBy>Stefy Camino</cp:lastModifiedBy>
  <cp:revision>481</cp:revision>
  <dcterms:created xsi:type="dcterms:W3CDTF">2014-06-11T16:23:30Z</dcterms:created>
  <dcterms:modified xsi:type="dcterms:W3CDTF">2019-12-18T11:54:27Z</dcterms:modified>
</cp:coreProperties>
</file>