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5" r:id="rId1"/>
  </p:sldMasterIdLst>
  <p:sldIdLst>
    <p:sldId id="256" r:id="rId2"/>
    <p:sldId id="262" r:id="rId3"/>
    <p:sldId id="257" r:id="rId4"/>
    <p:sldId id="259" r:id="rId5"/>
    <p:sldId id="260" r:id="rId6"/>
    <p:sldId id="290" r:id="rId7"/>
    <p:sldId id="292" r:id="rId8"/>
    <p:sldId id="293" r:id="rId9"/>
    <p:sldId id="294" r:id="rId10"/>
    <p:sldId id="263" r:id="rId11"/>
    <p:sldId id="295" r:id="rId12"/>
    <p:sldId id="296" r:id="rId13"/>
    <p:sldId id="264" r:id="rId14"/>
    <p:sldId id="312" r:id="rId15"/>
    <p:sldId id="297" r:id="rId16"/>
    <p:sldId id="302" r:id="rId17"/>
    <p:sldId id="303" r:id="rId18"/>
    <p:sldId id="304" r:id="rId19"/>
    <p:sldId id="306" r:id="rId20"/>
    <p:sldId id="305" r:id="rId21"/>
    <p:sldId id="307" r:id="rId22"/>
    <p:sldId id="308" r:id="rId23"/>
    <p:sldId id="309" r:id="rId24"/>
    <p:sldId id="310" r:id="rId25"/>
    <p:sldId id="311" r:id="rId26"/>
    <p:sldId id="313" r:id="rId27"/>
    <p:sldId id="314" r:id="rId28"/>
    <p:sldId id="315" r:id="rId29"/>
    <p:sldId id="317" r:id="rId30"/>
    <p:sldId id="316" r:id="rId31"/>
    <p:sldId id="318" r:id="rId32"/>
    <p:sldId id="320" r:id="rId33"/>
    <p:sldId id="321" r:id="rId34"/>
    <p:sldId id="319" r:id="rId35"/>
    <p:sldId id="322" r:id="rId36"/>
    <p:sldId id="325" r:id="rId37"/>
    <p:sldId id="326" r:id="rId38"/>
    <p:sldId id="323" r:id="rId39"/>
    <p:sldId id="324" r:id="rId40"/>
    <p:sldId id="327" r:id="rId41"/>
    <p:sldId id="328" r:id="rId42"/>
    <p:sldId id="329" r:id="rId43"/>
    <p:sldId id="330" r:id="rId44"/>
    <p:sldId id="285" r:id="rId4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092" autoAdjust="0"/>
  </p:normalViewPr>
  <p:slideViewPr>
    <p:cSldViewPr snapToGrid="0" showGuides="1">
      <p:cViewPr varScale="1">
        <p:scale>
          <a:sx n="68" d="100"/>
          <a:sy n="68" d="100"/>
        </p:scale>
        <p:origin x="147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Hoja_de_c_lculo_de_Microsoft_Excel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Hoja_de_c_lculo_de_Microsoft_Excel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Hoja_de_c_lculo_de_Microsoft_Excel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Hoja_de_c_lculo_de_Microsoft_Excel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Hoja_de_c_lculo_de_Microsoft_Excel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Hoja_de_c_lculo_de_Microsoft_Excel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3" Type="http://schemas.openxmlformats.org/officeDocument/2006/relationships/oleObject" Target="file:///C:\Users\DELL%20MINI\Desktop\TESIS%20NOV%202019\grafico%20cambio.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b="1" cap="none">
                <a:solidFill>
                  <a:sysClr val="windowText" lastClr="000000"/>
                </a:solidFill>
                <a:latin typeface="Times New Roman" panose="02020603050405020304" pitchFamily="18" charset="0"/>
                <a:cs typeface="Times New Roman" panose="02020603050405020304" pitchFamily="18" charset="0"/>
              </a:rPr>
              <a:t>Habilidades y destrezas.</a:t>
            </a:r>
          </a:p>
        </c:rich>
      </c:tx>
      <c:layout>
        <c:manualLayout>
          <c:xMode val="edge"/>
          <c:yMode val="edge"/>
          <c:x val="0.16684830188289435"/>
          <c:y val="9.6860890617020218E-2"/>
        </c:manualLayout>
      </c:layout>
      <c:overlay val="0"/>
      <c:spPr>
        <a:noFill/>
        <a:ln>
          <a:noFill/>
        </a:ln>
        <a:effectLst/>
      </c:spPr>
      <c:txPr>
        <a:bodyPr rot="0" spcFirstLastPara="1" vertOverflow="ellipsis" vert="horz" wrap="square" anchor="ctr" anchorCtr="1"/>
        <a:lstStyle/>
        <a:p>
          <a:pPr>
            <a:defRPr sz="1200" b="1" i="0" u="none" strike="noStrike" kern="1200" cap="none"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'GRAFICO 2'!$B$3:$B$4</c:f>
              <c:strCache>
                <c:ptCount val="2"/>
                <c:pt idx="0">
                  <c:v>DISTRIBUCIÓN DE FRECUENCIAS. HABILIDADES Y DESTREZAS</c:v>
                </c:pt>
                <c:pt idx="1">
                  <c:v>F.R.</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F46D-42EE-A2B9-C86ADEDDA39B}"/>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F46D-42EE-A2B9-C86ADEDDA39B}"/>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F46D-42EE-A2B9-C86ADEDDA39B}"/>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F46D-42EE-A2B9-C86ADEDDA39B}"/>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F46D-42EE-A2B9-C86ADEDDA39B}"/>
              </c:ext>
            </c:extLst>
          </c:dPt>
          <c:dLbls>
            <c:dLbl>
              <c:idx val="0"/>
              <c:spPr>
                <a:noFill/>
                <a:ln>
                  <a:noFill/>
                </a:ln>
                <a:effectLst>
                  <a:outerShdw blurRad="50800" dist="38100" dir="13500000" algn="br" rotWithShape="0">
                    <a:schemeClr val="bg1">
                      <a:alpha val="40000"/>
                    </a:schemeClr>
                  </a:outerShdw>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s-ES"/>
                </a:p>
              </c:txPr>
              <c:dLblPos val="outEnd"/>
              <c:showLegendKey val="0"/>
              <c:showVal val="0"/>
              <c:showCatName val="0"/>
              <c:showSerName val="0"/>
              <c:showPercent val="1"/>
              <c:showBubbleSize val="0"/>
            </c:dLbl>
            <c:dLbl>
              <c:idx val="1"/>
              <c:spPr>
                <a:noFill/>
                <a:ln>
                  <a:noFill/>
                </a:ln>
                <a:effectLst>
                  <a:outerShdw blurRad="50800" dist="38100" dir="13500000" algn="br" rotWithShape="0">
                    <a:schemeClr val="bg1">
                      <a:alpha val="40000"/>
                    </a:schemeClr>
                  </a:outerShdw>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s-ES"/>
                </a:p>
              </c:txPr>
              <c:dLblPos val="outEnd"/>
              <c:showLegendKey val="0"/>
              <c:showVal val="0"/>
              <c:showCatName val="0"/>
              <c:showSerName val="0"/>
              <c:showPercent val="1"/>
              <c:showBubbleSize val="0"/>
            </c:dLbl>
            <c:dLbl>
              <c:idx val="2"/>
              <c:spPr>
                <a:noFill/>
                <a:ln>
                  <a:noFill/>
                </a:ln>
                <a:effectLst>
                  <a:outerShdw blurRad="50800" dist="38100" dir="13500000" algn="br" rotWithShape="0">
                    <a:schemeClr val="bg1">
                      <a:alpha val="40000"/>
                    </a:schemeClr>
                  </a:outerShdw>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s-ES"/>
                </a:p>
              </c:txPr>
              <c:dLblPos val="outEnd"/>
              <c:showLegendKey val="0"/>
              <c:showVal val="0"/>
              <c:showCatName val="0"/>
              <c:showSerName val="0"/>
              <c:showPercent val="1"/>
              <c:showBubbleSize val="0"/>
            </c:dLbl>
            <c:dLbl>
              <c:idx val="3"/>
              <c:spPr>
                <a:noFill/>
                <a:ln>
                  <a:noFill/>
                </a:ln>
                <a:effectLst>
                  <a:outerShdw blurRad="50800" dist="38100" dir="13500000" algn="br" rotWithShape="0">
                    <a:schemeClr val="bg1">
                      <a:alpha val="40000"/>
                    </a:schemeClr>
                  </a:outerShdw>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s-ES"/>
                </a:p>
              </c:txPr>
              <c:dLblPos val="outEnd"/>
              <c:showLegendKey val="0"/>
              <c:showVal val="0"/>
              <c:showCatName val="0"/>
              <c:showSerName val="0"/>
              <c:showPercent val="1"/>
              <c:showBubbleSize val="0"/>
            </c:dLbl>
            <c:dLbl>
              <c:idx val="4"/>
              <c:spPr>
                <a:noFill/>
                <a:ln>
                  <a:noFill/>
                </a:ln>
                <a:effectLst>
                  <a:outerShdw blurRad="50800" dist="38100" dir="13500000" algn="br" rotWithShape="0">
                    <a:schemeClr val="bg1">
                      <a:alpha val="40000"/>
                    </a:schemeClr>
                  </a:outerShdw>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s-ES"/>
                </a:p>
              </c:txPr>
              <c:dLblPos val="outEnd"/>
              <c:showLegendKey val="0"/>
              <c:showVal val="0"/>
              <c:showCatName val="0"/>
              <c:showSerName val="0"/>
              <c:showPercent val="1"/>
              <c:showBubbleSize val="0"/>
            </c:dLbl>
            <c:spPr>
              <a:noFill/>
              <a:ln>
                <a:noFill/>
              </a:ln>
              <a:effectLst>
                <a:outerShdw blurRad="50800" dist="38100" dir="13500000" algn="br" rotWithShape="0">
                  <a:schemeClr val="bg1">
                    <a:alpha val="40000"/>
                  </a:schemeClr>
                </a:outerShdw>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s-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'GRAFICO 2'!$A$5:$A$9</c:f>
              <c:strCache>
                <c:ptCount val="5"/>
                <c:pt idx="0">
                  <c:v>Habilidad Matemática.</c:v>
                </c:pt>
                <c:pt idx="1">
                  <c:v>Interpretación de fenómenos físicos.</c:v>
                </c:pt>
                <c:pt idx="2">
                  <c:v>Resolver problemas de forma lógica y creativa.</c:v>
                </c:pt>
                <c:pt idx="3">
                  <c:v>Utilización de instrumentos básicos relativos a su carrera.</c:v>
                </c:pt>
                <c:pt idx="4">
                  <c:v>Interés por la ciencia y la tecnología.</c:v>
                </c:pt>
              </c:strCache>
            </c:strRef>
          </c:cat>
          <c:val>
            <c:numRef>
              <c:f>'GRAFICO 2'!$B$5:$B$9</c:f>
              <c:numCache>
                <c:formatCode>General</c:formatCode>
                <c:ptCount val="5"/>
                <c:pt idx="0">
                  <c:v>14</c:v>
                </c:pt>
                <c:pt idx="1">
                  <c:v>10</c:v>
                </c:pt>
                <c:pt idx="2">
                  <c:v>12</c:v>
                </c:pt>
                <c:pt idx="3">
                  <c:v>4</c:v>
                </c:pt>
                <c:pt idx="4">
                  <c:v>4</c:v>
                </c:pt>
              </c:numCache>
            </c:numRef>
          </c:val>
          <c:extLst xmlns:c16r2="http://schemas.microsoft.com/office/drawing/2015/06/chart">
            <c:ext xmlns:c16="http://schemas.microsoft.com/office/drawing/2014/chart" uri="{C3380CC4-5D6E-409C-BE32-E72D297353CC}">
              <c16:uniqueId val="{0000000A-F46D-42EE-A2B9-C86ADEDDA39B}"/>
            </c:ext>
          </c:extLst>
        </c:ser>
        <c:ser>
          <c:idx val="1"/>
          <c:order val="1"/>
          <c:tx>
            <c:strRef>
              <c:f>'GRAFICO 2'!$C$3:$C$4</c:f>
              <c:strCache>
                <c:ptCount val="2"/>
                <c:pt idx="0">
                  <c:v>DISTRIBUCIÓN DE FRECUENCIAS. HABILIDADES Y DESTREZAS</c:v>
                </c:pt>
                <c:pt idx="1">
                  <c:v>%</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C-F46D-42EE-A2B9-C86ADEDDA39B}"/>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E-F46D-42EE-A2B9-C86ADEDDA39B}"/>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0-F46D-42EE-A2B9-C86ADEDDA39B}"/>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2-F46D-42EE-A2B9-C86ADEDDA39B}"/>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4-F46D-42EE-A2B9-C86ADEDDA39B}"/>
              </c:ext>
            </c:extLst>
          </c:dPt>
          <c:cat>
            <c:strRef>
              <c:f>'GRAFICO 2'!$A$5:$A$9</c:f>
              <c:strCache>
                <c:ptCount val="5"/>
                <c:pt idx="0">
                  <c:v>Habilidad Matemática.</c:v>
                </c:pt>
                <c:pt idx="1">
                  <c:v>Interpretación de fenómenos físicos.</c:v>
                </c:pt>
                <c:pt idx="2">
                  <c:v>Resolver problemas de forma lógica y creativa.</c:v>
                </c:pt>
                <c:pt idx="3">
                  <c:v>Utilización de instrumentos básicos relativos a su carrera.</c:v>
                </c:pt>
                <c:pt idx="4">
                  <c:v>Interés por la ciencia y la tecnología.</c:v>
                </c:pt>
              </c:strCache>
            </c:strRef>
          </c:cat>
          <c:val>
            <c:numRef>
              <c:f>'GRAFICO 2'!$C$5:$C$9</c:f>
              <c:numCache>
                <c:formatCode>0%</c:formatCode>
                <c:ptCount val="5"/>
                <c:pt idx="0">
                  <c:v>0.31818181818181818</c:v>
                </c:pt>
                <c:pt idx="1">
                  <c:v>0.22727272727272727</c:v>
                </c:pt>
                <c:pt idx="2">
                  <c:v>0.27272727272727271</c:v>
                </c:pt>
                <c:pt idx="3">
                  <c:v>9.0909090909090912E-2</c:v>
                </c:pt>
                <c:pt idx="4">
                  <c:v>9.0909090909090912E-2</c:v>
                </c:pt>
              </c:numCache>
            </c:numRef>
          </c:val>
          <c:extLst xmlns:c16r2="http://schemas.microsoft.com/office/drawing/2015/06/chart">
            <c:ext xmlns:c16="http://schemas.microsoft.com/office/drawing/2014/chart" uri="{C3380CC4-5D6E-409C-BE32-E72D297353CC}">
              <c16:uniqueId val="{00000015-F46D-42EE-A2B9-C86ADEDDA39B}"/>
            </c:ext>
          </c:extLst>
        </c:ser>
        <c:dLbls>
          <c:dLblPos val="outEnd"/>
          <c:showLegendKey val="0"/>
          <c:showVal val="0"/>
          <c:showCatName val="0"/>
          <c:showSerName val="0"/>
          <c:showPercent val="0"/>
          <c:showBubbleSize val="0"/>
          <c:showLeaderLines val="0"/>
        </c:dLbls>
      </c:pie3DChart>
      <c:spPr>
        <a:noFill/>
        <a:ln>
          <a:noFill/>
        </a:ln>
        <a:effectLst/>
      </c:spPr>
    </c:plotArea>
    <c:legend>
      <c:legendPos val="r"/>
      <c:layout>
        <c:manualLayout>
          <c:xMode val="edge"/>
          <c:yMode val="edge"/>
          <c:x val="0.62443036699782817"/>
          <c:y val="2.5926991640390668E-2"/>
          <c:w val="0.34177952755905511"/>
          <c:h val="0.92305262581721748"/>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baseline="0">
                <a:solidFill>
                  <a:sysClr val="windowText" lastClr="000000"/>
                </a:solidFill>
                <a:latin typeface="Times New Roman" panose="02020603050405020304" pitchFamily="18" charset="0"/>
                <a:ea typeface="+mn-ea"/>
                <a:cs typeface="Times New Roman" panose="02020603050405020304" pitchFamily="18" charset="0"/>
              </a:defRPr>
            </a:pPr>
            <a:r>
              <a:rPr lang="en-US" cap="none"/>
              <a:t>Adecuación de aprendizajes. </a:t>
            </a:r>
          </a:p>
        </c:rich>
      </c:tx>
      <c:layout>
        <c:manualLayout>
          <c:xMode val="edge"/>
          <c:yMode val="edge"/>
          <c:x val="0.28129547830911378"/>
          <c:y val="3.7661510782962225E-2"/>
        </c:manualLayout>
      </c:layout>
      <c:overlay val="0"/>
      <c:spPr>
        <a:noFill/>
        <a:ln>
          <a:noFill/>
        </a:ln>
        <a:effectLst/>
      </c:spPr>
      <c:txPr>
        <a:bodyPr rot="0" spcFirstLastPara="1" vertOverflow="ellipsis" vert="horz" wrap="square" anchor="ctr" anchorCtr="1"/>
        <a:lstStyle/>
        <a:p>
          <a:pPr>
            <a:defRPr sz="1200" b="1" i="0" u="none" strike="noStrike" kern="1200" cap="all"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'GRAFICO 10'!$B$3:$B$4</c:f>
              <c:strCache>
                <c:ptCount val="2"/>
                <c:pt idx="0">
                  <c:v>DISTRIBUCIÓN DE FRECUENCIAS. SINTOMAS QUE AFECTAN EL RENDIMIENTO</c:v>
                </c:pt>
                <c:pt idx="1">
                  <c:v>F.R.</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CE6E-4A73-BA53-A2C87D2DE6C7}"/>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CE6E-4A73-BA53-A2C87D2DE6C7}"/>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CE6E-4A73-BA53-A2C87D2DE6C7}"/>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CE6E-4A73-BA53-A2C87D2DE6C7}"/>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CE6E-4A73-BA53-A2C87D2DE6C7}"/>
              </c:ext>
            </c:extLst>
          </c:dPt>
          <c:dLbls>
            <c:dLbl>
              <c:idx val="0"/>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1"/>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2"/>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3"/>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4"/>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'GRAFICO 10'!$A$5:$A$9</c:f>
              <c:strCache>
                <c:ptCount val="4"/>
                <c:pt idx="0">
                  <c:v>Acorde con los planes y programas</c:v>
                </c:pt>
                <c:pt idx="1">
                  <c:v>Planes de evaluación apropiados según las asignaturas</c:v>
                </c:pt>
                <c:pt idx="2">
                  <c:v>Los resultados del aprendizaje son los adecuados</c:v>
                </c:pt>
                <c:pt idx="3">
                  <c:v>Los docentes no cuentan con el perfil adecuado</c:v>
                </c:pt>
              </c:strCache>
            </c:strRef>
          </c:cat>
          <c:val>
            <c:numRef>
              <c:f>'GRAFICO 10'!$B$5:$B$9</c:f>
              <c:numCache>
                <c:formatCode>General</c:formatCode>
                <c:ptCount val="5"/>
                <c:pt idx="0">
                  <c:v>8</c:v>
                </c:pt>
                <c:pt idx="1">
                  <c:v>8</c:v>
                </c:pt>
                <c:pt idx="2">
                  <c:v>11</c:v>
                </c:pt>
                <c:pt idx="3">
                  <c:v>17</c:v>
                </c:pt>
              </c:numCache>
            </c:numRef>
          </c:val>
          <c:extLst xmlns:c16r2="http://schemas.microsoft.com/office/drawing/2015/06/chart">
            <c:ext xmlns:c16="http://schemas.microsoft.com/office/drawing/2014/chart" uri="{C3380CC4-5D6E-409C-BE32-E72D297353CC}">
              <c16:uniqueId val="{0000000A-CE6E-4A73-BA53-A2C87D2DE6C7}"/>
            </c:ext>
          </c:extLst>
        </c:ser>
        <c:ser>
          <c:idx val="1"/>
          <c:order val="1"/>
          <c:tx>
            <c:strRef>
              <c:f>'GRAFICO 10'!$C$3:$C$4</c:f>
              <c:strCache>
                <c:ptCount val="2"/>
                <c:pt idx="0">
                  <c:v>DISTRIBUCIÓN DE FRECUENCIAS. SINTOMAS QUE AFECTAN EL RENDIMIENTO</c:v>
                </c:pt>
                <c:pt idx="1">
                  <c:v>%</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C-CE6E-4A73-BA53-A2C87D2DE6C7}"/>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E-CE6E-4A73-BA53-A2C87D2DE6C7}"/>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0-CE6E-4A73-BA53-A2C87D2DE6C7}"/>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2-CE6E-4A73-BA53-A2C87D2DE6C7}"/>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4-CE6E-4A73-BA53-A2C87D2DE6C7}"/>
              </c:ext>
            </c:extLst>
          </c:dPt>
          <c:cat>
            <c:strRef>
              <c:f>'GRAFICO 10'!$A$5:$A$9</c:f>
              <c:strCache>
                <c:ptCount val="4"/>
                <c:pt idx="0">
                  <c:v>Acorde con los planes y programas</c:v>
                </c:pt>
                <c:pt idx="1">
                  <c:v>Planes de evaluación apropiados según las asignaturas</c:v>
                </c:pt>
                <c:pt idx="2">
                  <c:v>Los resultados del aprendizaje son los adecuados</c:v>
                </c:pt>
                <c:pt idx="3">
                  <c:v>Los docentes no cuentan con el perfil adecuado</c:v>
                </c:pt>
              </c:strCache>
            </c:strRef>
          </c:cat>
          <c:val>
            <c:numRef>
              <c:f>'GRAFICO 10'!$C$5:$C$9</c:f>
              <c:numCache>
                <c:formatCode>0%</c:formatCode>
                <c:ptCount val="5"/>
                <c:pt idx="0">
                  <c:v>0.18181818181818182</c:v>
                </c:pt>
                <c:pt idx="1">
                  <c:v>0.18181818181818182</c:v>
                </c:pt>
                <c:pt idx="2">
                  <c:v>0.25</c:v>
                </c:pt>
                <c:pt idx="3">
                  <c:v>0.38636363636363635</c:v>
                </c:pt>
              </c:numCache>
            </c:numRef>
          </c:val>
          <c:extLst xmlns:c16r2="http://schemas.microsoft.com/office/drawing/2015/06/chart">
            <c:ext xmlns:c16="http://schemas.microsoft.com/office/drawing/2014/chart" uri="{C3380CC4-5D6E-409C-BE32-E72D297353CC}">
              <c16:uniqueId val="{00000015-CE6E-4A73-BA53-A2C87D2DE6C7}"/>
            </c:ext>
          </c:extLst>
        </c:ser>
        <c:dLbls>
          <c:dLblPos val="outEnd"/>
          <c:showLegendKey val="0"/>
          <c:showVal val="0"/>
          <c:showCatName val="0"/>
          <c:showSerName val="0"/>
          <c:showPercent val="0"/>
          <c:showBubbleSize val="0"/>
          <c:showLeaderLines val="0"/>
        </c:dLbls>
      </c:pie3DChart>
      <c:spPr>
        <a:noFill/>
        <a:ln>
          <a:noFill/>
        </a:ln>
        <a:effectLst/>
      </c:spPr>
    </c:plotArea>
    <c:legend>
      <c:legendPos val="r"/>
      <c:legendEntry>
        <c:idx val="4"/>
        <c:delete val="1"/>
      </c:legendEntry>
      <c:layout>
        <c:manualLayout>
          <c:xMode val="edge"/>
          <c:yMode val="edge"/>
          <c:x val="0.65998005249343827"/>
          <c:y val="0.20042043332328005"/>
          <c:w val="0.32401994750656166"/>
          <c:h val="0.68555030293480779"/>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baseline="0">
                <a:solidFill>
                  <a:sysClr val="windowText" lastClr="000000"/>
                </a:solidFill>
                <a:latin typeface="Times New Roman" panose="02020603050405020304" pitchFamily="18" charset="0"/>
                <a:ea typeface="+mn-ea"/>
                <a:cs typeface="Times New Roman" panose="02020603050405020304" pitchFamily="18" charset="0"/>
              </a:defRPr>
            </a:pPr>
            <a:r>
              <a:rPr lang="en-US" cap="none"/>
              <a:t>Ayuda Vocacional. </a:t>
            </a:r>
          </a:p>
        </c:rich>
      </c:tx>
      <c:layout>
        <c:manualLayout>
          <c:xMode val="edge"/>
          <c:yMode val="edge"/>
          <c:x val="0.27711118110236221"/>
          <c:y val="2.6533888465616915E-2"/>
        </c:manualLayout>
      </c:layout>
      <c:overlay val="0"/>
      <c:spPr>
        <a:noFill/>
        <a:ln>
          <a:noFill/>
        </a:ln>
        <a:effectLst/>
      </c:spPr>
      <c:txPr>
        <a:bodyPr rot="0" spcFirstLastPara="1" vertOverflow="ellipsis" vert="horz" wrap="square" anchor="ctr" anchorCtr="1"/>
        <a:lstStyle/>
        <a:p>
          <a:pPr>
            <a:defRPr sz="1200" b="1" i="0" u="none" strike="noStrike" kern="1200" cap="none"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'GRAFICO 11'!$B$3:$B$4</c:f>
              <c:strCache>
                <c:ptCount val="2"/>
                <c:pt idx="0">
                  <c:v>DISTRIBUCIÓN DE FRECUENCIAS. ELEMENTO EMOCIONAL</c:v>
                </c:pt>
                <c:pt idx="1">
                  <c:v>F.R.</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1C7B-45E7-A6EF-C873C12D1EA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1C7B-45E7-A6EF-C873C12D1EA3}"/>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1C7B-45E7-A6EF-C873C12D1EA3}"/>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1C7B-45E7-A6EF-C873C12D1EA3}"/>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1C7B-45E7-A6EF-C873C12D1EA3}"/>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B-1C7B-45E7-A6EF-C873C12D1EA3}"/>
              </c:ext>
            </c:extLst>
          </c:dPt>
          <c:dLbls>
            <c:dLbl>
              <c:idx val="0"/>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1"/>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2"/>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3"/>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4"/>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5"/>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'GRAFICO 11'!$A$5:$A$10</c:f>
              <c:strCache>
                <c:ptCount val="6"/>
                <c:pt idx="0">
                  <c:v>Colegio</c:v>
                </c:pt>
                <c:pt idx="1">
                  <c:v>Preuniversitario</c:v>
                </c:pt>
                <c:pt idx="2">
                  <c:v>Nivelación de la Universidad</c:v>
                </c:pt>
                <c:pt idx="3">
                  <c:v>Unidad de Bienestar Estudiantil</c:v>
                </c:pt>
                <c:pt idx="4">
                  <c:v>Profesionales particulares</c:v>
                </c:pt>
                <c:pt idx="5">
                  <c:v>Otro</c:v>
                </c:pt>
              </c:strCache>
            </c:strRef>
          </c:cat>
          <c:val>
            <c:numRef>
              <c:f>'GRAFICO 11'!$B$5:$B$10</c:f>
              <c:numCache>
                <c:formatCode>General</c:formatCode>
                <c:ptCount val="6"/>
                <c:pt idx="0">
                  <c:v>15</c:v>
                </c:pt>
                <c:pt idx="1">
                  <c:v>11</c:v>
                </c:pt>
                <c:pt idx="2">
                  <c:v>6</c:v>
                </c:pt>
                <c:pt idx="3">
                  <c:v>1</c:v>
                </c:pt>
                <c:pt idx="4">
                  <c:v>3</c:v>
                </c:pt>
                <c:pt idx="5">
                  <c:v>8</c:v>
                </c:pt>
              </c:numCache>
            </c:numRef>
          </c:val>
          <c:extLst xmlns:c16r2="http://schemas.microsoft.com/office/drawing/2015/06/chart">
            <c:ext xmlns:c16="http://schemas.microsoft.com/office/drawing/2014/chart" uri="{C3380CC4-5D6E-409C-BE32-E72D297353CC}">
              <c16:uniqueId val="{0000000C-1C7B-45E7-A6EF-C873C12D1EA3}"/>
            </c:ext>
          </c:extLst>
        </c:ser>
        <c:ser>
          <c:idx val="1"/>
          <c:order val="1"/>
          <c:tx>
            <c:strRef>
              <c:f>'GRAFICO 11'!$C$3:$C$4</c:f>
              <c:strCache>
                <c:ptCount val="2"/>
                <c:pt idx="0">
                  <c:v>DISTRIBUCIÓN DE FRECUENCIAS. ELEMENTO EMOCIONAL</c:v>
                </c:pt>
                <c:pt idx="1">
                  <c:v>%</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E-1C7B-45E7-A6EF-C873C12D1EA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0-1C7B-45E7-A6EF-C873C12D1EA3}"/>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2-1C7B-45E7-A6EF-C873C12D1EA3}"/>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4-1C7B-45E7-A6EF-C873C12D1EA3}"/>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6-1C7B-45E7-A6EF-C873C12D1EA3}"/>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8-1C7B-45E7-A6EF-C873C12D1EA3}"/>
              </c:ext>
            </c:extLst>
          </c:dPt>
          <c:cat>
            <c:strRef>
              <c:f>'GRAFICO 11'!$A$5:$A$10</c:f>
              <c:strCache>
                <c:ptCount val="6"/>
                <c:pt idx="0">
                  <c:v>Colegio</c:v>
                </c:pt>
                <c:pt idx="1">
                  <c:v>Preuniversitario</c:v>
                </c:pt>
                <c:pt idx="2">
                  <c:v>Nivelación de la Universidad</c:v>
                </c:pt>
                <c:pt idx="3">
                  <c:v>Unidad de Bienestar Estudiantil</c:v>
                </c:pt>
                <c:pt idx="4">
                  <c:v>Profesionales particulares</c:v>
                </c:pt>
                <c:pt idx="5">
                  <c:v>Otro</c:v>
                </c:pt>
              </c:strCache>
            </c:strRef>
          </c:cat>
          <c:val>
            <c:numRef>
              <c:f>'GRAFICO 11'!$C$5:$C$10</c:f>
              <c:numCache>
                <c:formatCode>0%</c:formatCode>
                <c:ptCount val="6"/>
                <c:pt idx="0">
                  <c:v>0.34090909090909088</c:v>
                </c:pt>
                <c:pt idx="1">
                  <c:v>0.25</c:v>
                </c:pt>
                <c:pt idx="2">
                  <c:v>0.13636363636363635</c:v>
                </c:pt>
                <c:pt idx="3">
                  <c:v>2.2727272727272728E-2</c:v>
                </c:pt>
                <c:pt idx="4">
                  <c:v>6.8181818181818177E-2</c:v>
                </c:pt>
                <c:pt idx="5">
                  <c:v>0.18181818181818182</c:v>
                </c:pt>
              </c:numCache>
            </c:numRef>
          </c:val>
          <c:extLst xmlns:c16r2="http://schemas.microsoft.com/office/drawing/2015/06/chart">
            <c:ext xmlns:c16="http://schemas.microsoft.com/office/drawing/2014/chart" uri="{C3380CC4-5D6E-409C-BE32-E72D297353CC}">
              <c16:uniqueId val="{00000019-1C7B-45E7-A6EF-C873C12D1EA3}"/>
            </c:ext>
          </c:extLst>
        </c:ser>
        <c:dLbls>
          <c:dLblPos val="outEnd"/>
          <c:showLegendKey val="0"/>
          <c:showVal val="0"/>
          <c:showCatName val="0"/>
          <c:showSerName val="0"/>
          <c:showPercent val="0"/>
          <c:showBubbleSize val="0"/>
          <c:showLeaderLines val="0"/>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baseline="0">
                <a:solidFill>
                  <a:sysClr val="windowText" lastClr="000000"/>
                </a:solidFill>
                <a:latin typeface="Times New Roman" panose="02020603050405020304" pitchFamily="18" charset="0"/>
                <a:ea typeface="+mn-ea"/>
                <a:cs typeface="Times New Roman" panose="02020603050405020304" pitchFamily="18" charset="0"/>
              </a:defRPr>
            </a:pPr>
            <a:r>
              <a:rPr lang="en-US" cap="none"/>
              <a:t>Nivel académico de</a:t>
            </a:r>
            <a:r>
              <a:rPr lang="en-US" cap="none" baseline="0"/>
              <a:t> los</a:t>
            </a:r>
            <a:r>
              <a:rPr lang="en-US" cap="none"/>
              <a:t> docentes. </a:t>
            </a:r>
          </a:p>
        </c:rich>
      </c:tx>
      <c:layout>
        <c:manualLayout>
          <c:xMode val="edge"/>
          <c:yMode val="edge"/>
          <c:x val="0.22167488210315173"/>
          <c:y val="3.0734125474970817E-2"/>
        </c:manualLayout>
      </c:layout>
      <c:overlay val="0"/>
      <c:spPr>
        <a:noFill/>
        <a:ln>
          <a:noFill/>
        </a:ln>
        <a:effectLst/>
      </c:spPr>
      <c:txPr>
        <a:bodyPr rot="0" spcFirstLastPara="1" vertOverflow="ellipsis" vert="horz" wrap="square" anchor="ctr" anchorCtr="1"/>
        <a:lstStyle/>
        <a:p>
          <a:pPr>
            <a:defRPr sz="1200" b="1" i="0" u="none" strike="noStrike" kern="1200" cap="none"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'GRAFICO 12'!$B$3:$B$4</c:f>
              <c:strCache>
                <c:ptCount val="2"/>
                <c:pt idx="0">
                  <c:v>DISTRIBUCIÓN DE FRECUENCIAS. SINTOMAS QUE AFECTAN EL RENDIMIENTO</c:v>
                </c:pt>
                <c:pt idx="1">
                  <c:v>F.R.</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34EB-4BF4-9852-9D61FBE26981}"/>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34EB-4BF4-9852-9D61FBE26981}"/>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34EB-4BF4-9852-9D61FBE26981}"/>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34EB-4BF4-9852-9D61FBE26981}"/>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34EB-4BF4-9852-9D61FBE26981}"/>
              </c:ext>
            </c:extLst>
          </c:dPt>
          <c:dLbls>
            <c:dLbl>
              <c:idx val="0"/>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1"/>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2"/>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3"/>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4"/>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'GRAFICO 12'!$A$5:$A$9</c:f>
              <c:strCache>
                <c:ptCount val="4"/>
                <c:pt idx="0">
                  <c:v>Adecuado para dictar los contenidos de su materia</c:v>
                </c:pt>
                <c:pt idx="1">
                  <c:v>Insuficiente para el nivel superior</c:v>
                </c:pt>
                <c:pt idx="2">
                  <c:v>No cuentan con la pedagogía necesaria</c:v>
                </c:pt>
                <c:pt idx="3">
                  <c:v>Otra</c:v>
                </c:pt>
              </c:strCache>
            </c:strRef>
          </c:cat>
          <c:val>
            <c:numRef>
              <c:f>'GRAFICO 12'!$B$5:$B$9</c:f>
              <c:numCache>
                <c:formatCode>General</c:formatCode>
                <c:ptCount val="5"/>
                <c:pt idx="0">
                  <c:v>23</c:v>
                </c:pt>
                <c:pt idx="1">
                  <c:v>2</c:v>
                </c:pt>
                <c:pt idx="2">
                  <c:v>19</c:v>
                </c:pt>
                <c:pt idx="3">
                  <c:v>0</c:v>
                </c:pt>
              </c:numCache>
            </c:numRef>
          </c:val>
          <c:extLst xmlns:c16r2="http://schemas.microsoft.com/office/drawing/2015/06/chart">
            <c:ext xmlns:c16="http://schemas.microsoft.com/office/drawing/2014/chart" uri="{C3380CC4-5D6E-409C-BE32-E72D297353CC}">
              <c16:uniqueId val="{0000000A-34EB-4BF4-9852-9D61FBE26981}"/>
            </c:ext>
          </c:extLst>
        </c:ser>
        <c:ser>
          <c:idx val="1"/>
          <c:order val="1"/>
          <c:tx>
            <c:strRef>
              <c:f>'GRAFICO 12'!$C$3:$C$4</c:f>
              <c:strCache>
                <c:ptCount val="2"/>
                <c:pt idx="0">
                  <c:v>DISTRIBUCIÓN DE FRECUENCIAS. SINTOMAS QUE AFECTAN EL RENDIMIENTO</c:v>
                </c:pt>
                <c:pt idx="1">
                  <c:v>%</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C-34EB-4BF4-9852-9D61FBE26981}"/>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E-34EB-4BF4-9852-9D61FBE26981}"/>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0-34EB-4BF4-9852-9D61FBE26981}"/>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2-34EB-4BF4-9852-9D61FBE26981}"/>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4-34EB-4BF4-9852-9D61FBE26981}"/>
              </c:ext>
            </c:extLst>
          </c:dPt>
          <c:cat>
            <c:strRef>
              <c:f>'GRAFICO 12'!$A$5:$A$9</c:f>
              <c:strCache>
                <c:ptCount val="4"/>
                <c:pt idx="0">
                  <c:v>Adecuado para dictar los contenidos de su materia</c:v>
                </c:pt>
                <c:pt idx="1">
                  <c:v>Insuficiente para el nivel superior</c:v>
                </c:pt>
                <c:pt idx="2">
                  <c:v>No cuentan con la pedagogía necesaria</c:v>
                </c:pt>
                <c:pt idx="3">
                  <c:v>Otra</c:v>
                </c:pt>
              </c:strCache>
            </c:strRef>
          </c:cat>
          <c:val>
            <c:numRef>
              <c:f>'GRAFICO 12'!$C$5:$C$9</c:f>
              <c:numCache>
                <c:formatCode>0%</c:formatCode>
                <c:ptCount val="5"/>
                <c:pt idx="0">
                  <c:v>0.52272727272727271</c:v>
                </c:pt>
                <c:pt idx="1">
                  <c:v>4.5454545454545456E-2</c:v>
                </c:pt>
                <c:pt idx="2">
                  <c:v>0.43181818181818182</c:v>
                </c:pt>
                <c:pt idx="3">
                  <c:v>0</c:v>
                </c:pt>
              </c:numCache>
            </c:numRef>
          </c:val>
          <c:extLst xmlns:c16r2="http://schemas.microsoft.com/office/drawing/2015/06/chart">
            <c:ext xmlns:c16="http://schemas.microsoft.com/office/drawing/2014/chart" uri="{C3380CC4-5D6E-409C-BE32-E72D297353CC}">
              <c16:uniqueId val="{00000015-34EB-4BF4-9852-9D61FBE26981}"/>
            </c:ext>
          </c:extLst>
        </c:ser>
        <c:dLbls>
          <c:dLblPos val="outEnd"/>
          <c:showLegendKey val="0"/>
          <c:showVal val="0"/>
          <c:showCatName val="0"/>
          <c:showSerName val="0"/>
          <c:showPercent val="0"/>
          <c:showBubbleSize val="0"/>
          <c:showLeaderLines val="0"/>
        </c:dLbls>
      </c:pie3DChart>
      <c:spPr>
        <a:noFill/>
        <a:ln>
          <a:noFill/>
        </a:ln>
        <a:effectLst/>
      </c:spPr>
    </c:plotArea>
    <c:legend>
      <c:legendPos val="r"/>
      <c:legendEntry>
        <c:idx val="4"/>
        <c:delete val="1"/>
      </c:legendEntry>
      <c:layout>
        <c:manualLayout>
          <c:xMode val="edge"/>
          <c:yMode val="edge"/>
          <c:x val="0.63375294648678471"/>
          <c:y val="0.19385433846376557"/>
          <c:w val="0.35024707711461134"/>
          <c:h val="0.80373796020080546"/>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baseline="0">
                <a:solidFill>
                  <a:sysClr val="windowText" lastClr="000000"/>
                </a:solidFill>
                <a:latin typeface="Times New Roman" panose="02020603050405020304" pitchFamily="18" charset="0"/>
                <a:ea typeface="+mn-ea"/>
                <a:cs typeface="Times New Roman" panose="02020603050405020304" pitchFamily="18" charset="0"/>
              </a:defRPr>
            </a:pPr>
            <a:r>
              <a:rPr lang="en-US" cap="none"/>
              <a:t>Actividades de integración</a:t>
            </a:r>
          </a:p>
        </c:rich>
      </c:tx>
      <c:layout>
        <c:manualLayout>
          <c:xMode val="edge"/>
          <c:yMode val="edge"/>
          <c:x val="0.29023125487692419"/>
          <c:y val="4.2220369512634456E-2"/>
        </c:manualLayout>
      </c:layout>
      <c:overlay val="0"/>
      <c:spPr>
        <a:noFill/>
        <a:ln>
          <a:noFill/>
        </a:ln>
        <a:effectLst/>
      </c:spPr>
      <c:txPr>
        <a:bodyPr rot="0" spcFirstLastPara="1" vertOverflow="ellipsis" vert="horz" wrap="square" anchor="ctr" anchorCtr="1"/>
        <a:lstStyle/>
        <a:p>
          <a:pPr>
            <a:defRPr sz="1200" b="1" i="0" u="none" strike="noStrike" kern="1200" cap="none"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'GRAFICO 13'!$B$3:$B$4</c:f>
              <c:strCache>
                <c:ptCount val="2"/>
                <c:pt idx="0">
                  <c:v>DISTRIBUCIÓN DE FRECUENCIAS. SINTOMAS QUE AFECTAN EL RENDIMIENTO</c:v>
                </c:pt>
                <c:pt idx="1">
                  <c:v>F.R.</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5922-4A54-B4D8-3BBEF76E41F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5922-4A54-B4D8-3BBEF76E41F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5922-4A54-B4D8-3BBEF76E41F8}"/>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5922-4A54-B4D8-3BBEF76E41F8}"/>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5922-4A54-B4D8-3BBEF76E41F8}"/>
              </c:ext>
            </c:extLst>
          </c:dPt>
          <c:dLbls>
            <c:dLbl>
              <c:idx val="0"/>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1"/>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2"/>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3"/>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4"/>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'GRAFICO 13'!$A$5:$A$9</c:f>
              <c:strCache>
                <c:ptCount val="4"/>
                <c:pt idx="0">
                  <c:v>Actividades extracurriculares entre estudiantes</c:v>
                </c:pt>
                <c:pt idx="1">
                  <c:v>Interacciones entre estudiantes y docentes</c:v>
                </c:pt>
                <c:pt idx="2">
                  <c:v>Actividades de fortalecimiento de destrezas personales</c:v>
                </c:pt>
                <c:pt idx="3">
                  <c:v>Otras </c:v>
                </c:pt>
              </c:strCache>
            </c:strRef>
          </c:cat>
          <c:val>
            <c:numRef>
              <c:f>'GRAFICO 13'!$B$5:$B$9</c:f>
              <c:numCache>
                <c:formatCode>General</c:formatCode>
                <c:ptCount val="5"/>
                <c:pt idx="0">
                  <c:v>18</c:v>
                </c:pt>
                <c:pt idx="1">
                  <c:v>10</c:v>
                </c:pt>
                <c:pt idx="2">
                  <c:v>7</c:v>
                </c:pt>
                <c:pt idx="3">
                  <c:v>9</c:v>
                </c:pt>
              </c:numCache>
            </c:numRef>
          </c:val>
          <c:extLst xmlns:c16r2="http://schemas.microsoft.com/office/drawing/2015/06/chart">
            <c:ext xmlns:c16="http://schemas.microsoft.com/office/drawing/2014/chart" uri="{C3380CC4-5D6E-409C-BE32-E72D297353CC}">
              <c16:uniqueId val="{0000000A-5922-4A54-B4D8-3BBEF76E41F8}"/>
            </c:ext>
          </c:extLst>
        </c:ser>
        <c:ser>
          <c:idx val="1"/>
          <c:order val="1"/>
          <c:tx>
            <c:strRef>
              <c:f>'GRAFICO 13'!$C$3:$C$4</c:f>
              <c:strCache>
                <c:ptCount val="2"/>
                <c:pt idx="0">
                  <c:v>DISTRIBUCIÓN DE FRECUENCIAS. SINTOMAS QUE AFECTAN EL RENDIMIENTO</c:v>
                </c:pt>
                <c:pt idx="1">
                  <c:v>%</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C-5922-4A54-B4D8-3BBEF76E41F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E-5922-4A54-B4D8-3BBEF76E41F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0-5922-4A54-B4D8-3BBEF76E41F8}"/>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2-5922-4A54-B4D8-3BBEF76E41F8}"/>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4-5922-4A54-B4D8-3BBEF76E41F8}"/>
              </c:ext>
            </c:extLst>
          </c:dPt>
          <c:cat>
            <c:strRef>
              <c:f>'GRAFICO 13'!$A$5:$A$9</c:f>
              <c:strCache>
                <c:ptCount val="4"/>
                <c:pt idx="0">
                  <c:v>Actividades extracurriculares entre estudiantes</c:v>
                </c:pt>
                <c:pt idx="1">
                  <c:v>Interacciones entre estudiantes y docentes</c:v>
                </c:pt>
                <c:pt idx="2">
                  <c:v>Actividades de fortalecimiento de destrezas personales</c:v>
                </c:pt>
                <c:pt idx="3">
                  <c:v>Otras </c:v>
                </c:pt>
              </c:strCache>
            </c:strRef>
          </c:cat>
          <c:val>
            <c:numRef>
              <c:f>'GRAFICO 13'!$C$5:$C$9</c:f>
              <c:numCache>
                <c:formatCode>0%</c:formatCode>
                <c:ptCount val="5"/>
                <c:pt idx="0">
                  <c:v>0.40909090909090912</c:v>
                </c:pt>
                <c:pt idx="1">
                  <c:v>0.22727272727272727</c:v>
                </c:pt>
                <c:pt idx="2">
                  <c:v>0.15909090909090909</c:v>
                </c:pt>
                <c:pt idx="3">
                  <c:v>0.20454545454545456</c:v>
                </c:pt>
              </c:numCache>
            </c:numRef>
          </c:val>
          <c:extLst xmlns:c16r2="http://schemas.microsoft.com/office/drawing/2015/06/chart">
            <c:ext xmlns:c16="http://schemas.microsoft.com/office/drawing/2014/chart" uri="{C3380CC4-5D6E-409C-BE32-E72D297353CC}">
              <c16:uniqueId val="{00000015-5922-4A54-B4D8-3BBEF76E41F8}"/>
            </c:ext>
          </c:extLst>
        </c:ser>
        <c:dLbls>
          <c:dLblPos val="outEnd"/>
          <c:showLegendKey val="0"/>
          <c:showVal val="0"/>
          <c:showCatName val="0"/>
          <c:showSerName val="0"/>
          <c:showPercent val="0"/>
          <c:showBubbleSize val="0"/>
          <c:showLeaderLines val="0"/>
        </c:dLbls>
      </c:pie3DChart>
      <c:spPr>
        <a:noFill/>
        <a:ln>
          <a:noFill/>
        </a:ln>
        <a:effectLst/>
      </c:spPr>
    </c:plotArea>
    <c:legend>
      <c:legendPos val="r"/>
      <c:legendEntry>
        <c:idx val="4"/>
        <c:delete val="1"/>
      </c:legendEntry>
      <c:layout>
        <c:manualLayout>
          <c:xMode val="edge"/>
          <c:yMode val="edge"/>
          <c:x val="0.65998005249343827"/>
          <c:y val="0.20042043332328005"/>
          <c:w val="0.32401994750656166"/>
          <c:h val="0.68555030293480779"/>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baseline="0">
                <a:solidFill>
                  <a:sysClr val="windowText" lastClr="000000"/>
                </a:solidFill>
                <a:latin typeface="Times New Roman" panose="02020603050405020304" pitchFamily="18" charset="0"/>
                <a:ea typeface="+mn-ea"/>
                <a:cs typeface="Times New Roman" panose="02020603050405020304" pitchFamily="18" charset="0"/>
              </a:defRPr>
            </a:pPr>
            <a:r>
              <a:rPr lang="en-US" cap="none"/>
              <a:t>Aspectos de los docentes. </a:t>
            </a:r>
          </a:p>
        </c:rich>
      </c:tx>
      <c:layout>
        <c:manualLayout>
          <c:xMode val="edge"/>
          <c:yMode val="edge"/>
          <c:x val="0.28786133276964543"/>
          <c:y val="3.5393482791395259E-2"/>
        </c:manualLayout>
      </c:layout>
      <c:overlay val="0"/>
      <c:spPr>
        <a:noFill/>
        <a:ln>
          <a:noFill/>
        </a:ln>
        <a:effectLst/>
      </c:spPr>
      <c:txPr>
        <a:bodyPr rot="0" spcFirstLastPara="1" vertOverflow="ellipsis" vert="horz" wrap="square" anchor="ctr" anchorCtr="1"/>
        <a:lstStyle/>
        <a:p>
          <a:pPr>
            <a:defRPr sz="1200" b="1" i="0" u="none" strike="noStrike" kern="1200" cap="none"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'GRAFICO 14'!$B$3:$B$4</c:f>
              <c:strCache>
                <c:ptCount val="2"/>
                <c:pt idx="0">
                  <c:v>DISTRIBUCIÓN DE FRECUENCIAS. SINTOMAS QUE AFECTAN EL RENDIMIENTO</c:v>
                </c:pt>
                <c:pt idx="1">
                  <c:v>F.R.</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408E-415E-90C0-BBF9103BEA2F}"/>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408E-415E-90C0-BBF9103BEA2F}"/>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408E-415E-90C0-BBF9103BEA2F}"/>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408E-415E-90C0-BBF9103BEA2F}"/>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408E-415E-90C0-BBF9103BEA2F}"/>
              </c:ext>
            </c:extLst>
          </c:dPt>
          <c:dLbls>
            <c:dLbl>
              <c:idx val="0"/>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1"/>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2"/>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3"/>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4"/>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'GRAFICO 14'!$A$5:$A$9</c:f>
              <c:strCache>
                <c:ptCount val="5"/>
                <c:pt idx="0">
                  <c:v>Manejo de estrategias metodológicas para la enseñanza</c:v>
                </c:pt>
                <c:pt idx="1">
                  <c:v>Falta de preparación docente</c:v>
                </c:pt>
                <c:pt idx="2">
                  <c:v>Carencia de experiencia en el manejo de contenidos por el docente</c:v>
                </c:pt>
                <c:pt idx="3">
                  <c:v>Docentes formados con principios éticos y morales</c:v>
                </c:pt>
                <c:pt idx="4">
                  <c:v>Otro</c:v>
                </c:pt>
              </c:strCache>
            </c:strRef>
          </c:cat>
          <c:val>
            <c:numRef>
              <c:f>'GRAFICO 14'!$B$5:$B$9</c:f>
              <c:numCache>
                <c:formatCode>General</c:formatCode>
                <c:ptCount val="5"/>
                <c:pt idx="0">
                  <c:v>19</c:v>
                </c:pt>
                <c:pt idx="1">
                  <c:v>14</c:v>
                </c:pt>
                <c:pt idx="2">
                  <c:v>3</c:v>
                </c:pt>
                <c:pt idx="3">
                  <c:v>7</c:v>
                </c:pt>
                <c:pt idx="4">
                  <c:v>1</c:v>
                </c:pt>
              </c:numCache>
            </c:numRef>
          </c:val>
          <c:extLst xmlns:c16r2="http://schemas.microsoft.com/office/drawing/2015/06/chart">
            <c:ext xmlns:c16="http://schemas.microsoft.com/office/drawing/2014/chart" uri="{C3380CC4-5D6E-409C-BE32-E72D297353CC}">
              <c16:uniqueId val="{0000000A-408E-415E-90C0-BBF9103BEA2F}"/>
            </c:ext>
          </c:extLst>
        </c:ser>
        <c:ser>
          <c:idx val="1"/>
          <c:order val="1"/>
          <c:tx>
            <c:strRef>
              <c:f>'GRAFICO 14'!$C$3:$C$4</c:f>
              <c:strCache>
                <c:ptCount val="2"/>
                <c:pt idx="0">
                  <c:v>DISTRIBUCIÓN DE FRECUENCIAS. SINTOMAS QUE AFECTAN EL RENDIMIENTO</c:v>
                </c:pt>
                <c:pt idx="1">
                  <c:v>%</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C-408E-415E-90C0-BBF9103BEA2F}"/>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E-408E-415E-90C0-BBF9103BEA2F}"/>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0-408E-415E-90C0-BBF9103BEA2F}"/>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2-408E-415E-90C0-BBF9103BEA2F}"/>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4-408E-415E-90C0-BBF9103BEA2F}"/>
              </c:ext>
            </c:extLst>
          </c:dPt>
          <c:cat>
            <c:strRef>
              <c:f>'GRAFICO 14'!$A$5:$A$9</c:f>
              <c:strCache>
                <c:ptCount val="5"/>
                <c:pt idx="0">
                  <c:v>Manejo de estrategias metodológicas para la enseñanza</c:v>
                </c:pt>
                <c:pt idx="1">
                  <c:v>Falta de preparación docente</c:v>
                </c:pt>
                <c:pt idx="2">
                  <c:v>Carencia de experiencia en el manejo de contenidos por el docente</c:v>
                </c:pt>
                <c:pt idx="3">
                  <c:v>Docentes formados con principios éticos y morales</c:v>
                </c:pt>
                <c:pt idx="4">
                  <c:v>Otro</c:v>
                </c:pt>
              </c:strCache>
            </c:strRef>
          </c:cat>
          <c:val>
            <c:numRef>
              <c:f>'GRAFICO 14'!$C$5:$C$9</c:f>
              <c:numCache>
                <c:formatCode>0%</c:formatCode>
                <c:ptCount val="5"/>
                <c:pt idx="0">
                  <c:v>0.43181818181818182</c:v>
                </c:pt>
                <c:pt idx="1">
                  <c:v>0.31818181818181818</c:v>
                </c:pt>
                <c:pt idx="2">
                  <c:v>6.8181818181818177E-2</c:v>
                </c:pt>
                <c:pt idx="3">
                  <c:v>0.15909090909090909</c:v>
                </c:pt>
                <c:pt idx="4">
                  <c:v>2.2727272727272728E-2</c:v>
                </c:pt>
              </c:numCache>
            </c:numRef>
          </c:val>
          <c:extLst xmlns:c16r2="http://schemas.microsoft.com/office/drawing/2015/06/chart">
            <c:ext xmlns:c16="http://schemas.microsoft.com/office/drawing/2014/chart" uri="{C3380CC4-5D6E-409C-BE32-E72D297353CC}">
              <c16:uniqueId val="{00000015-408E-415E-90C0-BBF9103BEA2F}"/>
            </c:ext>
          </c:extLst>
        </c:ser>
        <c:dLbls>
          <c:dLblPos val="outEnd"/>
          <c:showLegendKey val="0"/>
          <c:showVal val="0"/>
          <c:showCatName val="0"/>
          <c:showSerName val="0"/>
          <c:showPercent val="0"/>
          <c:showBubbleSize val="0"/>
          <c:showLeaderLines val="0"/>
        </c:dLbls>
      </c:pie3DChart>
      <c:spPr>
        <a:noFill/>
        <a:ln>
          <a:noFill/>
        </a:ln>
        <a:effectLst/>
      </c:spPr>
    </c:plotArea>
    <c:legend>
      <c:legendPos val="r"/>
      <c:layout>
        <c:manualLayout>
          <c:xMode val="edge"/>
          <c:yMode val="edge"/>
          <c:x val="0.65998005249343827"/>
          <c:y val="0.15169382896905331"/>
          <c:w val="0.32401994750656166"/>
          <c:h val="0.80072200277290917"/>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baseline="0">
                <a:solidFill>
                  <a:sysClr val="windowText" lastClr="000000"/>
                </a:solidFill>
                <a:latin typeface="Times New Roman" panose="02020603050405020304" pitchFamily="18" charset="0"/>
                <a:ea typeface="+mn-ea"/>
                <a:cs typeface="Times New Roman" panose="02020603050405020304" pitchFamily="18" charset="0"/>
              </a:defRPr>
            </a:pPr>
            <a:r>
              <a:rPr lang="en-US" cap="none"/>
              <a:t>Contenidos de las asignaturas. </a:t>
            </a:r>
          </a:p>
        </c:rich>
      </c:tx>
      <c:layout>
        <c:manualLayout>
          <c:xMode val="edge"/>
          <c:yMode val="edge"/>
          <c:x val="0.18644451443569554"/>
          <c:y val="2.6533992063481008E-2"/>
        </c:manualLayout>
      </c:layout>
      <c:overlay val="0"/>
      <c:spPr>
        <a:noFill/>
        <a:ln>
          <a:noFill/>
        </a:ln>
        <a:effectLst/>
      </c:spPr>
      <c:txPr>
        <a:bodyPr rot="0" spcFirstLastPara="1" vertOverflow="ellipsis" vert="horz" wrap="square" anchor="ctr" anchorCtr="1"/>
        <a:lstStyle/>
        <a:p>
          <a:pPr>
            <a:defRPr sz="1200" b="1" i="0" u="none" strike="noStrike" kern="1200" cap="none"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'GRAFICO 15'!$B$3:$B$4</c:f>
              <c:strCache>
                <c:ptCount val="2"/>
                <c:pt idx="0">
                  <c:v>DISTRIBUCIÓN DE FRECUENCIAS. SINTOMAS QUE AFECTAN EL RENDIMIENTO</c:v>
                </c:pt>
                <c:pt idx="1">
                  <c:v>F.R.</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83CD-4116-AE49-8D3699F23B7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83CD-4116-AE49-8D3699F23B73}"/>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83CD-4116-AE49-8D3699F23B73}"/>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83CD-4116-AE49-8D3699F23B73}"/>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83CD-4116-AE49-8D3699F23B73}"/>
              </c:ext>
            </c:extLst>
          </c:dPt>
          <c:dLbls>
            <c:dLbl>
              <c:idx val="0"/>
              <c:tx>
                <c:rich>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a:t>36%</a:t>
                    </a:r>
                  </a:p>
                </c:rich>
              </c:tx>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83CD-4116-AE49-8D3699F23B73}"/>
                </c:ext>
                <c:ext xmlns:c15="http://schemas.microsoft.com/office/drawing/2012/chart" uri="{CE6537A1-D6FC-4f65-9D91-7224C49458BB}"/>
              </c:extLst>
            </c:dLbl>
            <c:dLbl>
              <c:idx val="1"/>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2"/>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3"/>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4"/>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'GRAFICO 15'!$A$5:$A$9</c:f>
              <c:strCache>
                <c:ptCount val="5"/>
                <c:pt idx="0">
                  <c:v>Muy poco tiempo para el contenido de las materias</c:v>
                </c:pt>
                <c:pt idx="1">
                  <c:v>Es congruente el contenido con el Syllabus realizado</c:v>
                </c:pt>
                <c:pt idx="2">
                  <c:v>Poco contenido para cada materia planificada</c:v>
                </c:pt>
                <c:pt idx="3">
                  <c:v>Demasiado contenido en cada semestre</c:v>
                </c:pt>
                <c:pt idx="4">
                  <c:v>Otra </c:v>
                </c:pt>
              </c:strCache>
            </c:strRef>
          </c:cat>
          <c:val>
            <c:numRef>
              <c:f>'GRAFICO 15'!$B$5:$B$9</c:f>
              <c:numCache>
                <c:formatCode>General</c:formatCode>
                <c:ptCount val="5"/>
                <c:pt idx="0">
                  <c:v>16</c:v>
                </c:pt>
                <c:pt idx="1">
                  <c:v>18</c:v>
                </c:pt>
                <c:pt idx="2">
                  <c:v>1</c:v>
                </c:pt>
                <c:pt idx="3">
                  <c:v>8</c:v>
                </c:pt>
                <c:pt idx="4">
                  <c:v>1</c:v>
                </c:pt>
              </c:numCache>
            </c:numRef>
          </c:val>
          <c:extLst xmlns:c16r2="http://schemas.microsoft.com/office/drawing/2015/06/chart">
            <c:ext xmlns:c16="http://schemas.microsoft.com/office/drawing/2014/chart" uri="{C3380CC4-5D6E-409C-BE32-E72D297353CC}">
              <c16:uniqueId val="{0000000A-83CD-4116-AE49-8D3699F23B73}"/>
            </c:ext>
          </c:extLst>
        </c:ser>
        <c:ser>
          <c:idx val="1"/>
          <c:order val="1"/>
          <c:tx>
            <c:strRef>
              <c:f>'GRAFICO 15'!$C$3:$C$4</c:f>
              <c:strCache>
                <c:ptCount val="2"/>
                <c:pt idx="0">
                  <c:v>DISTRIBUCIÓN DE FRECUENCIAS. SINTOMAS QUE AFECTAN EL RENDIMIENTO</c:v>
                </c:pt>
                <c:pt idx="1">
                  <c:v>%</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C-83CD-4116-AE49-8D3699F23B7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E-83CD-4116-AE49-8D3699F23B73}"/>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0-83CD-4116-AE49-8D3699F23B73}"/>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2-83CD-4116-AE49-8D3699F23B73}"/>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4-83CD-4116-AE49-8D3699F23B73}"/>
              </c:ext>
            </c:extLst>
          </c:dPt>
          <c:cat>
            <c:strRef>
              <c:f>'GRAFICO 15'!$A$5:$A$9</c:f>
              <c:strCache>
                <c:ptCount val="5"/>
                <c:pt idx="0">
                  <c:v>Muy poco tiempo para el contenido de las materias</c:v>
                </c:pt>
                <c:pt idx="1">
                  <c:v>Es congruente el contenido con el Syllabus realizado</c:v>
                </c:pt>
                <c:pt idx="2">
                  <c:v>Poco contenido para cada materia planificada</c:v>
                </c:pt>
                <c:pt idx="3">
                  <c:v>Demasiado contenido en cada semestre</c:v>
                </c:pt>
                <c:pt idx="4">
                  <c:v>Otra </c:v>
                </c:pt>
              </c:strCache>
            </c:strRef>
          </c:cat>
          <c:val>
            <c:numRef>
              <c:f>'GRAFICO 15'!$C$5:$C$9</c:f>
              <c:numCache>
                <c:formatCode>0%</c:formatCode>
                <c:ptCount val="5"/>
                <c:pt idx="0">
                  <c:v>0.36363636363636365</c:v>
                </c:pt>
                <c:pt idx="1">
                  <c:v>0.40909090909090912</c:v>
                </c:pt>
                <c:pt idx="2">
                  <c:v>2.2727272727272728E-2</c:v>
                </c:pt>
                <c:pt idx="3">
                  <c:v>0.18181818181818182</c:v>
                </c:pt>
                <c:pt idx="4">
                  <c:v>2.2727272727272728E-2</c:v>
                </c:pt>
              </c:numCache>
            </c:numRef>
          </c:val>
          <c:extLst xmlns:c16r2="http://schemas.microsoft.com/office/drawing/2015/06/chart">
            <c:ext xmlns:c16="http://schemas.microsoft.com/office/drawing/2014/chart" uri="{C3380CC4-5D6E-409C-BE32-E72D297353CC}">
              <c16:uniqueId val="{00000015-83CD-4116-AE49-8D3699F23B73}"/>
            </c:ext>
          </c:extLst>
        </c:ser>
        <c:dLbls>
          <c:dLblPos val="outEnd"/>
          <c:showLegendKey val="0"/>
          <c:showVal val="0"/>
          <c:showCatName val="0"/>
          <c:showSerName val="0"/>
          <c:showPercent val="0"/>
          <c:showBubbleSize val="0"/>
          <c:showLeaderLines val="0"/>
        </c:dLbls>
      </c:pie3DChart>
      <c:spPr>
        <a:noFill/>
        <a:ln>
          <a:noFill/>
        </a:ln>
        <a:effectLst/>
      </c:spPr>
    </c:plotArea>
    <c:legend>
      <c:legendPos val="r"/>
      <c:layout>
        <c:manualLayout>
          <c:xMode val="edge"/>
          <c:yMode val="edge"/>
          <c:x val="0.64188050023158871"/>
          <c:y val="0.15496579972957925"/>
          <c:w val="0.34211945226303725"/>
          <c:h val="0.82191402211087261"/>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baseline="0">
                <a:solidFill>
                  <a:sysClr val="windowText" lastClr="000000"/>
                </a:solidFill>
                <a:latin typeface="Times New Roman" panose="02020603050405020304" pitchFamily="18" charset="0"/>
                <a:ea typeface="+mn-ea"/>
                <a:cs typeface="Times New Roman" panose="02020603050405020304" pitchFamily="18" charset="0"/>
              </a:defRPr>
            </a:pPr>
            <a:r>
              <a:rPr lang="en-US" cap="none"/>
              <a:t>Contenidos Complejos de la carrera. </a:t>
            </a:r>
          </a:p>
        </c:rich>
      </c:tx>
      <c:layout>
        <c:manualLayout>
          <c:xMode val="edge"/>
          <c:yMode val="edge"/>
          <c:x val="0.26503531570748778"/>
          <c:y val="4.2253160848999195E-2"/>
        </c:manualLayout>
      </c:layout>
      <c:overlay val="0"/>
      <c:spPr>
        <a:noFill/>
        <a:ln>
          <a:noFill/>
        </a:ln>
        <a:effectLst/>
      </c:spPr>
      <c:txPr>
        <a:bodyPr rot="0" spcFirstLastPara="1" vertOverflow="ellipsis" vert="horz" wrap="square" anchor="ctr" anchorCtr="1"/>
        <a:lstStyle/>
        <a:p>
          <a:pPr>
            <a:defRPr sz="1200" b="1" i="0" u="none" strike="noStrike" kern="1200" cap="none"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'GRAFICO 16'!$B$3:$B$4</c:f>
              <c:strCache>
                <c:ptCount val="2"/>
                <c:pt idx="0">
                  <c:v>DISTRIBUCIÓN DE FRECUENCIAS. SINTOMAS QUE AFECTAN EL RENDIMIENTO</c:v>
                </c:pt>
                <c:pt idx="1">
                  <c:v>F.R.</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00A7-4AA4-A751-B80FF2AA873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00A7-4AA4-A751-B80FF2AA873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00A7-4AA4-A751-B80FF2AA8738}"/>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00A7-4AA4-A751-B80FF2AA8738}"/>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00A7-4AA4-A751-B80FF2AA8738}"/>
              </c:ext>
            </c:extLst>
          </c:dPt>
          <c:dLbls>
            <c:dLbl>
              <c:idx val="0"/>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1"/>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2"/>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3"/>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4"/>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'GRAFICO 16'!$A$5:$A$9</c:f>
              <c:strCache>
                <c:ptCount val="3"/>
                <c:pt idx="0">
                  <c:v>Si</c:v>
                </c:pt>
                <c:pt idx="1">
                  <c:v>No</c:v>
                </c:pt>
                <c:pt idx="2">
                  <c:v>otro</c:v>
                </c:pt>
              </c:strCache>
            </c:strRef>
          </c:cat>
          <c:val>
            <c:numRef>
              <c:f>'GRAFICO 16'!$B$5:$B$9</c:f>
              <c:numCache>
                <c:formatCode>General</c:formatCode>
                <c:ptCount val="5"/>
                <c:pt idx="0">
                  <c:v>8</c:v>
                </c:pt>
                <c:pt idx="1">
                  <c:v>35</c:v>
                </c:pt>
                <c:pt idx="2">
                  <c:v>1</c:v>
                </c:pt>
              </c:numCache>
            </c:numRef>
          </c:val>
          <c:extLst xmlns:c16r2="http://schemas.microsoft.com/office/drawing/2015/06/chart">
            <c:ext xmlns:c16="http://schemas.microsoft.com/office/drawing/2014/chart" uri="{C3380CC4-5D6E-409C-BE32-E72D297353CC}">
              <c16:uniqueId val="{0000000A-00A7-4AA4-A751-B80FF2AA8738}"/>
            </c:ext>
          </c:extLst>
        </c:ser>
        <c:ser>
          <c:idx val="1"/>
          <c:order val="1"/>
          <c:tx>
            <c:strRef>
              <c:f>'GRAFICO 16'!$C$3:$C$4</c:f>
              <c:strCache>
                <c:ptCount val="2"/>
                <c:pt idx="0">
                  <c:v>DISTRIBUCIÓN DE FRECUENCIAS. SINTOMAS QUE AFECTAN EL RENDIMIENTO</c:v>
                </c:pt>
                <c:pt idx="1">
                  <c:v>%</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C-00A7-4AA4-A751-B80FF2AA873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E-00A7-4AA4-A751-B80FF2AA873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0-00A7-4AA4-A751-B80FF2AA8738}"/>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2-00A7-4AA4-A751-B80FF2AA8738}"/>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4-00A7-4AA4-A751-B80FF2AA8738}"/>
              </c:ext>
            </c:extLst>
          </c:dPt>
          <c:cat>
            <c:strRef>
              <c:f>'GRAFICO 16'!$A$5:$A$9</c:f>
              <c:strCache>
                <c:ptCount val="3"/>
                <c:pt idx="0">
                  <c:v>Si</c:v>
                </c:pt>
                <c:pt idx="1">
                  <c:v>No</c:v>
                </c:pt>
                <c:pt idx="2">
                  <c:v>otro</c:v>
                </c:pt>
              </c:strCache>
            </c:strRef>
          </c:cat>
          <c:val>
            <c:numRef>
              <c:f>'GRAFICO 16'!$C$5:$C$9</c:f>
              <c:numCache>
                <c:formatCode>0%</c:formatCode>
                <c:ptCount val="5"/>
                <c:pt idx="0">
                  <c:v>0.18181818181818182</c:v>
                </c:pt>
                <c:pt idx="1">
                  <c:v>0.79545454545454541</c:v>
                </c:pt>
                <c:pt idx="2">
                  <c:v>2.2727272727272728E-2</c:v>
                </c:pt>
              </c:numCache>
            </c:numRef>
          </c:val>
          <c:extLst xmlns:c16r2="http://schemas.microsoft.com/office/drawing/2015/06/chart">
            <c:ext xmlns:c16="http://schemas.microsoft.com/office/drawing/2014/chart" uri="{C3380CC4-5D6E-409C-BE32-E72D297353CC}">
              <c16:uniqueId val="{00000015-00A7-4AA4-A751-B80FF2AA8738}"/>
            </c:ext>
          </c:extLst>
        </c:ser>
        <c:dLbls>
          <c:dLblPos val="outEnd"/>
          <c:showLegendKey val="0"/>
          <c:showVal val="0"/>
          <c:showCatName val="0"/>
          <c:showSerName val="0"/>
          <c:showPercent val="0"/>
          <c:showBubbleSize val="0"/>
          <c:showLeaderLines val="0"/>
        </c:dLbls>
      </c:pie3DChart>
      <c:spPr>
        <a:noFill/>
        <a:ln>
          <a:noFill/>
        </a:ln>
        <a:effectLst/>
      </c:spPr>
    </c:plotArea>
    <c:legend>
      <c:legendPos val="r"/>
      <c:legendEntry>
        <c:idx val="3"/>
        <c:delete val="1"/>
      </c:legendEntry>
      <c:legendEntry>
        <c:idx val="4"/>
        <c:delete val="1"/>
      </c:legendEntry>
      <c:layout>
        <c:manualLayout>
          <c:xMode val="edge"/>
          <c:yMode val="edge"/>
          <c:x val="0.75754113052941563"/>
          <c:y val="0.20042060762869043"/>
          <c:w val="0.1505782813733649"/>
          <c:h val="0.68555030293480779"/>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baseline="0">
                <a:solidFill>
                  <a:sysClr val="windowText" lastClr="000000"/>
                </a:solidFill>
                <a:latin typeface="Times New Roman" panose="02020603050405020304" pitchFamily="18" charset="0"/>
                <a:ea typeface="+mn-ea"/>
                <a:cs typeface="Times New Roman" panose="02020603050405020304" pitchFamily="18" charset="0"/>
              </a:defRPr>
            </a:pPr>
            <a:r>
              <a:rPr lang="en-US" cap="none"/>
              <a:t>Factores académicos. </a:t>
            </a:r>
          </a:p>
        </c:rich>
      </c:tx>
      <c:layout>
        <c:manualLayout>
          <c:xMode val="edge"/>
          <c:yMode val="edge"/>
          <c:x val="0.28129547830911378"/>
          <c:y val="4.5894916572020952E-2"/>
        </c:manualLayout>
      </c:layout>
      <c:overlay val="0"/>
      <c:spPr>
        <a:noFill/>
        <a:ln>
          <a:noFill/>
        </a:ln>
        <a:effectLst/>
      </c:spPr>
      <c:txPr>
        <a:bodyPr rot="0" spcFirstLastPara="1" vertOverflow="ellipsis" vert="horz" wrap="square" anchor="ctr" anchorCtr="1"/>
        <a:lstStyle/>
        <a:p>
          <a:pPr>
            <a:defRPr sz="1200" b="1" i="0" u="none" strike="noStrike" kern="1200" cap="none"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'GRAFICO 17'!$B$3:$B$4</c:f>
              <c:strCache>
                <c:ptCount val="2"/>
                <c:pt idx="0">
                  <c:v>DISTRIBUCIÓN DE FRECUENCIAS. SINTOMAS QUE AFECTAN EL RENDIMIENTO</c:v>
                </c:pt>
                <c:pt idx="1">
                  <c:v>F.R.</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5C98-48E1-9137-8A57F13EB807}"/>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5C98-48E1-9137-8A57F13EB807}"/>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5C98-48E1-9137-8A57F13EB807}"/>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5C98-48E1-9137-8A57F13EB807}"/>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5C98-48E1-9137-8A57F13EB807}"/>
              </c:ext>
            </c:extLst>
          </c:dPt>
          <c:dLbls>
            <c:dLbl>
              <c:idx val="0"/>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1"/>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2"/>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3"/>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4"/>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'GRAFICO 17'!$A$5:$A$9</c:f>
              <c:strCache>
                <c:ptCount val="5"/>
                <c:pt idx="0">
                  <c:v>Docentes con dificultad de transmitir los contenidos</c:v>
                </c:pt>
                <c:pt idx="1">
                  <c:v>Evaluación de conocimientos</c:v>
                </c:pt>
                <c:pt idx="2">
                  <c:v>Alta exigencia del docente</c:v>
                </c:pt>
                <c:pt idx="3">
                  <c:v>Contenidos muy extensos</c:v>
                </c:pt>
                <c:pt idx="4">
                  <c:v>Falta de tiempo y recursos</c:v>
                </c:pt>
              </c:strCache>
            </c:strRef>
          </c:cat>
          <c:val>
            <c:numRef>
              <c:f>'GRAFICO 17'!$B$5:$B$9</c:f>
              <c:numCache>
                <c:formatCode>General</c:formatCode>
                <c:ptCount val="5"/>
                <c:pt idx="0">
                  <c:v>23</c:v>
                </c:pt>
                <c:pt idx="1">
                  <c:v>3</c:v>
                </c:pt>
                <c:pt idx="2">
                  <c:v>3</c:v>
                </c:pt>
                <c:pt idx="3">
                  <c:v>8</c:v>
                </c:pt>
                <c:pt idx="4">
                  <c:v>7</c:v>
                </c:pt>
              </c:numCache>
            </c:numRef>
          </c:val>
          <c:extLst xmlns:c16r2="http://schemas.microsoft.com/office/drawing/2015/06/chart">
            <c:ext xmlns:c16="http://schemas.microsoft.com/office/drawing/2014/chart" uri="{C3380CC4-5D6E-409C-BE32-E72D297353CC}">
              <c16:uniqueId val="{0000000A-5C98-48E1-9137-8A57F13EB807}"/>
            </c:ext>
          </c:extLst>
        </c:ser>
        <c:ser>
          <c:idx val="1"/>
          <c:order val="1"/>
          <c:tx>
            <c:strRef>
              <c:f>'GRAFICO 17'!$C$3:$C$4</c:f>
              <c:strCache>
                <c:ptCount val="2"/>
                <c:pt idx="0">
                  <c:v>DISTRIBUCIÓN DE FRECUENCIAS. SINTOMAS QUE AFECTAN EL RENDIMIENTO</c:v>
                </c:pt>
                <c:pt idx="1">
                  <c:v>%</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C-5C98-48E1-9137-8A57F13EB807}"/>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E-5C98-48E1-9137-8A57F13EB807}"/>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0-5C98-48E1-9137-8A57F13EB807}"/>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2-5C98-48E1-9137-8A57F13EB807}"/>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4-5C98-48E1-9137-8A57F13EB807}"/>
              </c:ext>
            </c:extLst>
          </c:dPt>
          <c:cat>
            <c:strRef>
              <c:f>'GRAFICO 17'!$A$5:$A$9</c:f>
              <c:strCache>
                <c:ptCount val="5"/>
                <c:pt idx="0">
                  <c:v>Docentes con dificultad de transmitir los contenidos</c:v>
                </c:pt>
                <c:pt idx="1">
                  <c:v>Evaluación de conocimientos</c:v>
                </c:pt>
                <c:pt idx="2">
                  <c:v>Alta exigencia del docente</c:v>
                </c:pt>
                <c:pt idx="3">
                  <c:v>Contenidos muy extensos</c:v>
                </c:pt>
                <c:pt idx="4">
                  <c:v>Falta de tiempo y recursos</c:v>
                </c:pt>
              </c:strCache>
            </c:strRef>
          </c:cat>
          <c:val>
            <c:numRef>
              <c:f>'GRAFICO 17'!$C$5:$C$9</c:f>
              <c:numCache>
                <c:formatCode>0%</c:formatCode>
                <c:ptCount val="5"/>
                <c:pt idx="0">
                  <c:v>0.52272727272727271</c:v>
                </c:pt>
                <c:pt idx="1">
                  <c:v>6.8181818181818177E-2</c:v>
                </c:pt>
                <c:pt idx="2">
                  <c:v>6.8181818181818177E-2</c:v>
                </c:pt>
                <c:pt idx="3">
                  <c:v>0.18181818181818182</c:v>
                </c:pt>
                <c:pt idx="4">
                  <c:v>0.15909090909090909</c:v>
                </c:pt>
              </c:numCache>
            </c:numRef>
          </c:val>
          <c:extLst xmlns:c16r2="http://schemas.microsoft.com/office/drawing/2015/06/chart">
            <c:ext xmlns:c16="http://schemas.microsoft.com/office/drawing/2014/chart" uri="{C3380CC4-5D6E-409C-BE32-E72D297353CC}">
              <c16:uniqueId val="{00000015-5C98-48E1-9137-8A57F13EB807}"/>
            </c:ext>
          </c:extLst>
        </c:ser>
        <c:dLbls>
          <c:dLblPos val="outEnd"/>
          <c:showLegendKey val="0"/>
          <c:showVal val="0"/>
          <c:showCatName val="0"/>
          <c:showSerName val="0"/>
          <c:showPercent val="0"/>
          <c:showBubbleSize val="0"/>
          <c:showLeaderLines val="0"/>
        </c:dLbls>
      </c:pie3DChart>
      <c:spPr>
        <a:noFill/>
        <a:ln>
          <a:noFill/>
        </a:ln>
        <a:effectLst/>
      </c:spPr>
    </c:plotArea>
    <c:legend>
      <c:legendPos val="r"/>
      <c:layout>
        <c:manualLayout>
          <c:xMode val="edge"/>
          <c:yMode val="edge"/>
          <c:x val="0.65998005249343827"/>
          <c:y val="0.20042043332328005"/>
          <c:w val="0.32401994750656166"/>
          <c:h val="0.68555030293480779"/>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baseline="0">
                <a:solidFill>
                  <a:sysClr val="windowText" lastClr="000000"/>
                </a:solidFill>
                <a:latin typeface="Times New Roman" panose="02020603050405020304" pitchFamily="18" charset="0"/>
                <a:ea typeface="+mn-ea"/>
                <a:cs typeface="Times New Roman" panose="02020603050405020304" pitchFamily="18" charset="0"/>
              </a:defRPr>
            </a:pPr>
            <a:r>
              <a:rPr lang="en-US" cap="none"/>
              <a:t>Ayuda al estudiante. </a:t>
            </a:r>
          </a:p>
        </c:rich>
      </c:tx>
      <c:layout>
        <c:manualLayout>
          <c:xMode val="edge"/>
          <c:yMode val="edge"/>
          <c:x val="0.29670729202327972"/>
          <c:y val="5.2763650445333675E-2"/>
        </c:manualLayout>
      </c:layout>
      <c:overlay val="0"/>
      <c:spPr>
        <a:noFill/>
        <a:ln>
          <a:noFill/>
        </a:ln>
        <a:effectLst/>
      </c:spPr>
      <c:txPr>
        <a:bodyPr rot="0" spcFirstLastPara="1" vertOverflow="ellipsis" vert="horz" wrap="square" anchor="ctr" anchorCtr="1"/>
        <a:lstStyle/>
        <a:p>
          <a:pPr>
            <a:defRPr sz="1200" b="1" i="0" u="none" strike="noStrike" kern="1200" cap="none"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'GRAFICO 18'!$B$3:$B$4</c:f>
              <c:strCache>
                <c:ptCount val="2"/>
                <c:pt idx="0">
                  <c:v>DISTRIBUCIÓN DE FRECUENCIAS. SINTOMAS QUE AFECTAN EL RENDIMIENTO</c:v>
                </c:pt>
                <c:pt idx="1">
                  <c:v>F.R.</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16DC-4181-836B-C2E83698094A}"/>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16DC-4181-836B-C2E83698094A}"/>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16DC-4181-836B-C2E83698094A}"/>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16DC-4181-836B-C2E83698094A}"/>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16DC-4181-836B-C2E83698094A}"/>
              </c:ext>
            </c:extLst>
          </c:dPt>
          <c:dLbls>
            <c:dLbl>
              <c:idx val="0"/>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1"/>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2"/>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3"/>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4"/>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'GRAFICO 18'!$A$5:$A$9</c:f>
              <c:strCache>
                <c:ptCount val="4"/>
                <c:pt idx="0">
                  <c:v>Estrategias para mejorar la concentración</c:v>
                </c:pt>
                <c:pt idx="1">
                  <c:v>Estrategias para mejorar hábitos de estudio</c:v>
                </c:pt>
                <c:pt idx="2">
                  <c:v>Programas de mejoramiento continuo</c:v>
                </c:pt>
                <c:pt idx="3">
                  <c:v>Programas de apoyo por parte de Bienestar Estudiantil</c:v>
                </c:pt>
              </c:strCache>
            </c:strRef>
          </c:cat>
          <c:val>
            <c:numRef>
              <c:f>'GRAFICO 18'!$B$5:$B$9</c:f>
              <c:numCache>
                <c:formatCode>General</c:formatCode>
                <c:ptCount val="5"/>
                <c:pt idx="0">
                  <c:v>4</c:v>
                </c:pt>
                <c:pt idx="1">
                  <c:v>12</c:v>
                </c:pt>
                <c:pt idx="2">
                  <c:v>15</c:v>
                </c:pt>
                <c:pt idx="3">
                  <c:v>13</c:v>
                </c:pt>
              </c:numCache>
            </c:numRef>
          </c:val>
          <c:extLst xmlns:c16r2="http://schemas.microsoft.com/office/drawing/2015/06/chart">
            <c:ext xmlns:c16="http://schemas.microsoft.com/office/drawing/2014/chart" uri="{C3380CC4-5D6E-409C-BE32-E72D297353CC}">
              <c16:uniqueId val="{0000000A-16DC-4181-836B-C2E83698094A}"/>
            </c:ext>
          </c:extLst>
        </c:ser>
        <c:ser>
          <c:idx val="1"/>
          <c:order val="1"/>
          <c:tx>
            <c:strRef>
              <c:f>'GRAFICO 18'!$C$3:$C$4</c:f>
              <c:strCache>
                <c:ptCount val="2"/>
                <c:pt idx="0">
                  <c:v>DISTRIBUCIÓN DE FRECUENCIAS. SINTOMAS QUE AFECTAN EL RENDIMIENTO</c:v>
                </c:pt>
                <c:pt idx="1">
                  <c:v>%</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C-16DC-4181-836B-C2E83698094A}"/>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E-16DC-4181-836B-C2E83698094A}"/>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0-16DC-4181-836B-C2E83698094A}"/>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2-16DC-4181-836B-C2E83698094A}"/>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4-16DC-4181-836B-C2E83698094A}"/>
              </c:ext>
            </c:extLst>
          </c:dPt>
          <c:cat>
            <c:strRef>
              <c:f>'GRAFICO 18'!$A$5:$A$9</c:f>
              <c:strCache>
                <c:ptCount val="4"/>
                <c:pt idx="0">
                  <c:v>Estrategias para mejorar la concentración</c:v>
                </c:pt>
                <c:pt idx="1">
                  <c:v>Estrategias para mejorar hábitos de estudio</c:v>
                </c:pt>
                <c:pt idx="2">
                  <c:v>Programas de mejoramiento continuo</c:v>
                </c:pt>
                <c:pt idx="3">
                  <c:v>Programas de apoyo por parte de Bienestar Estudiantil</c:v>
                </c:pt>
              </c:strCache>
            </c:strRef>
          </c:cat>
          <c:val>
            <c:numRef>
              <c:f>'GRAFICO 18'!$C$5:$C$9</c:f>
              <c:numCache>
                <c:formatCode>0%</c:formatCode>
                <c:ptCount val="5"/>
                <c:pt idx="0">
                  <c:v>9.0909090909090912E-2</c:v>
                </c:pt>
                <c:pt idx="1">
                  <c:v>0.27272727272727271</c:v>
                </c:pt>
                <c:pt idx="2">
                  <c:v>0.34090909090909088</c:v>
                </c:pt>
                <c:pt idx="3">
                  <c:v>0.29545454545454547</c:v>
                </c:pt>
              </c:numCache>
            </c:numRef>
          </c:val>
          <c:extLst xmlns:c16r2="http://schemas.microsoft.com/office/drawing/2015/06/chart">
            <c:ext xmlns:c16="http://schemas.microsoft.com/office/drawing/2014/chart" uri="{C3380CC4-5D6E-409C-BE32-E72D297353CC}">
              <c16:uniqueId val="{00000015-16DC-4181-836B-C2E83698094A}"/>
            </c:ext>
          </c:extLst>
        </c:ser>
        <c:dLbls>
          <c:dLblPos val="outEnd"/>
          <c:showLegendKey val="0"/>
          <c:showVal val="0"/>
          <c:showCatName val="0"/>
          <c:showSerName val="0"/>
          <c:showPercent val="0"/>
          <c:showBubbleSize val="0"/>
          <c:showLeaderLines val="0"/>
        </c:dLbls>
      </c:pie3DChart>
      <c:spPr>
        <a:noFill/>
        <a:ln>
          <a:noFill/>
        </a:ln>
        <a:effectLst/>
      </c:spPr>
    </c:plotArea>
    <c:legend>
      <c:legendPos val="r"/>
      <c:legendEntry>
        <c:idx val="4"/>
        <c:delete val="1"/>
      </c:legendEntry>
      <c:layout>
        <c:manualLayout>
          <c:xMode val="edge"/>
          <c:yMode val="edge"/>
          <c:x val="0.65998005249343827"/>
          <c:y val="0.20042043332328005"/>
          <c:w val="0.32401994750656166"/>
          <c:h val="0.68555030293480779"/>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baseline="0">
                <a:solidFill>
                  <a:sysClr val="windowText" lastClr="000000"/>
                </a:solidFill>
                <a:latin typeface="Times New Roman" panose="02020603050405020304" pitchFamily="18" charset="0"/>
                <a:ea typeface="+mn-ea"/>
                <a:cs typeface="Times New Roman" panose="02020603050405020304" pitchFamily="18" charset="0"/>
              </a:defRPr>
            </a:pPr>
            <a:r>
              <a:rPr lang="en-US"/>
              <a:t>Dedicación académica. </a:t>
            </a:r>
          </a:p>
        </c:rich>
      </c:tx>
      <c:layout>
        <c:manualLayout>
          <c:xMode val="edge"/>
          <c:yMode val="edge"/>
          <c:x val="0.23783937455579246"/>
          <c:y val="4.3131309831084388E-2"/>
        </c:manualLayout>
      </c:layout>
      <c:overlay val="0"/>
      <c:spPr>
        <a:noFill/>
        <a:ln>
          <a:noFill/>
        </a:ln>
        <a:effectLst/>
      </c:spPr>
      <c:txPr>
        <a:bodyPr rot="0" spcFirstLastPara="1" vertOverflow="ellipsis" vert="horz" wrap="square" anchor="ctr" anchorCtr="1"/>
        <a:lstStyle/>
        <a:p>
          <a:pPr>
            <a:defRPr sz="1200" b="1" i="0" u="none" strike="noStrike" kern="1200" cap="all"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'GRAFICO 19'!$B$3:$B$4</c:f>
              <c:strCache>
                <c:ptCount val="2"/>
                <c:pt idx="0">
                  <c:v>DISTRIBUCIÓN DE FRECUENCIAS. SINTOMAS QUE AFECTAN EL RENDIMIENTO</c:v>
                </c:pt>
                <c:pt idx="1">
                  <c:v>F.R.</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779F-400D-A2EC-6596EA37C534}"/>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779F-400D-A2EC-6596EA37C534}"/>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779F-400D-A2EC-6596EA37C534}"/>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779F-400D-A2EC-6596EA37C534}"/>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779F-400D-A2EC-6596EA37C534}"/>
              </c:ext>
            </c:extLst>
          </c:dPt>
          <c:dLbls>
            <c:dLbl>
              <c:idx val="0"/>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1"/>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2"/>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3"/>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4"/>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'GRAFICO 19'!$A$5:$A$9</c:f>
              <c:strCache>
                <c:ptCount val="3"/>
                <c:pt idx="0">
                  <c:v>Si</c:v>
                </c:pt>
                <c:pt idx="1">
                  <c:v>No</c:v>
                </c:pt>
                <c:pt idx="2">
                  <c:v>otro</c:v>
                </c:pt>
              </c:strCache>
            </c:strRef>
          </c:cat>
          <c:val>
            <c:numRef>
              <c:f>'GRAFICO 19'!$B$5:$B$9</c:f>
              <c:numCache>
                <c:formatCode>General</c:formatCode>
                <c:ptCount val="5"/>
                <c:pt idx="0">
                  <c:v>42</c:v>
                </c:pt>
                <c:pt idx="1">
                  <c:v>2</c:v>
                </c:pt>
                <c:pt idx="2">
                  <c:v>0</c:v>
                </c:pt>
              </c:numCache>
            </c:numRef>
          </c:val>
          <c:extLst xmlns:c16r2="http://schemas.microsoft.com/office/drawing/2015/06/chart">
            <c:ext xmlns:c16="http://schemas.microsoft.com/office/drawing/2014/chart" uri="{C3380CC4-5D6E-409C-BE32-E72D297353CC}">
              <c16:uniqueId val="{0000000A-779F-400D-A2EC-6596EA37C534}"/>
            </c:ext>
          </c:extLst>
        </c:ser>
        <c:ser>
          <c:idx val="1"/>
          <c:order val="1"/>
          <c:tx>
            <c:strRef>
              <c:f>'GRAFICO 19'!$C$3:$C$4</c:f>
              <c:strCache>
                <c:ptCount val="2"/>
                <c:pt idx="0">
                  <c:v>DISTRIBUCIÓN DE FRECUENCIAS. SINTOMAS QUE AFECTAN EL RENDIMIENTO</c:v>
                </c:pt>
                <c:pt idx="1">
                  <c:v>%</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C-779F-400D-A2EC-6596EA37C534}"/>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E-779F-400D-A2EC-6596EA37C534}"/>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0-779F-400D-A2EC-6596EA37C534}"/>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2-779F-400D-A2EC-6596EA37C534}"/>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4-779F-400D-A2EC-6596EA37C534}"/>
              </c:ext>
            </c:extLst>
          </c:dPt>
          <c:cat>
            <c:strRef>
              <c:f>'GRAFICO 19'!$A$5:$A$9</c:f>
              <c:strCache>
                <c:ptCount val="3"/>
                <c:pt idx="0">
                  <c:v>Si</c:v>
                </c:pt>
                <c:pt idx="1">
                  <c:v>No</c:v>
                </c:pt>
                <c:pt idx="2">
                  <c:v>otro</c:v>
                </c:pt>
              </c:strCache>
            </c:strRef>
          </c:cat>
          <c:val>
            <c:numRef>
              <c:f>'GRAFICO 19'!$C$5:$C$9</c:f>
              <c:numCache>
                <c:formatCode>0%</c:formatCode>
                <c:ptCount val="5"/>
                <c:pt idx="0">
                  <c:v>0.95454545454545459</c:v>
                </c:pt>
                <c:pt idx="1">
                  <c:v>4.5454545454545456E-2</c:v>
                </c:pt>
                <c:pt idx="2">
                  <c:v>0</c:v>
                </c:pt>
              </c:numCache>
            </c:numRef>
          </c:val>
          <c:extLst xmlns:c16r2="http://schemas.microsoft.com/office/drawing/2015/06/chart">
            <c:ext xmlns:c16="http://schemas.microsoft.com/office/drawing/2014/chart" uri="{C3380CC4-5D6E-409C-BE32-E72D297353CC}">
              <c16:uniqueId val="{00000015-779F-400D-A2EC-6596EA37C534}"/>
            </c:ext>
          </c:extLst>
        </c:ser>
        <c:dLbls>
          <c:dLblPos val="outEnd"/>
          <c:showLegendKey val="0"/>
          <c:showVal val="0"/>
          <c:showCatName val="0"/>
          <c:showSerName val="0"/>
          <c:showPercent val="0"/>
          <c:showBubbleSize val="0"/>
          <c:showLeaderLines val="0"/>
        </c:dLbls>
      </c:pie3DChart>
      <c:spPr>
        <a:noFill/>
        <a:ln>
          <a:noFill/>
        </a:ln>
        <a:effectLst/>
      </c:spPr>
    </c:plotArea>
    <c:legend>
      <c:legendPos val="r"/>
      <c:legendEntry>
        <c:idx val="3"/>
        <c:delete val="1"/>
      </c:legendEntry>
      <c:legendEntry>
        <c:idx val="4"/>
        <c:delete val="1"/>
      </c:legendEntry>
      <c:layout>
        <c:manualLayout>
          <c:xMode val="edge"/>
          <c:yMode val="edge"/>
          <c:x val="0.75754113052941563"/>
          <c:y val="0.20042060762869043"/>
          <c:w val="0.1505782813733649"/>
          <c:h val="0.68555030293480779"/>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baseline="0">
                <a:solidFill>
                  <a:sysClr val="windowText" lastClr="000000"/>
                </a:solidFill>
                <a:latin typeface="Times New Roman" panose="02020603050405020304" pitchFamily="18" charset="0"/>
                <a:ea typeface="+mn-ea"/>
                <a:cs typeface="Times New Roman" panose="02020603050405020304" pitchFamily="18" charset="0"/>
              </a:defRPr>
            </a:pPr>
            <a:r>
              <a:rPr lang="en-US" cap="none"/>
              <a:t>Elemento emocional. </a:t>
            </a:r>
          </a:p>
        </c:rich>
      </c:tx>
      <c:layout>
        <c:manualLayout>
          <c:xMode val="edge"/>
          <c:yMode val="edge"/>
          <c:x val="0.22505932938819359"/>
          <c:y val="2.0392421982749449E-2"/>
        </c:manualLayout>
      </c:layout>
      <c:overlay val="0"/>
      <c:spPr>
        <a:noFill/>
        <a:ln>
          <a:noFill/>
        </a:ln>
        <a:effectLst/>
      </c:spPr>
      <c:txPr>
        <a:bodyPr rot="0" spcFirstLastPara="1" vertOverflow="ellipsis" vert="horz" wrap="square" anchor="ctr" anchorCtr="1"/>
        <a:lstStyle/>
        <a:p>
          <a:pPr>
            <a:defRPr sz="1200" b="1" i="0" u="none" strike="noStrike" kern="1200" cap="none"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1896012998375197E-2"/>
          <c:y val="0.23379619214264882"/>
          <c:w val="0.49572462533092454"/>
          <c:h val="0.64775153105861771"/>
        </c:manualLayout>
      </c:layout>
      <c:pie3DChart>
        <c:varyColors val="1"/>
        <c:ser>
          <c:idx val="0"/>
          <c:order val="0"/>
          <c:tx>
            <c:strRef>
              <c:f>'GRAFICO 2'!$B$3:$B$4</c:f>
              <c:strCache>
                <c:ptCount val="2"/>
                <c:pt idx="0">
                  <c:v>DISTRIBUCIÓN DE FRECUENCIAS. ELEMENTO EMOCIONAL</c:v>
                </c:pt>
                <c:pt idx="1">
                  <c:v>F.R.</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DDD3-40F2-8B5F-AB2B0240985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DDD3-40F2-8B5F-AB2B0240985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DDD3-40F2-8B5F-AB2B02409858}"/>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DDD3-40F2-8B5F-AB2B02409858}"/>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DDD3-40F2-8B5F-AB2B02409858}"/>
              </c:ext>
            </c:extLst>
          </c:dPt>
          <c:dLbls>
            <c:dLbl>
              <c:idx val="0"/>
              <c:tx>
                <c:rich>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a:t>21%</a:t>
                    </a:r>
                  </a:p>
                </c:rich>
              </c:tx>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DDD3-40F2-8B5F-AB2B02409858}"/>
                </c:ext>
                <c:ext xmlns:c15="http://schemas.microsoft.com/office/drawing/2012/chart" uri="{CE6537A1-D6FC-4f65-9D91-7224C49458BB}"/>
              </c:extLst>
            </c:dLbl>
            <c:dLbl>
              <c:idx val="1"/>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2"/>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3"/>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4"/>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'GRAFICO 2'!$A$5:$A$9</c:f>
              <c:strCache>
                <c:ptCount val="5"/>
                <c:pt idx="0">
                  <c:v>Miedo a lo desconocido</c:v>
                </c:pt>
                <c:pt idx="1">
                  <c:v>Falta de integración</c:v>
                </c:pt>
                <c:pt idx="2">
                  <c:v>Las actividades académicas le producen estrés</c:v>
                </c:pt>
                <c:pt idx="3">
                  <c:v>Siente que los contenidos son muy difíciles de comprender</c:v>
                </c:pt>
                <c:pt idx="4">
                  <c:v>Otro</c:v>
                </c:pt>
              </c:strCache>
            </c:strRef>
          </c:cat>
          <c:val>
            <c:numRef>
              <c:f>'GRAFICO 2'!$B$5:$B$9</c:f>
              <c:numCache>
                <c:formatCode>General</c:formatCode>
                <c:ptCount val="5"/>
                <c:pt idx="0">
                  <c:v>9</c:v>
                </c:pt>
                <c:pt idx="1">
                  <c:v>10</c:v>
                </c:pt>
                <c:pt idx="2">
                  <c:v>5</c:v>
                </c:pt>
                <c:pt idx="3">
                  <c:v>12</c:v>
                </c:pt>
                <c:pt idx="4">
                  <c:v>8</c:v>
                </c:pt>
              </c:numCache>
            </c:numRef>
          </c:val>
          <c:extLst xmlns:c16r2="http://schemas.microsoft.com/office/drawing/2015/06/chart">
            <c:ext xmlns:c16="http://schemas.microsoft.com/office/drawing/2014/chart" uri="{C3380CC4-5D6E-409C-BE32-E72D297353CC}">
              <c16:uniqueId val="{0000000A-DDD3-40F2-8B5F-AB2B02409858}"/>
            </c:ext>
          </c:extLst>
        </c:ser>
        <c:ser>
          <c:idx val="1"/>
          <c:order val="1"/>
          <c:tx>
            <c:strRef>
              <c:f>'GRAFICO 2'!$C$3:$C$4</c:f>
              <c:strCache>
                <c:ptCount val="2"/>
                <c:pt idx="0">
                  <c:v>DISTRIBUCIÓN DE FRECUENCIAS. ELEMENTO EMOCIONAL</c:v>
                </c:pt>
                <c:pt idx="1">
                  <c:v>%</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C-DDD3-40F2-8B5F-AB2B0240985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E-DDD3-40F2-8B5F-AB2B0240985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0-DDD3-40F2-8B5F-AB2B02409858}"/>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2-DDD3-40F2-8B5F-AB2B02409858}"/>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4-DDD3-40F2-8B5F-AB2B02409858}"/>
              </c:ext>
            </c:extLst>
          </c:dPt>
          <c:cat>
            <c:strRef>
              <c:f>'GRAFICO 2'!$A$5:$A$9</c:f>
              <c:strCache>
                <c:ptCount val="5"/>
                <c:pt idx="0">
                  <c:v>Miedo a lo desconocido</c:v>
                </c:pt>
                <c:pt idx="1">
                  <c:v>Falta de integración</c:v>
                </c:pt>
                <c:pt idx="2">
                  <c:v>Las actividades académicas le producen estrés</c:v>
                </c:pt>
                <c:pt idx="3">
                  <c:v>Siente que los contenidos son muy difíciles de comprender</c:v>
                </c:pt>
                <c:pt idx="4">
                  <c:v>Otro</c:v>
                </c:pt>
              </c:strCache>
            </c:strRef>
          </c:cat>
          <c:val>
            <c:numRef>
              <c:f>'GRAFICO 2'!$C$5:$C$9</c:f>
              <c:numCache>
                <c:formatCode>0%</c:formatCode>
                <c:ptCount val="5"/>
                <c:pt idx="0">
                  <c:v>0.20454545454545456</c:v>
                </c:pt>
                <c:pt idx="1">
                  <c:v>0.22727272727272727</c:v>
                </c:pt>
                <c:pt idx="2">
                  <c:v>0.11363636363636363</c:v>
                </c:pt>
                <c:pt idx="3">
                  <c:v>0.27272727272727271</c:v>
                </c:pt>
                <c:pt idx="4">
                  <c:v>0.18181818181818182</c:v>
                </c:pt>
              </c:numCache>
            </c:numRef>
          </c:val>
          <c:extLst xmlns:c16r2="http://schemas.microsoft.com/office/drawing/2015/06/chart">
            <c:ext xmlns:c16="http://schemas.microsoft.com/office/drawing/2014/chart" uri="{C3380CC4-5D6E-409C-BE32-E72D297353CC}">
              <c16:uniqueId val="{00000015-DDD3-40F2-8B5F-AB2B02409858}"/>
            </c:ext>
          </c:extLst>
        </c:ser>
        <c:dLbls>
          <c:dLblPos val="outEnd"/>
          <c:showLegendKey val="0"/>
          <c:showVal val="0"/>
          <c:showCatName val="0"/>
          <c:showSerName val="0"/>
          <c:showPercent val="0"/>
          <c:showBubbleSize val="0"/>
          <c:showLeaderLines val="0"/>
        </c:dLbls>
      </c:pie3DChart>
      <c:spPr>
        <a:noFill/>
        <a:ln>
          <a:noFill/>
        </a:ln>
        <a:effectLst/>
      </c:spPr>
    </c:plotArea>
    <c:legend>
      <c:legendPos val="r"/>
      <c:layout>
        <c:manualLayout>
          <c:xMode val="edge"/>
          <c:yMode val="edge"/>
          <c:x val="0.61354262535364901"/>
          <c:y val="2.0632765214161769E-2"/>
          <c:w val="0.36914135733033376"/>
          <c:h val="0.9626790968123814"/>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cap="none" baseline="0">
                <a:solidFill>
                  <a:sysClr val="windowText" lastClr="000000"/>
                </a:solidFill>
                <a:latin typeface="Times New Roman" panose="02020603050405020304" pitchFamily="18" charset="0"/>
                <a:ea typeface="+mn-ea"/>
                <a:cs typeface="Times New Roman" panose="02020603050405020304" pitchFamily="18" charset="0"/>
              </a:defRPr>
            </a:pPr>
            <a:r>
              <a:rPr lang="en-US" cap="none"/>
              <a:t>Factores incidentes en la deserción estudiantil.</a:t>
            </a:r>
          </a:p>
        </c:rich>
      </c:tx>
      <c:layout>
        <c:manualLayout>
          <c:xMode val="edge"/>
          <c:yMode val="edge"/>
          <c:x val="0.18644451443569554"/>
          <c:y val="2.6533992063481008E-2"/>
        </c:manualLayout>
      </c:layout>
      <c:overlay val="0"/>
      <c:spPr>
        <a:noFill/>
        <a:ln>
          <a:noFill/>
        </a:ln>
        <a:effectLst/>
      </c:spPr>
      <c:txPr>
        <a:bodyPr rot="0" spcFirstLastPara="1" vertOverflow="ellipsis" vert="horz" wrap="square" anchor="ctr" anchorCtr="1"/>
        <a:lstStyle/>
        <a:p>
          <a:pPr>
            <a:defRPr sz="1200" b="1" i="0" u="none" strike="noStrike" kern="1200" cap="none"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'GRAFICO 4'!$B$3:$B$4</c:f>
              <c:strCache>
                <c:ptCount val="2"/>
                <c:pt idx="0">
                  <c:v>DISTRIBUCIÓN DE FRECUENCIAS. SINTOMAS QUE AFECTAN EL RENDIMIENTO</c:v>
                </c:pt>
                <c:pt idx="1">
                  <c:v>F.R.</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E374-4FC6-BB3F-5BAD946DAD69}"/>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E374-4FC6-BB3F-5BAD946DAD69}"/>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E374-4FC6-BB3F-5BAD946DAD69}"/>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E374-4FC6-BB3F-5BAD946DAD69}"/>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E374-4FC6-BB3F-5BAD946DAD69}"/>
              </c:ext>
            </c:extLst>
          </c:dPt>
          <c:dLbls>
            <c:dLbl>
              <c:idx val="0"/>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1"/>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2"/>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3"/>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4"/>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'GRAFICO 4'!$A$5:$A$9</c:f>
              <c:strCache>
                <c:ptCount val="5"/>
                <c:pt idx="0">
                  <c:v>Influencia familiar</c:v>
                </c:pt>
                <c:pt idx="1">
                  <c:v>Influencia de los padres</c:v>
                </c:pt>
                <c:pt idx="2">
                  <c:v>Influencia del medio</c:v>
                </c:pt>
                <c:pt idx="3">
                  <c:v>Influencia económica</c:v>
                </c:pt>
                <c:pt idx="4">
                  <c:v>Otro</c:v>
                </c:pt>
              </c:strCache>
            </c:strRef>
          </c:cat>
          <c:val>
            <c:numRef>
              <c:f>'GRAFICO 4'!$B$5:$B$9</c:f>
              <c:numCache>
                <c:formatCode>General</c:formatCode>
                <c:ptCount val="5"/>
                <c:pt idx="0">
                  <c:v>5</c:v>
                </c:pt>
                <c:pt idx="1">
                  <c:v>1</c:v>
                </c:pt>
                <c:pt idx="2">
                  <c:v>19</c:v>
                </c:pt>
                <c:pt idx="3">
                  <c:v>12</c:v>
                </c:pt>
                <c:pt idx="4">
                  <c:v>7</c:v>
                </c:pt>
              </c:numCache>
            </c:numRef>
          </c:val>
          <c:extLst xmlns:c16r2="http://schemas.microsoft.com/office/drawing/2015/06/chart">
            <c:ext xmlns:c16="http://schemas.microsoft.com/office/drawing/2014/chart" uri="{C3380CC4-5D6E-409C-BE32-E72D297353CC}">
              <c16:uniqueId val="{0000000A-E374-4FC6-BB3F-5BAD946DAD69}"/>
            </c:ext>
          </c:extLst>
        </c:ser>
        <c:ser>
          <c:idx val="1"/>
          <c:order val="1"/>
          <c:tx>
            <c:strRef>
              <c:f>'GRAFICO 4'!$C$3:$C$4</c:f>
              <c:strCache>
                <c:ptCount val="2"/>
                <c:pt idx="0">
                  <c:v>DISTRIBUCIÓN DE FRECUENCIAS. SINTOMAS QUE AFECTAN EL RENDIMIENTO</c:v>
                </c:pt>
                <c:pt idx="1">
                  <c:v>%</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C-E374-4FC6-BB3F-5BAD946DAD69}"/>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E-E374-4FC6-BB3F-5BAD946DAD69}"/>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0-E374-4FC6-BB3F-5BAD946DAD69}"/>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2-E374-4FC6-BB3F-5BAD946DAD69}"/>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4-E374-4FC6-BB3F-5BAD946DAD69}"/>
              </c:ext>
            </c:extLst>
          </c:dPt>
          <c:cat>
            <c:strRef>
              <c:f>'GRAFICO 4'!$A$5:$A$9</c:f>
              <c:strCache>
                <c:ptCount val="5"/>
                <c:pt idx="0">
                  <c:v>Influencia familiar</c:v>
                </c:pt>
                <c:pt idx="1">
                  <c:v>Influencia de los padres</c:v>
                </c:pt>
                <c:pt idx="2">
                  <c:v>Influencia del medio</c:v>
                </c:pt>
                <c:pt idx="3">
                  <c:v>Influencia económica</c:v>
                </c:pt>
                <c:pt idx="4">
                  <c:v>Otro</c:v>
                </c:pt>
              </c:strCache>
            </c:strRef>
          </c:cat>
          <c:val>
            <c:numRef>
              <c:f>'GRAFICO 4'!$C$5:$C$9</c:f>
              <c:numCache>
                <c:formatCode>0%</c:formatCode>
                <c:ptCount val="5"/>
                <c:pt idx="0">
                  <c:v>0.11363636363636363</c:v>
                </c:pt>
                <c:pt idx="1">
                  <c:v>2.2727272727272728E-2</c:v>
                </c:pt>
                <c:pt idx="2">
                  <c:v>0.43181818181818182</c:v>
                </c:pt>
                <c:pt idx="3">
                  <c:v>0.27272727272727271</c:v>
                </c:pt>
                <c:pt idx="4">
                  <c:v>0.15909090909090909</c:v>
                </c:pt>
              </c:numCache>
            </c:numRef>
          </c:val>
          <c:extLst xmlns:c16r2="http://schemas.microsoft.com/office/drawing/2015/06/chart">
            <c:ext xmlns:c16="http://schemas.microsoft.com/office/drawing/2014/chart" uri="{C3380CC4-5D6E-409C-BE32-E72D297353CC}">
              <c16:uniqueId val="{00000015-E374-4FC6-BB3F-5BAD946DAD69}"/>
            </c:ext>
          </c:extLst>
        </c:ser>
        <c:dLbls>
          <c:dLblPos val="outEnd"/>
          <c:showLegendKey val="0"/>
          <c:showVal val="0"/>
          <c:showCatName val="0"/>
          <c:showSerName val="0"/>
          <c:showPercent val="0"/>
          <c:showBubbleSize val="0"/>
          <c:showLeaderLines val="0"/>
        </c:dLbls>
      </c:pie3DChart>
      <c:spPr>
        <a:noFill/>
        <a:ln>
          <a:noFill/>
        </a:ln>
        <a:effectLst/>
      </c:spPr>
    </c:plotArea>
    <c:legend>
      <c:legendPos val="r"/>
      <c:layout>
        <c:manualLayout>
          <c:xMode val="edge"/>
          <c:yMode val="edge"/>
          <c:x val="0.64488614877901773"/>
          <c:y val="0.1371716785577938"/>
          <c:w val="0.33544494448438167"/>
          <c:h val="0.86282832144220623"/>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baseline="0">
                <a:solidFill>
                  <a:sysClr val="windowText" lastClr="000000"/>
                </a:solidFill>
                <a:latin typeface="Times New Roman" panose="02020603050405020304" pitchFamily="18" charset="0"/>
                <a:ea typeface="+mn-ea"/>
                <a:cs typeface="Times New Roman" panose="02020603050405020304" pitchFamily="18" charset="0"/>
              </a:defRPr>
            </a:pPr>
            <a:r>
              <a:rPr lang="en-US" cap="none" baseline="0"/>
              <a:t>Síntomas que afectan el rendimiento</a:t>
            </a:r>
            <a:r>
              <a:rPr lang="en-US"/>
              <a:t>. </a:t>
            </a:r>
          </a:p>
        </c:rich>
      </c:tx>
      <c:layout>
        <c:manualLayout>
          <c:xMode val="edge"/>
          <c:yMode val="edge"/>
          <c:x val="0.10649343832020998"/>
          <c:y val="4.6519853252156462E-2"/>
        </c:manualLayout>
      </c:layout>
      <c:overlay val="0"/>
      <c:spPr>
        <a:noFill/>
        <a:ln>
          <a:noFill/>
        </a:ln>
        <a:effectLst/>
      </c:spPr>
      <c:txPr>
        <a:bodyPr rot="0" spcFirstLastPara="1" vertOverflow="ellipsis" vert="horz" wrap="square" anchor="ctr" anchorCtr="1"/>
        <a:lstStyle/>
        <a:p>
          <a:pPr>
            <a:defRPr sz="1200" b="1" i="0" u="none" strike="noStrike" kern="1200" cap="all"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'GRAFICO 3'!$B$3:$B$4</c:f>
              <c:strCache>
                <c:ptCount val="2"/>
                <c:pt idx="0">
                  <c:v>DISTRIBUCIÓN DE FRECUENCIAS. SINTOMAS QUE AFECTAN EL RENDIMIENTO</c:v>
                </c:pt>
                <c:pt idx="1">
                  <c:v>F.R.</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938A-4750-83E3-763008C0078B}"/>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938A-4750-83E3-763008C0078B}"/>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938A-4750-83E3-763008C0078B}"/>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938A-4750-83E3-763008C0078B}"/>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938A-4750-83E3-763008C0078B}"/>
              </c:ext>
            </c:extLst>
          </c:dPt>
          <c:dLbls>
            <c:dLbl>
              <c:idx val="0"/>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1"/>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2"/>
              <c:tx>
                <c:rich>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a:t>9%</a:t>
                    </a:r>
                  </a:p>
                </c:rich>
              </c:tx>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938A-4750-83E3-763008C0078B}"/>
                </c:ext>
                <c:ext xmlns:c15="http://schemas.microsoft.com/office/drawing/2012/chart" uri="{CE6537A1-D6FC-4f65-9D91-7224C49458BB}"/>
              </c:extLst>
            </c:dLbl>
            <c:dLbl>
              <c:idx val="3"/>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4"/>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'GRAFICO 3'!$A$5:$A$9</c:f>
              <c:strCache>
                <c:ptCount val="5"/>
                <c:pt idx="0">
                  <c:v>Agotamiento físico</c:v>
                </c:pt>
                <c:pt idx="1">
                  <c:v>Agotamiento mental</c:v>
                </c:pt>
                <c:pt idx="2">
                  <c:v>Estrés ocasional</c:v>
                </c:pt>
                <c:pt idx="3">
                  <c:v>Fatiga por las múltiples actividades simultáneas</c:v>
                </c:pt>
                <c:pt idx="4">
                  <c:v>Otro</c:v>
                </c:pt>
              </c:strCache>
            </c:strRef>
          </c:cat>
          <c:val>
            <c:numRef>
              <c:f>'GRAFICO 3'!$B$5:$B$9</c:f>
              <c:numCache>
                <c:formatCode>General</c:formatCode>
                <c:ptCount val="5"/>
                <c:pt idx="0">
                  <c:v>6</c:v>
                </c:pt>
                <c:pt idx="1">
                  <c:v>5</c:v>
                </c:pt>
                <c:pt idx="2">
                  <c:v>4</c:v>
                </c:pt>
                <c:pt idx="3">
                  <c:v>12</c:v>
                </c:pt>
                <c:pt idx="4">
                  <c:v>17</c:v>
                </c:pt>
              </c:numCache>
            </c:numRef>
          </c:val>
          <c:extLst xmlns:c16r2="http://schemas.microsoft.com/office/drawing/2015/06/chart">
            <c:ext xmlns:c16="http://schemas.microsoft.com/office/drawing/2014/chart" uri="{C3380CC4-5D6E-409C-BE32-E72D297353CC}">
              <c16:uniqueId val="{0000000A-938A-4750-83E3-763008C0078B}"/>
            </c:ext>
          </c:extLst>
        </c:ser>
        <c:ser>
          <c:idx val="1"/>
          <c:order val="1"/>
          <c:tx>
            <c:strRef>
              <c:f>'GRAFICO 3'!$C$3:$C$4</c:f>
              <c:strCache>
                <c:ptCount val="2"/>
                <c:pt idx="0">
                  <c:v>DISTRIBUCIÓN DE FRECUENCIAS. SINTOMAS QUE AFECTAN EL RENDIMIENTO</c:v>
                </c:pt>
                <c:pt idx="1">
                  <c:v>%</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C-938A-4750-83E3-763008C0078B}"/>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E-938A-4750-83E3-763008C0078B}"/>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0-938A-4750-83E3-763008C0078B}"/>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2-938A-4750-83E3-763008C0078B}"/>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4-938A-4750-83E3-763008C0078B}"/>
              </c:ext>
            </c:extLst>
          </c:dPt>
          <c:cat>
            <c:strRef>
              <c:f>'GRAFICO 3'!$A$5:$A$9</c:f>
              <c:strCache>
                <c:ptCount val="5"/>
                <c:pt idx="0">
                  <c:v>Agotamiento físico</c:v>
                </c:pt>
                <c:pt idx="1">
                  <c:v>Agotamiento mental</c:v>
                </c:pt>
                <c:pt idx="2">
                  <c:v>Estrés ocasional</c:v>
                </c:pt>
                <c:pt idx="3">
                  <c:v>Fatiga por las múltiples actividades simultáneas</c:v>
                </c:pt>
                <c:pt idx="4">
                  <c:v>Otro</c:v>
                </c:pt>
              </c:strCache>
            </c:strRef>
          </c:cat>
          <c:val>
            <c:numRef>
              <c:f>'GRAFICO 3'!$C$5:$C$9</c:f>
              <c:numCache>
                <c:formatCode>0%</c:formatCode>
                <c:ptCount val="5"/>
                <c:pt idx="0">
                  <c:v>0.13636363636363635</c:v>
                </c:pt>
                <c:pt idx="1">
                  <c:v>0.11363636363636363</c:v>
                </c:pt>
                <c:pt idx="2">
                  <c:v>9.0909090909090912E-2</c:v>
                </c:pt>
                <c:pt idx="3">
                  <c:v>0.27272727272727271</c:v>
                </c:pt>
                <c:pt idx="4">
                  <c:v>0.38636363636363635</c:v>
                </c:pt>
              </c:numCache>
            </c:numRef>
          </c:val>
          <c:extLst xmlns:c16r2="http://schemas.microsoft.com/office/drawing/2015/06/chart">
            <c:ext xmlns:c16="http://schemas.microsoft.com/office/drawing/2014/chart" uri="{C3380CC4-5D6E-409C-BE32-E72D297353CC}">
              <c16:uniqueId val="{00000015-938A-4750-83E3-763008C0078B}"/>
            </c:ext>
          </c:extLst>
        </c:ser>
        <c:dLbls>
          <c:dLblPos val="outEnd"/>
          <c:showLegendKey val="0"/>
          <c:showVal val="0"/>
          <c:showCatName val="0"/>
          <c:showSerName val="0"/>
          <c:showPercent val="0"/>
          <c:showBubbleSize val="0"/>
          <c:showLeaderLines val="0"/>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baseline="0">
                <a:solidFill>
                  <a:sysClr val="windowText" lastClr="000000"/>
                </a:solidFill>
                <a:latin typeface="Times New Roman" panose="02020603050405020304" pitchFamily="18" charset="0"/>
                <a:ea typeface="+mn-ea"/>
                <a:cs typeface="Times New Roman" panose="02020603050405020304" pitchFamily="18" charset="0"/>
              </a:defRPr>
            </a:pPr>
            <a:r>
              <a:rPr lang="en-US" cap="none"/>
              <a:t>Financiamiento de la carrera. </a:t>
            </a:r>
          </a:p>
        </c:rich>
      </c:tx>
      <c:layout>
        <c:manualLayout>
          <c:xMode val="edge"/>
          <c:yMode val="edge"/>
          <c:x val="0.27464413663620513"/>
          <c:y val="4.4865771246971761E-2"/>
        </c:manualLayout>
      </c:layout>
      <c:overlay val="0"/>
      <c:spPr>
        <a:noFill/>
        <a:ln>
          <a:noFill/>
        </a:ln>
        <a:effectLst/>
      </c:spPr>
      <c:txPr>
        <a:bodyPr rot="0" spcFirstLastPara="1" vertOverflow="ellipsis" vert="horz" wrap="square" anchor="ctr" anchorCtr="1"/>
        <a:lstStyle/>
        <a:p>
          <a:pPr>
            <a:defRPr sz="1200" b="1" i="0" u="none" strike="noStrike" kern="1200" cap="none"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'GRAFICO 4 (2)'!$B$3:$B$4</c:f>
              <c:strCache>
                <c:ptCount val="2"/>
                <c:pt idx="0">
                  <c:v>DISTRIBUCIÓN DE FRECUENCIAS. SINTOMAS QUE AFECTAN EL RENDIMIENTO</c:v>
                </c:pt>
                <c:pt idx="1">
                  <c:v>F.R.</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ADE0-4C7C-BDEF-1C784A9F316B}"/>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ADE0-4C7C-BDEF-1C784A9F316B}"/>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ADE0-4C7C-BDEF-1C784A9F316B}"/>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ADE0-4C7C-BDEF-1C784A9F316B}"/>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ADE0-4C7C-BDEF-1C784A9F316B}"/>
              </c:ext>
            </c:extLst>
          </c:dPt>
          <c:dLbls>
            <c:dLbl>
              <c:idx val="0"/>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1"/>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2"/>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3"/>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4"/>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'GRAFICO 4 (2)'!$A$5:$A$9</c:f>
              <c:strCache>
                <c:ptCount val="4"/>
                <c:pt idx="0">
                  <c:v>Situación Estable</c:v>
                </c:pt>
                <c:pt idx="1">
                  <c:v>Situación Inestable</c:v>
                </c:pt>
                <c:pt idx="2">
                  <c:v>Condicionada</c:v>
                </c:pt>
                <c:pt idx="3">
                  <c:v>Otra</c:v>
                </c:pt>
              </c:strCache>
            </c:strRef>
          </c:cat>
          <c:val>
            <c:numRef>
              <c:f>'GRAFICO 4 (2)'!$B$5:$B$9</c:f>
              <c:numCache>
                <c:formatCode>General</c:formatCode>
                <c:ptCount val="5"/>
                <c:pt idx="0">
                  <c:v>21</c:v>
                </c:pt>
                <c:pt idx="1">
                  <c:v>15</c:v>
                </c:pt>
                <c:pt idx="2">
                  <c:v>8</c:v>
                </c:pt>
                <c:pt idx="3">
                  <c:v>0</c:v>
                </c:pt>
              </c:numCache>
            </c:numRef>
          </c:val>
          <c:extLst xmlns:c16r2="http://schemas.microsoft.com/office/drawing/2015/06/chart">
            <c:ext xmlns:c16="http://schemas.microsoft.com/office/drawing/2014/chart" uri="{C3380CC4-5D6E-409C-BE32-E72D297353CC}">
              <c16:uniqueId val="{0000000A-ADE0-4C7C-BDEF-1C784A9F316B}"/>
            </c:ext>
          </c:extLst>
        </c:ser>
        <c:ser>
          <c:idx val="1"/>
          <c:order val="1"/>
          <c:tx>
            <c:strRef>
              <c:f>'GRAFICO 4 (2)'!$C$3:$C$4</c:f>
              <c:strCache>
                <c:ptCount val="2"/>
                <c:pt idx="0">
                  <c:v>DISTRIBUCIÓN DE FRECUENCIAS. SINTOMAS QUE AFECTAN EL RENDIMIENTO</c:v>
                </c:pt>
                <c:pt idx="1">
                  <c:v>%</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C-ADE0-4C7C-BDEF-1C784A9F316B}"/>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E-ADE0-4C7C-BDEF-1C784A9F316B}"/>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0-ADE0-4C7C-BDEF-1C784A9F316B}"/>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2-ADE0-4C7C-BDEF-1C784A9F316B}"/>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4-ADE0-4C7C-BDEF-1C784A9F316B}"/>
              </c:ext>
            </c:extLst>
          </c:dPt>
          <c:cat>
            <c:strRef>
              <c:f>'GRAFICO 4 (2)'!$A$5:$A$9</c:f>
              <c:strCache>
                <c:ptCount val="4"/>
                <c:pt idx="0">
                  <c:v>Situación Estable</c:v>
                </c:pt>
                <c:pt idx="1">
                  <c:v>Situación Inestable</c:v>
                </c:pt>
                <c:pt idx="2">
                  <c:v>Condicionada</c:v>
                </c:pt>
                <c:pt idx="3">
                  <c:v>Otra</c:v>
                </c:pt>
              </c:strCache>
            </c:strRef>
          </c:cat>
          <c:val>
            <c:numRef>
              <c:f>'GRAFICO 4 (2)'!$C$5:$C$9</c:f>
              <c:numCache>
                <c:formatCode>0%</c:formatCode>
                <c:ptCount val="5"/>
                <c:pt idx="0">
                  <c:v>0.47727272727272729</c:v>
                </c:pt>
                <c:pt idx="1">
                  <c:v>0.34090909090909088</c:v>
                </c:pt>
                <c:pt idx="2">
                  <c:v>0.18181818181818182</c:v>
                </c:pt>
                <c:pt idx="3">
                  <c:v>0</c:v>
                </c:pt>
              </c:numCache>
            </c:numRef>
          </c:val>
          <c:extLst xmlns:c16r2="http://schemas.microsoft.com/office/drawing/2015/06/chart">
            <c:ext xmlns:c16="http://schemas.microsoft.com/office/drawing/2014/chart" uri="{C3380CC4-5D6E-409C-BE32-E72D297353CC}">
              <c16:uniqueId val="{00000015-ADE0-4C7C-BDEF-1C784A9F316B}"/>
            </c:ext>
          </c:extLst>
        </c:ser>
        <c:dLbls>
          <c:dLblPos val="outEnd"/>
          <c:showLegendKey val="0"/>
          <c:showVal val="0"/>
          <c:showCatName val="0"/>
          <c:showSerName val="0"/>
          <c:showPercent val="0"/>
          <c:showBubbleSize val="0"/>
          <c:showLeaderLines val="0"/>
        </c:dLbls>
      </c:pie3DChart>
      <c:spPr>
        <a:noFill/>
        <a:ln>
          <a:noFill/>
        </a:ln>
        <a:effectLst/>
      </c:spPr>
    </c:plotArea>
    <c:legend>
      <c:legendPos val="r"/>
      <c:legendEntry>
        <c:idx val="4"/>
        <c:delete val="1"/>
      </c:legendEntry>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baseline="0">
                <a:solidFill>
                  <a:sysClr val="windowText" lastClr="000000"/>
                </a:solidFill>
                <a:latin typeface="Times New Roman" panose="02020603050405020304" pitchFamily="18" charset="0"/>
                <a:ea typeface="+mn-ea"/>
                <a:cs typeface="Times New Roman" panose="02020603050405020304" pitchFamily="18" charset="0"/>
              </a:defRPr>
            </a:pPr>
            <a:r>
              <a:rPr lang="en-US" cap="none"/>
              <a:t>Ayuda financiera. </a:t>
            </a:r>
          </a:p>
        </c:rich>
      </c:tx>
      <c:layout>
        <c:manualLayout>
          <c:xMode val="edge"/>
          <c:yMode val="edge"/>
          <c:x val="0.26343857079460387"/>
          <c:y val="2.6533965564112003E-2"/>
        </c:manualLayout>
      </c:layout>
      <c:overlay val="0"/>
      <c:spPr>
        <a:noFill/>
        <a:ln>
          <a:noFill/>
        </a:ln>
        <a:effectLst/>
      </c:spPr>
      <c:txPr>
        <a:bodyPr rot="0" spcFirstLastPara="1" vertOverflow="ellipsis" vert="horz" wrap="square" anchor="ctr" anchorCtr="1"/>
        <a:lstStyle/>
        <a:p>
          <a:pPr>
            <a:defRPr sz="1200" b="1" i="0" u="none" strike="noStrike" kern="1200" cap="all"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'GRAFICO 6'!$B$3:$B$4</c:f>
              <c:strCache>
                <c:ptCount val="2"/>
                <c:pt idx="0">
                  <c:v>DISTRIBUCIÓN DE FRECUENCIAS. SINTOMAS QUE AFECTAN EL RENDIMIENTO</c:v>
                </c:pt>
                <c:pt idx="1">
                  <c:v>F.R.</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BC51-4809-B402-702340355CE2}"/>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BC51-4809-B402-702340355CE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BC51-4809-B402-702340355CE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BC51-4809-B402-702340355CE2}"/>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BC51-4809-B402-702340355CE2}"/>
              </c:ext>
            </c:extLst>
          </c:dPt>
          <c:dLbls>
            <c:dLbl>
              <c:idx val="0"/>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1"/>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2"/>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3"/>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4"/>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'GRAFICO 6'!$A$5:$A$9</c:f>
              <c:strCache>
                <c:ptCount val="4"/>
                <c:pt idx="0">
                  <c:v>Familiares</c:v>
                </c:pt>
                <c:pt idx="1">
                  <c:v>Autofinanciamiento</c:v>
                </c:pt>
                <c:pt idx="2">
                  <c:v>Becas</c:v>
                </c:pt>
                <c:pt idx="3">
                  <c:v>Crédito Educativo</c:v>
                </c:pt>
              </c:strCache>
            </c:strRef>
          </c:cat>
          <c:val>
            <c:numRef>
              <c:f>'GRAFICO 6'!$B$5:$B$9</c:f>
              <c:numCache>
                <c:formatCode>General</c:formatCode>
                <c:ptCount val="5"/>
                <c:pt idx="0">
                  <c:v>35</c:v>
                </c:pt>
                <c:pt idx="1">
                  <c:v>9</c:v>
                </c:pt>
                <c:pt idx="2">
                  <c:v>0</c:v>
                </c:pt>
                <c:pt idx="3">
                  <c:v>0</c:v>
                </c:pt>
                <c:pt idx="4">
                  <c:v>0</c:v>
                </c:pt>
              </c:numCache>
            </c:numRef>
          </c:val>
          <c:extLst xmlns:c16r2="http://schemas.microsoft.com/office/drawing/2015/06/chart">
            <c:ext xmlns:c16="http://schemas.microsoft.com/office/drawing/2014/chart" uri="{C3380CC4-5D6E-409C-BE32-E72D297353CC}">
              <c16:uniqueId val="{0000000A-BC51-4809-B402-702340355CE2}"/>
            </c:ext>
          </c:extLst>
        </c:ser>
        <c:ser>
          <c:idx val="1"/>
          <c:order val="1"/>
          <c:tx>
            <c:strRef>
              <c:f>'GRAFICO 6'!$C$3:$C$4</c:f>
              <c:strCache>
                <c:ptCount val="2"/>
                <c:pt idx="0">
                  <c:v>DISTRIBUCIÓN DE FRECUENCIAS. SINTOMAS QUE AFECTAN EL RENDIMIENTO</c:v>
                </c:pt>
                <c:pt idx="1">
                  <c:v>%</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C-BC51-4809-B402-702340355CE2}"/>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E-BC51-4809-B402-702340355CE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0-BC51-4809-B402-702340355CE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2-BC51-4809-B402-702340355CE2}"/>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4-BC51-4809-B402-702340355CE2}"/>
              </c:ext>
            </c:extLst>
          </c:dPt>
          <c:cat>
            <c:strRef>
              <c:f>'GRAFICO 6'!$A$5:$A$9</c:f>
              <c:strCache>
                <c:ptCount val="4"/>
                <c:pt idx="0">
                  <c:v>Familiares</c:v>
                </c:pt>
                <c:pt idx="1">
                  <c:v>Autofinanciamiento</c:v>
                </c:pt>
                <c:pt idx="2">
                  <c:v>Becas</c:v>
                </c:pt>
                <c:pt idx="3">
                  <c:v>Crédito Educativo</c:v>
                </c:pt>
              </c:strCache>
            </c:strRef>
          </c:cat>
          <c:val>
            <c:numRef>
              <c:f>'GRAFICO 6'!$C$5:$C$9</c:f>
              <c:numCache>
                <c:formatCode>0%</c:formatCode>
                <c:ptCount val="5"/>
                <c:pt idx="0">
                  <c:v>0.79545454545454541</c:v>
                </c:pt>
                <c:pt idx="1">
                  <c:v>0.20454545454545456</c:v>
                </c:pt>
                <c:pt idx="2">
                  <c:v>0</c:v>
                </c:pt>
                <c:pt idx="3">
                  <c:v>0</c:v>
                </c:pt>
                <c:pt idx="4">
                  <c:v>0</c:v>
                </c:pt>
              </c:numCache>
            </c:numRef>
          </c:val>
          <c:extLst xmlns:c16r2="http://schemas.microsoft.com/office/drawing/2015/06/chart">
            <c:ext xmlns:c16="http://schemas.microsoft.com/office/drawing/2014/chart" uri="{C3380CC4-5D6E-409C-BE32-E72D297353CC}">
              <c16:uniqueId val="{00000015-BC51-4809-B402-702340355CE2}"/>
            </c:ext>
          </c:extLst>
        </c:ser>
        <c:dLbls>
          <c:dLblPos val="outEnd"/>
          <c:showLegendKey val="0"/>
          <c:showVal val="0"/>
          <c:showCatName val="0"/>
          <c:showSerName val="0"/>
          <c:showPercent val="0"/>
          <c:showBubbleSize val="0"/>
          <c:showLeaderLines val="0"/>
        </c:dLbls>
      </c:pie3DChart>
      <c:spPr>
        <a:noFill/>
        <a:ln>
          <a:noFill/>
        </a:ln>
        <a:effectLst/>
      </c:spPr>
    </c:plotArea>
    <c:legend>
      <c:legendPos val="r"/>
      <c:legendEntry>
        <c:idx val="4"/>
        <c:delete val="1"/>
      </c:legendEntry>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baseline="0">
                <a:solidFill>
                  <a:sysClr val="windowText" lastClr="000000"/>
                </a:solidFill>
                <a:latin typeface="Times New Roman" panose="02020603050405020304" pitchFamily="18" charset="0"/>
                <a:ea typeface="+mn-ea"/>
                <a:cs typeface="Times New Roman" panose="02020603050405020304" pitchFamily="18" charset="0"/>
              </a:defRPr>
            </a:pPr>
            <a:r>
              <a:rPr lang="en-US" cap="none" dirty="0" err="1"/>
              <a:t>Impedimento</a:t>
            </a:r>
            <a:r>
              <a:rPr lang="en-US" cap="none" dirty="0"/>
              <a:t>  Legal. </a:t>
            </a:r>
          </a:p>
        </c:rich>
      </c:tx>
      <c:layout>
        <c:manualLayout>
          <c:xMode val="edge"/>
          <c:yMode val="edge"/>
          <c:x val="0.25911675120852135"/>
          <c:y val="4.8427998224359878E-2"/>
        </c:manualLayout>
      </c:layout>
      <c:overlay val="0"/>
      <c:spPr>
        <a:noFill/>
        <a:ln>
          <a:noFill/>
        </a:ln>
        <a:effectLst/>
      </c:spPr>
      <c:txPr>
        <a:bodyPr rot="0" spcFirstLastPara="1" vertOverflow="ellipsis" vert="horz" wrap="square" anchor="ctr" anchorCtr="1"/>
        <a:lstStyle/>
        <a:p>
          <a:pPr>
            <a:defRPr sz="1200" b="1" i="0" u="none" strike="noStrike" kern="1200" cap="all"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'GRAFICO 7 (2)'!$B$3:$B$4</c:f>
              <c:strCache>
                <c:ptCount val="2"/>
                <c:pt idx="0">
                  <c:v>DISTRIBUCIÓN DE FRECUENCIAS. SINTOMAS QUE AFECTAN EL RENDIMIENTO</c:v>
                </c:pt>
                <c:pt idx="1">
                  <c:v>F.R.</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1A13-462E-86C6-C2A4D0EC2A59}"/>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1A13-462E-86C6-C2A4D0EC2A59}"/>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1A13-462E-86C6-C2A4D0EC2A59}"/>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1A13-462E-86C6-C2A4D0EC2A59}"/>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1A13-462E-86C6-C2A4D0EC2A59}"/>
              </c:ext>
            </c:extLst>
          </c:dPt>
          <c:dLbls>
            <c:dLbl>
              <c:idx val="0"/>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1"/>
              <c:layout>
                <c:manualLayout>
                  <c:x val="2.6809651474530769E-2"/>
                  <c:y val="0"/>
                </c:manualLayout>
              </c:layout>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1A13-462E-86C6-C2A4D0EC2A59}"/>
                </c:ext>
                <c:ext xmlns:c15="http://schemas.microsoft.com/office/drawing/2012/chart" uri="{CE6537A1-D6FC-4f65-9D91-7224C49458BB}"/>
              </c:extLst>
            </c:dLbl>
            <c:dLbl>
              <c:idx val="2"/>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3"/>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4"/>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'GRAFICO 7 (2)'!$A$5:$A$9</c:f>
              <c:strCache>
                <c:ptCount val="5"/>
                <c:pt idx="0">
                  <c:v>Prisión</c:v>
                </c:pt>
                <c:pt idx="1">
                  <c:v>Juicio de alimentos</c:v>
                </c:pt>
                <c:pt idx="2">
                  <c:v>Tercera matrícula</c:v>
                </c:pt>
                <c:pt idx="3">
                  <c:v>Deportación (en caso de ser extranjero)</c:v>
                </c:pt>
                <c:pt idx="4">
                  <c:v>otro</c:v>
                </c:pt>
              </c:strCache>
            </c:strRef>
          </c:cat>
          <c:val>
            <c:numRef>
              <c:f>'GRAFICO 7 (2)'!$B$5:$B$9</c:f>
              <c:numCache>
                <c:formatCode>General</c:formatCode>
                <c:ptCount val="5"/>
                <c:pt idx="0">
                  <c:v>0</c:v>
                </c:pt>
                <c:pt idx="1">
                  <c:v>1</c:v>
                </c:pt>
                <c:pt idx="2">
                  <c:v>16</c:v>
                </c:pt>
                <c:pt idx="3">
                  <c:v>2</c:v>
                </c:pt>
                <c:pt idx="4">
                  <c:v>25</c:v>
                </c:pt>
              </c:numCache>
            </c:numRef>
          </c:val>
          <c:extLst xmlns:c16r2="http://schemas.microsoft.com/office/drawing/2015/06/chart">
            <c:ext xmlns:c16="http://schemas.microsoft.com/office/drawing/2014/chart" uri="{C3380CC4-5D6E-409C-BE32-E72D297353CC}">
              <c16:uniqueId val="{0000000A-1A13-462E-86C6-C2A4D0EC2A59}"/>
            </c:ext>
          </c:extLst>
        </c:ser>
        <c:ser>
          <c:idx val="1"/>
          <c:order val="1"/>
          <c:tx>
            <c:strRef>
              <c:f>'GRAFICO 7 (2)'!$C$3:$C$4</c:f>
              <c:strCache>
                <c:ptCount val="2"/>
                <c:pt idx="0">
                  <c:v>DISTRIBUCIÓN DE FRECUENCIAS. SINTOMAS QUE AFECTAN EL RENDIMIENTO</c:v>
                </c:pt>
                <c:pt idx="1">
                  <c:v>%</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C-1A13-462E-86C6-C2A4D0EC2A59}"/>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E-1A13-462E-86C6-C2A4D0EC2A59}"/>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0-1A13-462E-86C6-C2A4D0EC2A59}"/>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2-1A13-462E-86C6-C2A4D0EC2A59}"/>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4-1A13-462E-86C6-C2A4D0EC2A59}"/>
              </c:ext>
            </c:extLst>
          </c:dPt>
          <c:cat>
            <c:strRef>
              <c:f>'GRAFICO 7 (2)'!$A$5:$A$9</c:f>
              <c:strCache>
                <c:ptCount val="5"/>
                <c:pt idx="0">
                  <c:v>Prisión</c:v>
                </c:pt>
                <c:pt idx="1">
                  <c:v>Juicio de alimentos</c:v>
                </c:pt>
                <c:pt idx="2">
                  <c:v>Tercera matrícula</c:v>
                </c:pt>
                <c:pt idx="3">
                  <c:v>Deportación (en caso de ser extranjero)</c:v>
                </c:pt>
                <c:pt idx="4">
                  <c:v>otro</c:v>
                </c:pt>
              </c:strCache>
            </c:strRef>
          </c:cat>
          <c:val>
            <c:numRef>
              <c:f>'GRAFICO 7 (2)'!$C$5:$C$9</c:f>
              <c:numCache>
                <c:formatCode>0%</c:formatCode>
                <c:ptCount val="5"/>
                <c:pt idx="0">
                  <c:v>0</c:v>
                </c:pt>
                <c:pt idx="1">
                  <c:v>2.2727272727272728E-2</c:v>
                </c:pt>
                <c:pt idx="2">
                  <c:v>0.36363636363636365</c:v>
                </c:pt>
                <c:pt idx="3">
                  <c:v>4.5454545454545456E-2</c:v>
                </c:pt>
                <c:pt idx="4">
                  <c:v>0.56818181818181823</c:v>
                </c:pt>
              </c:numCache>
            </c:numRef>
          </c:val>
          <c:extLst xmlns:c16r2="http://schemas.microsoft.com/office/drawing/2015/06/chart">
            <c:ext xmlns:c16="http://schemas.microsoft.com/office/drawing/2014/chart" uri="{C3380CC4-5D6E-409C-BE32-E72D297353CC}">
              <c16:uniqueId val="{00000015-1A13-462E-86C6-C2A4D0EC2A59}"/>
            </c:ext>
          </c:extLst>
        </c:ser>
        <c:dLbls>
          <c:dLblPos val="outEnd"/>
          <c:showLegendKey val="0"/>
          <c:showVal val="0"/>
          <c:showCatName val="0"/>
          <c:showSerName val="0"/>
          <c:showPercent val="0"/>
          <c:showBubbleSize val="0"/>
          <c:showLeaderLines val="0"/>
        </c:dLbls>
      </c:pie3DChart>
      <c:spPr>
        <a:noFill/>
        <a:ln>
          <a:noFill/>
        </a:ln>
        <a:effectLst/>
      </c:spPr>
    </c:plotArea>
    <c:legend>
      <c:legendPos val="r"/>
      <c:layout>
        <c:manualLayout>
          <c:xMode val="edge"/>
          <c:yMode val="edge"/>
          <c:x val="0.65998005249343827"/>
          <c:y val="0.20042043332328005"/>
          <c:w val="0.32401994750656166"/>
          <c:h val="0.68555030293480779"/>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baseline="0">
                <a:solidFill>
                  <a:sysClr val="windowText" lastClr="000000"/>
                </a:solidFill>
                <a:latin typeface="Times New Roman" panose="02020603050405020304" pitchFamily="18" charset="0"/>
                <a:ea typeface="+mn-ea"/>
                <a:cs typeface="Times New Roman" panose="02020603050405020304" pitchFamily="18" charset="0"/>
              </a:defRPr>
            </a:pPr>
            <a:r>
              <a:rPr lang="en-US" cap="none"/>
              <a:t>Impedimento de salud. </a:t>
            </a:r>
          </a:p>
        </c:rich>
      </c:tx>
      <c:layout>
        <c:manualLayout>
          <c:xMode val="edge"/>
          <c:yMode val="edge"/>
          <c:x val="0.25419520730640377"/>
          <c:y val="2.6533940935448856E-2"/>
        </c:manualLayout>
      </c:layout>
      <c:overlay val="0"/>
      <c:spPr>
        <a:noFill/>
        <a:ln>
          <a:noFill/>
        </a:ln>
        <a:effectLst/>
      </c:spPr>
      <c:txPr>
        <a:bodyPr rot="0" spcFirstLastPara="1" vertOverflow="ellipsis" vert="horz" wrap="square" anchor="ctr" anchorCtr="1"/>
        <a:lstStyle/>
        <a:p>
          <a:pPr>
            <a:defRPr sz="1200" b="1" i="0" u="none" strike="noStrike" kern="1200" cap="none"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71335595245716E-2"/>
          <c:y val="0.20353653244880004"/>
          <c:w val="0.53470477775643899"/>
          <c:h val="0.72274614660316228"/>
        </c:manualLayout>
      </c:layout>
      <c:pie3DChart>
        <c:varyColors val="1"/>
        <c:ser>
          <c:idx val="0"/>
          <c:order val="0"/>
          <c:tx>
            <c:strRef>
              <c:f>'GRAFICO 7'!$B$3:$B$4</c:f>
              <c:strCache>
                <c:ptCount val="2"/>
                <c:pt idx="0">
                  <c:v>DISTRIBUCIÓN DE FRECUENCIAS. SINTOMAS QUE AFECTAN EL RENDIMIENTO</c:v>
                </c:pt>
                <c:pt idx="1">
                  <c:v>F.R.</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9F5F-4918-B1AD-0D0FDB6E1C7C}"/>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9F5F-4918-B1AD-0D0FDB6E1C7C}"/>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9F5F-4918-B1AD-0D0FDB6E1C7C}"/>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9F5F-4918-B1AD-0D0FDB6E1C7C}"/>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9F5F-4918-B1AD-0D0FDB6E1C7C}"/>
              </c:ext>
            </c:extLst>
          </c:dPt>
          <c:dLbls>
            <c:dLbl>
              <c:idx val="0"/>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1"/>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2"/>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3"/>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4"/>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'GRAFICO 7'!$A$5:$A$9</c:f>
              <c:strCache>
                <c:ptCount val="5"/>
                <c:pt idx="0">
                  <c:v>Enfermedad Grave</c:v>
                </c:pt>
                <c:pt idx="1">
                  <c:v>Embarazo o Paternidad</c:v>
                </c:pt>
                <c:pt idx="2">
                  <c:v>Accidente</c:v>
                </c:pt>
                <c:pt idx="3">
                  <c:v>Recibió algún diagnóstico médico en los servicios de la Institución.</c:v>
                </c:pt>
                <c:pt idx="4">
                  <c:v>Otra</c:v>
                </c:pt>
              </c:strCache>
            </c:strRef>
          </c:cat>
          <c:val>
            <c:numRef>
              <c:f>'GRAFICO 7'!$B$5:$B$9</c:f>
              <c:numCache>
                <c:formatCode>General</c:formatCode>
                <c:ptCount val="5"/>
                <c:pt idx="0">
                  <c:v>6</c:v>
                </c:pt>
                <c:pt idx="1">
                  <c:v>1</c:v>
                </c:pt>
                <c:pt idx="2">
                  <c:v>4</c:v>
                </c:pt>
                <c:pt idx="3">
                  <c:v>7</c:v>
                </c:pt>
                <c:pt idx="4">
                  <c:v>26</c:v>
                </c:pt>
              </c:numCache>
            </c:numRef>
          </c:val>
          <c:extLst xmlns:c16r2="http://schemas.microsoft.com/office/drawing/2015/06/chart">
            <c:ext xmlns:c16="http://schemas.microsoft.com/office/drawing/2014/chart" uri="{C3380CC4-5D6E-409C-BE32-E72D297353CC}">
              <c16:uniqueId val="{0000000A-9F5F-4918-B1AD-0D0FDB6E1C7C}"/>
            </c:ext>
          </c:extLst>
        </c:ser>
        <c:ser>
          <c:idx val="1"/>
          <c:order val="1"/>
          <c:tx>
            <c:strRef>
              <c:f>'GRAFICO 7'!$C$3:$C$4</c:f>
              <c:strCache>
                <c:ptCount val="2"/>
                <c:pt idx="0">
                  <c:v>DISTRIBUCIÓN DE FRECUENCIAS. SINTOMAS QUE AFECTAN EL RENDIMIENTO</c:v>
                </c:pt>
                <c:pt idx="1">
                  <c:v>%</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C-9F5F-4918-B1AD-0D0FDB6E1C7C}"/>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E-9F5F-4918-B1AD-0D0FDB6E1C7C}"/>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0-9F5F-4918-B1AD-0D0FDB6E1C7C}"/>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2-9F5F-4918-B1AD-0D0FDB6E1C7C}"/>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4-9F5F-4918-B1AD-0D0FDB6E1C7C}"/>
              </c:ext>
            </c:extLst>
          </c:dPt>
          <c:cat>
            <c:strRef>
              <c:f>'GRAFICO 7'!$A$5:$A$9</c:f>
              <c:strCache>
                <c:ptCount val="5"/>
                <c:pt idx="0">
                  <c:v>Enfermedad Grave</c:v>
                </c:pt>
                <c:pt idx="1">
                  <c:v>Embarazo o Paternidad</c:v>
                </c:pt>
                <c:pt idx="2">
                  <c:v>Accidente</c:v>
                </c:pt>
                <c:pt idx="3">
                  <c:v>Recibió algún diagnóstico médico en los servicios de la Institución.</c:v>
                </c:pt>
                <c:pt idx="4">
                  <c:v>Otra</c:v>
                </c:pt>
              </c:strCache>
            </c:strRef>
          </c:cat>
          <c:val>
            <c:numRef>
              <c:f>'GRAFICO 7'!$C$5:$C$9</c:f>
              <c:numCache>
                <c:formatCode>0%</c:formatCode>
                <c:ptCount val="5"/>
                <c:pt idx="0">
                  <c:v>0.13636363636363635</c:v>
                </c:pt>
                <c:pt idx="1">
                  <c:v>2.2727272727272728E-2</c:v>
                </c:pt>
                <c:pt idx="2">
                  <c:v>9.0909090909090912E-2</c:v>
                </c:pt>
                <c:pt idx="3">
                  <c:v>0.15909090909090909</c:v>
                </c:pt>
                <c:pt idx="4">
                  <c:v>0.59090909090909094</c:v>
                </c:pt>
              </c:numCache>
            </c:numRef>
          </c:val>
          <c:extLst xmlns:c16r2="http://schemas.microsoft.com/office/drawing/2015/06/chart">
            <c:ext xmlns:c16="http://schemas.microsoft.com/office/drawing/2014/chart" uri="{C3380CC4-5D6E-409C-BE32-E72D297353CC}">
              <c16:uniqueId val="{00000015-9F5F-4918-B1AD-0D0FDB6E1C7C}"/>
            </c:ext>
          </c:extLst>
        </c:ser>
        <c:dLbls>
          <c:dLblPos val="outEnd"/>
          <c:showLegendKey val="0"/>
          <c:showVal val="0"/>
          <c:showCatName val="0"/>
          <c:showSerName val="0"/>
          <c:showPercent val="0"/>
          <c:showBubbleSize val="0"/>
          <c:showLeaderLines val="0"/>
        </c:dLbls>
      </c:pie3DChart>
      <c:spPr>
        <a:noFill/>
        <a:ln>
          <a:noFill/>
        </a:ln>
        <a:effectLst/>
      </c:spPr>
    </c:plotArea>
    <c:legend>
      <c:legendPos val="r"/>
      <c:layout>
        <c:manualLayout>
          <c:xMode val="edge"/>
          <c:yMode val="edge"/>
          <c:x val="0.65399392421053626"/>
          <c:y val="6.7679073155503144E-2"/>
          <c:w val="0.33000610407087322"/>
          <c:h val="0.93232086332556074"/>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baseline="0">
                <a:solidFill>
                  <a:sysClr val="windowText" lastClr="000000"/>
                </a:solidFill>
                <a:latin typeface="Times New Roman" panose="02020603050405020304" pitchFamily="18" charset="0"/>
                <a:ea typeface="+mn-ea"/>
                <a:cs typeface="Times New Roman" panose="02020603050405020304" pitchFamily="18" charset="0"/>
              </a:defRPr>
            </a:pPr>
            <a:r>
              <a:rPr lang="en-US" cap="none"/>
              <a:t>Condiciones académicas. </a:t>
            </a:r>
          </a:p>
        </c:rich>
      </c:tx>
      <c:layout>
        <c:manualLayout>
          <c:xMode val="edge"/>
          <c:yMode val="edge"/>
          <c:x val="0.30470031600817082"/>
          <c:y val="3.2136130042568212E-2"/>
        </c:manualLayout>
      </c:layout>
      <c:overlay val="0"/>
      <c:spPr>
        <a:noFill/>
        <a:ln>
          <a:noFill/>
        </a:ln>
        <a:effectLst/>
      </c:spPr>
      <c:txPr>
        <a:bodyPr rot="0" spcFirstLastPara="1" vertOverflow="ellipsis" vert="horz" wrap="square" anchor="ctr" anchorCtr="1"/>
        <a:lstStyle/>
        <a:p>
          <a:pPr>
            <a:defRPr sz="1200" b="1" i="0" u="none" strike="noStrike" kern="1200" cap="none"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'GRAFICO 9'!$B$3:$B$4</c:f>
              <c:strCache>
                <c:ptCount val="2"/>
                <c:pt idx="0">
                  <c:v>DISTRIBUCIÓN DE FRECUENCIAS. SINTOMAS QUE AFECTAN EL RENDIMIENTO</c:v>
                </c:pt>
                <c:pt idx="1">
                  <c:v>F.R.</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A4DC-4A00-A43D-95AA91534D47}"/>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A4DC-4A00-A43D-95AA91534D47}"/>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A4DC-4A00-A43D-95AA91534D47}"/>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A4DC-4A00-A43D-95AA91534D47}"/>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A4DC-4A00-A43D-95AA91534D47}"/>
              </c:ext>
            </c:extLst>
          </c:dPt>
          <c:dLbls>
            <c:dLbl>
              <c:idx val="0"/>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1"/>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2"/>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3"/>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dLbl>
              <c:idx val="4"/>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dLbl>
            <c:spPr>
              <a:noFill/>
              <a:ln>
                <a:noFill/>
              </a:ln>
              <a:effectLst>
                <a:outerShdw blurRad="50800" dist="38100" dir="13500000" algn="br" rotWithShape="0">
                  <a:schemeClr val="bg1">
                    <a:alpha val="40000"/>
                  </a:schemeClr>
                </a:outerShdw>
              </a:effectLst>
            </c:spPr>
            <c:txPr>
              <a:bodyPr rot="0" spcFirstLastPara="1" vertOverflow="ellipsis" vert="horz" wrap="square" anchor="ctr" anchorCtr="1"/>
              <a:lstStyle/>
              <a:p>
                <a:pPr>
                  <a:defRPr sz="1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'GRAFICO 9'!$A$5:$A$9</c:f>
              <c:strCache>
                <c:ptCount val="5"/>
                <c:pt idx="0">
                  <c:v>Apoyo Académico</c:v>
                </c:pt>
                <c:pt idx="1">
                  <c:v>Estrategias Enseñanza-aprendizaje</c:v>
                </c:pt>
                <c:pt idx="2">
                  <c:v>Nivel de exigencia</c:v>
                </c:pt>
                <c:pt idx="3">
                  <c:v>Cursos de nivelación</c:v>
                </c:pt>
                <c:pt idx="4">
                  <c:v>Otros</c:v>
                </c:pt>
              </c:strCache>
            </c:strRef>
          </c:cat>
          <c:val>
            <c:numRef>
              <c:f>'GRAFICO 9'!$B$5:$B$9</c:f>
              <c:numCache>
                <c:formatCode>General</c:formatCode>
                <c:ptCount val="5"/>
                <c:pt idx="0">
                  <c:v>3</c:v>
                </c:pt>
                <c:pt idx="1">
                  <c:v>11</c:v>
                </c:pt>
                <c:pt idx="2">
                  <c:v>24</c:v>
                </c:pt>
                <c:pt idx="3">
                  <c:v>1</c:v>
                </c:pt>
                <c:pt idx="4">
                  <c:v>5</c:v>
                </c:pt>
              </c:numCache>
            </c:numRef>
          </c:val>
          <c:extLst xmlns:c16r2="http://schemas.microsoft.com/office/drawing/2015/06/chart">
            <c:ext xmlns:c16="http://schemas.microsoft.com/office/drawing/2014/chart" uri="{C3380CC4-5D6E-409C-BE32-E72D297353CC}">
              <c16:uniqueId val="{0000000A-A4DC-4A00-A43D-95AA91534D47}"/>
            </c:ext>
          </c:extLst>
        </c:ser>
        <c:ser>
          <c:idx val="1"/>
          <c:order val="1"/>
          <c:tx>
            <c:strRef>
              <c:f>'GRAFICO 9'!$C$3:$C$4</c:f>
              <c:strCache>
                <c:ptCount val="2"/>
                <c:pt idx="0">
                  <c:v>DISTRIBUCIÓN DE FRECUENCIAS. SINTOMAS QUE AFECTAN EL RENDIMIENTO</c:v>
                </c:pt>
                <c:pt idx="1">
                  <c:v>%</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C-A4DC-4A00-A43D-95AA91534D47}"/>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E-A4DC-4A00-A43D-95AA91534D47}"/>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0-A4DC-4A00-A43D-95AA91534D47}"/>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2-A4DC-4A00-A43D-95AA91534D47}"/>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4-A4DC-4A00-A43D-95AA91534D47}"/>
              </c:ext>
            </c:extLst>
          </c:dPt>
          <c:cat>
            <c:strRef>
              <c:f>'GRAFICO 9'!$A$5:$A$9</c:f>
              <c:strCache>
                <c:ptCount val="5"/>
                <c:pt idx="0">
                  <c:v>Apoyo Académico</c:v>
                </c:pt>
                <c:pt idx="1">
                  <c:v>Estrategias Enseñanza-aprendizaje</c:v>
                </c:pt>
                <c:pt idx="2">
                  <c:v>Nivel de exigencia</c:v>
                </c:pt>
                <c:pt idx="3">
                  <c:v>Cursos de nivelación</c:v>
                </c:pt>
                <c:pt idx="4">
                  <c:v>Otros</c:v>
                </c:pt>
              </c:strCache>
            </c:strRef>
          </c:cat>
          <c:val>
            <c:numRef>
              <c:f>'GRAFICO 9'!$C$5:$C$9</c:f>
              <c:numCache>
                <c:formatCode>0%</c:formatCode>
                <c:ptCount val="5"/>
                <c:pt idx="0">
                  <c:v>6.8181818181818177E-2</c:v>
                </c:pt>
                <c:pt idx="1">
                  <c:v>0.25</c:v>
                </c:pt>
                <c:pt idx="2">
                  <c:v>0.54545454545454541</c:v>
                </c:pt>
                <c:pt idx="3">
                  <c:v>2.2727272727272728E-2</c:v>
                </c:pt>
                <c:pt idx="4">
                  <c:v>0.11363636363636363</c:v>
                </c:pt>
              </c:numCache>
            </c:numRef>
          </c:val>
          <c:extLst xmlns:c16r2="http://schemas.microsoft.com/office/drawing/2015/06/chart">
            <c:ext xmlns:c16="http://schemas.microsoft.com/office/drawing/2014/chart" uri="{C3380CC4-5D6E-409C-BE32-E72D297353CC}">
              <c16:uniqueId val="{00000015-A4DC-4A00-A43D-95AA91534D47}"/>
            </c:ext>
          </c:extLst>
        </c:ser>
        <c:dLbls>
          <c:dLblPos val="outEnd"/>
          <c:showLegendKey val="0"/>
          <c:showVal val="0"/>
          <c:showCatName val="0"/>
          <c:showSerName val="0"/>
          <c:showPercent val="0"/>
          <c:showBubbleSize val="0"/>
          <c:showLeaderLines val="0"/>
        </c:dLbls>
      </c:pie3DChart>
      <c:spPr>
        <a:noFill/>
        <a:ln>
          <a:noFill/>
        </a:ln>
        <a:effectLst/>
      </c:spPr>
    </c:plotArea>
    <c:legend>
      <c:legendPos val="r"/>
      <c:layout>
        <c:manualLayout>
          <c:xMode val="edge"/>
          <c:yMode val="edge"/>
          <c:x val="0.62480812200633185"/>
          <c:y val="0.20042043332328005"/>
          <c:w val="0.35919182764024993"/>
          <c:h val="0.77088377952755893"/>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117142-8B6D-48BA-A9A9-4337301B133D}" type="doc">
      <dgm:prSet loTypeId="urn:microsoft.com/office/officeart/2005/8/layout/funnel1" loCatId="process" qsTypeId="urn:microsoft.com/office/officeart/2005/8/quickstyle/simple1" qsCatId="simple" csTypeId="urn:microsoft.com/office/officeart/2005/8/colors/colorful5" csCatId="colorful" phldr="1"/>
      <dgm:spPr/>
    </dgm:pt>
    <dgm:pt modelId="{4785BE97-7C3D-4A14-A124-910432990411}">
      <dgm:prSet phldrT="[Texto]">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S" dirty="0"/>
            <a:t>44 Estudiantes</a:t>
          </a:r>
        </a:p>
      </dgm:t>
    </dgm:pt>
    <dgm:pt modelId="{1E63678C-81AC-4DFC-A25F-F7F0B54E8F04}" type="parTrans" cxnId="{D93AB012-4723-4CC6-BE61-6C71C46E2D2A}">
      <dgm:prSet/>
      <dgm:spPr/>
      <dgm:t>
        <a:bodyPr/>
        <a:lstStyle/>
        <a:p>
          <a:endParaRPr lang="es-ES"/>
        </a:p>
      </dgm:t>
    </dgm:pt>
    <dgm:pt modelId="{51D71CD2-FF5E-4351-9944-558C42A11CBA}" type="sibTrans" cxnId="{D93AB012-4723-4CC6-BE61-6C71C46E2D2A}">
      <dgm:prSet/>
      <dgm:spPr/>
      <dgm:t>
        <a:bodyPr/>
        <a:lstStyle/>
        <a:p>
          <a:endParaRPr lang="es-ES"/>
        </a:p>
      </dgm:t>
    </dgm:pt>
    <dgm:pt modelId="{A425D99B-C804-4CFE-BE80-CA3E5F2E8822}">
      <dgm:prSet phldrT="[Texto]">
        <dgm:style>
          <a:lnRef idx="2">
            <a:schemeClr val="accent3"/>
          </a:lnRef>
          <a:fillRef idx="1">
            <a:schemeClr val="lt1"/>
          </a:fillRef>
          <a:effectRef idx="0">
            <a:schemeClr val="accent3"/>
          </a:effectRef>
          <a:fontRef idx="minor">
            <a:schemeClr val="dk1"/>
          </a:fontRef>
        </dgm:style>
      </dgm:prSet>
      <dgm:spPr>
        <a:ln>
          <a:solidFill>
            <a:schemeClr val="bg1"/>
          </a:solidFill>
        </a:ln>
      </dgm:spPr>
      <dgm:t>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s-ES" b="1" i="1" cap="none" spc="0" dirty="0">
              <a:ln w="10541" cmpd="sng">
                <a:solidFill>
                  <a:schemeClr val="tx1"/>
                </a:solidFill>
                <a:prstDash val="solid"/>
              </a:ln>
              <a:solidFill>
                <a:schemeClr val="tx1"/>
              </a:solidFill>
              <a:effectLst/>
              <a:latin typeface="+mj-lt"/>
            </a:rPr>
            <a:t>Muestra</a:t>
          </a:r>
        </a:p>
      </dgm:t>
    </dgm:pt>
    <dgm:pt modelId="{B549784C-45F1-4609-B63D-29462D321632}" type="parTrans" cxnId="{0860CE85-718B-41DA-8BF8-14A51D76C809}">
      <dgm:prSet/>
      <dgm:spPr/>
      <dgm:t>
        <a:bodyPr/>
        <a:lstStyle/>
        <a:p>
          <a:endParaRPr lang="es-ES"/>
        </a:p>
      </dgm:t>
    </dgm:pt>
    <dgm:pt modelId="{121796D1-274E-4779-BE0F-A96B4D60FAEB}" type="sibTrans" cxnId="{0860CE85-718B-41DA-8BF8-14A51D76C809}">
      <dgm:prSet/>
      <dgm:spPr/>
      <dgm:t>
        <a:bodyPr/>
        <a:lstStyle/>
        <a:p>
          <a:endParaRPr lang="es-ES"/>
        </a:p>
      </dgm:t>
    </dgm:pt>
    <dgm:pt modelId="{1C196E6C-A1F0-4C5F-9B99-4D01D2380A9C}" type="pres">
      <dgm:prSet presAssocID="{89117142-8B6D-48BA-A9A9-4337301B133D}" presName="Name0" presStyleCnt="0">
        <dgm:presLayoutVars>
          <dgm:chMax val="4"/>
          <dgm:resizeHandles val="exact"/>
        </dgm:presLayoutVars>
      </dgm:prSet>
      <dgm:spPr/>
    </dgm:pt>
    <dgm:pt modelId="{A7C50951-D2FD-42D7-BF49-D01FE4F52DA2}" type="pres">
      <dgm:prSet presAssocID="{89117142-8B6D-48BA-A9A9-4337301B133D}" presName="ellipse" presStyleLbl="trBgShp" presStyleIdx="0" presStyleCnt="1">
        <dgm:style>
          <a:lnRef idx="1">
            <a:schemeClr val="accent2"/>
          </a:lnRef>
          <a:fillRef idx="2">
            <a:schemeClr val="accent2"/>
          </a:fillRef>
          <a:effectRef idx="1">
            <a:schemeClr val="accent2"/>
          </a:effectRef>
          <a:fontRef idx="minor">
            <a:schemeClr val="dk1"/>
          </a:fontRef>
        </dgm:style>
      </dgm:prSet>
      <dgm:spPr/>
    </dgm:pt>
    <dgm:pt modelId="{F05F3FB6-0A33-4A82-9070-996936D02CB3}" type="pres">
      <dgm:prSet presAssocID="{89117142-8B6D-48BA-A9A9-4337301B133D}" presName="arrow1" presStyleLbl="fgShp" presStyleIdx="0" presStyleCnt="1" custScaleY="207557" custLinFactNeighborX="1852" custLinFactNeighborY="43416">
        <dgm:style>
          <a:lnRef idx="1">
            <a:schemeClr val="dk1"/>
          </a:lnRef>
          <a:fillRef idx="3">
            <a:schemeClr val="dk1"/>
          </a:fillRef>
          <a:effectRef idx="2">
            <a:schemeClr val="dk1"/>
          </a:effectRef>
          <a:fontRef idx="minor">
            <a:schemeClr val="lt1"/>
          </a:fontRef>
        </dgm:style>
      </dgm:prSet>
      <dgm:spPr/>
    </dgm:pt>
    <dgm:pt modelId="{B76129C4-A4B2-44CD-82D5-00BF7481CA95}" type="pres">
      <dgm:prSet presAssocID="{89117142-8B6D-48BA-A9A9-4337301B133D}" presName="rectangle" presStyleLbl="revTx" presStyleIdx="0" presStyleCnt="1" custLinFactNeighborX="3268" custLinFactNeighborY="74099">
        <dgm:presLayoutVars>
          <dgm:bulletEnabled val="1"/>
        </dgm:presLayoutVars>
      </dgm:prSet>
      <dgm:spPr/>
      <dgm:t>
        <a:bodyPr/>
        <a:lstStyle/>
        <a:p>
          <a:endParaRPr lang="es-ES"/>
        </a:p>
      </dgm:t>
    </dgm:pt>
    <dgm:pt modelId="{53FA976A-C918-4B6B-928C-A96220BC444C}" type="pres">
      <dgm:prSet presAssocID="{A425D99B-C804-4CFE-BE80-CA3E5F2E8822}" presName="item1" presStyleLbl="node1" presStyleIdx="0" presStyleCnt="1" custLinFactNeighborX="9664" custLinFactNeighborY="-4200">
        <dgm:presLayoutVars>
          <dgm:bulletEnabled val="1"/>
        </dgm:presLayoutVars>
      </dgm:prSet>
      <dgm:spPr/>
      <dgm:t>
        <a:bodyPr/>
        <a:lstStyle/>
        <a:p>
          <a:endParaRPr lang="es-ES"/>
        </a:p>
      </dgm:t>
    </dgm:pt>
    <dgm:pt modelId="{F99A8BA2-4350-46BD-A580-7F5F629C753C}" type="pres">
      <dgm:prSet presAssocID="{89117142-8B6D-48BA-A9A9-4337301B133D}" presName="funnel" presStyleLbl="trAlignAcc1" presStyleIdx="0" presStyleCnt="1"/>
      <dgm:spPr/>
    </dgm:pt>
  </dgm:ptLst>
  <dgm:cxnLst>
    <dgm:cxn modelId="{4308427B-8F6F-478C-8364-CB5DC97564AD}" type="presOf" srcId="{A425D99B-C804-4CFE-BE80-CA3E5F2E8822}" destId="{B76129C4-A4B2-44CD-82D5-00BF7481CA95}" srcOrd="0" destOrd="0" presId="urn:microsoft.com/office/officeart/2005/8/layout/funnel1"/>
    <dgm:cxn modelId="{0860CE85-718B-41DA-8BF8-14A51D76C809}" srcId="{89117142-8B6D-48BA-A9A9-4337301B133D}" destId="{A425D99B-C804-4CFE-BE80-CA3E5F2E8822}" srcOrd="1" destOrd="0" parTransId="{B549784C-45F1-4609-B63D-29462D321632}" sibTransId="{121796D1-274E-4779-BE0F-A96B4D60FAEB}"/>
    <dgm:cxn modelId="{A0F67462-B0C1-463C-9ACC-D519D8FB32B6}" type="presOf" srcId="{4785BE97-7C3D-4A14-A124-910432990411}" destId="{53FA976A-C918-4B6B-928C-A96220BC444C}" srcOrd="0" destOrd="0" presId="urn:microsoft.com/office/officeart/2005/8/layout/funnel1"/>
    <dgm:cxn modelId="{D93AB012-4723-4CC6-BE61-6C71C46E2D2A}" srcId="{89117142-8B6D-48BA-A9A9-4337301B133D}" destId="{4785BE97-7C3D-4A14-A124-910432990411}" srcOrd="0" destOrd="0" parTransId="{1E63678C-81AC-4DFC-A25F-F7F0B54E8F04}" sibTransId="{51D71CD2-FF5E-4351-9944-558C42A11CBA}"/>
    <dgm:cxn modelId="{7CFCB75F-737A-4BB9-AAFB-9D59FBF87E63}" type="presOf" srcId="{89117142-8B6D-48BA-A9A9-4337301B133D}" destId="{1C196E6C-A1F0-4C5F-9B99-4D01D2380A9C}" srcOrd="0" destOrd="0" presId="urn:microsoft.com/office/officeart/2005/8/layout/funnel1"/>
    <dgm:cxn modelId="{76534FF1-237F-4040-AD11-5DDDB17D5046}" type="presParOf" srcId="{1C196E6C-A1F0-4C5F-9B99-4D01D2380A9C}" destId="{A7C50951-D2FD-42D7-BF49-D01FE4F52DA2}" srcOrd="0" destOrd="0" presId="urn:microsoft.com/office/officeart/2005/8/layout/funnel1"/>
    <dgm:cxn modelId="{864E5CB9-B65A-4A9C-AFDF-FC02AA491E9F}" type="presParOf" srcId="{1C196E6C-A1F0-4C5F-9B99-4D01D2380A9C}" destId="{F05F3FB6-0A33-4A82-9070-996936D02CB3}" srcOrd="1" destOrd="0" presId="urn:microsoft.com/office/officeart/2005/8/layout/funnel1"/>
    <dgm:cxn modelId="{122F049D-A3A6-4F9F-BB49-A65F97339B5D}" type="presParOf" srcId="{1C196E6C-A1F0-4C5F-9B99-4D01D2380A9C}" destId="{B76129C4-A4B2-44CD-82D5-00BF7481CA95}" srcOrd="2" destOrd="0" presId="urn:microsoft.com/office/officeart/2005/8/layout/funnel1"/>
    <dgm:cxn modelId="{AEB54625-AB91-4717-B507-F1DD06FD66B8}" type="presParOf" srcId="{1C196E6C-A1F0-4C5F-9B99-4D01D2380A9C}" destId="{53FA976A-C918-4B6B-928C-A96220BC444C}" srcOrd="3" destOrd="0" presId="urn:microsoft.com/office/officeart/2005/8/layout/funnel1"/>
    <dgm:cxn modelId="{F3F1E4A0-552E-4D9F-8D2A-7269FB2D1436}" type="presParOf" srcId="{1C196E6C-A1F0-4C5F-9B99-4D01D2380A9C}" destId="{F99A8BA2-4350-46BD-A580-7F5F629C753C}" srcOrd="4"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BA73E78-F354-44E5-9C0C-AF5A5FEF05A7}"/>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xmlns="" id="{6012A328-2EB0-4A9C-8CB4-A3329EBF574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xmlns="" id="{F2360946-0755-4E4C-9946-F7E8C2032756}"/>
              </a:ext>
            </a:extLst>
          </p:cNvPr>
          <p:cNvSpPr>
            <a:spLocks noGrp="1"/>
          </p:cNvSpPr>
          <p:nvPr>
            <p:ph type="dt" sz="half" idx="10"/>
          </p:nvPr>
        </p:nvSpPr>
        <p:spPr/>
        <p:txBody>
          <a:bodyPr/>
          <a:lstStyle/>
          <a:p>
            <a:fld id="{BC81A846-4728-4FC8-8A9C-206403E1F03B}" type="datetimeFigureOut">
              <a:rPr lang="es-ES" smtClean="0"/>
              <a:t>15/12/2019</a:t>
            </a:fld>
            <a:endParaRPr lang="es-ES"/>
          </a:p>
        </p:txBody>
      </p:sp>
      <p:sp>
        <p:nvSpPr>
          <p:cNvPr id="5" name="Marcador de pie de página 4">
            <a:extLst>
              <a:ext uri="{FF2B5EF4-FFF2-40B4-BE49-F238E27FC236}">
                <a16:creationId xmlns:a16="http://schemas.microsoft.com/office/drawing/2014/main" xmlns="" id="{D65844E2-CA14-4D4C-95B4-A1C41A33246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1BF974C5-CE79-42D0-85A1-A03A5B3A7DCE}"/>
              </a:ext>
            </a:extLst>
          </p:cNvPr>
          <p:cNvSpPr>
            <a:spLocks noGrp="1"/>
          </p:cNvSpPr>
          <p:nvPr>
            <p:ph type="sldNum" sz="quarter" idx="12"/>
          </p:nvPr>
        </p:nvSpPr>
        <p:spPr/>
        <p:txBody>
          <a:bodyPr/>
          <a:lstStyle/>
          <a:p>
            <a:fld id="{C85CA332-0617-4ACE-AF1E-E5D0CBE3B4A1}" type="slidenum">
              <a:rPr lang="es-ES" smtClean="0"/>
              <a:t>‹Nº›</a:t>
            </a:fld>
            <a:endParaRPr lang="es-ES"/>
          </a:p>
        </p:txBody>
      </p:sp>
    </p:spTree>
    <p:extLst>
      <p:ext uri="{BB962C8B-B14F-4D97-AF65-F5344CB8AC3E}">
        <p14:creationId xmlns:p14="http://schemas.microsoft.com/office/powerpoint/2010/main" val="3713705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D40E463-8CAF-4CC7-97D8-22F695C2387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A87D0EF9-38AF-4284-B1CF-BB6FDD52C94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A9688486-BBD8-45D7-B0B0-D28D8180B4D9}"/>
              </a:ext>
            </a:extLst>
          </p:cNvPr>
          <p:cNvSpPr>
            <a:spLocks noGrp="1"/>
          </p:cNvSpPr>
          <p:nvPr>
            <p:ph type="dt" sz="half" idx="10"/>
          </p:nvPr>
        </p:nvSpPr>
        <p:spPr/>
        <p:txBody>
          <a:bodyPr/>
          <a:lstStyle/>
          <a:p>
            <a:fld id="{BC81A846-4728-4FC8-8A9C-206403E1F03B}" type="datetimeFigureOut">
              <a:rPr lang="es-ES" smtClean="0"/>
              <a:t>15/12/2019</a:t>
            </a:fld>
            <a:endParaRPr lang="es-ES"/>
          </a:p>
        </p:txBody>
      </p:sp>
      <p:sp>
        <p:nvSpPr>
          <p:cNvPr id="5" name="Marcador de pie de página 4">
            <a:extLst>
              <a:ext uri="{FF2B5EF4-FFF2-40B4-BE49-F238E27FC236}">
                <a16:creationId xmlns:a16="http://schemas.microsoft.com/office/drawing/2014/main" xmlns="" id="{796FE050-5A58-4CD5-8FC3-4CED10D70E3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5796E229-73B9-486C-B98E-160054389618}"/>
              </a:ext>
            </a:extLst>
          </p:cNvPr>
          <p:cNvSpPr>
            <a:spLocks noGrp="1"/>
          </p:cNvSpPr>
          <p:nvPr>
            <p:ph type="sldNum" sz="quarter" idx="12"/>
          </p:nvPr>
        </p:nvSpPr>
        <p:spPr/>
        <p:txBody>
          <a:bodyPr/>
          <a:lstStyle/>
          <a:p>
            <a:fld id="{C85CA332-0617-4ACE-AF1E-E5D0CBE3B4A1}" type="slidenum">
              <a:rPr lang="es-ES" smtClean="0"/>
              <a:t>‹Nº›</a:t>
            </a:fld>
            <a:endParaRPr lang="es-ES"/>
          </a:p>
        </p:txBody>
      </p:sp>
    </p:spTree>
    <p:extLst>
      <p:ext uri="{BB962C8B-B14F-4D97-AF65-F5344CB8AC3E}">
        <p14:creationId xmlns:p14="http://schemas.microsoft.com/office/powerpoint/2010/main" val="2348068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F73D9D9D-E380-4D44-8908-E8254F75D317}"/>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7D686F86-F08F-4872-9427-DF41DCDB4BA0}"/>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C7481CC9-0A34-41AC-A97E-A3E258BA882B}"/>
              </a:ext>
            </a:extLst>
          </p:cNvPr>
          <p:cNvSpPr>
            <a:spLocks noGrp="1"/>
          </p:cNvSpPr>
          <p:nvPr>
            <p:ph type="dt" sz="half" idx="10"/>
          </p:nvPr>
        </p:nvSpPr>
        <p:spPr/>
        <p:txBody>
          <a:bodyPr/>
          <a:lstStyle/>
          <a:p>
            <a:fld id="{BC81A846-4728-4FC8-8A9C-206403E1F03B}" type="datetimeFigureOut">
              <a:rPr lang="es-ES" smtClean="0"/>
              <a:t>15/12/2019</a:t>
            </a:fld>
            <a:endParaRPr lang="es-ES"/>
          </a:p>
        </p:txBody>
      </p:sp>
      <p:sp>
        <p:nvSpPr>
          <p:cNvPr id="5" name="Marcador de pie de página 4">
            <a:extLst>
              <a:ext uri="{FF2B5EF4-FFF2-40B4-BE49-F238E27FC236}">
                <a16:creationId xmlns:a16="http://schemas.microsoft.com/office/drawing/2014/main" xmlns="" id="{0E0DF325-DB54-4AEE-A59D-840244DF96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A08286B5-266F-4518-B5BD-7B89CFFF4508}"/>
              </a:ext>
            </a:extLst>
          </p:cNvPr>
          <p:cNvSpPr>
            <a:spLocks noGrp="1"/>
          </p:cNvSpPr>
          <p:nvPr>
            <p:ph type="sldNum" sz="quarter" idx="12"/>
          </p:nvPr>
        </p:nvSpPr>
        <p:spPr/>
        <p:txBody>
          <a:bodyPr/>
          <a:lstStyle/>
          <a:p>
            <a:fld id="{C85CA332-0617-4ACE-AF1E-E5D0CBE3B4A1}" type="slidenum">
              <a:rPr lang="es-ES" smtClean="0"/>
              <a:t>‹Nº›</a:t>
            </a:fld>
            <a:endParaRPr lang="es-ES"/>
          </a:p>
        </p:txBody>
      </p:sp>
    </p:spTree>
    <p:extLst>
      <p:ext uri="{BB962C8B-B14F-4D97-AF65-F5344CB8AC3E}">
        <p14:creationId xmlns:p14="http://schemas.microsoft.com/office/powerpoint/2010/main" val="3939938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F035424-3A3C-4BE3-A11C-F0BA5BD1FCC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CD8A934C-14C6-4E7C-B09F-0B4F77E80EB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0D6FE4B8-72DD-43D8-8F3E-7568619733C7}"/>
              </a:ext>
            </a:extLst>
          </p:cNvPr>
          <p:cNvSpPr>
            <a:spLocks noGrp="1"/>
          </p:cNvSpPr>
          <p:nvPr>
            <p:ph type="dt" sz="half" idx="10"/>
          </p:nvPr>
        </p:nvSpPr>
        <p:spPr/>
        <p:txBody>
          <a:bodyPr/>
          <a:lstStyle/>
          <a:p>
            <a:fld id="{BC81A846-4728-4FC8-8A9C-206403E1F03B}" type="datetimeFigureOut">
              <a:rPr lang="es-ES" smtClean="0"/>
              <a:t>15/12/2019</a:t>
            </a:fld>
            <a:endParaRPr lang="es-ES"/>
          </a:p>
        </p:txBody>
      </p:sp>
      <p:sp>
        <p:nvSpPr>
          <p:cNvPr id="5" name="Marcador de pie de página 4">
            <a:extLst>
              <a:ext uri="{FF2B5EF4-FFF2-40B4-BE49-F238E27FC236}">
                <a16:creationId xmlns:a16="http://schemas.microsoft.com/office/drawing/2014/main" xmlns="" id="{5656D259-64ED-4DA3-A8E3-9549AAA8F06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0D0798DB-BC54-4221-AFE0-732269DB906C}"/>
              </a:ext>
            </a:extLst>
          </p:cNvPr>
          <p:cNvSpPr>
            <a:spLocks noGrp="1"/>
          </p:cNvSpPr>
          <p:nvPr>
            <p:ph type="sldNum" sz="quarter" idx="12"/>
          </p:nvPr>
        </p:nvSpPr>
        <p:spPr/>
        <p:txBody>
          <a:bodyPr/>
          <a:lstStyle/>
          <a:p>
            <a:fld id="{C85CA332-0617-4ACE-AF1E-E5D0CBE3B4A1}" type="slidenum">
              <a:rPr lang="es-ES" smtClean="0"/>
              <a:t>‹Nº›</a:t>
            </a:fld>
            <a:endParaRPr lang="es-ES"/>
          </a:p>
        </p:txBody>
      </p:sp>
    </p:spTree>
    <p:extLst>
      <p:ext uri="{BB962C8B-B14F-4D97-AF65-F5344CB8AC3E}">
        <p14:creationId xmlns:p14="http://schemas.microsoft.com/office/powerpoint/2010/main" val="127774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C451820-70E8-47C9-96CA-88CE2E250ECF}"/>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DC8F38C7-DEB4-44E3-A8E6-2DC2DFA0538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550A18E4-DE58-4789-B256-B146C548A239}"/>
              </a:ext>
            </a:extLst>
          </p:cNvPr>
          <p:cNvSpPr>
            <a:spLocks noGrp="1"/>
          </p:cNvSpPr>
          <p:nvPr>
            <p:ph type="dt" sz="half" idx="10"/>
          </p:nvPr>
        </p:nvSpPr>
        <p:spPr/>
        <p:txBody>
          <a:bodyPr/>
          <a:lstStyle/>
          <a:p>
            <a:fld id="{BC81A846-4728-4FC8-8A9C-206403E1F03B}" type="datetimeFigureOut">
              <a:rPr lang="es-ES" smtClean="0"/>
              <a:t>15/12/2019</a:t>
            </a:fld>
            <a:endParaRPr lang="es-ES"/>
          </a:p>
        </p:txBody>
      </p:sp>
      <p:sp>
        <p:nvSpPr>
          <p:cNvPr id="5" name="Marcador de pie de página 4">
            <a:extLst>
              <a:ext uri="{FF2B5EF4-FFF2-40B4-BE49-F238E27FC236}">
                <a16:creationId xmlns:a16="http://schemas.microsoft.com/office/drawing/2014/main" xmlns="" id="{0A0D922A-F7CC-4032-A404-7DF61BA9DCE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8FF0D6D6-FD90-44A5-A348-0E694F6B0DFD}"/>
              </a:ext>
            </a:extLst>
          </p:cNvPr>
          <p:cNvSpPr>
            <a:spLocks noGrp="1"/>
          </p:cNvSpPr>
          <p:nvPr>
            <p:ph type="sldNum" sz="quarter" idx="12"/>
          </p:nvPr>
        </p:nvSpPr>
        <p:spPr/>
        <p:txBody>
          <a:bodyPr/>
          <a:lstStyle/>
          <a:p>
            <a:fld id="{C85CA332-0617-4ACE-AF1E-E5D0CBE3B4A1}" type="slidenum">
              <a:rPr lang="es-ES" smtClean="0"/>
              <a:t>‹Nº›</a:t>
            </a:fld>
            <a:endParaRPr lang="es-ES"/>
          </a:p>
        </p:txBody>
      </p:sp>
    </p:spTree>
    <p:extLst>
      <p:ext uri="{BB962C8B-B14F-4D97-AF65-F5344CB8AC3E}">
        <p14:creationId xmlns:p14="http://schemas.microsoft.com/office/powerpoint/2010/main" val="1593711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0D48E99-7E4D-42B6-B136-ACC5807FB1A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B1D591B4-1472-4041-A052-E531637CF7F9}"/>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xmlns="" id="{8C284EA5-1758-47F6-99A9-A1AE8F7508FB}"/>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xmlns="" id="{E9C9DE63-8376-4AD9-81B3-A2E639E4D112}"/>
              </a:ext>
            </a:extLst>
          </p:cNvPr>
          <p:cNvSpPr>
            <a:spLocks noGrp="1"/>
          </p:cNvSpPr>
          <p:nvPr>
            <p:ph type="dt" sz="half" idx="10"/>
          </p:nvPr>
        </p:nvSpPr>
        <p:spPr/>
        <p:txBody>
          <a:bodyPr/>
          <a:lstStyle/>
          <a:p>
            <a:fld id="{BC81A846-4728-4FC8-8A9C-206403E1F03B}" type="datetimeFigureOut">
              <a:rPr lang="es-ES" smtClean="0"/>
              <a:t>15/12/2019</a:t>
            </a:fld>
            <a:endParaRPr lang="es-ES"/>
          </a:p>
        </p:txBody>
      </p:sp>
      <p:sp>
        <p:nvSpPr>
          <p:cNvPr id="6" name="Marcador de pie de página 5">
            <a:extLst>
              <a:ext uri="{FF2B5EF4-FFF2-40B4-BE49-F238E27FC236}">
                <a16:creationId xmlns:a16="http://schemas.microsoft.com/office/drawing/2014/main" xmlns="" id="{D088E852-2A93-4B00-A720-7D589E1C987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11E62B54-376C-4B3D-83FD-A238E473E888}"/>
              </a:ext>
            </a:extLst>
          </p:cNvPr>
          <p:cNvSpPr>
            <a:spLocks noGrp="1"/>
          </p:cNvSpPr>
          <p:nvPr>
            <p:ph type="sldNum" sz="quarter" idx="12"/>
          </p:nvPr>
        </p:nvSpPr>
        <p:spPr/>
        <p:txBody>
          <a:bodyPr/>
          <a:lstStyle/>
          <a:p>
            <a:fld id="{C85CA332-0617-4ACE-AF1E-E5D0CBE3B4A1}" type="slidenum">
              <a:rPr lang="es-ES" smtClean="0"/>
              <a:t>‹Nº›</a:t>
            </a:fld>
            <a:endParaRPr lang="es-ES"/>
          </a:p>
        </p:txBody>
      </p:sp>
    </p:spTree>
    <p:extLst>
      <p:ext uri="{BB962C8B-B14F-4D97-AF65-F5344CB8AC3E}">
        <p14:creationId xmlns:p14="http://schemas.microsoft.com/office/powerpoint/2010/main" val="419542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9F9FF2-0B6F-4D33-B2DF-A0D07A2AEDFE}"/>
              </a:ext>
            </a:extLst>
          </p:cNvPr>
          <p:cNvSpPr>
            <a:spLocks noGrp="1"/>
          </p:cNvSpPr>
          <p:nvPr>
            <p:ph type="title"/>
          </p:nvPr>
        </p:nvSpPr>
        <p:spPr>
          <a:xfrm>
            <a:off x="629841" y="365126"/>
            <a:ext cx="78867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96DB54B3-7389-47A3-9A23-F8B8151C04C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598E1D74-33B0-4C39-90EA-0913709F7280}"/>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xmlns="" id="{F5E8A634-A60D-4C4E-8AA1-13DAD27608E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02F86F6E-D3C2-4603-8BED-3BD29D0D8B1E}"/>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xmlns="" id="{2DFE7A62-D08C-49EE-8063-6ADD9CC0A3CB}"/>
              </a:ext>
            </a:extLst>
          </p:cNvPr>
          <p:cNvSpPr>
            <a:spLocks noGrp="1"/>
          </p:cNvSpPr>
          <p:nvPr>
            <p:ph type="dt" sz="half" idx="10"/>
          </p:nvPr>
        </p:nvSpPr>
        <p:spPr/>
        <p:txBody>
          <a:bodyPr/>
          <a:lstStyle/>
          <a:p>
            <a:fld id="{BC81A846-4728-4FC8-8A9C-206403E1F03B}" type="datetimeFigureOut">
              <a:rPr lang="es-ES" smtClean="0"/>
              <a:t>15/12/2019</a:t>
            </a:fld>
            <a:endParaRPr lang="es-ES"/>
          </a:p>
        </p:txBody>
      </p:sp>
      <p:sp>
        <p:nvSpPr>
          <p:cNvPr id="8" name="Marcador de pie de página 7">
            <a:extLst>
              <a:ext uri="{FF2B5EF4-FFF2-40B4-BE49-F238E27FC236}">
                <a16:creationId xmlns:a16="http://schemas.microsoft.com/office/drawing/2014/main" xmlns="" id="{1C77A72D-6380-4206-8FBD-5C1FCEFF471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74FF28A8-79DD-456B-BDD9-85A29F19178D}"/>
              </a:ext>
            </a:extLst>
          </p:cNvPr>
          <p:cNvSpPr>
            <a:spLocks noGrp="1"/>
          </p:cNvSpPr>
          <p:nvPr>
            <p:ph type="sldNum" sz="quarter" idx="12"/>
          </p:nvPr>
        </p:nvSpPr>
        <p:spPr/>
        <p:txBody>
          <a:bodyPr/>
          <a:lstStyle/>
          <a:p>
            <a:fld id="{C85CA332-0617-4ACE-AF1E-E5D0CBE3B4A1}" type="slidenum">
              <a:rPr lang="es-ES" smtClean="0"/>
              <a:t>‹Nº›</a:t>
            </a:fld>
            <a:endParaRPr lang="es-ES"/>
          </a:p>
        </p:txBody>
      </p:sp>
    </p:spTree>
    <p:extLst>
      <p:ext uri="{BB962C8B-B14F-4D97-AF65-F5344CB8AC3E}">
        <p14:creationId xmlns:p14="http://schemas.microsoft.com/office/powerpoint/2010/main" val="1093280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C6AE37-093A-4BDD-B06B-4A73E80BDC6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xmlns="" id="{03F915E7-096A-44C1-A82D-86D7FEA2BEE2}"/>
              </a:ext>
            </a:extLst>
          </p:cNvPr>
          <p:cNvSpPr>
            <a:spLocks noGrp="1"/>
          </p:cNvSpPr>
          <p:nvPr>
            <p:ph type="dt" sz="half" idx="10"/>
          </p:nvPr>
        </p:nvSpPr>
        <p:spPr/>
        <p:txBody>
          <a:bodyPr/>
          <a:lstStyle/>
          <a:p>
            <a:fld id="{BC81A846-4728-4FC8-8A9C-206403E1F03B}" type="datetimeFigureOut">
              <a:rPr lang="es-ES" smtClean="0"/>
              <a:t>15/12/2019</a:t>
            </a:fld>
            <a:endParaRPr lang="es-ES"/>
          </a:p>
        </p:txBody>
      </p:sp>
      <p:sp>
        <p:nvSpPr>
          <p:cNvPr id="4" name="Marcador de pie de página 3">
            <a:extLst>
              <a:ext uri="{FF2B5EF4-FFF2-40B4-BE49-F238E27FC236}">
                <a16:creationId xmlns:a16="http://schemas.microsoft.com/office/drawing/2014/main" xmlns="" id="{3341767E-0F03-4F76-898D-7F0BE6E5598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15D86E93-CF6D-449A-84F7-5C7DD7A9E969}"/>
              </a:ext>
            </a:extLst>
          </p:cNvPr>
          <p:cNvSpPr>
            <a:spLocks noGrp="1"/>
          </p:cNvSpPr>
          <p:nvPr>
            <p:ph type="sldNum" sz="quarter" idx="12"/>
          </p:nvPr>
        </p:nvSpPr>
        <p:spPr/>
        <p:txBody>
          <a:bodyPr/>
          <a:lstStyle/>
          <a:p>
            <a:fld id="{C85CA332-0617-4ACE-AF1E-E5D0CBE3B4A1}" type="slidenum">
              <a:rPr lang="es-ES" smtClean="0"/>
              <a:t>‹Nº›</a:t>
            </a:fld>
            <a:endParaRPr lang="es-ES"/>
          </a:p>
        </p:txBody>
      </p:sp>
    </p:spTree>
    <p:extLst>
      <p:ext uri="{BB962C8B-B14F-4D97-AF65-F5344CB8AC3E}">
        <p14:creationId xmlns:p14="http://schemas.microsoft.com/office/powerpoint/2010/main" val="3342476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EA874BCF-BEEC-49B8-B45D-70F0427ECFC6}"/>
              </a:ext>
            </a:extLst>
          </p:cNvPr>
          <p:cNvSpPr>
            <a:spLocks noGrp="1"/>
          </p:cNvSpPr>
          <p:nvPr>
            <p:ph type="dt" sz="half" idx="10"/>
          </p:nvPr>
        </p:nvSpPr>
        <p:spPr/>
        <p:txBody>
          <a:bodyPr/>
          <a:lstStyle/>
          <a:p>
            <a:fld id="{BC81A846-4728-4FC8-8A9C-206403E1F03B}" type="datetimeFigureOut">
              <a:rPr lang="es-ES" smtClean="0"/>
              <a:t>15/12/2019</a:t>
            </a:fld>
            <a:endParaRPr lang="es-ES"/>
          </a:p>
        </p:txBody>
      </p:sp>
      <p:sp>
        <p:nvSpPr>
          <p:cNvPr id="3" name="Marcador de pie de página 2">
            <a:extLst>
              <a:ext uri="{FF2B5EF4-FFF2-40B4-BE49-F238E27FC236}">
                <a16:creationId xmlns:a16="http://schemas.microsoft.com/office/drawing/2014/main" xmlns="" id="{64D82C37-F84C-4514-B7C8-B2BA5AE2517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F3AED51B-B92E-45EB-970F-88A1902320D9}"/>
              </a:ext>
            </a:extLst>
          </p:cNvPr>
          <p:cNvSpPr>
            <a:spLocks noGrp="1"/>
          </p:cNvSpPr>
          <p:nvPr>
            <p:ph type="sldNum" sz="quarter" idx="12"/>
          </p:nvPr>
        </p:nvSpPr>
        <p:spPr/>
        <p:txBody>
          <a:bodyPr/>
          <a:lstStyle/>
          <a:p>
            <a:fld id="{C85CA332-0617-4ACE-AF1E-E5D0CBE3B4A1}" type="slidenum">
              <a:rPr lang="es-ES" smtClean="0"/>
              <a:t>‹Nº›</a:t>
            </a:fld>
            <a:endParaRPr lang="es-ES"/>
          </a:p>
        </p:txBody>
      </p:sp>
    </p:spTree>
    <p:extLst>
      <p:ext uri="{BB962C8B-B14F-4D97-AF65-F5344CB8AC3E}">
        <p14:creationId xmlns:p14="http://schemas.microsoft.com/office/powerpoint/2010/main" val="2669043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6F1B0C1-B9BE-4A29-9996-29EB5F798002}"/>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A70C9552-BA05-45F5-BBFC-2B634196846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xmlns="" id="{FBFC7B2B-C566-459F-BCEE-202ACABE789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E317D60E-3293-41C4-803D-DF2DA99F9DCB}"/>
              </a:ext>
            </a:extLst>
          </p:cNvPr>
          <p:cNvSpPr>
            <a:spLocks noGrp="1"/>
          </p:cNvSpPr>
          <p:nvPr>
            <p:ph type="dt" sz="half" idx="10"/>
          </p:nvPr>
        </p:nvSpPr>
        <p:spPr/>
        <p:txBody>
          <a:bodyPr/>
          <a:lstStyle/>
          <a:p>
            <a:fld id="{BC81A846-4728-4FC8-8A9C-206403E1F03B}" type="datetimeFigureOut">
              <a:rPr lang="es-ES" smtClean="0"/>
              <a:t>15/12/2019</a:t>
            </a:fld>
            <a:endParaRPr lang="es-ES"/>
          </a:p>
        </p:txBody>
      </p:sp>
      <p:sp>
        <p:nvSpPr>
          <p:cNvPr id="6" name="Marcador de pie de página 5">
            <a:extLst>
              <a:ext uri="{FF2B5EF4-FFF2-40B4-BE49-F238E27FC236}">
                <a16:creationId xmlns:a16="http://schemas.microsoft.com/office/drawing/2014/main" xmlns="" id="{96933506-3B25-461F-B3A9-41BCD7CAA30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D947A1EE-F54A-41C7-B4E6-3200EE5DB99C}"/>
              </a:ext>
            </a:extLst>
          </p:cNvPr>
          <p:cNvSpPr>
            <a:spLocks noGrp="1"/>
          </p:cNvSpPr>
          <p:nvPr>
            <p:ph type="sldNum" sz="quarter" idx="12"/>
          </p:nvPr>
        </p:nvSpPr>
        <p:spPr/>
        <p:txBody>
          <a:bodyPr/>
          <a:lstStyle/>
          <a:p>
            <a:fld id="{C85CA332-0617-4ACE-AF1E-E5D0CBE3B4A1}" type="slidenum">
              <a:rPr lang="es-ES" smtClean="0"/>
              <a:t>‹Nº›</a:t>
            </a:fld>
            <a:endParaRPr lang="es-ES"/>
          </a:p>
        </p:txBody>
      </p:sp>
    </p:spTree>
    <p:extLst>
      <p:ext uri="{BB962C8B-B14F-4D97-AF65-F5344CB8AC3E}">
        <p14:creationId xmlns:p14="http://schemas.microsoft.com/office/powerpoint/2010/main" val="3455195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B0738CF-F267-442F-B455-F9FF0FC0D7CC}"/>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xmlns="" id="{04140FBC-48BB-4187-8DF6-0181CE24DFD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C"/>
          </a:p>
        </p:txBody>
      </p:sp>
      <p:sp>
        <p:nvSpPr>
          <p:cNvPr id="4" name="Marcador de texto 3">
            <a:extLst>
              <a:ext uri="{FF2B5EF4-FFF2-40B4-BE49-F238E27FC236}">
                <a16:creationId xmlns:a16="http://schemas.microsoft.com/office/drawing/2014/main" xmlns="" id="{5C0F4058-024D-49E9-B307-92F0A08989E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6CC4B224-7232-4D9A-A802-2DF580F42CF1}"/>
              </a:ext>
            </a:extLst>
          </p:cNvPr>
          <p:cNvSpPr>
            <a:spLocks noGrp="1"/>
          </p:cNvSpPr>
          <p:nvPr>
            <p:ph type="dt" sz="half" idx="10"/>
          </p:nvPr>
        </p:nvSpPr>
        <p:spPr/>
        <p:txBody>
          <a:bodyPr/>
          <a:lstStyle/>
          <a:p>
            <a:fld id="{BC81A846-4728-4FC8-8A9C-206403E1F03B}" type="datetimeFigureOut">
              <a:rPr lang="es-ES" smtClean="0"/>
              <a:t>15/12/2019</a:t>
            </a:fld>
            <a:endParaRPr lang="es-ES"/>
          </a:p>
        </p:txBody>
      </p:sp>
      <p:sp>
        <p:nvSpPr>
          <p:cNvPr id="6" name="Marcador de pie de página 5">
            <a:extLst>
              <a:ext uri="{FF2B5EF4-FFF2-40B4-BE49-F238E27FC236}">
                <a16:creationId xmlns:a16="http://schemas.microsoft.com/office/drawing/2014/main" xmlns="" id="{5DB77E78-DC3B-4C1B-9AD6-B7F16CDB26CD}"/>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xmlns="" id="{F8CC0761-E39C-4922-8388-C408DAA9B4B8}"/>
              </a:ext>
            </a:extLst>
          </p:cNvPr>
          <p:cNvSpPr>
            <a:spLocks noGrp="1"/>
          </p:cNvSpPr>
          <p:nvPr>
            <p:ph type="sldNum" sz="quarter" idx="12"/>
          </p:nvPr>
        </p:nvSpPr>
        <p:spPr/>
        <p:txBody>
          <a:bodyPr/>
          <a:lstStyle/>
          <a:p>
            <a:fld id="{C85CA332-0617-4ACE-AF1E-E5D0CBE3B4A1}" type="slidenum">
              <a:rPr lang="es-ES" smtClean="0"/>
              <a:t>‹Nº›</a:t>
            </a:fld>
            <a:endParaRPr lang="es-ES"/>
          </a:p>
        </p:txBody>
      </p:sp>
    </p:spTree>
    <p:extLst>
      <p:ext uri="{BB962C8B-B14F-4D97-AF65-F5344CB8AC3E}">
        <p14:creationId xmlns:p14="http://schemas.microsoft.com/office/powerpoint/2010/main" val="1282534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AC67B954-0562-429D-9734-CEE8ECA92BC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6FFF198C-0524-4009-8A6B-FA8F721BA36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CCC4256E-179E-4347-9E31-D153999485F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C81A846-4728-4FC8-8A9C-206403E1F03B}" type="datetimeFigureOut">
              <a:rPr lang="es-ES" smtClean="0"/>
              <a:t>15/12/2019</a:t>
            </a:fld>
            <a:endParaRPr lang="es-ES"/>
          </a:p>
        </p:txBody>
      </p:sp>
      <p:sp>
        <p:nvSpPr>
          <p:cNvPr id="5" name="Marcador de pie de página 4">
            <a:extLst>
              <a:ext uri="{FF2B5EF4-FFF2-40B4-BE49-F238E27FC236}">
                <a16:creationId xmlns:a16="http://schemas.microsoft.com/office/drawing/2014/main" xmlns="" id="{36A07C81-F317-4EDA-943D-A96B7F63428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75C77C58-06AF-4335-A161-9B95C3C9C65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85CA332-0617-4ACE-AF1E-E5D0CBE3B4A1}" type="slidenum">
              <a:rPr lang="es-ES" smtClean="0"/>
              <a:t>‹Nº›</a:t>
            </a:fld>
            <a:endParaRPr lang="es-ES"/>
          </a:p>
        </p:txBody>
      </p:sp>
    </p:spTree>
    <p:extLst>
      <p:ext uri="{BB962C8B-B14F-4D97-AF65-F5344CB8AC3E}">
        <p14:creationId xmlns:p14="http://schemas.microsoft.com/office/powerpoint/2010/main" val="1360668649"/>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C"/>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chart" Target="../charts/char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ubtítulo 2">
            <a:extLst>
              <a:ext uri="{FF2B5EF4-FFF2-40B4-BE49-F238E27FC236}">
                <a16:creationId xmlns:a16="http://schemas.microsoft.com/office/drawing/2014/main" xmlns="" id="{BF7AE8BE-0EFE-4185-8881-D3700B5C2D58}"/>
              </a:ext>
            </a:extLst>
          </p:cNvPr>
          <p:cNvSpPr>
            <a:spLocks noGrp="1"/>
          </p:cNvSpPr>
          <p:nvPr>
            <p:ph type="subTitle" idx="1"/>
          </p:nvPr>
        </p:nvSpPr>
        <p:spPr>
          <a:xfrm>
            <a:off x="795131" y="951616"/>
            <a:ext cx="8229600" cy="5321964"/>
          </a:xfrm>
        </p:spPr>
        <p:txBody>
          <a:bodyPr>
            <a:noAutofit/>
          </a:bodyPr>
          <a:lstStyle/>
          <a:p>
            <a:pPr algn="ctr"/>
            <a:r>
              <a:rPr lang="es-ES" b="1" i="1" dirty="0"/>
              <a:t>VICERRECTORADO DE INVESTIGACIÓN, INNOVACIÓN Y TRANSFERENCIA DE TECNOLOGÍA</a:t>
            </a:r>
          </a:p>
          <a:p>
            <a:pPr algn="ctr"/>
            <a:r>
              <a:rPr lang="es-ES" b="1" i="1" dirty="0"/>
              <a:t>CENTRO DE POSGRADOS</a:t>
            </a:r>
          </a:p>
          <a:p>
            <a:pPr algn="ctr"/>
            <a:r>
              <a:rPr lang="es-ES" b="1" i="1" dirty="0"/>
              <a:t>TRABAJO DE TITULACIÓN PREVIO A LA OBTENCIÓN DEL TÍTULO DE </a:t>
            </a:r>
          </a:p>
          <a:p>
            <a:pPr algn="ctr"/>
            <a:r>
              <a:rPr lang="es-ES" i="1" dirty="0"/>
              <a:t>MAGÍSTER EN DOCENCIA UNIVERSITARIA</a:t>
            </a:r>
          </a:p>
          <a:p>
            <a:pPr algn="ctr"/>
            <a:r>
              <a:rPr lang="es-ES" i="1" dirty="0"/>
              <a:t>COHORTE XVIII</a:t>
            </a:r>
          </a:p>
          <a:p>
            <a:r>
              <a:rPr lang="es-ES" b="1" i="1" dirty="0"/>
              <a:t>TEMA: </a:t>
            </a:r>
            <a:r>
              <a:rPr lang="es-EC" b="1" dirty="0"/>
              <a:t> </a:t>
            </a:r>
            <a:r>
              <a:rPr lang="es-EC" dirty="0"/>
              <a:t>“LA DESERCIÓN UNIVERSITARIA EN LOS TRES PRIMEROS NIVELES DE LAS CARRERAS DE INGENIERÍA DEL PERIODO ACADÉMICO ABRIL </a:t>
            </a:r>
            <a:r>
              <a:rPr lang="es-EC" dirty="0" smtClean="0"/>
              <a:t>2018–AGOSTO </a:t>
            </a:r>
            <a:r>
              <a:rPr lang="es-EC" dirty="0"/>
              <a:t>2018 EN LA UNIVERSIDAD DE LAS FUERZAS </a:t>
            </a:r>
            <a:r>
              <a:rPr lang="es-EC" dirty="0" smtClean="0"/>
              <a:t>ARMADAS–ESPE </a:t>
            </a:r>
            <a:r>
              <a:rPr lang="es-EC" dirty="0"/>
              <a:t>CAMPUS SANGOLQUÍ, PROPUESTA ALTERNATIVA”</a:t>
            </a:r>
            <a:endParaRPr lang="es-ES" sz="1600" i="1" dirty="0"/>
          </a:p>
          <a:p>
            <a:pPr algn="ctr"/>
            <a:r>
              <a:rPr lang="es-ES" b="1" i="1" dirty="0"/>
              <a:t>AUTORES: </a:t>
            </a:r>
            <a:r>
              <a:rPr lang="es-ES" b="1" i="1" dirty="0" smtClean="0"/>
              <a:t>  </a:t>
            </a:r>
            <a:r>
              <a:rPr lang="es-EC" dirty="0" smtClean="0"/>
              <a:t>LANDA </a:t>
            </a:r>
            <a:r>
              <a:rPr lang="es-EC" dirty="0" smtClean="0"/>
              <a:t>QUIMBITA, FREDDY </a:t>
            </a:r>
            <a:r>
              <a:rPr lang="es-EC" dirty="0"/>
              <a:t>JAVIER </a:t>
            </a:r>
            <a:endParaRPr lang="es-EC" dirty="0" smtClean="0"/>
          </a:p>
          <a:p>
            <a:r>
              <a:rPr lang="es-EC" dirty="0" smtClean="0"/>
              <a:t>                                     SALGUERO </a:t>
            </a:r>
            <a:r>
              <a:rPr lang="es-EC" dirty="0" smtClean="0"/>
              <a:t>VILLAFUERTE, </a:t>
            </a:r>
            <a:r>
              <a:rPr lang="es-EC" dirty="0"/>
              <a:t>FREDDY ROLANDO</a:t>
            </a:r>
          </a:p>
          <a:p>
            <a:pPr algn="ctr"/>
            <a:r>
              <a:rPr lang="es-ES" i="1" dirty="0" smtClean="0"/>
              <a:t>   </a:t>
            </a:r>
            <a:r>
              <a:rPr lang="es-ES" b="1" i="1" dirty="0" smtClean="0"/>
              <a:t>DIRECTORA</a:t>
            </a:r>
            <a:r>
              <a:rPr lang="es-ES" b="1" i="1" dirty="0"/>
              <a:t>: </a:t>
            </a:r>
            <a:r>
              <a:rPr lang="es-ES" i="1" dirty="0"/>
              <a:t>ING. TAPIA </a:t>
            </a:r>
            <a:r>
              <a:rPr lang="es-ES" i="1" dirty="0" smtClean="0"/>
              <a:t>PAREDES, </a:t>
            </a:r>
            <a:r>
              <a:rPr lang="es-ES" i="1" dirty="0"/>
              <a:t>NANCY CECILIA</a:t>
            </a:r>
          </a:p>
          <a:p>
            <a:pPr algn="ctr"/>
            <a:r>
              <a:rPr lang="es-ES" i="1" dirty="0" smtClean="0"/>
              <a:t>SANGOLQUÍ</a:t>
            </a:r>
            <a:r>
              <a:rPr lang="es-ES" i="1" dirty="0"/>
              <a:t>, 2019</a:t>
            </a:r>
          </a:p>
        </p:txBody>
      </p:sp>
    </p:spTree>
    <p:extLst>
      <p:ext uri="{BB962C8B-B14F-4D97-AF65-F5344CB8AC3E}">
        <p14:creationId xmlns:p14="http://schemas.microsoft.com/office/powerpoint/2010/main" val="4270655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122130" y="1380582"/>
            <a:ext cx="4899739" cy="923330"/>
          </a:xfrm>
          <a:prstGeom prst="rect">
            <a:avLst/>
          </a:prstGeom>
          <a:noFill/>
        </p:spPr>
        <p:txBody>
          <a:bodyPr wrap="none" lIns="91440" tIns="45720" rIns="91440" bIns="45720">
            <a:spAutoFit/>
          </a:bodyPr>
          <a:lstStyle/>
          <a:p>
            <a:pPr algn="ctr"/>
            <a:r>
              <a:rPr lang="es-ES" sz="5400" b="1" spc="50" dirty="0">
                <a:ln w="9525" cmpd="sng">
                  <a:solidFill>
                    <a:schemeClr val="accent1"/>
                  </a:solidFill>
                  <a:prstDash val="solid"/>
                </a:ln>
                <a:solidFill>
                  <a:srgbClr val="0070C0"/>
                </a:solidFill>
                <a:effectLst>
                  <a:glow rad="38100">
                    <a:schemeClr val="accent1">
                      <a:alpha val="40000"/>
                    </a:schemeClr>
                  </a:glow>
                </a:effectLst>
              </a:rPr>
              <a:t>CAPÍTULO II y III</a:t>
            </a:r>
            <a:endParaRPr lang="es-ES" sz="5400" b="0" cap="none" spc="0" dirty="0">
              <a:ln w="0"/>
              <a:solidFill>
                <a:srgbClr val="0070C0"/>
              </a:solidFill>
              <a:effectLst>
                <a:outerShdw blurRad="38100" dist="25400" dir="5400000" algn="ctr" rotWithShape="0">
                  <a:srgbClr val="6E747A">
                    <a:alpha val="43000"/>
                  </a:srgbClr>
                </a:outerShdw>
              </a:effectLst>
            </a:endParaRPr>
          </a:p>
        </p:txBody>
      </p:sp>
      <p:sp>
        <p:nvSpPr>
          <p:cNvPr id="6" name="Rectángulo 5"/>
          <p:cNvSpPr/>
          <p:nvPr/>
        </p:nvSpPr>
        <p:spPr>
          <a:xfrm>
            <a:off x="531793" y="2877969"/>
            <a:ext cx="8283614" cy="923330"/>
          </a:xfrm>
          <a:prstGeom prst="rect">
            <a:avLst/>
          </a:prstGeom>
          <a:noFill/>
        </p:spPr>
        <p:txBody>
          <a:bodyPr wrap="none" lIns="91440" tIns="45720" rIns="91440" bIns="45720">
            <a:spAutoFit/>
          </a:bodyPr>
          <a:lstStyle/>
          <a:p>
            <a:pPr algn="ctr"/>
            <a:r>
              <a:rPr lang="es-ES" sz="5400" b="1" spc="50" dirty="0">
                <a:ln w="9525" cmpd="sng">
                  <a:solidFill>
                    <a:schemeClr val="tx1"/>
                  </a:solidFill>
                  <a:prstDash val="solid"/>
                </a:ln>
                <a:effectLst>
                  <a:glow rad="38100">
                    <a:schemeClr val="accent1">
                      <a:alpha val="40000"/>
                    </a:schemeClr>
                  </a:glow>
                </a:effectLst>
              </a:rPr>
              <a:t>MARCO REFENCIAL Y LEGAL</a:t>
            </a:r>
            <a:endParaRPr lang="es-ES" sz="5400" b="1" cap="none" spc="0" dirty="0">
              <a:ln w="0">
                <a:solidFill>
                  <a:schemeClr val="tx1"/>
                </a:solidFill>
              </a:ln>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658064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xmlns="" id="{96B2B6EB-6047-4B6F-A491-A2EA9606093D}"/>
              </a:ext>
            </a:extLst>
          </p:cNvPr>
          <p:cNvSpPr txBox="1">
            <a:spLocks/>
          </p:cNvSpPr>
          <p:nvPr/>
        </p:nvSpPr>
        <p:spPr>
          <a:xfrm>
            <a:off x="771525" y="4998265"/>
            <a:ext cx="7886700" cy="199562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s-EC" dirty="0"/>
          </a:p>
        </p:txBody>
      </p:sp>
      <p:sp>
        <p:nvSpPr>
          <p:cNvPr id="6" name="CuadroTexto 5">
            <a:extLst>
              <a:ext uri="{FF2B5EF4-FFF2-40B4-BE49-F238E27FC236}">
                <a16:creationId xmlns:a16="http://schemas.microsoft.com/office/drawing/2014/main" xmlns="" id="{6DEA41EC-15AD-45E4-8F1B-A72C83BE17D9}"/>
              </a:ext>
            </a:extLst>
          </p:cNvPr>
          <p:cNvSpPr txBox="1"/>
          <p:nvPr/>
        </p:nvSpPr>
        <p:spPr>
          <a:xfrm>
            <a:off x="988224" y="327185"/>
            <a:ext cx="6012651" cy="707886"/>
          </a:xfrm>
          <a:prstGeom prst="rect">
            <a:avLst/>
          </a:prstGeom>
          <a:noFill/>
        </p:spPr>
        <p:txBody>
          <a:bodyPr wrap="square" rtlCol="0">
            <a:spAutoFit/>
          </a:bodyPr>
          <a:lstStyle/>
          <a:p>
            <a:pPr algn="just"/>
            <a:r>
              <a:rPr lang="es-EC" sz="2000" dirty="0">
                <a:latin typeface="Arial Black" panose="020B0A04020102020204" pitchFamily="34" charset="0"/>
              </a:rPr>
              <a:t>Objetivos Estratégicos de la Universidad de las Fuerzas Armadas ESPE</a:t>
            </a:r>
            <a:endParaRPr lang="es-ES" sz="2000" dirty="0">
              <a:latin typeface="Arial Black" panose="020B0A04020102020204" pitchFamily="34" charset="0"/>
            </a:endParaRPr>
          </a:p>
        </p:txBody>
      </p:sp>
      <p:sp>
        <p:nvSpPr>
          <p:cNvPr id="7" name="Rectángulo: esquinas redondeadas 6">
            <a:extLst>
              <a:ext uri="{FF2B5EF4-FFF2-40B4-BE49-F238E27FC236}">
                <a16:creationId xmlns:a16="http://schemas.microsoft.com/office/drawing/2014/main" xmlns="" id="{64D79CB2-D16E-46E1-9E07-B7EA43E11ABB}"/>
              </a:ext>
            </a:extLst>
          </p:cNvPr>
          <p:cNvSpPr/>
          <p:nvPr/>
        </p:nvSpPr>
        <p:spPr>
          <a:xfrm>
            <a:off x="885825" y="1049369"/>
            <a:ext cx="7658100" cy="221770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EC" sz="2000" dirty="0"/>
              <a:t>Art 4. literal f. Cumplir los demás objetivos establecidos en la Ley Orgánica de Educación Superior y la Ley Orgánica Reformatoria a la Ley Orgánica de Educación Superior, su Reglamento y este Estatuto y los correspondientes a la institucionalidad de las Fuerzas Armadas (Reforma al estatuto de la Universidad de las Fuerzas armadas ESPE, 2015, p. 4).</a:t>
            </a:r>
          </a:p>
        </p:txBody>
      </p:sp>
      <p:sp>
        <p:nvSpPr>
          <p:cNvPr id="8" name="CuadroTexto 7">
            <a:extLst>
              <a:ext uri="{FF2B5EF4-FFF2-40B4-BE49-F238E27FC236}">
                <a16:creationId xmlns:a16="http://schemas.microsoft.com/office/drawing/2014/main" xmlns="" id="{58FCB0D1-63DA-4683-9E5B-F7AF1FD1C3BC}"/>
              </a:ext>
            </a:extLst>
          </p:cNvPr>
          <p:cNvSpPr txBox="1"/>
          <p:nvPr/>
        </p:nvSpPr>
        <p:spPr>
          <a:xfrm>
            <a:off x="914400" y="3426460"/>
            <a:ext cx="6012651" cy="400110"/>
          </a:xfrm>
          <a:prstGeom prst="rect">
            <a:avLst/>
          </a:prstGeom>
          <a:noFill/>
        </p:spPr>
        <p:txBody>
          <a:bodyPr wrap="square" rtlCol="0">
            <a:spAutoFit/>
          </a:bodyPr>
          <a:lstStyle/>
          <a:p>
            <a:pPr algn="just"/>
            <a:r>
              <a:rPr lang="es-EC" sz="2000" dirty="0">
                <a:latin typeface="Arial Black" panose="020B0A04020102020204" pitchFamily="34" charset="0"/>
              </a:rPr>
              <a:t>Ley Orgánica de Educación Superior</a:t>
            </a:r>
          </a:p>
        </p:txBody>
      </p:sp>
      <p:sp>
        <p:nvSpPr>
          <p:cNvPr id="9" name="Rectángulo: esquinas redondeadas 8">
            <a:extLst>
              <a:ext uri="{FF2B5EF4-FFF2-40B4-BE49-F238E27FC236}">
                <a16:creationId xmlns:a16="http://schemas.microsoft.com/office/drawing/2014/main" xmlns="" id="{B317A175-8591-4275-B16B-4BCCD170B478}"/>
              </a:ext>
            </a:extLst>
          </p:cNvPr>
          <p:cNvSpPr/>
          <p:nvPr/>
        </p:nvSpPr>
        <p:spPr>
          <a:xfrm>
            <a:off x="885825" y="3985955"/>
            <a:ext cx="7555701" cy="270424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EC" sz="2000" dirty="0"/>
              <a:t>En lo que respecta a la igualdad de oportunidades, el artículo. 71 establece:  El principio de igualdad de oportunidades consiste en garantizar a todos los actores del Sistema de Educación Superior las mismas posibilidades en el acceso, </a:t>
            </a:r>
            <a:r>
              <a:rPr lang="es-EC" sz="2000" b="1" dirty="0"/>
              <a:t>permanencia</a:t>
            </a:r>
            <a:r>
              <a:rPr lang="es-EC" sz="2000" dirty="0"/>
              <a:t>, movilidad y egreso del sistema, sin discriminación de género, credo, orientación sexual, etnia, cultura, preferencia política, condición socioeconómica o discapacidad </a:t>
            </a:r>
            <a:r>
              <a:rPr lang="es-US" sz="2000" dirty="0"/>
              <a:t>(Ley Orgánica de Educación Superior, 2018, p. 32)</a:t>
            </a:r>
            <a:r>
              <a:rPr lang="es-EC" sz="2000" dirty="0"/>
              <a:t>.</a:t>
            </a:r>
          </a:p>
        </p:txBody>
      </p:sp>
    </p:spTree>
    <p:extLst>
      <p:ext uri="{BB962C8B-B14F-4D97-AF65-F5344CB8AC3E}">
        <p14:creationId xmlns:p14="http://schemas.microsoft.com/office/powerpoint/2010/main" val="2610392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627076" y="1380582"/>
            <a:ext cx="3889847" cy="923330"/>
          </a:xfrm>
          <a:prstGeom prst="rect">
            <a:avLst/>
          </a:prstGeom>
          <a:noFill/>
        </p:spPr>
        <p:txBody>
          <a:bodyPr wrap="none" lIns="91440" tIns="45720" rIns="91440" bIns="45720">
            <a:spAutoFit/>
          </a:bodyPr>
          <a:lstStyle/>
          <a:p>
            <a:pPr algn="ctr"/>
            <a:r>
              <a:rPr lang="es-ES" sz="5400" b="1" spc="50" dirty="0">
                <a:ln w="9525" cmpd="sng">
                  <a:solidFill>
                    <a:schemeClr val="accent1"/>
                  </a:solidFill>
                  <a:prstDash val="solid"/>
                </a:ln>
                <a:solidFill>
                  <a:srgbClr val="0070C0"/>
                </a:solidFill>
                <a:effectLst>
                  <a:glow rad="38100">
                    <a:schemeClr val="accent1">
                      <a:alpha val="40000"/>
                    </a:schemeClr>
                  </a:glow>
                </a:effectLst>
              </a:rPr>
              <a:t>CAPÍTULO IV</a:t>
            </a:r>
            <a:endParaRPr lang="es-ES" sz="5400" b="0" cap="none" spc="0" dirty="0">
              <a:ln w="0"/>
              <a:solidFill>
                <a:srgbClr val="0070C0"/>
              </a:solidFill>
              <a:effectLst>
                <a:outerShdw blurRad="38100" dist="25400" dir="5400000" algn="ctr" rotWithShape="0">
                  <a:srgbClr val="6E747A">
                    <a:alpha val="43000"/>
                  </a:srgbClr>
                </a:outerShdw>
              </a:effectLst>
            </a:endParaRPr>
          </a:p>
        </p:txBody>
      </p:sp>
      <p:sp>
        <p:nvSpPr>
          <p:cNvPr id="6" name="Rectángulo 5"/>
          <p:cNvSpPr/>
          <p:nvPr/>
        </p:nvSpPr>
        <p:spPr>
          <a:xfrm>
            <a:off x="2070070" y="2877969"/>
            <a:ext cx="5207067" cy="923330"/>
          </a:xfrm>
          <a:prstGeom prst="rect">
            <a:avLst/>
          </a:prstGeom>
          <a:noFill/>
        </p:spPr>
        <p:txBody>
          <a:bodyPr wrap="none" lIns="91440" tIns="45720" rIns="91440" bIns="45720">
            <a:spAutoFit/>
          </a:bodyPr>
          <a:lstStyle/>
          <a:p>
            <a:pPr algn="ctr"/>
            <a:r>
              <a:rPr lang="es-ES" sz="5400" b="1" cap="none" spc="50" dirty="0">
                <a:ln w="9525" cmpd="sng">
                  <a:solidFill>
                    <a:schemeClr val="tx1"/>
                  </a:solidFill>
                  <a:prstDash val="solid"/>
                </a:ln>
                <a:effectLst>
                  <a:glow rad="38100">
                    <a:schemeClr val="accent1">
                      <a:alpha val="40000"/>
                    </a:schemeClr>
                  </a:glow>
                </a:effectLst>
              </a:rPr>
              <a:t>MARCO TEÓRICO</a:t>
            </a:r>
            <a:endParaRPr lang="es-ES" sz="5400" b="1" cap="none" spc="0" dirty="0">
              <a:ln w="0">
                <a:solidFill>
                  <a:schemeClr val="tx1"/>
                </a:solidFill>
              </a:ln>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743423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xmlns="" id="{B7DBEF86-34B6-4B7F-85C8-51D0822C3E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0378" y="454533"/>
            <a:ext cx="8376692" cy="5074729"/>
          </a:xfrm>
        </p:spPr>
      </p:pic>
      <p:sp>
        <p:nvSpPr>
          <p:cNvPr id="2" name="CuadroTexto 1"/>
          <p:cNvSpPr txBox="1"/>
          <p:nvPr/>
        </p:nvSpPr>
        <p:spPr>
          <a:xfrm>
            <a:off x="4029076" y="2314575"/>
            <a:ext cx="1443037" cy="307777"/>
          </a:xfrm>
          <a:prstGeom prst="rect">
            <a:avLst/>
          </a:prstGeom>
          <a:noFill/>
        </p:spPr>
        <p:txBody>
          <a:bodyPr wrap="square" rtlCol="0">
            <a:spAutoFit/>
          </a:bodyPr>
          <a:lstStyle/>
          <a:p>
            <a:r>
              <a:rPr lang="es-ES" sz="1400" dirty="0"/>
              <a:t>Larroucau,2015</a:t>
            </a:r>
            <a:endParaRPr lang="es-419" sz="1400" dirty="0"/>
          </a:p>
        </p:txBody>
      </p:sp>
    </p:spTree>
    <p:extLst>
      <p:ext uri="{BB962C8B-B14F-4D97-AF65-F5344CB8AC3E}">
        <p14:creationId xmlns:p14="http://schemas.microsoft.com/office/powerpoint/2010/main" val="1582203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xmlns="" id="{7A546E3D-A80E-459C-B15F-B6D033F691AB}"/>
              </a:ext>
            </a:extLst>
          </p:cNvPr>
          <p:cNvSpPr/>
          <p:nvPr/>
        </p:nvSpPr>
        <p:spPr>
          <a:xfrm>
            <a:off x="971549" y="546896"/>
            <a:ext cx="7058025" cy="81597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400" b="1" dirty="0"/>
              <a:t>Índices de deserción estudiantil en Ecuador</a:t>
            </a:r>
            <a:endParaRPr lang="es-EC" sz="2400" dirty="0"/>
          </a:p>
        </p:txBody>
      </p:sp>
      <p:sp>
        <p:nvSpPr>
          <p:cNvPr id="5" name="Rectángulo: esquinas redondeadas 4">
            <a:extLst>
              <a:ext uri="{FF2B5EF4-FFF2-40B4-BE49-F238E27FC236}">
                <a16:creationId xmlns:a16="http://schemas.microsoft.com/office/drawing/2014/main" xmlns="" id="{BFCA425B-2D21-46DE-871A-F2597591C01C}"/>
              </a:ext>
            </a:extLst>
          </p:cNvPr>
          <p:cNvSpPr/>
          <p:nvPr/>
        </p:nvSpPr>
        <p:spPr>
          <a:xfrm>
            <a:off x="1885950" y="1890712"/>
            <a:ext cx="5991225" cy="2786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dirty="0"/>
              <a:t>Se considera la investigación propuesta por Sinchi y Gómez (2018), quienes una vez analizados los resultados obtenidos concluyen que un (27,2%) de los estudiantes de las universidades públicas han abandonado sus estudios (p. 284).</a:t>
            </a:r>
          </a:p>
        </p:txBody>
      </p:sp>
    </p:spTree>
    <p:extLst>
      <p:ext uri="{BB962C8B-B14F-4D97-AF65-F5344CB8AC3E}">
        <p14:creationId xmlns:p14="http://schemas.microsoft.com/office/powerpoint/2010/main" val="1966977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99098AF4-42B2-4ABD-906C-D8621949A8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094" y="373257"/>
            <a:ext cx="8543356" cy="4970268"/>
          </a:xfrm>
        </p:spPr>
      </p:pic>
      <p:sp>
        <p:nvSpPr>
          <p:cNvPr id="3" name="CuadroTexto 2"/>
          <p:cNvSpPr txBox="1"/>
          <p:nvPr/>
        </p:nvSpPr>
        <p:spPr>
          <a:xfrm>
            <a:off x="4243394" y="2314575"/>
            <a:ext cx="1443037" cy="307777"/>
          </a:xfrm>
          <a:prstGeom prst="rect">
            <a:avLst/>
          </a:prstGeom>
          <a:noFill/>
        </p:spPr>
        <p:txBody>
          <a:bodyPr wrap="square" rtlCol="0">
            <a:spAutoFit/>
          </a:bodyPr>
          <a:lstStyle/>
          <a:p>
            <a:r>
              <a:rPr lang="es-ES" sz="1400" dirty="0"/>
              <a:t>Larroucau,2015</a:t>
            </a:r>
            <a:endParaRPr lang="es-419" sz="1400" dirty="0"/>
          </a:p>
        </p:txBody>
      </p:sp>
    </p:spTree>
    <p:extLst>
      <p:ext uri="{BB962C8B-B14F-4D97-AF65-F5344CB8AC3E}">
        <p14:creationId xmlns:p14="http://schemas.microsoft.com/office/powerpoint/2010/main" val="844210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722454" y="1380582"/>
            <a:ext cx="3699090" cy="923330"/>
          </a:xfrm>
          <a:prstGeom prst="rect">
            <a:avLst/>
          </a:prstGeom>
          <a:noFill/>
        </p:spPr>
        <p:txBody>
          <a:bodyPr wrap="none" lIns="91440" tIns="45720" rIns="91440" bIns="45720">
            <a:spAutoFit/>
          </a:bodyPr>
          <a:lstStyle/>
          <a:p>
            <a:pPr algn="ctr"/>
            <a:r>
              <a:rPr lang="es-ES" sz="5400" b="1" spc="50" dirty="0">
                <a:ln w="9525" cmpd="sng">
                  <a:solidFill>
                    <a:schemeClr val="accent1"/>
                  </a:solidFill>
                  <a:prstDash val="solid"/>
                </a:ln>
                <a:solidFill>
                  <a:srgbClr val="0070C0"/>
                </a:solidFill>
                <a:effectLst>
                  <a:glow rad="38100">
                    <a:schemeClr val="accent1">
                      <a:alpha val="40000"/>
                    </a:schemeClr>
                  </a:glow>
                </a:effectLst>
              </a:rPr>
              <a:t>CAPÍTULO V</a:t>
            </a:r>
            <a:endParaRPr lang="es-ES" sz="5400" b="0" cap="none" spc="0" dirty="0">
              <a:ln w="0"/>
              <a:solidFill>
                <a:srgbClr val="0070C0"/>
              </a:solidFill>
              <a:effectLst>
                <a:outerShdw blurRad="38100" dist="25400" dir="5400000" algn="ctr" rotWithShape="0">
                  <a:srgbClr val="6E747A">
                    <a:alpha val="43000"/>
                  </a:srgbClr>
                </a:outerShdw>
              </a:effectLst>
            </a:endParaRPr>
          </a:p>
        </p:txBody>
      </p:sp>
      <p:sp>
        <p:nvSpPr>
          <p:cNvPr id="6" name="Rectángulo 5"/>
          <p:cNvSpPr/>
          <p:nvPr/>
        </p:nvSpPr>
        <p:spPr>
          <a:xfrm>
            <a:off x="2328409" y="2877969"/>
            <a:ext cx="4690387" cy="923330"/>
          </a:xfrm>
          <a:prstGeom prst="rect">
            <a:avLst/>
          </a:prstGeom>
          <a:noFill/>
        </p:spPr>
        <p:txBody>
          <a:bodyPr wrap="none" lIns="91440" tIns="45720" rIns="91440" bIns="45720">
            <a:spAutoFit/>
          </a:bodyPr>
          <a:lstStyle/>
          <a:p>
            <a:pPr algn="ctr"/>
            <a:r>
              <a:rPr lang="es-ES" sz="5400" b="1" spc="50" dirty="0">
                <a:ln w="9525" cmpd="sng">
                  <a:solidFill>
                    <a:schemeClr val="tx1"/>
                  </a:solidFill>
                  <a:prstDash val="solid"/>
                </a:ln>
                <a:effectLst>
                  <a:glow rad="38100">
                    <a:schemeClr val="accent1">
                      <a:alpha val="40000"/>
                    </a:schemeClr>
                  </a:glow>
                </a:effectLst>
              </a:rPr>
              <a:t>METODOLOGÍA</a:t>
            </a:r>
            <a:endParaRPr lang="es-ES" sz="5400" b="1" cap="none" spc="0" dirty="0">
              <a:ln w="0">
                <a:solidFill>
                  <a:schemeClr val="tx1"/>
                </a:solidFill>
              </a:ln>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139284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xmlns="" id="{35477CE7-3E76-4ACD-A790-F6CC13CE21BE}"/>
              </a:ext>
            </a:extLst>
          </p:cNvPr>
          <p:cNvSpPr/>
          <p:nvPr/>
        </p:nvSpPr>
        <p:spPr>
          <a:xfrm>
            <a:off x="557524" y="1526852"/>
            <a:ext cx="3038476" cy="1414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t>TIPO DE INVESTIGACIÓN</a:t>
            </a:r>
          </a:p>
        </p:txBody>
      </p:sp>
      <p:sp>
        <p:nvSpPr>
          <p:cNvPr id="19" name="Rectángulo: esquinas redondeadas 18">
            <a:extLst>
              <a:ext uri="{FF2B5EF4-FFF2-40B4-BE49-F238E27FC236}">
                <a16:creationId xmlns:a16="http://schemas.microsoft.com/office/drawing/2014/main" xmlns="" id="{0B896E56-475B-4C8B-BC35-56204387A061}"/>
              </a:ext>
            </a:extLst>
          </p:cNvPr>
          <p:cNvSpPr/>
          <p:nvPr/>
        </p:nvSpPr>
        <p:spPr>
          <a:xfrm>
            <a:off x="557524" y="3850531"/>
            <a:ext cx="3038476" cy="1414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33450">
              <a:lnSpc>
                <a:spcPct val="90000"/>
              </a:lnSpc>
              <a:spcBef>
                <a:spcPct val="0"/>
              </a:spcBef>
              <a:spcAft>
                <a:spcPct val="35000"/>
              </a:spcAft>
            </a:pPr>
            <a:r>
              <a:rPr lang="es-ES" sz="2400" dirty="0"/>
              <a:t>DISEÑO DE LA INVESTIGACIÓN</a:t>
            </a:r>
          </a:p>
        </p:txBody>
      </p:sp>
      <p:sp>
        <p:nvSpPr>
          <p:cNvPr id="7" name="Rectángulo: esquinas redondeadas 6">
            <a:extLst>
              <a:ext uri="{FF2B5EF4-FFF2-40B4-BE49-F238E27FC236}">
                <a16:creationId xmlns:a16="http://schemas.microsoft.com/office/drawing/2014/main" xmlns="" id="{ED3CC6FA-FBF3-4C8E-940E-0259544F1292}"/>
              </a:ext>
            </a:extLst>
          </p:cNvPr>
          <p:cNvSpPr/>
          <p:nvPr/>
        </p:nvSpPr>
        <p:spPr>
          <a:xfrm>
            <a:off x="4991100" y="1500056"/>
            <a:ext cx="3228975" cy="14148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000" dirty="0"/>
              <a:t>INVESTIGACIÓN DESCRIPTIVA</a:t>
            </a:r>
          </a:p>
          <a:p>
            <a:pPr algn="ctr"/>
            <a:endParaRPr lang="es-EC" sz="2000" dirty="0"/>
          </a:p>
        </p:txBody>
      </p:sp>
      <p:sp>
        <p:nvSpPr>
          <p:cNvPr id="20" name="Rectángulo: esquinas redondeadas 19">
            <a:extLst>
              <a:ext uri="{FF2B5EF4-FFF2-40B4-BE49-F238E27FC236}">
                <a16:creationId xmlns:a16="http://schemas.microsoft.com/office/drawing/2014/main" xmlns="" id="{35762D5F-8CD5-47B4-B6B2-EA04FDEA258C}"/>
              </a:ext>
            </a:extLst>
          </p:cNvPr>
          <p:cNvSpPr/>
          <p:nvPr/>
        </p:nvSpPr>
        <p:spPr>
          <a:xfrm>
            <a:off x="4991100" y="3850531"/>
            <a:ext cx="3524250" cy="129103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933450">
              <a:lnSpc>
                <a:spcPct val="90000"/>
              </a:lnSpc>
              <a:spcBef>
                <a:spcPct val="0"/>
              </a:spcBef>
              <a:spcAft>
                <a:spcPct val="35000"/>
              </a:spcAft>
            </a:pPr>
            <a:endParaRPr lang="es-ES" dirty="0"/>
          </a:p>
          <a:p>
            <a:pPr lvl="0" algn="ctr" defTabSz="933450">
              <a:lnSpc>
                <a:spcPct val="90000"/>
              </a:lnSpc>
              <a:spcBef>
                <a:spcPct val="0"/>
              </a:spcBef>
              <a:spcAft>
                <a:spcPct val="35000"/>
              </a:spcAft>
            </a:pPr>
            <a:r>
              <a:rPr lang="es-ES" dirty="0"/>
              <a:t>DISEÑO NO EXPERIMENTAL</a:t>
            </a:r>
          </a:p>
          <a:p>
            <a:pPr lvl="0" algn="ctr" defTabSz="933450">
              <a:lnSpc>
                <a:spcPct val="90000"/>
              </a:lnSpc>
              <a:spcBef>
                <a:spcPct val="0"/>
              </a:spcBef>
              <a:spcAft>
                <a:spcPct val="35000"/>
              </a:spcAft>
            </a:pPr>
            <a:r>
              <a:rPr lang="es-ES" dirty="0"/>
              <a:t>CARÁCTER MIXTO (CUALI-CUANTITATIVO)</a:t>
            </a:r>
          </a:p>
          <a:p>
            <a:pPr algn="ctr"/>
            <a:endParaRPr lang="es-EC" dirty="0"/>
          </a:p>
        </p:txBody>
      </p:sp>
      <p:sp>
        <p:nvSpPr>
          <p:cNvPr id="11" name="Flecha: a la derecha 10">
            <a:extLst>
              <a:ext uri="{FF2B5EF4-FFF2-40B4-BE49-F238E27FC236}">
                <a16:creationId xmlns:a16="http://schemas.microsoft.com/office/drawing/2014/main" xmlns="" id="{EDEE3708-0633-4B46-BBEF-A456BCFC4AC6}"/>
              </a:ext>
            </a:extLst>
          </p:cNvPr>
          <p:cNvSpPr/>
          <p:nvPr/>
        </p:nvSpPr>
        <p:spPr>
          <a:xfrm>
            <a:off x="3724275" y="1855864"/>
            <a:ext cx="1057275" cy="807043"/>
          </a:xfrm>
          <a:prstGeom prst="rightArrow">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21" name="Flecha: a la derecha 20">
            <a:extLst>
              <a:ext uri="{FF2B5EF4-FFF2-40B4-BE49-F238E27FC236}">
                <a16:creationId xmlns:a16="http://schemas.microsoft.com/office/drawing/2014/main" xmlns="" id="{536CFF7F-AAE6-4803-87B5-03CEA50C6CA0}"/>
              </a:ext>
            </a:extLst>
          </p:cNvPr>
          <p:cNvSpPr/>
          <p:nvPr/>
        </p:nvSpPr>
        <p:spPr>
          <a:xfrm>
            <a:off x="3764912" y="4093418"/>
            <a:ext cx="1057275" cy="807042"/>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012065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xmlns="" id="{CB4A2D0E-9697-4C7B-9F41-D21D0AE9E88F}"/>
              </a:ext>
            </a:extLst>
          </p:cNvPr>
          <p:cNvSpPr/>
          <p:nvPr/>
        </p:nvSpPr>
        <p:spPr>
          <a:xfrm>
            <a:off x="104280" y="2901825"/>
            <a:ext cx="2019795" cy="889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t>POBLACIÓN</a:t>
            </a:r>
          </a:p>
        </p:txBody>
      </p:sp>
      <p:pic>
        <p:nvPicPr>
          <p:cNvPr id="9" name="Imagen 8">
            <a:extLst>
              <a:ext uri="{FF2B5EF4-FFF2-40B4-BE49-F238E27FC236}">
                <a16:creationId xmlns:a16="http://schemas.microsoft.com/office/drawing/2014/main" xmlns="" id="{A48DF9B2-F4D1-4FD4-BB3C-C8D2C2DF6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4075" y="210656"/>
            <a:ext cx="7019925" cy="3659337"/>
          </a:xfrm>
          <a:prstGeom prst="rect">
            <a:avLst/>
          </a:prstGeom>
        </p:spPr>
      </p:pic>
      <p:pic>
        <p:nvPicPr>
          <p:cNvPr id="3" name="Imagen 2">
            <a:extLst>
              <a:ext uri="{FF2B5EF4-FFF2-40B4-BE49-F238E27FC236}">
                <a16:creationId xmlns:a16="http://schemas.microsoft.com/office/drawing/2014/main" xmlns="" id="{ACC39137-5360-425B-BBFD-FD055EC104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5374" y="4151013"/>
            <a:ext cx="6606220" cy="2406198"/>
          </a:xfrm>
          <a:prstGeom prst="rect">
            <a:avLst/>
          </a:prstGeom>
        </p:spPr>
      </p:pic>
    </p:spTree>
    <p:extLst>
      <p:ext uri="{BB962C8B-B14F-4D97-AF65-F5344CB8AC3E}">
        <p14:creationId xmlns:p14="http://schemas.microsoft.com/office/powerpoint/2010/main" val="485581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8 Marcador de contenido">
            <a:extLst>
              <a:ext uri="{FF2B5EF4-FFF2-40B4-BE49-F238E27FC236}">
                <a16:creationId xmlns:a16="http://schemas.microsoft.com/office/drawing/2014/main" xmlns="" id="{BD76D4B2-4873-42D7-8AB8-6ADB79B2AD24}"/>
              </a:ext>
            </a:extLst>
          </p:cNvPr>
          <p:cNvGraphicFramePr>
            <a:graphicFrameLocks noGrp="1"/>
          </p:cNvGraphicFramePr>
          <p:nvPr>
            <p:ph idx="1"/>
            <p:extLst>
              <p:ext uri="{D42A27DB-BD31-4B8C-83A1-F6EECF244321}">
                <p14:modId xmlns:p14="http://schemas.microsoft.com/office/powerpoint/2010/main" val="2744101316"/>
              </p:ext>
            </p:extLst>
          </p:nvPr>
        </p:nvGraphicFramePr>
        <p:xfrm>
          <a:off x="-124836" y="2595553"/>
          <a:ext cx="4113417" cy="404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xmlns="" id="{A91C7A40-4F17-4EBD-8503-81A1BA3F62A8}"/>
                  </a:ext>
                </a:extLst>
              </p:cNvPr>
              <p:cNvSpPr txBox="1"/>
              <p:nvPr/>
            </p:nvSpPr>
            <p:spPr>
              <a:xfrm>
                <a:off x="612701" y="1246302"/>
                <a:ext cx="1871187" cy="85523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C" sz="2000" b="0" i="1" smtClean="0">
                          <a:latin typeface="Cambria Math" panose="02040503050406030204" pitchFamily="18" charset="0"/>
                        </a:rPr>
                        <m:t>𝑛</m:t>
                      </m:r>
                      <m:r>
                        <a:rPr lang="es-EC" sz="2000" b="0" i="1" smtClean="0">
                          <a:latin typeface="Cambria Math" panose="02040503050406030204" pitchFamily="18" charset="0"/>
                        </a:rPr>
                        <m:t>=</m:t>
                      </m:r>
                      <m:r>
                        <a:rPr lang="es-EC" sz="2000" b="0" i="1" smtClean="0">
                          <a:latin typeface="Cambria Math" panose="02040503050406030204" pitchFamily="18" charset="0"/>
                        </a:rPr>
                        <m:t>𝑃</m:t>
                      </m:r>
                      <m:r>
                        <a:rPr lang="es-EC" sz="2000" b="0" i="1" smtClean="0">
                          <a:latin typeface="Cambria Math" panose="02040503050406030204" pitchFamily="18" charset="0"/>
                          <a:ea typeface="Cambria Math" panose="02040503050406030204" pitchFamily="18" charset="0"/>
                        </a:rPr>
                        <m:t>×</m:t>
                      </m:r>
                      <m:f>
                        <m:fPr>
                          <m:ctrlPr>
                            <a:rPr lang="es-EC" sz="2000" b="0" i="1" smtClean="0">
                              <a:latin typeface="Cambria Math" panose="02040503050406030204" pitchFamily="18" charset="0"/>
                            </a:rPr>
                          </m:ctrlPr>
                        </m:fPr>
                        <m:num>
                          <m:r>
                            <a:rPr lang="es-EC" sz="2000" b="0" i="1" smtClean="0">
                              <a:latin typeface="Cambria Math" panose="02040503050406030204" pitchFamily="18" charset="0"/>
                            </a:rPr>
                            <m:t>30</m:t>
                          </m:r>
                        </m:num>
                        <m:den>
                          <m:r>
                            <a:rPr lang="es-EC" sz="2000" b="0" i="1" smtClean="0">
                              <a:latin typeface="Cambria Math" panose="02040503050406030204" pitchFamily="18" charset="0"/>
                            </a:rPr>
                            <m:t>100</m:t>
                          </m:r>
                        </m:den>
                      </m:f>
                    </m:oMath>
                  </m:oMathPara>
                </a14:m>
                <a:endParaRPr lang="es-EC" sz="2000" dirty="0"/>
              </a:p>
              <a:p>
                <a:r>
                  <a:rPr lang="es-EC" dirty="0"/>
                  <a:t>  </a:t>
                </a:r>
              </a:p>
            </p:txBody>
          </p:sp>
        </mc:Choice>
        <mc:Fallback xmlns="">
          <p:sp>
            <p:nvSpPr>
              <p:cNvPr id="4" name="CuadroTexto 3">
                <a:extLst>
                  <a:ext uri="{FF2B5EF4-FFF2-40B4-BE49-F238E27FC236}">
                    <a16:creationId xmlns:a16="http://schemas.microsoft.com/office/drawing/2014/main" id="{A91C7A40-4F17-4EBD-8503-81A1BA3F62A8}"/>
                  </a:ext>
                </a:extLst>
              </p:cNvPr>
              <p:cNvSpPr txBox="1">
                <a:spLocks noRot="1" noChangeAspect="1" noMove="1" noResize="1" noEditPoints="1" noAdjustHandles="1" noChangeArrowheads="1" noChangeShapeType="1" noTextEdit="1"/>
              </p:cNvSpPr>
              <p:nvPr/>
            </p:nvSpPr>
            <p:spPr>
              <a:xfrm>
                <a:off x="612701" y="1246302"/>
                <a:ext cx="1871187" cy="855234"/>
              </a:xfrm>
              <a:prstGeom prst="rect">
                <a:avLst/>
              </a:prstGeom>
              <a:blipFill>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xmlns="" id="{5994859D-8989-441F-9191-D59227D00A71}"/>
                  </a:ext>
                </a:extLst>
              </p:cNvPr>
              <p:cNvSpPr txBox="1"/>
              <p:nvPr/>
            </p:nvSpPr>
            <p:spPr>
              <a:xfrm>
                <a:off x="293138" y="2477728"/>
                <a:ext cx="1871187"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C" sz="2000" b="0" i="1" smtClean="0">
                          <a:latin typeface="Cambria Math" panose="02040503050406030204" pitchFamily="18" charset="0"/>
                        </a:rPr>
                        <m:t>𝑛</m:t>
                      </m:r>
                      <m:r>
                        <a:rPr lang="es-EC" sz="2000" b="0" i="1" smtClean="0">
                          <a:latin typeface="Cambria Math" panose="02040503050406030204" pitchFamily="18" charset="0"/>
                        </a:rPr>
                        <m:t>=44</m:t>
                      </m:r>
                    </m:oMath>
                  </m:oMathPara>
                </a14:m>
                <a:endParaRPr lang="es-EC" sz="2000" dirty="0"/>
              </a:p>
              <a:p>
                <a:r>
                  <a:rPr lang="es-EC" sz="2000" dirty="0"/>
                  <a:t>  </a:t>
                </a:r>
              </a:p>
            </p:txBody>
          </p:sp>
        </mc:Choice>
        <mc:Fallback xmlns="">
          <p:sp>
            <p:nvSpPr>
              <p:cNvPr id="10" name="CuadroTexto 9">
                <a:extLst>
                  <a:ext uri="{FF2B5EF4-FFF2-40B4-BE49-F238E27FC236}">
                    <a16:creationId xmlns:a16="http://schemas.microsoft.com/office/drawing/2014/main" id="{5994859D-8989-441F-9191-D59227D00A71}"/>
                  </a:ext>
                </a:extLst>
              </p:cNvPr>
              <p:cNvSpPr txBox="1">
                <a:spLocks noRot="1" noChangeAspect="1" noMove="1" noResize="1" noEditPoints="1" noAdjustHandles="1" noChangeArrowheads="1" noChangeShapeType="1" noTextEdit="1"/>
              </p:cNvSpPr>
              <p:nvPr/>
            </p:nvSpPr>
            <p:spPr>
              <a:xfrm>
                <a:off x="293138" y="2477728"/>
                <a:ext cx="1871187" cy="615553"/>
              </a:xfrm>
              <a:prstGeom prst="rect">
                <a:avLst/>
              </a:prstGeom>
              <a:blipFill>
                <a:blip r:embed="rId8"/>
                <a:stretch>
                  <a:fillRect/>
                </a:stretch>
              </a:blipFill>
            </p:spPr>
            <p:txBody>
              <a:bodyPr/>
              <a:lstStyle/>
              <a:p>
                <a:r>
                  <a:rPr lang="es-EC">
                    <a:noFill/>
                  </a:rPr>
                  <a:t> </a:t>
                </a:r>
              </a:p>
            </p:txBody>
          </p:sp>
        </mc:Fallback>
      </mc:AlternateContent>
      <p:sp>
        <p:nvSpPr>
          <p:cNvPr id="9" name="Rectángulo: esquinas redondeadas 8">
            <a:extLst>
              <a:ext uri="{FF2B5EF4-FFF2-40B4-BE49-F238E27FC236}">
                <a16:creationId xmlns:a16="http://schemas.microsoft.com/office/drawing/2014/main" xmlns="" id="{1BB42CCD-BC28-4091-A261-4A4EA051A221}"/>
              </a:ext>
            </a:extLst>
          </p:cNvPr>
          <p:cNvSpPr/>
          <p:nvPr/>
        </p:nvSpPr>
        <p:spPr>
          <a:xfrm>
            <a:off x="921974" y="195851"/>
            <a:ext cx="2019795" cy="889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t>MUESTRA</a:t>
            </a:r>
          </a:p>
        </p:txBody>
      </p:sp>
      <p:sp>
        <p:nvSpPr>
          <p:cNvPr id="3" name="Rectángulo: esquinas redondeadas 2">
            <a:extLst>
              <a:ext uri="{FF2B5EF4-FFF2-40B4-BE49-F238E27FC236}">
                <a16:creationId xmlns:a16="http://schemas.microsoft.com/office/drawing/2014/main" xmlns="" id="{D3AF2D1C-D372-4595-95F9-21357269B0D6}"/>
              </a:ext>
            </a:extLst>
          </p:cNvPr>
          <p:cNvSpPr/>
          <p:nvPr/>
        </p:nvSpPr>
        <p:spPr>
          <a:xfrm>
            <a:off x="4204505" y="1031831"/>
            <a:ext cx="4714875" cy="380375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C" sz="2000" b="1" dirty="0"/>
              <a:t>CRITERIO DE CÁLCULO</a:t>
            </a:r>
          </a:p>
          <a:p>
            <a:r>
              <a:rPr lang="es-EC" sz="2000" dirty="0"/>
              <a:t>Considerando lo expresado por Pineda et al. (1994), quienes expresan que lo importante no es la proporción que representa la muestra con respecto del total del universo, sino el tamaño absoluto de la muestra, en este sentido, determina que lo mínimo recomendado para no incurrir en muestra pequeña es tomar por lo menos el 30% de los individuos (p.112). </a:t>
            </a:r>
          </a:p>
          <a:p>
            <a:pPr algn="ctr"/>
            <a:endParaRPr lang="es-EC" sz="2000" dirty="0"/>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xmlns="" id="{13EBC314-684D-43A4-9778-CE261E5D72EC}"/>
                  </a:ext>
                </a:extLst>
              </p:cNvPr>
              <p:cNvSpPr txBox="1"/>
              <p:nvPr/>
            </p:nvSpPr>
            <p:spPr>
              <a:xfrm>
                <a:off x="720663" y="1812774"/>
                <a:ext cx="1871187" cy="85523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C" sz="2000" b="0" i="1" smtClean="0">
                          <a:latin typeface="Cambria Math" panose="02040503050406030204" pitchFamily="18" charset="0"/>
                        </a:rPr>
                        <m:t>𝑛</m:t>
                      </m:r>
                      <m:r>
                        <a:rPr lang="es-EC" sz="2000" b="0" i="1" smtClean="0">
                          <a:latin typeface="Cambria Math" panose="02040503050406030204" pitchFamily="18" charset="0"/>
                        </a:rPr>
                        <m:t>=111×</m:t>
                      </m:r>
                      <m:f>
                        <m:fPr>
                          <m:ctrlPr>
                            <a:rPr lang="es-EC" sz="2000" b="0" i="1" smtClean="0">
                              <a:latin typeface="Cambria Math" panose="02040503050406030204" pitchFamily="18" charset="0"/>
                            </a:rPr>
                          </m:ctrlPr>
                        </m:fPr>
                        <m:num>
                          <m:r>
                            <a:rPr lang="es-EC" sz="2000" b="0" i="1" smtClean="0">
                              <a:latin typeface="Cambria Math" panose="02040503050406030204" pitchFamily="18" charset="0"/>
                            </a:rPr>
                            <m:t>30</m:t>
                          </m:r>
                        </m:num>
                        <m:den>
                          <m:r>
                            <a:rPr lang="es-EC" sz="2000" b="0" i="1" smtClean="0">
                              <a:latin typeface="Cambria Math" panose="02040503050406030204" pitchFamily="18" charset="0"/>
                            </a:rPr>
                            <m:t>100</m:t>
                          </m:r>
                        </m:den>
                      </m:f>
                    </m:oMath>
                  </m:oMathPara>
                </a14:m>
                <a:endParaRPr lang="es-EC" sz="2000" dirty="0"/>
              </a:p>
              <a:p>
                <a:r>
                  <a:rPr lang="es-EC" dirty="0"/>
                  <a:t>  </a:t>
                </a:r>
              </a:p>
            </p:txBody>
          </p:sp>
        </mc:Choice>
        <mc:Fallback xmlns="">
          <p:sp>
            <p:nvSpPr>
              <p:cNvPr id="11" name="CuadroTexto 10">
                <a:extLst>
                  <a:ext uri="{FF2B5EF4-FFF2-40B4-BE49-F238E27FC236}">
                    <a16:creationId xmlns:a16="http://schemas.microsoft.com/office/drawing/2014/main" id="{13EBC314-684D-43A4-9778-CE261E5D72EC}"/>
                  </a:ext>
                </a:extLst>
              </p:cNvPr>
              <p:cNvSpPr txBox="1">
                <a:spLocks noRot="1" noChangeAspect="1" noMove="1" noResize="1" noEditPoints="1" noAdjustHandles="1" noChangeArrowheads="1" noChangeShapeType="1" noTextEdit="1"/>
              </p:cNvSpPr>
              <p:nvPr/>
            </p:nvSpPr>
            <p:spPr>
              <a:xfrm>
                <a:off x="720663" y="1812774"/>
                <a:ext cx="1871187" cy="855234"/>
              </a:xfrm>
              <a:prstGeom prst="rect">
                <a:avLst/>
              </a:prstGeom>
              <a:blipFill>
                <a:blip r:embed="rId9"/>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061019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834664" y="1380582"/>
            <a:ext cx="3474669" cy="923330"/>
          </a:xfrm>
          <a:prstGeom prst="rect">
            <a:avLst/>
          </a:prstGeom>
          <a:noFill/>
        </p:spPr>
        <p:txBody>
          <a:bodyPr wrap="none" lIns="91440" tIns="45720" rIns="91440" bIns="45720">
            <a:spAutoFit/>
          </a:bodyPr>
          <a:lstStyle/>
          <a:p>
            <a:pPr algn="ctr"/>
            <a:r>
              <a:rPr lang="es-ES" sz="5400" b="1" spc="50" dirty="0">
                <a:ln w="9525" cmpd="sng">
                  <a:solidFill>
                    <a:schemeClr val="accent1"/>
                  </a:solidFill>
                  <a:prstDash val="solid"/>
                </a:ln>
                <a:solidFill>
                  <a:srgbClr val="0070C0"/>
                </a:solidFill>
                <a:effectLst>
                  <a:glow rad="38100">
                    <a:schemeClr val="accent1">
                      <a:alpha val="40000"/>
                    </a:schemeClr>
                  </a:glow>
                </a:effectLst>
              </a:rPr>
              <a:t>CAPÍTULO I</a:t>
            </a:r>
            <a:endParaRPr lang="es-ES" sz="5400" b="0" cap="none" spc="0" dirty="0">
              <a:ln w="0"/>
              <a:solidFill>
                <a:srgbClr val="0070C0"/>
              </a:solidFill>
              <a:effectLst>
                <a:outerShdw blurRad="38100" dist="25400" dir="5400000" algn="ctr" rotWithShape="0">
                  <a:srgbClr val="6E747A">
                    <a:alpha val="43000"/>
                  </a:srgbClr>
                </a:outerShdw>
              </a:effectLst>
            </a:endParaRPr>
          </a:p>
        </p:txBody>
      </p:sp>
      <p:sp>
        <p:nvSpPr>
          <p:cNvPr id="6" name="Rectángulo 5"/>
          <p:cNvSpPr/>
          <p:nvPr/>
        </p:nvSpPr>
        <p:spPr>
          <a:xfrm>
            <a:off x="2158901" y="3022484"/>
            <a:ext cx="4826193" cy="1754326"/>
          </a:xfrm>
          <a:prstGeom prst="rect">
            <a:avLst/>
          </a:prstGeom>
          <a:noFill/>
        </p:spPr>
        <p:txBody>
          <a:bodyPr wrap="none" lIns="91440" tIns="45720" rIns="91440" bIns="45720">
            <a:spAutoFit/>
          </a:bodyPr>
          <a:lstStyle/>
          <a:p>
            <a:pPr algn="ctr"/>
            <a:r>
              <a:rPr lang="es-ES" sz="5400" b="1" spc="50" dirty="0">
                <a:ln w="9525" cmpd="sng">
                  <a:solidFill>
                    <a:schemeClr val="tx1"/>
                  </a:solidFill>
                  <a:prstDash val="solid"/>
                </a:ln>
                <a:effectLst>
                  <a:glow rad="38100">
                    <a:schemeClr val="accent1">
                      <a:alpha val="40000"/>
                    </a:schemeClr>
                  </a:glow>
                </a:effectLst>
              </a:rPr>
              <a:t>PROBLEMA DE </a:t>
            </a:r>
          </a:p>
          <a:p>
            <a:pPr algn="ctr"/>
            <a:r>
              <a:rPr lang="es-ES" sz="5400" b="1" spc="50" dirty="0">
                <a:ln w="9525" cmpd="sng">
                  <a:solidFill>
                    <a:schemeClr val="tx1"/>
                  </a:solidFill>
                  <a:prstDash val="solid"/>
                </a:ln>
                <a:effectLst>
                  <a:glow rad="38100">
                    <a:schemeClr val="accent1">
                      <a:alpha val="40000"/>
                    </a:schemeClr>
                  </a:glow>
                </a:effectLst>
              </a:rPr>
              <a:t>INVESTIGACIÓN</a:t>
            </a:r>
            <a:endParaRPr lang="es-ES" sz="5400" b="1" cap="none" spc="0" dirty="0">
              <a:ln w="0">
                <a:solidFill>
                  <a:schemeClr val="tx1"/>
                </a:solidFill>
              </a:ln>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901984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E0EABAA-31AE-4080-91DD-8B6786FAA9A7}"/>
              </a:ext>
            </a:extLst>
          </p:cNvPr>
          <p:cNvSpPr>
            <a:spLocks noGrp="1"/>
          </p:cNvSpPr>
          <p:nvPr>
            <p:ph idx="1"/>
          </p:nvPr>
        </p:nvSpPr>
        <p:spPr>
          <a:xfrm>
            <a:off x="476885" y="1253330"/>
            <a:ext cx="8333740" cy="4556919"/>
          </a:xfrm>
        </p:spPr>
        <p:txBody>
          <a:bodyPr>
            <a:normAutofit lnSpcReduction="10000"/>
          </a:bodyPr>
          <a:lstStyle/>
          <a:p>
            <a:pPr>
              <a:buFont typeface="Wingdings" panose="05000000000000000000" pitchFamily="2" charset="2"/>
              <a:buChar char="Ø"/>
            </a:pPr>
            <a:r>
              <a:rPr lang="es-EC" dirty="0"/>
              <a:t> </a:t>
            </a:r>
            <a:r>
              <a:rPr lang="es-EC" b="1" dirty="0"/>
              <a:t>CUESTIONARIO A ESTUDIANTES DESERTORES</a:t>
            </a:r>
          </a:p>
          <a:p>
            <a:pPr marL="0" indent="0">
              <a:buNone/>
            </a:pPr>
            <a:endParaRPr lang="es-EC" dirty="0"/>
          </a:p>
          <a:p>
            <a:pPr marL="0" indent="0">
              <a:buNone/>
            </a:pPr>
            <a:endParaRPr lang="es-EC" dirty="0"/>
          </a:p>
          <a:p>
            <a:pPr marL="0" indent="0">
              <a:buNone/>
            </a:pPr>
            <a:endParaRPr lang="es-EC" dirty="0"/>
          </a:p>
          <a:p>
            <a:pPr marL="0" indent="0">
              <a:buNone/>
            </a:pPr>
            <a:endParaRPr lang="es-EC" dirty="0"/>
          </a:p>
          <a:p>
            <a:pPr marL="0" indent="0">
              <a:buNone/>
            </a:pPr>
            <a:endParaRPr lang="es-EC" dirty="0"/>
          </a:p>
          <a:p>
            <a:pPr marL="0" indent="0">
              <a:buNone/>
            </a:pPr>
            <a:endParaRPr lang="es-EC" dirty="0"/>
          </a:p>
          <a:p>
            <a:pPr marL="0" indent="0">
              <a:buNone/>
            </a:pPr>
            <a:endParaRPr lang="es-EC" dirty="0"/>
          </a:p>
          <a:p>
            <a:pPr marL="0" indent="0">
              <a:buNone/>
            </a:pPr>
            <a:endParaRPr lang="es-EC" dirty="0"/>
          </a:p>
          <a:p>
            <a:pPr marL="0" indent="0">
              <a:buNone/>
            </a:pPr>
            <a:endParaRPr lang="es-EC" b="1" dirty="0"/>
          </a:p>
          <a:p>
            <a:pPr>
              <a:buFont typeface="Wingdings" panose="05000000000000000000" pitchFamily="2" charset="2"/>
              <a:buChar char="Ø"/>
            </a:pPr>
            <a:r>
              <a:rPr lang="es-EC" b="1" dirty="0"/>
              <a:t>ENTREVISTAS SEMIESTRUCTURADAS APLICADAS </a:t>
            </a:r>
          </a:p>
          <a:p>
            <a:pPr marL="0" indent="0">
              <a:buNone/>
            </a:pPr>
            <a:r>
              <a:rPr lang="es-EC" b="1" dirty="0"/>
              <a:t>A LOS DIRECTORES DE LAS CARRERAS MENCIONADAS</a:t>
            </a:r>
          </a:p>
        </p:txBody>
      </p:sp>
      <p:pic>
        <p:nvPicPr>
          <p:cNvPr id="6" name="Imagen 5">
            <a:extLst>
              <a:ext uri="{FF2B5EF4-FFF2-40B4-BE49-F238E27FC236}">
                <a16:creationId xmlns:a16="http://schemas.microsoft.com/office/drawing/2014/main" xmlns="" id="{41A5DC78-ECB2-4335-8099-F386B4CF1DD7}"/>
              </a:ext>
            </a:extLst>
          </p:cNvPr>
          <p:cNvPicPr>
            <a:picLocks noChangeAspect="1"/>
          </p:cNvPicPr>
          <p:nvPr/>
        </p:nvPicPr>
        <p:blipFill rotWithShape="1">
          <a:blip r:embed="rId2">
            <a:extLst>
              <a:ext uri="{28A0092B-C50C-407E-A947-70E740481C1C}">
                <a14:useLocalDpi xmlns:a14="http://schemas.microsoft.com/office/drawing/2010/main" val="0"/>
              </a:ext>
            </a:extLst>
          </a:blip>
          <a:srcRect l="1339" t="3152" b="9100"/>
          <a:stretch/>
        </p:blipFill>
        <p:spPr>
          <a:xfrm>
            <a:off x="637540" y="1686753"/>
            <a:ext cx="5900653" cy="2942397"/>
          </a:xfrm>
          <a:prstGeom prst="rect">
            <a:avLst/>
          </a:prstGeom>
          <a:ln>
            <a:noFill/>
          </a:ln>
          <a:effectLst>
            <a:outerShdw blurRad="190500" algn="tl" rotWithShape="0">
              <a:srgbClr val="000000">
                <a:alpha val="70000"/>
              </a:srgbClr>
            </a:outerShdw>
          </a:effectLst>
        </p:spPr>
      </p:pic>
      <p:sp>
        <p:nvSpPr>
          <p:cNvPr id="5" name="Rectángulo: esquinas redondeadas 4">
            <a:extLst>
              <a:ext uri="{FF2B5EF4-FFF2-40B4-BE49-F238E27FC236}">
                <a16:creationId xmlns:a16="http://schemas.microsoft.com/office/drawing/2014/main" xmlns="" id="{265AF2D6-95BB-42FC-BDC8-BA272021FAA7}"/>
              </a:ext>
            </a:extLst>
          </p:cNvPr>
          <p:cNvSpPr/>
          <p:nvPr/>
        </p:nvSpPr>
        <p:spPr>
          <a:xfrm>
            <a:off x="162560" y="267460"/>
            <a:ext cx="5333365" cy="7517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t>RECOLECCIÓN DE LA INFORMACIÓN</a:t>
            </a:r>
          </a:p>
        </p:txBody>
      </p:sp>
      <p:pic>
        <p:nvPicPr>
          <p:cNvPr id="2050" name="Picture 2" descr="Resultado de imagen para ENCUESTA">
            <a:extLst>
              <a:ext uri="{FF2B5EF4-FFF2-40B4-BE49-F238E27FC236}">
                <a16:creationId xmlns:a16="http://schemas.microsoft.com/office/drawing/2014/main" xmlns="" id="{E1AD13BD-DFF7-4DA6-934A-DCCF9BC3CE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9240" y="1755589"/>
            <a:ext cx="1887110" cy="18871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2" name="Picture 4" descr="Imagen relacionada">
            <a:extLst>
              <a:ext uri="{FF2B5EF4-FFF2-40B4-BE49-F238E27FC236}">
                <a16:creationId xmlns:a16="http://schemas.microsoft.com/office/drawing/2014/main" xmlns="" id="{ED65311F-6838-4808-AA3B-CADA8D7375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3514" y="4629150"/>
            <a:ext cx="1801385" cy="18026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930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xmlns="" id="{420208FA-7236-4B28-94B7-634A9ADB751F}"/>
              </a:ext>
            </a:extLst>
          </p:cNvPr>
          <p:cNvGraphicFramePr/>
          <p:nvPr>
            <p:extLst>
              <p:ext uri="{D42A27DB-BD31-4B8C-83A1-F6EECF244321}">
                <p14:modId xmlns:p14="http://schemas.microsoft.com/office/powerpoint/2010/main" val="2229729691"/>
              </p:ext>
            </p:extLst>
          </p:nvPr>
        </p:nvGraphicFramePr>
        <p:xfrm>
          <a:off x="256540" y="2043894"/>
          <a:ext cx="3872230" cy="199136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a:extLst>
              <a:ext uri="{FF2B5EF4-FFF2-40B4-BE49-F238E27FC236}">
                <a16:creationId xmlns:a16="http://schemas.microsoft.com/office/drawing/2014/main" xmlns="" id="{DA512621-41A7-4DC2-BA9C-D134093761CE}"/>
              </a:ext>
            </a:extLst>
          </p:cNvPr>
          <p:cNvSpPr/>
          <p:nvPr/>
        </p:nvSpPr>
        <p:spPr>
          <a:xfrm>
            <a:off x="59272" y="1128221"/>
            <a:ext cx="4069497" cy="568041"/>
          </a:xfrm>
          <a:prstGeom prst="rect">
            <a:avLst/>
          </a:prstGeom>
        </p:spPr>
        <p:txBody>
          <a:bodyPr wrap="square">
            <a:spAutoFit/>
          </a:bodyPr>
          <a:lstStyle/>
          <a:p>
            <a:pPr indent="180340" algn="just">
              <a:lnSpc>
                <a:spcPct val="115000"/>
              </a:lnSpc>
              <a:spcAft>
                <a:spcPts val="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1. ¿Cuál de las siguientes habilidades considera que ha sido la que Usted menos logró desarrollar?</a:t>
            </a:r>
          </a:p>
        </p:txBody>
      </p:sp>
      <p:sp>
        <p:nvSpPr>
          <p:cNvPr id="6" name="Rectángulo 5">
            <a:extLst>
              <a:ext uri="{FF2B5EF4-FFF2-40B4-BE49-F238E27FC236}">
                <a16:creationId xmlns:a16="http://schemas.microsoft.com/office/drawing/2014/main" xmlns="" id="{25386FD1-11DD-4033-9BE0-CC05E0E4EF1D}"/>
              </a:ext>
            </a:extLst>
          </p:cNvPr>
          <p:cNvSpPr/>
          <p:nvPr/>
        </p:nvSpPr>
        <p:spPr>
          <a:xfrm>
            <a:off x="5044757" y="1083129"/>
            <a:ext cx="3429000" cy="738664"/>
          </a:xfrm>
          <a:prstGeom prst="rect">
            <a:avLst/>
          </a:prstGeom>
        </p:spPr>
        <p:txBody>
          <a:bodyPr wrap="square">
            <a:spAutoFit/>
          </a:bodyPr>
          <a:lstStyle/>
          <a:p>
            <a:r>
              <a:rPr lang="es-EC" sz="1400" b="1" dirty="0">
                <a:latin typeface="Times New Roman" panose="02020603050405020304" pitchFamily="18" charset="0"/>
                <a:ea typeface="Calibri" panose="020F0502020204030204" pitchFamily="34" charset="0"/>
              </a:rPr>
              <a:t>2.¿Cuál considera Usted que ha sido el elemento emocional que más ha incidido en su decisión de abandonar sus estudios?</a:t>
            </a:r>
            <a:endParaRPr lang="es-EC" sz="1400" b="1" dirty="0"/>
          </a:p>
        </p:txBody>
      </p:sp>
      <p:graphicFrame>
        <p:nvGraphicFramePr>
          <p:cNvPr id="7" name="Gráfico 6">
            <a:extLst>
              <a:ext uri="{FF2B5EF4-FFF2-40B4-BE49-F238E27FC236}">
                <a16:creationId xmlns:a16="http://schemas.microsoft.com/office/drawing/2014/main" xmlns="" id="{420208FA-7236-4B28-94B7-634A9ADB751F}"/>
              </a:ext>
            </a:extLst>
          </p:cNvPr>
          <p:cNvGraphicFramePr/>
          <p:nvPr>
            <p:extLst>
              <p:ext uri="{D42A27DB-BD31-4B8C-83A1-F6EECF244321}">
                <p14:modId xmlns:p14="http://schemas.microsoft.com/office/powerpoint/2010/main" val="3950247577"/>
              </p:ext>
            </p:extLst>
          </p:nvPr>
        </p:nvGraphicFramePr>
        <p:xfrm>
          <a:off x="5044758" y="1821793"/>
          <a:ext cx="3874134" cy="2251719"/>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a16="http://schemas.microsoft.com/office/drawing/2014/main" xmlns="" id="{D3FF6E17-3F4D-4496-A902-339D79E0927A}"/>
              </a:ext>
            </a:extLst>
          </p:cNvPr>
          <p:cNvSpPr/>
          <p:nvPr/>
        </p:nvSpPr>
        <p:spPr>
          <a:xfrm>
            <a:off x="256540" y="4162478"/>
            <a:ext cx="3723640" cy="738664"/>
          </a:xfrm>
          <a:prstGeom prst="rect">
            <a:avLst/>
          </a:prstGeom>
        </p:spPr>
        <p:txBody>
          <a:bodyPr wrap="square">
            <a:spAutoFit/>
          </a:bodyPr>
          <a:lstStyle/>
          <a:p>
            <a:r>
              <a:rPr lang="es-EC" sz="1400" b="1" dirty="0">
                <a:latin typeface="Times New Roman" panose="02020603050405020304" pitchFamily="18" charset="0"/>
                <a:ea typeface="Calibri" panose="020F0502020204030204" pitchFamily="34" charset="0"/>
              </a:rPr>
              <a:t>3.Durante su permanencia en la institución sintió agotamiento físico que pudiera afectar su rendimiento académico?</a:t>
            </a:r>
            <a:endParaRPr lang="es-EC" sz="1400" b="1" dirty="0"/>
          </a:p>
        </p:txBody>
      </p:sp>
      <p:sp>
        <p:nvSpPr>
          <p:cNvPr id="10" name="Rectángulo 9">
            <a:extLst>
              <a:ext uri="{FF2B5EF4-FFF2-40B4-BE49-F238E27FC236}">
                <a16:creationId xmlns:a16="http://schemas.microsoft.com/office/drawing/2014/main" xmlns="" id="{241EEBEB-B787-463D-BE2C-9CFFBF6FCC29}"/>
              </a:ext>
            </a:extLst>
          </p:cNvPr>
          <p:cNvSpPr/>
          <p:nvPr/>
        </p:nvSpPr>
        <p:spPr>
          <a:xfrm>
            <a:off x="4695825" y="4212263"/>
            <a:ext cx="4572000" cy="738664"/>
          </a:xfrm>
          <a:prstGeom prst="rect">
            <a:avLst/>
          </a:prstGeom>
        </p:spPr>
        <p:txBody>
          <a:bodyPr>
            <a:spAutoFit/>
          </a:bodyPr>
          <a:lstStyle/>
          <a:p>
            <a:r>
              <a:rPr lang="es-EC" sz="1400" b="1" dirty="0">
                <a:latin typeface="Times New Roman" panose="02020603050405020304" pitchFamily="18" charset="0"/>
                <a:ea typeface="Calibri" panose="020F0502020204030204" pitchFamily="34" charset="0"/>
              </a:rPr>
              <a:t>4. ¿Se vio influenciado por alguno de los siguientes factores para tomar la decisión de abandonar sus estudios?</a:t>
            </a:r>
            <a:endParaRPr lang="es-EC" sz="1400" b="1" dirty="0"/>
          </a:p>
        </p:txBody>
      </p:sp>
      <p:graphicFrame>
        <p:nvGraphicFramePr>
          <p:cNvPr id="11" name="Gráfico 10">
            <a:extLst>
              <a:ext uri="{FF2B5EF4-FFF2-40B4-BE49-F238E27FC236}">
                <a16:creationId xmlns:a16="http://schemas.microsoft.com/office/drawing/2014/main" xmlns="" id="{2FA3FF87-D2E4-4081-A0D6-075F7218CA29}"/>
              </a:ext>
            </a:extLst>
          </p:cNvPr>
          <p:cNvGraphicFramePr/>
          <p:nvPr>
            <p:extLst>
              <p:ext uri="{D42A27DB-BD31-4B8C-83A1-F6EECF244321}">
                <p14:modId xmlns:p14="http://schemas.microsoft.com/office/powerpoint/2010/main" val="297632910"/>
              </p:ext>
            </p:extLst>
          </p:nvPr>
        </p:nvGraphicFramePr>
        <p:xfrm>
          <a:off x="4822190" y="4812176"/>
          <a:ext cx="3874135" cy="1982851"/>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ángulo: esquinas redondeadas 11">
            <a:extLst>
              <a:ext uri="{FF2B5EF4-FFF2-40B4-BE49-F238E27FC236}">
                <a16:creationId xmlns:a16="http://schemas.microsoft.com/office/drawing/2014/main" xmlns="" id="{1933D19C-C003-42DC-A841-4E3CB47EB8AD}"/>
              </a:ext>
            </a:extLst>
          </p:cNvPr>
          <p:cNvSpPr/>
          <p:nvPr/>
        </p:nvSpPr>
        <p:spPr>
          <a:xfrm>
            <a:off x="571500" y="157445"/>
            <a:ext cx="5333365" cy="7517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t>RESULTADOS Y ANÁLISIS -CUESTIONARIO </a:t>
            </a:r>
          </a:p>
        </p:txBody>
      </p:sp>
      <p:graphicFrame>
        <p:nvGraphicFramePr>
          <p:cNvPr id="13" name="Gráfico 12">
            <a:extLst>
              <a:ext uri="{FF2B5EF4-FFF2-40B4-BE49-F238E27FC236}">
                <a16:creationId xmlns:a16="http://schemas.microsoft.com/office/drawing/2014/main" xmlns="" id="{A9857DE0-EC27-456D-8998-B80DB7D55287}"/>
              </a:ext>
            </a:extLst>
          </p:cNvPr>
          <p:cNvGraphicFramePr/>
          <p:nvPr>
            <p:extLst>
              <p:ext uri="{D42A27DB-BD31-4B8C-83A1-F6EECF244321}">
                <p14:modId xmlns:p14="http://schemas.microsoft.com/office/powerpoint/2010/main" val="1057648537"/>
              </p:ext>
            </p:extLst>
          </p:nvPr>
        </p:nvGraphicFramePr>
        <p:xfrm>
          <a:off x="88265" y="4764341"/>
          <a:ext cx="4162425" cy="21856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10063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29FA26-5A70-4ABD-94F9-CC7169201D58}"/>
              </a:ext>
            </a:extLst>
          </p:cNvPr>
          <p:cNvSpPr/>
          <p:nvPr/>
        </p:nvSpPr>
        <p:spPr>
          <a:xfrm>
            <a:off x="-78707" y="315456"/>
            <a:ext cx="4254467" cy="523220"/>
          </a:xfrm>
          <a:prstGeom prst="rect">
            <a:avLst/>
          </a:prstGeom>
        </p:spPr>
        <p:txBody>
          <a:bodyPr wrap="square">
            <a:spAutoFit/>
          </a:bodyPr>
          <a:lstStyle/>
          <a:p>
            <a:pPr indent="180340">
              <a:spcAft>
                <a:spcPts val="0"/>
              </a:spcAft>
            </a:pPr>
            <a:r>
              <a:rPr lang="es-CR" sz="1400" b="1" dirty="0">
                <a:latin typeface="Times New Roman" panose="02020603050405020304" pitchFamily="18" charset="0"/>
                <a:ea typeface="Calibri" panose="020F0502020204030204" pitchFamily="34" charset="0"/>
                <a:cs typeface="Times New Roman" panose="02020603050405020304" pitchFamily="18" charset="0"/>
              </a:rPr>
              <a:t>5.¿Cómo considera su situación de financiamiento </a:t>
            </a:r>
          </a:p>
          <a:p>
            <a:pPr indent="180340">
              <a:spcAft>
                <a:spcPts val="0"/>
              </a:spcAft>
            </a:pPr>
            <a:r>
              <a:rPr lang="es-CR" sz="1400" b="1" dirty="0">
                <a:latin typeface="Times New Roman" panose="02020603050405020304" pitchFamily="18" charset="0"/>
                <a:ea typeface="Calibri" panose="020F0502020204030204" pitchFamily="34" charset="0"/>
                <a:cs typeface="Times New Roman" panose="02020603050405020304" pitchFamily="18" charset="0"/>
              </a:rPr>
              <a:t>de la carrera?</a:t>
            </a:r>
            <a:endParaRPr lang="es-EC" sz="1400" b="1"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Gráfico 4">
            <a:extLst>
              <a:ext uri="{FF2B5EF4-FFF2-40B4-BE49-F238E27FC236}">
                <a16:creationId xmlns:a16="http://schemas.microsoft.com/office/drawing/2014/main" xmlns="" id="{0E4BBE3F-CCA4-43B8-B1D1-EF5DA714FB71}"/>
              </a:ext>
            </a:extLst>
          </p:cNvPr>
          <p:cNvGraphicFramePr/>
          <p:nvPr>
            <p:extLst>
              <p:ext uri="{D42A27DB-BD31-4B8C-83A1-F6EECF244321}">
                <p14:modId xmlns:p14="http://schemas.microsoft.com/office/powerpoint/2010/main" val="4183887137"/>
              </p:ext>
            </p:extLst>
          </p:nvPr>
        </p:nvGraphicFramePr>
        <p:xfrm>
          <a:off x="120290" y="1075372"/>
          <a:ext cx="4175760" cy="207835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a:extLst>
              <a:ext uri="{FF2B5EF4-FFF2-40B4-BE49-F238E27FC236}">
                <a16:creationId xmlns:a16="http://schemas.microsoft.com/office/drawing/2014/main" xmlns="" id="{68ACCF57-9A6A-41E1-B37A-635943A15808}"/>
              </a:ext>
            </a:extLst>
          </p:cNvPr>
          <p:cNvSpPr/>
          <p:nvPr/>
        </p:nvSpPr>
        <p:spPr>
          <a:xfrm>
            <a:off x="4572000" y="284649"/>
            <a:ext cx="4138863" cy="523220"/>
          </a:xfrm>
          <a:prstGeom prst="rect">
            <a:avLst/>
          </a:prstGeom>
        </p:spPr>
        <p:txBody>
          <a:bodyPr wrap="square">
            <a:spAutoFit/>
          </a:bodyPr>
          <a:lstStyle/>
          <a:p>
            <a:pPr indent="180340" algn="just">
              <a:spcAft>
                <a:spcPts val="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6. Recibía Usted algún tipo de ayuda financiera para desarrollar sus estudios, como:</a:t>
            </a:r>
          </a:p>
        </p:txBody>
      </p:sp>
      <p:graphicFrame>
        <p:nvGraphicFramePr>
          <p:cNvPr id="7" name="Gráfico 6">
            <a:extLst>
              <a:ext uri="{FF2B5EF4-FFF2-40B4-BE49-F238E27FC236}">
                <a16:creationId xmlns:a16="http://schemas.microsoft.com/office/drawing/2014/main" xmlns="" id="{8D221128-A046-4EA6-8D50-1B5361252037}"/>
              </a:ext>
            </a:extLst>
          </p:cNvPr>
          <p:cNvGraphicFramePr/>
          <p:nvPr>
            <p:extLst>
              <p:ext uri="{D42A27DB-BD31-4B8C-83A1-F6EECF244321}">
                <p14:modId xmlns:p14="http://schemas.microsoft.com/office/powerpoint/2010/main" val="1547806973"/>
              </p:ext>
            </p:extLst>
          </p:nvPr>
        </p:nvGraphicFramePr>
        <p:xfrm>
          <a:off x="4572000" y="1069067"/>
          <a:ext cx="4123690" cy="207835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ángulo 8">
            <a:extLst>
              <a:ext uri="{FF2B5EF4-FFF2-40B4-BE49-F238E27FC236}">
                <a16:creationId xmlns:a16="http://schemas.microsoft.com/office/drawing/2014/main" xmlns="" id="{7AEFA706-9D40-4649-969D-548974CAFB14}"/>
              </a:ext>
            </a:extLst>
          </p:cNvPr>
          <p:cNvSpPr/>
          <p:nvPr/>
        </p:nvSpPr>
        <p:spPr>
          <a:xfrm>
            <a:off x="247799" y="3250598"/>
            <a:ext cx="3809851" cy="523220"/>
          </a:xfrm>
          <a:prstGeom prst="rect">
            <a:avLst/>
          </a:prstGeom>
        </p:spPr>
        <p:txBody>
          <a:bodyPr wrap="square">
            <a:spAutoFit/>
          </a:bodyPr>
          <a:lstStyle/>
          <a:p>
            <a:r>
              <a:rPr lang="es-EC" sz="1400" b="1" dirty="0">
                <a:latin typeface="Times New Roman" panose="02020603050405020304" pitchFamily="18" charset="0"/>
                <a:ea typeface="Calibri" panose="020F0502020204030204" pitchFamily="34" charset="0"/>
              </a:rPr>
              <a:t>7.Padeció algún impedimento de salud o causa médica como:</a:t>
            </a:r>
            <a:endParaRPr lang="es-EC" sz="1400" b="1" dirty="0"/>
          </a:p>
        </p:txBody>
      </p:sp>
      <p:sp>
        <p:nvSpPr>
          <p:cNvPr id="11" name="Rectángulo 10">
            <a:extLst>
              <a:ext uri="{FF2B5EF4-FFF2-40B4-BE49-F238E27FC236}">
                <a16:creationId xmlns:a16="http://schemas.microsoft.com/office/drawing/2014/main" xmlns="" id="{0EB79873-50FC-4423-9E8C-F9CB0C8BBBC9}"/>
              </a:ext>
            </a:extLst>
          </p:cNvPr>
          <p:cNvSpPr/>
          <p:nvPr/>
        </p:nvSpPr>
        <p:spPr>
          <a:xfrm>
            <a:off x="4809807" y="3142069"/>
            <a:ext cx="3648075" cy="523220"/>
          </a:xfrm>
          <a:prstGeom prst="rect">
            <a:avLst/>
          </a:prstGeom>
        </p:spPr>
        <p:txBody>
          <a:bodyPr wrap="square">
            <a:spAutoFit/>
          </a:bodyPr>
          <a:lstStyle/>
          <a:p>
            <a:pPr indent="180340" algn="just">
              <a:spcAft>
                <a:spcPts val="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8.¿Algún impedimento legal le impidió </a:t>
            </a:r>
          </a:p>
          <a:p>
            <a:pPr indent="180340" algn="just">
              <a:spcAft>
                <a:spcPts val="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continuar sus estudios?</a:t>
            </a:r>
          </a:p>
        </p:txBody>
      </p:sp>
      <p:graphicFrame>
        <p:nvGraphicFramePr>
          <p:cNvPr id="12" name="Gráfico 11">
            <a:extLst>
              <a:ext uri="{FF2B5EF4-FFF2-40B4-BE49-F238E27FC236}">
                <a16:creationId xmlns:a16="http://schemas.microsoft.com/office/drawing/2014/main" xmlns="" id="{4CD39F54-3008-4F6C-8E71-BE665BA83D4C}"/>
              </a:ext>
            </a:extLst>
          </p:cNvPr>
          <p:cNvGraphicFramePr/>
          <p:nvPr>
            <p:extLst>
              <p:ext uri="{D42A27DB-BD31-4B8C-83A1-F6EECF244321}">
                <p14:modId xmlns:p14="http://schemas.microsoft.com/office/powerpoint/2010/main" val="4097920879"/>
              </p:ext>
            </p:extLst>
          </p:nvPr>
        </p:nvGraphicFramePr>
        <p:xfrm>
          <a:off x="4791708" y="3965016"/>
          <a:ext cx="3956686" cy="21529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áfico 12">
            <a:extLst>
              <a:ext uri="{FF2B5EF4-FFF2-40B4-BE49-F238E27FC236}">
                <a16:creationId xmlns:a16="http://schemas.microsoft.com/office/drawing/2014/main" xmlns="" id="{461AA152-6057-44D1-8BEB-D28E58A7E4C5}"/>
              </a:ext>
            </a:extLst>
          </p:cNvPr>
          <p:cNvGraphicFramePr/>
          <p:nvPr>
            <p:extLst>
              <p:ext uri="{D42A27DB-BD31-4B8C-83A1-F6EECF244321}">
                <p14:modId xmlns:p14="http://schemas.microsoft.com/office/powerpoint/2010/main" val="1464198836"/>
              </p:ext>
            </p:extLst>
          </p:nvPr>
        </p:nvGraphicFramePr>
        <p:xfrm>
          <a:off x="228282" y="4190019"/>
          <a:ext cx="4581525" cy="21145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12798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F88FB886-6D66-4F27-959D-AC2440F07627}"/>
              </a:ext>
            </a:extLst>
          </p:cNvPr>
          <p:cNvSpPr/>
          <p:nvPr/>
        </p:nvSpPr>
        <p:spPr>
          <a:xfrm>
            <a:off x="216569" y="212048"/>
            <a:ext cx="4572000" cy="523220"/>
          </a:xfrm>
          <a:prstGeom prst="rect">
            <a:avLst/>
          </a:prstGeom>
        </p:spPr>
        <p:txBody>
          <a:bodyPr>
            <a:spAutoFit/>
          </a:bodyPr>
          <a:lstStyle/>
          <a:p>
            <a:pPr indent="180340" algn="just">
              <a:spcAft>
                <a:spcPts val="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9. Las condiciones académicas que ofrece la institución son apropiadas en cuanto a:</a:t>
            </a:r>
          </a:p>
        </p:txBody>
      </p:sp>
      <p:graphicFrame>
        <p:nvGraphicFramePr>
          <p:cNvPr id="5" name="Gráfico 4">
            <a:extLst>
              <a:ext uri="{FF2B5EF4-FFF2-40B4-BE49-F238E27FC236}">
                <a16:creationId xmlns:a16="http://schemas.microsoft.com/office/drawing/2014/main" xmlns="" id="{7B19DBB2-5F7D-4031-8971-45C20FDD5C4F}"/>
              </a:ext>
            </a:extLst>
          </p:cNvPr>
          <p:cNvGraphicFramePr/>
          <p:nvPr>
            <p:extLst>
              <p:ext uri="{D42A27DB-BD31-4B8C-83A1-F6EECF244321}">
                <p14:modId xmlns:p14="http://schemas.microsoft.com/office/powerpoint/2010/main" val="2265359194"/>
              </p:ext>
            </p:extLst>
          </p:nvPr>
        </p:nvGraphicFramePr>
        <p:xfrm>
          <a:off x="260668" y="905884"/>
          <a:ext cx="4387532" cy="253322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a:extLst>
              <a:ext uri="{FF2B5EF4-FFF2-40B4-BE49-F238E27FC236}">
                <a16:creationId xmlns:a16="http://schemas.microsoft.com/office/drawing/2014/main" xmlns="" id="{1A211D89-C2EB-49EC-9A20-BA556A80B468}"/>
              </a:ext>
            </a:extLst>
          </p:cNvPr>
          <p:cNvSpPr/>
          <p:nvPr/>
        </p:nvSpPr>
        <p:spPr>
          <a:xfrm>
            <a:off x="5294880" y="186270"/>
            <a:ext cx="3453063" cy="738664"/>
          </a:xfrm>
          <a:prstGeom prst="rect">
            <a:avLst/>
          </a:prstGeom>
        </p:spPr>
        <p:txBody>
          <a:bodyPr wrap="square">
            <a:spAutoFit/>
          </a:bodyPr>
          <a:lstStyle/>
          <a:p>
            <a:pPr indent="180340" algn="just">
              <a:spcAft>
                <a:spcPts val="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10. Considera Usted que la universidad cuenta con una planificación adecuada para desarrollar sus contenidos:</a:t>
            </a:r>
          </a:p>
        </p:txBody>
      </p:sp>
      <p:graphicFrame>
        <p:nvGraphicFramePr>
          <p:cNvPr id="7" name="Gráfico 6">
            <a:extLst>
              <a:ext uri="{FF2B5EF4-FFF2-40B4-BE49-F238E27FC236}">
                <a16:creationId xmlns:a16="http://schemas.microsoft.com/office/drawing/2014/main" xmlns="" id="{DFED876B-788D-4207-BA10-E869674DA4E8}"/>
              </a:ext>
            </a:extLst>
          </p:cNvPr>
          <p:cNvGraphicFramePr/>
          <p:nvPr>
            <p:extLst>
              <p:ext uri="{D42A27DB-BD31-4B8C-83A1-F6EECF244321}">
                <p14:modId xmlns:p14="http://schemas.microsoft.com/office/powerpoint/2010/main" val="311793131"/>
              </p:ext>
            </p:extLst>
          </p:nvPr>
        </p:nvGraphicFramePr>
        <p:xfrm>
          <a:off x="4783002" y="1068382"/>
          <a:ext cx="4170497" cy="262327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a16="http://schemas.microsoft.com/office/drawing/2014/main" xmlns="" id="{600E82D2-92C8-4BD7-8E3E-0D0F88246A67}"/>
              </a:ext>
            </a:extLst>
          </p:cNvPr>
          <p:cNvSpPr/>
          <p:nvPr/>
        </p:nvSpPr>
        <p:spPr>
          <a:xfrm>
            <a:off x="216569" y="3635848"/>
            <a:ext cx="4572000" cy="523220"/>
          </a:xfrm>
          <a:prstGeom prst="rect">
            <a:avLst/>
          </a:prstGeom>
        </p:spPr>
        <p:txBody>
          <a:bodyPr>
            <a:spAutoFit/>
          </a:bodyPr>
          <a:lstStyle/>
          <a:p>
            <a:r>
              <a:rPr lang="es-EC" sz="1400" b="1" dirty="0">
                <a:latin typeface="Times New Roman" panose="02020603050405020304" pitchFamily="18" charset="0"/>
                <a:ea typeface="Calibri" panose="020F0502020204030204" pitchFamily="34" charset="0"/>
              </a:rPr>
              <a:t>11.Recibió Usted ayuda vocacional para el ingreso a la carrera seleccionada en:</a:t>
            </a:r>
            <a:endParaRPr lang="es-EC" sz="1400" b="1" dirty="0"/>
          </a:p>
        </p:txBody>
      </p:sp>
      <p:graphicFrame>
        <p:nvGraphicFramePr>
          <p:cNvPr id="9" name="Gráfico 8">
            <a:extLst>
              <a:ext uri="{FF2B5EF4-FFF2-40B4-BE49-F238E27FC236}">
                <a16:creationId xmlns:a16="http://schemas.microsoft.com/office/drawing/2014/main" xmlns="" id="{D86968C3-BD27-46C8-A376-E27E73D6923A}"/>
              </a:ext>
            </a:extLst>
          </p:cNvPr>
          <p:cNvGraphicFramePr/>
          <p:nvPr>
            <p:extLst>
              <p:ext uri="{D42A27DB-BD31-4B8C-83A1-F6EECF244321}">
                <p14:modId xmlns:p14="http://schemas.microsoft.com/office/powerpoint/2010/main" val="1904328121"/>
              </p:ext>
            </p:extLst>
          </p:nvPr>
        </p:nvGraphicFramePr>
        <p:xfrm>
          <a:off x="260668" y="4355811"/>
          <a:ext cx="4572001" cy="236233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ángulo 9">
            <a:extLst>
              <a:ext uri="{FF2B5EF4-FFF2-40B4-BE49-F238E27FC236}">
                <a16:creationId xmlns:a16="http://schemas.microsoft.com/office/drawing/2014/main" xmlns="" id="{83D1327E-DDBD-4A36-9667-74F6BC646172}"/>
              </a:ext>
            </a:extLst>
          </p:cNvPr>
          <p:cNvSpPr/>
          <p:nvPr/>
        </p:nvSpPr>
        <p:spPr>
          <a:xfrm>
            <a:off x="5422982" y="3751485"/>
            <a:ext cx="3530517" cy="523220"/>
          </a:xfrm>
          <a:prstGeom prst="rect">
            <a:avLst/>
          </a:prstGeom>
        </p:spPr>
        <p:txBody>
          <a:bodyPr wrap="square">
            <a:spAutoFit/>
          </a:bodyPr>
          <a:lstStyle/>
          <a:p>
            <a:r>
              <a:rPr lang="es-EC" sz="1400" b="1" dirty="0">
                <a:latin typeface="Times New Roman" panose="02020603050405020304" pitchFamily="18" charset="0"/>
                <a:ea typeface="Calibri" panose="020F0502020204030204" pitchFamily="34" charset="0"/>
              </a:rPr>
              <a:t>12. Considera Usted que el nivel académico de sus profesores es:</a:t>
            </a:r>
            <a:endParaRPr lang="es-EC" sz="1400" b="1" dirty="0"/>
          </a:p>
        </p:txBody>
      </p:sp>
      <p:graphicFrame>
        <p:nvGraphicFramePr>
          <p:cNvPr id="11" name="Gráfico 10">
            <a:extLst>
              <a:ext uri="{FF2B5EF4-FFF2-40B4-BE49-F238E27FC236}">
                <a16:creationId xmlns:a16="http://schemas.microsoft.com/office/drawing/2014/main" xmlns="" id="{DCC98D74-23FC-4215-8375-EEB9FFE43575}"/>
              </a:ext>
            </a:extLst>
          </p:cNvPr>
          <p:cNvGraphicFramePr/>
          <p:nvPr>
            <p:extLst>
              <p:ext uri="{D42A27DB-BD31-4B8C-83A1-F6EECF244321}">
                <p14:modId xmlns:p14="http://schemas.microsoft.com/office/powerpoint/2010/main" val="1159217618"/>
              </p:ext>
            </p:extLst>
          </p:nvPr>
        </p:nvGraphicFramePr>
        <p:xfrm>
          <a:off x="5053780" y="4355811"/>
          <a:ext cx="4035108" cy="23623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5987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7A3A92B2-E9E2-44C6-927E-C39DF4210A2A}"/>
              </a:ext>
            </a:extLst>
          </p:cNvPr>
          <p:cNvSpPr/>
          <p:nvPr/>
        </p:nvSpPr>
        <p:spPr>
          <a:xfrm>
            <a:off x="372979" y="350604"/>
            <a:ext cx="3753853" cy="584775"/>
          </a:xfrm>
          <a:prstGeom prst="rect">
            <a:avLst/>
          </a:prstGeom>
        </p:spPr>
        <p:txBody>
          <a:bodyPr wrap="square">
            <a:spAutoFit/>
          </a:bodyPr>
          <a:lstStyle/>
          <a:p>
            <a:r>
              <a:rPr lang="es-EC" sz="1600" b="1" dirty="0">
                <a:latin typeface="Times New Roman" panose="02020603050405020304" pitchFamily="18" charset="0"/>
                <a:ea typeface="Calibri" panose="020F0502020204030204" pitchFamily="34" charset="0"/>
              </a:rPr>
              <a:t>13. La Universidad desarrolla alguna estrategia de integración como</a:t>
            </a:r>
            <a:endParaRPr lang="es-EC" sz="1600" b="1" dirty="0"/>
          </a:p>
        </p:txBody>
      </p:sp>
      <p:graphicFrame>
        <p:nvGraphicFramePr>
          <p:cNvPr id="5" name="Gráfico 4">
            <a:extLst>
              <a:ext uri="{FF2B5EF4-FFF2-40B4-BE49-F238E27FC236}">
                <a16:creationId xmlns:a16="http://schemas.microsoft.com/office/drawing/2014/main" xmlns="" id="{D4BFB730-C258-4AB0-8257-1D7A08F52052}"/>
              </a:ext>
            </a:extLst>
          </p:cNvPr>
          <p:cNvGraphicFramePr/>
          <p:nvPr>
            <p:extLst>
              <p:ext uri="{D42A27DB-BD31-4B8C-83A1-F6EECF244321}">
                <p14:modId xmlns:p14="http://schemas.microsoft.com/office/powerpoint/2010/main" val="228872091"/>
              </p:ext>
            </p:extLst>
          </p:nvPr>
        </p:nvGraphicFramePr>
        <p:xfrm>
          <a:off x="201529" y="1273934"/>
          <a:ext cx="4229100" cy="242887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a:extLst>
              <a:ext uri="{FF2B5EF4-FFF2-40B4-BE49-F238E27FC236}">
                <a16:creationId xmlns:a16="http://schemas.microsoft.com/office/drawing/2014/main" xmlns="" id="{DF1110FD-D47D-4766-A60F-D01EF8D816B4}"/>
              </a:ext>
            </a:extLst>
          </p:cNvPr>
          <p:cNvSpPr/>
          <p:nvPr/>
        </p:nvSpPr>
        <p:spPr>
          <a:xfrm>
            <a:off x="5017169" y="442937"/>
            <a:ext cx="3838074" cy="738664"/>
          </a:xfrm>
          <a:prstGeom prst="rect">
            <a:avLst/>
          </a:prstGeom>
        </p:spPr>
        <p:txBody>
          <a:bodyPr wrap="square">
            <a:spAutoFit/>
          </a:bodyPr>
          <a:lstStyle/>
          <a:p>
            <a:r>
              <a:rPr lang="es-EC" sz="1400" b="1" dirty="0">
                <a:latin typeface="Times New Roman" panose="02020603050405020304" pitchFamily="18" charset="0"/>
                <a:ea typeface="Calibri" panose="020F0502020204030204" pitchFamily="34" charset="0"/>
              </a:rPr>
              <a:t>14. Seleccione cuál de los aspectos distinguen a los docentes de la carrera que se encontraba estudiando </a:t>
            </a:r>
            <a:endParaRPr lang="es-EC" sz="1400" b="1" dirty="0"/>
          </a:p>
        </p:txBody>
      </p:sp>
      <p:graphicFrame>
        <p:nvGraphicFramePr>
          <p:cNvPr id="7" name="Gráfico 6">
            <a:extLst>
              <a:ext uri="{FF2B5EF4-FFF2-40B4-BE49-F238E27FC236}">
                <a16:creationId xmlns:a16="http://schemas.microsoft.com/office/drawing/2014/main" xmlns="" id="{3B11309F-0C88-4276-AF8C-71AF4CC3CA8F}"/>
              </a:ext>
            </a:extLst>
          </p:cNvPr>
          <p:cNvGraphicFramePr/>
          <p:nvPr>
            <p:extLst>
              <p:ext uri="{D42A27DB-BD31-4B8C-83A1-F6EECF244321}">
                <p14:modId xmlns:p14="http://schemas.microsoft.com/office/powerpoint/2010/main" val="3201953430"/>
              </p:ext>
            </p:extLst>
          </p:nvPr>
        </p:nvGraphicFramePr>
        <p:xfrm>
          <a:off x="4773529" y="1195838"/>
          <a:ext cx="3952875" cy="260032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a16="http://schemas.microsoft.com/office/drawing/2014/main" xmlns="" id="{EA231A71-879B-4D61-931E-837A92B57B95}"/>
              </a:ext>
            </a:extLst>
          </p:cNvPr>
          <p:cNvSpPr/>
          <p:nvPr/>
        </p:nvSpPr>
        <p:spPr>
          <a:xfrm>
            <a:off x="201529" y="3870376"/>
            <a:ext cx="4572000" cy="523220"/>
          </a:xfrm>
          <a:prstGeom prst="rect">
            <a:avLst/>
          </a:prstGeom>
        </p:spPr>
        <p:txBody>
          <a:bodyPr>
            <a:spAutoFit/>
          </a:bodyPr>
          <a:lstStyle/>
          <a:p>
            <a:r>
              <a:rPr lang="es-EC" sz="1400" b="1" dirty="0">
                <a:latin typeface="Times New Roman" panose="02020603050405020304" pitchFamily="18" charset="0"/>
                <a:ea typeface="Calibri" panose="020F0502020204030204" pitchFamily="34" charset="0"/>
              </a:rPr>
              <a:t>15. Como califica Usted los Syllabus semestrales con respecto a los contenidos de las asignaturas </a:t>
            </a:r>
            <a:endParaRPr lang="es-EC" sz="1400" b="1" dirty="0"/>
          </a:p>
        </p:txBody>
      </p:sp>
      <p:graphicFrame>
        <p:nvGraphicFramePr>
          <p:cNvPr id="9" name="Gráfico 8">
            <a:extLst>
              <a:ext uri="{FF2B5EF4-FFF2-40B4-BE49-F238E27FC236}">
                <a16:creationId xmlns:a16="http://schemas.microsoft.com/office/drawing/2014/main" xmlns="" id="{4FDAFAE2-473B-4688-A359-9513360F3641}"/>
              </a:ext>
            </a:extLst>
          </p:cNvPr>
          <p:cNvGraphicFramePr/>
          <p:nvPr>
            <p:extLst>
              <p:ext uri="{D42A27DB-BD31-4B8C-83A1-F6EECF244321}">
                <p14:modId xmlns:p14="http://schemas.microsoft.com/office/powerpoint/2010/main" val="931856788"/>
              </p:ext>
            </p:extLst>
          </p:nvPr>
        </p:nvGraphicFramePr>
        <p:xfrm>
          <a:off x="10528" y="4392284"/>
          <a:ext cx="4168943" cy="2624858"/>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ángulo 9">
            <a:extLst>
              <a:ext uri="{FF2B5EF4-FFF2-40B4-BE49-F238E27FC236}">
                <a16:creationId xmlns:a16="http://schemas.microsoft.com/office/drawing/2014/main" xmlns="" id="{7EE25DAF-BB3F-4280-88C8-AA7EE7C74DAA}"/>
              </a:ext>
            </a:extLst>
          </p:cNvPr>
          <p:cNvSpPr/>
          <p:nvPr/>
        </p:nvSpPr>
        <p:spPr>
          <a:xfrm>
            <a:off x="4773529" y="3935812"/>
            <a:ext cx="3838074" cy="568041"/>
          </a:xfrm>
          <a:prstGeom prst="rect">
            <a:avLst/>
          </a:prstGeom>
        </p:spPr>
        <p:txBody>
          <a:bodyPr wrap="square">
            <a:spAutoFit/>
          </a:bodyPr>
          <a:lstStyle/>
          <a:p>
            <a:pPr indent="180340" algn="just">
              <a:lnSpc>
                <a:spcPct val="115000"/>
              </a:lnSpc>
              <a:spcAft>
                <a:spcPts val="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16.¿Considera usted que la carrera tiene materias de contenido demasiado complejo?</a:t>
            </a:r>
          </a:p>
        </p:txBody>
      </p:sp>
      <p:graphicFrame>
        <p:nvGraphicFramePr>
          <p:cNvPr id="11" name="Gráfico 10">
            <a:extLst>
              <a:ext uri="{FF2B5EF4-FFF2-40B4-BE49-F238E27FC236}">
                <a16:creationId xmlns:a16="http://schemas.microsoft.com/office/drawing/2014/main" xmlns="" id="{9DD01FF1-FAFA-48E6-824B-B097EB2A346D}"/>
              </a:ext>
            </a:extLst>
          </p:cNvPr>
          <p:cNvGraphicFramePr/>
          <p:nvPr>
            <p:extLst>
              <p:ext uri="{D42A27DB-BD31-4B8C-83A1-F6EECF244321}">
                <p14:modId xmlns:p14="http://schemas.microsoft.com/office/powerpoint/2010/main" val="2571284136"/>
              </p:ext>
            </p:extLst>
          </p:nvPr>
        </p:nvGraphicFramePr>
        <p:xfrm>
          <a:off x="4605840" y="4726907"/>
          <a:ext cx="4249403" cy="21310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3235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5A616FF7-6547-427F-A020-FC92A0F1C0AD}"/>
              </a:ext>
            </a:extLst>
          </p:cNvPr>
          <p:cNvSpPr/>
          <p:nvPr/>
        </p:nvSpPr>
        <p:spPr>
          <a:xfrm>
            <a:off x="624468" y="364417"/>
            <a:ext cx="4572000" cy="738664"/>
          </a:xfrm>
          <a:prstGeom prst="rect">
            <a:avLst/>
          </a:prstGeom>
        </p:spPr>
        <p:txBody>
          <a:bodyPr>
            <a:spAutoFit/>
          </a:bodyPr>
          <a:lstStyle/>
          <a:p>
            <a:r>
              <a:rPr lang="es-EC" sz="1400" b="1" dirty="0">
                <a:latin typeface="Times New Roman" panose="02020603050405020304" pitchFamily="18" charset="0"/>
                <a:ea typeface="Calibri" panose="020F0502020204030204" pitchFamily="34" charset="0"/>
              </a:rPr>
              <a:t>17.En algún semestre de la carrera que se encontraba estudiando encontró unos de los siguientes factores que influenciaron en su deserción estudiantil</a:t>
            </a:r>
            <a:endParaRPr lang="es-EC" sz="1400" b="1" dirty="0"/>
          </a:p>
        </p:txBody>
      </p:sp>
      <p:graphicFrame>
        <p:nvGraphicFramePr>
          <p:cNvPr id="5" name="Gráfico 4">
            <a:extLst>
              <a:ext uri="{FF2B5EF4-FFF2-40B4-BE49-F238E27FC236}">
                <a16:creationId xmlns:a16="http://schemas.microsoft.com/office/drawing/2014/main" xmlns="" id="{D4D2666A-A9BE-46CA-BD7F-44022C7D0C79}"/>
              </a:ext>
            </a:extLst>
          </p:cNvPr>
          <p:cNvGraphicFramePr/>
          <p:nvPr>
            <p:extLst>
              <p:ext uri="{D42A27DB-BD31-4B8C-83A1-F6EECF244321}">
                <p14:modId xmlns:p14="http://schemas.microsoft.com/office/powerpoint/2010/main" val="888107331"/>
              </p:ext>
            </p:extLst>
          </p:nvPr>
        </p:nvGraphicFramePr>
        <p:xfrm>
          <a:off x="623886" y="1211537"/>
          <a:ext cx="4099932" cy="239524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a:extLst>
              <a:ext uri="{FF2B5EF4-FFF2-40B4-BE49-F238E27FC236}">
                <a16:creationId xmlns:a16="http://schemas.microsoft.com/office/drawing/2014/main" xmlns="" id="{76DA7D42-6B2B-4B48-84B2-5DC07B6D2DE6}"/>
              </a:ext>
            </a:extLst>
          </p:cNvPr>
          <p:cNvSpPr/>
          <p:nvPr/>
        </p:nvSpPr>
        <p:spPr>
          <a:xfrm>
            <a:off x="5196468" y="408738"/>
            <a:ext cx="3751689" cy="523220"/>
          </a:xfrm>
          <a:prstGeom prst="rect">
            <a:avLst/>
          </a:prstGeom>
        </p:spPr>
        <p:txBody>
          <a:bodyPr wrap="square">
            <a:spAutoFit/>
          </a:bodyPr>
          <a:lstStyle/>
          <a:p>
            <a:r>
              <a:rPr lang="es-EC" sz="1400" b="1" dirty="0">
                <a:latin typeface="Times New Roman" panose="02020603050405020304" pitchFamily="18" charset="0"/>
                <a:ea typeface="Calibri" panose="020F0502020204030204" pitchFamily="34" charset="0"/>
              </a:rPr>
              <a:t>18.En qué aspectos cree Usted que es necesario que el estudiante reciba ayuda</a:t>
            </a:r>
            <a:endParaRPr lang="es-EC" sz="1400" b="1" dirty="0"/>
          </a:p>
        </p:txBody>
      </p:sp>
      <p:graphicFrame>
        <p:nvGraphicFramePr>
          <p:cNvPr id="7" name="Gráfico 6">
            <a:extLst>
              <a:ext uri="{FF2B5EF4-FFF2-40B4-BE49-F238E27FC236}">
                <a16:creationId xmlns:a16="http://schemas.microsoft.com/office/drawing/2014/main" xmlns="" id="{0952DC60-8C01-4F59-8426-46FB30C3462E}"/>
              </a:ext>
            </a:extLst>
          </p:cNvPr>
          <p:cNvGraphicFramePr/>
          <p:nvPr>
            <p:extLst>
              <p:ext uri="{D42A27DB-BD31-4B8C-83A1-F6EECF244321}">
                <p14:modId xmlns:p14="http://schemas.microsoft.com/office/powerpoint/2010/main" val="960472669"/>
              </p:ext>
            </p:extLst>
          </p:nvPr>
        </p:nvGraphicFramePr>
        <p:xfrm>
          <a:off x="4699425" y="1017519"/>
          <a:ext cx="4381500" cy="290512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a16="http://schemas.microsoft.com/office/drawing/2014/main" xmlns="" id="{A809CF2E-FF1D-43D6-B97F-EB6F58F36468}"/>
              </a:ext>
            </a:extLst>
          </p:cNvPr>
          <p:cNvSpPr/>
          <p:nvPr/>
        </p:nvSpPr>
        <p:spPr>
          <a:xfrm>
            <a:off x="2673852" y="4008206"/>
            <a:ext cx="4572000" cy="568041"/>
          </a:xfrm>
          <a:prstGeom prst="rect">
            <a:avLst/>
          </a:prstGeom>
        </p:spPr>
        <p:txBody>
          <a:bodyPr>
            <a:spAutoFit/>
          </a:bodyPr>
          <a:lstStyle/>
          <a:p>
            <a:pPr indent="180340" algn="just">
              <a:lnSpc>
                <a:spcPct val="115000"/>
              </a:lnSpc>
              <a:spcAft>
                <a:spcPts val="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19¿Considera Usted que cursar estudios superiores requiere de amplia dedicación de tiempo y recursos?</a:t>
            </a:r>
          </a:p>
        </p:txBody>
      </p:sp>
      <p:graphicFrame>
        <p:nvGraphicFramePr>
          <p:cNvPr id="9" name="Gráfico 8">
            <a:extLst>
              <a:ext uri="{FF2B5EF4-FFF2-40B4-BE49-F238E27FC236}">
                <a16:creationId xmlns:a16="http://schemas.microsoft.com/office/drawing/2014/main" xmlns="" id="{F8CE19CE-E76B-4964-9037-C34AF62A5E58}"/>
              </a:ext>
            </a:extLst>
          </p:cNvPr>
          <p:cNvGraphicFramePr/>
          <p:nvPr>
            <p:extLst>
              <p:ext uri="{D42A27DB-BD31-4B8C-83A1-F6EECF244321}">
                <p14:modId xmlns:p14="http://schemas.microsoft.com/office/powerpoint/2010/main" val="2050112667"/>
              </p:ext>
            </p:extLst>
          </p:nvPr>
        </p:nvGraphicFramePr>
        <p:xfrm>
          <a:off x="2673853" y="4752974"/>
          <a:ext cx="4479422" cy="2105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9514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xmlns="" id="{D8ED6DA9-09AA-49FD-8538-D424E109E2FC}"/>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12468" y="1543857"/>
            <a:ext cx="8537852" cy="4325047"/>
          </a:xfrm>
        </p:spPr>
      </p:pic>
      <p:sp>
        <p:nvSpPr>
          <p:cNvPr id="4" name="Título 1">
            <a:extLst>
              <a:ext uri="{FF2B5EF4-FFF2-40B4-BE49-F238E27FC236}">
                <a16:creationId xmlns:a16="http://schemas.microsoft.com/office/drawing/2014/main" xmlns="" id="{1197EC52-5D4C-49E5-AF76-DA5AD0DC1928}"/>
              </a:ext>
            </a:extLst>
          </p:cNvPr>
          <p:cNvSpPr txBox="1">
            <a:spLocks/>
          </p:cNvSpPr>
          <p:nvPr/>
        </p:nvSpPr>
        <p:spPr>
          <a:xfrm>
            <a:off x="312468" y="166739"/>
            <a:ext cx="5553245" cy="73866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C" dirty="0"/>
          </a:p>
        </p:txBody>
      </p:sp>
      <p:sp>
        <p:nvSpPr>
          <p:cNvPr id="5" name="Rectángulo: esquinas redondeadas 4">
            <a:extLst>
              <a:ext uri="{FF2B5EF4-FFF2-40B4-BE49-F238E27FC236}">
                <a16:creationId xmlns:a16="http://schemas.microsoft.com/office/drawing/2014/main" xmlns="" id="{4526E8F3-DA8A-4EC4-86EE-F4061A57CAAA}"/>
              </a:ext>
            </a:extLst>
          </p:cNvPr>
          <p:cNvSpPr/>
          <p:nvPr/>
        </p:nvSpPr>
        <p:spPr>
          <a:xfrm>
            <a:off x="422408" y="166739"/>
            <a:ext cx="4797292" cy="7517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800" dirty="0"/>
              <a:t>RESULTADOS DE ENTREVISTAS</a:t>
            </a:r>
          </a:p>
        </p:txBody>
      </p:sp>
    </p:spTree>
    <p:extLst>
      <p:ext uri="{BB962C8B-B14F-4D97-AF65-F5344CB8AC3E}">
        <p14:creationId xmlns:p14="http://schemas.microsoft.com/office/powerpoint/2010/main" val="1434854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78697473-99B9-473C-80DA-1AC78FA98498}"/>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859980" y="210051"/>
            <a:ext cx="5809817" cy="6437897"/>
          </a:xfrm>
        </p:spPr>
      </p:pic>
      <p:sp>
        <p:nvSpPr>
          <p:cNvPr id="3" name="Rectángulo: esquinas redondeadas 2">
            <a:extLst>
              <a:ext uri="{FF2B5EF4-FFF2-40B4-BE49-F238E27FC236}">
                <a16:creationId xmlns:a16="http://schemas.microsoft.com/office/drawing/2014/main" xmlns="" id="{AB2642B0-2522-4866-BBA9-630744E81557}"/>
              </a:ext>
            </a:extLst>
          </p:cNvPr>
          <p:cNvSpPr/>
          <p:nvPr/>
        </p:nvSpPr>
        <p:spPr>
          <a:xfrm>
            <a:off x="474203" y="2072741"/>
            <a:ext cx="1920742" cy="1938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t>RESULTADOS DE ENTREVISTAS</a:t>
            </a:r>
          </a:p>
        </p:txBody>
      </p:sp>
    </p:spTree>
    <p:extLst>
      <p:ext uri="{BB962C8B-B14F-4D97-AF65-F5344CB8AC3E}">
        <p14:creationId xmlns:p14="http://schemas.microsoft.com/office/powerpoint/2010/main" val="3133478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8BAC61D9-0543-47F8-931E-569017CDE81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1193180"/>
            <a:ext cx="7886700" cy="4983782"/>
          </a:xfrm>
          <a:prstGeom prst="rect">
            <a:avLst/>
          </a:prstGeom>
          <a:noFill/>
        </p:spPr>
      </p:pic>
      <p:sp>
        <p:nvSpPr>
          <p:cNvPr id="5" name="Rectángulo: esquinas redondeadas 4">
            <a:extLst>
              <a:ext uri="{FF2B5EF4-FFF2-40B4-BE49-F238E27FC236}">
                <a16:creationId xmlns:a16="http://schemas.microsoft.com/office/drawing/2014/main" xmlns="" id="{847B4DC6-1791-4620-A2BD-8C1734FD6578}"/>
              </a:ext>
            </a:extLst>
          </p:cNvPr>
          <p:cNvSpPr/>
          <p:nvPr/>
        </p:nvSpPr>
        <p:spPr>
          <a:xfrm>
            <a:off x="422407" y="166739"/>
            <a:ext cx="7650781" cy="7517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800" dirty="0"/>
              <a:t>ANÁLISIS DE ENTREVISTAS: TIPOS DE DESERCIÓN</a:t>
            </a:r>
          </a:p>
        </p:txBody>
      </p:sp>
    </p:spTree>
    <p:extLst>
      <p:ext uri="{BB962C8B-B14F-4D97-AF65-F5344CB8AC3E}">
        <p14:creationId xmlns:p14="http://schemas.microsoft.com/office/powerpoint/2010/main" val="1787755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B75C855A-2C93-40FE-84CA-7FBCA90087C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957" y="1192595"/>
            <a:ext cx="8190717" cy="5408988"/>
          </a:xfrm>
          <a:prstGeom prst="rect">
            <a:avLst/>
          </a:prstGeom>
          <a:noFill/>
        </p:spPr>
      </p:pic>
      <p:sp>
        <p:nvSpPr>
          <p:cNvPr id="6" name="Rectángulo: esquinas redondeadas 5">
            <a:extLst>
              <a:ext uri="{FF2B5EF4-FFF2-40B4-BE49-F238E27FC236}">
                <a16:creationId xmlns:a16="http://schemas.microsoft.com/office/drawing/2014/main" xmlns="" id="{1DF79621-60F0-44EB-A85B-9A02AB1FE6A4}"/>
              </a:ext>
            </a:extLst>
          </p:cNvPr>
          <p:cNvSpPr/>
          <p:nvPr/>
        </p:nvSpPr>
        <p:spPr>
          <a:xfrm>
            <a:off x="314324" y="256417"/>
            <a:ext cx="8515350" cy="7517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800" dirty="0"/>
              <a:t>ANÁLISIS DE ENTREVISTAS: ESTRATEGIAS DE RETENCIÓN</a:t>
            </a:r>
          </a:p>
        </p:txBody>
      </p:sp>
    </p:spTree>
    <p:extLst>
      <p:ext uri="{BB962C8B-B14F-4D97-AF65-F5344CB8AC3E}">
        <p14:creationId xmlns:p14="http://schemas.microsoft.com/office/powerpoint/2010/main" val="2499949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09406" y="393130"/>
            <a:ext cx="5931688" cy="461665"/>
          </a:xfrm>
          <a:prstGeom prst="rect">
            <a:avLst/>
          </a:prstGeom>
          <a:noFill/>
        </p:spPr>
        <p:txBody>
          <a:bodyPr wrap="none" rtlCol="0">
            <a:spAutoFit/>
          </a:bodyPr>
          <a:lstStyle/>
          <a:p>
            <a:r>
              <a:rPr lang="es-ES" sz="2400" dirty="0">
                <a:solidFill>
                  <a:srgbClr val="FF0000"/>
                </a:solidFill>
                <a:latin typeface="Arial Black" panose="020B0A04020102020204" pitchFamily="34" charset="0"/>
              </a:rPr>
              <a:t>PLANTEAMIENTO DEL PROBLEMA</a:t>
            </a:r>
          </a:p>
        </p:txBody>
      </p:sp>
      <p:sp>
        <p:nvSpPr>
          <p:cNvPr id="3" name="Rectángulo: esquinas redondeadas 2">
            <a:extLst>
              <a:ext uri="{FF2B5EF4-FFF2-40B4-BE49-F238E27FC236}">
                <a16:creationId xmlns:a16="http://schemas.microsoft.com/office/drawing/2014/main" xmlns="" id="{6390A99A-D705-4548-A32B-AFC63F32C685}"/>
              </a:ext>
            </a:extLst>
          </p:cNvPr>
          <p:cNvSpPr/>
          <p:nvPr/>
        </p:nvSpPr>
        <p:spPr>
          <a:xfrm>
            <a:off x="971772" y="1264949"/>
            <a:ext cx="2959956" cy="229723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2000" dirty="0"/>
              <a:t>La deserción estudiantil universitaria se ha constituido en una gran vertiente a nivel mundial, donde nuestro país no es la excepción.</a:t>
            </a:r>
            <a:endParaRPr lang="es-ES" sz="2000" b="1" dirty="0">
              <a:solidFill>
                <a:sysClr val="windowText" lastClr="000000"/>
              </a:solidFill>
              <a:latin typeface="Arial Black" panose="020B0A04020102020204" pitchFamily="34" charset="0"/>
            </a:endParaRPr>
          </a:p>
        </p:txBody>
      </p:sp>
      <p:sp>
        <p:nvSpPr>
          <p:cNvPr id="5" name="Flecha: a la derecha 4">
            <a:extLst>
              <a:ext uri="{FF2B5EF4-FFF2-40B4-BE49-F238E27FC236}">
                <a16:creationId xmlns:a16="http://schemas.microsoft.com/office/drawing/2014/main" xmlns="" id="{1A07C011-A0F2-47F6-A05E-B3E587C688B8}"/>
              </a:ext>
            </a:extLst>
          </p:cNvPr>
          <p:cNvSpPr/>
          <p:nvPr/>
        </p:nvSpPr>
        <p:spPr>
          <a:xfrm>
            <a:off x="4007457" y="2019631"/>
            <a:ext cx="866693" cy="6042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esquinas redondeadas 8">
            <a:extLst>
              <a:ext uri="{FF2B5EF4-FFF2-40B4-BE49-F238E27FC236}">
                <a16:creationId xmlns:a16="http://schemas.microsoft.com/office/drawing/2014/main" xmlns="" id="{69833BCC-6197-4945-BE7F-18CC0947558B}"/>
              </a:ext>
            </a:extLst>
          </p:cNvPr>
          <p:cNvSpPr/>
          <p:nvPr/>
        </p:nvSpPr>
        <p:spPr>
          <a:xfrm>
            <a:off x="4874150" y="1264949"/>
            <a:ext cx="3951798" cy="240855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C" sz="2000" dirty="0"/>
              <a:t>Es palpable que la consecuencia directa de la deserción estudiantil representa: un coste económico, pérdida de tiempo, consecuencias intrínsecas en cuanto a la decepción anímica que puede ocasionar vulnerabilidad familiar.</a:t>
            </a:r>
            <a:endParaRPr lang="es-ES" sz="2000" dirty="0">
              <a:solidFill>
                <a:sysClr val="windowText" lastClr="000000"/>
              </a:solidFill>
              <a:latin typeface="Arial" panose="020B0604020202020204" pitchFamily="34" charset="0"/>
              <a:cs typeface="Arial" panose="020B0604020202020204" pitchFamily="34" charset="0"/>
            </a:endParaRPr>
          </a:p>
          <a:p>
            <a:pPr algn="ctr"/>
            <a:endParaRPr lang="es-EC" dirty="0"/>
          </a:p>
        </p:txBody>
      </p:sp>
      <p:sp>
        <p:nvSpPr>
          <p:cNvPr id="11" name="Flecha: a la izquierda y arriba 10">
            <a:extLst>
              <a:ext uri="{FF2B5EF4-FFF2-40B4-BE49-F238E27FC236}">
                <a16:creationId xmlns:a16="http://schemas.microsoft.com/office/drawing/2014/main" xmlns="" id="{C18E2EEC-6EB7-4315-94C1-4C02D67CAD6A}"/>
              </a:ext>
            </a:extLst>
          </p:cNvPr>
          <p:cNvSpPr/>
          <p:nvPr/>
        </p:nvSpPr>
        <p:spPr>
          <a:xfrm>
            <a:off x="6951425" y="3621220"/>
            <a:ext cx="984267" cy="183675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esquinas redondeadas 11">
            <a:extLst>
              <a:ext uri="{FF2B5EF4-FFF2-40B4-BE49-F238E27FC236}">
                <a16:creationId xmlns:a16="http://schemas.microsoft.com/office/drawing/2014/main" xmlns="" id="{6956BE5F-00FC-4123-9DF5-F85A61B28597}"/>
              </a:ext>
            </a:extLst>
          </p:cNvPr>
          <p:cNvSpPr/>
          <p:nvPr/>
        </p:nvSpPr>
        <p:spPr>
          <a:xfrm>
            <a:off x="2451750" y="4054607"/>
            <a:ext cx="4509628" cy="250811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EC" sz="2000" dirty="0"/>
              <a:t>Por lo que se hace imperante analizar cuáles serían los principales factores que causan la deserción de los estudiantes de los tres primeros semestres de las carreras de ingeniería en la Universidad de las Fuerzas Armadas –ESPE,  campus Sangolquí</a:t>
            </a:r>
          </a:p>
          <a:p>
            <a:pPr algn="ctr"/>
            <a:endParaRPr lang="es-EC" sz="2000" dirty="0"/>
          </a:p>
        </p:txBody>
      </p:sp>
      <p:pic>
        <p:nvPicPr>
          <p:cNvPr id="14" name="Imagen 13">
            <a:extLst>
              <a:ext uri="{FF2B5EF4-FFF2-40B4-BE49-F238E27FC236}">
                <a16:creationId xmlns:a16="http://schemas.microsoft.com/office/drawing/2014/main" xmlns="" id="{D153C19D-ACDF-4389-84F5-03C8CA7804E1}"/>
              </a:ext>
            </a:extLst>
          </p:cNvPr>
          <p:cNvPicPr>
            <a:picLocks noChangeAspect="1"/>
          </p:cNvPicPr>
          <p:nvPr/>
        </p:nvPicPr>
        <p:blipFill>
          <a:blip r:embed="rId2"/>
          <a:stretch>
            <a:fillRect/>
          </a:stretch>
        </p:blipFill>
        <p:spPr>
          <a:xfrm>
            <a:off x="163818" y="4434002"/>
            <a:ext cx="2088979" cy="15384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16332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xmlns="" id="{4ED15AF2-2A17-4773-86C3-95654DB1D2FE}"/>
              </a:ext>
            </a:extLst>
          </p:cNvPr>
          <p:cNvSpPr/>
          <p:nvPr/>
        </p:nvSpPr>
        <p:spPr>
          <a:xfrm>
            <a:off x="565065" y="459359"/>
            <a:ext cx="4608513" cy="7517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800" dirty="0"/>
              <a:t>ÍNDICES DE DESERCIÓN</a:t>
            </a:r>
          </a:p>
        </p:txBody>
      </p:sp>
      <p:pic>
        <p:nvPicPr>
          <p:cNvPr id="8" name="Imagen 7">
            <a:extLst>
              <a:ext uri="{FF2B5EF4-FFF2-40B4-BE49-F238E27FC236}">
                <a16:creationId xmlns:a16="http://schemas.microsoft.com/office/drawing/2014/main" xmlns="" id="{F74C1A68-1763-46B6-9FA6-F106A4D51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79" y="1483761"/>
            <a:ext cx="8287811" cy="3413092"/>
          </a:xfrm>
          <a:prstGeom prst="rect">
            <a:avLst/>
          </a:prstGeom>
        </p:spPr>
      </p:pic>
    </p:spTree>
    <p:extLst>
      <p:ext uri="{BB962C8B-B14F-4D97-AF65-F5344CB8AC3E}">
        <p14:creationId xmlns:p14="http://schemas.microsoft.com/office/powerpoint/2010/main" val="1687026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7E25766A-DFE1-4DE3-99EE-FF0368E015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244" y="1702193"/>
            <a:ext cx="8436908" cy="3940618"/>
          </a:xfrm>
        </p:spPr>
      </p:pic>
      <p:sp>
        <p:nvSpPr>
          <p:cNvPr id="4" name="Rectángulo: esquinas redondeadas 3">
            <a:extLst>
              <a:ext uri="{FF2B5EF4-FFF2-40B4-BE49-F238E27FC236}">
                <a16:creationId xmlns:a16="http://schemas.microsoft.com/office/drawing/2014/main" xmlns="" id="{3232E746-38FB-4A0B-BFE4-2FDB53DC85BA}"/>
              </a:ext>
            </a:extLst>
          </p:cNvPr>
          <p:cNvSpPr/>
          <p:nvPr/>
        </p:nvSpPr>
        <p:spPr>
          <a:xfrm>
            <a:off x="251244" y="469232"/>
            <a:ext cx="8436908" cy="745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800" dirty="0"/>
              <a:t>CONVERGENCIAS ENTRE ESTUDIANTES Y DIRECTORES</a:t>
            </a:r>
          </a:p>
        </p:txBody>
      </p:sp>
    </p:spTree>
    <p:extLst>
      <p:ext uri="{BB962C8B-B14F-4D97-AF65-F5344CB8AC3E}">
        <p14:creationId xmlns:p14="http://schemas.microsoft.com/office/powerpoint/2010/main" val="1452568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xmlns="" id="{32F27BD4-27A7-497A-8914-F9B7364330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3564" y="1690689"/>
            <a:ext cx="7991786" cy="4096500"/>
          </a:xfrm>
        </p:spPr>
      </p:pic>
      <p:sp>
        <p:nvSpPr>
          <p:cNvPr id="4" name="Rectángulo: esquinas redondeadas 3">
            <a:extLst>
              <a:ext uri="{FF2B5EF4-FFF2-40B4-BE49-F238E27FC236}">
                <a16:creationId xmlns:a16="http://schemas.microsoft.com/office/drawing/2014/main" xmlns="" id="{8C9F31F9-8D60-439A-982B-6CEFA5AE64C2}"/>
              </a:ext>
            </a:extLst>
          </p:cNvPr>
          <p:cNvSpPr/>
          <p:nvPr/>
        </p:nvSpPr>
        <p:spPr>
          <a:xfrm>
            <a:off x="353546" y="457200"/>
            <a:ext cx="8436908" cy="745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800" dirty="0"/>
              <a:t>DIVERGENCIAS ENTRE ESTUDIANTES Y DIRECTORES</a:t>
            </a:r>
          </a:p>
        </p:txBody>
      </p:sp>
    </p:spTree>
    <p:extLst>
      <p:ext uri="{BB962C8B-B14F-4D97-AF65-F5344CB8AC3E}">
        <p14:creationId xmlns:p14="http://schemas.microsoft.com/office/powerpoint/2010/main" val="1849828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627076" y="1380582"/>
            <a:ext cx="3889847" cy="923330"/>
          </a:xfrm>
          <a:prstGeom prst="rect">
            <a:avLst/>
          </a:prstGeom>
          <a:noFill/>
        </p:spPr>
        <p:txBody>
          <a:bodyPr wrap="none" lIns="91440" tIns="45720" rIns="91440" bIns="45720">
            <a:spAutoFit/>
          </a:bodyPr>
          <a:lstStyle/>
          <a:p>
            <a:pPr algn="ctr"/>
            <a:r>
              <a:rPr lang="es-ES" sz="5400" b="1" spc="50" dirty="0">
                <a:ln w="9525" cmpd="sng">
                  <a:solidFill>
                    <a:schemeClr val="accent1"/>
                  </a:solidFill>
                  <a:prstDash val="solid"/>
                </a:ln>
                <a:solidFill>
                  <a:srgbClr val="0070C0"/>
                </a:solidFill>
                <a:effectLst>
                  <a:glow rad="38100">
                    <a:schemeClr val="accent1">
                      <a:alpha val="40000"/>
                    </a:schemeClr>
                  </a:glow>
                </a:effectLst>
              </a:rPr>
              <a:t>CAPÍTULO VI</a:t>
            </a:r>
            <a:endParaRPr lang="es-ES" sz="5400" b="0" cap="none" spc="0" dirty="0">
              <a:ln w="0"/>
              <a:solidFill>
                <a:srgbClr val="0070C0"/>
              </a:solidFill>
              <a:effectLst>
                <a:outerShdw blurRad="38100" dist="25400" dir="5400000" algn="ctr" rotWithShape="0">
                  <a:srgbClr val="6E747A">
                    <a:alpha val="43000"/>
                  </a:srgbClr>
                </a:outerShdw>
              </a:effectLst>
            </a:endParaRPr>
          </a:p>
        </p:txBody>
      </p:sp>
      <p:sp>
        <p:nvSpPr>
          <p:cNvPr id="6" name="Rectángulo 5"/>
          <p:cNvSpPr/>
          <p:nvPr/>
        </p:nvSpPr>
        <p:spPr>
          <a:xfrm>
            <a:off x="1473939" y="2948879"/>
            <a:ext cx="6196119" cy="1754326"/>
          </a:xfrm>
          <a:prstGeom prst="rect">
            <a:avLst/>
          </a:prstGeom>
          <a:noFill/>
        </p:spPr>
        <p:txBody>
          <a:bodyPr wrap="none" lIns="91440" tIns="45720" rIns="91440" bIns="45720">
            <a:spAutoFit/>
          </a:bodyPr>
          <a:lstStyle/>
          <a:p>
            <a:pPr algn="ctr"/>
            <a:r>
              <a:rPr lang="es-ES" sz="5400" b="1" spc="50" dirty="0">
                <a:ln w="9525" cmpd="sng">
                  <a:solidFill>
                    <a:schemeClr val="tx1"/>
                  </a:solidFill>
                  <a:prstDash val="solid"/>
                </a:ln>
                <a:effectLst>
                  <a:glow rad="38100">
                    <a:schemeClr val="accent1">
                      <a:alpha val="40000"/>
                    </a:schemeClr>
                  </a:glow>
                </a:effectLst>
              </a:rPr>
              <a:t>CONCLUSIONES Y </a:t>
            </a:r>
          </a:p>
          <a:p>
            <a:pPr algn="ctr"/>
            <a:r>
              <a:rPr lang="es-ES" sz="5400" b="1" spc="50" dirty="0">
                <a:ln w="9525" cmpd="sng">
                  <a:solidFill>
                    <a:schemeClr val="tx1"/>
                  </a:solidFill>
                  <a:prstDash val="solid"/>
                </a:ln>
                <a:effectLst>
                  <a:glow rad="38100">
                    <a:schemeClr val="accent1">
                      <a:alpha val="40000"/>
                    </a:schemeClr>
                  </a:glow>
                </a:effectLst>
              </a:rPr>
              <a:t>RECOMENDACIONES</a:t>
            </a:r>
            <a:endParaRPr lang="es-ES" sz="5400" b="1" cap="none" spc="0" dirty="0">
              <a:ln w="0">
                <a:solidFill>
                  <a:schemeClr val="tx1"/>
                </a:solidFill>
              </a:ln>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775133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B37CC05-CFA5-49DC-80C9-80C54FC47936}"/>
              </a:ext>
            </a:extLst>
          </p:cNvPr>
          <p:cNvSpPr>
            <a:spLocks noGrp="1"/>
          </p:cNvSpPr>
          <p:nvPr>
            <p:ph idx="1"/>
          </p:nvPr>
        </p:nvSpPr>
        <p:spPr>
          <a:xfrm>
            <a:off x="95665" y="1004190"/>
            <a:ext cx="8591134" cy="5685368"/>
          </a:xfrm>
        </p:spPr>
        <p:txBody>
          <a:bodyPr>
            <a:normAutofit/>
          </a:bodyPr>
          <a:lstStyle/>
          <a:p>
            <a:pPr algn="just">
              <a:buFont typeface="Wingdings" panose="05000000000000000000" pitchFamily="2" charset="2"/>
              <a:buChar char="Ø"/>
            </a:pPr>
            <a:r>
              <a:rPr lang="es-EC" dirty="0"/>
              <a:t>Se reconocen los factores asociados a la deserción estudiantil, como los factores personales que afectan el rendimiento relacionados a la falta de habilidades específicas de ciencias exactas que producen desmotivación; entre los factores socioeconómicos se identifica el financiamiento familiar que puede resultar determinante para la consecución de las actividades académicas. Entre los Factores institucionales asociados a la deserción, se identifican en las estrategias de apoyo estudiantil que lleva a cabo la institución, actualmente se llevan a cabo actividades de integración y fortalecimiento, pero cuyos resultados son insuficientes para lograr vincular al estudiante con la carrera.</a:t>
            </a:r>
          </a:p>
          <a:p>
            <a:pPr algn="just">
              <a:buFont typeface="Wingdings" panose="05000000000000000000" pitchFamily="2" charset="2"/>
              <a:buChar char="Ø"/>
            </a:pPr>
            <a:r>
              <a:rPr lang="es-EC" dirty="0"/>
              <a:t> Finalmente se identifica la falta de destrezas pedagógicas en los docentes adscritos a las carreras de ingeniería, a pesar de que, si poseen los conocimientos apropiados para impartir las asignaturas, por lo que se evidencia la dificultad para transmitir los contenidos asignados.</a:t>
            </a:r>
          </a:p>
          <a:p>
            <a:pPr algn="just">
              <a:buFont typeface="Wingdings" panose="05000000000000000000" pitchFamily="2" charset="2"/>
              <a:buChar char="Ø"/>
            </a:pPr>
            <a:r>
              <a:rPr lang="es-EC" dirty="0"/>
              <a:t>En lo que respecta a los tipos de deserción que se presenta en la Universidad de las Fuerzas Armadas ESPE, se distingue la deserción temprana, según el estadio de la carrera y la deserción  total.</a:t>
            </a:r>
          </a:p>
          <a:p>
            <a:pPr marL="0" indent="0">
              <a:buNone/>
            </a:pPr>
            <a:endParaRPr lang="es-EC" dirty="0"/>
          </a:p>
        </p:txBody>
      </p:sp>
      <p:sp>
        <p:nvSpPr>
          <p:cNvPr id="4" name="Rectángulo: esquinas redondeadas 3">
            <a:extLst>
              <a:ext uri="{FF2B5EF4-FFF2-40B4-BE49-F238E27FC236}">
                <a16:creationId xmlns:a16="http://schemas.microsoft.com/office/drawing/2014/main" xmlns="" id="{F8402D1D-03C1-4EA0-A5E9-A73EACB3B5B6}"/>
              </a:ext>
            </a:extLst>
          </p:cNvPr>
          <p:cNvSpPr/>
          <p:nvPr/>
        </p:nvSpPr>
        <p:spPr>
          <a:xfrm>
            <a:off x="466233" y="168442"/>
            <a:ext cx="3725159" cy="751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3200" dirty="0"/>
              <a:t>CONCLUSIONES</a:t>
            </a:r>
          </a:p>
        </p:txBody>
      </p:sp>
    </p:spTree>
    <p:extLst>
      <p:ext uri="{BB962C8B-B14F-4D97-AF65-F5344CB8AC3E}">
        <p14:creationId xmlns:p14="http://schemas.microsoft.com/office/powerpoint/2010/main" val="582110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A105063-0052-4558-B950-E98BF24EDC36}"/>
              </a:ext>
            </a:extLst>
          </p:cNvPr>
          <p:cNvSpPr>
            <a:spLocks noGrp="1"/>
          </p:cNvSpPr>
          <p:nvPr>
            <p:ph idx="1"/>
          </p:nvPr>
        </p:nvSpPr>
        <p:spPr>
          <a:xfrm>
            <a:off x="368467" y="1079665"/>
            <a:ext cx="8407066" cy="5453481"/>
          </a:xfrm>
        </p:spPr>
        <p:txBody>
          <a:bodyPr>
            <a:noAutofit/>
          </a:bodyPr>
          <a:lstStyle/>
          <a:p>
            <a:pPr algn="just">
              <a:buFont typeface="Wingdings" panose="05000000000000000000" pitchFamily="2" charset="2"/>
              <a:buChar char="Ø"/>
            </a:pPr>
            <a:r>
              <a:rPr lang="es-EC" sz="1900" dirty="0"/>
              <a:t>Analizados los índices de deserción, se determina que las carreras con reportes más elevados de estudiantes desertores en los tres primeros semestres son  de Mecatrónica y Electrónica y Automatización con un índice de deserción 12,28% y 11,33% respectivamente, y un promedio del 11,08%.</a:t>
            </a:r>
          </a:p>
          <a:p>
            <a:pPr algn="just">
              <a:buFont typeface="Wingdings" panose="05000000000000000000" pitchFamily="2" charset="2"/>
              <a:buChar char="Ø"/>
            </a:pPr>
            <a:r>
              <a:rPr lang="es-EC" sz="1900" dirty="0"/>
              <a:t>Las estrategias de retención que implementa la Universidad de las Fuerzas Armadas ESPE se basan en la planificación de cursos de nivelación, programas de tutorías para el refuerzo de materias de elevado índice de repitencia, además de charlas motivacionales adaptadas a las necesidades de los alumnos para cada carrera. </a:t>
            </a:r>
          </a:p>
          <a:p>
            <a:pPr algn="just">
              <a:buFont typeface="Wingdings" panose="05000000000000000000" pitchFamily="2" charset="2"/>
              <a:buChar char="Ø"/>
            </a:pPr>
            <a:r>
              <a:rPr lang="es-EC" sz="1900" dirty="0"/>
              <a:t>Otra de las estrategias de retención utilizada en la universidad es el apoyo médico que se realiza sólo en el inicio de la carrera, y la ayuda psicológica canalizada a través de la Unidad de Bienestar Estudiantil (UBE), para lo cual el estudiante debe ser referido por el director de cada carrera. Sin embargo, en el transcurso de la carrera no se lleva a cabo otro tipo de examen médico o atención primaria de salud. </a:t>
            </a:r>
          </a:p>
          <a:p>
            <a:pPr algn="just">
              <a:buFont typeface="Wingdings" panose="05000000000000000000" pitchFamily="2" charset="2"/>
              <a:buChar char="Ø"/>
            </a:pPr>
            <a:r>
              <a:rPr lang="es-EC" sz="1900" dirty="0"/>
              <a:t>Finalmente, los programas de integración estudiantil y motivación, mediante la planeación de actividades específicas de asociación para cursos o talleres, las asociaciones de estudiantes por carreras en conformación de clubes para actividades lúdicas; sin embargo, se perciben estas estrategias poco eficientes para lograr los objetivos.</a:t>
            </a:r>
          </a:p>
        </p:txBody>
      </p:sp>
      <p:sp>
        <p:nvSpPr>
          <p:cNvPr id="4" name="Rectángulo: esquinas redondeadas 3">
            <a:extLst>
              <a:ext uri="{FF2B5EF4-FFF2-40B4-BE49-F238E27FC236}">
                <a16:creationId xmlns:a16="http://schemas.microsoft.com/office/drawing/2014/main" xmlns="" id="{E844DB4E-DBA6-4D15-BA71-6AD9B7C291D1}"/>
              </a:ext>
            </a:extLst>
          </p:cNvPr>
          <p:cNvSpPr/>
          <p:nvPr/>
        </p:nvSpPr>
        <p:spPr>
          <a:xfrm>
            <a:off x="466233" y="168442"/>
            <a:ext cx="3725159" cy="751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3200" dirty="0"/>
              <a:t>CONCLUSIONES</a:t>
            </a:r>
          </a:p>
        </p:txBody>
      </p:sp>
    </p:spTree>
    <p:extLst>
      <p:ext uri="{BB962C8B-B14F-4D97-AF65-F5344CB8AC3E}">
        <p14:creationId xmlns:p14="http://schemas.microsoft.com/office/powerpoint/2010/main" val="2328949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B37CC05-CFA5-49DC-80C9-80C54FC47936}"/>
              </a:ext>
            </a:extLst>
          </p:cNvPr>
          <p:cNvSpPr>
            <a:spLocks noGrp="1"/>
          </p:cNvSpPr>
          <p:nvPr>
            <p:ph idx="1"/>
          </p:nvPr>
        </p:nvSpPr>
        <p:spPr>
          <a:xfrm>
            <a:off x="367990" y="1473420"/>
            <a:ext cx="8408020" cy="5492863"/>
          </a:xfrm>
        </p:spPr>
        <p:txBody>
          <a:bodyPr>
            <a:normAutofit/>
          </a:bodyPr>
          <a:lstStyle/>
          <a:p>
            <a:pPr algn="just">
              <a:buFont typeface="Wingdings" panose="05000000000000000000" pitchFamily="2" charset="2"/>
              <a:buChar char="Ø"/>
            </a:pPr>
            <a:r>
              <a:rPr lang="es-EC" dirty="0"/>
              <a:t>Se recomienda desarrollar programas de mejoramiento continuo para ampliar las habilidades en ciencias exactas y programas de ayuda social. </a:t>
            </a:r>
          </a:p>
          <a:p>
            <a:pPr algn="just">
              <a:buFont typeface="Wingdings" panose="05000000000000000000" pitchFamily="2" charset="2"/>
              <a:buChar char="Ø"/>
            </a:pPr>
            <a:r>
              <a:rPr lang="es-EC" dirty="0"/>
              <a:t>Debido a la deserción total temprana que se evidencia en la Universidad de las Fuerzas Armadas ESPE, se recomienda desarrollar estrategias de retención eficientes para evitar o minimizar los riesgos de deserción de la población estudiantil en las carreras de ingeniería.</a:t>
            </a:r>
          </a:p>
          <a:p>
            <a:pPr algn="just">
              <a:buFont typeface="Wingdings" panose="05000000000000000000" pitchFamily="2" charset="2"/>
              <a:buChar char="Ø"/>
            </a:pPr>
            <a:r>
              <a:rPr lang="es-EC" dirty="0"/>
              <a:t>Deberá implementarse un control efectivo de ingreso, con pruebas vocacionales internas que ayuden a los directivos de la institución a diseñar las mejores prácticas de inducción a los estudiantes en el ingreso a la carrera correcta según las competencias individuales.</a:t>
            </a:r>
          </a:p>
          <a:p>
            <a:pPr algn="just">
              <a:buFont typeface="Wingdings" panose="05000000000000000000" pitchFamily="2" charset="2"/>
              <a:buChar char="Ø"/>
            </a:pPr>
            <a:r>
              <a:rPr lang="es-EC" dirty="0"/>
              <a:t>Se observa que la Universidad planifica estrategias de retención, sin embargo, no han sido suficientemente efectivas, por lo que se recomienda rediseñar sus contenidos, implementación, o establecer nuevas estrategias basadas en la capacitación continua tanto de los docentes como de los estudiantes.</a:t>
            </a:r>
          </a:p>
        </p:txBody>
      </p:sp>
      <p:sp>
        <p:nvSpPr>
          <p:cNvPr id="4" name="Rectángulo: esquinas redondeadas 3">
            <a:extLst>
              <a:ext uri="{FF2B5EF4-FFF2-40B4-BE49-F238E27FC236}">
                <a16:creationId xmlns:a16="http://schemas.microsoft.com/office/drawing/2014/main" xmlns="" id="{E9E7A568-74FB-470E-9B3F-2B44C6E86C92}"/>
              </a:ext>
            </a:extLst>
          </p:cNvPr>
          <p:cNvSpPr/>
          <p:nvPr/>
        </p:nvSpPr>
        <p:spPr>
          <a:xfrm>
            <a:off x="418107" y="256841"/>
            <a:ext cx="3725159" cy="751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3200" dirty="0"/>
              <a:t>RECOMENDACIONES</a:t>
            </a:r>
          </a:p>
        </p:txBody>
      </p:sp>
    </p:spTree>
    <p:extLst>
      <p:ext uri="{BB962C8B-B14F-4D97-AF65-F5344CB8AC3E}">
        <p14:creationId xmlns:p14="http://schemas.microsoft.com/office/powerpoint/2010/main" val="1545005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531698" y="1380582"/>
            <a:ext cx="4080604" cy="923330"/>
          </a:xfrm>
          <a:prstGeom prst="rect">
            <a:avLst/>
          </a:prstGeom>
          <a:noFill/>
        </p:spPr>
        <p:txBody>
          <a:bodyPr wrap="none" lIns="91440" tIns="45720" rIns="91440" bIns="45720">
            <a:spAutoFit/>
          </a:bodyPr>
          <a:lstStyle/>
          <a:p>
            <a:pPr algn="ctr"/>
            <a:r>
              <a:rPr lang="es-ES" sz="5400" b="1" spc="50" dirty="0">
                <a:ln w="9525" cmpd="sng">
                  <a:solidFill>
                    <a:schemeClr val="accent1"/>
                  </a:solidFill>
                  <a:prstDash val="solid"/>
                </a:ln>
                <a:solidFill>
                  <a:srgbClr val="0070C0"/>
                </a:solidFill>
                <a:effectLst>
                  <a:glow rad="38100">
                    <a:schemeClr val="accent1">
                      <a:alpha val="40000"/>
                    </a:schemeClr>
                  </a:glow>
                </a:effectLst>
              </a:rPr>
              <a:t>CAPÍTULO VII</a:t>
            </a:r>
            <a:endParaRPr lang="es-ES" sz="5400" b="0" cap="none" spc="0" dirty="0">
              <a:ln w="0"/>
              <a:solidFill>
                <a:srgbClr val="0070C0"/>
              </a:solidFill>
              <a:effectLst>
                <a:outerShdw blurRad="38100" dist="25400" dir="5400000" algn="ctr" rotWithShape="0">
                  <a:srgbClr val="6E747A">
                    <a:alpha val="43000"/>
                  </a:srgbClr>
                </a:outerShdw>
              </a:effectLst>
            </a:endParaRPr>
          </a:p>
        </p:txBody>
      </p:sp>
      <p:sp>
        <p:nvSpPr>
          <p:cNvPr id="6" name="Rectángulo 5"/>
          <p:cNvSpPr/>
          <p:nvPr/>
        </p:nvSpPr>
        <p:spPr>
          <a:xfrm>
            <a:off x="1797770" y="2721114"/>
            <a:ext cx="6131039" cy="707886"/>
          </a:xfrm>
          <a:prstGeom prst="rect">
            <a:avLst/>
          </a:prstGeom>
          <a:noFill/>
        </p:spPr>
        <p:txBody>
          <a:bodyPr wrap="square" lIns="91440" tIns="45720" rIns="91440" bIns="45720">
            <a:spAutoFit/>
          </a:bodyPr>
          <a:lstStyle/>
          <a:p>
            <a:pPr algn="ctr"/>
            <a:r>
              <a:rPr lang="es-ES" sz="4000" b="1" spc="50" dirty="0">
                <a:ln w="9525" cmpd="sng">
                  <a:solidFill>
                    <a:schemeClr val="tx1"/>
                  </a:solidFill>
                  <a:prstDash val="solid"/>
                </a:ln>
                <a:effectLst>
                  <a:glow rad="38100">
                    <a:schemeClr val="accent1">
                      <a:alpha val="40000"/>
                    </a:schemeClr>
                  </a:glow>
                </a:effectLst>
              </a:rPr>
              <a:t>PROPUESTA ALTERNATIVA</a:t>
            </a:r>
            <a:endParaRPr lang="es-ES" sz="4000" b="1" cap="none" spc="0" dirty="0">
              <a:ln w="0">
                <a:solidFill>
                  <a:schemeClr val="tx1"/>
                </a:solidFill>
              </a:ln>
              <a:effectLst>
                <a:outerShdw blurRad="38100" dist="25400" dir="5400000" algn="ctr" rotWithShape="0">
                  <a:srgbClr val="6E747A">
                    <a:alpha val="43000"/>
                  </a:srgbClr>
                </a:outerShdw>
              </a:effectLst>
            </a:endParaRPr>
          </a:p>
        </p:txBody>
      </p:sp>
      <p:sp>
        <p:nvSpPr>
          <p:cNvPr id="3" name="Rectángulo: esquinas redondeadas 2">
            <a:extLst>
              <a:ext uri="{FF2B5EF4-FFF2-40B4-BE49-F238E27FC236}">
                <a16:creationId xmlns:a16="http://schemas.microsoft.com/office/drawing/2014/main" xmlns="" id="{E49D2551-2334-47F0-9313-6E1352624A87}"/>
              </a:ext>
            </a:extLst>
          </p:cNvPr>
          <p:cNvSpPr/>
          <p:nvPr/>
        </p:nvSpPr>
        <p:spPr>
          <a:xfrm>
            <a:off x="721894" y="4150895"/>
            <a:ext cx="8061158" cy="14437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a:latin typeface="Times New Roman" panose="02020603050405020304" pitchFamily="18" charset="0"/>
                <a:ea typeface="Times New Roman" panose="02020603050405020304" pitchFamily="18" charset="0"/>
                <a:cs typeface="Times New Roman" panose="02020603050405020304" pitchFamily="18" charset="0"/>
              </a:rPr>
              <a:t>PROGRAMA DE RETENCIÓN DE ESTUDIANTES DE LAS CARRERAS DE INGENIERÍA DE LA UNIVERSIDAD DE LAS FUERZAS ARMADAS ESPE , CAMPUS SANGOLQUÍ</a:t>
            </a: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s-EC" sz="2000" dirty="0"/>
          </a:p>
        </p:txBody>
      </p:sp>
    </p:spTree>
    <p:extLst>
      <p:ext uri="{BB962C8B-B14F-4D97-AF65-F5344CB8AC3E}">
        <p14:creationId xmlns:p14="http://schemas.microsoft.com/office/powerpoint/2010/main" val="2783292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FC38726D-CE99-4D98-A9E2-0AD2A46AA6F1}"/>
              </a:ext>
            </a:extLst>
          </p:cNvPr>
          <p:cNvSpPr>
            <a:spLocks noGrp="1"/>
          </p:cNvSpPr>
          <p:nvPr>
            <p:ph idx="1"/>
          </p:nvPr>
        </p:nvSpPr>
        <p:spPr>
          <a:xfrm>
            <a:off x="536909" y="1261030"/>
            <a:ext cx="8070182" cy="5020343"/>
          </a:xfrm>
        </p:spPr>
        <p:txBody>
          <a:bodyPr>
            <a:normAutofit lnSpcReduction="10000"/>
          </a:bodyPr>
          <a:lstStyle/>
          <a:p>
            <a:pPr marL="0" indent="0" algn="just">
              <a:buNone/>
            </a:pPr>
            <a:r>
              <a:rPr lang="es-EC" sz="2400" b="1" dirty="0"/>
              <a:t>Objetivo general  </a:t>
            </a:r>
          </a:p>
          <a:p>
            <a:pPr algn="just">
              <a:buFont typeface="Wingdings" panose="05000000000000000000" pitchFamily="2" charset="2"/>
              <a:buChar char="Ø"/>
            </a:pPr>
            <a:r>
              <a:rPr lang="es-EC" sz="2400" dirty="0"/>
              <a:t>Desarrollar un programa de retención para los estudiantes de los tres primeros semestres de las carreras de ingeniería de la Universidad de las Fuerzas Armadas ESPE, a través de programas de acompañamiento académico.</a:t>
            </a:r>
          </a:p>
          <a:p>
            <a:pPr marL="0" indent="0" algn="just">
              <a:buNone/>
            </a:pPr>
            <a:endParaRPr lang="es-EC" sz="2400" dirty="0"/>
          </a:p>
          <a:p>
            <a:pPr marL="0" indent="0" algn="just">
              <a:buNone/>
            </a:pPr>
            <a:r>
              <a:rPr lang="es-EC" sz="2400" b="1" dirty="0"/>
              <a:t>Objetivos específicos  </a:t>
            </a:r>
          </a:p>
          <a:p>
            <a:pPr algn="just">
              <a:buFont typeface="Wingdings" panose="05000000000000000000" pitchFamily="2" charset="2"/>
              <a:buChar char="Ø"/>
            </a:pPr>
            <a:r>
              <a:rPr lang="es-EC" sz="2400" dirty="0"/>
              <a:t>Diseñar un plan de ayuda para mejorar las habilidades inherentes a las ciencias exactas de los estudiantes de las carreras de ingeniería, mediante programas de tutoría con el apoyo de la Unidad de Bienestar Estudiantil.</a:t>
            </a:r>
          </a:p>
          <a:p>
            <a:pPr algn="just">
              <a:buFont typeface="Wingdings" panose="05000000000000000000" pitchFamily="2" charset="2"/>
              <a:buChar char="Ø"/>
            </a:pPr>
            <a:r>
              <a:rPr lang="es-EC" sz="2400" dirty="0"/>
              <a:t>Implementar grupos de apoyo colaborativo entre estudiantes que posean dificultades similares con estudiantes de niveles superiores.</a:t>
            </a:r>
          </a:p>
          <a:p>
            <a:pPr marL="0" indent="0" algn="just">
              <a:buNone/>
            </a:pPr>
            <a:endParaRPr lang="es-EC" dirty="0"/>
          </a:p>
        </p:txBody>
      </p:sp>
      <p:sp>
        <p:nvSpPr>
          <p:cNvPr id="4" name="Rectángulo: esquinas redondeadas 3">
            <a:extLst>
              <a:ext uri="{FF2B5EF4-FFF2-40B4-BE49-F238E27FC236}">
                <a16:creationId xmlns:a16="http://schemas.microsoft.com/office/drawing/2014/main" xmlns="" id="{9D9A2917-FF2A-4B8F-8C1B-5C1505160BE4}"/>
              </a:ext>
            </a:extLst>
          </p:cNvPr>
          <p:cNvSpPr/>
          <p:nvPr/>
        </p:nvSpPr>
        <p:spPr>
          <a:xfrm>
            <a:off x="536909" y="200864"/>
            <a:ext cx="2565725" cy="751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3200" dirty="0"/>
              <a:t>OBJETIVOS</a:t>
            </a:r>
          </a:p>
        </p:txBody>
      </p:sp>
    </p:spTree>
    <p:extLst>
      <p:ext uri="{BB962C8B-B14F-4D97-AF65-F5344CB8AC3E}">
        <p14:creationId xmlns:p14="http://schemas.microsoft.com/office/powerpoint/2010/main" val="1649051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xmlns="" id="{9C7AE55D-E4EC-4FE1-A77A-3E0639B20D60}"/>
              </a:ext>
            </a:extLst>
          </p:cNvPr>
          <p:cNvSpPr/>
          <p:nvPr/>
        </p:nvSpPr>
        <p:spPr>
          <a:xfrm>
            <a:off x="508335" y="465559"/>
            <a:ext cx="7625013" cy="751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800" dirty="0"/>
              <a:t>MATRIZ DE OPERACIONALIZACIÓN DEL OBJETIVO 1</a:t>
            </a:r>
          </a:p>
        </p:txBody>
      </p:sp>
      <p:pic>
        <p:nvPicPr>
          <p:cNvPr id="8" name="Imagen 7">
            <a:extLst>
              <a:ext uri="{FF2B5EF4-FFF2-40B4-BE49-F238E27FC236}">
                <a16:creationId xmlns:a16="http://schemas.microsoft.com/office/drawing/2014/main" xmlns="" id="{4267BE3D-5628-44A0-97E8-0AD560059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617" y="1389255"/>
            <a:ext cx="5882582" cy="53031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76012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98508" y="281152"/>
            <a:ext cx="5523050" cy="461665"/>
          </a:xfrm>
          <a:prstGeom prst="rect">
            <a:avLst/>
          </a:prstGeom>
          <a:noFill/>
        </p:spPr>
        <p:txBody>
          <a:bodyPr wrap="none" rtlCol="0">
            <a:spAutoFit/>
          </a:bodyPr>
          <a:lstStyle/>
          <a:p>
            <a:r>
              <a:rPr lang="es-ES" sz="2400" dirty="0">
                <a:solidFill>
                  <a:srgbClr val="FF0000"/>
                </a:solidFill>
                <a:latin typeface="Arial Black" panose="020B0A04020102020204" pitchFamily="34" charset="0"/>
              </a:rPr>
              <a:t>FORMULACIÓN DEL PROBLEMA</a:t>
            </a:r>
          </a:p>
        </p:txBody>
      </p:sp>
      <p:pic>
        <p:nvPicPr>
          <p:cNvPr id="1026" name="Picture 2" descr="Imagen relacionada">
            <a:extLst>
              <a:ext uri="{FF2B5EF4-FFF2-40B4-BE49-F238E27FC236}">
                <a16:creationId xmlns:a16="http://schemas.microsoft.com/office/drawing/2014/main" xmlns="" id="{76435031-A574-4FDC-A9B4-8A8045C548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80" y="1889661"/>
            <a:ext cx="2753775" cy="275377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esquinas redondeadas 2">
            <a:extLst>
              <a:ext uri="{FF2B5EF4-FFF2-40B4-BE49-F238E27FC236}">
                <a16:creationId xmlns:a16="http://schemas.microsoft.com/office/drawing/2014/main" xmlns="" id="{FE014614-DE3D-489C-A041-F865FCE227C1}"/>
              </a:ext>
            </a:extLst>
          </p:cNvPr>
          <p:cNvSpPr/>
          <p:nvPr/>
        </p:nvSpPr>
        <p:spPr>
          <a:xfrm>
            <a:off x="3028950" y="1332449"/>
            <a:ext cx="5724525" cy="38682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dirty="0"/>
              <a:t>¿Cuáles son los principales factores que motivan a la deserción universitaria ocasionando el abandono de los estudios en el primer, segundo y tercer semestre del periodo académico abril 2018 – agosto 2018 de las Carreras de Ingenierías en la Universidad de las Fuerzas Armadas –ESPE campus Sangolquí?</a:t>
            </a:r>
          </a:p>
          <a:p>
            <a:pPr algn="just"/>
            <a:endParaRPr lang="es-EC" sz="2400" dirty="0"/>
          </a:p>
        </p:txBody>
      </p:sp>
    </p:spTree>
    <p:extLst>
      <p:ext uri="{BB962C8B-B14F-4D97-AF65-F5344CB8AC3E}">
        <p14:creationId xmlns:p14="http://schemas.microsoft.com/office/powerpoint/2010/main" val="3701561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xmlns="" id="{9C7AE55D-E4EC-4FE1-A77A-3E0639B20D60}"/>
              </a:ext>
            </a:extLst>
          </p:cNvPr>
          <p:cNvSpPr/>
          <p:nvPr/>
        </p:nvSpPr>
        <p:spPr>
          <a:xfrm>
            <a:off x="508335" y="465559"/>
            <a:ext cx="7625013" cy="751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800" dirty="0"/>
              <a:t>MATRIZ DE OPERACIONALIZACIÓN DEL OBJETIVO 1</a:t>
            </a:r>
          </a:p>
        </p:txBody>
      </p:sp>
      <p:pic>
        <p:nvPicPr>
          <p:cNvPr id="3" name="Imagen 2">
            <a:extLst>
              <a:ext uri="{FF2B5EF4-FFF2-40B4-BE49-F238E27FC236}">
                <a16:creationId xmlns:a16="http://schemas.microsoft.com/office/drawing/2014/main" xmlns="" id="{2939ACFB-DF8A-414E-AD4C-A50CD2FED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223" y="1657592"/>
            <a:ext cx="8193553" cy="38528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041889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xmlns="" id="{9C7AE55D-E4EC-4FE1-A77A-3E0639B20D60}"/>
              </a:ext>
            </a:extLst>
          </p:cNvPr>
          <p:cNvSpPr/>
          <p:nvPr/>
        </p:nvSpPr>
        <p:spPr>
          <a:xfrm>
            <a:off x="227335" y="1752938"/>
            <a:ext cx="3406202" cy="28310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400" dirty="0"/>
              <a:t>MATRIZ DE OPERACIONALIZACIÓN DEL OBJETIVO 2</a:t>
            </a:r>
          </a:p>
        </p:txBody>
      </p:sp>
      <p:pic>
        <p:nvPicPr>
          <p:cNvPr id="3" name="Imagen 2">
            <a:extLst>
              <a:ext uri="{FF2B5EF4-FFF2-40B4-BE49-F238E27FC236}">
                <a16:creationId xmlns:a16="http://schemas.microsoft.com/office/drawing/2014/main" xmlns="" id="{DE6AA643-E0B7-47D3-9C19-0530AC58B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2242" y="195987"/>
            <a:ext cx="4768779" cy="64660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84727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xmlns="" id="{9C7AE55D-E4EC-4FE1-A77A-3E0639B20D60}"/>
              </a:ext>
            </a:extLst>
          </p:cNvPr>
          <p:cNvSpPr/>
          <p:nvPr/>
        </p:nvSpPr>
        <p:spPr>
          <a:xfrm>
            <a:off x="508335" y="465559"/>
            <a:ext cx="7625013" cy="751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800" dirty="0"/>
              <a:t>MATRIZ DE OPERACIONALIZACIÓN DEL OBJETIVO 2</a:t>
            </a:r>
          </a:p>
        </p:txBody>
      </p:sp>
      <p:pic>
        <p:nvPicPr>
          <p:cNvPr id="3" name="Imagen 2">
            <a:extLst>
              <a:ext uri="{FF2B5EF4-FFF2-40B4-BE49-F238E27FC236}">
                <a16:creationId xmlns:a16="http://schemas.microsoft.com/office/drawing/2014/main" xmlns="" id="{C33DD283-225E-40B2-8B6E-7801AD1CE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335" y="1522115"/>
            <a:ext cx="8210404" cy="4349295"/>
          </a:xfrm>
          <a:prstGeom prst="rect">
            <a:avLst/>
          </a:prstGeom>
        </p:spPr>
      </p:pic>
    </p:spTree>
    <p:extLst>
      <p:ext uri="{BB962C8B-B14F-4D97-AF65-F5344CB8AC3E}">
        <p14:creationId xmlns:p14="http://schemas.microsoft.com/office/powerpoint/2010/main" val="3113286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xmlns="" id="{9C7AE55D-E4EC-4FE1-A77A-3E0639B20D60}"/>
              </a:ext>
            </a:extLst>
          </p:cNvPr>
          <p:cNvSpPr/>
          <p:nvPr/>
        </p:nvSpPr>
        <p:spPr>
          <a:xfrm>
            <a:off x="508336" y="465559"/>
            <a:ext cx="5492414" cy="751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800" dirty="0"/>
              <a:t>CONCLUSIONES DE LA PROPUESTA:</a:t>
            </a:r>
          </a:p>
        </p:txBody>
      </p:sp>
      <p:sp>
        <p:nvSpPr>
          <p:cNvPr id="5" name="Rectángulo redondeado 4"/>
          <p:cNvSpPr/>
          <p:nvPr/>
        </p:nvSpPr>
        <p:spPr>
          <a:xfrm>
            <a:off x="508336" y="1443037"/>
            <a:ext cx="8129588" cy="541496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lgn="just">
              <a:buFont typeface="Wingdings" panose="05000000000000000000" pitchFamily="2" charset="2"/>
              <a:buChar char="Ø"/>
            </a:pPr>
            <a:r>
              <a:rPr lang="es-EC" sz="2000" dirty="0">
                <a:ea typeface="Calibri" panose="020F0502020204030204" pitchFamily="34" charset="0"/>
                <a:cs typeface="Times New Roman" panose="02020603050405020304" pitchFamily="18" charset="0"/>
              </a:rPr>
              <a:t>La implementación de los programas de tutorías como apoyo complementario, proporciona a la Universidad de las Fuerzas Armadas ESPE herramientas de consideración para mejorar los programas actuales de retención estudiantil basadas en las necesidades de los estudiantes.</a:t>
            </a:r>
          </a:p>
          <a:p>
            <a:pPr algn="just"/>
            <a:endParaRPr lang="es-EC" sz="2000" dirty="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es-EC" sz="2000" dirty="0"/>
              <a:t>La incorporación de herramientas tecnológicas a través del uso de la plataforma virtual para apoyo académico le proporciona al estudiante medios de entrenamiento de los contenidos de las asignaturas de ciencias exactas.</a:t>
            </a:r>
          </a:p>
          <a:p>
            <a:pPr algn="just"/>
            <a:endParaRPr lang="es-419" sz="2000" dirty="0"/>
          </a:p>
          <a:p>
            <a:pPr marL="285750" indent="-285750" algn="just">
              <a:buFont typeface="Wingdings" panose="05000000000000000000" pitchFamily="2" charset="2"/>
              <a:buChar char="Ø"/>
            </a:pPr>
            <a:r>
              <a:rPr lang="es-EC" sz="2000" dirty="0"/>
              <a:t>La conformación de grupos de estudio mantiene la vinculación entre estudiantes con intereses comunes respecto de contenidos específicos, al tiempo que sirve de apoyo para solventar técnicas de estudio y métodos para abordar el aprendizaje de las materias relacionadas con las ciencias exactas, minimizando los riesgos de deserción universitaria</a:t>
            </a:r>
            <a:r>
              <a:rPr lang="es-ES" sz="2000" dirty="0"/>
              <a:t>.</a:t>
            </a:r>
            <a:endParaRPr lang="es-419"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5134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251264" y="3822325"/>
            <a:ext cx="5169685" cy="2123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spAutoFit/>
          </a:bodyPr>
          <a:lstStyle/>
          <a:p>
            <a:pPr algn="ctr"/>
            <a:r>
              <a:rPr lang="es-ES" sz="6600" b="1" dirty="0">
                <a:ln w="6600">
                  <a:solidFill>
                    <a:schemeClr val="accent2"/>
                  </a:solidFill>
                  <a:prstDash val="solid"/>
                </a:ln>
                <a:effectLst>
                  <a:outerShdw dist="38100" dir="2700000" algn="tl" rotWithShape="0">
                    <a:schemeClr val="accent2"/>
                  </a:outerShdw>
                </a:effectLst>
              </a:rPr>
              <a:t>GRACIAS POR </a:t>
            </a:r>
          </a:p>
          <a:p>
            <a:pPr algn="ctr"/>
            <a:r>
              <a:rPr lang="es-ES" sz="6600" b="1" dirty="0">
                <a:ln w="6600">
                  <a:solidFill>
                    <a:schemeClr val="accent2"/>
                  </a:solidFill>
                  <a:prstDash val="solid"/>
                </a:ln>
                <a:effectLst>
                  <a:outerShdw dist="38100" dir="2700000" algn="tl" rotWithShape="0">
                    <a:schemeClr val="accent2"/>
                  </a:outerShdw>
                </a:effectLst>
              </a:rPr>
              <a:t>SU ATENCIÓN</a:t>
            </a:r>
            <a:endParaRPr lang="es-ES" sz="6600" b="1" cap="none" spc="0" dirty="0">
              <a:ln w="6600">
                <a:solidFill>
                  <a:schemeClr val="accent2"/>
                </a:solidFill>
                <a:prstDash val="solid"/>
              </a:ln>
              <a:effectLst>
                <a:outerShdw dist="38100" dir="2700000" algn="tl" rotWithShape="0">
                  <a:schemeClr val="accent2"/>
                </a:outerShdw>
              </a:effectLst>
            </a:endParaRPr>
          </a:p>
        </p:txBody>
      </p:sp>
      <p:pic>
        <p:nvPicPr>
          <p:cNvPr id="8" name="Imagen 7">
            <a:extLst>
              <a:ext uri="{FF2B5EF4-FFF2-40B4-BE49-F238E27FC236}">
                <a16:creationId xmlns:a16="http://schemas.microsoft.com/office/drawing/2014/main" xmlns="" id="{280A71B2-50AC-4BAA-B5BA-9FF21A7766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4715" y="1613024"/>
            <a:ext cx="6413937" cy="1422652"/>
          </a:xfrm>
          <a:prstGeom prst="rect">
            <a:avLst/>
          </a:prstGeom>
        </p:spPr>
      </p:pic>
    </p:spTree>
    <p:extLst>
      <p:ext uri="{BB962C8B-B14F-4D97-AF65-F5344CB8AC3E}">
        <p14:creationId xmlns:p14="http://schemas.microsoft.com/office/powerpoint/2010/main" val="3139634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30438" y="360905"/>
            <a:ext cx="3465311" cy="584775"/>
          </a:xfrm>
          <a:prstGeom prst="rect">
            <a:avLst/>
          </a:prstGeom>
          <a:noFill/>
        </p:spPr>
        <p:txBody>
          <a:bodyPr wrap="square" rtlCol="0">
            <a:spAutoFit/>
          </a:bodyPr>
          <a:lstStyle/>
          <a:p>
            <a:r>
              <a:rPr lang="es-ES" sz="3200" dirty="0">
                <a:solidFill>
                  <a:srgbClr val="FF0000"/>
                </a:solidFill>
                <a:latin typeface="Arial Black" panose="020B0A04020102020204" pitchFamily="34" charset="0"/>
              </a:rPr>
              <a:t>OBJETIVOS:</a:t>
            </a:r>
          </a:p>
        </p:txBody>
      </p:sp>
      <p:sp>
        <p:nvSpPr>
          <p:cNvPr id="5" name="Flecha derecha 4"/>
          <p:cNvSpPr/>
          <p:nvPr/>
        </p:nvSpPr>
        <p:spPr>
          <a:xfrm>
            <a:off x="421036" y="2346511"/>
            <a:ext cx="2903190" cy="19492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3200" b="1" dirty="0">
                <a:solidFill>
                  <a:schemeClr val="accent1">
                    <a:lumMod val="75000"/>
                  </a:schemeClr>
                </a:solidFill>
              </a:rPr>
              <a:t>OBJETIVO GENERAL</a:t>
            </a:r>
          </a:p>
        </p:txBody>
      </p:sp>
      <p:sp>
        <p:nvSpPr>
          <p:cNvPr id="3" name="Rectángulo: esquinas redondeadas 2">
            <a:extLst>
              <a:ext uri="{FF2B5EF4-FFF2-40B4-BE49-F238E27FC236}">
                <a16:creationId xmlns:a16="http://schemas.microsoft.com/office/drawing/2014/main" xmlns="" id="{35E63A3D-741B-4D4C-A264-B7CD978A481C}"/>
              </a:ext>
            </a:extLst>
          </p:cNvPr>
          <p:cNvSpPr/>
          <p:nvPr/>
        </p:nvSpPr>
        <p:spPr>
          <a:xfrm>
            <a:off x="3388072" y="1601600"/>
            <a:ext cx="5400675" cy="436105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EC" sz="2200" dirty="0"/>
              <a:t>Identificar factores que motivan la deserción universitaria en los tres primeros niveles de las carreras de ingeniería en Biotecnología, Electrónica y Automatización, Civil, Mecánica, Mecatrónica y Software del periodo académico abril 2018 – agosto 2018 en la Universidad de las Fuerzas Armadas –ESPE campus Sangolquí, para diseñar una propuesta alternativa de solución del problema.</a:t>
            </a:r>
          </a:p>
          <a:p>
            <a:pPr algn="just"/>
            <a:endParaRPr lang="es-EC" sz="2200" dirty="0"/>
          </a:p>
        </p:txBody>
      </p:sp>
    </p:spTree>
    <p:extLst>
      <p:ext uri="{BB962C8B-B14F-4D97-AF65-F5344CB8AC3E}">
        <p14:creationId xmlns:p14="http://schemas.microsoft.com/office/powerpoint/2010/main" val="1040860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lobo: flecha hacia abajo 3">
            <a:extLst>
              <a:ext uri="{FF2B5EF4-FFF2-40B4-BE49-F238E27FC236}">
                <a16:creationId xmlns:a16="http://schemas.microsoft.com/office/drawing/2014/main" xmlns="" id="{0D884C86-B67D-42E4-832F-3E1C3ED3A2C7}"/>
              </a:ext>
            </a:extLst>
          </p:cNvPr>
          <p:cNvSpPr/>
          <p:nvPr/>
        </p:nvSpPr>
        <p:spPr>
          <a:xfrm>
            <a:off x="1571625" y="266700"/>
            <a:ext cx="6457950" cy="115252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bg1"/>
                </a:solidFill>
              </a:rPr>
              <a:t>OBJETIVOS ESPECÍFICOS</a:t>
            </a:r>
          </a:p>
        </p:txBody>
      </p:sp>
      <p:sp>
        <p:nvSpPr>
          <p:cNvPr id="7" name="Rectángulo: esquinas redondeadas 6">
            <a:extLst>
              <a:ext uri="{FF2B5EF4-FFF2-40B4-BE49-F238E27FC236}">
                <a16:creationId xmlns:a16="http://schemas.microsoft.com/office/drawing/2014/main" xmlns="" id="{B6EFCA4F-A767-47DA-8231-97A7996C0FA9}"/>
              </a:ext>
            </a:extLst>
          </p:cNvPr>
          <p:cNvSpPr/>
          <p:nvPr/>
        </p:nvSpPr>
        <p:spPr>
          <a:xfrm>
            <a:off x="1114425" y="1419225"/>
            <a:ext cx="7458075" cy="448627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lvl="0" indent="-342900" algn="just">
              <a:buFont typeface="Wingdings" panose="05000000000000000000" pitchFamily="2" charset="2"/>
              <a:buChar char="Ø"/>
            </a:pPr>
            <a:r>
              <a:rPr lang="es-EC" sz="2000" dirty="0"/>
              <a:t>Reconocer los factores asociados a la deserción estudiantil universitaria de los tres primeros niveles de las carreras de ingeniería de la ESPE.</a:t>
            </a:r>
          </a:p>
          <a:p>
            <a:pPr marL="342900" lvl="0" indent="-342900" algn="just">
              <a:buFont typeface="Wingdings" panose="05000000000000000000" pitchFamily="2" charset="2"/>
              <a:buChar char="Ø"/>
            </a:pPr>
            <a:r>
              <a:rPr lang="es-EC" sz="2000" dirty="0"/>
              <a:t>Distinguir los tipos de deserción que afectan a la población estudiantil de la Universidad de las Fuerzas armadas ESPE. </a:t>
            </a:r>
          </a:p>
          <a:p>
            <a:pPr marL="342900" lvl="0" indent="-342900" algn="just">
              <a:buFont typeface="Wingdings" panose="05000000000000000000" pitchFamily="2" charset="2"/>
              <a:buChar char="Ø"/>
            </a:pPr>
            <a:r>
              <a:rPr lang="es-EC" sz="2000" dirty="0"/>
              <a:t>Analizar los índices de deserción de los tres primeros semestres de las carreras de ingeniería.</a:t>
            </a:r>
          </a:p>
          <a:p>
            <a:pPr marL="342900" lvl="0" indent="-342900" algn="just">
              <a:buFont typeface="Wingdings" panose="05000000000000000000" pitchFamily="2" charset="2"/>
              <a:buChar char="Ø"/>
            </a:pPr>
            <a:r>
              <a:rPr lang="es-EC" sz="2000" dirty="0"/>
              <a:t>Determinar las estrategias de retención estudiantil que la universidad utiliza.</a:t>
            </a:r>
          </a:p>
          <a:p>
            <a:pPr marL="342900" lvl="0" indent="-342900" algn="just">
              <a:buFont typeface="Wingdings" panose="05000000000000000000" pitchFamily="2" charset="2"/>
              <a:buChar char="Ø"/>
            </a:pPr>
            <a:r>
              <a:rPr lang="es-EC" sz="2000" dirty="0"/>
              <a:t>Diseñar la propuesta alternativa de solución del problema de deserción estudiantil en la Universidad de las Fuerzas Armadas ESPE.</a:t>
            </a:r>
          </a:p>
          <a:p>
            <a:pPr marL="342900" indent="-342900" algn="just">
              <a:buFont typeface="Wingdings" panose="05000000000000000000" pitchFamily="2" charset="2"/>
              <a:buChar char="Ø"/>
            </a:pPr>
            <a:endParaRPr lang="es-EC" sz="2000" dirty="0"/>
          </a:p>
        </p:txBody>
      </p:sp>
    </p:spTree>
    <p:extLst>
      <p:ext uri="{BB962C8B-B14F-4D97-AF65-F5344CB8AC3E}">
        <p14:creationId xmlns:p14="http://schemas.microsoft.com/office/powerpoint/2010/main" val="2682760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xmlns="" id="{2FE375DF-35A3-4B61-8B41-0855E8CE1D9F}"/>
              </a:ext>
            </a:extLst>
          </p:cNvPr>
          <p:cNvPicPr>
            <a:picLocks noChangeAspect="1"/>
          </p:cNvPicPr>
          <p:nvPr/>
        </p:nvPicPr>
        <p:blipFill rotWithShape="1">
          <a:blip r:embed="rId2"/>
          <a:srcRect l="6318" t="6212"/>
          <a:stretch/>
        </p:blipFill>
        <p:spPr>
          <a:xfrm>
            <a:off x="1028700" y="909241"/>
            <a:ext cx="7658100" cy="4967683"/>
          </a:xfrm>
          <a:prstGeom prst="rect">
            <a:avLst/>
          </a:prstGeom>
          <a:ln>
            <a:noFill/>
          </a:ln>
          <a:effectLst>
            <a:outerShdw blurRad="190500" algn="tl" rotWithShape="0">
              <a:srgbClr val="000000">
                <a:alpha val="70000"/>
              </a:srgbClr>
            </a:outerShdw>
          </a:effectLst>
        </p:spPr>
      </p:pic>
      <p:sp>
        <p:nvSpPr>
          <p:cNvPr id="3" name="Rectángulo: esquinas redondeadas 2">
            <a:extLst>
              <a:ext uri="{FF2B5EF4-FFF2-40B4-BE49-F238E27FC236}">
                <a16:creationId xmlns:a16="http://schemas.microsoft.com/office/drawing/2014/main" xmlns="" id="{78A8CDA1-7D36-418C-A88E-9EC6A93E8CE9}"/>
              </a:ext>
            </a:extLst>
          </p:cNvPr>
          <p:cNvSpPr/>
          <p:nvPr/>
        </p:nvSpPr>
        <p:spPr>
          <a:xfrm>
            <a:off x="2288857" y="91043"/>
            <a:ext cx="5302568" cy="6995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t>OPERACIONALIZACIÓN DE OBJETIVOS</a:t>
            </a:r>
          </a:p>
        </p:txBody>
      </p:sp>
    </p:spTree>
    <p:extLst>
      <p:ext uri="{BB962C8B-B14F-4D97-AF65-F5344CB8AC3E}">
        <p14:creationId xmlns:p14="http://schemas.microsoft.com/office/powerpoint/2010/main" val="147725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4855FE0C-8851-45D9-8810-A0F77F487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802" y="878443"/>
            <a:ext cx="8436866" cy="4484132"/>
          </a:xfrm>
          <a:prstGeom prst="rect">
            <a:avLst/>
          </a:prstGeom>
          <a:ln>
            <a:noFill/>
          </a:ln>
          <a:effectLst>
            <a:outerShdw blurRad="190500" algn="tl" rotWithShape="0">
              <a:srgbClr val="000000">
                <a:alpha val="70000"/>
              </a:srgbClr>
            </a:outerShdw>
          </a:effectLst>
        </p:spPr>
      </p:pic>
      <p:sp>
        <p:nvSpPr>
          <p:cNvPr id="9" name="Rectángulo: esquinas redondeadas 8">
            <a:extLst>
              <a:ext uri="{FF2B5EF4-FFF2-40B4-BE49-F238E27FC236}">
                <a16:creationId xmlns:a16="http://schemas.microsoft.com/office/drawing/2014/main" xmlns="" id="{C4D20A21-A112-4166-B2F7-D1E6BE9A33F7}"/>
              </a:ext>
            </a:extLst>
          </p:cNvPr>
          <p:cNvSpPr/>
          <p:nvPr/>
        </p:nvSpPr>
        <p:spPr>
          <a:xfrm>
            <a:off x="2088951" y="34965"/>
            <a:ext cx="5302568" cy="6995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t>OPERACIONALIZACIÓN DE OBJETIVOS</a:t>
            </a:r>
          </a:p>
        </p:txBody>
      </p:sp>
    </p:spTree>
    <p:extLst>
      <p:ext uri="{BB962C8B-B14F-4D97-AF65-F5344CB8AC3E}">
        <p14:creationId xmlns:p14="http://schemas.microsoft.com/office/powerpoint/2010/main" val="4119724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56CBFB63-356E-46E7-916E-3AC12275A3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631" y="939414"/>
            <a:ext cx="7596188" cy="4756372"/>
          </a:xfrm>
          <a:prstGeom prst="rect">
            <a:avLst/>
          </a:prstGeom>
          <a:ln>
            <a:noFill/>
          </a:ln>
          <a:effectLst>
            <a:outerShdw blurRad="190500" algn="tl" rotWithShape="0">
              <a:srgbClr val="000000">
                <a:alpha val="70000"/>
              </a:srgbClr>
            </a:outerShdw>
          </a:effectLst>
        </p:spPr>
      </p:pic>
      <p:sp>
        <p:nvSpPr>
          <p:cNvPr id="9" name="Rectángulo: esquinas redondeadas 8">
            <a:extLst>
              <a:ext uri="{FF2B5EF4-FFF2-40B4-BE49-F238E27FC236}">
                <a16:creationId xmlns:a16="http://schemas.microsoft.com/office/drawing/2014/main" xmlns="" id="{A77EB9A4-8724-4594-A0F1-98323521333C}"/>
              </a:ext>
            </a:extLst>
          </p:cNvPr>
          <p:cNvSpPr/>
          <p:nvPr/>
        </p:nvSpPr>
        <p:spPr>
          <a:xfrm>
            <a:off x="2006441" y="138668"/>
            <a:ext cx="5302568" cy="6995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t>OPERACIONALIZACIÓN DE OBJETIVOS</a:t>
            </a:r>
          </a:p>
        </p:txBody>
      </p:sp>
    </p:spTree>
    <p:extLst>
      <p:ext uri="{BB962C8B-B14F-4D97-AF65-F5344CB8AC3E}">
        <p14:creationId xmlns:p14="http://schemas.microsoft.com/office/powerpoint/2010/main" val="35701392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2810</TotalTime>
  <Words>2045</Words>
  <Application>Microsoft Office PowerPoint</Application>
  <PresentationFormat>Presentación en pantalla (4:3)</PresentationFormat>
  <Paragraphs>166</Paragraphs>
  <Slides>44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44</vt:i4>
      </vt:variant>
    </vt:vector>
  </HeadingPairs>
  <TitlesOfParts>
    <vt:vector size="52" baseType="lpstr">
      <vt:lpstr>Arial</vt:lpstr>
      <vt:lpstr>Arial Black</vt:lpstr>
      <vt:lpstr>Calibri</vt:lpstr>
      <vt:lpstr>Calibri Light</vt:lpstr>
      <vt:lpstr>Cambria Math</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Marco Rosales</dc:creator>
  <cp:lastModifiedBy>DELL</cp:lastModifiedBy>
  <cp:revision>179</cp:revision>
  <dcterms:created xsi:type="dcterms:W3CDTF">2019-02-18T19:24:11Z</dcterms:created>
  <dcterms:modified xsi:type="dcterms:W3CDTF">2019-12-15T18:09:06Z</dcterms:modified>
</cp:coreProperties>
</file>