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21.jpg" ContentType="image/png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6" r:id="rId2"/>
    <p:sldId id="257" r:id="rId3"/>
    <p:sldId id="276" r:id="rId4"/>
    <p:sldId id="259" r:id="rId5"/>
    <p:sldId id="261" r:id="rId6"/>
    <p:sldId id="274" r:id="rId7"/>
    <p:sldId id="284" r:id="rId8"/>
    <p:sldId id="262" r:id="rId9"/>
    <p:sldId id="263" r:id="rId10"/>
    <p:sldId id="264" r:id="rId11"/>
    <p:sldId id="277" r:id="rId12"/>
    <p:sldId id="265" r:id="rId13"/>
    <p:sldId id="266" r:id="rId14"/>
    <p:sldId id="278" r:id="rId15"/>
    <p:sldId id="279" r:id="rId16"/>
    <p:sldId id="280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82" r:id="rId25"/>
    <p:sldId id="283" r:id="rId26"/>
    <p:sldId id="285" r:id="rId27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E8D45E"/>
    <a:srgbClr val="FFCC66"/>
    <a:srgbClr val="FF9933"/>
    <a:srgbClr val="FFCC00"/>
    <a:srgbClr val="E0C5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26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889927268788275"/>
          <c:y val="0.16345450549068452"/>
          <c:w val="0.66538682050916909"/>
          <c:h val="0.8265184601992119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Hoja1!$A$2:$A$6</c:f>
              <c:strCache>
                <c:ptCount val="5"/>
                <c:pt idx="0">
                  <c:v>-18</c:v>
                </c:pt>
                <c:pt idx="1">
                  <c:v>19 - 29</c:v>
                </c:pt>
                <c:pt idx="2">
                  <c:v>30 - 39</c:v>
                </c:pt>
                <c:pt idx="3">
                  <c:v>40 - 49</c:v>
                </c:pt>
                <c:pt idx="4">
                  <c:v>50 +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44.1</c:v>
                </c:pt>
                <c:pt idx="1">
                  <c:v>12</c:v>
                </c:pt>
                <c:pt idx="2">
                  <c:v>6.7</c:v>
                </c:pt>
                <c:pt idx="3">
                  <c:v>2.8</c:v>
                </c:pt>
                <c:pt idx="4">
                  <c:v>34.4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309884800"/>
        <c:axId val="309885192"/>
      </c:barChart>
      <c:catAx>
        <c:axId val="30988480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309885192"/>
        <c:crosses val="autoZero"/>
        <c:auto val="1"/>
        <c:lblAlgn val="ctr"/>
        <c:lblOffset val="100"/>
        <c:noMultiLvlLbl val="0"/>
      </c:catAx>
      <c:valAx>
        <c:axId val="3098851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98848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C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image" Target="../media/image21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image" Target="../media/image2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0D9BA9-62A6-4A74-AB7B-7CF69668ED2D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</dgm:pt>
    <dgm:pt modelId="{1F8BD06F-D08B-4E64-86E1-3F4DF84F077E}">
      <dgm:prSet phldrT="[Texto]"/>
      <dgm:spPr>
        <a:solidFill>
          <a:srgbClr val="E8D45E"/>
        </a:solidFill>
      </dgm:spPr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Planificación del espacio turístico</a:t>
          </a:r>
          <a:endParaRPr lang="es-EC" dirty="0">
            <a:solidFill>
              <a:schemeClr val="tx1"/>
            </a:solidFill>
          </a:endParaRPr>
        </a:p>
      </dgm:t>
    </dgm:pt>
    <dgm:pt modelId="{5D0B307B-6E17-4ED7-AA63-A6D303755394}" type="parTrans" cxnId="{1E1C00F8-A164-4C4B-AC9D-F1BA59E869D6}">
      <dgm:prSet/>
      <dgm:spPr/>
      <dgm:t>
        <a:bodyPr/>
        <a:lstStyle/>
        <a:p>
          <a:endParaRPr lang="es-EC"/>
        </a:p>
      </dgm:t>
    </dgm:pt>
    <dgm:pt modelId="{074FB7C2-ABAD-4386-B7B0-7179AB11A112}" type="sibTrans" cxnId="{1E1C00F8-A164-4C4B-AC9D-F1BA59E869D6}">
      <dgm:prSet/>
      <dgm:spPr/>
      <dgm:t>
        <a:bodyPr/>
        <a:lstStyle/>
        <a:p>
          <a:endParaRPr lang="es-EC"/>
        </a:p>
      </dgm:t>
    </dgm:pt>
    <dgm:pt modelId="{6A9467CA-B169-4A99-AD6A-D1A8C0CAFAE0}">
      <dgm:prSet phldrT="[Texto]"/>
      <dgm:spPr>
        <a:solidFill>
          <a:srgbClr val="E8D45E"/>
        </a:solidFill>
      </dgm:spPr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Sistema turístico dinámico</a:t>
          </a:r>
          <a:endParaRPr lang="es-EC" dirty="0">
            <a:solidFill>
              <a:schemeClr val="tx1"/>
            </a:solidFill>
          </a:endParaRPr>
        </a:p>
      </dgm:t>
    </dgm:pt>
    <dgm:pt modelId="{4B236B1C-D52C-4A41-A4D0-D98CE25DB2C6}" type="parTrans" cxnId="{0F76515C-9981-49AB-9564-8446A9B83C01}">
      <dgm:prSet/>
      <dgm:spPr/>
      <dgm:t>
        <a:bodyPr/>
        <a:lstStyle/>
        <a:p>
          <a:endParaRPr lang="es-EC"/>
        </a:p>
      </dgm:t>
    </dgm:pt>
    <dgm:pt modelId="{937ABE1C-58BB-4A42-8D04-4643A2EB9D81}" type="sibTrans" cxnId="{0F76515C-9981-49AB-9564-8446A9B83C01}">
      <dgm:prSet/>
      <dgm:spPr/>
      <dgm:t>
        <a:bodyPr/>
        <a:lstStyle/>
        <a:p>
          <a:endParaRPr lang="es-EC"/>
        </a:p>
      </dgm:t>
    </dgm:pt>
    <dgm:pt modelId="{9C2855C8-3FCC-4E16-B149-B32A3BAA1912}" type="pres">
      <dgm:prSet presAssocID="{070D9BA9-62A6-4A74-AB7B-7CF69668ED2D}" presName="linearFlow" presStyleCnt="0">
        <dgm:presLayoutVars>
          <dgm:dir/>
          <dgm:resizeHandles val="exact"/>
        </dgm:presLayoutVars>
      </dgm:prSet>
      <dgm:spPr/>
    </dgm:pt>
    <dgm:pt modelId="{17EA3091-533B-4CA5-A54A-E699F8298D60}" type="pres">
      <dgm:prSet presAssocID="{1F8BD06F-D08B-4E64-86E1-3F4DF84F077E}" presName="composite" presStyleCnt="0"/>
      <dgm:spPr/>
    </dgm:pt>
    <dgm:pt modelId="{DB58FB66-D1CE-4A66-87D6-825E9E2EA4D5}" type="pres">
      <dgm:prSet presAssocID="{1F8BD06F-D08B-4E64-86E1-3F4DF84F077E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2B7991C0-4A24-477F-9FB3-7FD41FF62373}" type="pres">
      <dgm:prSet presAssocID="{1F8BD06F-D08B-4E64-86E1-3F4DF84F077E}" presName="txShp" presStyleLbl="node1" presStyleIdx="0" presStyleCnt="2" custLinFactNeighborX="708" custLinFactNeighborY="-822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922990-368A-4742-8F31-AB49FBACFDD4}" type="pres">
      <dgm:prSet presAssocID="{074FB7C2-ABAD-4386-B7B0-7179AB11A112}" presName="spacing" presStyleCnt="0"/>
      <dgm:spPr/>
    </dgm:pt>
    <dgm:pt modelId="{D7D67041-886C-438C-8F80-0C704B8457CC}" type="pres">
      <dgm:prSet presAssocID="{6A9467CA-B169-4A99-AD6A-D1A8C0CAFAE0}" presName="composite" presStyleCnt="0"/>
      <dgm:spPr/>
    </dgm:pt>
    <dgm:pt modelId="{A68F61E5-1C6B-4F22-8B96-5ADAD740CFF4}" type="pres">
      <dgm:prSet presAssocID="{6A9467CA-B169-4A99-AD6A-D1A8C0CAFAE0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</dgm:spPr>
    </dgm:pt>
    <dgm:pt modelId="{734FE782-DC23-4E1E-BE32-A0C2EF63DB04}" type="pres">
      <dgm:prSet presAssocID="{6A9467CA-B169-4A99-AD6A-D1A8C0CAFAE0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9776918-E0E4-4CA4-AE6D-293BA6952C38}" type="presOf" srcId="{1F8BD06F-D08B-4E64-86E1-3F4DF84F077E}" destId="{2B7991C0-4A24-477F-9FB3-7FD41FF62373}" srcOrd="0" destOrd="0" presId="urn:microsoft.com/office/officeart/2005/8/layout/vList3"/>
    <dgm:cxn modelId="{0F76515C-9981-49AB-9564-8446A9B83C01}" srcId="{070D9BA9-62A6-4A74-AB7B-7CF69668ED2D}" destId="{6A9467CA-B169-4A99-AD6A-D1A8C0CAFAE0}" srcOrd="1" destOrd="0" parTransId="{4B236B1C-D52C-4A41-A4D0-D98CE25DB2C6}" sibTransId="{937ABE1C-58BB-4A42-8D04-4643A2EB9D81}"/>
    <dgm:cxn modelId="{6C9CAB44-EC63-44D3-B921-9E4417B62B73}" type="presOf" srcId="{070D9BA9-62A6-4A74-AB7B-7CF69668ED2D}" destId="{9C2855C8-3FCC-4E16-B149-B32A3BAA1912}" srcOrd="0" destOrd="0" presId="urn:microsoft.com/office/officeart/2005/8/layout/vList3"/>
    <dgm:cxn modelId="{AD33D433-572B-464F-912E-C219A42C5DF3}" type="presOf" srcId="{6A9467CA-B169-4A99-AD6A-D1A8C0CAFAE0}" destId="{734FE782-DC23-4E1E-BE32-A0C2EF63DB04}" srcOrd="0" destOrd="0" presId="urn:microsoft.com/office/officeart/2005/8/layout/vList3"/>
    <dgm:cxn modelId="{1E1C00F8-A164-4C4B-AC9D-F1BA59E869D6}" srcId="{070D9BA9-62A6-4A74-AB7B-7CF69668ED2D}" destId="{1F8BD06F-D08B-4E64-86E1-3F4DF84F077E}" srcOrd="0" destOrd="0" parTransId="{5D0B307B-6E17-4ED7-AA63-A6D303755394}" sibTransId="{074FB7C2-ABAD-4386-B7B0-7179AB11A112}"/>
    <dgm:cxn modelId="{4F92F995-D92C-4051-9559-FC9AA689A548}" type="presParOf" srcId="{9C2855C8-3FCC-4E16-B149-B32A3BAA1912}" destId="{17EA3091-533B-4CA5-A54A-E699F8298D60}" srcOrd="0" destOrd="0" presId="urn:microsoft.com/office/officeart/2005/8/layout/vList3"/>
    <dgm:cxn modelId="{54BCFC72-6DD4-4511-840B-0048E173BDEE}" type="presParOf" srcId="{17EA3091-533B-4CA5-A54A-E699F8298D60}" destId="{DB58FB66-D1CE-4A66-87D6-825E9E2EA4D5}" srcOrd="0" destOrd="0" presId="urn:microsoft.com/office/officeart/2005/8/layout/vList3"/>
    <dgm:cxn modelId="{A8DD42DE-0167-4B6E-A086-F4D7A51BC466}" type="presParOf" srcId="{17EA3091-533B-4CA5-A54A-E699F8298D60}" destId="{2B7991C0-4A24-477F-9FB3-7FD41FF62373}" srcOrd="1" destOrd="0" presId="urn:microsoft.com/office/officeart/2005/8/layout/vList3"/>
    <dgm:cxn modelId="{848C8CE5-E026-4652-AD02-5EA1328D0776}" type="presParOf" srcId="{9C2855C8-3FCC-4E16-B149-B32A3BAA1912}" destId="{6F922990-368A-4742-8F31-AB49FBACFDD4}" srcOrd="1" destOrd="0" presId="urn:microsoft.com/office/officeart/2005/8/layout/vList3"/>
    <dgm:cxn modelId="{587FFF55-5A80-4768-BBF7-F1A583C3CD7B}" type="presParOf" srcId="{9C2855C8-3FCC-4E16-B149-B32A3BAA1912}" destId="{D7D67041-886C-438C-8F80-0C704B8457CC}" srcOrd="2" destOrd="0" presId="urn:microsoft.com/office/officeart/2005/8/layout/vList3"/>
    <dgm:cxn modelId="{740BB1BC-AB13-47D0-8F31-FD2FDAEE653F}" type="presParOf" srcId="{D7D67041-886C-438C-8F80-0C704B8457CC}" destId="{A68F61E5-1C6B-4F22-8B96-5ADAD740CFF4}" srcOrd="0" destOrd="0" presId="urn:microsoft.com/office/officeart/2005/8/layout/vList3"/>
    <dgm:cxn modelId="{361BA498-4B67-4FB9-ABB6-DCB92D55F2CD}" type="presParOf" srcId="{D7D67041-886C-438C-8F80-0C704B8457CC}" destId="{734FE782-DC23-4E1E-BE32-A0C2EF63DB0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7991C0-4A24-477F-9FB3-7FD41FF62373}">
      <dsp:nvSpPr>
        <dsp:cNvPr id="0" name=""/>
        <dsp:cNvSpPr/>
      </dsp:nvSpPr>
      <dsp:spPr>
        <a:xfrm rot="10800000">
          <a:off x="864090" y="0"/>
          <a:ext cx="2490036" cy="877085"/>
        </a:xfrm>
        <a:prstGeom prst="homePlate">
          <a:avLst/>
        </a:prstGeom>
        <a:solidFill>
          <a:srgbClr val="E8D45E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6770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Planificación del espacio turístico</a:t>
          </a:r>
          <a:endParaRPr lang="es-EC" sz="2000" kern="1200" dirty="0">
            <a:solidFill>
              <a:schemeClr val="tx1"/>
            </a:solidFill>
          </a:endParaRPr>
        </a:p>
      </dsp:txBody>
      <dsp:txXfrm rot="10800000">
        <a:off x="1083361" y="0"/>
        <a:ext cx="2270765" cy="877085"/>
      </dsp:txXfrm>
    </dsp:sp>
    <dsp:sp modelId="{DB58FB66-D1CE-4A66-87D6-825E9E2EA4D5}">
      <dsp:nvSpPr>
        <dsp:cNvPr id="0" name=""/>
        <dsp:cNvSpPr/>
      </dsp:nvSpPr>
      <dsp:spPr>
        <a:xfrm>
          <a:off x="407918" y="118"/>
          <a:ext cx="877085" cy="87708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4FE782-DC23-4E1E-BE32-A0C2EF63DB04}">
      <dsp:nvSpPr>
        <dsp:cNvPr id="0" name=""/>
        <dsp:cNvSpPr/>
      </dsp:nvSpPr>
      <dsp:spPr>
        <a:xfrm rot="10800000">
          <a:off x="846461" y="1139020"/>
          <a:ext cx="2490036" cy="877085"/>
        </a:xfrm>
        <a:prstGeom prst="homePlate">
          <a:avLst/>
        </a:prstGeom>
        <a:solidFill>
          <a:srgbClr val="E8D45E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6770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Sistema turístico dinámico</a:t>
          </a:r>
          <a:endParaRPr lang="es-EC" sz="2000" kern="1200" dirty="0">
            <a:solidFill>
              <a:schemeClr val="tx1"/>
            </a:solidFill>
          </a:endParaRPr>
        </a:p>
      </dsp:txBody>
      <dsp:txXfrm rot="10800000">
        <a:off x="1065732" y="1139020"/>
        <a:ext cx="2270765" cy="877085"/>
      </dsp:txXfrm>
    </dsp:sp>
    <dsp:sp modelId="{A68F61E5-1C6B-4F22-8B96-5ADAD740CFF4}">
      <dsp:nvSpPr>
        <dsp:cNvPr id="0" name=""/>
        <dsp:cNvSpPr/>
      </dsp:nvSpPr>
      <dsp:spPr>
        <a:xfrm>
          <a:off x="407918" y="1139020"/>
          <a:ext cx="877085" cy="87708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464E0-A6A9-4806-AA26-1A8F8B7FAE72}" type="datetimeFigureOut">
              <a:rPr lang="es-EC" smtClean="0"/>
              <a:t>17/12/2019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9F3C1-C520-42F4-9548-BDB8F082D3B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63325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9F3C1-C520-42F4-9548-BDB8F082D3B5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86724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9F3C1-C520-42F4-9548-BDB8F082D3B5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46107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6DC52-4901-429B-9EAA-84FC3FB579D4}" type="datetimeFigureOut">
              <a:rPr lang="es-EC" smtClean="0"/>
              <a:t>17/12/2019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208EE-F335-4CB7-A488-2B1FBFEDD441}" type="slidenum">
              <a:rPr lang="es-EC" smtClean="0"/>
              <a:t>‹Nº›</a:t>
            </a:fld>
            <a:endParaRPr lang="es-EC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6DC52-4901-429B-9EAA-84FC3FB579D4}" type="datetimeFigureOut">
              <a:rPr lang="es-EC" smtClean="0"/>
              <a:t>17/12/2019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208EE-F335-4CB7-A488-2B1FBFEDD441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6DC52-4901-429B-9EAA-84FC3FB579D4}" type="datetimeFigureOut">
              <a:rPr lang="es-EC" smtClean="0"/>
              <a:t>17/12/2019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208EE-F335-4CB7-A488-2B1FBFEDD441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6DC52-4901-429B-9EAA-84FC3FB579D4}" type="datetimeFigureOut">
              <a:rPr lang="es-EC" smtClean="0"/>
              <a:t>17/12/2019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208EE-F335-4CB7-A488-2B1FBFEDD441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6DC52-4901-429B-9EAA-84FC3FB579D4}" type="datetimeFigureOut">
              <a:rPr lang="es-EC" smtClean="0"/>
              <a:t>17/12/2019</a:t>
            </a:fld>
            <a:endParaRPr lang="es-EC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208EE-F335-4CB7-A488-2B1FBFEDD441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6DC52-4901-429B-9EAA-84FC3FB579D4}" type="datetimeFigureOut">
              <a:rPr lang="es-EC" smtClean="0"/>
              <a:t>17/12/2019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208EE-F335-4CB7-A488-2B1FBFEDD441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6DC52-4901-429B-9EAA-84FC3FB579D4}" type="datetimeFigureOut">
              <a:rPr lang="es-EC" smtClean="0"/>
              <a:t>17/12/2019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208EE-F335-4CB7-A488-2B1FBFEDD441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6DC52-4901-429B-9EAA-84FC3FB579D4}" type="datetimeFigureOut">
              <a:rPr lang="es-EC" smtClean="0"/>
              <a:t>17/12/2019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208EE-F335-4CB7-A488-2B1FBFEDD441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6DC52-4901-429B-9EAA-84FC3FB579D4}" type="datetimeFigureOut">
              <a:rPr lang="es-EC" smtClean="0"/>
              <a:t>17/12/2019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208EE-F335-4CB7-A488-2B1FBFEDD441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6DC52-4901-429B-9EAA-84FC3FB579D4}" type="datetimeFigureOut">
              <a:rPr lang="es-EC" smtClean="0"/>
              <a:t>17/12/2019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208EE-F335-4CB7-A488-2B1FBFEDD441}" type="slidenum">
              <a:rPr lang="es-EC" smtClean="0"/>
              <a:t>‹Nº›</a:t>
            </a:fld>
            <a:endParaRPr lang="es-EC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6DC52-4901-429B-9EAA-84FC3FB579D4}" type="datetimeFigureOut">
              <a:rPr lang="es-EC" smtClean="0"/>
              <a:t>17/12/2019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208EE-F335-4CB7-A488-2B1FBFEDD441}" type="slidenum">
              <a:rPr lang="es-EC" smtClean="0"/>
              <a:t>‹Nº›</a:t>
            </a:fld>
            <a:endParaRPr lang="es-EC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9D6DC52-4901-429B-9EAA-84FC3FB579D4}" type="datetimeFigureOut">
              <a:rPr lang="es-EC" smtClean="0"/>
              <a:t>17/12/2019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5A208EE-F335-4CB7-A488-2B1FBFEDD441}" type="slidenum">
              <a:rPr lang="es-EC" smtClean="0"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hdphoto" Target="../media/hdphoto2.wdp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3" Type="http://schemas.openxmlformats.org/officeDocument/2006/relationships/image" Target="../media/image55.jpeg"/><Relationship Id="rId7" Type="http://schemas.openxmlformats.org/officeDocument/2006/relationships/image" Target="../media/image59.JPG"/><Relationship Id="rId12" Type="http://schemas.openxmlformats.org/officeDocument/2006/relationships/image" Target="../media/image64.png"/><Relationship Id="rId2" Type="http://schemas.openxmlformats.org/officeDocument/2006/relationships/image" Target="../media/image54.jpeg"/><Relationship Id="rId16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11" Type="http://schemas.openxmlformats.org/officeDocument/2006/relationships/image" Target="../media/image63.png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chart" Target="../charts/chart1.xml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5.png"/><Relationship Id="rId10" Type="http://schemas.openxmlformats.org/officeDocument/2006/relationships/image" Target="../media/image91.png"/><Relationship Id="rId4" Type="http://schemas.openxmlformats.org/officeDocument/2006/relationships/image" Target="../media/image85.jpeg"/><Relationship Id="rId9" Type="http://schemas.openxmlformats.org/officeDocument/2006/relationships/image" Target="../media/image90.png"/><Relationship Id="rId14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13" Type="http://schemas.openxmlformats.org/officeDocument/2006/relationships/image" Target="../media/image124.png"/><Relationship Id="rId3" Type="http://schemas.microsoft.com/office/2007/relationships/hdphoto" Target="../media/hdphoto3.wdp"/><Relationship Id="rId7" Type="http://schemas.openxmlformats.org/officeDocument/2006/relationships/image" Target="../media/image118.jpeg"/><Relationship Id="rId12" Type="http://schemas.openxmlformats.org/officeDocument/2006/relationships/image" Target="../media/image123.png"/><Relationship Id="rId2" Type="http://schemas.openxmlformats.org/officeDocument/2006/relationships/image" Target="../media/image114.jpeg"/><Relationship Id="rId16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11" Type="http://schemas.openxmlformats.org/officeDocument/2006/relationships/image" Target="../media/image122.jpeg"/><Relationship Id="rId5" Type="http://schemas.openxmlformats.org/officeDocument/2006/relationships/image" Target="../media/image116.jpeg"/><Relationship Id="rId15" Type="http://schemas.openxmlformats.org/officeDocument/2006/relationships/image" Target="../media/image126.jpeg"/><Relationship Id="rId10" Type="http://schemas.openxmlformats.org/officeDocument/2006/relationships/image" Target="../media/image121.pn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Relationship Id="rId14" Type="http://schemas.openxmlformats.org/officeDocument/2006/relationships/image" Target="../media/image1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13" Type="http://schemas.openxmlformats.org/officeDocument/2006/relationships/image" Target="../media/image137.jpeg"/><Relationship Id="rId18" Type="http://schemas.openxmlformats.org/officeDocument/2006/relationships/image" Target="../media/image141.jpeg"/><Relationship Id="rId3" Type="http://schemas.openxmlformats.org/officeDocument/2006/relationships/image" Target="../media/image128.jpeg"/><Relationship Id="rId7" Type="http://schemas.openxmlformats.org/officeDocument/2006/relationships/image" Target="../media/image131.jpeg"/><Relationship Id="rId12" Type="http://schemas.openxmlformats.org/officeDocument/2006/relationships/image" Target="../media/image136.jpeg"/><Relationship Id="rId17" Type="http://schemas.openxmlformats.org/officeDocument/2006/relationships/image" Target="../media/image140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5.jpeg"/><Relationship Id="rId5" Type="http://schemas.openxmlformats.org/officeDocument/2006/relationships/image" Target="../media/image129.jpeg"/><Relationship Id="rId15" Type="http://schemas.openxmlformats.org/officeDocument/2006/relationships/image" Target="../media/image76.jpeg"/><Relationship Id="rId10" Type="http://schemas.openxmlformats.org/officeDocument/2006/relationships/image" Target="../media/image134.jpeg"/><Relationship Id="rId4" Type="http://schemas.microsoft.com/office/2007/relationships/hdphoto" Target="../media/hdphoto6.wdp"/><Relationship Id="rId9" Type="http://schemas.openxmlformats.org/officeDocument/2006/relationships/image" Target="../media/image133.jpeg"/><Relationship Id="rId14" Type="http://schemas.openxmlformats.org/officeDocument/2006/relationships/image" Target="../media/image1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3.wdp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6127" y="2073911"/>
            <a:ext cx="4788023" cy="2808312"/>
          </a:xfrm>
          <a:ln w="28575">
            <a:solidFill>
              <a:srgbClr val="E8D45E"/>
            </a:solidFill>
          </a:ln>
        </p:spPr>
        <p:txBody>
          <a:bodyPr>
            <a:noAutofit/>
          </a:bodyPr>
          <a:lstStyle/>
          <a:p>
            <a:pPr algn="just"/>
            <a:r>
              <a:rPr lang="es-EC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LA GESTIÓN DE PATRIMONIO ARQUEOLÓGICO EN EL TURISMO </a:t>
            </a:r>
            <a:r>
              <a:rPr lang="es-EC" sz="24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CULTURAL, </a:t>
            </a:r>
            <a:r>
              <a:rPr lang="es-EC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CASO DE ESTUDIO DE LOS COMPLEJOS </a:t>
            </a:r>
            <a:r>
              <a:rPr lang="es-EC" sz="24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ARQUEOLÓGICOS:INGAPIRCA</a:t>
            </a:r>
            <a:r>
              <a:rPr lang="es-EC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, COJITAMBO Y COYOCTOR DE LA PROVINCIA DE </a:t>
            </a:r>
            <a:r>
              <a:rPr lang="es-EC" sz="24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CAÑAR</a:t>
            </a:r>
            <a:endParaRPr lang="es-EC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188640"/>
            <a:ext cx="8240553" cy="864096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es-EC" sz="5900" b="1" dirty="0">
                <a:solidFill>
                  <a:schemeClr val="tx1"/>
                </a:solidFill>
                <a:latin typeface="Agency FB" panose="020B0503020202020204" pitchFamily="34" charset="0"/>
              </a:rPr>
              <a:t>DEPARTAMENTO DE CIENCIAS ECONÓMICAS, ADMINSITRATIVAS Y DE </a:t>
            </a:r>
            <a:r>
              <a:rPr lang="es-EC" sz="5900" b="1" dirty="0" smtClean="0">
                <a:solidFill>
                  <a:schemeClr val="tx1"/>
                </a:solidFill>
                <a:latin typeface="Agency FB" panose="020B0503020202020204" pitchFamily="34" charset="0"/>
              </a:rPr>
              <a:t>COMERCIO</a:t>
            </a:r>
          </a:p>
          <a:p>
            <a:endParaRPr lang="es-EC" sz="1000" dirty="0">
              <a:solidFill>
                <a:schemeClr val="tx1"/>
              </a:solidFill>
              <a:latin typeface="Agency FB" panose="020B0503020202020204" pitchFamily="34" charset="0"/>
            </a:endParaRPr>
          </a:p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1706690" y="5154849"/>
            <a:ext cx="6400800" cy="1333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200" b="1" dirty="0">
                <a:solidFill>
                  <a:schemeClr val="tx1"/>
                </a:solidFill>
                <a:latin typeface="Agency FB" panose="020B0503020202020204" pitchFamily="34" charset="0"/>
              </a:rPr>
              <a:t>IGUAGO GUEVARA, CECILIA LIZBETH </a:t>
            </a:r>
            <a:endParaRPr lang="es-EC" sz="2200" dirty="0">
              <a:solidFill>
                <a:schemeClr val="tx1"/>
              </a:solidFill>
              <a:latin typeface="Agency FB" panose="020B0503020202020204" pitchFamily="34" charset="0"/>
            </a:endParaRPr>
          </a:p>
          <a:p>
            <a:r>
              <a:rPr lang="es-EC" sz="2200" b="1" dirty="0">
                <a:solidFill>
                  <a:schemeClr val="tx1"/>
                </a:solidFill>
                <a:latin typeface="Agency FB" panose="020B0503020202020204" pitchFamily="34" charset="0"/>
              </a:rPr>
              <a:t>PAUCAR AYALA, MORELIA NATALY </a:t>
            </a:r>
            <a:endParaRPr lang="es-EC" sz="2200" b="1" dirty="0" smtClean="0">
              <a:solidFill>
                <a:schemeClr val="tx1"/>
              </a:solidFill>
              <a:latin typeface="Agency FB" panose="020B0503020202020204" pitchFamily="34" charset="0"/>
            </a:endParaRPr>
          </a:p>
          <a:p>
            <a:endParaRPr lang="es-EC" sz="900" dirty="0">
              <a:solidFill>
                <a:schemeClr val="tx1"/>
              </a:solidFill>
              <a:latin typeface="Agency FB" panose="020B0503020202020204" pitchFamily="34" charset="0"/>
            </a:endParaRPr>
          </a:p>
          <a:p>
            <a:r>
              <a:rPr lang="es-EC" sz="18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DIRECTOR: </a:t>
            </a:r>
            <a:r>
              <a:rPr lang="es-EC" sz="1800" b="1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Mgst</a:t>
            </a:r>
            <a:r>
              <a:rPr lang="es-EC" sz="18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 NOVOA BRITO, CARLOS HUGO</a:t>
            </a:r>
            <a:endParaRPr lang="es-EC" sz="18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s-EC" dirty="0"/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467543" y="980728"/>
            <a:ext cx="8240553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C" sz="1000" dirty="0" smtClean="0">
              <a:solidFill>
                <a:schemeClr val="tx1"/>
              </a:solidFill>
              <a:latin typeface="Agency FB" panose="020B0503020202020204" pitchFamily="34" charset="0"/>
            </a:endParaRPr>
          </a:p>
          <a:p>
            <a:r>
              <a:rPr lang="es-EC" sz="2600" b="1" dirty="0" smtClean="0">
                <a:solidFill>
                  <a:schemeClr val="tx1"/>
                </a:solidFill>
                <a:latin typeface="Agency FB" panose="020B0503020202020204" pitchFamily="34" charset="0"/>
              </a:rPr>
              <a:t>CARRERA DE INGENIERÍA EN ADMINISTRACIÓN TURÍSTICA Y HOTELERA</a:t>
            </a:r>
            <a:endParaRPr lang="es-EC" sz="2600" dirty="0" smtClean="0">
              <a:solidFill>
                <a:schemeClr val="tx1"/>
              </a:solidFill>
              <a:latin typeface="Agency FB" panose="020B0503020202020204" pitchFamily="34" charset="0"/>
            </a:endParaRPr>
          </a:p>
          <a:p>
            <a:endParaRPr lang="es-EC" dirty="0"/>
          </a:p>
        </p:txBody>
      </p:sp>
      <p:pic>
        <p:nvPicPr>
          <p:cNvPr id="7" name="Picture 4" descr="Resultado de imagen para logo espe">
            <a:extLst>
              <a:ext uri="{FF2B5EF4-FFF2-40B4-BE49-F238E27FC236}">
                <a16:creationId xmlns="" xmlns:a16="http://schemas.microsoft.com/office/drawing/2014/main" id="{3813ED3F-B2D6-4EF9-B60E-F12FD530F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98318"/>
            <a:ext cx="2229684" cy="20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ado de imagen para turismo espe">
            <a:extLst>
              <a:ext uri="{FF2B5EF4-FFF2-40B4-BE49-F238E27FC236}">
                <a16:creationId xmlns="" xmlns:a16="http://schemas.microsoft.com/office/drawing/2014/main" id="{01F7D6D1-EBD9-4A2C-BA8D-43888068C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614522"/>
            <a:ext cx="21621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85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Cecilia\Documents\liz\tesis\TESIS\fotos tesis diapos\IMG_8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17" y="171292"/>
            <a:ext cx="8859597" cy="6570075"/>
          </a:xfrm>
          <a:prstGeom prst="rect">
            <a:avLst/>
          </a:prstGeom>
          <a:noFill/>
          <a:ln w="57150">
            <a:solidFill>
              <a:srgbClr val="E8D45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179512" y="260648"/>
            <a:ext cx="4320480" cy="6336704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C" sz="6000" dirty="0" smtClean="0">
                <a:latin typeface="Franklin Gothic Demi Cond" panose="020B0706030402020204" pitchFamily="34" charset="0"/>
              </a:rPr>
              <a:t>MARCO REFERENCIAL 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t="2686" r="3951" b="62766"/>
          <a:stretch/>
        </p:blipFill>
        <p:spPr bwMode="auto">
          <a:xfrm>
            <a:off x="284094" y="2276872"/>
            <a:ext cx="4111315" cy="129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5" t="39182" r="24582" b="52617"/>
          <a:stretch/>
        </p:blipFill>
        <p:spPr bwMode="auto">
          <a:xfrm>
            <a:off x="1168961" y="3698410"/>
            <a:ext cx="2259875" cy="30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4" t="89258" r="24286" b="2715"/>
          <a:stretch/>
        </p:blipFill>
        <p:spPr bwMode="auto">
          <a:xfrm>
            <a:off x="1168961" y="4521534"/>
            <a:ext cx="2279633" cy="30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" t="50730" r="3005" b="13184"/>
          <a:stretch/>
        </p:blipFill>
        <p:spPr bwMode="auto">
          <a:xfrm>
            <a:off x="254484" y="4941168"/>
            <a:ext cx="4140925" cy="135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Flecha arriba y abajo"/>
          <p:cNvSpPr/>
          <p:nvPr/>
        </p:nvSpPr>
        <p:spPr>
          <a:xfrm>
            <a:off x="2123239" y="4005389"/>
            <a:ext cx="319186" cy="516145"/>
          </a:xfrm>
          <a:prstGeom prst="upDownArrow">
            <a:avLst/>
          </a:prstGeom>
          <a:solidFill>
            <a:srgbClr val="E8D45E"/>
          </a:solidFill>
          <a:ln>
            <a:solidFill>
              <a:srgbClr val="E8D4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961" y="598549"/>
            <a:ext cx="4165001" cy="359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545" y="4521534"/>
            <a:ext cx="4189835" cy="148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26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1 Título"/>
          <p:cNvSpPr txBox="1">
            <a:spLocks/>
          </p:cNvSpPr>
          <p:nvPr/>
        </p:nvSpPr>
        <p:spPr>
          <a:xfrm>
            <a:off x="4840795" y="2400108"/>
            <a:ext cx="3985559" cy="472127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5" name="1 Título"/>
          <p:cNvSpPr txBox="1">
            <a:spLocks/>
          </p:cNvSpPr>
          <p:nvPr/>
        </p:nvSpPr>
        <p:spPr>
          <a:xfrm>
            <a:off x="1725008" y="4300524"/>
            <a:ext cx="1454359" cy="400110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219024" y="1585389"/>
            <a:ext cx="4055598" cy="2505075"/>
          </a:xfrm>
          <a:prstGeom prst="roundRect">
            <a:avLst/>
          </a:prstGeom>
          <a:solidFill>
            <a:srgbClr val="E8D45E"/>
          </a:solidFill>
          <a:ln>
            <a:solidFill>
              <a:srgbClr val="E8D45E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EC" sz="13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  <a:p>
            <a:endParaRPr lang="es-EC" sz="13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13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135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135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1350" b="1" dirty="0" smtClean="0">
              <a:solidFill>
                <a:schemeClr val="tx1"/>
              </a:solidFill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r>
              <a:rPr lang="es-EC" sz="2000" dirty="0" smtClean="0">
                <a:solidFill>
                  <a:schemeClr val="tx1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ENFOQUE DE LA      INVESTIGACIÓN</a:t>
            </a:r>
            <a:endParaRPr lang="es-EC" sz="2000" b="1" dirty="0">
              <a:solidFill>
                <a:schemeClr val="tx1"/>
              </a:solidFill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r>
              <a:rPr lang="es-EC" sz="2000" b="1" dirty="0">
                <a:solidFill>
                  <a:schemeClr val="tx1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           </a:t>
            </a:r>
            <a:r>
              <a:rPr lang="es-EC" sz="2000" dirty="0" smtClean="0">
                <a:solidFill>
                  <a:schemeClr val="tx1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Mixto</a:t>
            </a:r>
            <a:endParaRPr lang="es-EC" sz="2000" dirty="0">
              <a:solidFill>
                <a:schemeClr val="tx1"/>
              </a:solidFill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pPr algn="ctr"/>
            <a:endParaRPr lang="es-EC" sz="1350" dirty="0"/>
          </a:p>
          <a:p>
            <a:pPr algn="ctr"/>
            <a:endParaRPr lang="es-EC" sz="1350" dirty="0"/>
          </a:p>
          <a:p>
            <a:pPr algn="ctr"/>
            <a:endParaRPr lang="es-EC" sz="1350" dirty="0"/>
          </a:p>
          <a:p>
            <a:pPr algn="ctr"/>
            <a:endParaRPr lang="es-EC" sz="1350" dirty="0"/>
          </a:p>
          <a:p>
            <a:pPr algn="ctr"/>
            <a:endParaRPr lang="es-EC" sz="1350" dirty="0"/>
          </a:p>
          <a:p>
            <a:endParaRPr lang="es-EC" sz="1350" dirty="0"/>
          </a:p>
        </p:txBody>
      </p:sp>
      <p:sp>
        <p:nvSpPr>
          <p:cNvPr id="12" name="Abrir llave 11"/>
          <p:cNvSpPr/>
          <p:nvPr/>
        </p:nvSpPr>
        <p:spPr>
          <a:xfrm>
            <a:off x="2400743" y="1733172"/>
            <a:ext cx="229138" cy="2209508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35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8" t="4814" r="5000" b="5371"/>
          <a:stretch/>
        </p:blipFill>
        <p:spPr>
          <a:xfrm>
            <a:off x="2643200" y="2980056"/>
            <a:ext cx="1072333" cy="877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200" y="1807646"/>
            <a:ext cx="1072333" cy="103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261" y="4886307"/>
            <a:ext cx="1392028" cy="1392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CuadroTexto 22"/>
          <p:cNvSpPr txBox="1"/>
          <p:nvPr/>
        </p:nvSpPr>
        <p:spPr>
          <a:xfrm>
            <a:off x="4840795" y="2473427"/>
            <a:ext cx="3934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 smtClean="0">
                <a:latin typeface="Berlin Sans FB" panose="020E0602020502020306" pitchFamily="34" charset="0"/>
                <a:cs typeface="Arial" panose="020B0604020202020204" pitchFamily="34" charset="0"/>
              </a:rPr>
              <a:t>RECOLECCIÓN DE INFORMACIÓN</a:t>
            </a:r>
            <a:endParaRPr lang="es-EC" sz="20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432" y="3225230"/>
            <a:ext cx="1553202" cy="2150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208" y="3418573"/>
            <a:ext cx="2239711" cy="18089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CuadroTexto 30"/>
          <p:cNvSpPr txBox="1"/>
          <p:nvPr/>
        </p:nvSpPr>
        <p:spPr>
          <a:xfrm>
            <a:off x="1734741" y="4290452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 smtClean="0">
                <a:latin typeface="Berlin Sans FB" panose="020E0602020502020306" pitchFamily="34" charset="0"/>
                <a:cs typeface="Arial" panose="020B0604020202020204" pitchFamily="34" charset="0"/>
              </a:rPr>
              <a:t>TIPOLOGÍA</a:t>
            </a:r>
            <a:endParaRPr lang="es-EC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2" t="3838" r="14739" b="5813"/>
          <a:stretch/>
        </p:blipFill>
        <p:spPr bwMode="auto">
          <a:xfrm>
            <a:off x="227157" y="4538957"/>
            <a:ext cx="1362075" cy="1777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" t="3207" r="5612" b="6024"/>
          <a:stretch/>
        </p:blipFill>
        <p:spPr bwMode="auto">
          <a:xfrm>
            <a:off x="1725008" y="4710706"/>
            <a:ext cx="1454359" cy="1519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uadroTexto 29"/>
          <p:cNvSpPr txBox="1"/>
          <p:nvPr/>
        </p:nvSpPr>
        <p:spPr>
          <a:xfrm>
            <a:off x="274573" y="6301549"/>
            <a:ext cx="1612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>
                <a:latin typeface="Berlin Sans FB" panose="020E0602020502020306" pitchFamily="34" charset="0"/>
              </a:rPr>
              <a:t>No experimental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1984079" y="6301549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>
                <a:latin typeface="Berlin Sans FB" panose="020E0602020502020306" pitchFamily="34" charset="0"/>
              </a:rPr>
              <a:t>Descriptivo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3103296" y="6278335"/>
            <a:ext cx="1792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>
                <a:latin typeface="Berlin Sans FB" panose="020E0602020502020306" pitchFamily="34" charset="0"/>
              </a:rPr>
              <a:t>Trabajo de Campo</a:t>
            </a:r>
          </a:p>
        </p:txBody>
      </p:sp>
      <p:sp>
        <p:nvSpPr>
          <p:cNvPr id="21" name="1 Título"/>
          <p:cNvSpPr txBox="1">
            <a:spLocks/>
          </p:cNvSpPr>
          <p:nvPr/>
        </p:nvSpPr>
        <p:spPr>
          <a:xfrm>
            <a:off x="251520" y="260648"/>
            <a:ext cx="8568951" cy="1224136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 smtClean="0">
                <a:latin typeface="Franklin Gothic Demi Cond" panose="020B0706030402020204" pitchFamily="34" charset="0"/>
              </a:rPr>
              <a:t>MARCO METODOLÓGICO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93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4365104"/>
            <a:ext cx="9144000" cy="1800200"/>
          </a:xfrm>
          <a:ln w="76200">
            <a:solidFill>
              <a:srgbClr val="E8D45E"/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es-EC" sz="7200" dirty="0" smtClean="0">
                <a:latin typeface="Franklin Gothic Demi Cond" panose="020B0706030402020204" pitchFamily="34" charset="0"/>
              </a:rPr>
              <a:t>RESULTADOS</a:t>
            </a:r>
            <a:endParaRPr lang="es-EC" sz="72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12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260648"/>
            <a:ext cx="8568951" cy="1224136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 smtClean="0">
                <a:latin typeface="Franklin Gothic Demi Cond" panose="020B0706030402020204" pitchFamily="34" charset="0"/>
              </a:rPr>
              <a:t>IMAGEN GLOBAL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026" name="Picture 2" descr="Resultado de imagen de cañar mapas dibujo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76" y="1772816"/>
            <a:ext cx="1944216" cy="209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cañar mapas dibujo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76" y="4437111"/>
            <a:ext cx="3219103" cy="217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76" y="3986128"/>
            <a:ext cx="2135536" cy="29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85998"/>
            <a:ext cx="28575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459302"/>
            <a:ext cx="4032448" cy="43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Resultado de imagen de agricultura de cañar&quot;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b="22245"/>
          <a:stretch/>
        </p:blipFill>
        <p:spPr bwMode="auto">
          <a:xfrm>
            <a:off x="3561738" y="4990011"/>
            <a:ext cx="4032447" cy="164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685998"/>
            <a:ext cx="1546095" cy="31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 descr="Resultado de imagen de historia cañari&quot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201" y="2047224"/>
            <a:ext cx="175260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Resultado de imagen de historia cañari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263" y="2047663"/>
            <a:ext cx="1556359" cy="103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9" descr="Resultado de imagen de cerro narri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754" y="3196571"/>
            <a:ext cx="1094868" cy="155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 descr="Resultado de imagen de tacalshapa&quot;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302" y="4857693"/>
            <a:ext cx="949771" cy="163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4" descr="Resultado de imagen de ingapirca logo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50" name="Picture 26" descr="Resultado de imagen de ingapirca logo&quot;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2" b="13012"/>
          <a:stretch/>
        </p:blipFill>
        <p:spPr bwMode="auto">
          <a:xfrm>
            <a:off x="5557353" y="3416286"/>
            <a:ext cx="2036832" cy="97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4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1 Título"/>
          <p:cNvSpPr txBox="1">
            <a:spLocks/>
          </p:cNvSpPr>
          <p:nvPr/>
        </p:nvSpPr>
        <p:spPr>
          <a:xfrm>
            <a:off x="6877710" y="1502755"/>
            <a:ext cx="2147753" cy="5250904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7" name="1 Título"/>
          <p:cNvSpPr txBox="1">
            <a:spLocks/>
          </p:cNvSpPr>
          <p:nvPr/>
        </p:nvSpPr>
        <p:spPr>
          <a:xfrm>
            <a:off x="132028" y="1705247"/>
            <a:ext cx="4320480" cy="4317643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r="8299"/>
          <a:stretch/>
        </p:blipFill>
        <p:spPr>
          <a:xfrm>
            <a:off x="2791264" y="1964627"/>
            <a:ext cx="1521032" cy="1219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3" r="8724"/>
          <a:stretch/>
        </p:blipFill>
        <p:spPr>
          <a:xfrm>
            <a:off x="260316" y="3306803"/>
            <a:ext cx="1369894" cy="1095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1" t="21025" r="11165" b="5701"/>
          <a:stretch/>
        </p:blipFill>
        <p:spPr>
          <a:xfrm>
            <a:off x="260316" y="1961813"/>
            <a:ext cx="2452688" cy="1222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439" y="3316926"/>
            <a:ext cx="1119857" cy="1095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" y="4570626"/>
            <a:ext cx="2319338" cy="1304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Rectángulo 40"/>
          <p:cNvSpPr/>
          <p:nvPr/>
        </p:nvSpPr>
        <p:spPr>
          <a:xfrm>
            <a:off x="4746183" y="1717336"/>
            <a:ext cx="1265630" cy="4416710"/>
          </a:xfrm>
          <a:prstGeom prst="rect">
            <a:avLst/>
          </a:prstGeom>
          <a:solidFill>
            <a:srgbClr val="E8D45E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350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7"/>
          <a:stretch/>
        </p:blipFill>
        <p:spPr>
          <a:xfrm>
            <a:off x="2623484" y="4561639"/>
            <a:ext cx="1675454" cy="1322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Abrir llave 28"/>
          <p:cNvSpPr/>
          <p:nvPr/>
        </p:nvSpPr>
        <p:spPr>
          <a:xfrm rot="10800000">
            <a:off x="4452508" y="1636896"/>
            <a:ext cx="313748" cy="4455531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350"/>
          </a:p>
        </p:txBody>
      </p:sp>
      <p:sp>
        <p:nvSpPr>
          <p:cNvPr id="31" name="Elipse 30"/>
          <p:cNvSpPr/>
          <p:nvPr/>
        </p:nvSpPr>
        <p:spPr>
          <a:xfrm>
            <a:off x="6059191" y="2036781"/>
            <a:ext cx="677531" cy="612738"/>
          </a:xfrm>
          <a:prstGeom prst="ellipse">
            <a:avLst/>
          </a:prstGeom>
          <a:solidFill>
            <a:srgbClr val="E8D45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C" dirty="0">
                <a:solidFill>
                  <a:schemeClr val="tx1"/>
                </a:solidFill>
                <a:latin typeface="Berlin Sans FB" panose="020E0602020502020306" pitchFamily="34" charset="0"/>
              </a:rPr>
              <a:t>19</a:t>
            </a:r>
          </a:p>
        </p:txBody>
      </p:sp>
      <p:sp>
        <p:nvSpPr>
          <p:cNvPr id="33" name="AutoShape 6" descr="Resultado de imagen para ícono alojamiento"/>
          <p:cNvSpPr>
            <a:spLocks noChangeAspect="1" noChangeArrowheads="1"/>
          </p:cNvSpPr>
          <p:nvPr/>
        </p:nvSpPr>
        <p:spPr bwMode="auto">
          <a:xfrm>
            <a:off x="116681" y="-5143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C" sz="1350"/>
          </a:p>
        </p:txBody>
      </p:sp>
      <p:pic>
        <p:nvPicPr>
          <p:cNvPr id="3079" name="Picture 7" descr="alojamiento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870" y="1827305"/>
            <a:ext cx="928085" cy="928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diseño-gráfico-del-ejemplo-del-icono-del-vector-de-la-alimentación-92695430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22161" r="20463" b="29219"/>
          <a:stretch/>
        </p:blipFill>
        <p:spPr bwMode="auto">
          <a:xfrm>
            <a:off x="4919649" y="3039472"/>
            <a:ext cx="870137" cy="75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786" y="4052338"/>
            <a:ext cx="783420" cy="783420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54" y="5059170"/>
            <a:ext cx="926411" cy="926411"/>
          </a:xfrm>
          <a:prstGeom prst="rect">
            <a:avLst/>
          </a:prstGeom>
        </p:spPr>
      </p:pic>
      <p:sp>
        <p:nvSpPr>
          <p:cNvPr id="38" name="Elipse 37"/>
          <p:cNvSpPr/>
          <p:nvPr/>
        </p:nvSpPr>
        <p:spPr>
          <a:xfrm>
            <a:off x="6124586" y="3123629"/>
            <a:ext cx="622777" cy="588704"/>
          </a:xfrm>
          <a:prstGeom prst="ellipse">
            <a:avLst/>
          </a:prstGeom>
          <a:solidFill>
            <a:srgbClr val="E8D45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C" dirty="0">
                <a:solidFill>
                  <a:schemeClr val="tx1"/>
                </a:solidFill>
                <a:latin typeface="Berlin Sans FB" panose="020E0602020502020306" pitchFamily="34" charset="0"/>
              </a:rPr>
              <a:t>158</a:t>
            </a:r>
          </a:p>
        </p:txBody>
      </p:sp>
      <p:sp>
        <p:nvSpPr>
          <p:cNvPr id="39" name="Elipse 38"/>
          <p:cNvSpPr/>
          <p:nvPr/>
        </p:nvSpPr>
        <p:spPr>
          <a:xfrm>
            <a:off x="6117360" y="4208746"/>
            <a:ext cx="619362" cy="557267"/>
          </a:xfrm>
          <a:prstGeom prst="ellipse">
            <a:avLst/>
          </a:prstGeom>
          <a:solidFill>
            <a:srgbClr val="E8D45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C" dirty="0">
                <a:solidFill>
                  <a:schemeClr val="tx1"/>
                </a:solidFill>
                <a:latin typeface="Berlin Sans FB" panose="020E0602020502020306" pitchFamily="34" charset="0"/>
              </a:rPr>
              <a:t>16</a:t>
            </a:r>
          </a:p>
        </p:txBody>
      </p:sp>
      <p:sp>
        <p:nvSpPr>
          <p:cNvPr id="40" name="Elipse 39"/>
          <p:cNvSpPr/>
          <p:nvPr/>
        </p:nvSpPr>
        <p:spPr>
          <a:xfrm>
            <a:off x="6078051" y="5214814"/>
            <a:ext cx="658671" cy="615122"/>
          </a:xfrm>
          <a:prstGeom prst="ellipse">
            <a:avLst/>
          </a:prstGeom>
          <a:solidFill>
            <a:srgbClr val="E8D45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25</a:t>
            </a:r>
            <a:endParaRPr lang="es-EC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7151835" y="6309320"/>
            <a:ext cx="17812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(Ministerio de Turismo, 2018)</a:t>
            </a:r>
            <a:endParaRPr lang="es-EC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710" y="3907290"/>
            <a:ext cx="2129820" cy="1010217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70"/>
          <a:stretch/>
        </p:blipFill>
        <p:spPr>
          <a:xfrm>
            <a:off x="7276435" y="2995594"/>
            <a:ext cx="1251650" cy="911696"/>
          </a:xfrm>
          <a:prstGeom prst="rect">
            <a:avLst/>
          </a:prstGeom>
        </p:spPr>
      </p:pic>
      <p:pic>
        <p:nvPicPr>
          <p:cNvPr id="3081" name="Picture 9" descr="14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75"/>
          <a:stretch/>
        </p:blipFill>
        <p:spPr bwMode="auto">
          <a:xfrm>
            <a:off x="6877711" y="1783846"/>
            <a:ext cx="2089460" cy="84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082" name="Picture 10" descr="autobus-dibujos-animados_29937-1182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790" y="4570626"/>
            <a:ext cx="2021302" cy="2021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2" name="1 Título"/>
          <p:cNvSpPr txBox="1">
            <a:spLocks/>
          </p:cNvSpPr>
          <p:nvPr/>
        </p:nvSpPr>
        <p:spPr>
          <a:xfrm>
            <a:off x="251520" y="260648"/>
            <a:ext cx="8568951" cy="1224136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 smtClean="0">
                <a:latin typeface="Franklin Gothic Demi Cond" panose="020B0706030402020204" pitchFamily="34" charset="0"/>
              </a:rPr>
              <a:t>ANÁLISIS SITUACIONAL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7" name="1 Título"/>
          <p:cNvSpPr txBox="1">
            <a:spLocks/>
          </p:cNvSpPr>
          <p:nvPr/>
        </p:nvSpPr>
        <p:spPr>
          <a:xfrm>
            <a:off x="771910" y="6217496"/>
            <a:ext cx="5559740" cy="414480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 smtClean="0">
                <a:latin typeface="Franklin Gothic Demi Cond" panose="020B0706030402020204" pitchFamily="34" charset="0"/>
              </a:rPr>
              <a:t>PLANTA TURÍSTICA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743" y="3316925"/>
            <a:ext cx="1383149" cy="105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3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/>
          <p:cNvSpPr/>
          <p:nvPr/>
        </p:nvSpPr>
        <p:spPr>
          <a:xfrm>
            <a:off x="4895022" y="2285285"/>
            <a:ext cx="3695700" cy="32861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350"/>
          </a:p>
        </p:txBody>
      </p:sp>
      <p:sp>
        <p:nvSpPr>
          <p:cNvPr id="7" name="Rectángulo redondeado 6"/>
          <p:cNvSpPr/>
          <p:nvPr/>
        </p:nvSpPr>
        <p:spPr>
          <a:xfrm>
            <a:off x="348000" y="2299054"/>
            <a:ext cx="3695700" cy="32861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350"/>
          </a:p>
        </p:txBody>
      </p:sp>
      <p:pic>
        <p:nvPicPr>
          <p:cNvPr id="5122" name="Picture 2" descr="brand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9" t="12643" r="5975" b="9278"/>
          <a:stretch/>
        </p:blipFill>
        <p:spPr bwMode="auto">
          <a:xfrm>
            <a:off x="744799" y="2757388"/>
            <a:ext cx="1360992" cy="1247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0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999" r="5333" b="1334"/>
          <a:stretch/>
        </p:blipFill>
        <p:spPr bwMode="auto">
          <a:xfrm>
            <a:off x="1580027" y="4171184"/>
            <a:ext cx="1147126" cy="1232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lecha izquierda 7"/>
          <p:cNvSpPr/>
          <p:nvPr/>
        </p:nvSpPr>
        <p:spPr>
          <a:xfrm>
            <a:off x="4064224" y="3381176"/>
            <a:ext cx="710803" cy="742950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350"/>
          </a:p>
        </p:txBody>
      </p:sp>
      <p:sp>
        <p:nvSpPr>
          <p:cNvPr id="9" name="Flecha derecha 8"/>
          <p:cNvSpPr/>
          <p:nvPr/>
        </p:nvSpPr>
        <p:spPr>
          <a:xfrm>
            <a:off x="4119376" y="4298399"/>
            <a:ext cx="699669" cy="80962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35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21" y="3755667"/>
            <a:ext cx="2021087" cy="668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4" name="Picture 4" descr="Nueva-marca-MCyP-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590" y="2579393"/>
            <a:ext cx="1671263" cy="118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125" name="Picture 5" descr="photo_larg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13" y="2359728"/>
            <a:ext cx="1669121" cy="1669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126" name="Picture 6" descr="WfnWfBlw_400x40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262" y="2507340"/>
            <a:ext cx="1296092" cy="1296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127" name="Picture 7" descr="El Tamb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800" y="4471312"/>
            <a:ext cx="1114317" cy="111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128" name="Picture 8" descr="azogues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7" b="25749"/>
          <a:stretch/>
        </p:blipFill>
        <p:spPr bwMode="auto">
          <a:xfrm>
            <a:off x="6595424" y="4509120"/>
            <a:ext cx="1784930" cy="96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7" name="1 Título"/>
          <p:cNvSpPr txBox="1">
            <a:spLocks/>
          </p:cNvSpPr>
          <p:nvPr/>
        </p:nvSpPr>
        <p:spPr>
          <a:xfrm>
            <a:off x="251520" y="260648"/>
            <a:ext cx="8568951" cy="1224136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 smtClean="0">
                <a:latin typeface="Franklin Gothic Demi Cond" panose="020B0706030402020204" pitchFamily="34" charset="0"/>
              </a:rPr>
              <a:t>ANÁLISIS SITUACIONAL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1756125" y="6062334"/>
            <a:ext cx="5559740" cy="414480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200" dirty="0" smtClean="0">
                <a:latin typeface="Franklin Gothic Demi Cond" panose="020B0706030402020204" pitchFamily="34" charset="0"/>
              </a:rPr>
              <a:t>SUPERESTRUCTURA</a:t>
            </a:r>
            <a:endParaRPr lang="es-EC" sz="62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06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3" t="2240" r="38222" b="8341"/>
          <a:stretch/>
        </p:blipFill>
        <p:spPr>
          <a:xfrm>
            <a:off x="2958549" y="1892988"/>
            <a:ext cx="2791478" cy="252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8D45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8" t="-2008" r="33444" b="5471"/>
          <a:stretch/>
        </p:blipFill>
        <p:spPr>
          <a:xfrm>
            <a:off x="5955459" y="1821079"/>
            <a:ext cx="3041949" cy="2593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8D45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147" r="867" b="27786"/>
          <a:stretch/>
        </p:blipFill>
        <p:spPr>
          <a:xfrm>
            <a:off x="225954" y="1887754"/>
            <a:ext cx="2527163" cy="2526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8D45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/>
          <p:cNvSpPr txBox="1"/>
          <p:nvPr/>
        </p:nvSpPr>
        <p:spPr>
          <a:xfrm>
            <a:off x="151936" y="4869584"/>
            <a:ext cx="26918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400" dirty="0" smtClean="0">
                <a:latin typeface="Berlin Sans FB" panose="020E0602020502020306" pitchFamily="34" charset="0"/>
              </a:rPr>
              <a:t>Cantón Cañar</a:t>
            </a:r>
          </a:p>
          <a:p>
            <a:pPr algn="just"/>
            <a:r>
              <a:rPr lang="es-EC" sz="1400" dirty="0" smtClean="0">
                <a:latin typeface="Berlin Sans FB" panose="020E0602020502020306" pitchFamily="34" charset="0"/>
              </a:rPr>
              <a:t>Altura: 3160 m.s.n.m.</a:t>
            </a:r>
          </a:p>
          <a:p>
            <a:pPr algn="just"/>
            <a:r>
              <a:rPr lang="es-EC" sz="1400" dirty="0" smtClean="0">
                <a:latin typeface="Berlin Sans FB" panose="020E0602020502020306" pitchFamily="34" charset="0"/>
              </a:rPr>
              <a:t>Pilaloma</a:t>
            </a:r>
            <a:r>
              <a:rPr lang="es-EC" sz="1400" dirty="0">
                <a:latin typeface="Berlin Sans FB" panose="020E0602020502020306" pitchFamily="34" charset="0"/>
              </a:rPr>
              <a:t>, </a:t>
            </a:r>
            <a:r>
              <a:rPr lang="es-EC" sz="1400" dirty="0" smtClean="0">
                <a:latin typeface="Berlin Sans FB" panose="020E0602020502020306" pitchFamily="34" charset="0"/>
              </a:rPr>
              <a:t>Templo del Sol, Condamine y La Vaguada, Ingachungana, La Tortuga, El Intihuayco, Cara del Inca, Escalinata del Barranco y </a:t>
            </a:r>
            <a:r>
              <a:rPr lang="es-EC" sz="1400" dirty="0">
                <a:latin typeface="Berlin Sans FB" panose="020E0602020502020306" pitchFamily="34" charset="0"/>
              </a:rPr>
              <a:t>Museo de </a:t>
            </a:r>
            <a:r>
              <a:rPr lang="es-EC" sz="1400" dirty="0" smtClean="0">
                <a:latin typeface="Berlin Sans FB" panose="020E0602020502020306" pitchFamily="34" charset="0"/>
              </a:rPr>
              <a:t>Sitio</a:t>
            </a:r>
            <a:r>
              <a:rPr lang="es-EC" sz="1400" dirty="0">
                <a:latin typeface="Berlin Sans FB" panose="020E0602020502020306" pitchFamily="34" charset="0"/>
              </a:rPr>
              <a:t>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031132" y="5129569"/>
            <a:ext cx="29568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400" dirty="0" smtClean="0">
                <a:latin typeface="Berlin Sans FB" panose="020E0602020502020306" pitchFamily="34" charset="0"/>
              </a:rPr>
              <a:t>Cantón El Tambo</a:t>
            </a:r>
          </a:p>
          <a:p>
            <a:pPr algn="just"/>
            <a:r>
              <a:rPr lang="es-EC" sz="1400" dirty="0" smtClean="0">
                <a:latin typeface="Berlin Sans FB" panose="020E0602020502020306" pitchFamily="34" charset="0"/>
              </a:rPr>
              <a:t>Altura: 2968 m.s.n.m.</a:t>
            </a:r>
          </a:p>
          <a:p>
            <a:pPr algn="just"/>
            <a:r>
              <a:rPr lang="es-EC" sz="1400" dirty="0" smtClean="0">
                <a:latin typeface="Berlin Sans FB" panose="020E0602020502020306" pitchFamily="34" charset="0"/>
              </a:rPr>
              <a:t>Dirección noreste – Cerro Yanacauri</a:t>
            </a:r>
          </a:p>
          <a:p>
            <a:pPr algn="just"/>
            <a:r>
              <a:rPr lang="es-EC" sz="1400" dirty="0" smtClean="0">
                <a:latin typeface="Berlin Sans FB" panose="020E0602020502020306" pitchFamily="34" charset="0"/>
              </a:rPr>
              <a:t>Gran </a:t>
            </a:r>
            <a:r>
              <a:rPr lang="es-EC" sz="1400" dirty="0">
                <a:latin typeface="Berlin Sans FB" panose="020E0602020502020306" pitchFamily="34" charset="0"/>
              </a:rPr>
              <a:t>cancha, Sillón Cañari-Inca, mesa o altar </a:t>
            </a:r>
            <a:r>
              <a:rPr lang="es-EC" sz="1400" dirty="0" smtClean="0">
                <a:latin typeface="Berlin Sans FB" panose="020E0602020502020306" pitchFamily="34" charset="0"/>
              </a:rPr>
              <a:t>cañari, Museo y Centro de Interpretación.</a:t>
            </a:r>
            <a:endParaRPr lang="es-EC" sz="1600" dirty="0">
              <a:latin typeface="Berlin Sans FB" panose="020E0602020502020306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958549" y="4992625"/>
            <a:ext cx="27914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400" dirty="0" smtClean="0">
                <a:latin typeface="Berlin Sans FB" panose="020E0602020502020306" pitchFamily="34" charset="0"/>
              </a:rPr>
              <a:t>Cantón Azogues</a:t>
            </a:r>
          </a:p>
          <a:p>
            <a:pPr algn="just"/>
            <a:r>
              <a:rPr lang="es-EC" sz="1400" dirty="0" smtClean="0">
                <a:latin typeface="Berlin Sans FB" panose="020E0602020502020306" pitchFamily="34" charset="0"/>
              </a:rPr>
              <a:t>Altura: 2518 m.s.n.m.</a:t>
            </a:r>
          </a:p>
          <a:p>
            <a:pPr algn="just"/>
            <a:r>
              <a:rPr lang="es-EC" sz="1400" dirty="0" smtClean="0">
                <a:latin typeface="Berlin Sans FB" panose="020E0602020502020306" pitchFamily="34" charset="0"/>
              </a:rPr>
              <a:t>Andenes</a:t>
            </a:r>
            <a:r>
              <a:rPr lang="es-EC" sz="1400" dirty="0">
                <a:latin typeface="Berlin Sans FB" panose="020E0602020502020306" pitchFamily="34" charset="0"/>
              </a:rPr>
              <a:t>, muros habitacionales, rastros de grabado sobre rocas, abrigos rocosos, niveles cerámicos.</a:t>
            </a: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323528" y="193187"/>
            <a:ext cx="8568951" cy="1028046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 smtClean="0">
                <a:latin typeface="Franklin Gothic Demi Cond" panose="020B0706030402020204" pitchFamily="34" charset="0"/>
              </a:rPr>
              <a:t>ANÁLISIS SITUACIONAL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1907294" y="1288694"/>
            <a:ext cx="5559740" cy="414480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200" dirty="0" smtClean="0">
                <a:latin typeface="Franklin Gothic Demi Cond" panose="020B0706030402020204" pitchFamily="34" charset="0"/>
              </a:rPr>
              <a:t>OFERTA </a:t>
            </a:r>
            <a:r>
              <a:rPr lang="es-EC" sz="6200" dirty="0">
                <a:latin typeface="Franklin Gothic Demi Cond" panose="020B0706030402020204" pitchFamily="34" charset="0"/>
              </a:rPr>
              <a:t>TURÍSTICA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99" y="4526309"/>
            <a:ext cx="1565003" cy="31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163" y="4542493"/>
            <a:ext cx="1546252" cy="32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544" y="4549707"/>
            <a:ext cx="1574051" cy="32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29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260648"/>
            <a:ext cx="8568951" cy="1224136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 smtClean="0">
                <a:latin typeface="Franklin Gothic Demi Cond" panose="020B0706030402020204" pitchFamily="34" charset="0"/>
              </a:rPr>
              <a:t>DEMANDA TURÍSTICA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4"/>
          <a:stretch/>
        </p:blipFill>
        <p:spPr bwMode="auto">
          <a:xfrm>
            <a:off x="251520" y="1532654"/>
            <a:ext cx="5404697" cy="51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209" y="3279380"/>
            <a:ext cx="1296144" cy="41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Resultado de imagen de EL TAMBO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418" y="2176397"/>
            <a:ext cx="1296144" cy="97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69" y="2603665"/>
            <a:ext cx="2444923" cy="110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30" y="2088071"/>
            <a:ext cx="1676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08" y="4293096"/>
            <a:ext cx="2392484" cy="235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04" y="3841304"/>
            <a:ext cx="1425491" cy="30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9" t="12136"/>
          <a:stretch/>
        </p:blipFill>
        <p:spPr bwMode="auto">
          <a:xfrm>
            <a:off x="2843808" y="4365104"/>
            <a:ext cx="2694806" cy="22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/>
          <a:stretch/>
        </p:blipFill>
        <p:spPr bwMode="auto">
          <a:xfrm>
            <a:off x="3085954" y="3975680"/>
            <a:ext cx="2210513" cy="27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231" y="1577383"/>
            <a:ext cx="3038865" cy="205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718" y="3709443"/>
            <a:ext cx="2887890" cy="26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2529631459"/>
              </p:ext>
            </p:extLst>
          </p:nvPr>
        </p:nvGraphicFramePr>
        <p:xfrm>
          <a:off x="5671527" y="4437112"/>
          <a:ext cx="3308271" cy="1610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453" y="4084181"/>
            <a:ext cx="1620939" cy="33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265" y="2050658"/>
            <a:ext cx="1399692" cy="148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895" y="3566300"/>
            <a:ext cx="1607322" cy="32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19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4365104"/>
            <a:ext cx="9144000" cy="1800200"/>
          </a:xfrm>
          <a:ln w="76200">
            <a:solidFill>
              <a:srgbClr val="E8D45E"/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es-EC" sz="7200" dirty="0" smtClean="0">
                <a:latin typeface="Franklin Gothic Demi Cond" panose="020B0706030402020204" pitchFamily="34" charset="0"/>
              </a:rPr>
              <a:t>PROPUESTA</a:t>
            </a:r>
            <a:endParaRPr lang="es-EC" sz="72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30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260648"/>
            <a:ext cx="8568951" cy="1512168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 smtClean="0">
                <a:latin typeface="Franklin Gothic Demi Cond" panose="020B0706030402020204" pitchFamily="34" charset="0"/>
              </a:rPr>
              <a:t>DEFINIR Y VALORAR LOS RECURSOS NATURALES Y CULTURALES EN EL SECTOR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02" y="2141867"/>
            <a:ext cx="4254093" cy="20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879" y="2276872"/>
            <a:ext cx="4104455" cy="175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3966063" cy="152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055" y="4198583"/>
            <a:ext cx="4272101" cy="195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1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Cecilia\Documents\liz\tesis\TESIS\fotos tesis diapos\IMG_8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17" y="171292"/>
            <a:ext cx="8859597" cy="6570075"/>
          </a:xfrm>
          <a:prstGeom prst="rect">
            <a:avLst/>
          </a:prstGeom>
          <a:noFill/>
          <a:ln w="57150">
            <a:solidFill>
              <a:srgbClr val="E8D45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19672" y="1772816"/>
            <a:ext cx="5688632" cy="3168352"/>
          </a:xfr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>
            <a:normAutofit/>
          </a:bodyPr>
          <a:lstStyle/>
          <a:p>
            <a:pPr algn="ctr"/>
            <a:r>
              <a:rPr lang="es-EC" sz="53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“LA CULTURA ES EL EJERCICIO PROFUNDO DE LA IDENTIDAD”</a:t>
            </a:r>
            <a:br>
              <a:rPr lang="es-EC" sz="53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</a:br>
            <a:r>
              <a:rPr lang="es-EC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Julio Cortázar</a:t>
            </a:r>
            <a:endParaRPr lang="es-EC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83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260648"/>
            <a:ext cx="8568951" cy="1512168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 smtClean="0">
                <a:latin typeface="Franklin Gothic Demi Cond" panose="020B0706030402020204" pitchFamily="34" charset="0"/>
              </a:rPr>
              <a:t>MARCA TURÍSTICA Y ESTRATEGIA DE MARKETING          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63328"/>
            <a:ext cx="4608512" cy="14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22166"/>
            <a:ext cx="3958168" cy="158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29" y="3520147"/>
            <a:ext cx="4163910" cy="158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194" y="1963328"/>
            <a:ext cx="3766270" cy="146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664" y="5176589"/>
            <a:ext cx="3528392" cy="148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37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260648"/>
            <a:ext cx="8568951" cy="1512168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 smtClean="0">
                <a:latin typeface="Franklin Gothic Demi Cond" panose="020B0706030402020204" pitchFamily="34" charset="0"/>
              </a:rPr>
              <a:t>PODER CIUDADANO Y EMPODERAMIENTO COMUNITARIO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9" t="1843" r="14523" b="89196"/>
          <a:stretch/>
        </p:blipFill>
        <p:spPr bwMode="auto">
          <a:xfrm>
            <a:off x="274760" y="2122998"/>
            <a:ext cx="3197129" cy="26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4" r="33926" b="44513"/>
          <a:stretch/>
        </p:blipFill>
        <p:spPr bwMode="auto">
          <a:xfrm>
            <a:off x="274760" y="2564904"/>
            <a:ext cx="3197129" cy="150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1" t="55339" r="21245"/>
          <a:stretch/>
        </p:blipFill>
        <p:spPr bwMode="auto">
          <a:xfrm>
            <a:off x="274760" y="4065812"/>
            <a:ext cx="3205081" cy="150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" t="2399" r="2502" b="88429"/>
          <a:stretch/>
        </p:blipFill>
        <p:spPr bwMode="auto">
          <a:xfrm>
            <a:off x="3732206" y="5424079"/>
            <a:ext cx="5019676" cy="29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7"/>
          <a:stretch/>
        </p:blipFill>
        <p:spPr bwMode="auto">
          <a:xfrm>
            <a:off x="3649757" y="2585526"/>
            <a:ext cx="5184575" cy="270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37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260648"/>
            <a:ext cx="8568951" cy="1512168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 smtClean="0">
                <a:latin typeface="Franklin Gothic Demi Cond" panose="020B0706030402020204" pitchFamily="34" charset="0"/>
              </a:rPr>
              <a:t>PARTICIPACIÓN Y COMUNICACIÓN ENTRE LOS ACTORES INVOLUCRADOS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03" y="2064284"/>
            <a:ext cx="4273292" cy="179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57709"/>
            <a:ext cx="4104454" cy="179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03" y="4149081"/>
            <a:ext cx="4257821" cy="182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4142506"/>
            <a:ext cx="4104455" cy="181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37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260648"/>
            <a:ext cx="8568951" cy="1512168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 smtClean="0">
                <a:latin typeface="Franklin Gothic Demi Cond" panose="020B0706030402020204" pitchFamily="34" charset="0"/>
              </a:rPr>
              <a:t>PUESTA EN VALOR DEL PATRIMONIO ARQUEOLÓGICO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3996836" cy="338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97" y="2416290"/>
            <a:ext cx="4327910" cy="338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37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1 Título"/>
          <p:cNvSpPr txBox="1">
            <a:spLocks/>
          </p:cNvSpPr>
          <p:nvPr/>
        </p:nvSpPr>
        <p:spPr>
          <a:xfrm>
            <a:off x="251520" y="3764947"/>
            <a:ext cx="4837108" cy="2902511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8" name="1 Título"/>
          <p:cNvSpPr txBox="1">
            <a:spLocks/>
          </p:cNvSpPr>
          <p:nvPr/>
        </p:nvSpPr>
        <p:spPr>
          <a:xfrm>
            <a:off x="5259555" y="4535189"/>
            <a:ext cx="3471555" cy="2062035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6" name="1 Título"/>
          <p:cNvSpPr txBox="1">
            <a:spLocks/>
          </p:cNvSpPr>
          <p:nvPr/>
        </p:nvSpPr>
        <p:spPr>
          <a:xfrm>
            <a:off x="5725204" y="1662471"/>
            <a:ext cx="2540259" cy="2331279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5" name="1 Título"/>
          <p:cNvSpPr txBox="1">
            <a:spLocks/>
          </p:cNvSpPr>
          <p:nvPr/>
        </p:nvSpPr>
        <p:spPr>
          <a:xfrm>
            <a:off x="251520" y="1675875"/>
            <a:ext cx="4837108" cy="1837904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7171" name="Picture 3" descr="trabajo-en-equipo-éxito-empresarial-del-concepto-ejemplo-icono-engranaje-sistema-coloreado-vector-11779945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8805" r="10256" b="15062"/>
          <a:stretch/>
        </p:blipFill>
        <p:spPr bwMode="auto">
          <a:xfrm>
            <a:off x="382963" y="1958188"/>
            <a:ext cx="1315057" cy="138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173" name="Picture 5" descr="gifs-animados-arqueologos-96270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049" y="1925941"/>
            <a:ext cx="1110346" cy="141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Cruz 6"/>
          <p:cNvSpPr/>
          <p:nvPr/>
        </p:nvSpPr>
        <p:spPr>
          <a:xfrm>
            <a:off x="1763335" y="2454468"/>
            <a:ext cx="430837" cy="417256"/>
          </a:xfrm>
          <a:prstGeom prst="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350">
              <a:solidFill>
                <a:schemeClr val="tx1"/>
              </a:solidFill>
            </a:endParaRPr>
          </a:p>
        </p:txBody>
      </p:sp>
      <p:pic>
        <p:nvPicPr>
          <p:cNvPr id="7175" name="Picture 7" descr="85e7cfc94f6087573a7875da8fe20f007606a1e9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3CBAE2"/>
              </a:clrFrom>
              <a:clrTo>
                <a:srgbClr val="3CBA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7" t="8932" r="5798" b="9679"/>
          <a:stretch/>
        </p:blipFill>
        <p:spPr bwMode="auto">
          <a:xfrm>
            <a:off x="2194172" y="1958188"/>
            <a:ext cx="1296797" cy="142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3304778" y="2484423"/>
            <a:ext cx="485087" cy="1271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350"/>
          </a:p>
        </p:txBody>
      </p:sp>
      <p:pic>
        <p:nvPicPr>
          <p:cNvPr id="7176" name="Picture 8" descr="depositphotos_91768876-stock-illustration-school-building-color-doodle-vector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8" t="11664" r="15180" b="17540"/>
          <a:stretch/>
        </p:blipFill>
        <p:spPr bwMode="auto">
          <a:xfrm>
            <a:off x="967929" y="4292361"/>
            <a:ext cx="1167775" cy="119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72" y="5268857"/>
            <a:ext cx="1514865" cy="908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Rectángulo 30"/>
          <p:cNvSpPr/>
          <p:nvPr/>
        </p:nvSpPr>
        <p:spPr>
          <a:xfrm>
            <a:off x="3304778" y="2701231"/>
            <a:ext cx="485087" cy="1271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350"/>
          </a:p>
        </p:txBody>
      </p:sp>
      <p:pic>
        <p:nvPicPr>
          <p:cNvPr id="7177" name="Picture 9" descr="parti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12"/>
          <a:stretch/>
        </p:blipFill>
        <p:spPr bwMode="auto">
          <a:xfrm>
            <a:off x="5930894" y="1853519"/>
            <a:ext cx="2128880" cy="1824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179" name="Picture 11" descr="1f6ab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989" y="1851847"/>
            <a:ext cx="2031681" cy="203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180" name="Picture 12" descr="comunicación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28" y="5268857"/>
            <a:ext cx="2247900" cy="1289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181" name="Picture 13" descr="hoja-rota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916" y="4654209"/>
            <a:ext cx="1187820" cy="142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2" name="1 Título"/>
          <p:cNvSpPr txBox="1">
            <a:spLocks/>
          </p:cNvSpPr>
          <p:nvPr/>
        </p:nvSpPr>
        <p:spPr>
          <a:xfrm>
            <a:off x="251520" y="260648"/>
            <a:ext cx="8568951" cy="1224136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 smtClean="0">
                <a:latin typeface="Franklin Gothic Demi Cond" panose="020B0706030402020204" pitchFamily="34" charset="0"/>
              </a:rPr>
              <a:t>CONCLUSIONES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r="10566"/>
          <a:stretch/>
        </p:blipFill>
        <p:spPr bwMode="auto">
          <a:xfrm>
            <a:off x="2631015" y="6286195"/>
            <a:ext cx="2294177" cy="21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404" y="4093824"/>
            <a:ext cx="2511169" cy="33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ninos-ninas-dibujos-animados-estudiantes_18591-286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34"/>
          <a:stretch>
            <a:fillRect/>
          </a:stretch>
        </p:blipFill>
        <p:spPr bwMode="auto">
          <a:xfrm>
            <a:off x="614351" y="5600446"/>
            <a:ext cx="1886777" cy="88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ángulo redondeado 1"/>
          <p:cNvSpPr/>
          <p:nvPr/>
        </p:nvSpPr>
        <p:spPr>
          <a:xfrm>
            <a:off x="614351" y="3954305"/>
            <a:ext cx="1725401" cy="212241"/>
          </a:xfrm>
          <a:prstGeom prst="roundRect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ESTUDIANTES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2052" name="Picture 4" descr="depositphotos_107612970-stock-illustration-happy-cartoon-grandparents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967" y="3844052"/>
            <a:ext cx="1382275" cy="138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02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1 Título"/>
          <p:cNvSpPr txBox="1">
            <a:spLocks/>
          </p:cNvSpPr>
          <p:nvPr/>
        </p:nvSpPr>
        <p:spPr>
          <a:xfrm>
            <a:off x="6801571" y="1829864"/>
            <a:ext cx="2174435" cy="4665901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1" name="1 Título"/>
          <p:cNvSpPr txBox="1">
            <a:spLocks/>
          </p:cNvSpPr>
          <p:nvPr/>
        </p:nvSpPr>
        <p:spPr>
          <a:xfrm>
            <a:off x="4684295" y="1802675"/>
            <a:ext cx="2006328" cy="4665901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0" name="1 Título"/>
          <p:cNvSpPr txBox="1">
            <a:spLocks/>
          </p:cNvSpPr>
          <p:nvPr/>
        </p:nvSpPr>
        <p:spPr>
          <a:xfrm>
            <a:off x="2288000" y="1829862"/>
            <a:ext cx="2273104" cy="4665901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9" name="1 Título"/>
          <p:cNvSpPr txBox="1">
            <a:spLocks/>
          </p:cNvSpPr>
          <p:nvPr/>
        </p:nvSpPr>
        <p:spPr>
          <a:xfrm>
            <a:off x="209251" y="1829863"/>
            <a:ext cx="1961705" cy="4665901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 flipH="1">
            <a:off x="4525656" y="1775488"/>
            <a:ext cx="70894" cy="47202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96" name="Picture 4" descr="arqueológico gestió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" t="9935" r="4832" b="11956"/>
          <a:stretch/>
        </p:blipFill>
        <p:spPr bwMode="auto">
          <a:xfrm>
            <a:off x="391766" y="5267966"/>
            <a:ext cx="1779190" cy="101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8" name="Picture 7" descr="jbljgl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2" t="18880" r="50063" b="37103"/>
          <a:stretch/>
        </p:blipFill>
        <p:spPr bwMode="auto">
          <a:xfrm>
            <a:off x="478060" y="3081630"/>
            <a:ext cx="712043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9" name="Picture 7" descr="jbljgl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94" t="15959" b="37391"/>
          <a:stretch/>
        </p:blipFill>
        <p:spPr bwMode="auto">
          <a:xfrm>
            <a:off x="1226693" y="3141439"/>
            <a:ext cx="885974" cy="86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70"/>
          <a:stretch/>
        </p:blipFill>
        <p:spPr>
          <a:xfrm>
            <a:off x="759597" y="4362813"/>
            <a:ext cx="819150" cy="596665"/>
          </a:xfrm>
          <a:prstGeom prst="rect">
            <a:avLst/>
          </a:prstGeom>
        </p:spPr>
      </p:pic>
      <p:pic>
        <p:nvPicPr>
          <p:cNvPr id="8200" name="Picture 8" descr="sacar-maximo-partido-plan-de-difusion-blogsterapp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A8CBCD"/>
              </a:clrFrom>
              <a:clrTo>
                <a:srgbClr val="A8CB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7" r="25891"/>
          <a:stretch/>
        </p:blipFill>
        <p:spPr bwMode="auto">
          <a:xfrm>
            <a:off x="2617738" y="4889303"/>
            <a:ext cx="1569463" cy="1443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201" name="Picture 9" descr="depositphotos_247678694-stock-illustration-tourist-couple-cartoons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0"/>
          <a:stretch/>
        </p:blipFill>
        <p:spPr bwMode="auto">
          <a:xfrm>
            <a:off x="2787577" y="3700536"/>
            <a:ext cx="927182" cy="1123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13" name="Conector recto de flecha 12"/>
          <p:cNvCxnSpPr/>
          <p:nvPr/>
        </p:nvCxnSpPr>
        <p:spPr>
          <a:xfrm flipH="1">
            <a:off x="3660207" y="3623143"/>
            <a:ext cx="295266" cy="301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>
            <a:off x="2628912" y="3647902"/>
            <a:ext cx="350042" cy="2270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V="1">
            <a:off x="2675206" y="4603947"/>
            <a:ext cx="324728" cy="3326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H="1" flipV="1">
            <a:off x="3654258" y="4618390"/>
            <a:ext cx="388910" cy="3388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202" name="Picture 10" descr="community_manager[3]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510" y="3246609"/>
            <a:ext cx="1797763" cy="150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203" name="Picture 11" descr="leye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60" y="1802675"/>
            <a:ext cx="1805598" cy="1014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6" name="Flecha abajo 25"/>
          <p:cNvSpPr/>
          <p:nvPr/>
        </p:nvSpPr>
        <p:spPr>
          <a:xfrm>
            <a:off x="5545900" y="2823762"/>
            <a:ext cx="192015" cy="26756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350"/>
          </a:p>
        </p:txBody>
      </p:sp>
      <p:pic>
        <p:nvPicPr>
          <p:cNvPr id="8206" name="Picture 14" descr="comunicacion-eficaz-300x231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7FA4D9"/>
              </a:clrFrom>
              <a:clrTo>
                <a:srgbClr val="7FA4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281" y="5300473"/>
            <a:ext cx="1451288" cy="111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9" name="Flecha abajo 38"/>
          <p:cNvSpPr/>
          <p:nvPr/>
        </p:nvSpPr>
        <p:spPr>
          <a:xfrm>
            <a:off x="5563917" y="4912956"/>
            <a:ext cx="192015" cy="26756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350"/>
          </a:p>
        </p:txBody>
      </p:sp>
      <p:pic>
        <p:nvPicPr>
          <p:cNvPr id="8207" name="Picture 15" descr="imag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240" y="2168422"/>
            <a:ext cx="2075766" cy="138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688" y="3941059"/>
            <a:ext cx="2131318" cy="1943793"/>
          </a:xfrm>
          <a:prstGeom prst="rect">
            <a:avLst/>
          </a:prstGeom>
        </p:spPr>
      </p:pic>
      <p:sp>
        <p:nvSpPr>
          <p:cNvPr id="27" name="1 Título"/>
          <p:cNvSpPr txBox="1">
            <a:spLocks/>
          </p:cNvSpPr>
          <p:nvPr/>
        </p:nvSpPr>
        <p:spPr>
          <a:xfrm>
            <a:off x="251520" y="260648"/>
            <a:ext cx="8568951" cy="1224136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 smtClean="0">
                <a:latin typeface="Franklin Gothic Demi Cond" panose="020B0706030402020204" pitchFamily="34" charset="0"/>
              </a:rPr>
              <a:t>RECOMENDACIONES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6146" name="Picture 2" descr="C:\Users\Cecilia\Documents\liz\tesis\TESIS\fotos tesis diapos\gad azogu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52" y="2753559"/>
            <a:ext cx="675535" cy="67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Cecilia\Documents\liz\tesis\TESIS\fotos tesis diapos\gad tambo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860" y="1970966"/>
            <a:ext cx="677934" cy="67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Cecilia\Documents\liz\tesis\TESIS\fotos tesis diapos\gad caña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36" y="2167884"/>
            <a:ext cx="679836" cy="96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epositphotos_97526582-stock-illustration-land-transportation-vector-set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9" t="34080" b="27699"/>
          <a:stretch/>
        </p:blipFill>
        <p:spPr bwMode="auto">
          <a:xfrm>
            <a:off x="369343" y="2123584"/>
            <a:ext cx="1699281" cy="81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34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GRACIAS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2608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28" y="2287264"/>
            <a:ext cx="2261592" cy="1742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Marcador de contenido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9" r="6577" b="13661"/>
          <a:stretch/>
        </p:blipFill>
        <p:spPr>
          <a:xfrm>
            <a:off x="6204293" y="4355234"/>
            <a:ext cx="2373384" cy="1266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8D45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4" b="48889"/>
          <a:stretch/>
        </p:blipFill>
        <p:spPr>
          <a:xfrm>
            <a:off x="6204293" y="2598897"/>
            <a:ext cx="2373384" cy="1535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8D45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 r="17141"/>
          <a:stretch/>
        </p:blipFill>
        <p:spPr>
          <a:xfrm>
            <a:off x="6204293" y="1194848"/>
            <a:ext cx="2399649" cy="1199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8D45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Flecha derecha 14"/>
          <p:cNvSpPr/>
          <p:nvPr/>
        </p:nvSpPr>
        <p:spPr>
          <a:xfrm>
            <a:off x="3333128" y="1780523"/>
            <a:ext cx="2345795" cy="519315"/>
          </a:xfrm>
          <a:prstGeom prst="rightArrow">
            <a:avLst/>
          </a:prstGeom>
          <a:solidFill>
            <a:srgbClr val="E8D45E"/>
          </a:solidFill>
          <a:ln>
            <a:solidFill>
              <a:srgbClr val="E8D45E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C" sz="1350" b="1" dirty="0">
                <a:solidFill>
                  <a:schemeClr val="tx1"/>
                </a:solidFill>
                <a:latin typeface="Berlin Sans FB" panose="020E0602020502020306" pitchFamily="34" charset="0"/>
              </a:rPr>
              <a:t>Desarrollo Local</a:t>
            </a:r>
          </a:p>
        </p:txBody>
      </p:sp>
      <p:sp>
        <p:nvSpPr>
          <p:cNvPr id="25" name="Flecha izquierda 24"/>
          <p:cNvSpPr/>
          <p:nvPr/>
        </p:nvSpPr>
        <p:spPr>
          <a:xfrm>
            <a:off x="3212791" y="4071792"/>
            <a:ext cx="2381929" cy="566884"/>
          </a:xfrm>
          <a:prstGeom prst="leftArrow">
            <a:avLst/>
          </a:prstGeom>
          <a:solidFill>
            <a:srgbClr val="E8D45E"/>
          </a:solidFill>
          <a:ln>
            <a:solidFill>
              <a:srgbClr val="E8D45E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C" sz="1350" b="1" dirty="0">
                <a:solidFill>
                  <a:schemeClr val="tx1"/>
                </a:solidFill>
                <a:latin typeface="Berlin Sans FB" panose="020E0602020502020306" pitchFamily="34" charset="0"/>
              </a:rPr>
              <a:t>Amenazas Culturales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409" y="649088"/>
            <a:ext cx="2879232" cy="114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409" y="4866419"/>
            <a:ext cx="2879232" cy="126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36386"/>
            <a:ext cx="2391754" cy="414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32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Cecilia\Documents\liz\tesis\TESIS\fotos tesis diapos\a41a8f5d-15cf-4f0e-ad6c-e1c48a3b9d6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107"/>
          <a:stretch/>
        </p:blipFill>
        <p:spPr bwMode="auto">
          <a:xfrm>
            <a:off x="-941294" y="0"/>
            <a:ext cx="10085294" cy="6858000"/>
          </a:xfrm>
          <a:prstGeom prst="rect">
            <a:avLst/>
          </a:prstGeom>
          <a:solidFill>
            <a:srgbClr val="FFCC66">
              <a:alpha val="0"/>
            </a:srgbClr>
          </a:solidFill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251520" y="253092"/>
            <a:ext cx="3492896" cy="6336704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C" sz="6000" dirty="0">
                <a:latin typeface="Franklin Gothic Demi Cond" panose="020B0706030402020204" pitchFamily="34" charset="0"/>
              </a:rPr>
              <a:t>OBJETIVOS 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14" y="620688"/>
            <a:ext cx="4983571" cy="179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13" y="2674660"/>
            <a:ext cx="4969859" cy="140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12" y="4242595"/>
            <a:ext cx="4957573" cy="174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11560" y="1432489"/>
            <a:ext cx="28083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rgbClr val="E8D45E"/>
                </a:solidFill>
                <a:latin typeface="Berlin Sans FB" panose="020E0602020502020306" pitchFamily="34" charset="0"/>
              </a:rPr>
              <a:t>GESTIÓN</a:t>
            </a:r>
          </a:p>
          <a:p>
            <a:r>
              <a:rPr lang="es-EC" sz="2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Valor </a:t>
            </a:r>
            <a:r>
              <a:rPr lang="es-EC" sz="2400" dirty="0">
                <a:solidFill>
                  <a:schemeClr val="bg1"/>
                </a:solidFill>
                <a:latin typeface="Berlin Sans FB" panose="020E0602020502020306" pitchFamily="34" charset="0"/>
              </a:rPr>
              <a:t>P</a:t>
            </a:r>
            <a:r>
              <a:rPr lang="es-EC" sz="2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atrimonial</a:t>
            </a:r>
          </a:p>
          <a:p>
            <a:r>
              <a:rPr lang="es-EC" sz="2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Turismo Cultural</a:t>
            </a:r>
            <a:endParaRPr lang="es-EC" sz="24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060" name="Picture 12" descr="Resultado de imagen de turismo cultural dibujo&quot;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370" l="1717" r="97854">
                        <a14:foregroundMark x1="17167" y1="21196" x2="17167" y2="21196"/>
                        <a14:foregroundMark x1="26609" y1="11957" x2="26609" y2="11957"/>
                        <a14:foregroundMark x1="39914" y1="9239" x2="39914" y2="9239"/>
                        <a14:foregroundMark x1="46352" y1="10870" x2="46352" y2="10870"/>
                        <a14:foregroundMark x1="21888" y1="15761" x2="21888" y2="15761"/>
                        <a14:foregroundMark x1="51931" y1="5435" x2="51931" y2="5435"/>
                        <a14:foregroundMark x1="55365" y1="5435" x2="55365" y2="5435"/>
                        <a14:foregroundMark x1="59657" y1="5435" x2="59657" y2="5435"/>
                        <a14:foregroundMark x1="64378" y1="9239" x2="64378" y2="9239"/>
                        <a14:foregroundMark x1="66953" y1="13587" x2="66953" y2="13587"/>
                        <a14:foregroundMark x1="70815" y1="10870" x2="70815" y2="10870"/>
                        <a14:foregroundMark x1="80258" y1="9783" x2="80258" y2="9783"/>
                        <a14:foregroundMark x1="79399" y1="3804" x2="79399" y2="3804"/>
                        <a14:foregroundMark x1="87124" y1="5978" x2="87124" y2="5978"/>
                        <a14:foregroundMark x1="87554" y1="19022" x2="87554" y2="19022"/>
                        <a14:foregroundMark x1="91845" y1="21739" x2="91845" y2="21739"/>
                        <a14:foregroundMark x1="45494" y1="28804" x2="45494" y2="28804"/>
                        <a14:foregroundMark x1="50215" y1="28261" x2="50215" y2="28261"/>
                        <a14:foregroundMark x1="50215" y1="32065" x2="50215" y2="32065"/>
                        <a14:foregroundMark x1="43777" y1="33152" x2="43777" y2="33152"/>
                        <a14:foregroundMark x1="33047" y1="21196" x2="33047" y2="21196"/>
                        <a14:foregroundMark x1="64378" y1="19022" x2="64378" y2="19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5280">
            <a:off x="762545" y="4680507"/>
            <a:ext cx="22193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6" descr="Resultado de imagen de valor agregado dibuj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6" b="100000" l="5896" r="950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902">
            <a:off x="190081" y="2485300"/>
            <a:ext cx="3526881" cy="188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77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4365104"/>
            <a:ext cx="9144000" cy="1800200"/>
          </a:xfrm>
          <a:ln w="76200">
            <a:solidFill>
              <a:srgbClr val="E8D45E"/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es-EC" sz="7200" dirty="0" smtClean="0">
                <a:latin typeface="Franklin Gothic Demi Cond" panose="020B0706030402020204" pitchFamily="34" charset="0"/>
              </a:rPr>
              <a:t>MARCO TEÓRICO</a:t>
            </a:r>
            <a:endParaRPr lang="es-EC" sz="72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5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echa derecha 4"/>
          <p:cNvSpPr/>
          <p:nvPr/>
        </p:nvSpPr>
        <p:spPr>
          <a:xfrm>
            <a:off x="4276723" y="3787897"/>
            <a:ext cx="590550" cy="561975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35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51520" y="260648"/>
            <a:ext cx="8568951" cy="1224136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 smtClean="0">
                <a:latin typeface="Franklin Gothic Demi Cond" panose="020B0706030402020204" pitchFamily="34" charset="0"/>
              </a:rPr>
              <a:t>TEORÍA GENERAL </a:t>
            </a:r>
            <a:r>
              <a:rPr lang="es-EC" sz="6000" dirty="0">
                <a:latin typeface="Franklin Gothic Demi Cond" panose="020B0706030402020204" pitchFamily="34" charset="0"/>
              </a:rPr>
              <a:t>DE SISTEMAS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1833"/>
            <a:ext cx="3975778" cy="345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698" y="2341833"/>
            <a:ext cx="4052518" cy="342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49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8257912"/>
              </p:ext>
            </p:extLst>
          </p:nvPr>
        </p:nvGraphicFramePr>
        <p:xfrm>
          <a:off x="-324544" y="3140968"/>
          <a:ext cx="3744416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251519" y="146442"/>
            <a:ext cx="8568951" cy="864096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 smtClean="0">
                <a:latin typeface="Franklin Gothic Demi Cond" panose="020B0706030402020204" pitchFamily="34" charset="0"/>
              </a:rPr>
              <a:t>TEORÍA GENERAL DE SISTEMAS </a:t>
            </a:r>
            <a:endParaRPr lang="es-EC" sz="6000" dirty="0">
              <a:latin typeface="Franklin Gothic Demi Cond" panose="020B0706030402020204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2885536" y="1035352"/>
            <a:ext cx="3300916" cy="620688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s-EC" sz="2500" dirty="0" smtClean="0">
              <a:latin typeface="Franklin Gothic Demi Cond" panose="020B0706030402020204" pitchFamily="34" charset="0"/>
            </a:endParaRPr>
          </a:p>
          <a:p>
            <a:r>
              <a:rPr lang="es-EC" sz="6000" dirty="0" smtClean="0">
                <a:latin typeface="Franklin Gothic Demi Cond" panose="020B0706030402020204" pitchFamily="34" charset="0"/>
              </a:rPr>
              <a:t>SÍSTEMA </a:t>
            </a:r>
            <a:r>
              <a:rPr lang="es-EC" sz="6000" dirty="0">
                <a:latin typeface="Franklin Gothic Demi Cond" panose="020B0706030402020204" pitchFamily="34" charset="0"/>
              </a:rPr>
              <a:t>TURÍSTICO </a:t>
            </a:r>
          </a:p>
        </p:txBody>
      </p:sp>
      <p:pic>
        <p:nvPicPr>
          <p:cNvPr id="10" name="Marcador de contenido 3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275856" y="1853444"/>
            <a:ext cx="5760640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8D45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ángulo 10"/>
          <p:cNvSpPr/>
          <p:nvPr/>
        </p:nvSpPr>
        <p:spPr>
          <a:xfrm>
            <a:off x="7745758" y="6335700"/>
            <a:ext cx="12907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(Boullón, 2006)</a:t>
            </a:r>
            <a:endParaRPr lang="es-EC" sz="1350" dirty="0"/>
          </a:p>
        </p:txBody>
      </p:sp>
    </p:spTree>
    <p:extLst>
      <p:ext uri="{BB962C8B-B14F-4D97-AF65-F5344CB8AC3E}">
        <p14:creationId xmlns:p14="http://schemas.microsoft.com/office/powerpoint/2010/main" val="262955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260648"/>
            <a:ext cx="8568951" cy="1224136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 smtClean="0">
                <a:latin typeface="Franklin Gothic Demi Cond" panose="020B0706030402020204" pitchFamily="34" charset="0"/>
              </a:rPr>
              <a:t>MODELO DE GESTIÓN CULTURAL 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648394"/>
            <a:ext cx="4176464" cy="152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626" y="1793944"/>
            <a:ext cx="3994845" cy="2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96" y="3339155"/>
            <a:ext cx="3744416" cy="315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124" y="4318395"/>
            <a:ext cx="4441347" cy="176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6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260648"/>
            <a:ext cx="8568951" cy="1224136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 smtClean="0">
                <a:latin typeface="Franklin Gothic Demi Cond" panose="020B0706030402020204" pitchFamily="34" charset="0"/>
              </a:rPr>
              <a:t>MODELO DE GESTIÓN CULTURAL 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98" y="1628800"/>
            <a:ext cx="4960711" cy="183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4" y="3587262"/>
            <a:ext cx="472927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283" y="2060848"/>
            <a:ext cx="346438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84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ja">
  <a:themeElements>
    <a:clrScheme name="Ángulo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Intermedio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ja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5530</TotalTime>
  <Words>297</Words>
  <Application>Microsoft Office PowerPoint</Application>
  <PresentationFormat>Presentación en pantalla (4:3)</PresentationFormat>
  <Paragraphs>80</Paragraphs>
  <Slides>26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6" baseType="lpstr">
      <vt:lpstr>Agency FB</vt:lpstr>
      <vt:lpstr>Aharoni</vt:lpstr>
      <vt:lpstr>Arial</vt:lpstr>
      <vt:lpstr>Berlin Sans FB</vt:lpstr>
      <vt:lpstr>Bernard MT Condensed</vt:lpstr>
      <vt:lpstr>Calibri</vt:lpstr>
      <vt:lpstr>Franklin Gothic Demi Cond</vt:lpstr>
      <vt:lpstr>Times New Roman</vt:lpstr>
      <vt:lpstr>Tw Cen MT</vt:lpstr>
      <vt:lpstr>Paja</vt:lpstr>
      <vt:lpstr>LA GESTIÓN DE PATRIMONIO ARQUEOLÓGICO EN EL TURISMO CULTURAL, CASO DE ESTUDIO DE LOS COMPLEJOS ARQUEOLÓGICOS:INGAPIRCA, COJITAMBO Y COYOCTOR DE LA PROVINCIA DE CAÑAR</vt:lpstr>
      <vt:lpstr>“LA CULTURA ES EL EJERCICIO PROFUNDO DE LA IDENTIDAD” Julio Cortázar</vt:lpstr>
      <vt:lpstr>Presentación de PowerPoint</vt:lpstr>
      <vt:lpstr>Presentación de PowerPoint</vt:lpstr>
      <vt:lpstr>MARCO TEÓRICO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PROPUESTA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Cecilia</dc:creator>
  <cp:lastModifiedBy>Nataly Paucar</cp:lastModifiedBy>
  <cp:revision>88</cp:revision>
  <dcterms:created xsi:type="dcterms:W3CDTF">2019-12-01T15:56:01Z</dcterms:created>
  <dcterms:modified xsi:type="dcterms:W3CDTF">2019-12-17T21:49:20Z</dcterms:modified>
</cp:coreProperties>
</file>