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30"/>
  </p:notesMasterIdLst>
  <p:sldIdLst>
    <p:sldId id="695" r:id="rId2"/>
    <p:sldId id="2372" r:id="rId3"/>
    <p:sldId id="2388" r:id="rId4"/>
    <p:sldId id="2378" r:id="rId5"/>
    <p:sldId id="2460" r:id="rId6"/>
    <p:sldId id="2382" r:id="rId7"/>
    <p:sldId id="2374" r:id="rId8"/>
    <p:sldId id="2381" r:id="rId9"/>
    <p:sldId id="2376" r:id="rId10"/>
    <p:sldId id="2399" r:id="rId11"/>
    <p:sldId id="2461" r:id="rId12"/>
    <p:sldId id="2384" r:id="rId13"/>
    <p:sldId id="2401" r:id="rId14"/>
    <p:sldId id="2462" r:id="rId15"/>
    <p:sldId id="2463" r:id="rId16"/>
    <p:sldId id="2464" r:id="rId17"/>
    <p:sldId id="2465" r:id="rId18"/>
    <p:sldId id="2466" r:id="rId19"/>
    <p:sldId id="2467" r:id="rId20"/>
    <p:sldId id="2402" r:id="rId21"/>
    <p:sldId id="2427" r:id="rId22"/>
    <p:sldId id="2471" r:id="rId23"/>
    <p:sldId id="2469" r:id="rId24"/>
    <p:sldId id="2468" r:id="rId25"/>
    <p:sldId id="2428" r:id="rId26"/>
    <p:sldId id="2433" r:id="rId27"/>
    <p:sldId id="2472" r:id="rId28"/>
    <p:sldId id="2430" r:id="rId2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94" userDrawn="1">
          <p15:clr>
            <a:srgbClr val="A4A3A4"/>
          </p15:clr>
        </p15:guide>
        <p15:guide id="2" pos="6022" userDrawn="1">
          <p15:clr>
            <a:srgbClr val="A4A3A4"/>
          </p15:clr>
        </p15:guide>
        <p15:guide id="3" pos="526" userDrawn="1">
          <p15:clr>
            <a:srgbClr val="A4A3A4"/>
          </p15:clr>
        </p15:guide>
        <p15:guide id="5" orient="horz" pos="555" userDrawn="1">
          <p15:clr>
            <a:srgbClr val="A4A3A4"/>
          </p15:clr>
        </p15:guide>
        <p15:guide id="41" pos="7587" userDrawn="1">
          <p15:clr>
            <a:srgbClr val="A4A3A4"/>
          </p15:clr>
        </p15:guide>
        <p15:guide id="46" orient="horz" pos="43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E9F"/>
    <a:srgbClr val="0E293C"/>
    <a:srgbClr val="E3E5E5"/>
    <a:srgbClr val="BFC4CA"/>
    <a:srgbClr val="FBFEFE"/>
    <a:srgbClr val="202A34"/>
    <a:srgbClr val="EBEDEE"/>
    <a:srgbClr val="CFFAFD"/>
    <a:srgbClr val="06919A"/>
    <a:srgbClr val="2E3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88398" autoAdjust="0"/>
  </p:normalViewPr>
  <p:slideViewPr>
    <p:cSldViewPr snapToGrid="0" snapToObjects="1">
      <p:cViewPr>
        <p:scale>
          <a:sx n="33" d="100"/>
          <a:sy n="33" d="100"/>
        </p:scale>
        <p:origin x="2142" y="876"/>
      </p:cViewPr>
      <p:guideLst>
        <p:guide orient="horz" pos="5794"/>
        <p:guide pos="6022"/>
        <p:guide pos="526"/>
        <p:guide orient="horz" pos="555"/>
        <p:guide pos="7587"/>
        <p:guide orient="horz" pos="438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8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3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40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1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9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9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47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80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4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5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6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3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0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0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0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6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2" y="0"/>
            <a:ext cx="13297422" cy="13715999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4216" y="0"/>
            <a:ext cx="10335491" cy="9725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448794"/>
            <a:ext cx="24377650" cy="4267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4377650" cy="4267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188824" y="-1"/>
            <a:ext cx="12188825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7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4377649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97286" y="3048032"/>
            <a:ext cx="4435953" cy="7862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449916" y="2734133"/>
            <a:ext cx="6424523" cy="8529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609082" y="4389406"/>
            <a:ext cx="7538899" cy="4741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6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A69-CE6F-2440-BAE4-5A4B3040CF2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12" r:id="rId10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DCCE58-718F-40A6-A6A3-CD3E292666CC}"/>
              </a:ext>
            </a:extLst>
          </p:cNvPr>
          <p:cNvSpPr/>
          <p:nvPr/>
        </p:nvSpPr>
        <p:spPr>
          <a:xfrm>
            <a:off x="-2" y="-37760"/>
            <a:ext cx="24377649" cy="3240000"/>
          </a:xfrm>
          <a:prstGeom prst="rect">
            <a:avLst/>
          </a:prstGeom>
          <a:solidFill>
            <a:srgbClr val="EBE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0" y="3111615"/>
            <a:ext cx="24377649" cy="8102252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Black" panose="020F0502020204030203"/>
            </a:endParaRPr>
          </a:p>
          <a:p>
            <a:pPr algn="ctr"/>
            <a:endParaRPr lang="en-US" dirty="0">
              <a:latin typeface="Lato Black" panose="020F05020202040302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B3D3-56C1-D04E-A5E3-75B695A5ECF7}"/>
              </a:ext>
            </a:extLst>
          </p:cNvPr>
          <p:cNvSpPr txBox="1"/>
          <p:nvPr/>
        </p:nvSpPr>
        <p:spPr>
          <a:xfrm>
            <a:off x="1153319" y="6706318"/>
            <a:ext cx="22071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“IDENTIFIACIÓN EN TIEMPO REAL DE PÉRDIDA DE VÍA” </a:t>
            </a:r>
            <a:endParaRPr lang="en-US" sz="5400" b="1" dirty="0">
              <a:solidFill>
                <a:schemeClr val="bg1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CB51-9231-8940-8D90-D747B41BC6D4}"/>
              </a:ext>
            </a:extLst>
          </p:cNvPr>
          <p:cNvSpPr/>
          <p:nvPr/>
        </p:nvSpPr>
        <p:spPr>
          <a:xfrm>
            <a:off x="0" y="11213867"/>
            <a:ext cx="24377649" cy="487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0" y="11693236"/>
            <a:ext cx="24377649" cy="2022764"/>
          </a:xfrm>
          <a:prstGeom prst="rect">
            <a:avLst/>
          </a:prstGeom>
          <a:solidFill>
            <a:srgbClr val="202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B5DBC1-D061-4046-871E-B07D6379FBC4}"/>
              </a:ext>
            </a:extLst>
          </p:cNvPr>
          <p:cNvSpPr/>
          <p:nvPr/>
        </p:nvSpPr>
        <p:spPr>
          <a:xfrm>
            <a:off x="-2" y="-37760"/>
            <a:ext cx="24377649" cy="3581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Resultado de imagen para automatizacion y control espe">
            <a:extLst>
              <a:ext uri="{FF2B5EF4-FFF2-40B4-BE49-F238E27FC236}">
                <a16:creationId xmlns:a16="http://schemas.microsoft.com/office/drawing/2014/main" id="{B33A8B00-1068-4FEF-B066-D0881AF4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9091" l="437" r="98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914" y="456928"/>
            <a:ext cx="224836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B745F0A-2F69-4976-80B0-8F9F55803431}"/>
              </a:ext>
            </a:extLst>
          </p:cNvPr>
          <p:cNvSpPr/>
          <p:nvPr/>
        </p:nvSpPr>
        <p:spPr>
          <a:xfrm>
            <a:off x="3975284" y="4131112"/>
            <a:ext cx="17548802" cy="73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CARRERA DE INGENIERÍA EN ELECTRÓNICA, AUTOMATIZACIÓN Y CONTROL</a:t>
            </a:r>
            <a:endParaRPr lang="es-EC" sz="3200" dirty="0">
              <a:solidFill>
                <a:schemeClr val="tx1">
                  <a:lumMod val="60000"/>
                  <a:lumOff val="40000"/>
                </a:schemeClr>
              </a:solidFill>
              <a:effectLst/>
              <a:latin typeface="Lato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Resultado de imagen para automatizacion y control espe">
            <a:extLst>
              <a:ext uri="{FF2B5EF4-FFF2-40B4-BE49-F238E27FC236}">
                <a16:creationId xmlns:a16="http://schemas.microsoft.com/office/drawing/2014/main" id="{82102F1E-568D-4AAD-8782-20D96381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99554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4" y="450133"/>
            <a:ext cx="206116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6F6A658-E607-4D93-8704-EB178BB4A562}"/>
              </a:ext>
            </a:extLst>
          </p:cNvPr>
          <p:cNvSpPr/>
          <p:nvPr/>
        </p:nvSpPr>
        <p:spPr>
          <a:xfrm>
            <a:off x="3382558" y="3609316"/>
            <a:ext cx="18734254" cy="73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DEPARTAMENTO DE ELÉCTRICA, ELECTRÓNICA Y TELECOMUNICACIONES</a:t>
            </a:r>
            <a:endParaRPr lang="es-EC" sz="2400" dirty="0">
              <a:solidFill>
                <a:schemeClr val="tx1">
                  <a:lumMod val="60000"/>
                  <a:lumOff val="40000"/>
                </a:schemeClr>
              </a:solidFill>
              <a:effectLst/>
              <a:latin typeface="Lato Black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C0FB1A30-BEB4-470A-9B82-E75B0335C373}"/>
              </a:ext>
            </a:extLst>
          </p:cNvPr>
          <p:cNvSpPr txBox="1"/>
          <p:nvPr/>
        </p:nvSpPr>
        <p:spPr>
          <a:xfrm>
            <a:off x="48046" y="11874934"/>
            <a:ext cx="10619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AUTOR: Villegas Pico, Martín Belisario</a:t>
            </a:r>
          </a:p>
          <a:p>
            <a:r>
              <a:rPr lang="es-EC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DIRECTOR: Ing. Aguilar Castillo, Wilbert Geovanny, PhD.</a:t>
            </a:r>
            <a:endParaRPr lang="es-EC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C631EE8-4991-4253-B986-89E3C501D919}"/>
              </a:ext>
            </a:extLst>
          </p:cNvPr>
          <p:cNvSpPr/>
          <p:nvPr/>
        </p:nvSpPr>
        <p:spPr>
          <a:xfrm>
            <a:off x="3039660" y="3102546"/>
            <a:ext cx="18734254" cy="820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chemeClr val="tx1">
                    <a:lumMod val="40000"/>
                    <a:lumOff val="60000"/>
                  </a:schemeClr>
                </a:solidFill>
                <a:latin typeface="Lato Black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UNIVERSIDAD DE LAS FUERZAS ARMADAS - ESPE</a:t>
            </a:r>
            <a:endParaRPr lang="es-EC" sz="2800" b="1" dirty="0">
              <a:solidFill>
                <a:schemeClr val="tx1">
                  <a:lumMod val="40000"/>
                  <a:lumOff val="60000"/>
                </a:schemeClr>
              </a:solidFill>
              <a:effectLst/>
              <a:latin typeface="Lato Black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Resultado de imagen para espe">
            <a:extLst>
              <a:ext uri="{FF2B5EF4-FFF2-40B4-BE49-F238E27FC236}">
                <a16:creationId xmlns:a16="http://schemas.microsoft.com/office/drawing/2014/main" id="{4DBA9277-F981-4494-9E93-385ED59A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292" y="-132919"/>
            <a:ext cx="358305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4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D6787A-2138-8141-9F2D-64F599A124D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0216D3-B123-CE44-84E0-353EF39D5AA6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Resultado de imagen para espe">
            <a:extLst>
              <a:ext uri="{FF2B5EF4-FFF2-40B4-BE49-F238E27FC236}">
                <a16:creationId xmlns:a16="http://schemas.microsoft.com/office/drawing/2014/main" id="{C32095E8-623D-4A72-ACBF-E75FD00E1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espe">
            <a:extLst>
              <a:ext uri="{FF2B5EF4-FFF2-40B4-BE49-F238E27FC236}">
                <a16:creationId xmlns:a16="http://schemas.microsoft.com/office/drawing/2014/main" id="{23FEB73A-4777-4438-8BBD-F84DF1B2F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C692E3-6450-487E-AE25-E0C008CF76D9}"/>
              </a:ext>
            </a:extLst>
          </p:cNvPr>
          <p:cNvSpPr txBox="1"/>
          <p:nvPr/>
        </p:nvSpPr>
        <p:spPr>
          <a:xfrm>
            <a:off x="145143" y="12787293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 LOS ALGORITMOS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68" name="TextBox 22">
            <a:extLst>
              <a:ext uri="{FF2B5EF4-FFF2-40B4-BE49-F238E27FC236}">
                <a16:creationId xmlns:a16="http://schemas.microsoft.com/office/drawing/2014/main" id="{D823B466-0B82-4CA0-BAB7-2DE117CA2E7A}"/>
              </a:ext>
            </a:extLst>
          </p:cNvPr>
          <p:cNvSpPr txBox="1"/>
          <p:nvPr/>
        </p:nvSpPr>
        <p:spPr>
          <a:xfrm>
            <a:off x="3138318" y="921896"/>
            <a:ext cx="9050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RED NEURONAL VGG16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17B00-516C-41C7-B71A-121D62390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012" y="4186237"/>
            <a:ext cx="18412379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9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D6787A-2138-8141-9F2D-64F599A124D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0216D3-B123-CE44-84E0-353EF39D5AA6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Resultado de imagen para espe">
            <a:extLst>
              <a:ext uri="{FF2B5EF4-FFF2-40B4-BE49-F238E27FC236}">
                <a16:creationId xmlns:a16="http://schemas.microsoft.com/office/drawing/2014/main" id="{C32095E8-623D-4A72-ACBF-E75FD00E1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espe">
            <a:extLst>
              <a:ext uri="{FF2B5EF4-FFF2-40B4-BE49-F238E27FC236}">
                <a16:creationId xmlns:a16="http://schemas.microsoft.com/office/drawing/2014/main" id="{23FEB73A-4777-4438-8BBD-F84DF1B2F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C692E3-6450-487E-AE25-E0C008CF76D9}"/>
              </a:ext>
            </a:extLst>
          </p:cNvPr>
          <p:cNvSpPr txBox="1"/>
          <p:nvPr/>
        </p:nvSpPr>
        <p:spPr>
          <a:xfrm>
            <a:off x="145143" y="12787293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 LOS ALGORITMOS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68" name="TextBox 22">
            <a:extLst>
              <a:ext uri="{FF2B5EF4-FFF2-40B4-BE49-F238E27FC236}">
                <a16:creationId xmlns:a16="http://schemas.microsoft.com/office/drawing/2014/main" id="{D823B466-0B82-4CA0-BAB7-2DE117CA2E7A}"/>
              </a:ext>
            </a:extLst>
          </p:cNvPr>
          <p:cNvSpPr txBox="1"/>
          <p:nvPr/>
        </p:nvSpPr>
        <p:spPr>
          <a:xfrm>
            <a:off x="3138318" y="921896"/>
            <a:ext cx="9050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RED NEURONAL VGG16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922C9-E640-485F-8C7E-AE8A053AC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699" y="2600324"/>
            <a:ext cx="13342591" cy="88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012561B-F2CE-2242-A9D9-95D0598A4023}"/>
              </a:ext>
            </a:extLst>
          </p:cNvPr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2C801C-29EC-8E48-B8C7-426791895A42}"/>
              </a:ext>
            </a:extLst>
          </p:cNvPr>
          <p:cNvGrpSpPr/>
          <p:nvPr/>
        </p:nvGrpSpPr>
        <p:grpSpPr>
          <a:xfrm>
            <a:off x="835025" y="3833633"/>
            <a:ext cx="11815295" cy="5517985"/>
            <a:chOff x="1872819" y="4937963"/>
            <a:chExt cx="11416462" cy="34308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23095-04C5-184E-9DC0-FC7629A47FD0}"/>
                </a:ext>
              </a:extLst>
            </p:cNvPr>
            <p:cNvSpPr txBox="1"/>
            <p:nvPr/>
          </p:nvSpPr>
          <p:spPr>
            <a:xfrm>
              <a:off x="1872819" y="4937963"/>
              <a:ext cx="11416462" cy="197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Descripción del experimento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95044859-4B45-5C4B-8C10-1AAF1EB92CED}"/>
                </a:ext>
              </a:extLst>
            </p:cNvPr>
            <p:cNvSpPr txBox="1">
              <a:spLocks/>
            </p:cNvSpPr>
            <p:nvPr/>
          </p:nvSpPr>
          <p:spPr>
            <a:xfrm>
              <a:off x="1872819" y="7127203"/>
              <a:ext cx="11416462" cy="1241643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r>
                <a:rPr lang="es-EC" sz="40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En este capitulo se describe el procedimiento de la implementación del sistema de alerta de</a:t>
              </a:r>
            </a:p>
            <a:p>
              <a:pPr algn="just">
                <a:lnSpc>
                  <a:spcPts val="4299"/>
                </a:lnSpc>
              </a:pPr>
              <a:r>
                <a:rPr lang="es-EC" sz="40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pérdida de vía.</a:t>
              </a:r>
              <a:r>
                <a:rPr lang="es-ES" sz="40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	 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97DB983-E855-BA44-8472-7F08CDCA2356}"/>
              </a:ext>
            </a:extLst>
          </p:cNvPr>
          <p:cNvSpPr/>
          <p:nvPr/>
        </p:nvSpPr>
        <p:spPr>
          <a:xfrm>
            <a:off x="17856869" y="2211292"/>
            <a:ext cx="4916581" cy="4916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5A703-06D9-0E43-A52F-D99DEF6F85AD}"/>
              </a:ext>
            </a:extLst>
          </p:cNvPr>
          <p:cNvSpPr/>
          <p:nvPr/>
        </p:nvSpPr>
        <p:spPr>
          <a:xfrm>
            <a:off x="18084735" y="7869160"/>
            <a:ext cx="3635552" cy="3635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E5B956-869B-AC4A-A4E8-9391B9E104D7}"/>
              </a:ext>
            </a:extLst>
          </p:cNvPr>
          <p:cNvSpPr/>
          <p:nvPr/>
        </p:nvSpPr>
        <p:spPr>
          <a:xfrm>
            <a:off x="13064681" y="3861280"/>
            <a:ext cx="6488330" cy="64883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4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del </a:t>
            </a:r>
            <a:r>
              <a:rPr lang="es-ES" sz="1600" dirty="0" err="1">
                <a:solidFill>
                  <a:schemeClr val="tx2"/>
                </a:solidFill>
              </a:rPr>
              <a:t>experiemento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endParaRPr lang="es-EC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629C0-A00C-4C15-8021-739135F81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637" y="2890397"/>
            <a:ext cx="21737519" cy="7935206"/>
          </a:xfrm>
          <a:prstGeom prst="rect">
            <a:avLst/>
          </a:prstGeom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90658A7E-FDB4-42CD-BD16-720535DC6C5E}"/>
              </a:ext>
            </a:extLst>
          </p:cNvPr>
          <p:cNvSpPr txBox="1"/>
          <p:nvPr/>
        </p:nvSpPr>
        <p:spPr>
          <a:xfrm>
            <a:off x="2662068" y="490507"/>
            <a:ext cx="129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DIAGRAMA DE BLOQUES GENERAL</a:t>
            </a:r>
          </a:p>
        </p:txBody>
      </p:sp>
    </p:spTree>
    <p:extLst>
      <p:ext uri="{BB962C8B-B14F-4D97-AF65-F5344CB8AC3E}">
        <p14:creationId xmlns:p14="http://schemas.microsoft.com/office/powerpoint/2010/main" val="270480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del </a:t>
            </a:r>
            <a:r>
              <a:rPr lang="es-ES" sz="1600" dirty="0" err="1">
                <a:solidFill>
                  <a:schemeClr val="tx2"/>
                </a:solidFill>
              </a:rPr>
              <a:t>experiemento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90658A7E-FDB4-42CD-BD16-720535DC6C5E}"/>
              </a:ext>
            </a:extLst>
          </p:cNvPr>
          <p:cNvSpPr txBox="1"/>
          <p:nvPr/>
        </p:nvSpPr>
        <p:spPr>
          <a:xfrm>
            <a:off x="2662068" y="490507"/>
            <a:ext cx="129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MÁSCARA DE ENTRENAMIENTO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64EE4D-76BF-4B11-9D76-254697A87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067" y="2081212"/>
            <a:ext cx="10517539" cy="5919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41F325-8D86-4B70-9D58-1744E820C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7871" y="7105650"/>
            <a:ext cx="11107724" cy="63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del </a:t>
            </a:r>
            <a:r>
              <a:rPr lang="es-ES" sz="1600" dirty="0" err="1">
                <a:solidFill>
                  <a:schemeClr val="tx2"/>
                </a:solidFill>
              </a:rPr>
              <a:t>experiemento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90658A7E-FDB4-42CD-BD16-720535DC6C5E}"/>
              </a:ext>
            </a:extLst>
          </p:cNvPr>
          <p:cNvSpPr txBox="1"/>
          <p:nvPr/>
        </p:nvSpPr>
        <p:spPr>
          <a:xfrm>
            <a:off x="2662068" y="490507"/>
            <a:ext cx="129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SECUENCIA DE LA RED NEURONAL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F9005-C0F0-482D-9B9A-2E87026F9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350" y="1751742"/>
            <a:ext cx="14560949" cy="117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8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del </a:t>
            </a:r>
            <a:r>
              <a:rPr lang="es-ES" sz="1600" dirty="0" err="1">
                <a:solidFill>
                  <a:schemeClr val="tx2"/>
                </a:solidFill>
              </a:rPr>
              <a:t>experiemento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90658A7E-FDB4-42CD-BD16-720535DC6C5E}"/>
              </a:ext>
            </a:extLst>
          </p:cNvPr>
          <p:cNvSpPr txBox="1"/>
          <p:nvPr/>
        </p:nvSpPr>
        <p:spPr>
          <a:xfrm>
            <a:off x="2662068" y="490507"/>
            <a:ext cx="129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RESULTADO DEL DECODIFICADOR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CEDC5-42CB-4751-A3F0-EE862CCAF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298" y="1660555"/>
            <a:ext cx="9976610" cy="110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del </a:t>
            </a:r>
            <a:r>
              <a:rPr lang="es-ES" sz="1600" dirty="0" err="1">
                <a:solidFill>
                  <a:schemeClr val="tx2"/>
                </a:solidFill>
              </a:rPr>
              <a:t>experiemento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90658A7E-FDB4-42CD-BD16-720535DC6C5E}"/>
              </a:ext>
            </a:extLst>
          </p:cNvPr>
          <p:cNvSpPr txBox="1"/>
          <p:nvPr/>
        </p:nvSpPr>
        <p:spPr>
          <a:xfrm>
            <a:off x="2662068" y="490507"/>
            <a:ext cx="129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CLASIFICADOR DE LÍNEAS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F68DF8-E435-4E96-841E-2345D2071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796" y="1660555"/>
            <a:ext cx="12224057" cy="116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del </a:t>
            </a:r>
            <a:r>
              <a:rPr lang="es-ES" sz="1600" dirty="0" err="1">
                <a:solidFill>
                  <a:schemeClr val="tx2"/>
                </a:solidFill>
              </a:rPr>
              <a:t>experiemento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90658A7E-FDB4-42CD-BD16-720535DC6C5E}"/>
              </a:ext>
            </a:extLst>
          </p:cNvPr>
          <p:cNvSpPr txBox="1"/>
          <p:nvPr/>
        </p:nvSpPr>
        <p:spPr>
          <a:xfrm>
            <a:off x="2662068" y="490507"/>
            <a:ext cx="129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CLASIFICADOR DE LÍNEAS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4B19A-B1D1-4064-AD18-437E899AD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068" y="1885335"/>
            <a:ext cx="10316513" cy="5944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160DB-CC59-4241-98AE-ACB4A8B3E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1253" y="7045448"/>
            <a:ext cx="10316513" cy="59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del </a:t>
            </a:r>
            <a:r>
              <a:rPr lang="es-ES" sz="1600" dirty="0" err="1">
                <a:solidFill>
                  <a:schemeClr val="tx2"/>
                </a:solidFill>
              </a:rPr>
              <a:t>experiemento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90658A7E-FDB4-42CD-BD16-720535DC6C5E}"/>
              </a:ext>
            </a:extLst>
          </p:cNvPr>
          <p:cNvSpPr txBox="1"/>
          <p:nvPr/>
        </p:nvSpPr>
        <p:spPr>
          <a:xfrm>
            <a:off x="2662068" y="490507"/>
            <a:ext cx="129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DETECCIÓN DE PÉRDIDA DE VÍA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D70FA-60FE-42FB-91AF-F982C7407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633" y="2015306"/>
            <a:ext cx="12197048" cy="432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FE088C-17DE-4B99-9714-BC1E33366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4118" y="6857999"/>
            <a:ext cx="69818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686EE9A-3632-45AA-98CE-855D305F5A3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" r="3369"/>
          <a:stretch/>
        </p:blipFill>
        <p:spPr>
          <a:xfrm>
            <a:off x="1" y="0"/>
            <a:ext cx="13297421" cy="13715999"/>
          </a:xfrm>
        </p:spPr>
      </p:pic>
      <p:sp>
        <p:nvSpPr>
          <p:cNvPr id="54" name="Rectangle 13"/>
          <p:cNvSpPr/>
          <p:nvPr/>
        </p:nvSpPr>
        <p:spPr>
          <a:xfrm>
            <a:off x="11325" y="-95394"/>
            <a:ext cx="13297422" cy="13738302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98296" y="743713"/>
            <a:ext cx="4477701" cy="127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Montserrat Bold" charset="0"/>
                <a:ea typeface="Montserrat Bold" charset="0"/>
                <a:cs typeface="Montserrat Bold" charset="0"/>
              </a:rPr>
              <a:t>CONTENIDO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91878" y="10351765"/>
            <a:ext cx="509819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Bold" charset="0"/>
                <a:ea typeface="Montserrat Bold" charset="0"/>
                <a:cs typeface="Montserrat Bold" charset="0"/>
              </a:rPr>
              <a:t>ANÁLISIS DE DESEMPEÑO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522498" y="2382434"/>
            <a:ext cx="323069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Bold" charset="0"/>
                <a:ea typeface="Montserrat Bold" charset="0"/>
                <a:cs typeface="Montserrat Bold" charset="0"/>
              </a:rPr>
              <a:t>INTRODUCCIÓN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930322" y="4280212"/>
            <a:ext cx="227876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Bold" charset="0"/>
                <a:ea typeface="Montserrat Bold" charset="0"/>
                <a:cs typeface="Montserrat Bold" charset="0"/>
              </a:rPr>
              <a:t>OBJETIVOS</a:t>
            </a:r>
          </a:p>
        </p:txBody>
      </p:sp>
      <p:sp>
        <p:nvSpPr>
          <p:cNvPr id="36" name="Oval 35"/>
          <p:cNvSpPr/>
          <p:nvPr/>
        </p:nvSpPr>
        <p:spPr>
          <a:xfrm>
            <a:off x="11164054" y="3789751"/>
            <a:ext cx="1601804" cy="16018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Open Sans Regular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890074" y="7719506"/>
            <a:ext cx="1601804" cy="16018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Open Sans Regular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786107" y="1930096"/>
            <a:ext cx="1601804" cy="16018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Open Sans Regular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279979" y="6115064"/>
            <a:ext cx="7182672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Bold" charset="0"/>
                <a:ea typeface="Montserrat Bold" charset="0"/>
                <a:cs typeface="Montserrat Bold" charset="0"/>
              </a:rPr>
              <a:t>DESCRIPCIÓN DE LOS ALGORITMOS</a:t>
            </a:r>
          </a:p>
        </p:txBody>
      </p:sp>
      <p:sp>
        <p:nvSpPr>
          <p:cNvPr id="50" name="Oval 49"/>
          <p:cNvSpPr/>
          <p:nvPr/>
        </p:nvSpPr>
        <p:spPr>
          <a:xfrm>
            <a:off x="10465836" y="5671884"/>
            <a:ext cx="1601804" cy="16018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Open Sans Regular" charset="0"/>
            </a:endParaRPr>
          </a:p>
        </p:txBody>
      </p:sp>
      <p:sp>
        <p:nvSpPr>
          <p:cNvPr id="55" name="Oval 36">
            <a:extLst>
              <a:ext uri="{FF2B5EF4-FFF2-40B4-BE49-F238E27FC236}">
                <a16:creationId xmlns:a16="http://schemas.microsoft.com/office/drawing/2014/main" id="{76824C50-3EC5-45F9-8DEF-C324B6AFC95D}"/>
              </a:ext>
            </a:extLst>
          </p:cNvPr>
          <p:cNvSpPr/>
          <p:nvPr/>
        </p:nvSpPr>
        <p:spPr>
          <a:xfrm>
            <a:off x="9393097" y="9753922"/>
            <a:ext cx="1601804" cy="160180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Open Sans Regular" charset="0"/>
            </a:endParaRP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B4F648CA-4987-4967-A2FD-281DBDFF8DAB}"/>
              </a:ext>
            </a:extLst>
          </p:cNvPr>
          <p:cNvSpPr txBox="1"/>
          <p:nvPr/>
        </p:nvSpPr>
        <p:spPr>
          <a:xfrm>
            <a:off x="10893588" y="12510897"/>
            <a:ext cx="316791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Bold" charset="0"/>
                <a:ea typeface="Montserrat Bold" charset="0"/>
                <a:cs typeface="Montserrat Bold" charset="0"/>
              </a:rPr>
              <a:t>CONCLUSIONES</a:t>
            </a:r>
          </a:p>
        </p:txBody>
      </p:sp>
      <p:sp>
        <p:nvSpPr>
          <p:cNvPr id="15" name="Oval 36">
            <a:extLst>
              <a:ext uri="{FF2B5EF4-FFF2-40B4-BE49-F238E27FC236}">
                <a16:creationId xmlns:a16="http://schemas.microsoft.com/office/drawing/2014/main" id="{A7294233-6D1A-4BC1-BE7A-019C2424A6CA}"/>
              </a:ext>
            </a:extLst>
          </p:cNvPr>
          <p:cNvSpPr/>
          <p:nvPr/>
        </p:nvSpPr>
        <p:spPr>
          <a:xfrm>
            <a:off x="8726186" y="11909228"/>
            <a:ext cx="1601804" cy="1601804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Open Sans Regular" charset="0"/>
            </a:endParaRP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D106A23D-3B3C-461B-8509-6A50B29E2D66}"/>
              </a:ext>
            </a:extLst>
          </p:cNvPr>
          <p:cNvSpPr txBox="1"/>
          <p:nvPr/>
        </p:nvSpPr>
        <p:spPr>
          <a:xfrm>
            <a:off x="11886986" y="8187498"/>
            <a:ext cx="670074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Bold" charset="0"/>
                <a:ea typeface="Montserrat Bold" charset="0"/>
                <a:cs typeface="Montserrat Bold" charset="0"/>
              </a:rPr>
              <a:t>APLICACIÓN DE LOS ALGORITMOS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DFDA2B29-F363-4AC6-878D-94CC05AAF337}"/>
              </a:ext>
            </a:extLst>
          </p:cNvPr>
          <p:cNvSpPr/>
          <p:nvPr/>
        </p:nvSpPr>
        <p:spPr>
          <a:xfrm>
            <a:off x="12337990" y="2458097"/>
            <a:ext cx="516359" cy="55399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66F4C31A-C185-4050-87A3-115BE142F579}"/>
              </a:ext>
            </a:extLst>
          </p:cNvPr>
          <p:cNvSpPr/>
          <p:nvPr/>
        </p:nvSpPr>
        <p:spPr>
          <a:xfrm>
            <a:off x="11725214" y="4312989"/>
            <a:ext cx="516359" cy="55399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DAC89C0F-30AB-4BD7-83B9-456A464BDB4B}"/>
              </a:ext>
            </a:extLst>
          </p:cNvPr>
          <p:cNvSpPr/>
          <p:nvPr/>
        </p:nvSpPr>
        <p:spPr>
          <a:xfrm>
            <a:off x="11039038" y="6218704"/>
            <a:ext cx="516359" cy="55399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F5596BC7-98F4-408C-A372-0176632F1C64}"/>
              </a:ext>
            </a:extLst>
          </p:cNvPr>
          <p:cNvSpPr/>
          <p:nvPr/>
        </p:nvSpPr>
        <p:spPr>
          <a:xfrm>
            <a:off x="10492199" y="8275586"/>
            <a:ext cx="516359" cy="55399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7E5DD777-CD1E-47AB-8065-0D079370703C}"/>
              </a:ext>
            </a:extLst>
          </p:cNvPr>
          <p:cNvSpPr/>
          <p:nvPr/>
        </p:nvSpPr>
        <p:spPr>
          <a:xfrm>
            <a:off x="10002017" y="10306491"/>
            <a:ext cx="516359" cy="55399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947171C7-0C3E-4D59-AB7C-DBAC73C66E37}"/>
              </a:ext>
            </a:extLst>
          </p:cNvPr>
          <p:cNvSpPr/>
          <p:nvPr/>
        </p:nvSpPr>
        <p:spPr>
          <a:xfrm>
            <a:off x="9338524" y="12453421"/>
            <a:ext cx="516359" cy="55399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/>
          </a:p>
        </p:txBody>
      </p:sp>
    </p:spTree>
    <p:extLst>
      <p:ext uri="{BB962C8B-B14F-4D97-AF65-F5344CB8AC3E}">
        <p14:creationId xmlns:p14="http://schemas.microsoft.com/office/powerpoint/2010/main" val="31967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012561B-F2CE-2242-A9D9-95D0598A4023}"/>
              </a:ext>
            </a:extLst>
          </p:cNvPr>
          <p:cNvSpPr/>
          <p:nvPr/>
        </p:nvSpPr>
        <p:spPr>
          <a:xfrm>
            <a:off x="0" y="-38100"/>
            <a:ext cx="24377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2C801C-29EC-8E48-B8C7-426791895A42}"/>
              </a:ext>
            </a:extLst>
          </p:cNvPr>
          <p:cNvGrpSpPr/>
          <p:nvPr/>
        </p:nvGrpSpPr>
        <p:grpSpPr>
          <a:xfrm>
            <a:off x="835025" y="3833633"/>
            <a:ext cx="11815295" cy="4843441"/>
            <a:chOff x="1872819" y="4937963"/>
            <a:chExt cx="11416462" cy="30114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23095-04C5-184E-9DC0-FC7629A47FD0}"/>
                </a:ext>
              </a:extLst>
            </p:cNvPr>
            <p:cNvSpPr txBox="1"/>
            <p:nvPr/>
          </p:nvSpPr>
          <p:spPr>
            <a:xfrm>
              <a:off x="1872819" y="4937963"/>
              <a:ext cx="11416462" cy="197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ANÁLIS DE DESEMPEÑO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95044859-4B45-5C4B-8C10-1AAF1EB92CED}"/>
                </a:ext>
              </a:extLst>
            </p:cNvPr>
            <p:cNvSpPr txBox="1">
              <a:spLocks/>
            </p:cNvSpPr>
            <p:nvPr/>
          </p:nvSpPr>
          <p:spPr>
            <a:xfrm>
              <a:off x="1872819" y="7127203"/>
              <a:ext cx="11416462" cy="82223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r>
                <a:rPr lang="es-ES" sz="40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Resultados alcanzados tras la implementación del sistema	 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97DB983-E855-BA44-8472-7F08CDCA2356}"/>
              </a:ext>
            </a:extLst>
          </p:cNvPr>
          <p:cNvSpPr/>
          <p:nvPr/>
        </p:nvSpPr>
        <p:spPr>
          <a:xfrm>
            <a:off x="17856869" y="2211292"/>
            <a:ext cx="4916581" cy="4916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13277B-FA29-2042-B3E3-5DDF87B1B5CE}"/>
              </a:ext>
            </a:extLst>
          </p:cNvPr>
          <p:cNvSpPr/>
          <p:nvPr/>
        </p:nvSpPr>
        <p:spPr>
          <a:xfrm>
            <a:off x="18436079" y="2790502"/>
            <a:ext cx="3758160" cy="3758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Lato Black" charset="0"/>
              <a:ea typeface="Lato Black" charset="0"/>
              <a:cs typeface="Lato Black" charset="0"/>
            </a:endParaRPr>
          </a:p>
          <a:p>
            <a:pPr algn="ctr"/>
            <a:endParaRPr lang="en-US" sz="5400" b="1" dirty="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5A703-06D9-0E43-A52F-D99DEF6F85AD}"/>
              </a:ext>
            </a:extLst>
          </p:cNvPr>
          <p:cNvSpPr/>
          <p:nvPr/>
        </p:nvSpPr>
        <p:spPr>
          <a:xfrm>
            <a:off x="18084735" y="7869160"/>
            <a:ext cx="3635552" cy="3635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6E5FEB-0039-9A49-86DC-3C8C265B3FEE}"/>
              </a:ext>
            </a:extLst>
          </p:cNvPr>
          <p:cNvSpPr/>
          <p:nvPr/>
        </p:nvSpPr>
        <p:spPr>
          <a:xfrm>
            <a:off x="18499096" y="8286773"/>
            <a:ext cx="2806830" cy="28068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00" b="1" dirty="0">
              <a:latin typeface="Lato Black" charset="0"/>
              <a:ea typeface="Lato Black" charset="0"/>
              <a:cs typeface="Lato Black" charset="0"/>
            </a:endParaRPr>
          </a:p>
          <a:p>
            <a:pPr algn="ctr"/>
            <a:endParaRPr lang="en-US" sz="5200" b="1" dirty="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E5B956-869B-AC4A-A4E8-9391B9E104D7}"/>
              </a:ext>
            </a:extLst>
          </p:cNvPr>
          <p:cNvSpPr/>
          <p:nvPr/>
        </p:nvSpPr>
        <p:spPr>
          <a:xfrm>
            <a:off x="13064681" y="3861280"/>
            <a:ext cx="6488330" cy="64883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76F0B7-A5C9-B64A-8B4B-FBDA8E92A9AB}"/>
              </a:ext>
            </a:extLst>
          </p:cNvPr>
          <p:cNvSpPr/>
          <p:nvPr/>
        </p:nvSpPr>
        <p:spPr>
          <a:xfrm>
            <a:off x="13872982" y="4669580"/>
            <a:ext cx="4871728" cy="487172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9" name="Shape 2546">
            <a:extLst>
              <a:ext uri="{FF2B5EF4-FFF2-40B4-BE49-F238E27FC236}">
                <a16:creationId xmlns:a16="http://schemas.microsoft.com/office/drawing/2014/main" id="{A4084449-D0D5-4FC2-9F4A-570EE63175CA}"/>
              </a:ext>
            </a:extLst>
          </p:cNvPr>
          <p:cNvSpPr/>
          <p:nvPr/>
        </p:nvSpPr>
        <p:spPr>
          <a:xfrm>
            <a:off x="15185717" y="5990944"/>
            <a:ext cx="1785279" cy="1847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0" name="Shape 2571">
            <a:extLst>
              <a:ext uri="{FF2B5EF4-FFF2-40B4-BE49-F238E27FC236}">
                <a16:creationId xmlns:a16="http://schemas.microsoft.com/office/drawing/2014/main" id="{9B534AC8-52F2-4589-9873-0C76903E48D0}"/>
              </a:ext>
            </a:extLst>
          </p:cNvPr>
          <p:cNvSpPr/>
          <p:nvPr/>
        </p:nvSpPr>
        <p:spPr>
          <a:xfrm>
            <a:off x="19383485" y="9241189"/>
            <a:ext cx="1041601" cy="1010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2" name="Shape 2539">
            <a:extLst>
              <a:ext uri="{FF2B5EF4-FFF2-40B4-BE49-F238E27FC236}">
                <a16:creationId xmlns:a16="http://schemas.microsoft.com/office/drawing/2014/main" id="{A2CC1371-C41B-42DD-899E-8F112265BA40}"/>
              </a:ext>
            </a:extLst>
          </p:cNvPr>
          <p:cNvSpPr/>
          <p:nvPr/>
        </p:nvSpPr>
        <p:spPr>
          <a:xfrm>
            <a:off x="20577485" y="4370156"/>
            <a:ext cx="418763" cy="415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3" name="Shape 2538">
            <a:extLst>
              <a:ext uri="{FF2B5EF4-FFF2-40B4-BE49-F238E27FC236}">
                <a16:creationId xmlns:a16="http://schemas.microsoft.com/office/drawing/2014/main" id="{E7B872C4-7384-4DAF-81A1-E55F35942E4C}"/>
              </a:ext>
            </a:extLst>
          </p:cNvPr>
          <p:cNvSpPr/>
          <p:nvPr/>
        </p:nvSpPr>
        <p:spPr>
          <a:xfrm>
            <a:off x="19705411" y="4090828"/>
            <a:ext cx="679285" cy="885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74819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RESULTADOS OBTENIDOS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B99C0224-C6B0-4CD6-B2ED-B0D7441C7B03}"/>
              </a:ext>
            </a:extLst>
          </p:cNvPr>
          <p:cNvSpPr txBox="1"/>
          <p:nvPr/>
        </p:nvSpPr>
        <p:spPr>
          <a:xfrm>
            <a:off x="2662068" y="490507"/>
            <a:ext cx="1432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PÉRDIDA POR ENTROPÍA CRUZADA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6E277-E75D-432F-962D-F3D213A78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889" y="2155617"/>
            <a:ext cx="16982784" cy="4541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AF16B-4FB6-4EEF-B048-0B9030209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889" y="7668490"/>
            <a:ext cx="16715821" cy="45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RESULTADOS OBTENIDOS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B99C0224-C6B0-4CD6-B2ED-B0D7441C7B03}"/>
              </a:ext>
            </a:extLst>
          </p:cNvPr>
          <p:cNvSpPr txBox="1"/>
          <p:nvPr/>
        </p:nvSpPr>
        <p:spPr>
          <a:xfrm>
            <a:off x="2269938" y="490507"/>
            <a:ext cx="1432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EXACTITUD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9C56677E-69AA-4D54-877A-11E64D230D7A}"/>
              </a:ext>
            </a:extLst>
          </p:cNvPr>
          <p:cNvSpPr txBox="1"/>
          <p:nvPr/>
        </p:nvSpPr>
        <p:spPr>
          <a:xfrm>
            <a:off x="7439843" y="4503509"/>
            <a:ext cx="143280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98.44%</a:t>
            </a:r>
          </a:p>
        </p:txBody>
      </p:sp>
    </p:spTree>
    <p:extLst>
      <p:ext uri="{BB962C8B-B14F-4D97-AF65-F5344CB8AC3E}">
        <p14:creationId xmlns:p14="http://schemas.microsoft.com/office/powerpoint/2010/main" val="318525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RESULTADOS OBTENIDOS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B99C0224-C6B0-4CD6-B2ED-B0D7441C7B03}"/>
              </a:ext>
            </a:extLst>
          </p:cNvPr>
          <p:cNvSpPr txBox="1"/>
          <p:nvPr/>
        </p:nvSpPr>
        <p:spPr>
          <a:xfrm>
            <a:off x="2755201" y="466283"/>
            <a:ext cx="22389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FALSOS POSTIVOS, NEGATIVOS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55ED0-776C-4EE8-A817-AF8062605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199" y="2185987"/>
            <a:ext cx="15436383" cy="100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82056" y="13112043"/>
            <a:ext cx="17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RESULTADOS OBTENIDOS </a:t>
            </a:r>
            <a:endParaRPr lang="es-EC" sz="1600" dirty="0">
              <a:solidFill>
                <a:schemeClr val="tx2"/>
              </a:solidFill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B99C0224-C6B0-4CD6-B2ED-B0D7441C7B03}"/>
              </a:ext>
            </a:extLst>
          </p:cNvPr>
          <p:cNvSpPr txBox="1"/>
          <p:nvPr/>
        </p:nvSpPr>
        <p:spPr>
          <a:xfrm>
            <a:off x="2269938" y="490507"/>
            <a:ext cx="1432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SENSIBILIDAD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9C56677E-69AA-4D54-877A-11E64D230D7A}"/>
              </a:ext>
            </a:extLst>
          </p:cNvPr>
          <p:cNvSpPr txBox="1"/>
          <p:nvPr/>
        </p:nvSpPr>
        <p:spPr>
          <a:xfrm>
            <a:off x="7439843" y="4503509"/>
            <a:ext cx="143280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97.87%</a:t>
            </a:r>
          </a:p>
        </p:txBody>
      </p:sp>
    </p:spTree>
    <p:extLst>
      <p:ext uri="{BB962C8B-B14F-4D97-AF65-F5344CB8AC3E}">
        <p14:creationId xmlns:p14="http://schemas.microsoft.com/office/powerpoint/2010/main" val="173865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012561B-F2CE-2242-A9D9-95D0598A4023}"/>
              </a:ext>
            </a:extLst>
          </p:cNvPr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2C801C-29EC-8E48-B8C7-426791895A42}"/>
              </a:ext>
            </a:extLst>
          </p:cNvPr>
          <p:cNvGrpSpPr/>
          <p:nvPr/>
        </p:nvGrpSpPr>
        <p:grpSpPr>
          <a:xfrm>
            <a:off x="835025" y="3833635"/>
            <a:ext cx="11815295" cy="4843439"/>
            <a:chOff x="1872819" y="4937963"/>
            <a:chExt cx="11416462" cy="30114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23095-04C5-184E-9DC0-FC7629A47FD0}"/>
                </a:ext>
              </a:extLst>
            </p:cNvPr>
            <p:cNvSpPr txBox="1"/>
            <p:nvPr/>
          </p:nvSpPr>
          <p:spPr>
            <a:xfrm>
              <a:off x="1872819" y="4937963"/>
              <a:ext cx="11416462" cy="101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CONCLUSIONES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95044859-4B45-5C4B-8C10-1AAF1EB92CED}"/>
                </a:ext>
              </a:extLst>
            </p:cNvPr>
            <p:cNvSpPr txBox="1">
              <a:spLocks/>
            </p:cNvSpPr>
            <p:nvPr/>
          </p:nvSpPr>
          <p:spPr>
            <a:xfrm>
              <a:off x="1872819" y="7127201"/>
              <a:ext cx="11416462" cy="82223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r>
                <a:rPr lang="es-ES" sz="40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Se dan a conocer las conclusiones más relevantes del presente proyecto investigativo.	 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97DB983-E855-BA44-8472-7F08CDCA2356}"/>
              </a:ext>
            </a:extLst>
          </p:cNvPr>
          <p:cNvSpPr/>
          <p:nvPr/>
        </p:nvSpPr>
        <p:spPr>
          <a:xfrm>
            <a:off x="17856869" y="2211292"/>
            <a:ext cx="4916581" cy="4916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5A703-06D9-0E43-A52F-D99DEF6F85AD}"/>
              </a:ext>
            </a:extLst>
          </p:cNvPr>
          <p:cNvSpPr/>
          <p:nvPr/>
        </p:nvSpPr>
        <p:spPr>
          <a:xfrm>
            <a:off x="18084735" y="7869160"/>
            <a:ext cx="3635552" cy="3635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E5B956-869B-AC4A-A4E8-9391B9E104D7}"/>
              </a:ext>
            </a:extLst>
          </p:cNvPr>
          <p:cNvSpPr/>
          <p:nvPr/>
        </p:nvSpPr>
        <p:spPr>
          <a:xfrm>
            <a:off x="13064681" y="3861280"/>
            <a:ext cx="6488330" cy="64883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B5092-8ED8-2341-BCA2-E295085E9A48}"/>
              </a:ext>
            </a:extLst>
          </p:cNvPr>
          <p:cNvSpPr/>
          <p:nvPr/>
        </p:nvSpPr>
        <p:spPr>
          <a:xfrm>
            <a:off x="3189118" y="3381121"/>
            <a:ext cx="193389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El uso de redes neuronales artificiales facilito el funcionamiento del sistema en varios escenarios; es decir, en diferentes tipos de carretera, clima y condiciones de luz.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dirty="0">
              <a:solidFill>
                <a:srgbClr val="7F7F7F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El tiempo de procesamiento del sistema es de alrededor 40ms; con lo cual es lo suficientemente rápido para alertar al conductor.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dirty="0">
              <a:solidFill>
                <a:srgbClr val="7F7F7F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A través del uso del filtro en tiempo real se redujo gran cantidad del ruido del comportamiento del vehículo en la calzada; con lo cual se redujeron los falsos positivos y negativos.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dirty="0">
              <a:solidFill>
                <a:srgbClr val="7F7F7F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El prototipo del sistema de detección de perdida de vía desarrollado en este proyecto es robusto pues tiene una sensibilidad del 90.035% y una especificidad del 97.872%.</a:t>
            </a:r>
            <a:endParaRPr lang="en-US" dirty="0">
              <a:solidFill>
                <a:srgbClr val="7F7F7F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2F14C-6C4D-B247-B802-478510C3CF38}"/>
              </a:ext>
            </a:extLst>
          </p:cNvPr>
          <p:cNvSpPr txBox="1"/>
          <p:nvPr/>
        </p:nvSpPr>
        <p:spPr>
          <a:xfrm>
            <a:off x="3138318" y="1836300"/>
            <a:ext cx="1076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CONCLUSIONES</a:t>
            </a:r>
          </a:p>
        </p:txBody>
      </p:sp>
      <p:pic>
        <p:nvPicPr>
          <p:cNvPr id="12" name="Picture 4" descr="Resultado de imagen para espe">
            <a:extLst>
              <a:ext uri="{FF2B5EF4-FFF2-40B4-BE49-F238E27FC236}">
                <a16:creationId xmlns:a16="http://schemas.microsoft.com/office/drawing/2014/main" id="{FAB76F8C-5756-484E-B88B-1604F8B5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espe">
            <a:extLst>
              <a:ext uri="{FF2B5EF4-FFF2-40B4-BE49-F238E27FC236}">
                <a16:creationId xmlns:a16="http://schemas.microsoft.com/office/drawing/2014/main" id="{581D07B0-6D47-49E8-94E0-16E1D0796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B651EDE-C03D-4A1D-882D-E7A68E1C4B8F}"/>
              </a:ext>
            </a:extLst>
          </p:cNvPr>
          <p:cNvSpPr txBox="1"/>
          <p:nvPr/>
        </p:nvSpPr>
        <p:spPr>
          <a:xfrm>
            <a:off x="82056" y="13256823"/>
            <a:ext cx="173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CONCLUSIONES</a:t>
            </a:r>
            <a:endParaRPr lang="es-EC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8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B5092-8ED8-2341-BCA2-E295085E9A48}"/>
              </a:ext>
            </a:extLst>
          </p:cNvPr>
          <p:cNvSpPr/>
          <p:nvPr/>
        </p:nvSpPr>
        <p:spPr>
          <a:xfrm>
            <a:off x="3189118" y="3381121"/>
            <a:ext cx="193389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El proyecto desarrollado constituye un prototipo funcional que necesita ser transferido a dispositivos móviles para la distribución al publico general. Para lo cual, las librerías de </a:t>
            </a:r>
            <a:r>
              <a:rPr lang="es-EC" dirty="0" err="1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Tensorflow</a:t>
            </a: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y </a:t>
            </a:r>
            <a:r>
              <a:rPr lang="es-EC" dirty="0" err="1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OpenCV</a:t>
            </a: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están disponibles para la creación de aplicaciones de Apple iOS y Android, que son los sistemas operativos móviles más populares en la actualidad.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dirty="0">
              <a:solidFill>
                <a:srgbClr val="7F7F7F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En este proyecto, se realizo el modelado matemático de las líneas de carretera usando un modelo lineal; con lo cual, el mismo necesita ser actualizado a un modelo de mayor orden para un mejor funcionamiento ante situaciones de curvas.</a:t>
            </a:r>
            <a:endParaRPr lang="en-US" dirty="0">
              <a:solidFill>
                <a:srgbClr val="7F7F7F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2F14C-6C4D-B247-B802-478510C3CF38}"/>
              </a:ext>
            </a:extLst>
          </p:cNvPr>
          <p:cNvSpPr txBox="1"/>
          <p:nvPr/>
        </p:nvSpPr>
        <p:spPr>
          <a:xfrm>
            <a:off x="3138318" y="1836300"/>
            <a:ext cx="1076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TRABAJO FUTURO</a:t>
            </a:r>
          </a:p>
        </p:txBody>
      </p:sp>
      <p:pic>
        <p:nvPicPr>
          <p:cNvPr id="12" name="Picture 4" descr="Resultado de imagen para espe">
            <a:extLst>
              <a:ext uri="{FF2B5EF4-FFF2-40B4-BE49-F238E27FC236}">
                <a16:creationId xmlns:a16="http://schemas.microsoft.com/office/drawing/2014/main" id="{FAB76F8C-5756-484E-B88B-1604F8B5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espe">
            <a:extLst>
              <a:ext uri="{FF2B5EF4-FFF2-40B4-BE49-F238E27FC236}">
                <a16:creationId xmlns:a16="http://schemas.microsoft.com/office/drawing/2014/main" id="{581D07B0-6D47-49E8-94E0-16E1D0796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B651EDE-C03D-4A1D-882D-E7A68E1C4B8F}"/>
              </a:ext>
            </a:extLst>
          </p:cNvPr>
          <p:cNvSpPr txBox="1"/>
          <p:nvPr/>
        </p:nvSpPr>
        <p:spPr>
          <a:xfrm>
            <a:off x="82056" y="13256823"/>
            <a:ext cx="173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CONCLUSIONES</a:t>
            </a:r>
            <a:endParaRPr lang="es-EC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0" y="0"/>
            <a:ext cx="24377649" cy="10576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B3D3-56C1-D04E-A5E3-75B695A5ECF7}"/>
              </a:ext>
            </a:extLst>
          </p:cNvPr>
          <p:cNvSpPr txBox="1"/>
          <p:nvPr/>
        </p:nvSpPr>
        <p:spPr>
          <a:xfrm>
            <a:off x="5148395" y="4448569"/>
            <a:ext cx="14080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GRACIAS!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CB51-9231-8940-8D90-D747B41BC6D4}"/>
              </a:ext>
            </a:extLst>
          </p:cNvPr>
          <p:cNvSpPr/>
          <p:nvPr/>
        </p:nvSpPr>
        <p:spPr>
          <a:xfrm>
            <a:off x="0" y="10576560"/>
            <a:ext cx="24377649" cy="487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0" y="11064240"/>
            <a:ext cx="24377649" cy="2651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8AF5D-3654-074F-B2D0-483403C9A89A}"/>
              </a:ext>
            </a:extLst>
          </p:cNvPr>
          <p:cNvSpPr txBox="1"/>
          <p:nvPr/>
        </p:nvSpPr>
        <p:spPr>
          <a:xfrm>
            <a:off x="3138319" y="983563"/>
            <a:ext cx="1076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INTRODUCCIÓN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88CB23B-99CB-1442-8286-D980F6F9FB04}"/>
              </a:ext>
            </a:extLst>
          </p:cNvPr>
          <p:cNvSpPr txBox="1">
            <a:spLocks/>
          </p:cNvSpPr>
          <p:nvPr/>
        </p:nvSpPr>
        <p:spPr>
          <a:xfrm>
            <a:off x="2914650" y="2289798"/>
            <a:ext cx="20922945" cy="370666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En Ecuador, un gran número de siniestros en las vías ocurren debido a la pérdida de vía del</a:t>
            </a:r>
          </a:p>
          <a:p>
            <a:pPr algn="l">
              <a:lnSpc>
                <a:spcPts val="4080"/>
              </a:lnSpc>
            </a:pPr>
            <a:r>
              <a:rPr lang="es-EC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    vehículo cuando el conductor se distrae o está cansado. </a:t>
            </a:r>
          </a:p>
          <a:p>
            <a:pPr marL="457200" indent="-457200" algn="l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El uso de la tecnología puede llegar a ser muy útil para prevenir accidentes de tránsito de este tipo. </a:t>
            </a:r>
          </a:p>
          <a:p>
            <a:pPr marL="457200" indent="-457200" algn="l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En efecto, en fracciones de segundo, se puede detectar cuando el vehículo ha comenzado a circular en una trayectoria peligrosa e informar inmediatamente al conductor para que entre en alerta y evite accidentarse.</a:t>
            </a:r>
          </a:p>
        </p:txBody>
      </p:sp>
      <p:pic>
        <p:nvPicPr>
          <p:cNvPr id="25" name="Picture 4" descr="Resultado de imagen para espe">
            <a:extLst>
              <a:ext uri="{FF2B5EF4-FFF2-40B4-BE49-F238E27FC236}">
                <a16:creationId xmlns:a16="http://schemas.microsoft.com/office/drawing/2014/main" id="{2856B38E-2886-4348-8C86-50C0181B9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sultado de imagen para espe">
            <a:extLst>
              <a:ext uri="{FF2B5EF4-FFF2-40B4-BE49-F238E27FC236}">
                <a16:creationId xmlns:a16="http://schemas.microsoft.com/office/drawing/2014/main" id="{CCB07161-212C-4DE5-9843-B22D2EC5C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B882A3-C1E8-472E-A371-7898A2F90A53}"/>
              </a:ext>
            </a:extLst>
          </p:cNvPr>
          <p:cNvSpPr txBox="1"/>
          <p:nvPr/>
        </p:nvSpPr>
        <p:spPr>
          <a:xfrm>
            <a:off x="145143" y="13301643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</a:rPr>
              <a:t>INTRODUCCIÓN </a:t>
            </a:r>
            <a:endParaRPr lang="es-EC" sz="1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n para accidentes de transito distracción">
            <a:extLst>
              <a:ext uri="{FF2B5EF4-FFF2-40B4-BE49-F238E27FC236}">
                <a16:creationId xmlns:a16="http://schemas.microsoft.com/office/drawing/2014/main" id="{ECCC6977-C436-47B5-AB1B-F681D757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4" y="6638925"/>
            <a:ext cx="7500203" cy="39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ccidentes de transito distracción">
            <a:extLst>
              <a:ext uri="{FF2B5EF4-FFF2-40B4-BE49-F238E27FC236}">
                <a16:creationId xmlns:a16="http://schemas.microsoft.com/office/drawing/2014/main" id="{A39D18E7-A7D8-4915-8E33-623F6334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300" y="6638925"/>
            <a:ext cx="676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7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22F499-27E8-CC43-99B8-3889645F6D0F}"/>
              </a:ext>
            </a:extLst>
          </p:cNvPr>
          <p:cNvGrpSpPr/>
          <p:nvPr/>
        </p:nvGrpSpPr>
        <p:grpSpPr>
          <a:xfrm>
            <a:off x="3138318" y="4764974"/>
            <a:ext cx="19338907" cy="2379938"/>
            <a:chOff x="1642025" y="3384614"/>
            <a:chExt cx="20835201" cy="26234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BB5092-8ED8-2341-BCA2-E295085E9A48}"/>
                </a:ext>
              </a:extLst>
            </p:cNvPr>
            <p:cNvSpPr/>
            <p:nvPr/>
          </p:nvSpPr>
          <p:spPr>
            <a:xfrm>
              <a:off x="1642025" y="4413511"/>
              <a:ext cx="20835201" cy="1594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44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Diseñar e implementar un sistema que alerte al conductor cuando su vehículo siga una trayectoria incorrecta en la vía.</a:t>
              </a:r>
              <a:endParaRPr lang="en-US" sz="44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54ADF4-66B3-DB47-9A9A-7DB747E41972}"/>
                </a:ext>
              </a:extLst>
            </p:cNvPr>
            <p:cNvSpPr txBox="1"/>
            <p:nvPr/>
          </p:nvSpPr>
          <p:spPr>
            <a:xfrm>
              <a:off x="1642027" y="3384614"/>
              <a:ext cx="8139633" cy="84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1"/>
                  </a:solidFill>
                  <a:latin typeface="Lato" charset="0"/>
                  <a:ea typeface="Lato" charset="0"/>
                  <a:cs typeface="Lato" charset="0"/>
                </a:rPr>
                <a:t>OBJETIVO GENERAL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8E2F14C-6C4D-B247-B802-478510C3CF38}"/>
              </a:ext>
            </a:extLst>
          </p:cNvPr>
          <p:cNvSpPr txBox="1"/>
          <p:nvPr/>
        </p:nvSpPr>
        <p:spPr>
          <a:xfrm>
            <a:off x="3138318" y="1836300"/>
            <a:ext cx="1076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OBJETIVOS</a:t>
            </a:r>
          </a:p>
        </p:txBody>
      </p: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145143" y="13301643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OBJETIVOS </a:t>
            </a:r>
            <a:endParaRPr lang="es-EC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6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1E6DAA79-4FA0-422D-8B37-85B2F914424B}"/>
              </a:ext>
            </a:extLst>
          </p:cNvPr>
          <p:cNvGrpSpPr/>
          <p:nvPr/>
        </p:nvGrpSpPr>
        <p:grpSpPr>
          <a:xfrm>
            <a:off x="3138318" y="2765495"/>
            <a:ext cx="19338907" cy="5015367"/>
            <a:chOff x="1642025" y="3384614"/>
            <a:chExt cx="20835201" cy="3356306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5FBDEB0-9133-4E9B-92A5-0AEF9FB99B49}"/>
                </a:ext>
              </a:extLst>
            </p:cNvPr>
            <p:cNvSpPr/>
            <p:nvPr/>
          </p:nvSpPr>
          <p:spPr>
            <a:xfrm>
              <a:off x="1642025" y="4413511"/>
              <a:ext cx="20835201" cy="2327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C" sz="44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Identificar las características de una carretera urbana como la estructura física, texturas y señalización horizontal.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C" sz="44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Experimentar con varios métodos de solución y elegir el más eficaz.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C" sz="44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Diseñar e implementar los algoritmos de detección y pérdida de vía.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C" sz="44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Implementar un prototipo funcional del sistema.</a:t>
              </a:r>
              <a:endParaRPr lang="en-US" sz="44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000691A7-670A-41F3-8400-AC855DBC4D05}"/>
                </a:ext>
              </a:extLst>
            </p:cNvPr>
            <p:cNvSpPr txBox="1"/>
            <p:nvPr/>
          </p:nvSpPr>
          <p:spPr>
            <a:xfrm>
              <a:off x="1642027" y="3384614"/>
              <a:ext cx="9013936" cy="51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1"/>
                  </a:solidFill>
                  <a:latin typeface="Lato" charset="0"/>
                  <a:ea typeface="Lato" charset="0"/>
                  <a:cs typeface="Lato" charset="0"/>
                </a:rPr>
                <a:t>OBJETIVOS ESPECÍFICOS </a:t>
              </a:r>
            </a:p>
          </p:txBody>
        </p:sp>
      </p:grpSp>
      <p:pic>
        <p:nvPicPr>
          <p:cNvPr id="18" name="Picture 4" descr="Resultado de imagen para espe">
            <a:extLst>
              <a:ext uri="{FF2B5EF4-FFF2-40B4-BE49-F238E27FC236}">
                <a16:creationId xmlns:a16="http://schemas.microsoft.com/office/drawing/2014/main" id="{32F1B319-9D06-47E5-8552-2D769587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espe">
            <a:extLst>
              <a:ext uri="{FF2B5EF4-FFF2-40B4-BE49-F238E27FC236}">
                <a16:creationId xmlns:a16="http://schemas.microsoft.com/office/drawing/2014/main" id="{BF9EF8BF-C0B6-414C-AE2E-93D6A5BE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30BC989-31C3-4D80-A158-B1C60D1577E2}"/>
              </a:ext>
            </a:extLst>
          </p:cNvPr>
          <p:cNvSpPr txBox="1"/>
          <p:nvPr/>
        </p:nvSpPr>
        <p:spPr>
          <a:xfrm>
            <a:off x="145143" y="13301643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OBJETIVOS </a:t>
            </a:r>
            <a:endParaRPr lang="es-EC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9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012561B-F2CE-2242-A9D9-95D0598A4023}"/>
              </a:ext>
            </a:extLst>
          </p:cNvPr>
          <p:cNvSpPr/>
          <p:nvPr/>
        </p:nvSpPr>
        <p:spPr>
          <a:xfrm>
            <a:off x="1" y="133350"/>
            <a:ext cx="24377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2C801C-29EC-8E48-B8C7-426791895A42}"/>
              </a:ext>
            </a:extLst>
          </p:cNvPr>
          <p:cNvGrpSpPr/>
          <p:nvPr/>
        </p:nvGrpSpPr>
        <p:grpSpPr>
          <a:xfrm>
            <a:off x="835025" y="5723432"/>
            <a:ext cx="11886689" cy="2402208"/>
            <a:chOff x="1872819" y="6112972"/>
            <a:chExt cx="11485446" cy="14936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23095-04C5-184E-9DC0-FC7629A47FD0}"/>
                </a:ext>
              </a:extLst>
            </p:cNvPr>
            <p:cNvSpPr txBox="1"/>
            <p:nvPr/>
          </p:nvSpPr>
          <p:spPr>
            <a:xfrm>
              <a:off x="1941803" y="6112972"/>
              <a:ext cx="11416462" cy="101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Visión Artificial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95044859-4B45-5C4B-8C10-1AAF1EB92CED}"/>
                </a:ext>
              </a:extLst>
            </p:cNvPr>
            <p:cNvSpPr txBox="1">
              <a:spLocks/>
            </p:cNvSpPr>
            <p:nvPr/>
          </p:nvSpPr>
          <p:spPr>
            <a:xfrm>
              <a:off x="1872819" y="7127203"/>
              <a:ext cx="11416462" cy="4793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r>
                <a:rPr lang="es-ES" sz="40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Algoritmos para procesar y analizar imágenes	 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97DB983-E855-BA44-8472-7F08CDCA2356}"/>
              </a:ext>
            </a:extLst>
          </p:cNvPr>
          <p:cNvSpPr/>
          <p:nvPr/>
        </p:nvSpPr>
        <p:spPr>
          <a:xfrm>
            <a:off x="17856869" y="2211292"/>
            <a:ext cx="4916581" cy="4916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13277B-FA29-2042-B3E3-5DDF87B1B5CE}"/>
              </a:ext>
            </a:extLst>
          </p:cNvPr>
          <p:cNvSpPr/>
          <p:nvPr/>
        </p:nvSpPr>
        <p:spPr>
          <a:xfrm>
            <a:off x="18436079" y="2790502"/>
            <a:ext cx="3758160" cy="3758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5A703-06D9-0E43-A52F-D99DEF6F85AD}"/>
              </a:ext>
            </a:extLst>
          </p:cNvPr>
          <p:cNvSpPr/>
          <p:nvPr/>
        </p:nvSpPr>
        <p:spPr>
          <a:xfrm>
            <a:off x="18084735" y="7869160"/>
            <a:ext cx="3635552" cy="3635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6E5FEB-0039-9A49-86DC-3C8C265B3FEE}"/>
              </a:ext>
            </a:extLst>
          </p:cNvPr>
          <p:cNvSpPr/>
          <p:nvPr/>
        </p:nvSpPr>
        <p:spPr>
          <a:xfrm>
            <a:off x="18499096" y="8286773"/>
            <a:ext cx="2806830" cy="28068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E5B956-869B-AC4A-A4E8-9391B9E104D7}"/>
              </a:ext>
            </a:extLst>
          </p:cNvPr>
          <p:cNvSpPr/>
          <p:nvPr/>
        </p:nvSpPr>
        <p:spPr>
          <a:xfrm>
            <a:off x="13064681" y="3861280"/>
            <a:ext cx="6488330" cy="64883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76F0B7-A5C9-B64A-8B4B-FBDA8E92A9AB}"/>
              </a:ext>
            </a:extLst>
          </p:cNvPr>
          <p:cNvSpPr/>
          <p:nvPr/>
        </p:nvSpPr>
        <p:spPr>
          <a:xfrm>
            <a:off x="13872982" y="4669580"/>
            <a:ext cx="4871728" cy="487172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7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Resultado de imagen para espe">
            <a:extLst>
              <a:ext uri="{FF2B5EF4-FFF2-40B4-BE49-F238E27FC236}">
                <a16:creationId xmlns:a16="http://schemas.microsoft.com/office/drawing/2014/main" id="{E14F8B39-99CE-442C-B307-BC0BD48C8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espe">
            <a:extLst>
              <a:ext uri="{FF2B5EF4-FFF2-40B4-BE49-F238E27FC236}">
                <a16:creationId xmlns:a16="http://schemas.microsoft.com/office/drawing/2014/main" id="{44AFD429-F8B9-4944-ABA7-8B2153DFB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0119E9-FAC9-4E84-B93C-8DEAECEE4536}"/>
              </a:ext>
            </a:extLst>
          </p:cNvPr>
          <p:cNvSpPr txBox="1"/>
          <p:nvPr/>
        </p:nvSpPr>
        <p:spPr>
          <a:xfrm>
            <a:off x="145143" y="12787293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 LOS ALGORITMOS </a:t>
            </a:r>
            <a:endParaRPr lang="es-EC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232A9-64DC-4A37-AE74-FCD660104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71493"/>
            <a:ext cx="16154400" cy="121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5D949798-76C6-4D01-87A4-BE8E294C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348" y="704484"/>
            <a:ext cx="67519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400000000000000" pitchFamily="34" charset="-128"/>
              </a:defRPr>
            </a:lvl9pPr>
          </a:lstStyle>
          <a:p>
            <a:pPr algn="ctr"/>
            <a:r>
              <a:rPr lang="es-ES" altLang="es-EC" sz="4800" dirty="0">
                <a:solidFill>
                  <a:schemeClr val="accent1"/>
                </a:solidFill>
              </a:rPr>
              <a:t>Transformada de </a:t>
            </a:r>
            <a:r>
              <a:rPr lang="es-ES" altLang="es-EC" sz="4800" dirty="0" err="1">
                <a:solidFill>
                  <a:schemeClr val="accent1"/>
                </a:solidFill>
              </a:rPr>
              <a:t>Hough</a:t>
            </a:r>
            <a:endParaRPr lang="es-ES" altLang="es-EC" sz="4000" dirty="0"/>
          </a:p>
        </p:txBody>
      </p:sp>
      <p:pic>
        <p:nvPicPr>
          <p:cNvPr id="57" name="Picture 4" descr="Resultado de imagen para espe">
            <a:extLst>
              <a:ext uri="{FF2B5EF4-FFF2-40B4-BE49-F238E27FC236}">
                <a16:creationId xmlns:a16="http://schemas.microsoft.com/office/drawing/2014/main" id="{40A17803-4C5C-4A01-B837-EB05BDAEF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Resultado de imagen para espe">
            <a:extLst>
              <a:ext uri="{FF2B5EF4-FFF2-40B4-BE49-F238E27FC236}">
                <a16:creationId xmlns:a16="http://schemas.microsoft.com/office/drawing/2014/main" id="{502D55AC-42A2-43EE-BB21-64F939490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41B2D3D0-C3D5-4894-A81D-71D24B37EEDD}"/>
              </a:ext>
            </a:extLst>
          </p:cNvPr>
          <p:cNvSpPr txBox="1"/>
          <p:nvPr/>
        </p:nvSpPr>
        <p:spPr>
          <a:xfrm>
            <a:off x="145143" y="12787293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 LOS ALGORITMOS </a:t>
            </a:r>
            <a:endParaRPr lang="es-EC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3ADF2-EDCB-4FC9-97E9-DFA1A3ECD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8475" y="5702550"/>
            <a:ext cx="9256196" cy="7500241"/>
          </a:xfrm>
          <a:prstGeom prst="rect">
            <a:avLst/>
          </a:prstGeom>
        </p:spPr>
      </p:pic>
      <p:sp>
        <p:nvSpPr>
          <p:cNvPr id="32" name="Subtitle 2">
            <a:extLst>
              <a:ext uri="{FF2B5EF4-FFF2-40B4-BE49-F238E27FC236}">
                <a16:creationId xmlns:a16="http://schemas.microsoft.com/office/drawing/2014/main" id="{D9CB135C-CA4A-4F66-A429-E92C7FC9C73B}"/>
              </a:ext>
            </a:extLst>
          </p:cNvPr>
          <p:cNvSpPr txBox="1">
            <a:spLocks/>
          </p:cNvSpPr>
          <p:nvPr/>
        </p:nvSpPr>
        <p:spPr>
          <a:xfrm>
            <a:off x="5105086" y="1660555"/>
            <a:ext cx="16954500" cy="297672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299"/>
              </a:lnSpc>
            </a:pPr>
            <a:r>
              <a:rPr lang="es-EC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La transformada de </a:t>
            </a:r>
            <a:r>
              <a:rPr lang="es-EC" sz="3600" dirty="0" err="1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Hough</a:t>
            </a:r>
            <a:r>
              <a:rPr lang="es-EC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es un algoritmo usado para la extracción de características de una figura en una imagen. Típicamente, se usa para la extracción de formas regulares como rectas, elipses y círculos. En el desarrollo de este proyecto, el uso de la transformada de </a:t>
            </a:r>
            <a:r>
              <a:rPr lang="es-EC" sz="3600" dirty="0" err="1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Hough</a:t>
            </a:r>
            <a:r>
              <a:rPr lang="es-EC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se centra en la identificación de rectas de la forma y = </a:t>
            </a:r>
            <a:r>
              <a:rPr lang="es-EC" sz="3600" dirty="0" err="1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mx+b</a:t>
            </a:r>
            <a:endParaRPr lang="es-ES" sz="3600" dirty="0">
              <a:solidFill>
                <a:srgbClr val="7F7F7F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36CF8-374B-4CC9-B643-91710E488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086" y="5766495"/>
            <a:ext cx="7277414" cy="69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3944D3-9282-A24D-8F01-84C1F7FB8B5D}"/>
              </a:ext>
            </a:extLst>
          </p:cNvPr>
          <p:cNvGrpSpPr/>
          <p:nvPr/>
        </p:nvGrpSpPr>
        <p:grpSpPr>
          <a:xfrm>
            <a:off x="3306417" y="927360"/>
            <a:ext cx="19146312" cy="5491772"/>
            <a:chOff x="4191995" y="4336974"/>
            <a:chExt cx="8154707" cy="5491772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94101D54-5D20-EE4F-BC8F-27532BEC17A6}"/>
                </a:ext>
              </a:extLst>
            </p:cNvPr>
            <p:cNvSpPr txBox="1">
              <a:spLocks/>
            </p:cNvSpPr>
            <p:nvPr/>
          </p:nvSpPr>
          <p:spPr>
            <a:xfrm>
              <a:off x="4191995" y="5968190"/>
              <a:ext cx="8154707" cy="386055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299"/>
                </a:lnSpc>
              </a:pPr>
              <a:r>
                <a:rPr lang="es-EC" sz="36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Algunas de las características mas sobresalientes de este filtro son:</a:t>
              </a:r>
            </a:p>
            <a:p>
              <a:pPr marL="571500" indent="-571500" algn="just">
                <a:lnSpc>
                  <a:spcPts val="4299"/>
                </a:lnSpc>
                <a:buFont typeface="Arial" panose="020B0604020202020204" pitchFamily="34" charset="0"/>
                <a:buChar char="•"/>
              </a:pPr>
              <a:r>
                <a:rPr lang="es-EC" sz="36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Analizando las aproximaciones de Taylor para este filtro, se puede concluir que es el que mas se acerca a ser un filtro ideal ya que no presenta atenuación en las bandas de paso ni de corte.</a:t>
              </a:r>
            </a:p>
            <a:p>
              <a:pPr marL="457200" indent="-457200" algn="just">
                <a:lnSpc>
                  <a:spcPts val="4299"/>
                </a:lnSpc>
                <a:buFont typeface="Arial" panose="020B0604020202020204" pitchFamily="34" charset="0"/>
                <a:buChar char="•"/>
              </a:pPr>
              <a:r>
                <a:rPr lang="es-EC" sz="3600" dirty="0">
                  <a:solidFill>
                    <a:srgbClr val="7F7F7F"/>
                  </a:solidFill>
                  <a:latin typeface="Lato" charset="0"/>
                  <a:ea typeface="Lato" charset="0"/>
                  <a:cs typeface="Lato" charset="0"/>
                </a:rPr>
                <a:t>La frecuencia de corte para diseñar este filtro se selecciona en correspondencia con la ganancia de 3dBs</a:t>
              </a:r>
              <a:endParaRPr lang="es-ES" sz="36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6D22D3-7207-674B-A40C-DAA34D55C5CE}"/>
                </a:ext>
              </a:extLst>
            </p:cNvPr>
            <p:cNvSpPr txBox="1"/>
            <p:nvPr/>
          </p:nvSpPr>
          <p:spPr>
            <a:xfrm>
              <a:off x="4191995" y="4336974"/>
              <a:ext cx="49087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0" b="1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Filtro Butterworth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D57509C-F413-1F4D-AB3D-160029D27160}"/>
              </a:ext>
            </a:extLst>
          </p:cNvPr>
          <p:cNvSpPr/>
          <p:nvPr/>
        </p:nvSpPr>
        <p:spPr>
          <a:xfrm>
            <a:off x="0" y="0"/>
            <a:ext cx="1884217" cy="9725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97E54-1958-9D4C-9CE6-4D0D30CA117C}"/>
              </a:ext>
            </a:extLst>
          </p:cNvPr>
          <p:cNvSpPr/>
          <p:nvPr/>
        </p:nvSpPr>
        <p:spPr>
          <a:xfrm>
            <a:off x="0" y="9725891"/>
            <a:ext cx="1884217" cy="399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Resultado de imagen para espe">
            <a:extLst>
              <a:ext uri="{FF2B5EF4-FFF2-40B4-BE49-F238E27FC236}">
                <a16:creationId xmlns:a16="http://schemas.microsoft.com/office/drawing/2014/main" id="{D97A5118-2527-46A7-BD7C-E268BD732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2438" r="69868" b="13210"/>
          <a:stretch/>
        </p:blipFill>
        <p:spPr bwMode="auto">
          <a:xfrm>
            <a:off x="511895" y="85963"/>
            <a:ext cx="860425" cy="8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espe">
            <a:extLst>
              <a:ext uri="{FF2B5EF4-FFF2-40B4-BE49-F238E27FC236}">
                <a16:creationId xmlns:a16="http://schemas.microsoft.com/office/drawing/2014/main" id="{76B52E60-1A1C-44AE-830E-66B2ECF50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2438" r="11187" b="13210"/>
          <a:stretch/>
        </p:blipFill>
        <p:spPr bwMode="auto">
          <a:xfrm>
            <a:off x="145143" y="974115"/>
            <a:ext cx="1612900" cy="6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B0BFA62-FDCB-4F8B-A193-6A68F1F8A06C}"/>
              </a:ext>
            </a:extLst>
          </p:cNvPr>
          <p:cNvSpPr txBox="1"/>
          <p:nvPr/>
        </p:nvSpPr>
        <p:spPr>
          <a:xfrm>
            <a:off x="145143" y="12787293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DESCRIPCIÓN DE LOS ALGORITMOS </a:t>
            </a:r>
            <a:endParaRPr lang="es-EC" sz="16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00C0-8515-40A1-B381-CA750BF65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360" y="6529820"/>
            <a:ext cx="7718425" cy="63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SHEL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E293C"/>
      </a:accent1>
      <a:accent2>
        <a:srgbClr val="52626F"/>
      </a:accent2>
      <a:accent3>
        <a:srgbClr val="D9D1CE"/>
      </a:accent3>
      <a:accent4>
        <a:srgbClr val="30A09B"/>
      </a:accent4>
      <a:accent5>
        <a:srgbClr val="5D6591"/>
      </a:accent5>
      <a:accent6>
        <a:srgbClr val="A69388"/>
      </a:accent6>
      <a:hlink>
        <a:srgbClr val="4B5050"/>
      </a:hlink>
      <a:folHlink>
        <a:srgbClr val="19BB9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41958</TotalTime>
  <Words>766</Words>
  <Application>Microsoft Office PowerPoint</Application>
  <PresentationFormat>Custom</PresentationFormat>
  <Paragraphs>118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Gill Sans</vt:lpstr>
      <vt:lpstr>Lato</vt:lpstr>
      <vt:lpstr>Lato Black</vt:lpstr>
      <vt:lpstr>Lato Light</vt:lpstr>
      <vt:lpstr>Lato Regular</vt:lpstr>
      <vt:lpstr>Montserrat Bold</vt:lpstr>
      <vt:lpstr>Montserrat Light</vt:lpstr>
      <vt:lpstr>Open Sans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subject/>
  <dc:creator>Mishell</dc:creator>
  <cp:keywords/>
  <dc:description/>
  <cp:lastModifiedBy>Martín Villegas Pico</cp:lastModifiedBy>
  <cp:revision>9651</cp:revision>
  <dcterms:created xsi:type="dcterms:W3CDTF">2014-11-12T21:47:38Z</dcterms:created>
  <dcterms:modified xsi:type="dcterms:W3CDTF">2020-01-07T18:42:17Z</dcterms:modified>
  <cp:category/>
</cp:coreProperties>
</file>