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70" r:id="rId8"/>
    <p:sldId id="262" r:id="rId9"/>
    <p:sldId id="263" r:id="rId10"/>
    <p:sldId id="261" r:id="rId11"/>
    <p:sldId id="265" r:id="rId12"/>
    <p:sldId id="267" r:id="rId13"/>
    <p:sldId id="266" r:id="rId14"/>
    <p:sldId id="268" r:id="rId15"/>
    <p:sldId id="274" r:id="rId16"/>
    <p:sldId id="275" r:id="rId17"/>
    <p:sldId id="276" r:id="rId18"/>
    <p:sldId id="277" r:id="rId19"/>
    <p:sldId id="279" r:id="rId20"/>
    <p:sldId id="280" r:id="rId21"/>
    <p:sldId id="271" r:id="rId22"/>
    <p:sldId id="272" r:id="rId23"/>
    <p:sldId id="273" r:id="rId24"/>
    <p:sldId id="281" r:id="rId2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CDD0"/>
    <a:srgbClr val="B5E8E9"/>
    <a:srgbClr val="00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FA7AB7-540E-4EBC-BB40-1DE75D5C4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2D89174-D4A1-4650-94E1-67910E2BD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B783C5-7D8C-4338-9ED8-7C1AC1C87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6CAD-6F50-41D4-944E-3325D11DB71A}" type="datetimeFigureOut">
              <a:rPr lang="es-EC" smtClean="0"/>
              <a:pPr/>
              <a:t>23/12/2019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997515-94EB-4F77-A082-71415A74D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218B03-BD70-4383-BE2E-FC385E0EF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B668B-A9E7-4D3B-BEC9-8ED846CD1BAE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70572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C106DC-E8E5-4E7A-9DCF-9E5D38018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E11C9C3-0B7A-42C6-92B8-B4F5D1ACAF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AC5AFC-7821-4244-B3AA-4AE0A4E6F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6CAD-6F50-41D4-944E-3325D11DB71A}" type="datetimeFigureOut">
              <a:rPr lang="es-EC" smtClean="0"/>
              <a:pPr/>
              <a:t>23/12/2019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3DA1EB-F212-41BC-9E47-E10B62B05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5F04D5-2891-461F-BA27-EBAF48192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B668B-A9E7-4D3B-BEC9-8ED846CD1BAE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89965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C025BFC-8E8F-4DAF-A760-2A83862491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B5BB2D-05CF-4DEB-9A7B-94C77EDAF9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233150-AFF1-4098-83C5-5639CCBFB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6CAD-6F50-41D4-944E-3325D11DB71A}" type="datetimeFigureOut">
              <a:rPr lang="es-EC" smtClean="0"/>
              <a:pPr/>
              <a:t>23/12/2019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FACB35-6A42-428B-B064-25F2FB86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B25882-B37C-4409-BDC7-746E15C2C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B668B-A9E7-4D3B-BEC9-8ED846CD1BAE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79875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6429C7-1C15-4BF9-BB55-6EBCF2283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4BFCE1-DE38-47CB-B5F5-50B49D730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204C0F-2768-4587-9A1C-095DFF4E6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6CAD-6F50-41D4-944E-3325D11DB71A}" type="datetimeFigureOut">
              <a:rPr lang="es-EC" smtClean="0"/>
              <a:pPr/>
              <a:t>23/12/2019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F730D6-B40F-40FB-BA59-680F65C3D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AD6800-7469-4794-BF8C-449E7290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B668B-A9E7-4D3B-BEC9-8ED846CD1BAE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03463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379A3C-7995-480D-8670-3B68DF413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E72746-F7B8-4F75-AE18-ED3C38F60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3BC543-44C6-4735-9D60-9A1A568D6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6CAD-6F50-41D4-944E-3325D11DB71A}" type="datetimeFigureOut">
              <a:rPr lang="es-EC" smtClean="0"/>
              <a:pPr/>
              <a:t>23/12/2019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0A38A6-9E42-4BA2-9936-6D302EA23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444E7B-CADB-4460-BED6-6BC19FE20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B668B-A9E7-4D3B-BEC9-8ED846CD1BAE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86561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E12BC6-83D2-4F55-8BBD-501CE3A3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AED161-F4B0-44AB-9981-5FF300D852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DBB633E-B68A-45C3-9A12-55F3A429CC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B2311C-777C-41FE-AD40-DB65100BB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6CAD-6F50-41D4-944E-3325D11DB71A}" type="datetimeFigureOut">
              <a:rPr lang="es-EC" smtClean="0"/>
              <a:pPr/>
              <a:t>23/12/2019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BC49AE-B842-42CB-A88D-5537A94E3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199E28-009F-437F-BA5E-AC0F017FE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B668B-A9E7-4D3B-BEC9-8ED846CD1BAE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773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054D6-9B2A-4847-892F-DCF0D00DE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4B369AB-56CD-45E1-8F5E-903BA36BD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3D6E7A-6844-4E38-9B0F-07247401D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BD079BA-AECC-44B4-9360-109DC8F9BE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45B4165-F002-4351-AC24-D0FBDD1603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1E96278-63CE-46E3-B9C9-C7F265871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6CAD-6F50-41D4-944E-3325D11DB71A}" type="datetimeFigureOut">
              <a:rPr lang="es-EC" smtClean="0"/>
              <a:pPr/>
              <a:t>23/12/2019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49B515A-B181-4B3F-A840-287ECC6DD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D1802A1-876E-4B27-97EC-0D84B9025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B668B-A9E7-4D3B-BEC9-8ED846CD1BAE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92709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0F8211-F170-4D19-91F7-1F0C72D0B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495743D-00AC-40E9-A7A5-8AA5B6A72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6CAD-6F50-41D4-944E-3325D11DB71A}" type="datetimeFigureOut">
              <a:rPr lang="es-EC" smtClean="0"/>
              <a:pPr/>
              <a:t>23/12/2019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3B97002-4378-428D-922E-790250684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392373F-E957-4B06-8AE7-E285AA10E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B668B-A9E7-4D3B-BEC9-8ED846CD1BAE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6757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EAFEC7F-F997-4930-9494-5FC78530A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6CAD-6F50-41D4-944E-3325D11DB71A}" type="datetimeFigureOut">
              <a:rPr lang="es-EC" smtClean="0"/>
              <a:pPr/>
              <a:t>23/12/2019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B987C65-9566-434E-A68F-DC60D25D8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EE8AF91-BFDA-49F7-95D6-CBCB8CF88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B668B-A9E7-4D3B-BEC9-8ED846CD1BAE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1147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475F81-3018-4947-8D31-E510C07A0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DAC252-9F5D-47EA-AE46-598D77C8C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FB5928E-5E78-406B-8B3E-996E48A78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06F59DF-207B-4F0A-98FB-24F9F0A3F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6CAD-6F50-41D4-944E-3325D11DB71A}" type="datetimeFigureOut">
              <a:rPr lang="es-EC" smtClean="0"/>
              <a:pPr/>
              <a:t>23/12/2019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60680DA-65B9-4CCC-9126-8150FDCA4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43FCF39-F6CB-4497-A158-D07F59517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B668B-A9E7-4D3B-BEC9-8ED846CD1BAE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0476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2A4A71-61EE-4E92-921F-354FFF31E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AC57CF7-020F-4271-8253-C7853A84F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6E84116-E0E0-4DB9-9B00-3A0BD0A3FB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911B42-70D9-4D2C-9734-9ED26F346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6CAD-6F50-41D4-944E-3325D11DB71A}" type="datetimeFigureOut">
              <a:rPr lang="es-EC" smtClean="0"/>
              <a:pPr/>
              <a:t>23/12/2019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061A8CB-B1EE-4535-83E5-292DBA58F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4A3866-9221-4C46-9DFC-5D62EACE4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B668B-A9E7-4D3B-BEC9-8ED846CD1BAE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54737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004C46C-E772-498E-89C1-E5CC47576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9AF97A1-B163-4611-B53F-6C1141C25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9ECA08-1184-4BCB-948A-A0C7E458A5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86CAD-6F50-41D4-944E-3325D11DB71A}" type="datetimeFigureOut">
              <a:rPr lang="es-EC" smtClean="0"/>
              <a:pPr/>
              <a:t>23/12/2019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536312-35CC-44F9-A008-96A9FDBD2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B31258-5468-45AB-A21A-67B22AFEF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B668B-A9E7-4D3B-BEC9-8ED846CD1BAE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386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8.png"/><Relationship Id="rId18" Type="http://schemas.microsoft.com/office/2007/relationships/hdphoto" Target="../media/hdphoto13.wdp"/><Relationship Id="rId26" Type="http://schemas.openxmlformats.org/officeDocument/2006/relationships/image" Target="../media/image55.jpeg"/><Relationship Id="rId3" Type="http://schemas.openxmlformats.org/officeDocument/2006/relationships/image" Target="../media/image43.png"/><Relationship Id="rId21" Type="http://schemas.microsoft.com/office/2007/relationships/hdphoto" Target="../media/hdphoto14.wdp"/><Relationship Id="rId7" Type="http://schemas.openxmlformats.org/officeDocument/2006/relationships/image" Target="../media/image45.png"/><Relationship Id="rId12" Type="http://schemas.microsoft.com/office/2007/relationships/hdphoto" Target="../media/hdphoto10.wdp"/><Relationship Id="rId17" Type="http://schemas.openxmlformats.org/officeDocument/2006/relationships/image" Target="../media/image50.png"/><Relationship Id="rId25" Type="http://schemas.microsoft.com/office/2007/relationships/hdphoto" Target="../media/hdphoto16.wdp"/><Relationship Id="rId2" Type="http://schemas.openxmlformats.org/officeDocument/2006/relationships/image" Target="../media/image42.jpeg"/><Relationship Id="rId16" Type="http://schemas.microsoft.com/office/2007/relationships/hdphoto" Target="../media/hdphoto12.wdp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47.png"/><Relationship Id="rId24" Type="http://schemas.openxmlformats.org/officeDocument/2006/relationships/image" Target="../media/image54.png"/><Relationship Id="rId5" Type="http://schemas.openxmlformats.org/officeDocument/2006/relationships/image" Target="../media/image44.png"/><Relationship Id="rId15" Type="http://schemas.openxmlformats.org/officeDocument/2006/relationships/image" Target="../media/image49.png"/><Relationship Id="rId23" Type="http://schemas.microsoft.com/office/2007/relationships/hdphoto" Target="../media/hdphoto15.wdp"/><Relationship Id="rId10" Type="http://schemas.microsoft.com/office/2007/relationships/hdphoto" Target="../media/hdphoto9.wdp"/><Relationship Id="rId19" Type="http://schemas.openxmlformats.org/officeDocument/2006/relationships/image" Target="../media/image51.jpeg"/><Relationship Id="rId4" Type="http://schemas.microsoft.com/office/2007/relationships/hdphoto" Target="../media/hdphoto6.wdp"/><Relationship Id="rId9" Type="http://schemas.openxmlformats.org/officeDocument/2006/relationships/image" Target="../media/image46.png"/><Relationship Id="rId14" Type="http://schemas.microsoft.com/office/2007/relationships/hdphoto" Target="../media/hdphoto11.wdp"/><Relationship Id="rId22" Type="http://schemas.openxmlformats.org/officeDocument/2006/relationships/image" Target="../media/image53.png"/><Relationship Id="rId27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61.jpe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microsoft.com/office/2007/relationships/hdphoto" Target="../media/hdphoto22.wdp"/><Relationship Id="rId3" Type="http://schemas.microsoft.com/office/2007/relationships/hdphoto" Target="../media/hdphoto17.wdp"/><Relationship Id="rId7" Type="http://schemas.microsoft.com/office/2007/relationships/hdphoto" Target="../media/hdphoto19.wdp"/><Relationship Id="rId12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microsoft.com/office/2007/relationships/hdphoto" Target="../media/hdphoto21.wdp"/><Relationship Id="rId5" Type="http://schemas.microsoft.com/office/2007/relationships/hdphoto" Target="../media/hdphoto18.wdp"/><Relationship Id="rId10" Type="http://schemas.openxmlformats.org/officeDocument/2006/relationships/image" Target="../media/image72.png"/><Relationship Id="rId4" Type="http://schemas.openxmlformats.org/officeDocument/2006/relationships/image" Target="../media/image69.png"/><Relationship Id="rId9" Type="http://schemas.microsoft.com/office/2007/relationships/hdphoto" Target="../media/hdphoto2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12" Type="http://schemas.openxmlformats.org/officeDocument/2006/relationships/image" Target="../media/image105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11" Type="http://schemas.openxmlformats.org/officeDocument/2006/relationships/image" Target="../media/image104.png"/><Relationship Id="rId5" Type="http://schemas.openxmlformats.org/officeDocument/2006/relationships/image" Target="../media/image98.jpe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jpeg"/><Relationship Id="rId10" Type="http://schemas.openxmlformats.org/officeDocument/2006/relationships/image" Target="../media/image114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09.jpeg"/><Relationship Id="rId7" Type="http://schemas.openxmlformats.org/officeDocument/2006/relationships/image" Target="../media/image117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10" Type="http://schemas.openxmlformats.org/officeDocument/2006/relationships/image" Target="../media/image120.jpeg"/><Relationship Id="rId4" Type="http://schemas.openxmlformats.org/officeDocument/2006/relationships/image" Target="../media/image110.png"/><Relationship Id="rId9" Type="http://schemas.openxmlformats.org/officeDocument/2006/relationships/image" Target="../media/image1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image" Target="../media/image16.jpeg"/><Relationship Id="rId4" Type="http://schemas.microsoft.com/office/2007/relationships/hdphoto" Target="../media/hdphoto3.wdp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montaña, naturaleza, exterior, pasto&#10;&#10;Descripción generada automáticamente">
            <a:extLst>
              <a:ext uri="{FF2B5EF4-FFF2-40B4-BE49-F238E27FC236}">
                <a16:creationId xmlns:a16="http://schemas.microsoft.com/office/drawing/2014/main" id="{6CD28C02-B60B-4928-8412-BFE57DC4E8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3108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A4FFE21-6216-4E5C-AB8F-6F61099BD289}"/>
              </a:ext>
            </a:extLst>
          </p:cNvPr>
          <p:cNvSpPr/>
          <p:nvPr/>
        </p:nvSpPr>
        <p:spPr>
          <a:xfrm>
            <a:off x="1208111" y="1118559"/>
            <a:ext cx="9256541" cy="5557230"/>
          </a:xfrm>
          <a:prstGeom prst="rect">
            <a:avLst/>
          </a:prstGeom>
          <a:solidFill>
            <a:srgbClr val="FFFFFF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4DFD40D-1EAE-400E-94BF-3D16280AB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7697" y="1118559"/>
            <a:ext cx="9144000" cy="5557231"/>
          </a:xfrm>
        </p:spPr>
        <p:txBody>
          <a:bodyPr>
            <a:noAutofit/>
          </a:bodyPr>
          <a:lstStyle/>
          <a:p>
            <a:r>
              <a:rPr lang="es-EC" sz="2800" b="1" dirty="0">
                <a:latin typeface="Bernard MT Condensed" panose="02050806060905020404" pitchFamily="18" charset="0"/>
              </a:rPr>
              <a:t>UNIVERSIDAD DE LAS FUERZAS ARMADAS ESPE</a:t>
            </a:r>
            <a:br>
              <a:rPr lang="es-EC" sz="2800" b="1" dirty="0">
                <a:latin typeface="Bernard MT Condensed" panose="02050806060905020404" pitchFamily="18" charset="0"/>
              </a:rPr>
            </a:br>
            <a:br>
              <a:rPr lang="es-EC" sz="2800" b="1" dirty="0">
                <a:latin typeface="Bernard MT Condensed" panose="02050806060905020404" pitchFamily="18" charset="0"/>
              </a:rPr>
            </a:br>
            <a:r>
              <a:rPr lang="es-EC" sz="2800" b="1" dirty="0">
                <a:latin typeface="Bernard MT Condensed" panose="02050806060905020404" pitchFamily="18" charset="0"/>
              </a:rPr>
              <a:t>DEPARTAMENTO DE CIENCIAS ECONÓMICAS, ADMINISTRATIVAS Y DE COMERCIO</a:t>
            </a:r>
            <a:br>
              <a:rPr lang="es-EC" sz="2800" b="1" dirty="0">
                <a:latin typeface="Bernard MT Condensed" panose="02050806060905020404" pitchFamily="18" charset="0"/>
              </a:rPr>
            </a:br>
            <a:br>
              <a:rPr lang="es-EC" sz="2800" b="1" dirty="0">
                <a:latin typeface="Bernard MT Condensed" panose="02050806060905020404" pitchFamily="18" charset="0"/>
              </a:rPr>
            </a:br>
            <a:r>
              <a:rPr lang="es-EC" sz="2800" b="1" dirty="0">
                <a:latin typeface="Bernard MT Condensed" panose="02050806060905020404" pitchFamily="18" charset="0"/>
              </a:rPr>
              <a:t>CARRERA DE INGENIERÍA EN ADMINISTRACIÓN TURÍSTICA Y HOTELERA</a:t>
            </a:r>
            <a:br>
              <a:rPr lang="es-EC" sz="2800" b="1" dirty="0">
                <a:latin typeface="Bernard MT Condensed" panose="02050806060905020404" pitchFamily="18" charset="0"/>
              </a:rPr>
            </a:br>
            <a:br>
              <a:rPr lang="es-EC" sz="2800" b="1" dirty="0">
                <a:latin typeface="Bernard MT Condensed" panose="02050806060905020404" pitchFamily="18" charset="0"/>
              </a:rPr>
            </a:br>
            <a:r>
              <a:rPr lang="es-EC" sz="2800" b="1" dirty="0">
                <a:latin typeface="Bernard MT Condensed" panose="02050806060905020404" pitchFamily="18" charset="0"/>
              </a:rPr>
              <a:t>ANÁLISIS DE LA IMAGEN TURÍSTICA DE LA PARROQUIA DE ZUMBAHUA</a:t>
            </a:r>
            <a:br>
              <a:rPr lang="es-EC" sz="2800" b="1" dirty="0">
                <a:latin typeface="Bernard MT Condensed" panose="02050806060905020404" pitchFamily="18" charset="0"/>
              </a:rPr>
            </a:br>
            <a:br>
              <a:rPr lang="es-EC" sz="2800" b="1" dirty="0">
                <a:latin typeface="Bernard MT Condensed" panose="02050806060905020404" pitchFamily="18" charset="0"/>
              </a:rPr>
            </a:br>
            <a:r>
              <a:rPr lang="es-EC" sz="2800" b="1" dirty="0">
                <a:latin typeface="Bernard MT Condensed" panose="02050806060905020404" pitchFamily="18" charset="0"/>
              </a:rPr>
              <a:t>POZO OÑA, MATHEO SEBASTIAN</a:t>
            </a:r>
            <a:br>
              <a:rPr lang="es-EC" sz="2800" b="1" dirty="0">
                <a:latin typeface="Bernard MT Condensed" panose="02050806060905020404" pitchFamily="18" charset="0"/>
              </a:rPr>
            </a:br>
            <a:r>
              <a:rPr lang="es-EC" sz="2800" b="1" dirty="0">
                <a:latin typeface="Bernard MT Condensed" panose="02050806060905020404" pitchFamily="18" charset="0"/>
              </a:rPr>
              <a:t>PINTO DE VEINTIMILLA, DANIEL SEBASTIÁN</a:t>
            </a:r>
            <a:br>
              <a:rPr lang="es-EC" sz="2800" b="1" dirty="0">
                <a:latin typeface="Bernard MT Condensed" panose="02050806060905020404" pitchFamily="18" charset="0"/>
              </a:rPr>
            </a:br>
            <a:br>
              <a:rPr lang="es-EC" sz="2800" b="1" dirty="0">
                <a:latin typeface="Bernard MT Condensed" panose="02050806060905020404" pitchFamily="18" charset="0"/>
              </a:rPr>
            </a:br>
            <a:r>
              <a:rPr lang="es-EC" sz="2800" b="1" dirty="0">
                <a:latin typeface="Bernard MT Condensed" panose="02050806060905020404" pitchFamily="18" charset="0"/>
              </a:rPr>
              <a:t>TUTOR: M.B.A AVILÉS LEÓN, BYRON EDUARDO MSC</a:t>
            </a:r>
          </a:p>
        </p:txBody>
      </p:sp>
      <p:pic>
        <p:nvPicPr>
          <p:cNvPr id="4" name="Picture 2" descr="Resultado de imagen para turismo espe">
            <a:extLst>
              <a:ext uri="{FF2B5EF4-FFF2-40B4-BE49-F238E27FC236}">
                <a16:creationId xmlns:a16="http://schemas.microsoft.com/office/drawing/2014/main" id="{B24A278F-FD00-48AB-A808-0BE6C62CA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0" y="115706"/>
            <a:ext cx="1280328" cy="125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sultado de imagen para logo espe">
            <a:extLst>
              <a:ext uri="{FF2B5EF4-FFF2-40B4-BE49-F238E27FC236}">
                <a16:creationId xmlns:a16="http://schemas.microsoft.com/office/drawing/2014/main" id="{489F3A52-75EB-45DA-82AA-0D928E4B2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33" y="24051"/>
            <a:ext cx="1280327" cy="115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>
            <a:extLst>
              <a:ext uri="{FF2B5EF4-FFF2-40B4-BE49-F238E27FC236}">
                <a16:creationId xmlns:a16="http://schemas.microsoft.com/office/drawing/2014/main" id="{A01288DA-D426-455A-9A02-EF039B5CE9A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058" y="243657"/>
            <a:ext cx="1875155" cy="87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87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BAC2352-8CB1-4266-B827-4946A1BE0E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CD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26EBAE3-E995-4DF1-8631-51467C6FE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240" y="5889533"/>
            <a:ext cx="8065520" cy="748213"/>
          </a:xfrm>
          <a:solidFill>
            <a:schemeClr val="bg1"/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kern="1200" dirty="0">
                <a:solidFill>
                  <a:schemeClr val="tx1"/>
                </a:solidFill>
                <a:latin typeface="Bernard MT Condensed" panose="02050806060905020404" pitchFamily="18" charset="0"/>
              </a:rPr>
              <a:t>PERFIL DEL TURISTA Y VISITANTE</a:t>
            </a:r>
          </a:p>
        </p:txBody>
      </p:sp>
      <p:pic>
        <p:nvPicPr>
          <p:cNvPr id="8" name="Imagen 7" descr="Imagen que contiene texto&#10;&#10;Descripción generada automáticamente">
            <a:extLst>
              <a:ext uri="{FF2B5EF4-FFF2-40B4-BE49-F238E27FC236}">
                <a16:creationId xmlns:a16="http://schemas.microsoft.com/office/drawing/2014/main" id="{6C95E290-55F8-4313-BA1D-BD66E9FB52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1" t="78404" r="-2" b="309"/>
          <a:stretch/>
        </p:blipFill>
        <p:spPr>
          <a:xfrm>
            <a:off x="3970005" y="3345631"/>
            <a:ext cx="1945282" cy="11635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Imagen 3" descr="Imagen que contiene juguete, lego&#10;&#10;Descripción generada automáticamente">
            <a:extLst>
              <a:ext uri="{FF2B5EF4-FFF2-40B4-BE49-F238E27FC236}">
                <a16:creationId xmlns:a16="http://schemas.microsoft.com/office/drawing/2014/main" id="{E53B7BE3-F747-439C-9059-E50EBEEDE4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895" y1="23754" x2="45895" y2="23754"/>
                        <a14:backgroundMark x1="48863" y1="34800" x2="48863" y2="3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14" t="8548" r="12182" b="7669"/>
          <a:stretch/>
        </p:blipFill>
        <p:spPr>
          <a:xfrm>
            <a:off x="4289175" y="463427"/>
            <a:ext cx="1581579" cy="2186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361B135-42B3-4607-8CD3-A8E92F32CA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55" b="92812" l="4633" r="98243">
                        <a14:foregroundMark x1="64696" y1="92971" x2="64696" y2="92971"/>
                        <a14:foregroundMark x1="93450" y1="80990" x2="93450" y2="80990"/>
                        <a14:foregroundMark x1="91054" y1="86422" x2="91054" y2="86422"/>
                        <a14:foregroundMark x1="28754" y1="82109" x2="28754" y2="82109"/>
                        <a14:foregroundMark x1="17891" y1="72045" x2="17891" y2="72045"/>
                        <a14:foregroundMark x1="22684" y1="72524" x2="43770" y2="84505"/>
                        <a14:foregroundMark x1="49681" y1="65974" x2="49681" y2="65974"/>
                        <a14:foregroundMark x1="7188" y1="21086" x2="7827" y2="27636"/>
                        <a14:foregroundMark x1="4792" y1="37220" x2="7188" y2="57029"/>
                        <a14:foregroundMark x1="73642" y1="14537" x2="74441" y2="37859"/>
                        <a14:foregroundMark x1="74441" y1="37859" x2="82109" y2="56390"/>
                        <a14:foregroundMark x1="95847" y1="21086" x2="96965" y2="58786"/>
                        <a14:foregroundMark x1="62300" y1="3674" x2="40735" y2="3514"/>
                        <a14:foregroundMark x1="40735" y1="3514" x2="31150" y2="7348"/>
                        <a14:foregroundMark x1="12620" y1="17572" x2="12620" y2="17572"/>
                        <a14:foregroundMark x1="10224" y1="15176" x2="17891" y2="22364"/>
                        <a14:foregroundMark x1="47284" y1="86901" x2="47284" y2="86901"/>
                        <a14:foregroundMark x1="23962" y1="33067" x2="46805" y2="32428"/>
                        <a14:foregroundMark x1="46805" y1="32428" x2="68850" y2="34824"/>
                        <a14:foregroundMark x1="89776" y1="41534" x2="45527" y2="38498"/>
                        <a14:foregroundMark x1="45527" y1="38498" x2="7188" y2="41534"/>
                        <a14:foregroundMark x1="73003" y1="43291" x2="17891" y2="44409"/>
                        <a14:foregroundMark x1="92173" y1="35463" x2="48562" y2="23802"/>
                        <a14:foregroundMark x1="48562" y1="23802" x2="93450" y2="16294"/>
                        <a14:foregroundMark x1="93450" y1="16294" x2="73482" y2="7348"/>
                        <a14:foregroundMark x1="73482" y1="7348" x2="51278" y2="6709"/>
                        <a14:foregroundMark x1="51278" y1="6709" x2="48562" y2="7987"/>
                        <a14:foregroundMark x1="71246" y1="15655" x2="43770" y2="17572"/>
                        <a14:foregroundMark x1="94569" y1="25240" x2="57508" y2="24121"/>
                        <a14:foregroundMark x1="69489" y1="52875" x2="5911" y2="52236"/>
                        <a14:foregroundMark x1="23962" y1="33067" x2="5431" y2="32428"/>
                        <a14:foregroundMark x1="48562" y1="68371" x2="25080" y2="79233"/>
                        <a14:foregroundMark x1="42492" y1="67732" x2="27476" y2="68371"/>
                        <a14:foregroundMark x1="17891" y1="74441" x2="11981" y2="69649"/>
                        <a14:foregroundMark x1="9585" y1="66613" x2="29553" y2="74601"/>
                        <a14:foregroundMark x1="29553" y1="74601" x2="10703" y2="64856"/>
                        <a14:foregroundMark x1="95847" y1="52875" x2="61022" y2="51597"/>
                        <a14:foregroundMark x1="98243" y1="28275" x2="91693" y2="7668"/>
                        <a14:foregroundMark x1="91693" y1="7668" x2="70607" y2="5591"/>
                        <a14:foregroundMark x1="42492" y1="82748" x2="26997" y2="88179"/>
                        <a14:foregroundMark x1="49681" y1="76198" x2="25080" y2="85783"/>
                        <a14:foregroundMark x1="22684" y1="80990" x2="12620" y2="79712"/>
                        <a14:foregroundMark x1="14377" y1="83387" x2="21565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85" y="4053160"/>
            <a:ext cx="1166192" cy="116619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26FC483-0C88-4314-8F6A-207DCCEE4C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61" y="2319992"/>
            <a:ext cx="1467900" cy="1467900"/>
          </a:xfrm>
          <a:prstGeom prst="rect">
            <a:avLst/>
          </a:prstGeom>
        </p:spPr>
      </p:pic>
      <p:pic>
        <p:nvPicPr>
          <p:cNvPr id="13" name="Imagen 12" descr="Imagen que contiene refrigerador, cuarto&#10;&#10;Descripción generada automáticamente">
            <a:extLst>
              <a:ext uri="{FF2B5EF4-FFF2-40B4-BE49-F238E27FC236}">
                <a16:creationId xmlns:a16="http://schemas.microsoft.com/office/drawing/2014/main" id="{09774204-B2FB-4A34-ADD1-100339E64A6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0" b="89954" l="9400" r="90000">
                        <a14:foregroundMark x1="23333" y1="55447" x2="17267" y2="59165"/>
                        <a14:foregroundMark x1="32867" y1="69928" x2="27400" y2="72733"/>
                        <a14:foregroundMark x1="32600" y1="65101" x2="34333" y2="68493"/>
                        <a14:foregroundMark x1="54933" y1="65949" x2="45933" y2="66210"/>
                        <a14:foregroundMark x1="51733" y1="16308" x2="51733" y2="16308"/>
                        <a14:foregroundMark x1="51733" y1="22309" x2="51733" y2="22309"/>
                        <a14:foregroundMark x1="89133" y1="29354" x2="84200" y2="35356"/>
                        <a14:foregroundMark x1="9400" y1="39856" x2="9400" y2="39856"/>
                        <a14:foregroundMark x1="45933" y1="23157" x2="45933" y2="23157"/>
                        <a14:foregroundMark x1="45667" y1="20287" x2="45667" y2="20287"/>
                        <a14:foregroundMark x1="45667" y1="20548" x2="45667" y2="20548"/>
                        <a14:foregroundMark x1="46533" y1="20548" x2="46533" y2="20548"/>
                        <a14:foregroundMark x1="45667" y1="21396" x2="45667" y2="21396"/>
                        <a14:foregroundMark x1="18667" y1="61122" x2="23600" y2="70124"/>
                        <a14:foregroundMark x1="23600" y1="70124" x2="26200" y2="72211"/>
                        <a14:foregroundMark x1="18133" y1="60861" x2="18133" y2="60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3" t="13214" r="6081" b="24958"/>
          <a:stretch/>
        </p:blipFill>
        <p:spPr>
          <a:xfrm>
            <a:off x="200709" y="1009170"/>
            <a:ext cx="1763344" cy="1268677"/>
          </a:xfrm>
          <a:prstGeom prst="rect">
            <a:avLst/>
          </a:prstGeom>
        </p:spPr>
      </p:pic>
      <p:pic>
        <p:nvPicPr>
          <p:cNvPr id="15" name="Imagen 14" descr="Imagen que contiene texto, reloj&#10;&#10;Descripción generada automáticamente">
            <a:extLst>
              <a:ext uri="{FF2B5EF4-FFF2-40B4-BE49-F238E27FC236}">
                <a16:creationId xmlns:a16="http://schemas.microsoft.com/office/drawing/2014/main" id="{222A3CC4-A135-4902-B727-907E870835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71" y="107418"/>
            <a:ext cx="1142115" cy="1142115"/>
          </a:xfrm>
          <a:prstGeom prst="rect">
            <a:avLst/>
          </a:prstGeom>
        </p:spPr>
      </p:pic>
      <p:pic>
        <p:nvPicPr>
          <p:cNvPr id="19" name="Imagen 18" descr="Imagen que contiene texto&#10;&#10;Descripción generada automáticamente">
            <a:extLst>
              <a:ext uri="{FF2B5EF4-FFF2-40B4-BE49-F238E27FC236}">
                <a16:creationId xmlns:a16="http://schemas.microsoft.com/office/drawing/2014/main" id="{08338C7E-5255-4256-A5F6-0F388D4A0B1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55273" y1="45077" x2="42109" y2="43615"/>
                        <a14:foregroundMark x1="36413" y1="41154" x2="36413" y2="41154"/>
                        <a14:foregroundMark x1="36721" y1="54308" x2="36721" y2="54308"/>
                        <a14:foregroundMark x1="36413" y1="51846" x2="36413" y2="51846"/>
                        <a14:foregroundMark x1="34950" y1="37231" x2="34950" y2="37231"/>
                        <a14:foregroundMark x1="64588" y1="37615" x2="64588" y2="37615"/>
                        <a14:foregroundMark x1="64973" y1="53308" x2="64973" y2="53308"/>
                        <a14:foregroundMark x1="58507" y1="55769" x2="58507" y2="55769"/>
                        <a14:foregroundMark x1="59969" y1="57231" x2="59969" y2="57231"/>
                        <a14:foregroundMark x1="38876" y1="41538" x2="43572" y2="43615"/>
                        <a14:foregroundMark x1="66051" y1="37231" x2="66051" y2="37231"/>
                        <a14:foregroundMark x1="66051" y1="37231" x2="66051" y2="37231"/>
                        <a14:foregroundMark x1="65281" y1="37923" x2="65281" y2="37923"/>
                        <a14:foregroundMark x1="36028" y1="36846" x2="32794" y2="37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79" t="22937" r="25085" b="28366"/>
          <a:stretch/>
        </p:blipFill>
        <p:spPr>
          <a:xfrm>
            <a:off x="2374381" y="2330107"/>
            <a:ext cx="1489020" cy="1467901"/>
          </a:xfrm>
          <a:prstGeom prst="rect">
            <a:avLst/>
          </a:prstGeom>
        </p:spPr>
      </p:pic>
      <p:pic>
        <p:nvPicPr>
          <p:cNvPr id="21" name="Imagen 2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F5910C03-2F6E-4321-93C5-D08E94C9717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9487" y1="38086" x2="43415" y2="39063"/>
                        <a14:foregroundMark x1="47098" y1="55078" x2="47098" y2="63184"/>
                        <a14:foregroundMark x1="47098" y1="63184" x2="52679" y2="68262"/>
                        <a14:foregroundMark x1="52679" y1="68262" x2="55469" y2="60059"/>
                        <a14:foregroundMark x1="55469" y1="60059" x2="55134" y2="55664"/>
                        <a14:foregroundMark x1="83371" y1="29980" x2="83371" y2="29980"/>
                        <a14:foregroundMark x1="76004" y1="14648" x2="76004" y2="14648"/>
                        <a14:foregroundMark x1="71205" y1="17578" x2="71205" y2="17578"/>
                        <a14:foregroundMark x1="77567" y1="34766" x2="77567" y2="34766"/>
                        <a14:foregroundMark x1="52679" y1="15039" x2="52679" y2="15039"/>
                        <a14:foregroundMark x1="50223" y1="22949" x2="50223" y2="22949"/>
                        <a14:foregroundMark x1="31473" y1="17578" x2="31473" y2="17578"/>
                        <a14:foregroundMark x1="34375" y1="20508" x2="34375" y2="20508"/>
                        <a14:foregroundMark x1="24107" y1="32617" x2="24107" y2="32617"/>
                        <a14:foregroundMark x1="27009" y1="35547" x2="27009" y2="35547"/>
                        <a14:foregroundMark x1="56362" y1="68359" x2="45313" y2="685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435" y="3724546"/>
            <a:ext cx="1585127" cy="1811573"/>
          </a:xfrm>
          <a:prstGeom prst="rect">
            <a:avLst/>
          </a:prstGeom>
        </p:spPr>
      </p:pic>
      <p:pic>
        <p:nvPicPr>
          <p:cNvPr id="22" name="Imagen 21" descr="Imagen que contiene texto&#10;&#10;Descripción generada automáticamente">
            <a:extLst>
              <a:ext uri="{FF2B5EF4-FFF2-40B4-BE49-F238E27FC236}">
                <a16:creationId xmlns:a16="http://schemas.microsoft.com/office/drawing/2014/main" id="{44187C99-EF88-4CCA-9BF5-9F99692D3A2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2250" b="73875" l="4900" r="44350">
                        <a14:foregroundMark x1="28300" y1="52250" x2="28300" y2="52250"/>
                        <a14:foregroundMark x1="29200" y1="73875" x2="29200" y2="73875"/>
                        <a14:foregroundMark x1="35200" y1="69188" x2="35200" y2="69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83" t="50886" r="60727" b="24627"/>
          <a:stretch/>
        </p:blipFill>
        <p:spPr>
          <a:xfrm>
            <a:off x="2619073" y="1152549"/>
            <a:ext cx="1195080" cy="9819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" name="Flecha: curvada hacia la derecha 29">
            <a:extLst>
              <a:ext uri="{FF2B5EF4-FFF2-40B4-BE49-F238E27FC236}">
                <a16:creationId xmlns:a16="http://schemas.microsoft.com/office/drawing/2014/main" id="{9FB4D3F3-B49C-473C-B93D-D926547103C1}"/>
              </a:ext>
            </a:extLst>
          </p:cNvPr>
          <p:cNvSpPr/>
          <p:nvPr/>
        </p:nvSpPr>
        <p:spPr>
          <a:xfrm rot="11665998">
            <a:off x="1730999" y="1722353"/>
            <a:ext cx="264047" cy="1467900"/>
          </a:xfrm>
          <a:prstGeom prst="curved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1" name="Flecha: curvada hacia la izquierda 30">
            <a:extLst>
              <a:ext uri="{FF2B5EF4-FFF2-40B4-BE49-F238E27FC236}">
                <a16:creationId xmlns:a16="http://schemas.microsoft.com/office/drawing/2014/main" id="{020F689B-3350-4FB1-9A5D-484FE035B2BB}"/>
              </a:ext>
            </a:extLst>
          </p:cNvPr>
          <p:cNvSpPr/>
          <p:nvPr/>
        </p:nvSpPr>
        <p:spPr>
          <a:xfrm rot="11350377">
            <a:off x="268939" y="2986890"/>
            <a:ext cx="175702" cy="1565564"/>
          </a:xfrm>
          <a:prstGeom prst="curvedLef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2" name="Flecha: curvada hacia la izquierda 31">
            <a:extLst>
              <a:ext uri="{FF2B5EF4-FFF2-40B4-BE49-F238E27FC236}">
                <a16:creationId xmlns:a16="http://schemas.microsoft.com/office/drawing/2014/main" id="{479B7D57-A0AD-407E-87EC-225408BE5794}"/>
              </a:ext>
            </a:extLst>
          </p:cNvPr>
          <p:cNvSpPr/>
          <p:nvPr/>
        </p:nvSpPr>
        <p:spPr>
          <a:xfrm rot="14693396">
            <a:off x="1195477" y="-189245"/>
            <a:ext cx="175702" cy="1565564"/>
          </a:xfrm>
          <a:prstGeom prst="curvedLef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4" name="Flecha: curvada hacia la izquierda 33">
            <a:extLst>
              <a:ext uri="{FF2B5EF4-FFF2-40B4-BE49-F238E27FC236}">
                <a16:creationId xmlns:a16="http://schemas.microsoft.com/office/drawing/2014/main" id="{95007519-094B-4EBC-BF0C-CF7BFCED5932}"/>
              </a:ext>
            </a:extLst>
          </p:cNvPr>
          <p:cNvSpPr/>
          <p:nvPr/>
        </p:nvSpPr>
        <p:spPr>
          <a:xfrm rot="326263">
            <a:off x="3866560" y="1673521"/>
            <a:ext cx="175702" cy="1565564"/>
          </a:xfrm>
          <a:prstGeom prst="curvedLef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5" name="Flecha: curvada hacia la derecha 34">
            <a:extLst>
              <a:ext uri="{FF2B5EF4-FFF2-40B4-BE49-F238E27FC236}">
                <a16:creationId xmlns:a16="http://schemas.microsoft.com/office/drawing/2014/main" id="{D6763B26-D4EB-4FB2-BB3F-86B91A87A42A}"/>
              </a:ext>
            </a:extLst>
          </p:cNvPr>
          <p:cNvSpPr/>
          <p:nvPr/>
        </p:nvSpPr>
        <p:spPr>
          <a:xfrm rot="21370760">
            <a:off x="2258468" y="3392027"/>
            <a:ext cx="445936" cy="1209353"/>
          </a:xfrm>
          <a:prstGeom prst="curved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6" name="Flecha: curvada hacia la derecha 35">
            <a:extLst>
              <a:ext uri="{FF2B5EF4-FFF2-40B4-BE49-F238E27FC236}">
                <a16:creationId xmlns:a16="http://schemas.microsoft.com/office/drawing/2014/main" id="{47779827-C368-4969-B590-524988C562FD}"/>
              </a:ext>
            </a:extLst>
          </p:cNvPr>
          <p:cNvSpPr/>
          <p:nvPr/>
        </p:nvSpPr>
        <p:spPr>
          <a:xfrm rot="14432530">
            <a:off x="4142684" y="4518916"/>
            <a:ext cx="445936" cy="1209353"/>
          </a:xfrm>
          <a:prstGeom prst="curved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7" name="Flecha: a la derecha 36">
            <a:extLst>
              <a:ext uri="{FF2B5EF4-FFF2-40B4-BE49-F238E27FC236}">
                <a16:creationId xmlns:a16="http://schemas.microsoft.com/office/drawing/2014/main" id="{4382DF44-75AF-4748-9833-2CE27B092EC4}"/>
              </a:ext>
            </a:extLst>
          </p:cNvPr>
          <p:cNvSpPr/>
          <p:nvPr/>
        </p:nvSpPr>
        <p:spPr>
          <a:xfrm rot="16200000">
            <a:off x="4759789" y="2796994"/>
            <a:ext cx="608630" cy="361237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8" name="Flecha: curvada hacia la izquierda 37">
            <a:extLst>
              <a:ext uri="{FF2B5EF4-FFF2-40B4-BE49-F238E27FC236}">
                <a16:creationId xmlns:a16="http://schemas.microsoft.com/office/drawing/2014/main" id="{5E8F10C8-C798-448B-B819-67F5669B5EB7}"/>
              </a:ext>
            </a:extLst>
          </p:cNvPr>
          <p:cNvSpPr/>
          <p:nvPr/>
        </p:nvSpPr>
        <p:spPr>
          <a:xfrm rot="20247254">
            <a:off x="2929920" y="190069"/>
            <a:ext cx="397229" cy="891610"/>
          </a:xfrm>
          <a:prstGeom prst="curvedLeftArrow">
            <a:avLst>
              <a:gd name="adj1" fmla="val 35872"/>
              <a:gd name="adj2" fmla="val 50000"/>
              <a:gd name="adj3" fmla="val 33254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6" name="Imagen 5" descr="Imagen que contiene texto&#10;&#10;Descripción generada automáticamente">
            <a:extLst>
              <a:ext uri="{FF2B5EF4-FFF2-40B4-BE49-F238E27FC236}">
                <a16:creationId xmlns:a16="http://schemas.microsoft.com/office/drawing/2014/main" id="{D46FA579-FC91-438C-82AE-22554F7D4C3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5" t="78240" r="-2" b="731"/>
          <a:stretch/>
        </p:blipFill>
        <p:spPr>
          <a:xfrm>
            <a:off x="10105762" y="3509683"/>
            <a:ext cx="1908184" cy="11531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3" name="Imagen 42" descr="Imagen que contiene refrigerador, cuarto&#10;&#10;Descripción generada automáticamente">
            <a:extLst>
              <a:ext uri="{FF2B5EF4-FFF2-40B4-BE49-F238E27FC236}">
                <a16:creationId xmlns:a16="http://schemas.microsoft.com/office/drawing/2014/main" id="{B3BA2945-C80B-4A02-8F53-5DB008E8099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0" b="89954" l="9400" r="90000">
                        <a14:foregroundMark x1="23333" y1="55447" x2="17267" y2="59165"/>
                        <a14:foregroundMark x1="32867" y1="69928" x2="27400" y2="72733"/>
                        <a14:foregroundMark x1="32600" y1="65101" x2="34333" y2="68493"/>
                        <a14:foregroundMark x1="54933" y1="65949" x2="45933" y2="66210"/>
                        <a14:foregroundMark x1="51733" y1="16308" x2="51733" y2="16308"/>
                        <a14:foregroundMark x1="51733" y1="22309" x2="51733" y2="22309"/>
                        <a14:foregroundMark x1="89133" y1="29354" x2="84200" y2="35356"/>
                        <a14:foregroundMark x1="9400" y1="39856" x2="9400" y2="39856"/>
                        <a14:foregroundMark x1="45933" y1="23157" x2="45933" y2="23157"/>
                        <a14:foregroundMark x1="45667" y1="20287" x2="45667" y2="20287"/>
                        <a14:foregroundMark x1="45667" y1="20548" x2="45667" y2="20548"/>
                        <a14:foregroundMark x1="46533" y1="20548" x2="46533" y2="20548"/>
                        <a14:foregroundMark x1="45667" y1="21396" x2="45667" y2="21396"/>
                        <a14:foregroundMark x1="18667" y1="61122" x2="23600" y2="70124"/>
                        <a14:foregroundMark x1="23600" y1="70124" x2="26200" y2="72211"/>
                        <a14:foregroundMark x1="18133" y1="60861" x2="18133" y2="60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3" t="13214" r="6081" b="24958"/>
          <a:stretch/>
        </p:blipFill>
        <p:spPr>
          <a:xfrm>
            <a:off x="6210505" y="1120030"/>
            <a:ext cx="1763344" cy="1268677"/>
          </a:xfrm>
          <a:prstGeom prst="rect">
            <a:avLst/>
          </a:prstGeom>
        </p:spPr>
      </p:pic>
      <p:pic>
        <p:nvPicPr>
          <p:cNvPr id="44" name="Imagen 43" descr="Imagen que contiene texto, reloj&#10;&#10;Descripción generada automáticamente">
            <a:extLst>
              <a:ext uri="{FF2B5EF4-FFF2-40B4-BE49-F238E27FC236}">
                <a16:creationId xmlns:a16="http://schemas.microsoft.com/office/drawing/2014/main" id="{3AD6CC1C-9EFB-4F95-9576-C2DC90E1C6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287" y="219404"/>
            <a:ext cx="1142115" cy="1142115"/>
          </a:xfrm>
          <a:prstGeom prst="rect">
            <a:avLst/>
          </a:prstGeom>
        </p:spPr>
      </p:pic>
      <p:pic>
        <p:nvPicPr>
          <p:cNvPr id="45" name="Imagen 44" descr="Imagen que contiene texto&#10;&#10;Descripción generada automáticamente">
            <a:extLst>
              <a:ext uri="{FF2B5EF4-FFF2-40B4-BE49-F238E27FC236}">
                <a16:creationId xmlns:a16="http://schemas.microsoft.com/office/drawing/2014/main" id="{A67946BE-B267-4041-A866-2B751C17CF3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55273" y1="45077" x2="42109" y2="43615"/>
                        <a14:foregroundMark x1="36413" y1="41154" x2="36413" y2="41154"/>
                        <a14:foregroundMark x1="36721" y1="54308" x2="36721" y2="54308"/>
                        <a14:foregroundMark x1="36413" y1="51846" x2="36413" y2="51846"/>
                        <a14:foregroundMark x1="34950" y1="37231" x2="34950" y2="37231"/>
                        <a14:foregroundMark x1="64588" y1="37615" x2="64588" y2="37615"/>
                        <a14:foregroundMark x1="64973" y1="53308" x2="64973" y2="53308"/>
                        <a14:foregroundMark x1="58507" y1="55769" x2="58507" y2="55769"/>
                        <a14:foregroundMark x1="59969" y1="57231" x2="59969" y2="57231"/>
                        <a14:foregroundMark x1="38876" y1="41538" x2="43572" y2="43615"/>
                        <a14:foregroundMark x1="66051" y1="37231" x2="66051" y2="37231"/>
                        <a14:foregroundMark x1="66051" y1="37231" x2="66051" y2="37231"/>
                        <a14:foregroundMark x1="65281" y1="37923" x2="65281" y2="37923"/>
                        <a14:foregroundMark x1="36028" y1="36846" x2="32794" y2="37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79" t="22937" r="25085" b="28366"/>
          <a:stretch/>
        </p:blipFill>
        <p:spPr>
          <a:xfrm>
            <a:off x="8250997" y="2442093"/>
            <a:ext cx="1489020" cy="1467901"/>
          </a:xfrm>
          <a:prstGeom prst="rect">
            <a:avLst/>
          </a:prstGeom>
        </p:spPr>
      </p:pic>
      <p:sp>
        <p:nvSpPr>
          <p:cNvPr id="48" name="Flecha: curvada hacia la derecha 47">
            <a:extLst>
              <a:ext uri="{FF2B5EF4-FFF2-40B4-BE49-F238E27FC236}">
                <a16:creationId xmlns:a16="http://schemas.microsoft.com/office/drawing/2014/main" id="{6B0460AA-D4AE-4C53-93DB-8C32F6D74446}"/>
              </a:ext>
            </a:extLst>
          </p:cNvPr>
          <p:cNvSpPr/>
          <p:nvPr/>
        </p:nvSpPr>
        <p:spPr>
          <a:xfrm rot="11665998">
            <a:off x="7651776" y="1839931"/>
            <a:ext cx="239168" cy="1310028"/>
          </a:xfrm>
          <a:prstGeom prst="curved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49" name="Flecha: curvada hacia la izquierda 48">
            <a:extLst>
              <a:ext uri="{FF2B5EF4-FFF2-40B4-BE49-F238E27FC236}">
                <a16:creationId xmlns:a16="http://schemas.microsoft.com/office/drawing/2014/main" id="{6460748B-C224-49A0-86D3-7D2BC2FE938F}"/>
              </a:ext>
            </a:extLst>
          </p:cNvPr>
          <p:cNvSpPr/>
          <p:nvPr/>
        </p:nvSpPr>
        <p:spPr>
          <a:xfrm rot="11350377">
            <a:off x="6345205" y="3151496"/>
            <a:ext cx="175702" cy="1565564"/>
          </a:xfrm>
          <a:prstGeom prst="curvedLef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50" name="Flecha: curvada hacia la izquierda 49">
            <a:extLst>
              <a:ext uri="{FF2B5EF4-FFF2-40B4-BE49-F238E27FC236}">
                <a16:creationId xmlns:a16="http://schemas.microsoft.com/office/drawing/2014/main" id="{23A1B86F-69C4-4A41-9997-30E56401CE73}"/>
              </a:ext>
            </a:extLst>
          </p:cNvPr>
          <p:cNvSpPr/>
          <p:nvPr/>
        </p:nvSpPr>
        <p:spPr>
          <a:xfrm rot="14693396">
            <a:off x="7269763" y="-34922"/>
            <a:ext cx="175702" cy="1565564"/>
          </a:xfrm>
          <a:prstGeom prst="curvedLef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51" name="Flecha: curvada hacia la izquierda 50">
            <a:extLst>
              <a:ext uri="{FF2B5EF4-FFF2-40B4-BE49-F238E27FC236}">
                <a16:creationId xmlns:a16="http://schemas.microsoft.com/office/drawing/2014/main" id="{0132C268-CAEE-448C-8652-10EC8C1D6A51}"/>
              </a:ext>
            </a:extLst>
          </p:cNvPr>
          <p:cNvSpPr/>
          <p:nvPr/>
        </p:nvSpPr>
        <p:spPr>
          <a:xfrm rot="326263">
            <a:off x="9743176" y="1785507"/>
            <a:ext cx="175702" cy="1565564"/>
          </a:xfrm>
          <a:prstGeom prst="curvedLef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52" name="Flecha: curvada hacia la derecha 51">
            <a:extLst>
              <a:ext uri="{FF2B5EF4-FFF2-40B4-BE49-F238E27FC236}">
                <a16:creationId xmlns:a16="http://schemas.microsoft.com/office/drawing/2014/main" id="{99548D0D-0A1E-48E0-AAC5-FCBA8FFCB494}"/>
              </a:ext>
            </a:extLst>
          </p:cNvPr>
          <p:cNvSpPr/>
          <p:nvPr/>
        </p:nvSpPr>
        <p:spPr>
          <a:xfrm rot="21370760">
            <a:off x="8135084" y="3504013"/>
            <a:ext cx="445936" cy="1209353"/>
          </a:xfrm>
          <a:prstGeom prst="curved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53" name="Flecha: curvada hacia la derecha 52">
            <a:extLst>
              <a:ext uri="{FF2B5EF4-FFF2-40B4-BE49-F238E27FC236}">
                <a16:creationId xmlns:a16="http://schemas.microsoft.com/office/drawing/2014/main" id="{0A8A9C0A-8179-43B3-B3C7-22E013D7786C}"/>
              </a:ext>
            </a:extLst>
          </p:cNvPr>
          <p:cNvSpPr/>
          <p:nvPr/>
        </p:nvSpPr>
        <p:spPr>
          <a:xfrm rot="14432530">
            <a:off x="10019300" y="4630902"/>
            <a:ext cx="445936" cy="1209353"/>
          </a:xfrm>
          <a:prstGeom prst="curved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54" name="Flecha: a la derecha 53">
            <a:extLst>
              <a:ext uri="{FF2B5EF4-FFF2-40B4-BE49-F238E27FC236}">
                <a16:creationId xmlns:a16="http://schemas.microsoft.com/office/drawing/2014/main" id="{C6F0C438-D73F-40C6-A9D8-2DFB221CAC10}"/>
              </a:ext>
            </a:extLst>
          </p:cNvPr>
          <p:cNvSpPr/>
          <p:nvPr/>
        </p:nvSpPr>
        <p:spPr>
          <a:xfrm rot="16200000">
            <a:off x="10636405" y="2908980"/>
            <a:ext cx="608630" cy="361237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5" name="Flecha: curvada hacia la izquierda 54">
            <a:extLst>
              <a:ext uri="{FF2B5EF4-FFF2-40B4-BE49-F238E27FC236}">
                <a16:creationId xmlns:a16="http://schemas.microsoft.com/office/drawing/2014/main" id="{A492E99F-EBB3-4F81-81B6-31CE8F115315}"/>
              </a:ext>
            </a:extLst>
          </p:cNvPr>
          <p:cNvSpPr/>
          <p:nvPr/>
        </p:nvSpPr>
        <p:spPr>
          <a:xfrm rot="20247254">
            <a:off x="8806536" y="302055"/>
            <a:ext cx="397229" cy="891610"/>
          </a:xfrm>
          <a:prstGeom prst="curvedLeftArrow">
            <a:avLst>
              <a:gd name="adj1" fmla="val 35872"/>
              <a:gd name="adj2" fmla="val 50000"/>
              <a:gd name="adj3" fmla="val 33254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61" name="Imagen 6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D5388662-D9FF-48BF-B25E-F679D734A41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45" b="89779" l="9961" r="91016">
                        <a14:foregroundMark x1="13672" y1="62017" x2="11328" y2="68232"/>
                        <a14:foregroundMark x1="11328" y1="68232" x2="16211" y2="69751"/>
                        <a14:foregroundMark x1="16211" y1="69751" x2="18848" y2="69337"/>
                        <a14:foregroundMark x1="84570" y1="65884" x2="86719" y2="73757"/>
                        <a14:foregroundMark x1="86719" y1="73757" x2="88379" y2="66851"/>
                        <a14:foregroundMark x1="88379" y1="66851" x2="87988" y2="47514"/>
                        <a14:foregroundMark x1="87988" y1="47514" x2="85840" y2="42680"/>
                        <a14:foregroundMark x1="90137" y1="60083" x2="90430" y2="73204"/>
                        <a14:foregroundMark x1="91016" y1="58149" x2="91016" y2="74448"/>
                        <a14:foregroundMark x1="80859" y1="64088" x2="20898" y2="58702"/>
                        <a14:foregroundMark x1="78320" y1="50691" x2="48730" y2="47099"/>
                        <a14:foregroundMark x1="48730" y1="47099" x2="37012" y2="41298"/>
                        <a14:foregroundMark x1="37012" y1="41298" x2="26563" y2="40193"/>
                        <a14:foregroundMark x1="26563" y1="40193" x2="25391" y2="38812"/>
                        <a14:foregroundMark x1="38086" y1="49033" x2="35938" y2="30387"/>
                        <a14:foregroundMark x1="62891" y1="41022" x2="66797" y2="42127"/>
                        <a14:foregroundMark x1="71582" y1="42541" x2="71582" y2="42541"/>
                        <a14:foregroundMark x1="72168" y1="43923" x2="72168" y2="43923"/>
                        <a14:foregroundMark x1="69434" y1="31492" x2="69434" y2="31492"/>
                        <a14:foregroundMark x1="43262" y1="19199" x2="43262" y2="19199"/>
                        <a14:foregroundMark x1="41797" y1="19751" x2="41797" y2="19751"/>
                        <a14:foregroundMark x1="31543" y1="21409" x2="31543" y2="21409"/>
                        <a14:foregroundMark x1="29785" y1="21823" x2="29785" y2="21823"/>
                        <a14:foregroundMark x1="26270" y1="22376" x2="26270" y2="22376"/>
                        <a14:foregroundMark x1="21484" y1="21823" x2="21484" y2="21823"/>
                        <a14:foregroundMark x1="22949" y1="21961" x2="22949" y2="21961"/>
                        <a14:foregroundMark x1="25391" y1="24862" x2="25391" y2="24862"/>
                        <a14:foregroundMark x1="26758" y1="26657" x2="26758" y2="26657"/>
                        <a14:foregroundMark x1="27734" y1="25276" x2="27734" y2="25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092" y="4214621"/>
            <a:ext cx="2023454" cy="1430645"/>
          </a:xfrm>
          <a:prstGeom prst="rect">
            <a:avLst/>
          </a:prstGeom>
        </p:spPr>
      </p:pic>
      <p:pic>
        <p:nvPicPr>
          <p:cNvPr id="63" name="Imagen 62" descr="Imagen que contiene alimentos, dibujo&#10;&#10;Descripción generada automáticamente">
            <a:extLst>
              <a:ext uri="{FF2B5EF4-FFF2-40B4-BE49-F238E27FC236}">
                <a16:creationId xmlns:a16="http://schemas.microsoft.com/office/drawing/2014/main" id="{050171E5-3A45-4263-819B-E69C81DC708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41716" y1="27515" x2="41716" y2="27515"/>
                        <a14:foregroundMark x1="59763" y1="31657" x2="59763" y2="31657"/>
                        <a14:foregroundMark x1="70710" y1="51479" x2="70710" y2="51479"/>
                        <a14:foregroundMark x1="70118" y1="41124" x2="70118" y2="41124"/>
                        <a14:foregroundMark x1="52071" y1="21598" x2="52071" y2="21598"/>
                        <a14:foregroundMark x1="31065" y1="40533" x2="31065" y2="40533"/>
                        <a14:foregroundMark x1="30769" y1="50000" x2="30769" y2="50000"/>
                        <a14:foregroundMark x1="30769" y1="56213" x2="30769" y2="56213"/>
                        <a14:foregroundMark x1="26923" y1="71893" x2="26923" y2="71893"/>
                        <a14:foregroundMark x1="19822" y1="73669" x2="19822" y2="73669"/>
                        <a14:foregroundMark x1="36686" y1="73077" x2="36686" y2="73077"/>
                        <a14:foregroundMark x1="43787" y1="71893" x2="43787" y2="71893"/>
                        <a14:foregroundMark x1="52367" y1="74852" x2="52367" y2="74852"/>
                        <a14:foregroundMark x1="58580" y1="74852" x2="58580" y2="74852"/>
                        <a14:foregroundMark x1="65089" y1="73964" x2="65089" y2="73964"/>
                        <a14:foregroundMark x1="68047" y1="73669" x2="68047" y2="73669"/>
                        <a14:foregroundMark x1="73964" y1="74260" x2="73964" y2="74260"/>
                        <a14:foregroundMark x1="82544" y1="73964" x2="82544" y2="73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737" y="2387419"/>
            <a:ext cx="1745198" cy="1745198"/>
          </a:xfrm>
          <a:prstGeom prst="rect">
            <a:avLst/>
          </a:prstGeom>
        </p:spPr>
      </p:pic>
      <p:pic>
        <p:nvPicPr>
          <p:cNvPr id="65" name="Imagen 64" descr="Imagen que contiene tabla&#10;&#10;Descripción generada automáticamente">
            <a:extLst>
              <a:ext uri="{FF2B5EF4-FFF2-40B4-BE49-F238E27FC236}">
                <a16:creationId xmlns:a16="http://schemas.microsoft.com/office/drawing/2014/main" id="{C65D78C1-A255-4483-8AF7-B147E1CE2DE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901" y="3801145"/>
            <a:ext cx="1495265" cy="1943844"/>
          </a:xfrm>
          <a:prstGeom prst="rect">
            <a:avLst/>
          </a:prstGeom>
        </p:spPr>
      </p:pic>
      <p:pic>
        <p:nvPicPr>
          <p:cNvPr id="66" name="Imagen 65" descr="Imagen que contiene texto&#10;&#10;Descripción generada automáticamente">
            <a:extLst>
              <a:ext uri="{FF2B5EF4-FFF2-40B4-BE49-F238E27FC236}">
                <a16:creationId xmlns:a16="http://schemas.microsoft.com/office/drawing/2014/main" id="{6C005961-18E8-4FCC-8823-94647F1531B2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 t="50684" r="50850" b="24339"/>
          <a:stretch/>
        </p:blipFill>
        <p:spPr>
          <a:xfrm>
            <a:off x="8143796" y="1235747"/>
            <a:ext cx="1602283" cy="8740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8" name="Imagen 67" descr="Imagen que contiene juguete, lego, muñeca&#10;&#10;Descripción generada automáticamente">
            <a:extLst>
              <a:ext uri="{FF2B5EF4-FFF2-40B4-BE49-F238E27FC236}">
                <a16:creationId xmlns:a16="http://schemas.microsoft.com/office/drawing/2014/main" id="{059BE353-859E-436F-9102-3C95507B6FFA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1" t="9662" r="6491" b="6757"/>
          <a:stretch/>
        </p:blipFill>
        <p:spPr>
          <a:xfrm>
            <a:off x="10158495" y="463427"/>
            <a:ext cx="1756919" cy="2206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1" name="Rectángulo 70">
            <a:extLst>
              <a:ext uri="{FF2B5EF4-FFF2-40B4-BE49-F238E27FC236}">
                <a16:creationId xmlns:a16="http://schemas.microsoft.com/office/drawing/2014/main" id="{B637D1C2-8E57-4A7B-A766-043586D45A77}"/>
              </a:ext>
            </a:extLst>
          </p:cNvPr>
          <p:cNvSpPr/>
          <p:nvPr/>
        </p:nvSpPr>
        <p:spPr>
          <a:xfrm flipH="1">
            <a:off x="6003618" y="858148"/>
            <a:ext cx="45719" cy="426544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18303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BAC2352-8CB1-4266-B827-4946A1BE0E0E}"/>
              </a:ext>
            </a:extLst>
          </p:cNvPr>
          <p:cNvSpPr/>
          <p:nvPr/>
        </p:nvSpPr>
        <p:spPr>
          <a:xfrm>
            <a:off x="-6157" y="0"/>
            <a:ext cx="12192000" cy="6858000"/>
          </a:xfrm>
          <a:prstGeom prst="rect">
            <a:avLst/>
          </a:prstGeom>
          <a:solidFill>
            <a:srgbClr val="62CD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26EBAE3-E995-4DF1-8631-51467C6FE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6247" y="5766850"/>
            <a:ext cx="2963473" cy="847543"/>
          </a:xfr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400" kern="1200" dirty="0">
                <a:solidFill>
                  <a:schemeClr val="tx1"/>
                </a:solidFill>
                <a:latin typeface="Bernard MT Condensed" panose="02050806060905020404" pitchFamily="18" charset="0"/>
              </a:rPr>
              <a:t>PERCEPCIÓN DEL VIAJE (DURANTE)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77B19E3-A7D2-42CD-9F84-AC8536083B93}"/>
              </a:ext>
            </a:extLst>
          </p:cNvPr>
          <p:cNvSpPr/>
          <p:nvPr/>
        </p:nvSpPr>
        <p:spPr>
          <a:xfrm flipH="1">
            <a:off x="6030295" y="812045"/>
            <a:ext cx="45719" cy="426544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Imagen 9" descr="Imagen que contiene montaña, naturaleza, exterior, agua&#10;&#10;Descripción generada automáticamente">
            <a:extLst>
              <a:ext uri="{FF2B5EF4-FFF2-40B4-BE49-F238E27FC236}">
                <a16:creationId xmlns:a16="http://schemas.microsoft.com/office/drawing/2014/main" id="{631EE538-CB12-494C-AF11-C19E917588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867" y="191005"/>
            <a:ext cx="2020045" cy="847542"/>
          </a:xfrm>
          <a:prstGeom prst="rect">
            <a:avLst/>
          </a:prstGeom>
        </p:spPr>
      </p:pic>
      <p:pic>
        <p:nvPicPr>
          <p:cNvPr id="11" name="Imagen 10" descr="Imagen que contiene tabla, hecho de madera, edificio, madera&#10;&#10;Descripción generada automáticamente">
            <a:extLst>
              <a:ext uri="{FF2B5EF4-FFF2-40B4-BE49-F238E27FC236}">
                <a16:creationId xmlns:a16="http://schemas.microsoft.com/office/drawing/2014/main" id="{FC2AE365-B15A-493D-8B39-FAE9B3F9F6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10"/>
          <a:stretch/>
        </p:blipFill>
        <p:spPr>
          <a:xfrm>
            <a:off x="6295198" y="1220313"/>
            <a:ext cx="2060712" cy="847543"/>
          </a:xfrm>
          <a:prstGeom prst="rect">
            <a:avLst/>
          </a:prstGeom>
        </p:spPr>
      </p:pic>
      <p:pic>
        <p:nvPicPr>
          <p:cNvPr id="12" name="Imagen 11" descr="Imagen que contiene exterior, montaña, naturaleza, pasto&#10;&#10;Descripción generada automáticamente">
            <a:extLst>
              <a:ext uri="{FF2B5EF4-FFF2-40B4-BE49-F238E27FC236}">
                <a16:creationId xmlns:a16="http://schemas.microsoft.com/office/drawing/2014/main" id="{23EE8380-CBFD-4F59-95B9-BFAEBFA4B7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265" y="2248037"/>
            <a:ext cx="2060711" cy="1005425"/>
          </a:xfrm>
          <a:prstGeom prst="rect">
            <a:avLst/>
          </a:prstGeom>
        </p:spPr>
      </p:pic>
      <p:pic>
        <p:nvPicPr>
          <p:cNvPr id="13" name="Imagen 12" descr="Imagen que contiene interior, tabla, colorido, decorado&#10;&#10;Descripción generada automáticamente">
            <a:extLst>
              <a:ext uri="{FF2B5EF4-FFF2-40B4-BE49-F238E27FC236}">
                <a16:creationId xmlns:a16="http://schemas.microsoft.com/office/drawing/2014/main" id="{EFABE793-A127-4554-B85C-91F87FE40E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264" y="3431083"/>
            <a:ext cx="2060711" cy="1005426"/>
          </a:xfrm>
          <a:prstGeom prst="rect">
            <a:avLst/>
          </a:prstGeom>
        </p:spPr>
      </p:pic>
      <p:pic>
        <p:nvPicPr>
          <p:cNvPr id="14" name="Imagen 13" descr="Imagen que contiene persona, interior, hombre, artículos&#10;&#10;Descripción generada automáticamente">
            <a:extLst>
              <a:ext uri="{FF2B5EF4-FFF2-40B4-BE49-F238E27FC236}">
                <a16:creationId xmlns:a16="http://schemas.microsoft.com/office/drawing/2014/main" id="{4FD7C6EE-6EBF-46AB-8A9D-05D38859A9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867" y="4614130"/>
            <a:ext cx="2019108" cy="1008135"/>
          </a:xfrm>
          <a:prstGeom prst="rect">
            <a:avLst/>
          </a:prstGeom>
        </p:spPr>
      </p:pic>
      <p:sp>
        <p:nvSpPr>
          <p:cNvPr id="31" name="Título 1">
            <a:extLst>
              <a:ext uri="{FF2B5EF4-FFF2-40B4-BE49-F238E27FC236}">
                <a16:creationId xmlns:a16="http://schemas.microsoft.com/office/drawing/2014/main" id="{D6E4B19F-AC0D-4EF6-AE0A-EA4B6716C462}"/>
              </a:ext>
            </a:extLst>
          </p:cNvPr>
          <p:cNvSpPr txBox="1">
            <a:spLocks/>
          </p:cNvSpPr>
          <p:nvPr/>
        </p:nvSpPr>
        <p:spPr>
          <a:xfrm>
            <a:off x="8722392" y="2436383"/>
            <a:ext cx="3098793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EXPERIENCIA EN GENERAL</a:t>
            </a:r>
          </a:p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89,9%</a:t>
            </a:r>
          </a:p>
        </p:txBody>
      </p:sp>
      <p:sp>
        <p:nvSpPr>
          <p:cNvPr id="33" name="Título 1">
            <a:extLst>
              <a:ext uri="{FF2B5EF4-FFF2-40B4-BE49-F238E27FC236}">
                <a16:creationId xmlns:a16="http://schemas.microsoft.com/office/drawing/2014/main" id="{C3B02B23-56A4-4542-9E07-CC095EA04530}"/>
              </a:ext>
            </a:extLst>
          </p:cNvPr>
          <p:cNvSpPr txBox="1">
            <a:spLocks/>
          </p:cNvSpPr>
          <p:nvPr/>
        </p:nvSpPr>
        <p:spPr>
          <a:xfrm>
            <a:off x="9315863" y="390986"/>
            <a:ext cx="1984242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dirty="0">
                <a:latin typeface="Bernard MT Condensed" panose="02050806060905020404" pitchFamily="18" charset="0"/>
              </a:rPr>
              <a:t>INFRAESTRUCTURA</a:t>
            </a:r>
          </a:p>
          <a:p>
            <a:pPr algn="ctr"/>
            <a:r>
              <a:rPr lang="es-EC" sz="2000" dirty="0">
                <a:latin typeface="Bernard MT Condensed" panose="02050806060905020404" pitchFamily="18" charset="0"/>
              </a:rPr>
              <a:t>80,5%</a:t>
            </a:r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id="{1ABE1A40-1467-4319-96F0-2E61E4BD631B}"/>
              </a:ext>
            </a:extLst>
          </p:cNvPr>
          <p:cNvSpPr txBox="1">
            <a:spLocks/>
          </p:cNvSpPr>
          <p:nvPr/>
        </p:nvSpPr>
        <p:spPr>
          <a:xfrm>
            <a:off x="8618368" y="1397867"/>
            <a:ext cx="1472643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NATURALEZA</a:t>
            </a:r>
          </a:p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84,2%</a:t>
            </a:r>
          </a:p>
        </p:txBody>
      </p:sp>
      <p:sp>
        <p:nvSpPr>
          <p:cNvPr id="35" name="Título 1">
            <a:extLst>
              <a:ext uri="{FF2B5EF4-FFF2-40B4-BE49-F238E27FC236}">
                <a16:creationId xmlns:a16="http://schemas.microsoft.com/office/drawing/2014/main" id="{7FC0BE7A-4BC6-47A5-B61F-2C0ED674E082}"/>
              </a:ext>
            </a:extLst>
          </p:cNvPr>
          <p:cNvSpPr txBox="1">
            <a:spLocks/>
          </p:cNvSpPr>
          <p:nvPr/>
        </p:nvSpPr>
        <p:spPr>
          <a:xfrm>
            <a:off x="10551972" y="1404032"/>
            <a:ext cx="1472643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dirty="0">
                <a:latin typeface="Bernard MT Condensed" panose="02050806060905020404" pitchFamily="18" charset="0"/>
              </a:rPr>
              <a:t>COSTUMBRES</a:t>
            </a:r>
          </a:p>
          <a:p>
            <a:pPr algn="ctr"/>
            <a:r>
              <a:rPr lang="es-EC" sz="2000" dirty="0">
                <a:latin typeface="Bernard MT Condensed" panose="02050806060905020404" pitchFamily="18" charset="0"/>
              </a:rPr>
              <a:t>71,7%</a:t>
            </a:r>
          </a:p>
        </p:txBody>
      </p:sp>
      <p:sp>
        <p:nvSpPr>
          <p:cNvPr id="36" name="Título 1">
            <a:extLst>
              <a:ext uri="{FF2B5EF4-FFF2-40B4-BE49-F238E27FC236}">
                <a16:creationId xmlns:a16="http://schemas.microsoft.com/office/drawing/2014/main" id="{E81D7A69-ED43-4EF7-A6BE-D8485B3E490D}"/>
              </a:ext>
            </a:extLst>
          </p:cNvPr>
          <p:cNvSpPr txBox="1">
            <a:spLocks/>
          </p:cNvSpPr>
          <p:nvPr/>
        </p:nvSpPr>
        <p:spPr>
          <a:xfrm>
            <a:off x="8670395" y="3528246"/>
            <a:ext cx="1472643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CULTURA</a:t>
            </a:r>
          </a:p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55,6%</a:t>
            </a:r>
          </a:p>
        </p:txBody>
      </p:sp>
      <p:sp>
        <p:nvSpPr>
          <p:cNvPr id="37" name="Título 1">
            <a:extLst>
              <a:ext uri="{FF2B5EF4-FFF2-40B4-BE49-F238E27FC236}">
                <a16:creationId xmlns:a16="http://schemas.microsoft.com/office/drawing/2014/main" id="{4C62924B-5F52-4B86-A9DD-C6CED5C4DF16}"/>
              </a:ext>
            </a:extLst>
          </p:cNvPr>
          <p:cNvSpPr txBox="1">
            <a:spLocks/>
          </p:cNvSpPr>
          <p:nvPr/>
        </p:nvSpPr>
        <p:spPr>
          <a:xfrm>
            <a:off x="9535466" y="4593041"/>
            <a:ext cx="1472643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SERVICIO</a:t>
            </a:r>
          </a:p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68,7%</a:t>
            </a:r>
          </a:p>
        </p:txBody>
      </p:sp>
      <p:sp>
        <p:nvSpPr>
          <p:cNvPr id="38" name="Título 1">
            <a:extLst>
              <a:ext uri="{FF2B5EF4-FFF2-40B4-BE49-F238E27FC236}">
                <a16:creationId xmlns:a16="http://schemas.microsoft.com/office/drawing/2014/main" id="{1AC781AC-E004-4E87-A3FE-8BECCAC017E3}"/>
              </a:ext>
            </a:extLst>
          </p:cNvPr>
          <p:cNvSpPr txBox="1">
            <a:spLocks/>
          </p:cNvSpPr>
          <p:nvPr/>
        </p:nvSpPr>
        <p:spPr>
          <a:xfrm>
            <a:off x="10532250" y="3530566"/>
            <a:ext cx="1472643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OCIO</a:t>
            </a:r>
          </a:p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64,6%</a:t>
            </a:r>
          </a:p>
        </p:txBody>
      </p:sp>
      <p:sp>
        <p:nvSpPr>
          <p:cNvPr id="51" name="Título 1">
            <a:extLst>
              <a:ext uri="{FF2B5EF4-FFF2-40B4-BE49-F238E27FC236}">
                <a16:creationId xmlns:a16="http://schemas.microsoft.com/office/drawing/2014/main" id="{B13B6F5E-E064-4FB5-B727-F4E04FD57038}"/>
              </a:ext>
            </a:extLst>
          </p:cNvPr>
          <p:cNvSpPr txBox="1">
            <a:spLocks/>
          </p:cNvSpPr>
          <p:nvPr/>
        </p:nvSpPr>
        <p:spPr>
          <a:xfrm>
            <a:off x="834639" y="5727104"/>
            <a:ext cx="2769875" cy="82447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>
                <a:latin typeface="Bernard MT Condensed" panose="02050806060905020404" pitchFamily="18" charset="0"/>
              </a:rPr>
              <a:t>EXPECTATIVA DEL VIAJE (ANTES)</a:t>
            </a:r>
            <a:endParaRPr lang="en-US" sz="2400" dirty="0">
              <a:latin typeface="Bernard MT Condensed" panose="02050806060905020404" pitchFamily="18" charset="0"/>
            </a:endParaRPr>
          </a:p>
        </p:txBody>
      </p:sp>
      <p:pic>
        <p:nvPicPr>
          <p:cNvPr id="52" name="Imagen 51" descr="Imagen que contiene montaña, naturaleza, exterior, agua&#10;&#10;Descripción generada automáticamente">
            <a:extLst>
              <a:ext uri="{FF2B5EF4-FFF2-40B4-BE49-F238E27FC236}">
                <a16:creationId xmlns:a16="http://schemas.microsoft.com/office/drawing/2014/main" id="{54A30107-86F5-41CD-B46C-8B96ACF848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134" y="812045"/>
            <a:ext cx="1601845" cy="1192968"/>
          </a:xfrm>
          <a:prstGeom prst="rect">
            <a:avLst/>
          </a:prstGeom>
        </p:spPr>
      </p:pic>
      <p:pic>
        <p:nvPicPr>
          <p:cNvPr id="53" name="Imagen 52" descr="Imagen que contiene tabla, hecho de madera, edificio, madera&#10;&#10;Descripción generada automáticamente">
            <a:extLst>
              <a:ext uri="{FF2B5EF4-FFF2-40B4-BE49-F238E27FC236}">
                <a16:creationId xmlns:a16="http://schemas.microsoft.com/office/drawing/2014/main" id="{E05BDC3C-8CED-4EB9-943C-753F354822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10"/>
          <a:stretch/>
        </p:blipFill>
        <p:spPr>
          <a:xfrm>
            <a:off x="4211133" y="2274364"/>
            <a:ext cx="1601845" cy="1198478"/>
          </a:xfrm>
          <a:prstGeom prst="rect">
            <a:avLst/>
          </a:prstGeom>
        </p:spPr>
      </p:pic>
      <p:pic>
        <p:nvPicPr>
          <p:cNvPr id="54" name="Imagen 53" descr="Imagen que contiene exterior, montaña, naturaleza, pasto&#10;&#10;Descripción generada automáticamente">
            <a:extLst>
              <a:ext uri="{FF2B5EF4-FFF2-40B4-BE49-F238E27FC236}">
                <a16:creationId xmlns:a16="http://schemas.microsoft.com/office/drawing/2014/main" id="{F044F61D-7DF1-4550-938B-8FB23FE1C1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144" y="3879011"/>
            <a:ext cx="1654834" cy="1198478"/>
          </a:xfrm>
          <a:prstGeom prst="rect">
            <a:avLst/>
          </a:prstGeom>
        </p:spPr>
      </p:pic>
      <p:sp>
        <p:nvSpPr>
          <p:cNvPr id="61" name="Título 1">
            <a:extLst>
              <a:ext uri="{FF2B5EF4-FFF2-40B4-BE49-F238E27FC236}">
                <a16:creationId xmlns:a16="http://schemas.microsoft.com/office/drawing/2014/main" id="{11EB968C-AA05-4ADC-84D7-6D123ADCC070}"/>
              </a:ext>
            </a:extLst>
          </p:cNvPr>
          <p:cNvSpPr txBox="1">
            <a:spLocks/>
          </p:cNvSpPr>
          <p:nvPr/>
        </p:nvSpPr>
        <p:spPr>
          <a:xfrm>
            <a:off x="633985" y="2300535"/>
            <a:ext cx="3098793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GASTRONOMÍA VARIADA</a:t>
            </a:r>
          </a:p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55,6%</a:t>
            </a:r>
          </a:p>
        </p:txBody>
      </p:sp>
      <p:sp>
        <p:nvSpPr>
          <p:cNvPr id="62" name="Título 1">
            <a:extLst>
              <a:ext uri="{FF2B5EF4-FFF2-40B4-BE49-F238E27FC236}">
                <a16:creationId xmlns:a16="http://schemas.microsoft.com/office/drawing/2014/main" id="{A42C98F5-FE7F-4428-9F6D-C10F1CF08384}"/>
              </a:ext>
            </a:extLst>
          </p:cNvPr>
          <p:cNvSpPr txBox="1">
            <a:spLocks/>
          </p:cNvSpPr>
          <p:nvPr/>
        </p:nvSpPr>
        <p:spPr>
          <a:xfrm>
            <a:off x="1227456" y="255138"/>
            <a:ext cx="1984242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dirty="0">
                <a:latin typeface="Bernard MT Condensed" panose="02050806060905020404" pitchFamily="18" charset="0"/>
              </a:rPr>
              <a:t>INFRAESTRUCTURA</a:t>
            </a:r>
          </a:p>
          <a:p>
            <a:pPr algn="ctr"/>
            <a:r>
              <a:rPr lang="es-EC" sz="2000" dirty="0">
                <a:latin typeface="Bernard MT Condensed" panose="02050806060905020404" pitchFamily="18" charset="0"/>
              </a:rPr>
              <a:t>60,8%</a:t>
            </a:r>
          </a:p>
        </p:txBody>
      </p:sp>
      <p:sp>
        <p:nvSpPr>
          <p:cNvPr id="63" name="Título 1">
            <a:extLst>
              <a:ext uri="{FF2B5EF4-FFF2-40B4-BE49-F238E27FC236}">
                <a16:creationId xmlns:a16="http://schemas.microsoft.com/office/drawing/2014/main" id="{75B4EEC3-1B45-4C28-A8C4-32DC8C526777}"/>
              </a:ext>
            </a:extLst>
          </p:cNvPr>
          <p:cNvSpPr txBox="1">
            <a:spLocks/>
          </p:cNvSpPr>
          <p:nvPr/>
        </p:nvSpPr>
        <p:spPr>
          <a:xfrm>
            <a:off x="529961" y="1262019"/>
            <a:ext cx="1472643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NATURALEZA</a:t>
            </a:r>
          </a:p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73,2%</a:t>
            </a:r>
          </a:p>
        </p:txBody>
      </p:sp>
      <p:sp>
        <p:nvSpPr>
          <p:cNvPr id="64" name="Título 1">
            <a:extLst>
              <a:ext uri="{FF2B5EF4-FFF2-40B4-BE49-F238E27FC236}">
                <a16:creationId xmlns:a16="http://schemas.microsoft.com/office/drawing/2014/main" id="{38C00A0E-46D6-4251-A906-D54624688E2F}"/>
              </a:ext>
            </a:extLst>
          </p:cNvPr>
          <p:cNvSpPr txBox="1">
            <a:spLocks/>
          </p:cNvSpPr>
          <p:nvPr/>
        </p:nvSpPr>
        <p:spPr>
          <a:xfrm>
            <a:off x="2334363" y="1268184"/>
            <a:ext cx="1601845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dirty="0">
                <a:latin typeface="Bernard MT Condensed" panose="02050806060905020404" pitchFamily="18" charset="0"/>
              </a:rPr>
              <a:t>SEGURIDAD</a:t>
            </a:r>
          </a:p>
          <a:p>
            <a:pPr algn="ctr"/>
            <a:r>
              <a:rPr lang="es-EC" sz="2000" dirty="0">
                <a:latin typeface="Bernard MT Condensed" panose="02050806060905020404" pitchFamily="18" charset="0"/>
              </a:rPr>
              <a:t>86,9%</a:t>
            </a:r>
          </a:p>
        </p:txBody>
      </p:sp>
      <p:sp>
        <p:nvSpPr>
          <p:cNvPr id="65" name="Título 1">
            <a:extLst>
              <a:ext uri="{FF2B5EF4-FFF2-40B4-BE49-F238E27FC236}">
                <a16:creationId xmlns:a16="http://schemas.microsoft.com/office/drawing/2014/main" id="{FDD900EB-5B4F-458D-95A2-A51D7DCD4A40}"/>
              </a:ext>
            </a:extLst>
          </p:cNvPr>
          <p:cNvSpPr txBox="1">
            <a:spLocks/>
          </p:cNvSpPr>
          <p:nvPr/>
        </p:nvSpPr>
        <p:spPr>
          <a:xfrm>
            <a:off x="581988" y="3392398"/>
            <a:ext cx="1472643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CULTURA</a:t>
            </a:r>
          </a:p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72,2%</a:t>
            </a:r>
          </a:p>
        </p:txBody>
      </p:sp>
      <p:sp>
        <p:nvSpPr>
          <p:cNvPr id="66" name="Título 1">
            <a:extLst>
              <a:ext uri="{FF2B5EF4-FFF2-40B4-BE49-F238E27FC236}">
                <a16:creationId xmlns:a16="http://schemas.microsoft.com/office/drawing/2014/main" id="{5985F410-E05B-4CB2-AAA5-CF55E7C40341}"/>
              </a:ext>
            </a:extLst>
          </p:cNvPr>
          <p:cNvSpPr txBox="1">
            <a:spLocks/>
          </p:cNvSpPr>
          <p:nvPr/>
        </p:nvSpPr>
        <p:spPr>
          <a:xfrm>
            <a:off x="1447059" y="4457193"/>
            <a:ext cx="1472643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SERVICIO</a:t>
            </a:r>
          </a:p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68,7%</a:t>
            </a:r>
          </a:p>
        </p:txBody>
      </p:sp>
      <p:sp>
        <p:nvSpPr>
          <p:cNvPr id="67" name="Título 1">
            <a:extLst>
              <a:ext uri="{FF2B5EF4-FFF2-40B4-BE49-F238E27FC236}">
                <a16:creationId xmlns:a16="http://schemas.microsoft.com/office/drawing/2014/main" id="{B17E9DFC-9CA9-410B-8FCC-DB2A140B1FC7}"/>
              </a:ext>
            </a:extLst>
          </p:cNvPr>
          <p:cNvSpPr txBox="1">
            <a:spLocks/>
          </p:cNvSpPr>
          <p:nvPr/>
        </p:nvSpPr>
        <p:spPr>
          <a:xfrm>
            <a:off x="2443843" y="3394718"/>
            <a:ext cx="1472643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SOUVENIRS</a:t>
            </a:r>
          </a:p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80,3%</a:t>
            </a:r>
          </a:p>
        </p:txBody>
      </p:sp>
      <p:sp>
        <p:nvSpPr>
          <p:cNvPr id="68" name="Título 1">
            <a:extLst>
              <a:ext uri="{FF2B5EF4-FFF2-40B4-BE49-F238E27FC236}">
                <a16:creationId xmlns:a16="http://schemas.microsoft.com/office/drawing/2014/main" id="{C1B85A01-5DB3-4337-AC0A-E6925D7F6FDD}"/>
              </a:ext>
            </a:extLst>
          </p:cNvPr>
          <p:cNvSpPr txBox="1">
            <a:spLocks/>
          </p:cNvSpPr>
          <p:nvPr/>
        </p:nvSpPr>
        <p:spPr>
          <a:xfrm>
            <a:off x="4704905" y="5966270"/>
            <a:ext cx="2769875" cy="44870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Bernard MT Condensed" panose="02050806060905020404" pitchFamily="18" charset="0"/>
              </a:rPr>
              <a:t>TURISTAS EXTRANJEROS</a:t>
            </a:r>
          </a:p>
        </p:txBody>
      </p:sp>
    </p:spTree>
    <p:extLst>
      <p:ext uri="{BB962C8B-B14F-4D97-AF65-F5344CB8AC3E}">
        <p14:creationId xmlns:p14="http://schemas.microsoft.com/office/powerpoint/2010/main" val="3156002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BAC2352-8CB1-4266-B827-4946A1BE0E0E}"/>
              </a:ext>
            </a:extLst>
          </p:cNvPr>
          <p:cNvSpPr/>
          <p:nvPr/>
        </p:nvSpPr>
        <p:spPr>
          <a:xfrm>
            <a:off x="0" y="13688"/>
            <a:ext cx="12192000" cy="6858000"/>
          </a:xfrm>
          <a:prstGeom prst="rect">
            <a:avLst/>
          </a:prstGeom>
          <a:solidFill>
            <a:srgbClr val="62CD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26EBAE3-E995-4DF1-8631-51467C6FE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969" y="5758887"/>
            <a:ext cx="2769876" cy="847543"/>
          </a:xfr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400" kern="1200" dirty="0">
                <a:solidFill>
                  <a:schemeClr val="tx1"/>
                </a:solidFill>
                <a:latin typeface="Bernard MT Condensed" panose="02050806060905020404" pitchFamily="18" charset="0"/>
              </a:rPr>
              <a:t>PERCEPCIÓN DEL VIAJE (DURANTE)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77B19E3-A7D2-42CD-9F84-AC8536083B93}"/>
              </a:ext>
            </a:extLst>
          </p:cNvPr>
          <p:cNvSpPr/>
          <p:nvPr/>
        </p:nvSpPr>
        <p:spPr>
          <a:xfrm flipH="1">
            <a:off x="6083300" y="804810"/>
            <a:ext cx="45719" cy="426544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5" name="Imagen 24" descr="Imagen que contiene montaña, naturaleza, exterior, agua&#10;&#10;Descripción generada automáticamente">
            <a:extLst>
              <a:ext uri="{FF2B5EF4-FFF2-40B4-BE49-F238E27FC236}">
                <a16:creationId xmlns:a16="http://schemas.microsoft.com/office/drawing/2014/main" id="{F09E5312-EFF6-46D5-B3C3-7660361CEA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499" y="406770"/>
            <a:ext cx="2020045" cy="847542"/>
          </a:xfrm>
          <a:prstGeom prst="rect">
            <a:avLst/>
          </a:prstGeom>
        </p:spPr>
      </p:pic>
      <p:pic>
        <p:nvPicPr>
          <p:cNvPr id="26" name="Imagen 25" descr="Imagen que contiene tabla, hecho de madera, edificio, madera&#10;&#10;Descripción generada automáticamente">
            <a:extLst>
              <a:ext uri="{FF2B5EF4-FFF2-40B4-BE49-F238E27FC236}">
                <a16:creationId xmlns:a16="http://schemas.microsoft.com/office/drawing/2014/main" id="{9C8B3161-5840-4EE0-89B1-092E5D58A3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10"/>
          <a:stretch/>
        </p:blipFill>
        <p:spPr>
          <a:xfrm>
            <a:off x="6419832" y="1683967"/>
            <a:ext cx="2060712" cy="847543"/>
          </a:xfrm>
          <a:prstGeom prst="rect">
            <a:avLst/>
          </a:prstGeom>
        </p:spPr>
      </p:pic>
      <p:pic>
        <p:nvPicPr>
          <p:cNvPr id="27" name="Imagen 26" descr="Imagen que contiene exterior, montaña, naturaleza, pasto&#10;&#10;Descripción generada automáticamente">
            <a:extLst>
              <a:ext uri="{FF2B5EF4-FFF2-40B4-BE49-F238E27FC236}">
                <a16:creationId xmlns:a16="http://schemas.microsoft.com/office/drawing/2014/main" id="{891B88E5-8F1A-4B89-B3E5-133CCAB2AD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33" y="2937532"/>
            <a:ext cx="2060711" cy="1005425"/>
          </a:xfrm>
          <a:prstGeom prst="rect">
            <a:avLst/>
          </a:prstGeom>
        </p:spPr>
      </p:pic>
      <p:pic>
        <p:nvPicPr>
          <p:cNvPr id="29" name="Imagen 28" descr="Imagen que contiene persona, interior, hombre, artículos&#10;&#10;Descripción generada automáticamente">
            <a:extLst>
              <a:ext uri="{FF2B5EF4-FFF2-40B4-BE49-F238E27FC236}">
                <a16:creationId xmlns:a16="http://schemas.microsoft.com/office/drawing/2014/main" id="{E12A7E7D-B9C4-441D-A64B-C69462E3D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23" y="4348979"/>
            <a:ext cx="2019108" cy="1008135"/>
          </a:xfrm>
          <a:prstGeom prst="rect">
            <a:avLst/>
          </a:prstGeom>
        </p:spPr>
      </p:pic>
      <p:sp>
        <p:nvSpPr>
          <p:cNvPr id="32" name="Título 1">
            <a:extLst>
              <a:ext uri="{FF2B5EF4-FFF2-40B4-BE49-F238E27FC236}">
                <a16:creationId xmlns:a16="http://schemas.microsoft.com/office/drawing/2014/main" id="{8883D281-46A0-4F72-A661-9AB11D51B48E}"/>
              </a:ext>
            </a:extLst>
          </p:cNvPr>
          <p:cNvSpPr txBox="1">
            <a:spLocks/>
          </p:cNvSpPr>
          <p:nvPr/>
        </p:nvSpPr>
        <p:spPr>
          <a:xfrm>
            <a:off x="8758657" y="2460311"/>
            <a:ext cx="3098793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EXPERIENCIA EN GENERAL</a:t>
            </a:r>
          </a:p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95,2%</a:t>
            </a:r>
          </a:p>
        </p:txBody>
      </p:sp>
      <p:sp>
        <p:nvSpPr>
          <p:cNvPr id="45" name="Título 1">
            <a:extLst>
              <a:ext uri="{FF2B5EF4-FFF2-40B4-BE49-F238E27FC236}">
                <a16:creationId xmlns:a16="http://schemas.microsoft.com/office/drawing/2014/main" id="{CA8ABA40-CD7D-49EF-A104-B7B96BC9BBDB}"/>
              </a:ext>
            </a:extLst>
          </p:cNvPr>
          <p:cNvSpPr txBox="1">
            <a:spLocks/>
          </p:cNvSpPr>
          <p:nvPr/>
        </p:nvSpPr>
        <p:spPr>
          <a:xfrm>
            <a:off x="9346786" y="420235"/>
            <a:ext cx="1984242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dirty="0">
                <a:latin typeface="Bernard MT Condensed" panose="02050806060905020404" pitchFamily="18" charset="0"/>
              </a:rPr>
              <a:t>INFRAESTRUCTURA</a:t>
            </a:r>
          </a:p>
          <a:p>
            <a:pPr algn="ctr"/>
            <a:r>
              <a:rPr lang="es-EC" sz="2000" dirty="0">
                <a:latin typeface="Bernard MT Condensed" panose="02050806060905020404" pitchFamily="18" charset="0"/>
              </a:rPr>
              <a:t>92,5%</a:t>
            </a:r>
          </a:p>
        </p:txBody>
      </p:sp>
      <p:sp>
        <p:nvSpPr>
          <p:cNvPr id="46" name="Título 1">
            <a:extLst>
              <a:ext uri="{FF2B5EF4-FFF2-40B4-BE49-F238E27FC236}">
                <a16:creationId xmlns:a16="http://schemas.microsoft.com/office/drawing/2014/main" id="{53957B4C-62D9-42A4-AD1E-FA3EA7B751F3}"/>
              </a:ext>
            </a:extLst>
          </p:cNvPr>
          <p:cNvSpPr txBox="1">
            <a:spLocks/>
          </p:cNvSpPr>
          <p:nvPr/>
        </p:nvSpPr>
        <p:spPr>
          <a:xfrm>
            <a:off x="8649291" y="1427116"/>
            <a:ext cx="1472643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NATURALEZA</a:t>
            </a:r>
          </a:p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94,1%</a:t>
            </a:r>
          </a:p>
        </p:txBody>
      </p:sp>
      <p:sp>
        <p:nvSpPr>
          <p:cNvPr id="47" name="Título 1">
            <a:extLst>
              <a:ext uri="{FF2B5EF4-FFF2-40B4-BE49-F238E27FC236}">
                <a16:creationId xmlns:a16="http://schemas.microsoft.com/office/drawing/2014/main" id="{C43997CA-444E-4E2D-9EE4-2FDF1B1C886F}"/>
              </a:ext>
            </a:extLst>
          </p:cNvPr>
          <p:cNvSpPr txBox="1">
            <a:spLocks/>
          </p:cNvSpPr>
          <p:nvPr/>
        </p:nvSpPr>
        <p:spPr>
          <a:xfrm>
            <a:off x="10582895" y="1433281"/>
            <a:ext cx="1472643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dirty="0">
                <a:latin typeface="Bernard MT Condensed" panose="02050806060905020404" pitchFamily="18" charset="0"/>
              </a:rPr>
              <a:t>COSTUMBRES</a:t>
            </a:r>
          </a:p>
          <a:p>
            <a:pPr algn="ctr"/>
            <a:r>
              <a:rPr lang="es-EC" sz="2000" dirty="0">
                <a:latin typeface="Bernard MT Condensed" panose="02050806060905020404" pitchFamily="18" charset="0"/>
              </a:rPr>
              <a:t>87,2%</a:t>
            </a:r>
          </a:p>
        </p:txBody>
      </p:sp>
      <p:sp>
        <p:nvSpPr>
          <p:cNvPr id="48" name="Título 1">
            <a:extLst>
              <a:ext uri="{FF2B5EF4-FFF2-40B4-BE49-F238E27FC236}">
                <a16:creationId xmlns:a16="http://schemas.microsoft.com/office/drawing/2014/main" id="{52B070D0-CE88-4590-83EB-ACD95D70FB7C}"/>
              </a:ext>
            </a:extLst>
          </p:cNvPr>
          <p:cNvSpPr txBox="1">
            <a:spLocks/>
          </p:cNvSpPr>
          <p:nvPr/>
        </p:nvSpPr>
        <p:spPr>
          <a:xfrm>
            <a:off x="8701318" y="3557495"/>
            <a:ext cx="1472643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CULTURA</a:t>
            </a:r>
          </a:p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84,6%</a:t>
            </a:r>
          </a:p>
        </p:txBody>
      </p:sp>
      <p:sp>
        <p:nvSpPr>
          <p:cNvPr id="49" name="Título 1">
            <a:extLst>
              <a:ext uri="{FF2B5EF4-FFF2-40B4-BE49-F238E27FC236}">
                <a16:creationId xmlns:a16="http://schemas.microsoft.com/office/drawing/2014/main" id="{A28BA8ED-6254-4A44-AF7A-9BEF9C561970}"/>
              </a:ext>
            </a:extLst>
          </p:cNvPr>
          <p:cNvSpPr txBox="1">
            <a:spLocks/>
          </p:cNvSpPr>
          <p:nvPr/>
        </p:nvSpPr>
        <p:spPr>
          <a:xfrm>
            <a:off x="9566389" y="4622290"/>
            <a:ext cx="1472643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SERVICIO</a:t>
            </a:r>
          </a:p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73,4%</a:t>
            </a:r>
          </a:p>
        </p:txBody>
      </p:sp>
      <p:sp>
        <p:nvSpPr>
          <p:cNvPr id="50" name="Título 1">
            <a:extLst>
              <a:ext uri="{FF2B5EF4-FFF2-40B4-BE49-F238E27FC236}">
                <a16:creationId xmlns:a16="http://schemas.microsoft.com/office/drawing/2014/main" id="{134E7229-006A-4A1F-82A5-DD0AE5B2DB51}"/>
              </a:ext>
            </a:extLst>
          </p:cNvPr>
          <p:cNvSpPr txBox="1">
            <a:spLocks/>
          </p:cNvSpPr>
          <p:nvPr/>
        </p:nvSpPr>
        <p:spPr>
          <a:xfrm>
            <a:off x="10563173" y="3559815"/>
            <a:ext cx="1472643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OCIO</a:t>
            </a:r>
          </a:p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64,4%</a:t>
            </a: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D2936D33-5810-433A-A811-BACD5F80C5FD}"/>
              </a:ext>
            </a:extLst>
          </p:cNvPr>
          <p:cNvSpPr txBox="1">
            <a:spLocks/>
          </p:cNvSpPr>
          <p:nvPr/>
        </p:nvSpPr>
        <p:spPr>
          <a:xfrm>
            <a:off x="505769" y="5758887"/>
            <a:ext cx="2769875" cy="82447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Bernard MT Condensed" panose="02050806060905020404" pitchFamily="18" charset="0"/>
              </a:rPr>
              <a:t>EXPECTATIVA DEL VIAJE (ANTES)</a:t>
            </a:r>
          </a:p>
        </p:txBody>
      </p:sp>
      <p:pic>
        <p:nvPicPr>
          <p:cNvPr id="42" name="Imagen 41" descr="Imagen que contiene montaña, naturaleza, exterior, agua&#10;&#10;Descripción generada automáticamente">
            <a:extLst>
              <a:ext uri="{FF2B5EF4-FFF2-40B4-BE49-F238E27FC236}">
                <a16:creationId xmlns:a16="http://schemas.microsoft.com/office/drawing/2014/main" id="{37FC5D71-BFF0-4DBF-B362-CFBE3B8FED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851" y="173562"/>
            <a:ext cx="2020045" cy="847542"/>
          </a:xfrm>
          <a:prstGeom prst="rect">
            <a:avLst/>
          </a:prstGeom>
        </p:spPr>
      </p:pic>
      <p:pic>
        <p:nvPicPr>
          <p:cNvPr id="43" name="Imagen 42" descr="Imagen que contiene tabla, hecho de madera, edificio, madera&#10;&#10;Descripción generada automáticamente">
            <a:extLst>
              <a:ext uri="{FF2B5EF4-FFF2-40B4-BE49-F238E27FC236}">
                <a16:creationId xmlns:a16="http://schemas.microsoft.com/office/drawing/2014/main" id="{62023937-5FE1-4D40-B45E-8B65F0C1DE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10"/>
          <a:stretch/>
        </p:blipFill>
        <p:spPr>
          <a:xfrm>
            <a:off x="3714182" y="1202870"/>
            <a:ext cx="2060712" cy="847543"/>
          </a:xfrm>
          <a:prstGeom prst="rect">
            <a:avLst/>
          </a:prstGeom>
        </p:spPr>
      </p:pic>
      <p:pic>
        <p:nvPicPr>
          <p:cNvPr id="44" name="Imagen 43" descr="Imagen que contiene exterior, montaña, naturaleza, pasto&#10;&#10;Descripción generada automáticamente">
            <a:extLst>
              <a:ext uri="{FF2B5EF4-FFF2-40B4-BE49-F238E27FC236}">
                <a16:creationId xmlns:a16="http://schemas.microsoft.com/office/drawing/2014/main" id="{D090B225-84B9-483D-A3C3-5F0A021996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249" y="2230594"/>
            <a:ext cx="2060711" cy="1005425"/>
          </a:xfrm>
          <a:prstGeom prst="rect">
            <a:avLst/>
          </a:prstGeom>
        </p:spPr>
      </p:pic>
      <p:pic>
        <p:nvPicPr>
          <p:cNvPr id="51" name="Imagen 50" descr="Imagen que contiene interior, tabla, colorido, decorado&#10;&#10;Descripción generada automáticamente">
            <a:extLst>
              <a:ext uri="{FF2B5EF4-FFF2-40B4-BE49-F238E27FC236}">
                <a16:creationId xmlns:a16="http://schemas.microsoft.com/office/drawing/2014/main" id="{F0BC41DB-4E43-4FEE-BAD9-06AB102A2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248" y="3413640"/>
            <a:ext cx="2060711" cy="1005426"/>
          </a:xfrm>
          <a:prstGeom prst="rect">
            <a:avLst/>
          </a:prstGeom>
        </p:spPr>
      </p:pic>
      <p:pic>
        <p:nvPicPr>
          <p:cNvPr id="52" name="Imagen 51" descr="Imagen que contiene persona, interior, hombre, artículos&#10;&#10;Descripción generada automáticamente">
            <a:extLst>
              <a:ext uri="{FF2B5EF4-FFF2-40B4-BE49-F238E27FC236}">
                <a16:creationId xmlns:a16="http://schemas.microsoft.com/office/drawing/2014/main" id="{72ABD07F-6725-4B7D-A38F-BE40AB52A0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851" y="4596687"/>
            <a:ext cx="2019108" cy="1008135"/>
          </a:xfrm>
          <a:prstGeom prst="rect">
            <a:avLst/>
          </a:prstGeom>
        </p:spPr>
      </p:pic>
      <p:sp>
        <p:nvSpPr>
          <p:cNvPr id="60" name="Título 1">
            <a:extLst>
              <a:ext uri="{FF2B5EF4-FFF2-40B4-BE49-F238E27FC236}">
                <a16:creationId xmlns:a16="http://schemas.microsoft.com/office/drawing/2014/main" id="{B0F3AD3E-C622-4F9B-9ED3-0A72E041390E}"/>
              </a:ext>
            </a:extLst>
          </p:cNvPr>
          <p:cNvSpPr txBox="1">
            <a:spLocks/>
          </p:cNvSpPr>
          <p:nvPr/>
        </p:nvSpPr>
        <p:spPr>
          <a:xfrm>
            <a:off x="305115" y="2348632"/>
            <a:ext cx="3098793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GASTRONOMÍA VARIADA</a:t>
            </a:r>
          </a:p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78,7%</a:t>
            </a:r>
          </a:p>
        </p:txBody>
      </p:sp>
      <p:sp>
        <p:nvSpPr>
          <p:cNvPr id="61" name="Título 1">
            <a:extLst>
              <a:ext uri="{FF2B5EF4-FFF2-40B4-BE49-F238E27FC236}">
                <a16:creationId xmlns:a16="http://schemas.microsoft.com/office/drawing/2014/main" id="{1F80DEB7-39EE-4A3A-8911-6D8DFE4D87D5}"/>
              </a:ext>
            </a:extLst>
          </p:cNvPr>
          <p:cNvSpPr txBox="1">
            <a:spLocks/>
          </p:cNvSpPr>
          <p:nvPr/>
        </p:nvSpPr>
        <p:spPr>
          <a:xfrm>
            <a:off x="898586" y="303235"/>
            <a:ext cx="1984242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dirty="0">
                <a:latin typeface="Bernard MT Condensed" panose="02050806060905020404" pitchFamily="18" charset="0"/>
              </a:rPr>
              <a:t>INFRAESTRUCTURA</a:t>
            </a:r>
          </a:p>
          <a:p>
            <a:pPr algn="ctr"/>
            <a:r>
              <a:rPr lang="es-EC" sz="2000" dirty="0">
                <a:latin typeface="Bernard MT Condensed" panose="02050806060905020404" pitchFamily="18" charset="0"/>
              </a:rPr>
              <a:t>86,7%</a:t>
            </a:r>
          </a:p>
        </p:txBody>
      </p:sp>
      <p:sp>
        <p:nvSpPr>
          <p:cNvPr id="62" name="Título 1">
            <a:extLst>
              <a:ext uri="{FF2B5EF4-FFF2-40B4-BE49-F238E27FC236}">
                <a16:creationId xmlns:a16="http://schemas.microsoft.com/office/drawing/2014/main" id="{DF345868-3AF1-4813-B00B-F6AFDB6FB8A8}"/>
              </a:ext>
            </a:extLst>
          </p:cNvPr>
          <p:cNvSpPr txBox="1">
            <a:spLocks/>
          </p:cNvSpPr>
          <p:nvPr/>
        </p:nvSpPr>
        <p:spPr>
          <a:xfrm>
            <a:off x="201091" y="1310116"/>
            <a:ext cx="1472643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NATURALEZA</a:t>
            </a:r>
          </a:p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87,5%</a:t>
            </a:r>
          </a:p>
        </p:txBody>
      </p:sp>
      <p:sp>
        <p:nvSpPr>
          <p:cNvPr id="63" name="Título 1">
            <a:extLst>
              <a:ext uri="{FF2B5EF4-FFF2-40B4-BE49-F238E27FC236}">
                <a16:creationId xmlns:a16="http://schemas.microsoft.com/office/drawing/2014/main" id="{F85B76E9-27E8-4930-8DE5-2B9E9CB3A5D0}"/>
              </a:ext>
            </a:extLst>
          </p:cNvPr>
          <p:cNvSpPr txBox="1">
            <a:spLocks/>
          </p:cNvSpPr>
          <p:nvPr/>
        </p:nvSpPr>
        <p:spPr>
          <a:xfrm>
            <a:off x="2005493" y="1316281"/>
            <a:ext cx="1601845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000" dirty="0">
                <a:latin typeface="Bernard MT Condensed" panose="02050806060905020404" pitchFamily="18" charset="0"/>
              </a:rPr>
              <a:t>SEGURIDAD</a:t>
            </a:r>
          </a:p>
          <a:p>
            <a:pPr algn="ctr"/>
            <a:r>
              <a:rPr lang="es-EC" sz="2000" dirty="0">
                <a:latin typeface="Bernard MT Condensed" panose="02050806060905020404" pitchFamily="18" charset="0"/>
              </a:rPr>
              <a:t>94,1%</a:t>
            </a:r>
          </a:p>
        </p:txBody>
      </p:sp>
      <p:sp>
        <p:nvSpPr>
          <p:cNvPr id="64" name="Título 1">
            <a:extLst>
              <a:ext uri="{FF2B5EF4-FFF2-40B4-BE49-F238E27FC236}">
                <a16:creationId xmlns:a16="http://schemas.microsoft.com/office/drawing/2014/main" id="{38B676F9-8CF7-4DA4-9ADE-F1062850F3CC}"/>
              </a:ext>
            </a:extLst>
          </p:cNvPr>
          <p:cNvSpPr txBox="1">
            <a:spLocks/>
          </p:cNvSpPr>
          <p:nvPr/>
        </p:nvSpPr>
        <p:spPr>
          <a:xfrm>
            <a:off x="253118" y="3440495"/>
            <a:ext cx="1472643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CULTURA</a:t>
            </a:r>
          </a:p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77,6%</a:t>
            </a:r>
          </a:p>
        </p:txBody>
      </p:sp>
      <p:sp>
        <p:nvSpPr>
          <p:cNvPr id="65" name="Título 1">
            <a:extLst>
              <a:ext uri="{FF2B5EF4-FFF2-40B4-BE49-F238E27FC236}">
                <a16:creationId xmlns:a16="http://schemas.microsoft.com/office/drawing/2014/main" id="{945AC953-9E49-4C6E-9EFC-5D2DD4D8100D}"/>
              </a:ext>
            </a:extLst>
          </p:cNvPr>
          <p:cNvSpPr txBox="1">
            <a:spLocks/>
          </p:cNvSpPr>
          <p:nvPr/>
        </p:nvSpPr>
        <p:spPr>
          <a:xfrm>
            <a:off x="1118189" y="4505290"/>
            <a:ext cx="1472643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SERVICIO</a:t>
            </a:r>
          </a:p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69,4%</a:t>
            </a:r>
          </a:p>
        </p:txBody>
      </p:sp>
      <p:sp>
        <p:nvSpPr>
          <p:cNvPr id="66" name="Título 1">
            <a:extLst>
              <a:ext uri="{FF2B5EF4-FFF2-40B4-BE49-F238E27FC236}">
                <a16:creationId xmlns:a16="http://schemas.microsoft.com/office/drawing/2014/main" id="{18E65B00-8537-4016-A41B-E3EDAE1D84D6}"/>
              </a:ext>
            </a:extLst>
          </p:cNvPr>
          <p:cNvSpPr txBox="1">
            <a:spLocks/>
          </p:cNvSpPr>
          <p:nvPr/>
        </p:nvSpPr>
        <p:spPr>
          <a:xfrm>
            <a:off x="2114973" y="3442815"/>
            <a:ext cx="1472643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SOUVENIRS</a:t>
            </a:r>
          </a:p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77,1%</a:t>
            </a:r>
          </a:p>
        </p:txBody>
      </p:sp>
      <p:sp>
        <p:nvSpPr>
          <p:cNvPr id="67" name="Título 1">
            <a:extLst>
              <a:ext uri="{FF2B5EF4-FFF2-40B4-BE49-F238E27FC236}">
                <a16:creationId xmlns:a16="http://schemas.microsoft.com/office/drawing/2014/main" id="{850D6185-2280-4512-903F-F8B60550A420}"/>
              </a:ext>
            </a:extLst>
          </p:cNvPr>
          <p:cNvSpPr txBox="1">
            <a:spLocks/>
          </p:cNvSpPr>
          <p:nvPr/>
        </p:nvSpPr>
        <p:spPr>
          <a:xfrm>
            <a:off x="4704905" y="5966270"/>
            <a:ext cx="2769875" cy="44870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Bernard MT Condensed" panose="02050806060905020404" pitchFamily="18" charset="0"/>
              </a:rPr>
              <a:t>VISITANTES NACIONALES</a:t>
            </a:r>
          </a:p>
        </p:txBody>
      </p:sp>
    </p:spTree>
    <p:extLst>
      <p:ext uri="{BB962C8B-B14F-4D97-AF65-F5344CB8AC3E}">
        <p14:creationId xmlns:p14="http://schemas.microsoft.com/office/powerpoint/2010/main" val="2589720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BAC2352-8CB1-4266-B827-4946A1BE0E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CD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26EBAE3-E995-4DF1-8631-51467C6FE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999" y="5889533"/>
            <a:ext cx="8065520" cy="748213"/>
          </a:xfrm>
          <a:solidFill>
            <a:schemeClr val="bg1"/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kern="1200" dirty="0">
                <a:solidFill>
                  <a:schemeClr val="tx1"/>
                </a:solidFill>
                <a:latin typeface="Bernard MT Condensed" panose="02050806060905020404" pitchFamily="18" charset="0"/>
              </a:rPr>
              <a:t>EXPERIENCIA DEL VIAJE (DESPUÉS)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C5D4F44-DF2C-4E02-99B3-BF6E344D121E}"/>
              </a:ext>
            </a:extLst>
          </p:cNvPr>
          <p:cNvSpPr/>
          <p:nvPr/>
        </p:nvSpPr>
        <p:spPr>
          <a:xfrm flipH="1">
            <a:off x="6096000" y="812045"/>
            <a:ext cx="45719" cy="426544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Imagen 3" descr="Imagen que contiene pastel, coche, juguete, verde&#10;&#10;Descripción generada automáticamente">
            <a:extLst>
              <a:ext uri="{FF2B5EF4-FFF2-40B4-BE49-F238E27FC236}">
                <a16:creationId xmlns:a16="http://schemas.microsoft.com/office/drawing/2014/main" id="{A32834D4-7DF5-46BE-B127-58A4859E9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10" y="220254"/>
            <a:ext cx="2190749" cy="2085975"/>
          </a:xfrm>
          <a:prstGeom prst="rect">
            <a:avLst/>
          </a:prstGeom>
        </p:spPr>
      </p:pic>
      <p:pic>
        <p:nvPicPr>
          <p:cNvPr id="11" name="Imagen 10" descr="Imagen que contiene estacionaria&#10;&#10;Descripción generada automáticamente">
            <a:extLst>
              <a:ext uri="{FF2B5EF4-FFF2-40B4-BE49-F238E27FC236}">
                <a16:creationId xmlns:a16="http://schemas.microsoft.com/office/drawing/2014/main" id="{D1B414CF-4928-4313-8315-E8D33857C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692" y="220252"/>
            <a:ext cx="2190750" cy="2085975"/>
          </a:xfrm>
          <a:prstGeom prst="rect">
            <a:avLst/>
          </a:prstGeom>
        </p:spPr>
      </p:pic>
      <p:pic>
        <p:nvPicPr>
          <p:cNvPr id="14" name="Imagen 13" descr="Imagen que contiene persona, hombre, comiendo, foto&#10;&#10;Descripción generada automáticamente">
            <a:extLst>
              <a:ext uri="{FF2B5EF4-FFF2-40B4-BE49-F238E27FC236}">
                <a16:creationId xmlns:a16="http://schemas.microsoft.com/office/drawing/2014/main" id="{B3275705-F0D1-4C13-AB7D-95CC331F8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376" y="3458649"/>
            <a:ext cx="3336607" cy="1714500"/>
          </a:xfrm>
          <a:prstGeom prst="rect">
            <a:avLst/>
          </a:prstGeom>
        </p:spPr>
      </p:pic>
      <p:pic>
        <p:nvPicPr>
          <p:cNvPr id="15" name="Imagen 14" descr="Imagen que contiene pastel, coche, juguete, verde&#10;&#10;Descripción generada automáticamente">
            <a:extLst>
              <a:ext uri="{FF2B5EF4-FFF2-40B4-BE49-F238E27FC236}">
                <a16:creationId xmlns:a16="http://schemas.microsoft.com/office/drawing/2014/main" id="{A8565A66-3B6A-4F81-B4CF-131F945D5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748" y="237005"/>
            <a:ext cx="2190749" cy="2085975"/>
          </a:xfrm>
          <a:prstGeom prst="rect">
            <a:avLst/>
          </a:prstGeom>
        </p:spPr>
      </p:pic>
      <p:pic>
        <p:nvPicPr>
          <p:cNvPr id="16" name="Imagen 15" descr="Imagen que contiene estacionaria&#10;&#10;Descripción generada automáticamente">
            <a:extLst>
              <a:ext uri="{FF2B5EF4-FFF2-40B4-BE49-F238E27FC236}">
                <a16:creationId xmlns:a16="http://schemas.microsoft.com/office/drawing/2014/main" id="{6CAA1C4A-262D-4D83-B2EF-63DB9380D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786" y="220253"/>
            <a:ext cx="2190750" cy="2085975"/>
          </a:xfrm>
          <a:prstGeom prst="rect">
            <a:avLst/>
          </a:prstGeom>
        </p:spPr>
      </p:pic>
      <p:pic>
        <p:nvPicPr>
          <p:cNvPr id="3074" name="Picture 2" descr="Resultado de imagen para buscar en mapa">
            <a:extLst>
              <a:ext uri="{FF2B5EF4-FFF2-40B4-BE49-F238E27FC236}">
                <a16:creationId xmlns:a16="http://schemas.microsoft.com/office/drawing/2014/main" id="{FE20D334-2169-4926-9633-AA7244CE9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015" y="3516143"/>
            <a:ext cx="3336608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id="{CF29E1D1-752C-4117-8BBF-62A2487FED54}"/>
              </a:ext>
            </a:extLst>
          </p:cNvPr>
          <p:cNvSpPr txBox="1">
            <a:spLocks/>
          </p:cNvSpPr>
          <p:nvPr/>
        </p:nvSpPr>
        <p:spPr>
          <a:xfrm>
            <a:off x="2138357" y="4716056"/>
            <a:ext cx="1472643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INTRIGA</a:t>
            </a:r>
          </a:p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28,6%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07A5CE35-BC9C-4F6F-82E9-CD99591B5010}"/>
              </a:ext>
            </a:extLst>
          </p:cNvPr>
          <p:cNvSpPr txBox="1">
            <a:spLocks/>
          </p:cNvSpPr>
          <p:nvPr/>
        </p:nvSpPr>
        <p:spPr>
          <a:xfrm>
            <a:off x="8740781" y="4748891"/>
            <a:ext cx="1472643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INTRIGA</a:t>
            </a:r>
          </a:p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42,1%</a:t>
            </a: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F9AEDFF5-61B7-4858-AC84-61458093CD58}"/>
              </a:ext>
            </a:extLst>
          </p:cNvPr>
          <p:cNvSpPr txBox="1">
            <a:spLocks/>
          </p:cNvSpPr>
          <p:nvPr/>
        </p:nvSpPr>
        <p:spPr>
          <a:xfrm>
            <a:off x="806437" y="2014917"/>
            <a:ext cx="1472643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RETORNAR</a:t>
            </a:r>
          </a:p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69,2%</a:t>
            </a: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380B064B-7F12-48FA-B913-F3BD927DACD5}"/>
              </a:ext>
            </a:extLst>
          </p:cNvPr>
          <p:cNvSpPr txBox="1">
            <a:spLocks/>
          </p:cNvSpPr>
          <p:nvPr/>
        </p:nvSpPr>
        <p:spPr>
          <a:xfrm>
            <a:off x="3479266" y="2014917"/>
            <a:ext cx="1612007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RECOMENDAR</a:t>
            </a:r>
          </a:p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93,4%</a:t>
            </a: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E730F6F2-ECC2-4AB9-BCB5-B170506ACB9E}"/>
              </a:ext>
            </a:extLst>
          </p:cNvPr>
          <p:cNvSpPr txBox="1">
            <a:spLocks/>
          </p:cNvSpPr>
          <p:nvPr/>
        </p:nvSpPr>
        <p:spPr>
          <a:xfrm>
            <a:off x="7121611" y="2014917"/>
            <a:ext cx="1472643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RETORNAR</a:t>
            </a:r>
          </a:p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81,4%</a:t>
            </a:r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32255688-EA1E-46A7-9CCD-8D34ECB2EF8A}"/>
              </a:ext>
            </a:extLst>
          </p:cNvPr>
          <p:cNvSpPr txBox="1">
            <a:spLocks/>
          </p:cNvSpPr>
          <p:nvPr/>
        </p:nvSpPr>
        <p:spPr>
          <a:xfrm>
            <a:off x="10003519" y="2016613"/>
            <a:ext cx="1562688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RECOMENDAR</a:t>
            </a:r>
          </a:p>
          <a:p>
            <a:pPr algn="ctr"/>
            <a:r>
              <a:rPr lang="es-EC" sz="2400" dirty="0">
                <a:latin typeface="Bernard MT Condensed" panose="02050806060905020404" pitchFamily="18" charset="0"/>
              </a:rPr>
              <a:t>76,6%</a:t>
            </a:r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485D87FA-A6EF-41A6-8B14-1482EDBE6F88}"/>
              </a:ext>
            </a:extLst>
          </p:cNvPr>
          <p:cNvSpPr txBox="1">
            <a:spLocks/>
          </p:cNvSpPr>
          <p:nvPr/>
        </p:nvSpPr>
        <p:spPr>
          <a:xfrm>
            <a:off x="7932382" y="96366"/>
            <a:ext cx="2769875" cy="44870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Bernard MT Condensed" panose="02050806060905020404" pitchFamily="18" charset="0"/>
              </a:rPr>
              <a:t>VISITANTES NACIONALES</a:t>
            </a: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B3593AC6-A379-4795-807F-B51DBB33E40C}"/>
              </a:ext>
            </a:extLst>
          </p:cNvPr>
          <p:cNvSpPr txBox="1">
            <a:spLocks/>
          </p:cNvSpPr>
          <p:nvPr/>
        </p:nvSpPr>
        <p:spPr>
          <a:xfrm>
            <a:off x="1489743" y="96366"/>
            <a:ext cx="2769875" cy="44870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Bernard MT Condensed" panose="02050806060905020404" pitchFamily="18" charset="0"/>
              </a:rPr>
              <a:t>TURISTAS EXTRANJEROS</a:t>
            </a:r>
          </a:p>
        </p:txBody>
      </p:sp>
    </p:spTree>
    <p:extLst>
      <p:ext uri="{BB962C8B-B14F-4D97-AF65-F5344CB8AC3E}">
        <p14:creationId xmlns:p14="http://schemas.microsoft.com/office/powerpoint/2010/main" val="2327893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BAC2352-8CB1-4266-B827-4946A1BE0E0E}"/>
              </a:ext>
            </a:extLst>
          </p:cNvPr>
          <p:cNvSpPr/>
          <p:nvPr/>
        </p:nvSpPr>
        <p:spPr>
          <a:xfrm>
            <a:off x="-30608" y="-33207"/>
            <a:ext cx="12192000" cy="6858000"/>
          </a:xfrm>
          <a:prstGeom prst="rect">
            <a:avLst/>
          </a:prstGeom>
          <a:solidFill>
            <a:srgbClr val="62CD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26EBAE3-E995-4DF1-8631-51467C6FE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999" y="5889533"/>
            <a:ext cx="8065520" cy="748213"/>
          </a:xfrm>
          <a:solidFill>
            <a:schemeClr val="bg1"/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dirty="0">
                <a:latin typeface="Bernard MT Condensed" panose="02050806060905020404" pitchFamily="18" charset="0"/>
              </a:rPr>
              <a:t>FUENTES DE INFORMACIÓN</a:t>
            </a:r>
            <a:endParaRPr lang="en-US" sz="5400" kern="1200" dirty="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C5D4F44-DF2C-4E02-99B3-BF6E344D121E}"/>
              </a:ext>
            </a:extLst>
          </p:cNvPr>
          <p:cNvSpPr/>
          <p:nvPr/>
        </p:nvSpPr>
        <p:spPr>
          <a:xfrm flipH="1">
            <a:off x="6096000" y="812045"/>
            <a:ext cx="45719" cy="426544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CF29E1D1-752C-4117-8BBF-62A2487FED54}"/>
              </a:ext>
            </a:extLst>
          </p:cNvPr>
          <p:cNvSpPr txBox="1">
            <a:spLocks/>
          </p:cNvSpPr>
          <p:nvPr/>
        </p:nvSpPr>
        <p:spPr>
          <a:xfrm>
            <a:off x="1937999" y="1221130"/>
            <a:ext cx="922894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C" sz="1800" dirty="0">
                <a:latin typeface="Bernard MT Condensed" panose="02050806060905020404" pitchFamily="18" charset="0"/>
              </a:rPr>
              <a:t>21,2% (+73,8)</a:t>
            </a:r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485D87FA-A6EF-41A6-8B14-1482EDBE6F88}"/>
              </a:ext>
            </a:extLst>
          </p:cNvPr>
          <p:cNvSpPr txBox="1">
            <a:spLocks/>
          </p:cNvSpPr>
          <p:nvPr/>
        </p:nvSpPr>
        <p:spPr>
          <a:xfrm>
            <a:off x="7932382" y="96366"/>
            <a:ext cx="2769875" cy="44870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Bernard MT Condensed" panose="02050806060905020404" pitchFamily="18" charset="0"/>
              </a:rPr>
              <a:t>VISITANTES NACIONALES</a:t>
            </a: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B3593AC6-A379-4795-807F-B51DBB33E40C}"/>
              </a:ext>
            </a:extLst>
          </p:cNvPr>
          <p:cNvSpPr txBox="1">
            <a:spLocks/>
          </p:cNvSpPr>
          <p:nvPr/>
        </p:nvSpPr>
        <p:spPr>
          <a:xfrm>
            <a:off x="1489743" y="96366"/>
            <a:ext cx="2769875" cy="44870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Bernard MT Condensed" panose="02050806060905020404" pitchFamily="18" charset="0"/>
              </a:rPr>
              <a:t>TURISTAS EXTRANJEROS</a:t>
            </a:r>
          </a:p>
        </p:txBody>
      </p:sp>
      <p:pic>
        <p:nvPicPr>
          <p:cNvPr id="5" name="Imagen 4" descr="Imagen que contiene vuelo, avión, grande, jet&#10;&#10;Descripción generada automáticamente">
            <a:extLst>
              <a:ext uri="{FF2B5EF4-FFF2-40B4-BE49-F238E27FC236}">
                <a16:creationId xmlns:a16="http://schemas.microsoft.com/office/drawing/2014/main" id="{F909F0DC-F623-4F09-9BA4-2AE16DEB2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215" y1="43652" x2="45215" y2="4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05" y="812045"/>
            <a:ext cx="1472643" cy="1716142"/>
          </a:xfrm>
          <a:prstGeom prst="rect">
            <a:avLst/>
          </a:prstGeom>
        </p:spPr>
      </p:pic>
      <p:pic>
        <p:nvPicPr>
          <p:cNvPr id="8" name="Imagen 7" descr="Un grupo de personas en blanco y negro&#10;&#10;Descripción generada automáticamente">
            <a:extLst>
              <a:ext uri="{FF2B5EF4-FFF2-40B4-BE49-F238E27FC236}">
                <a16:creationId xmlns:a16="http://schemas.microsoft.com/office/drawing/2014/main" id="{72D5A395-B27C-4A48-AFC2-354654B1C0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653" b="58163" l="17143" r="84429">
                        <a14:foregroundMark x1="19571" y1="16327" x2="19571" y2="16327"/>
                        <a14:foregroundMark x1="30429" y1="17347" x2="30429" y2="17347"/>
                        <a14:foregroundMark x1="43143" y1="17347" x2="43143" y2="17347"/>
                        <a14:foregroundMark x1="60286" y1="15918" x2="60286" y2="15918"/>
                        <a14:foregroundMark x1="76143" y1="15102" x2="76143" y2="15102"/>
                        <a14:foregroundMark x1="81429" y1="17755" x2="81429" y2="17755"/>
                        <a14:foregroundMark x1="80714" y1="48776" x2="80714" y2="48776"/>
                        <a14:foregroundMark x1="84429" y1="50204" x2="84429" y2="50204"/>
                        <a14:foregroundMark x1="71714" y1="47959" x2="71714" y2="47959"/>
                        <a14:foregroundMark x1="58714" y1="48367" x2="58714" y2="48367"/>
                        <a14:foregroundMark x1="22000" y1="49184" x2="22000" y2="49184"/>
                        <a14:foregroundMark x1="17143" y1="46939" x2="17143" y2="4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70" t="7519" r="12111" b="35693"/>
          <a:stretch/>
        </p:blipFill>
        <p:spPr>
          <a:xfrm>
            <a:off x="264805" y="2712674"/>
            <a:ext cx="1506115" cy="1378226"/>
          </a:xfrm>
          <a:prstGeom prst="rect">
            <a:avLst/>
          </a:prstGeom>
        </p:spPr>
      </p:pic>
      <p:pic>
        <p:nvPicPr>
          <p:cNvPr id="12" name="Imagen 11" descr="Imagen que contiene texto&#10;&#10;Descripción generada automáticamente">
            <a:extLst>
              <a:ext uri="{FF2B5EF4-FFF2-40B4-BE49-F238E27FC236}">
                <a16:creationId xmlns:a16="http://schemas.microsoft.com/office/drawing/2014/main" id="{09D7DE8A-11DB-4FB7-B783-E3F5A6281B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40" t="21138" r="25140" b="28793"/>
          <a:stretch/>
        </p:blipFill>
        <p:spPr>
          <a:xfrm>
            <a:off x="264805" y="4110404"/>
            <a:ext cx="1224938" cy="1562713"/>
          </a:xfrm>
          <a:prstGeom prst="rect">
            <a:avLst/>
          </a:prstGeom>
        </p:spPr>
      </p:pic>
      <p:pic>
        <p:nvPicPr>
          <p:cNvPr id="17" name="Imagen 16" descr="Imagen que contiene plato, dibujo&#10;&#10;Descripción generada automáticamente">
            <a:extLst>
              <a:ext uri="{FF2B5EF4-FFF2-40B4-BE49-F238E27FC236}">
                <a16:creationId xmlns:a16="http://schemas.microsoft.com/office/drawing/2014/main" id="{709B7115-3BB9-437D-8B12-9A612A1F14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0859" y1="32227" x2="30859" y2="32227"/>
                        <a14:foregroundMark x1="30664" y1="20508" x2="30664" y2="20508"/>
                        <a14:foregroundMark x1="50781" y1="35352" x2="50781" y2="35352"/>
                        <a14:foregroundMark x1="66016" y1="33008" x2="66016" y2="33008"/>
                        <a14:foregroundMark x1="65039" y1="36719" x2="65039" y2="36719"/>
                        <a14:foregroundMark x1="72754" y1="36914" x2="72754" y2="36914"/>
                        <a14:foregroundMark x1="27539" y1="36523" x2="27539" y2="36523"/>
                        <a14:foregroundMark x1="31445" y1="36914" x2="31445" y2="36914"/>
                        <a14:foregroundMark x1="26855" y1="48730" x2="26855" y2="48730"/>
                        <a14:foregroundMark x1="32813" y1="49121" x2="32813" y2="49121"/>
                        <a14:foregroundMark x1="48633" y1="59473" x2="48633" y2="59473"/>
                        <a14:foregroundMark x1="62402" y1="71484" x2="62402" y2="71484"/>
                        <a14:foregroundMark x1="34570" y1="71289" x2="34570" y2="71289"/>
                        <a14:foregroundMark x1="34180" y1="59668" x2="34180" y2="59668"/>
                        <a14:foregroundMark x1="26074" y1="71289" x2="26074" y2="71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377" y="766593"/>
            <a:ext cx="1836382" cy="183638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453D7F7-AE5F-4E9B-9853-6E3C8813843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4188" y1="30941" x2="34188" y2="30941"/>
                        <a14:foregroundMark x1="31938" y1="25118" x2="31938" y2="25118"/>
                        <a14:foregroundMark x1="29250" y1="19529" x2="29250" y2="19529"/>
                        <a14:foregroundMark x1="39313" y1="33412" x2="39313" y2="33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00" t="14760" r="17408" b="27454"/>
          <a:stretch/>
        </p:blipFill>
        <p:spPr>
          <a:xfrm>
            <a:off x="4516040" y="2602975"/>
            <a:ext cx="1294277" cy="1249599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B320518F-A768-4165-BC7C-E9B10B6E854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600" r="91800">
                        <a14:foregroundMark x1="10000" y1="29200" x2="10000" y2="29200"/>
                        <a14:foregroundMark x1="8800" y1="21600" x2="8800" y2="21600"/>
                        <a14:foregroundMark x1="8600" y1="68400" x2="8600" y2="68400"/>
                        <a14:foregroundMark x1="89800" y1="27600" x2="89800" y2="27600"/>
                        <a14:foregroundMark x1="51200" y1="29400" x2="51200" y2="29400"/>
                        <a14:foregroundMark x1="82800" y1="68400" x2="82800" y2="68400"/>
                        <a14:foregroundMark x1="59800" y1="67400" x2="59800" y2="67400"/>
                        <a14:foregroundMark x1="91800" y1="68400" x2="91800" y2="68400"/>
                        <a14:backgroundMark x1="48400" y1="52800" x2="48400" y2="52800"/>
                        <a14:backgroundMark x1="66600" y1="49600" x2="8600" y2="4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95" b="10629"/>
          <a:stretch/>
        </p:blipFill>
        <p:spPr>
          <a:xfrm>
            <a:off x="4369981" y="4050547"/>
            <a:ext cx="1486247" cy="1378226"/>
          </a:xfrm>
          <a:prstGeom prst="rect">
            <a:avLst/>
          </a:prstGeom>
        </p:spPr>
      </p:pic>
      <p:sp>
        <p:nvSpPr>
          <p:cNvPr id="31" name="Título 1">
            <a:extLst>
              <a:ext uri="{FF2B5EF4-FFF2-40B4-BE49-F238E27FC236}">
                <a16:creationId xmlns:a16="http://schemas.microsoft.com/office/drawing/2014/main" id="{71F02341-6A50-49FA-AECC-124C9601A23B}"/>
              </a:ext>
            </a:extLst>
          </p:cNvPr>
          <p:cNvSpPr txBox="1">
            <a:spLocks/>
          </p:cNvSpPr>
          <p:nvPr/>
        </p:nvSpPr>
        <p:spPr>
          <a:xfrm>
            <a:off x="3216208" y="1248100"/>
            <a:ext cx="922894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C" sz="1800" dirty="0">
                <a:latin typeface="Bernard MT Condensed" panose="02050806060905020404" pitchFamily="18" charset="0"/>
              </a:rPr>
              <a:t>4,0% (±62,5)</a:t>
            </a:r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id="{E5495EC0-D6F0-4BB6-A35C-30A7F988AECF}"/>
              </a:ext>
            </a:extLst>
          </p:cNvPr>
          <p:cNvSpPr txBox="1">
            <a:spLocks/>
          </p:cNvSpPr>
          <p:nvPr/>
        </p:nvSpPr>
        <p:spPr>
          <a:xfrm>
            <a:off x="3211483" y="2970576"/>
            <a:ext cx="922894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C" sz="1800" dirty="0">
                <a:latin typeface="Bernard MT Condensed" panose="02050806060905020404" pitchFamily="18" charset="0"/>
              </a:rPr>
              <a:t>73,7% (±82,9)</a:t>
            </a:r>
          </a:p>
        </p:txBody>
      </p:sp>
      <p:sp>
        <p:nvSpPr>
          <p:cNvPr id="33" name="Título 1">
            <a:extLst>
              <a:ext uri="{FF2B5EF4-FFF2-40B4-BE49-F238E27FC236}">
                <a16:creationId xmlns:a16="http://schemas.microsoft.com/office/drawing/2014/main" id="{AD8FC37D-6041-451D-8EBA-D789F6DA898B}"/>
              </a:ext>
            </a:extLst>
          </p:cNvPr>
          <p:cNvSpPr txBox="1">
            <a:spLocks/>
          </p:cNvSpPr>
          <p:nvPr/>
        </p:nvSpPr>
        <p:spPr>
          <a:xfrm>
            <a:off x="1916978" y="2973777"/>
            <a:ext cx="922894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C" sz="1800" dirty="0">
                <a:latin typeface="Bernard MT Condensed" panose="02050806060905020404" pitchFamily="18" charset="0"/>
              </a:rPr>
              <a:t>53,0% (+81,9)</a:t>
            </a:r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id="{A1931769-19B9-4B65-8C5A-75AC58507E11}"/>
              </a:ext>
            </a:extLst>
          </p:cNvPr>
          <p:cNvSpPr txBox="1">
            <a:spLocks/>
          </p:cNvSpPr>
          <p:nvPr/>
        </p:nvSpPr>
        <p:spPr>
          <a:xfrm>
            <a:off x="3225269" y="4393105"/>
            <a:ext cx="922894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C" sz="1800" dirty="0">
                <a:latin typeface="Bernard MT Condensed" panose="02050806060905020404" pitchFamily="18" charset="0"/>
              </a:rPr>
              <a:t>89,9% (+88,2)</a:t>
            </a:r>
          </a:p>
        </p:txBody>
      </p:sp>
      <p:sp>
        <p:nvSpPr>
          <p:cNvPr id="35" name="Título 1">
            <a:extLst>
              <a:ext uri="{FF2B5EF4-FFF2-40B4-BE49-F238E27FC236}">
                <a16:creationId xmlns:a16="http://schemas.microsoft.com/office/drawing/2014/main" id="{1E35C2A8-D598-4494-8C16-026E45FB1286}"/>
              </a:ext>
            </a:extLst>
          </p:cNvPr>
          <p:cNvSpPr txBox="1">
            <a:spLocks/>
          </p:cNvSpPr>
          <p:nvPr/>
        </p:nvSpPr>
        <p:spPr>
          <a:xfrm>
            <a:off x="1978576" y="4393105"/>
            <a:ext cx="922894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C" sz="1800" dirty="0">
                <a:latin typeface="Bernard MT Condensed" panose="02050806060905020404" pitchFamily="18" charset="0"/>
              </a:rPr>
              <a:t>8,1% (=56,3)</a:t>
            </a:r>
          </a:p>
        </p:txBody>
      </p:sp>
      <p:sp>
        <p:nvSpPr>
          <p:cNvPr id="36" name="Título 1">
            <a:extLst>
              <a:ext uri="{FF2B5EF4-FFF2-40B4-BE49-F238E27FC236}">
                <a16:creationId xmlns:a16="http://schemas.microsoft.com/office/drawing/2014/main" id="{FA25404D-445E-48B3-A576-285424184A95}"/>
              </a:ext>
            </a:extLst>
          </p:cNvPr>
          <p:cNvSpPr txBox="1">
            <a:spLocks/>
          </p:cNvSpPr>
          <p:nvPr/>
        </p:nvSpPr>
        <p:spPr>
          <a:xfrm>
            <a:off x="7970881" y="1217292"/>
            <a:ext cx="922894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C" sz="1800" dirty="0">
                <a:latin typeface="Bernard MT Condensed" panose="02050806060905020404" pitchFamily="18" charset="0"/>
              </a:rPr>
              <a:t>11,2% (=61,9)</a:t>
            </a:r>
          </a:p>
        </p:txBody>
      </p:sp>
      <p:pic>
        <p:nvPicPr>
          <p:cNvPr id="37" name="Imagen 36" descr="Imagen que contiene vuelo, avión, grande, jet&#10;&#10;Descripción generada automáticamente">
            <a:extLst>
              <a:ext uri="{FF2B5EF4-FFF2-40B4-BE49-F238E27FC236}">
                <a16:creationId xmlns:a16="http://schemas.microsoft.com/office/drawing/2014/main" id="{D9E56E08-9C9D-4BA6-A214-39A3169A69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215" y1="43652" x2="45215" y2="4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687" y="808207"/>
            <a:ext cx="1472643" cy="1716142"/>
          </a:xfrm>
          <a:prstGeom prst="rect">
            <a:avLst/>
          </a:prstGeom>
        </p:spPr>
      </p:pic>
      <p:pic>
        <p:nvPicPr>
          <p:cNvPr id="38" name="Imagen 37" descr="Un grupo de personas en blanco y negro&#10;&#10;Descripción generada automáticamente">
            <a:extLst>
              <a:ext uri="{FF2B5EF4-FFF2-40B4-BE49-F238E27FC236}">
                <a16:creationId xmlns:a16="http://schemas.microsoft.com/office/drawing/2014/main" id="{99173909-10FC-41B8-8DC8-4F5E5DD58A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653" b="58163" l="17143" r="84429">
                        <a14:foregroundMark x1="19571" y1="16327" x2="19571" y2="16327"/>
                        <a14:foregroundMark x1="30429" y1="17347" x2="30429" y2="17347"/>
                        <a14:foregroundMark x1="43143" y1="17347" x2="43143" y2="17347"/>
                        <a14:foregroundMark x1="60286" y1="15918" x2="60286" y2="15918"/>
                        <a14:foregroundMark x1="76143" y1="15102" x2="76143" y2="15102"/>
                        <a14:foregroundMark x1="81429" y1="17755" x2="81429" y2="17755"/>
                        <a14:foregroundMark x1="80714" y1="48776" x2="80714" y2="48776"/>
                        <a14:foregroundMark x1="84429" y1="50204" x2="84429" y2="50204"/>
                        <a14:foregroundMark x1="71714" y1="47959" x2="71714" y2="47959"/>
                        <a14:foregroundMark x1="58714" y1="48367" x2="58714" y2="48367"/>
                        <a14:foregroundMark x1="22000" y1="49184" x2="22000" y2="49184"/>
                        <a14:foregroundMark x1="17143" y1="46939" x2="17143" y2="4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70" t="7519" r="12111" b="35693"/>
          <a:stretch/>
        </p:blipFill>
        <p:spPr>
          <a:xfrm>
            <a:off x="6297687" y="2708836"/>
            <a:ext cx="1506115" cy="1378226"/>
          </a:xfrm>
          <a:prstGeom prst="rect">
            <a:avLst/>
          </a:prstGeom>
        </p:spPr>
      </p:pic>
      <p:pic>
        <p:nvPicPr>
          <p:cNvPr id="39" name="Imagen 38" descr="Imagen que contiene texto&#10;&#10;Descripción generada automáticamente">
            <a:extLst>
              <a:ext uri="{FF2B5EF4-FFF2-40B4-BE49-F238E27FC236}">
                <a16:creationId xmlns:a16="http://schemas.microsoft.com/office/drawing/2014/main" id="{93C39B1E-F37B-4688-BCCF-166C3E6666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40" t="21138" r="25140" b="28793"/>
          <a:stretch/>
        </p:blipFill>
        <p:spPr>
          <a:xfrm>
            <a:off x="6297687" y="4106566"/>
            <a:ext cx="1224938" cy="1562713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89082D45-AA72-4A98-A945-2BE37E38C6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4188" y1="30941" x2="34188" y2="30941"/>
                        <a14:foregroundMark x1="31938" y1="25118" x2="31938" y2="25118"/>
                        <a14:foregroundMark x1="29250" y1="19529" x2="29250" y2="19529"/>
                        <a14:foregroundMark x1="39313" y1="33412" x2="39313" y2="33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00" t="14760" r="17408" b="27454"/>
          <a:stretch/>
        </p:blipFill>
        <p:spPr>
          <a:xfrm>
            <a:off x="10486799" y="1899549"/>
            <a:ext cx="1294277" cy="1249599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B3D1A03C-FA41-495F-B410-9CB77EA8CCE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600" r="91800">
                        <a14:foregroundMark x1="10000" y1="29200" x2="10000" y2="29200"/>
                        <a14:foregroundMark x1="8800" y1="21600" x2="8800" y2="21600"/>
                        <a14:foregroundMark x1="8600" y1="68400" x2="8600" y2="68400"/>
                        <a14:foregroundMark x1="89800" y1="27600" x2="89800" y2="27600"/>
                        <a14:foregroundMark x1="51200" y1="29400" x2="51200" y2="29400"/>
                        <a14:foregroundMark x1="82800" y1="68400" x2="82800" y2="68400"/>
                        <a14:foregroundMark x1="59800" y1="67400" x2="59800" y2="67400"/>
                        <a14:foregroundMark x1="91800" y1="68400" x2="91800" y2="68400"/>
                        <a14:backgroundMark x1="48400" y1="52800" x2="48400" y2="52800"/>
                        <a14:backgroundMark x1="66600" y1="49600" x2="8600" y2="4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95" b="10629"/>
          <a:stretch/>
        </p:blipFill>
        <p:spPr>
          <a:xfrm>
            <a:off x="10461202" y="3582481"/>
            <a:ext cx="1486247" cy="1378226"/>
          </a:xfrm>
          <a:prstGeom prst="rect">
            <a:avLst/>
          </a:prstGeom>
        </p:spPr>
      </p:pic>
      <p:sp>
        <p:nvSpPr>
          <p:cNvPr id="44" name="Título 1">
            <a:extLst>
              <a:ext uri="{FF2B5EF4-FFF2-40B4-BE49-F238E27FC236}">
                <a16:creationId xmlns:a16="http://schemas.microsoft.com/office/drawing/2014/main" id="{D9DFEC98-1970-4E2F-9612-E8A44028E79E}"/>
              </a:ext>
            </a:extLst>
          </p:cNvPr>
          <p:cNvSpPr txBox="1">
            <a:spLocks/>
          </p:cNvSpPr>
          <p:nvPr/>
        </p:nvSpPr>
        <p:spPr>
          <a:xfrm>
            <a:off x="9218330" y="2115439"/>
            <a:ext cx="922894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C" sz="1800" dirty="0">
                <a:latin typeface="Bernard MT Condensed" panose="02050806060905020404" pitchFamily="18" charset="0"/>
              </a:rPr>
              <a:t>54,3% (+86,3)</a:t>
            </a:r>
          </a:p>
        </p:txBody>
      </p:sp>
      <p:sp>
        <p:nvSpPr>
          <p:cNvPr id="45" name="Título 1">
            <a:extLst>
              <a:ext uri="{FF2B5EF4-FFF2-40B4-BE49-F238E27FC236}">
                <a16:creationId xmlns:a16="http://schemas.microsoft.com/office/drawing/2014/main" id="{041BBC2A-5C3A-449B-B243-89368DB27DE5}"/>
              </a:ext>
            </a:extLst>
          </p:cNvPr>
          <p:cNvSpPr txBox="1">
            <a:spLocks/>
          </p:cNvSpPr>
          <p:nvPr/>
        </p:nvSpPr>
        <p:spPr>
          <a:xfrm>
            <a:off x="7949860" y="2969939"/>
            <a:ext cx="922894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C" sz="1800" dirty="0">
                <a:latin typeface="Bernard MT Condensed" panose="02050806060905020404" pitchFamily="18" charset="0"/>
              </a:rPr>
              <a:t>92,0% (+82,1)</a:t>
            </a:r>
          </a:p>
        </p:txBody>
      </p:sp>
      <p:sp>
        <p:nvSpPr>
          <p:cNvPr id="46" name="Título 1">
            <a:extLst>
              <a:ext uri="{FF2B5EF4-FFF2-40B4-BE49-F238E27FC236}">
                <a16:creationId xmlns:a16="http://schemas.microsoft.com/office/drawing/2014/main" id="{631A7E5A-5E84-421A-812E-7E0F0D94DFD3}"/>
              </a:ext>
            </a:extLst>
          </p:cNvPr>
          <p:cNvSpPr txBox="1">
            <a:spLocks/>
          </p:cNvSpPr>
          <p:nvPr/>
        </p:nvSpPr>
        <p:spPr>
          <a:xfrm>
            <a:off x="9205531" y="3688608"/>
            <a:ext cx="922894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C" sz="1800" dirty="0">
                <a:latin typeface="Bernard MT Condensed" panose="02050806060905020404" pitchFamily="18" charset="0"/>
              </a:rPr>
              <a:t>83,0% (+87,2)</a:t>
            </a:r>
          </a:p>
        </p:txBody>
      </p:sp>
      <p:sp>
        <p:nvSpPr>
          <p:cNvPr id="47" name="Título 1">
            <a:extLst>
              <a:ext uri="{FF2B5EF4-FFF2-40B4-BE49-F238E27FC236}">
                <a16:creationId xmlns:a16="http://schemas.microsoft.com/office/drawing/2014/main" id="{4F6D3355-B2FE-43AD-A0FA-135B9E7D88EE}"/>
              </a:ext>
            </a:extLst>
          </p:cNvPr>
          <p:cNvSpPr txBox="1">
            <a:spLocks/>
          </p:cNvSpPr>
          <p:nvPr/>
        </p:nvSpPr>
        <p:spPr>
          <a:xfrm>
            <a:off x="8011458" y="4389267"/>
            <a:ext cx="922894" cy="8440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C" sz="1800" dirty="0">
                <a:latin typeface="Bernard MT Condensed" panose="02050806060905020404" pitchFamily="18" charset="0"/>
              </a:rPr>
              <a:t>14,4% (=66,7)</a:t>
            </a:r>
          </a:p>
        </p:txBody>
      </p:sp>
    </p:spTree>
    <p:extLst>
      <p:ext uri="{BB962C8B-B14F-4D97-AF65-F5344CB8AC3E}">
        <p14:creationId xmlns:p14="http://schemas.microsoft.com/office/powerpoint/2010/main" val="2605818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64326" y="1"/>
            <a:ext cx="10515600" cy="757645"/>
          </a:xfrm>
          <a:solidFill>
            <a:srgbClr val="62CDD0"/>
          </a:solidFill>
        </p:spPr>
        <p:txBody>
          <a:bodyPr/>
          <a:lstStyle/>
          <a:p>
            <a:pPr algn="ctr"/>
            <a:r>
              <a:rPr lang="es-EC" dirty="0">
                <a:latin typeface="Bernard MT Condensed" panose="02050806060905020404" pitchFamily="18" charset="0"/>
              </a:rPr>
              <a:t>PROPUESTAS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319452" y="822961"/>
            <a:ext cx="3553097" cy="369332"/>
          </a:xfrm>
          <a:prstGeom prst="rect">
            <a:avLst/>
          </a:prstGeom>
          <a:solidFill>
            <a:srgbClr val="B5E8E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Bernard MT Condensed" panose="02050806060905020404" pitchFamily="18" charset="0"/>
              </a:rPr>
              <a:t>EXPECTATIVA GENERADA</a:t>
            </a:r>
          </a:p>
        </p:txBody>
      </p:sp>
      <p:pic>
        <p:nvPicPr>
          <p:cNvPr id="5" name="4 Imagen"/>
          <p:cNvPicPr/>
          <p:nvPr/>
        </p:nvPicPr>
        <p:blipFill>
          <a:blip r:embed="rId2"/>
          <a:srcRect t="13853" r="2165" b="11163"/>
          <a:stretch>
            <a:fillRect/>
          </a:stretch>
        </p:blipFill>
        <p:spPr bwMode="auto">
          <a:xfrm>
            <a:off x="1" y="1293630"/>
            <a:ext cx="6120000" cy="237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3"/>
          <a:srcRect t="15584" r="1947" b="10538"/>
          <a:stretch>
            <a:fillRect/>
          </a:stretch>
        </p:blipFill>
        <p:spPr bwMode="auto">
          <a:xfrm>
            <a:off x="0" y="3965122"/>
            <a:ext cx="6120000" cy="23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/>
          <p:cNvPicPr/>
          <p:nvPr/>
        </p:nvPicPr>
        <p:blipFill>
          <a:blip r:embed="rId4"/>
          <a:srcRect l="1607" t="13420" r="2456" b="11653"/>
          <a:stretch>
            <a:fillRect/>
          </a:stretch>
        </p:blipFill>
        <p:spPr bwMode="auto">
          <a:xfrm>
            <a:off x="6072000" y="1280158"/>
            <a:ext cx="6120000" cy="23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/>
          <p:nvPr/>
        </p:nvPicPr>
        <p:blipFill>
          <a:blip r:embed="rId5"/>
          <a:srcRect t="13388" r="786" b="6011"/>
          <a:stretch>
            <a:fillRect/>
          </a:stretch>
        </p:blipFill>
        <p:spPr bwMode="auto">
          <a:xfrm>
            <a:off x="6072000" y="3961764"/>
            <a:ext cx="6120000" cy="23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864326" y="1"/>
            <a:ext cx="10515600" cy="757645"/>
          </a:xfrm>
          <a:solidFill>
            <a:srgbClr val="62CDD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s-EC" dirty="0">
                <a:latin typeface="Bernard MT Condensed" panose="02050806060905020404" pitchFamily="18" charset="0"/>
              </a:rPr>
              <a:t>PROPUESTAS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319452" y="822961"/>
            <a:ext cx="3553097" cy="369332"/>
          </a:xfrm>
          <a:prstGeom prst="rect">
            <a:avLst/>
          </a:prstGeom>
          <a:solidFill>
            <a:srgbClr val="B5E8E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Bernard MT Condensed" panose="02050806060905020404" pitchFamily="18" charset="0"/>
              </a:rPr>
              <a:t>EXPECTATIVA GENERADA</a:t>
            </a:r>
          </a:p>
        </p:txBody>
      </p:sp>
      <p:pic>
        <p:nvPicPr>
          <p:cNvPr id="6" name="5 Imagen"/>
          <p:cNvPicPr/>
          <p:nvPr/>
        </p:nvPicPr>
        <p:blipFill>
          <a:blip r:embed="rId2"/>
          <a:srcRect l="16447" t="27939" r="13578" b="12773"/>
          <a:stretch>
            <a:fillRect/>
          </a:stretch>
        </p:blipFill>
        <p:spPr bwMode="auto">
          <a:xfrm>
            <a:off x="5447209" y="1358536"/>
            <a:ext cx="6309361" cy="42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2 Imagen" descr="Travel Blog Title iPhone Layout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548641" y="1345475"/>
            <a:ext cx="4911634" cy="4402182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698293" y="5948346"/>
            <a:ext cx="10892213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sz="3600" dirty="0">
                <a:latin typeface="Bernard MT Condensed" panose="02050806060905020404" pitchFamily="18" charset="0"/>
              </a:rPr>
              <a:t>#Turismo, #Ecuador, #</a:t>
            </a:r>
            <a:r>
              <a:rPr lang="es-EC" sz="3600" dirty="0" err="1">
                <a:latin typeface="Bernard MT Condensed" panose="02050806060905020404" pitchFamily="18" charset="0"/>
              </a:rPr>
              <a:t>Bellezasescondidas</a:t>
            </a:r>
            <a:r>
              <a:rPr lang="es-EC" sz="3600" dirty="0">
                <a:latin typeface="Bernard MT Condensed" panose="02050806060905020404" pitchFamily="18" charset="0"/>
              </a:rPr>
              <a:t> #</a:t>
            </a:r>
            <a:r>
              <a:rPr lang="es-EC" sz="3600" dirty="0" err="1">
                <a:latin typeface="Bernard MT Condensed" panose="02050806060905020404" pitchFamily="18" charset="0"/>
              </a:rPr>
              <a:t>Paraísosjuntos</a:t>
            </a:r>
            <a:endParaRPr lang="es-EC" sz="3600" dirty="0">
              <a:latin typeface="Bernard MT Condensed" panose="020508060609050204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/>
          <a:srcRect l="31062" t="22727" r="27907" b="10173"/>
          <a:stretch>
            <a:fillRect/>
          </a:stretch>
        </p:blipFill>
        <p:spPr bwMode="auto">
          <a:xfrm>
            <a:off x="875211" y="1397726"/>
            <a:ext cx="6204858" cy="546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WhatsApp-Business.jpg"/>
          <p:cNvPicPr>
            <a:picLocks noChangeAspect="1"/>
          </p:cNvPicPr>
          <p:nvPr/>
        </p:nvPicPr>
        <p:blipFill>
          <a:blip r:embed="rId3" cstate="print"/>
          <a:srcRect l="9671" r="8319"/>
          <a:stretch>
            <a:fillRect/>
          </a:stretch>
        </p:blipFill>
        <p:spPr>
          <a:xfrm>
            <a:off x="8948057" y="1385230"/>
            <a:ext cx="2207622" cy="2207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5 Imagen" descr="Influencers-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7634" y="3605349"/>
            <a:ext cx="4994365" cy="3252651"/>
          </a:xfrm>
          <a:prstGeom prst="rect">
            <a:avLst/>
          </a:prstGeom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864326" y="1"/>
            <a:ext cx="10515600" cy="757645"/>
          </a:xfrm>
          <a:solidFill>
            <a:srgbClr val="62CDD0"/>
          </a:solidFill>
        </p:spPr>
        <p:txBody>
          <a:bodyPr/>
          <a:lstStyle/>
          <a:p>
            <a:pPr algn="ctr"/>
            <a:r>
              <a:rPr lang="es-EC" dirty="0">
                <a:latin typeface="Bernard MT Condensed" panose="02050806060905020404" pitchFamily="18" charset="0"/>
              </a:rPr>
              <a:t>PROPUESTAS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319452" y="822961"/>
            <a:ext cx="3553097" cy="369332"/>
          </a:xfrm>
          <a:prstGeom prst="rect">
            <a:avLst/>
          </a:prstGeom>
          <a:solidFill>
            <a:srgbClr val="B5E8E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Bernard MT Condensed" panose="02050806060905020404" pitchFamily="18" charset="0"/>
              </a:rPr>
              <a:t>EXPECTATIVA GENERADA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864326" y="1"/>
            <a:ext cx="10515600" cy="757645"/>
          </a:xfrm>
          <a:solidFill>
            <a:srgbClr val="62CDD0"/>
          </a:solidFill>
        </p:spPr>
        <p:txBody>
          <a:bodyPr/>
          <a:lstStyle/>
          <a:p>
            <a:pPr algn="ctr"/>
            <a:r>
              <a:rPr lang="es-EC" dirty="0">
                <a:latin typeface="Bernard MT Condensed" panose="02050806060905020404" pitchFamily="18" charset="0"/>
              </a:rPr>
              <a:t>PROPUESTAS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561806" y="809898"/>
            <a:ext cx="5068388" cy="369332"/>
          </a:xfrm>
          <a:prstGeom prst="rect">
            <a:avLst/>
          </a:prstGeom>
          <a:solidFill>
            <a:srgbClr val="B5E8E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Bernard MT Condensed" panose="02050806060905020404" pitchFamily="18" charset="0"/>
              </a:rPr>
              <a:t>AUMENTO DE LA SATISFACCIÓN DURANTE LA VISITA</a:t>
            </a: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0390"/>
              </p:ext>
            </p:extLst>
          </p:nvPr>
        </p:nvGraphicFramePr>
        <p:xfrm>
          <a:off x="222070" y="1214847"/>
          <a:ext cx="11691634" cy="5264329"/>
        </p:xfrm>
        <a:graphic>
          <a:graphicData uri="http://schemas.openxmlformats.org/drawingml/2006/table">
            <a:tbl>
              <a:tblPr/>
              <a:tblGrid>
                <a:gridCol w="1837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2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35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215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664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5065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Estrategia</a:t>
                      </a:r>
                    </a:p>
                  </a:txBody>
                  <a:tcPr marL="5352" marR="5352" marT="5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Actividades</a:t>
                      </a:r>
                    </a:p>
                  </a:txBody>
                  <a:tcPr marL="5352" marR="5352" marT="5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Ramas</a:t>
                      </a:r>
                    </a:p>
                  </a:txBody>
                  <a:tcPr marL="5352" marR="5352" marT="5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Lineamientos</a:t>
                      </a:r>
                    </a:p>
                  </a:txBody>
                  <a:tcPr marL="5352" marR="5352" marT="5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Beneficiados</a:t>
                      </a:r>
                    </a:p>
                  </a:txBody>
                  <a:tcPr marL="5352" marR="5352" marT="5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535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Plan de Capacitación a Prestadores de Servicio Turísticos</a:t>
                      </a:r>
                    </a:p>
                  </a:txBody>
                  <a:tcPr marL="5352" marR="5352" marT="5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 capacitaciones</a:t>
                      </a:r>
                      <a:b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dentro de la Parroquia en los 3 años siguientes</a:t>
                      </a:r>
                    </a:p>
                  </a:txBody>
                  <a:tcPr marL="5352" marR="5352" marT="5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 Kayaking                     2. Escalada</a:t>
                      </a:r>
                    </a:p>
                  </a:txBody>
                  <a:tcPr marL="5352" marR="5352" marT="5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Conceptos básicos sobre turismo.</a:t>
                      </a:r>
                    </a:p>
                    <a:p>
                      <a:pPr algn="l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Normas de seguridad </a:t>
                      </a:r>
                    </a:p>
                    <a:p>
                      <a:pPr algn="l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Lineamientos técnicos de deportes extremos</a:t>
                      </a:r>
                    </a:p>
                    <a:p>
                      <a:pPr algn="l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Uso de equipo adecuado.</a:t>
                      </a:r>
                    </a:p>
                    <a:p>
                      <a:pPr algn="l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Consejos para la buena práctica turística</a:t>
                      </a:r>
                    </a:p>
                  </a:txBody>
                  <a:tcPr marL="5352" marR="5352" marT="5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Guías especializados en la actividad, estudiantes en carreras </a:t>
                      </a:r>
                      <a:r>
                        <a:rPr lang="es-EC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afiines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352" marR="5352" marT="5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435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Administración de restaurantes</a:t>
                      </a:r>
                    </a:p>
                  </a:txBody>
                  <a:tcPr marL="5352" marR="5352" marT="5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Base Normativa INEN:</a:t>
                      </a:r>
                    </a:p>
                    <a:p>
                      <a:pPr algn="l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Procesos sobre liderazgo y gestión de</a:t>
                      </a:r>
                      <a:r>
                        <a:rPr lang="es-EC" sz="1200" b="0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personal.</a:t>
                      </a:r>
                    </a:p>
                    <a:p>
                      <a:pPr algn="l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Manejo de problemas.</a:t>
                      </a:r>
                    </a:p>
                    <a:p>
                      <a:pPr algn="l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Métodos básicos de gestión contable y</a:t>
                      </a:r>
                      <a:r>
                        <a:rPr lang="es-EC" sz="1200" b="0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control contable.</a:t>
                      </a:r>
                    </a:p>
                    <a:p>
                      <a:pPr algn="l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Indicadores de gestión para la toma de</a:t>
                      </a:r>
                      <a:b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decisiones.</a:t>
                      </a:r>
                    </a:p>
                    <a:p>
                      <a:pPr algn="l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Herramientas gerencial, contable y</a:t>
                      </a:r>
                      <a:b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financiera de control.</a:t>
                      </a:r>
                    </a:p>
                    <a:p>
                      <a:pPr algn="l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Sistema básico de producción y control</a:t>
                      </a:r>
                      <a:b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(stock).</a:t>
                      </a:r>
                    </a:p>
                    <a:p>
                      <a:pPr algn="l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Principios para la conservación de</a:t>
                      </a:r>
                      <a:b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alimentos y bebidas.-Terminología básica sobre alimentos y</a:t>
                      </a:r>
                      <a:r>
                        <a:rPr lang="es-EC" sz="1200" b="0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bebidas.</a:t>
                      </a:r>
                    </a:p>
                    <a:p>
                      <a:pPr algn="l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Normas de etiqueta y protocolo.</a:t>
                      </a:r>
                    </a:p>
                    <a:p>
                      <a:pPr algn="l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Procedimientos básicos en caso de</a:t>
                      </a:r>
                      <a:r>
                        <a:rPr lang="es-EC" sz="1200" b="0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emergencia</a:t>
                      </a:r>
                    </a:p>
                    <a:p>
                      <a:pPr algn="l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Conocimiento de leyes en el sector.</a:t>
                      </a:r>
                    </a:p>
                  </a:txBody>
                  <a:tcPr marL="5352" marR="5352" marT="5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Administradores de restaurantes, delegados en restaurantes, cocineros, estudiantes en carreraas afines</a:t>
                      </a:r>
                    </a:p>
                  </a:txBody>
                  <a:tcPr marL="5352" marR="5352" marT="5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955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Inglés turístico</a:t>
                      </a:r>
                    </a:p>
                  </a:txBody>
                  <a:tcPr marL="5352" marR="5352" marT="53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Definiciones básicas.-Presentación individual y grupal.-Presentación del entrono .-Elaboración de un </a:t>
                      </a:r>
                      <a:r>
                        <a:rPr lang="es-EC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guión</a:t>
                      </a:r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de los lugares turísticos.-Preguntas frecuentes</a:t>
                      </a:r>
                    </a:p>
                  </a:txBody>
                  <a:tcPr marL="5352" marR="5352" marT="5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Personal que brinda servicios turísticos en general</a:t>
                      </a:r>
                    </a:p>
                  </a:txBody>
                  <a:tcPr marL="5352" marR="5352" marT="5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 Imagen">
            <a:extLst>
              <a:ext uri="{FF2B5EF4-FFF2-40B4-BE49-F238E27FC236}">
                <a16:creationId xmlns:a16="http://schemas.microsoft.com/office/drawing/2014/main" id="{7E831BD4-75FD-4818-943E-3AD705CFC2C7}"/>
              </a:ext>
            </a:extLst>
          </p:cNvPr>
          <p:cNvPicPr/>
          <p:nvPr/>
        </p:nvPicPr>
        <p:blipFill>
          <a:blip r:embed="rId2"/>
          <a:srcRect l="16636" t="23671" r="16654" b="14294"/>
          <a:stretch>
            <a:fillRect/>
          </a:stretch>
        </p:blipFill>
        <p:spPr bwMode="auto">
          <a:xfrm>
            <a:off x="785261" y="1286934"/>
            <a:ext cx="10650505" cy="5099352"/>
          </a:xfrm>
          <a:prstGeom prst="rect">
            <a:avLst/>
          </a:prstGeom>
          <a:solidFill>
            <a:srgbClr val="000000">
              <a:shade val="95000"/>
            </a:srgbClr>
          </a:solidFill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864326" y="1"/>
            <a:ext cx="10515600" cy="757645"/>
          </a:xfrm>
          <a:solidFill>
            <a:srgbClr val="62CDD0"/>
          </a:solidFill>
        </p:spPr>
        <p:txBody>
          <a:bodyPr/>
          <a:lstStyle/>
          <a:p>
            <a:pPr algn="ctr"/>
            <a:r>
              <a:rPr lang="es-EC" dirty="0">
                <a:latin typeface="Bernard MT Condensed" panose="02050806060905020404" pitchFamily="18" charset="0"/>
              </a:rPr>
              <a:t>PROPUESTAS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561806" y="809898"/>
            <a:ext cx="5068388" cy="369332"/>
          </a:xfrm>
          <a:prstGeom prst="rect">
            <a:avLst/>
          </a:prstGeom>
          <a:solidFill>
            <a:srgbClr val="B5E8E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Bernard MT Condensed" panose="02050806060905020404" pitchFamily="18" charset="0"/>
              </a:rPr>
              <a:t>DE EXPECTATIVA Y SATISFACCIÓN AUMENTADA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Imagen que contiene montaña, naturaleza, exterior, pasto&#10;&#10;Descripción generada automáticamente">
            <a:extLst>
              <a:ext uri="{FF2B5EF4-FFF2-40B4-BE49-F238E27FC236}">
                <a16:creationId xmlns:a16="http://schemas.microsoft.com/office/drawing/2014/main" id="{06A0700F-AB20-4195-B10C-591CE06E52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3108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4C8CFF83-4D0D-4755-8BE4-5D1BFB4DF7B3}"/>
              </a:ext>
            </a:extLst>
          </p:cNvPr>
          <p:cNvSpPr/>
          <p:nvPr/>
        </p:nvSpPr>
        <p:spPr>
          <a:xfrm>
            <a:off x="100287" y="2331959"/>
            <a:ext cx="4211654" cy="2190533"/>
          </a:xfrm>
          <a:prstGeom prst="rect">
            <a:avLst/>
          </a:prstGeom>
          <a:solidFill>
            <a:srgbClr val="FFFFFF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218F383-DDD1-472D-A78C-2D489F5AF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100" y="2052562"/>
            <a:ext cx="3886029" cy="25156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 dirty="0">
                <a:solidFill>
                  <a:schemeClr val="tx1"/>
                </a:solidFill>
                <a:latin typeface="Bernard MT Condensed" panose="02050806060905020404" pitchFamily="18" charset="0"/>
              </a:rPr>
              <a:t>IMPORTANCIA DE LA INVESTIGACIÓN</a:t>
            </a:r>
          </a:p>
        </p:txBody>
      </p:sp>
      <p:pic>
        <p:nvPicPr>
          <p:cNvPr id="9" name="Imagen 8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95570362-D3F5-40F4-9993-250087FCE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078" y="2546885"/>
            <a:ext cx="2014121" cy="1675923"/>
          </a:xfrm>
          <a:prstGeom prst="rect">
            <a:avLst/>
          </a:prstGeom>
        </p:spPr>
      </p:pic>
      <p:pic>
        <p:nvPicPr>
          <p:cNvPr id="15" name="Imagen 1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0C04A560-E20C-470B-9A8E-D2126A843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4222" l="9778" r="89778">
                        <a14:foregroundMark x1="52000" y1="8444" x2="52000" y2="8444"/>
                        <a14:foregroundMark x1="51556" y1="4444" x2="51556" y2="4444"/>
                        <a14:foregroundMark x1="55556" y1="44444" x2="55556" y2="44444"/>
                        <a14:foregroundMark x1="65778" y1="29333" x2="65778" y2="29333"/>
                        <a14:foregroundMark x1="56889" y1="83556" x2="56889" y2="83556"/>
                        <a14:foregroundMark x1="60889" y1="83556" x2="60889" y2="83556"/>
                        <a14:foregroundMark x1="53778" y1="90667" x2="53778" y2="90667"/>
                        <a14:foregroundMark x1="48444" y1="90667" x2="48444" y2="90667"/>
                        <a14:foregroundMark x1="45778" y1="90667" x2="45778" y2="90667"/>
                        <a14:foregroundMark x1="29333" y1="84889" x2="45778" y2="84889"/>
                        <a14:foregroundMark x1="72000" y1="84000" x2="33333" y2="83556"/>
                        <a14:foregroundMark x1="33333" y1="83556" x2="32889" y2="84000"/>
                        <a14:foregroundMark x1="69778" y1="93333" x2="28000" y2="93333"/>
                        <a14:foregroundMark x1="32444" y1="82222" x2="36000" y2="92444"/>
                        <a14:foregroundMark x1="23111" y1="28444" x2="49333" y2="47111"/>
                        <a14:foregroundMark x1="53333" y1="40444" x2="49778" y2="53333"/>
                        <a14:foregroundMark x1="42222" y1="47111" x2="23556" y2="36444"/>
                        <a14:foregroundMark x1="31556" y1="51111" x2="41778" y2="60000"/>
                        <a14:foregroundMark x1="76444" y1="35111" x2="59111" y2="28889"/>
                        <a14:foregroundMark x1="59111" y1="28889" x2="49778" y2="33333"/>
                        <a14:foregroundMark x1="74667" y1="39111" x2="62667" y2="27111"/>
                        <a14:foregroundMark x1="70222" y1="81333" x2="70222" y2="81333"/>
                        <a14:foregroundMark x1="67556" y1="81333" x2="67556" y2="81333"/>
                        <a14:foregroundMark x1="68000" y1="82222" x2="29333" y2="80889"/>
                        <a14:foregroundMark x1="29333" y1="80889" x2="28889" y2="81333"/>
                        <a14:foregroundMark x1="70667" y1="82222" x2="71556" y2="93333"/>
                        <a14:foregroundMark x1="28000" y1="82222" x2="28444" y2="93333"/>
                        <a14:foregroundMark x1="72444" y1="81333" x2="72889" y2="94222"/>
                        <a14:foregroundMark x1="68444" y1="81333" x2="28889" y2="79556"/>
                        <a14:foregroundMark x1="28444" y1="79111" x2="28000" y2="80889"/>
                        <a14:foregroundMark x1="71556" y1="94222" x2="28000" y2="9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399" y="3574688"/>
            <a:ext cx="2980368" cy="2980368"/>
          </a:xfrm>
          <a:prstGeom prst="rect">
            <a:avLst/>
          </a:prstGeom>
        </p:spPr>
      </p:pic>
      <p:pic>
        <p:nvPicPr>
          <p:cNvPr id="11" name="Imagen 10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95056C82-2794-4A9C-965B-94C8A7D13F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12" b="92545" l="3178" r="97009">
                        <a14:foregroundMark x1="7290" y1="33419" x2="7290" y2="33419"/>
                        <a14:foregroundMark x1="3551" y1="35219" x2="3551" y2="35219"/>
                        <a14:foregroundMark x1="54953" y1="92545" x2="54953" y2="92545"/>
                        <a14:foregroundMark x1="92897" y1="51671" x2="92897" y2="51671"/>
                        <a14:foregroundMark x1="97196" y1="49871" x2="97196" y2="49871"/>
                        <a14:foregroundMark x1="86355" y1="30848" x2="86355" y2="30848"/>
                        <a14:foregroundMark x1="84860" y1="27249" x2="84860" y2="27249"/>
                        <a14:foregroundMark x1="65421" y1="7712" x2="65421" y2="7712"/>
                        <a14:foregroundMark x1="87103" y1="33419" x2="87103" y2="33419"/>
                        <a14:foregroundMark x1="86729" y1="29049" x2="86729" y2="29049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15" y="4568202"/>
            <a:ext cx="3919846" cy="2257537"/>
          </a:xfrm>
          <a:prstGeom prst="rect">
            <a:avLst/>
          </a:prstGeom>
        </p:spPr>
      </p:pic>
      <p:pic>
        <p:nvPicPr>
          <p:cNvPr id="7" name="Imagen 6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FE118B7A-4F64-409F-9DC0-0B39D36CDC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079" y="183751"/>
            <a:ext cx="2014129" cy="177075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034BB4-8B50-4484-85C4-0CE469928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0662" y="0"/>
            <a:ext cx="0" cy="6858000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B200F7-B57A-4824-BB91-B6624450A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2228770"/>
            <a:ext cx="287703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902062F-7F47-41E5-8574-2D1492D58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0661" y="3429000"/>
            <a:ext cx="466344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A92245C-961F-47D5-9691-272D28692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4568202"/>
            <a:ext cx="287703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 descr="Imagen que contiene dibujo&#10;&#10;Descripción generada automáticamente">
            <a:extLst>
              <a:ext uri="{FF2B5EF4-FFF2-40B4-BE49-F238E27FC236}">
                <a16:creationId xmlns:a16="http://schemas.microsoft.com/office/drawing/2014/main" id="{D78EB8CD-6FBE-4E12-BE15-7CF42BE4D6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48" y="568715"/>
            <a:ext cx="3996972" cy="217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3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864326" y="1"/>
            <a:ext cx="10515600" cy="757645"/>
          </a:xfrm>
          <a:solidFill>
            <a:srgbClr val="62CDD0"/>
          </a:solidFill>
        </p:spPr>
        <p:txBody>
          <a:bodyPr/>
          <a:lstStyle/>
          <a:p>
            <a:pPr algn="ctr"/>
            <a:r>
              <a:rPr lang="es-EC" dirty="0">
                <a:latin typeface="Bernard MT Condensed" panose="02050806060905020404" pitchFamily="18" charset="0"/>
              </a:rPr>
              <a:t>PROPUESTAS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561806" y="809898"/>
            <a:ext cx="5068388" cy="369332"/>
          </a:xfrm>
          <a:prstGeom prst="rect">
            <a:avLst/>
          </a:prstGeom>
          <a:solidFill>
            <a:srgbClr val="B5E8E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Bernard MT Condensed" panose="02050806060905020404" pitchFamily="18" charset="0"/>
              </a:rPr>
              <a:t>FORTALECIMIENTO DE LA EXPERIENCIA</a:t>
            </a:r>
          </a:p>
        </p:txBody>
      </p:sp>
      <p:pic>
        <p:nvPicPr>
          <p:cNvPr id="6" name="8 Imagen" descr="Zumbahua al mundo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214846"/>
            <a:ext cx="5812971" cy="5643153"/>
          </a:xfrm>
          <a:prstGeom prst="rect">
            <a:avLst/>
          </a:prstGeom>
        </p:spPr>
      </p:pic>
      <p:pic>
        <p:nvPicPr>
          <p:cNvPr id="7" name="7 Imagen" descr="EMBAJADOR DE LOS PARAÍSOS UNIDOS (1)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5810744" y="1404257"/>
            <a:ext cx="6381256" cy="1861458"/>
          </a:xfrm>
          <a:prstGeom prst="rect">
            <a:avLst/>
          </a:prstGeom>
        </p:spPr>
      </p:pic>
      <p:pic>
        <p:nvPicPr>
          <p:cNvPr id="8" name="8 Imagen" descr="EMBAJADOR DE LOS PARAÍSOS UNIDOS (2)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5812971" y="3429000"/>
            <a:ext cx="6379029" cy="286137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4 Imagen" descr="des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120" y="3738969"/>
            <a:ext cx="3074881" cy="2204631"/>
          </a:xfrm>
          <a:prstGeom prst="rect">
            <a:avLst/>
          </a:prstGeom>
        </p:spPr>
      </p:pic>
      <p:pic>
        <p:nvPicPr>
          <p:cNvPr id="14" name="13 Imagen" descr="dif conce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2881" y="1574666"/>
            <a:ext cx="3301398" cy="2174374"/>
          </a:xfrm>
          <a:prstGeom prst="rect">
            <a:avLst/>
          </a:prstGeom>
        </p:spPr>
      </p:pic>
      <p:pic>
        <p:nvPicPr>
          <p:cNvPr id="12" name="11 Imagen" descr="colab.jpg"/>
          <p:cNvPicPr>
            <a:picLocks noChangeAspect="1"/>
          </p:cNvPicPr>
          <p:nvPr/>
        </p:nvPicPr>
        <p:blipFill>
          <a:blip r:embed="rId4"/>
          <a:srcRect t="10448" b="14428"/>
          <a:stretch>
            <a:fillRect/>
          </a:stretch>
        </p:blipFill>
        <p:spPr>
          <a:xfrm>
            <a:off x="6299078" y="1515291"/>
            <a:ext cx="2990788" cy="224681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03514" y="0"/>
            <a:ext cx="10515600" cy="809897"/>
          </a:xfrm>
          <a:solidFill>
            <a:srgbClr val="62CDD0"/>
          </a:solidFill>
        </p:spPr>
        <p:txBody>
          <a:bodyPr/>
          <a:lstStyle/>
          <a:p>
            <a:pPr algn="ctr"/>
            <a:r>
              <a:rPr lang="es-EC" dirty="0">
                <a:latin typeface="Bernard MT Condensed" panose="02050806060905020404" pitchFamily="18" charset="0"/>
              </a:rPr>
              <a:t>Conclusiones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045028" y="953589"/>
            <a:ext cx="3553097" cy="369332"/>
          </a:xfrm>
          <a:prstGeom prst="rect">
            <a:avLst/>
          </a:prstGeom>
          <a:solidFill>
            <a:srgbClr val="B5E8E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Bernard MT Condensed" panose="02050806060905020404" pitchFamily="18" charset="0"/>
              </a:rPr>
              <a:t>IMAGEN TURÍSTICA DE ZUMBAHUA</a:t>
            </a:r>
          </a:p>
        </p:txBody>
      </p:sp>
      <p:grpSp>
        <p:nvGrpSpPr>
          <p:cNvPr id="10" name="9 Grupo"/>
          <p:cNvGrpSpPr/>
          <p:nvPr/>
        </p:nvGrpSpPr>
        <p:grpSpPr>
          <a:xfrm>
            <a:off x="0" y="1358538"/>
            <a:ext cx="6204857" cy="5003074"/>
            <a:chOff x="-1" y="966651"/>
            <a:chExt cx="5538652" cy="3291840"/>
          </a:xfrm>
        </p:grpSpPr>
        <p:pic>
          <p:nvPicPr>
            <p:cNvPr id="5" name="4 Imagen" descr="cognitivo y afectivo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966651"/>
              <a:ext cx="2749461" cy="2055163"/>
            </a:xfrm>
            <a:prstGeom prst="rect">
              <a:avLst/>
            </a:prstGeom>
          </p:spPr>
        </p:pic>
        <p:pic>
          <p:nvPicPr>
            <p:cNvPr id="7" name="6 Imagen" descr="global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90948" y="1068812"/>
              <a:ext cx="2847703" cy="1635201"/>
            </a:xfrm>
            <a:prstGeom prst="rect">
              <a:avLst/>
            </a:prstGeom>
          </p:spPr>
        </p:pic>
        <p:pic>
          <p:nvPicPr>
            <p:cNvPr id="8" name="7 Imagen" descr="an d d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2710815"/>
              <a:ext cx="2703881" cy="1547676"/>
            </a:xfrm>
            <a:prstGeom prst="rect">
              <a:avLst/>
            </a:prstGeom>
          </p:spPr>
        </p:pic>
        <p:pic>
          <p:nvPicPr>
            <p:cNvPr id="9" name="8 Imagen" descr="ESTRATEGIAS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88771" y="2703740"/>
              <a:ext cx="2847255" cy="1554751"/>
            </a:xfrm>
            <a:prstGeom prst="rect">
              <a:avLst/>
            </a:prstGeom>
          </p:spPr>
        </p:pic>
      </p:grpSp>
      <p:sp>
        <p:nvSpPr>
          <p:cNvPr id="11" name="10 CuadroTexto"/>
          <p:cNvSpPr txBox="1"/>
          <p:nvPr/>
        </p:nvSpPr>
        <p:spPr>
          <a:xfrm>
            <a:off x="7265610" y="953589"/>
            <a:ext cx="4545874" cy="369332"/>
          </a:xfrm>
          <a:prstGeom prst="rect">
            <a:avLst/>
          </a:prstGeom>
          <a:solidFill>
            <a:srgbClr val="B5E8E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Bernard MT Condensed" panose="02050806060905020404" pitchFamily="18" charset="0"/>
              </a:rPr>
              <a:t>PLANIFICACIÓN TURÍSTICA EN LA PARROQUIA</a:t>
            </a:r>
          </a:p>
        </p:txBody>
      </p:sp>
      <p:pic>
        <p:nvPicPr>
          <p:cNvPr id="13" name="12 Imagen" descr="dif per.jpg"/>
          <p:cNvPicPr>
            <a:picLocks noChangeAspect="1"/>
          </p:cNvPicPr>
          <p:nvPr/>
        </p:nvPicPr>
        <p:blipFill>
          <a:blip r:embed="rId9"/>
          <a:srcRect t="18810"/>
          <a:stretch>
            <a:fillRect/>
          </a:stretch>
        </p:blipFill>
        <p:spPr>
          <a:xfrm>
            <a:off x="6332380" y="3918856"/>
            <a:ext cx="3264480" cy="1894115"/>
          </a:xfrm>
          <a:prstGeom prst="rect">
            <a:avLst/>
          </a:prstGeom>
        </p:spPr>
      </p:pic>
      <p:cxnSp>
        <p:nvCxnSpPr>
          <p:cNvPr id="17" name="16 Conector recto"/>
          <p:cNvCxnSpPr/>
          <p:nvPr/>
        </p:nvCxnSpPr>
        <p:spPr>
          <a:xfrm rot="16200000" flipH="1">
            <a:off x="3285309" y="3807823"/>
            <a:ext cx="6048103" cy="5225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903514" y="1"/>
            <a:ext cx="10515600" cy="710832"/>
          </a:xfrm>
          <a:solidFill>
            <a:srgbClr val="62CDD0"/>
          </a:solidFill>
        </p:spPr>
        <p:txBody>
          <a:bodyPr/>
          <a:lstStyle/>
          <a:p>
            <a:pPr algn="ctr"/>
            <a:r>
              <a:rPr lang="es-EC" dirty="0">
                <a:latin typeface="Bernard MT Condensed" panose="02050806060905020404" pitchFamily="18" charset="0"/>
              </a:rPr>
              <a:t>Conclusiones</a:t>
            </a:r>
          </a:p>
        </p:txBody>
      </p:sp>
      <p:grpSp>
        <p:nvGrpSpPr>
          <p:cNvPr id="14" name="13 Grupo"/>
          <p:cNvGrpSpPr/>
          <p:nvPr/>
        </p:nvGrpSpPr>
        <p:grpSpPr>
          <a:xfrm>
            <a:off x="156754" y="1162594"/>
            <a:ext cx="6087293" cy="5538651"/>
            <a:chOff x="0" y="1332411"/>
            <a:chExt cx="6087293" cy="5538651"/>
          </a:xfrm>
        </p:grpSpPr>
        <p:pic>
          <p:nvPicPr>
            <p:cNvPr id="7" name="6 Imagen" descr="per sub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32411"/>
              <a:ext cx="2873828" cy="2233952"/>
            </a:xfrm>
            <a:prstGeom prst="rect">
              <a:avLst/>
            </a:prstGeom>
          </p:spPr>
        </p:pic>
        <p:pic>
          <p:nvPicPr>
            <p:cNvPr id="8" name="7 Imagen" descr="FUENT INFO.jpe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3790" y="1502229"/>
              <a:ext cx="3128999" cy="1765586"/>
            </a:xfrm>
            <a:prstGeom prst="rect">
              <a:avLst/>
            </a:prstGeom>
          </p:spPr>
        </p:pic>
        <p:pic>
          <p:nvPicPr>
            <p:cNvPr id="9" name="8 Imagen" descr="7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050" y="3413216"/>
              <a:ext cx="1619250" cy="2095500"/>
            </a:xfrm>
            <a:prstGeom prst="rect">
              <a:avLst/>
            </a:prstGeom>
          </p:spPr>
        </p:pic>
        <p:pic>
          <p:nvPicPr>
            <p:cNvPr id="10" name="9 Imagen" descr="confiable.jpeg"/>
            <p:cNvPicPr>
              <a:picLocks noChangeAspect="1"/>
            </p:cNvPicPr>
            <p:nvPr/>
          </p:nvPicPr>
          <p:blipFill>
            <a:blip r:embed="rId5"/>
            <a:srcRect l="16103" r="29307"/>
            <a:stretch>
              <a:fillRect/>
            </a:stretch>
          </p:blipFill>
          <p:spPr>
            <a:xfrm>
              <a:off x="4263197" y="3284651"/>
              <a:ext cx="1824096" cy="1809864"/>
            </a:xfrm>
            <a:prstGeom prst="rect">
              <a:avLst/>
            </a:prstGeom>
          </p:spPr>
        </p:pic>
        <p:pic>
          <p:nvPicPr>
            <p:cNvPr id="11" name="10 Imagen" descr="no engaños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82340" y="3523435"/>
              <a:ext cx="2332360" cy="1558017"/>
            </a:xfrm>
            <a:prstGeom prst="rect">
              <a:avLst/>
            </a:prstGeom>
          </p:spPr>
        </p:pic>
        <p:pic>
          <p:nvPicPr>
            <p:cNvPr id="12" name="11 Imagen" descr="inf pre.jpg"/>
            <p:cNvPicPr>
              <a:picLocks noChangeAspect="1"/>
            </p:cNvPicPr>
            <p:nvPr/>
          </p:nvPicPr>
          <p:blipFill>
            <a:blip r:embed="rId7"/>
            <a:srcRect t="23297"/>
            <a:stretch>
              <a:fillRect/>
            </a:stretch>
          </p:blipFill>
          <p:spPr>
            <a:xfrm>
              <a:off x="0" y="5078509"/>
              <a:ext cx="3866606" cy="1779491"/>
            </a:xfrm>
            <a:prstGeom prst="rect">
              <a:avLst/>
            </a:prstGeom>
          </p:spPr>
        </p:pic>
        <p:pic>
          <p:nvPicPr>
            <p:cNvPr id="13" name="12 Imagen" descr="instan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72049" y="5094513"/>
              <a:ext cx="1927860" cy="1776549"/>
            </a:xfrm>
            <a:prstGeom prst="rect">
              <a:avLst/>
            </a:prstGeom>
          </p:spPr>
        </p:pic>
      </p:grpSp>
      <p:sp>
        <p:nvSpPr>
          <p:cNvPr id="6" name="5 CuadroTexto"/>
          <p:cNvSpPr txBox="1"/>
          <p:nvPr/>
        </p:nvSpPr>
        <p:spPr>
          <a:xfrm>
            <a:off x="1439636" y="864015"/>
            <a:ext cx="3553097" cy="369332"/>
          </a:xfrm>
          <a:prstGeom prst="rect">
            <a:avLst/>
          </a:prstGeom>
          <a:solidFill>
            <a:srgbClr val="B5E8E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Bernard MT Condensed" panose="02050806060905020404" pitchFamily="18" charset="0"/>
              </a:rPr>
              <a:t>PERSPECTIVA GLOBAL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6512087" y="863656"/>
            <a:ext cx="5368835" cy="369332"/>
          </a:xfrm>
          <a:prstGeom prst="rect">
            <a:avLst/>
          </a:prstGeom>
          <a:solidFill>
            <a:srgbClr val="B5E8E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Bernard MT Condensed" panose="02050806060905020404" pitchFamily="18" charset="0"/>
              </a:rPr>
              <a:t>TURISTAS / VISITANTES NACIONALES Y EXTRANJEROS</a:t>
            </a:r>
          </a:p>
        </p:txBody>
      </p:sp>
      <p:pic>
        <p:nvPicPr>
          <p:cNvPr id="16" name="15 Imagen" descr="coll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137384" y="1537065"/>
            <a:ext cx="4549612" cy="3008809"/>
          </a:xfrm>
          <a:prstGeom prst="rect">
            <a:avLst/>
          </a:prstGeom>
        </p:spPr>
      </p:pic>
      <p:pic>
        <p:nvPicPr>
          <p:cNvPr id="17" name="16 Imagen" descr="t per.png"/>
          <p:cNvPicPr>
            <a:picLocks noChangeAspect="1"/>
          </p:cNvPicPr>
          <p:nvPr/>
        </p:nvPicPr>
        <p:blipFill>
          <a:blip r:embed="rId10"/>
          <a:srcRect l="6861"/>
          <a:stretch>
            <a:fillRect/>
          </a:stretch>
        </p:blipFill>
        <p:spPr>
          <a:xfrm rot="5400000">
            <a:off x="9868649" y="2244784"/>
            <a:ext cx="3052842" cy="1593857"/>
          </a:xfrm>
          <a:prstGeom prst="rect">
            <a:avLst/>
          </a:prstGeom>
        </p:spPr>
      </p:pic>
      <p:pic>
        <p:nvPicPr>
          <p:cNvPr id="18" name="17 Imagen" descr="69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87477" y="4434431"/>
            <a:ext cx="2143125" cy="2143125"/>
          </a:xfrm>
          <a:prstGeom prst="rect">
            <a:avLst/>
          </a:prstGeom>
        </p:spPr>
      </p:pic>
      <p:pic>
        <p:nvPicPr>
          <p:cNvPr id="19" name="18 Imagen" descr="REG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0139" y="5255590"/>
            <a:ext cx="2847079" cy="762066"/>
          </a:xfrm>
          <a:prstGeom prst="rect">
            <a:avLst/>
          </a:prstGeom>
        </p:spPr>
      </p:pic>
      <p:cxnSp>
        <p:nvCxnSpPr>
          <p:cNvPr id="20" name="19 Conector recto"/>
          <p:cNvCxnSpPr/>
          <p:nvPr/>
        </p:nvCxnSpPr>
        <p:spPr>
          <a:xfrm rot="16200000" flipH="1">
            <a:off x="3128554" y="3807823"/>
            <a:ext cx="6048103" cy="5225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903514" y="0"/>
            <a:ext cx="10515600" cy="627017"/>
          </a:xfrm>
          <a:solidFill>
            <a:srgbClr val="62CDD0"/>
          </a:solidFill>
        </p:spPr>
        <p:txBody>
          <a:bodyPr>
            <a:normAutofit fontScale="90000"/>
          </a:bodyPr>
          <a:lstStyle/>
          <a:p>
            <a:pPr algn="ctr"/>
            <a:r>
              <a:rPr lang="es-EC" dirty="0">
                <a:latin typeface="Bernard MT Condensed" panose="02050806060905020404" pitchFamily="18" charset="0"/>
              </a:rPr>
              <a:t>Conclusiones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7537269" y="757647"/>
            <a:ext cx="3553097" cy="369332"/>
          </a:xfrm>
          <a:prstGeom prst="rect">
            <a:avLst/>
          </a:prstGeom>
          <a:solidFill>
            <a:srgbClr val="B5E8E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Bernard MT Condensed" panose="02050806060905020404" pitchFamily="18" charset="0"/>
              </a:rPr>
              <a:t>POSICIONAMIENTO DE MERCADO</a:t>
            </a:r>
          </a:p>
        </p:txBody>
      </p:sp>
      <p:pic>
        <p:nvPicPr>
          <p:cNvPr id="6" name="5 Imagen" descr="posicionamiento-de-marca.jpg"/>
          <p:cNvPicPr>
            <a:picLocks noChangeAspect="1"/>
          </p:cNvPicPr>
          <p:nvPr/>
        </p:nvPicPr>
        <p:blipFill>
          <a:blip r:embed="rId2"/>
          <a:srcRect l="17275" r="16352"/>
          <a:stretch>
            <a:fillRect/>
          </a:stretch>
        </p:blipFill>
        <p:spPr>
          <a:xfrm>
            <a:off x="9218241" y="1234127"/>
            <a:ext cx="2368513" cy="1992399"/>
          </a:xfrm>
          <a:prstGeom prst="rect">
            <a:avLst/>
          </a:prstGeom>
        </p:spPr>
      </p:pic>
      <p:pic>
        <p:nvPicPr>
          <p:cNvPr id="7" name="6 Imagen" descr="UNICO.jpg"/>
          <p:cNvPicPr>
            <a:picLocks noChangeAspect="1"/>
          </p:cNvPicPr>
          <p:nvPr/>
        </p:nvPicPr>
        <p:blipFill>
          <a:blip r:embed="rId3" cstate="print"/>
          <a:srcRect l="6044" t="9286" r="9184" b="35330"/>
          <a:stretch>
            <a:fillRect/>
          </a:stretch>
        </p:blipFill>
        <p:spPr>
          <a:xfrm>
            <a:off x="6766559" y="1254035"/>
            <a:ext cx="2364582" cy="2006312"/>
          </a:xfrm>
          <a:prstGeom prst="rect">
            <a:avLst/>
          </a:prstGeom>
        </p:spPr>
      </p:pic>
      <p:grpSp>
        <p:nvGrpSpPr>
          <p:cNvPr id="13" name="12 Grupo"/>
          <p:cNvGrpSpPr/>
          <p:nvPr/>
        </p:nvGrpSpPr>
        <p:grpSpPr>
          <a:xfrm>
            <a:off x="5484387" y="3304904"/>
            <a:ext cx="6707613" cy="3257548"/>
            <a:chOff x="5484387" y="3252652"/>
            <a:chExt cx="6707613" cy="3257548"/>
          </a:xfrm>
        </p:grpSpPr>
        <p:pic>
          <p:nvPicPr>
            <p:cNvPr id="8" name="7 Imagen" descr="ZUM.jpg"/>
            <p:cNvPicPr>
              <a:picLocks noChangeAspect="1"/>
            </p:cNvPicPr>
            <p:nvPr/>
          </p:nvPicPr>
          <p:blipFill>
            <a:blip r:embed="rId4"/>
            <a:srcRect l="6927" t="19219" r="7740" b="17390"/>
            <a:stretch>
              <a:fillRect/>
            </a:stretch>
          </p:blipFill>
          <p:spPr>
            <a:xfrm>
              <a:off x="5484387" y="3252652"/>
              <a:ext cx="2584939" cy="1920240"/>
            </a:xfrm>
            <a:prstGeom prst="rect">
              <a:avLst/>
            </a:prstGeom>
          </p:spPr>
        </p:pic>
        <p:pic>
          <p:nvPicPr>
            <p:cNvPr id="9" name="8 Imagen" descr="PUJ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48895" y="3418113"/>
              <a:ext cx="1780903" cy="1780903"/>
            </a:xfrm>
            <a:prstGeom prst="rect">
              <a:avLst/>
            </a:prstGeom>
          </p:spPr>
        </p:pic>
        <p:pic>
          <p:nvPicPr>
            <p:cNvPr id="10" name="9 Imagen" descr="COto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86809" y="5024300"/>
              <a:ext cx="2733675" cy="1485900"/>
            </a:xfrm>
            <a:prstGeom prst="rect">
              <a:avLst/>
            </a:prstGeom>
          </p:spPr>
        </p:pic>
        <p:sp>
          <p:nvSpPr>
            <p:cNvPr id="11" name="10 CuadroTexto"/>
            <p:cNvSpPr txBox="1"/>
            <p:nvPr/>
          </p:nvSpPr>
          <p:spPr>
            <a:xfrm>
              <a:off x="8229601" y="5290457"/>
              <a:ext cx="1724296" cy="954107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C" sz="28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EMPRESA PRIVADA</a:t>
              </a:r>
            </a:p>
          </p:txBody>
        </p:sp>
        <p:pic>
          <p:nvPicPr>
            <p:cNvPr id="12" name="11 Imagen" descr="Ministerio MH-012 proyectos piloto.png.jpeg"/>
            <p:cNvPicPr>
              <a:picLocks noChangeAspect="1"/>
            </p:cNvPicPr>
            <p:nvPr/>
          </p:nvPicPr>
          <p:blipFill>
            <a:blip r:embed="rId7"/>
            <a:srcRect l="28286" r="27314"/>
            <a:stretch>
              <a:fillRect/>
            </a:stretch>
          </p:blipFill>
          <p:spPr>
            <a:xfrm>
              <a:off x="10038541" y="3589973"/>
              <a:ext cx="2153459" cy="2588758"/>
            </a:xfrm>
            <a:prstGeom prst="rect">
              <a:avLst/>
            </a:prstGeom>
          </p:spPr>
        </p:pic>
      </p:grpSp>
      <p:cxnSp>
        <p:nvCxnSpPr>
          <p:cNvPr id="14" name="13 Conector recto"/>
          <p:cNvCxnSpPr/>
          <p:nvPr/>
        </p:nvCxnSpPr>
        <p:spPr>
          <a:xfrm rot="16200000" flipH="1">
            <a:off x="2527663" y="3807823"/>
            <a:ext cx="6048103" cy="5225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4 CuadroTexto">
            <a:extLst>
              <a:ext uri="{FF2B5EF4-FFF2-40B4-BE49-F238E27FC236}">
                <a16:creationId xmlns:a16="http://schemas.microsoft.com/office/drawing/2014/main" id="{26236EA5-1B51-4B4F-8A15-8A0C6EEE456B}"/>
              </a:ext>
            </a:extLst>
          </p:cNvPr>
          <p:cNvSpPr txBox="1"/>
          <p:nvPr/>
        </p:nvSpPr>
        <p:spPr>
          <a:xfrm>
            <a:off x="1106396" y="755860"/>
            <a:ext cx="3553097" cy="369332"/>
          </a:xfrm>
          <a:prstGeom prst="rect">
            <a:avLst/>
          </a:prstGeom>
          <a:solidFill>
            <a:srgbClr val="B5E8E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Bernard MT Condensed" panose="02050806060905020404" pitchFamily="18" charset="0"/>
              </a:rPr>
              <a:t>PERFIL DEL VISITANTE Y TURISTA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D9FFDFD-BA31-4CDE-8433-E5617284EA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6" y="3156311"/>
            <a:ext cx="2414504" cy="1920241"/>
          </a:xfrm>
          <a:prstGeom prst="rect">
            <a:avLst/>
          </a:prstGeom>
        </p:spPr>
      </p:pic>
      <p:pic>
        <p:nvPicPr>
          <p:cNvPr id="17" name="Imagen 16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D9DC7426-749D-49C8-B3C7-5DC3793E30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71" y="1254035"/>
            <a:ext cx="3349486" cy="1674743"/>
          </a:xfrm>
          <a:prstGeom prst="rect">
            <a:avLst/>
          </a:prstGeom>
        </p:spPr>
      </p:pic>
      <p:pic>
        <p:nvPicPr>
          <p:cNvPr id="19" name="Imagen 18" descr="Imagen que contiene dibujo, cuarto&#10;&#10;Descripción generada automáticamente">
            <a:extLst>
              <a:ext uri="{FF2B5EF4-FFF2-40B4-BE49-F238E27FC236}">
                <a16:creationId xmlns:a16="http://schemas.microsoft.com/office/drawing/2014/main" id="{AB10F100-8DBE-4690-8721-F20ABC2832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58" y="4302224"/>
            <a:ext cx="3030387" cy="20809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903514" y="1"/>
            <a:ext cx="10515600" cy="655702"/>
          </a:xfrm>
          <a:solidFill>
            <a:srgbClr val="62CDD0"/>
          </a:solidFill>
        </p:spPr>
        <p:txBody>
          <a:bodyPr>
            <a:normAutofit fontScale="90000"/>
          </a:bodyPr>
          <a:lstStyle/>
          <a:p>
            <a:pPr algn="ctr"/>
            <a:r>
              <a:rPr lang="es-EC" dirty="0">
                <a:latin typeface="Bernard MT Condensed" panose="02050806060905020404" pitchFamily="18" charset="0"/>
              </a:rPr>
              <a:t>RECOMENDACIONES</a:t>
            </a:r>
          </a:p>
        </p:txBody>
      </p:sp>
      <p:grpSp>
        <p:nvGrpSpPr>
          <p:cNvPr id="96" name="95 Grupo"/>
          <p:cNvGrpSpPr/>
          <p:nvPr/>
        </p:nvGrpSpPr>
        <p:grpSpPr>
          <a:xfrm>
            <a:off x="494378" y="901338"/>
            <a:ext cx="2584938" cy="4885507"/>
            <a:chOff x="860138" y="770709"/>
            <a:chExt cx="2584938" cy="4885507"/>
          </a:xfrm>
        </p:grpSpPr>
        <p:pic>
          <p:nvPicPr>
            <p:cNvPr id="5" name="4 Imagen" descr="ZUM.jpg"/>
            <p:cNvPicPr>
              <a:picLocks noChangeAspect="1"/>
            </p:cNvPicPr>
            <p:nvPr/>
          </p:nvPicPr>
          <p:blipFill>
            <a:blip r:embed="rId2"/>
            <a:srcRect l="6927" t="19219" r="7740" b="17390"/>
            <a:stretch>
              <a:fillRect/>
            </a:stretch>
          </p:blipFill>
          <p:spPr>
            <a:xfrm>
              <a:off x="860138" y="770709"/>
              <a:ext cx="2584938" cy="1920239"/>
            </a:xfrm>
            <a:prstGeom prst="rect">
              <a:avLst/>
            </a:prstGeom>
          </p:spPr>
        </p:pic>
        <p:pic>
          <p:nvPicPr>
            <p:cNvPr id="6" name="5 Imagen" descr="PUJ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2652" y="3964578"/>
              <a:ext cx="1691638" cy="1691638"/>
            </a:xfrm>
            <a:prstGeom prst="rect">
              <a:avLst/>
            </a:prstGeom>
          </p:spPr>
        </p:pic>
        <p:pic>
          <p:nvPicPr>
            <p:cNvPr id="7" name="6 Imagen" descr="COto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0138" y="2568482"/>
              <a:ext cx="2420578" cy="1315715"/>
            </a:xfrm>
            <a:prstGeom prst="rect">
              <a:avLst/>
            </a:prstGeom>
          </p:spPr>
        </p:pic>
      </p:grpSp>
      <p:pic>
        <p:nvPicPr>
          <p:cNvPr id="8" name="7 Imagen" descr="ESTU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008" y="862148"/>
            <a:ext cx="2889135" cy="1554480"/>
          </a:xfrm>
          <a:prstGeom prst="rect">
            <a:avLst/>
          </a:prstGeom>
        </p:spPr>
      </p:pic>
      <p:pic>
        <p:nvPicPr>
          <p:cNvPr id="9" name="8 Imagen" descr="accione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1668" y="767850"/>
            <a:ext cx="2625634" cy="1747241"/>
          </a:xfrm>
          <a:prstGeom prst="rect">
            <a:avLst/>
          </a:prstGeom>
        </p:spPr>
      </p:pic>
      <p:pic>
        <p:nvPicPr>
          <p:cNvPr id="10" name="9 Imagen" descr="p act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8770" y="4414865"/>
            <a:ext cx="3884624" cy="2234129"/>
          </a:xfrm>
          <a:prstGeom prst="rect">
            <a:avLst/>
          </a:prstGeom>
        </p:spPr>
      </p:pic>
      <p:pic>
        <p:nvPicPr>
          <p:cNvPr id="11" name="10 Imagen" descr="coo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24252" y="2471058"/>
            <a:ext cx="2717074" cy="1698171"/>
          </a:xfrm>
          <a:prstGeom prst="rect">
            <a:avLst/>
          </a:prstGeom>
        </p:spPr>
      </p:pic>
      <p:pic>
        <p:nvPicPr>
          <p:cNvPr id="12" name="11 Imagen" descr="dis w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4660" y="2416219"/>
            <a:ext cx="3394712" cy="2115718"/>
          </a:xfrm>
          <a:prstGeom prst="rect">
            <a:avLst/>
          </a:prstGeom>
        </p:spPr>
      </p:pic>
      <p:cxnSp>
        <p:nvCxnSpPr>
          <p:cNvPr id="14" name="13 Conector recto de flecha"/>
          <p:cNvCxnSpPr>
            <a:cxnSpLocks/>
            <a:endCxn id="8" idx="1"/>
          </p:cNvCxnSpPr>
          <p:nvPr/>
        </p:nvCxnSpPr>
        <p:spPr>
          <a:xfrm flipV="1">
            <a:off x="3311676" y="1639388"/>
            <a:ext cx="1310332" cy="27650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>
            <a:stCxn id="8" idx="3"/>
            <a:endCxn id="9" idx="1"/>
          </p:cNvCxnSpPr>
          <p:nvPr/>
        </p:nvCxnSpPr>
        <p:spPr>
          <a:xfrm>
            <a:off x="7511143" y="1639388"/>
            <a:ext cx="940525" cy="2083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60 Conector recto de flecha"/>
          <p:cNvCxnSpPr>
            <a:cxnSpLocks/>
          </p:cNvCxnSpPr>
          <p:nvPr/>
        </p:nvCxnSpPr>
        <p:spPr>
          <a:xfrm>
            <a:off x="3308473" y="1915888"/>
            <a:ext cx="1330600" cy="1445621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5" name="84 Conector recto de flecha"/>
          <p:cNvCxnSpPr>
            <a:stCxn id="11" idx="3"/>
          </p:cNvCxnSpPr>
          <p:nvPr/>
        </p:nvCxnSpPr>
        <p:spPr>
          <a:xfrm flipV="1">
            <a:off x="7341326" y="3291840"/>
            <a:ext cx="940525" cy="28304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97 CuadroTexto"/>
          <p:cNvSpPr txBox="1"/>
          <p:nvPr/>
        </p:nvSpPr>
        <p:spPr>
          <a:xfrm>
            <a:off x="966652" y="5721532"/>
            <a:ext cx="1724296" cy="95410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EMPRESA PRIVADA</a:t>
            </a:r>
          </a:p>
        </p:txBody>
      </p:sp>
      <p:pic>
        <p:nvPicPr>
          <p:cNvPr id="99" name="98 Imagen" descr="al es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8463" y="4402184"/>
            <a:ext cx="4017553" cy="2259874"/>
          </a:xfrm>
          <a:prstGeom prst="rect">
            <a:avLst/>
          </a:prstGeom>
        </p:spPr>
      </p:pic>
      <p:sp>
        <p:nvSpPr>
          <p:cNvPr id="111" name="110 Cerrar llave"/>
          <p:cNvSpPr/>
          <p:nvPr/>
        </p:nvSpPr>
        <p:spPr>
          <a:xfrm>
            <a:off x="3030582" y="1854926"/>
            <a:ext cx="496389" cy="4558937"/>
          </a:xfrm>
          <a:prstGeom prst="rightBrace">
            <a:avLst>
              <a:gd name="adj1" fmla="val 8333"/>
              <a:gd name="adj2" fmla="val 70057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A9C492A4-06E1-477A-BF42-9DE9F5C960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CD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E3F3A06-F00D-4207-8FC3-FB554C6AC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93" y="28812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C" sz="6000" dirty="0">
                <a:latin typeface="Bernard MT Condensed" panose="02050806060905020404" pitchFamily="18" charset="0"/>
              </a:rPr>
              <a:t>OBJETIVOS</a:t>
            </a:r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3CE428CF-5C86-49ED-9508-D1BE0C9460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983" y="171815"/>
            <a:ext cx="3913946" cy="22015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n 6" descr="Imagen que contiene reloj&#10;&#10;Descripción generada automáticamente">
            <a:extLst>
              <a:ext uri="{FF2B5EF4-FFF2-40B4-BE49-F238E27FC236}">
                <a16:creationId xmlns:a16="http://schemas.microsoft.com/office/drawing/2014/main" id="{EC3EB3B8-98FB-4C09-8DF1-DDBE804B8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42" t="10783" r="17998" b="11092"/>
          <a:stretch/>
        </p:blipFill>
        <p:spPr>
          <a:xfrm>
            <a:off x="792194" y="327285"/>
            <a:ext cx="3124584" cy="20461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Resultado de imagen para IDENTIFICAR">
            <a:extLst>
              <a:ext uri="{FF2B5EF4-FFF2-40B4-BE49-F238E27FC236}">
                <a16:creationId xmlns:a16="http://schemas.microsoft.com/office/drawing/2014/main" id="{E58FB2FB-CA87-4B5B-8D57-7AEBC977A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/>
          <a:stretch/>
        </p:blipFill>
        <p:spPr bwMode="auto">
          <a:xfrm>
            <a:off x="8115018" y="327285"/>
            <a:ext cx="3449797" cy="204612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 descr="Imagen que contiene cuarto, refrigerador&#10;&#10;Descripción generada automáticamente">
            <a:extLst>
              <a:ext uri="{FF2B5EF4-FFF2-40B4-BE49-F238E27FC236}">
                <a16:creationId xmlns:a16="http://schemas.microsoft.com/office/drawing/2014/main" id="{A6E4E385-4740-4628-9ADF-A2266EE1B3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94" b="91076" l="6390" r="95048">
                        <a14:foregroundMark x1="47604" y1="7094" x2="47604" y2="7094"/>
                        <a14:foregroundMark x1="85304" y1="10069" x2="80032" y2="36384"/>
                        <a14:foregroundMark x1="95048" y1="21968" x2="73802" y2="20595"/>
                        <a14:foregroundMark x1="73802" y1="20595" x2="73482" y2="20824"/>
                        <a14:foregroundMark x1="94728" y1="68192" x2="72204" y2="69794"/>
                        <a14:foregroundMark x1="81629" y1="54462" x2="82268" y2="80320"/>
                        <a14:foregroundMark x1="75399" y1="78947" x2="85783" y2="81922"/>
                        <a14:foregroundMark x1="54952" y1="86728" x2="54153" y2="73455"/>
                        <a14:foregroundMark x1="54153" y1="73455" x2="48243" y2="65675"/>
                        <a14:foregroundMark x1="48243" y1="65675" x2="43770" y2="78947"/>
                        <a14:foregroundMark x1="43770" y1="78947" x2="51438" y2="86499"/>
                        <a14:foregroundMark x1="51438" y1="86499" x2="55272" y2="86957"/>
                        <a14:foregroundMark x1="54473" y1="58581" x2="46326" y2="61327"/>
                        <a14:foregroundMark x1="46326" y1="61327" x2="38179" y2="75515"/>
                        <a14:foregroundMark x1="28275" y1="74828" x2="21406" y2="62243"/>
                        <a14:foregroundMark x1="21406" y1="62243" x2="12141" y2="66590"/>
                        <a14:foregroundMark x1="12141" y1="66590" x2="10383" y2="77803"/>
                        <a14:foregroundMark x1="10383" y1="77803" x2="24920" y2="87872"/>
                        <a14:foregroundMark x1="25399" y1="61327" x2="15974" y2="59954"/>
                        <a14:foregroundMark x1="15974" y1="59954" x2="8466" y2="66590"/>
                        <a14:foregroundMark x1="8466" y1="66590" x2="6390" y2="75973"/>
                        <a14:foregroundMark x1="30032" y1="76888" x2="30032" y2="76888"/>
                        <a14:foregroundMark x1="27476" y1="27689" x2="9585" y2="23112"/>
                        <a14:foregroundMark x1="9585" y1="23112" x2="7029" y2="21510"/>
                        <a14:foregroundMark x1="20927" y1="36156" x2="20927" y2="36156"/>
                        <a14:foregroundMark x1="52396" y1="59039" x2="51757" y2="87872"/>
                        <a14:foregroundMark x1="39617" y1="69565" x2="54473" y2="75973"/>
                        <a14:foregroundMark x1="55272" y1="83524" x2="48722" y2="75515"/>
                        <a14:foregroundMark x1="48722" y1="75515" x2="47923" y2="73227"/>
                        <a14:foregroundMark x1="62300" y1="67277" x2="54153" y2="60870"/>
                        <a14:foregroundMark x1="54153" y1="60870" x2="45367" y2="60412"/>
                        <a14:foregroundMark x1="45367" y1="60412" x2="40895" y2="70023"/>
                        <a14:foregroundMark x1="40895" y1="70023" x2="39297" y2="79634"/>
                        <a14:foregroundMark x1="18051" y1="7323" x2="25240" y2="13043"/>
                        <a14:foregroundMark x1="25240" y1="13043" x2="28914" y2="23570"/>
                        <a14:foregroundMark x1="28914" y1="23570" x2="28115" y2="35240"/>
                        <a14:foregroundMark x1="28115" y1="35240" x2="21406" y2="42792"/>
                        <a14:foregroundMark x1="21406" y1="42792" x2="12620" y2="42105"/>
                        <a14:foregroundMark x1="12620" y1="42105" x2="10383" y2="37986"/>
                        <a14:foregroundMark x1="50958" y1="33867" x2="50958" y2="33867"/>
                        <a14:foregroundMark x1="92492" y1="32952" x2="92492" y2="32952"/>
                        <a14:foregroundMark x1="92173" y1="26545" x2="92173" y2="26545"/>
                        <a14:foregroundMark x1="90256" y1="14645" x2="90256" y2="14645"/>
                        <a14:foregroundMark x1="76518" y1="14416" x2="76518" y2="14416"/>
                        <a14:foregroundMark x1="73323" y1="18535" x2="72524" y2="29977"/>
                        <a14:foregroundMark x1="72524" y1="29977" x2="78435" y2="37986"/>
                        <a14:foregroundMark x1="78435" y1="37986" x2="87220" y2="40275"/>
                        <a14:foregroundMark x1="87220" y1="40275" x2="93131" y2="30892"/>
                        <a14:foregroundMark x1="93131" y1="30892" x2="94409" y2="18764"/>
                        <a14:foregroundMark x1="94409" y1="18764" x2="87540" y2="12128"/>
                        <a14:foregroundMark x1="87540" y1="12128" x2="79553" y2="10984"/>
                        <a14:foregroundMark x1="79553" y1="10984" x2="73163" y2="18993"/>
                        <a14:foregroundMark x1="73163" y1="18993" x2="72843" y2="18993"/>
                        <a14:foregroundMark x1="78914" y1="15789" x2="88658" y2="34096"/>
                        <a14:foregroundMark x1="88019" y1="14188" x2="75080" y2="26545"/>
                        <a14:foregroundMark x1="80671" y1="28146" x2="91374" y2="36384"/>
                        <a14:foregroundMark x1="91534" y1="73227" x2="69808" y2="71625"/>
                        <a14:foregroundMark x1="73323" y1="59268" x2="74920" y2="84439"/>
                        <a14:foregroundMark x1="74920" y1="84439" x2="74920" y2="84439"/>
                        <a14:foregroundMark x1="56869" y1="85812" x2="57348" y2="69336"/>
                        <a14:foregroundMark x1="57348" y1="69336" x2="51917" y2="60412"/>
                        <a14:foregroundMark x1="51917" y1="60412" x2="43930" y2="60412"/>
                        <a14:foregroundMark x1="43930" y1="60412" x2="49521" y2="51945"/>
                        <a14:foregroundMark x1="49521" y1="51945" x2="57188" y2="56979"/>
                        <a14:foregroundMark x1="57188" y1="56979" x2="60383" y2="69336"/>
                        <a14:foregroundMark x1="60383" y1="69336" x2="52556" y2="91076"/>
                        <a14:foregroundMark x1="52556" y1="91076" x2="44728" y2="89016"/>
                        <a14:foregroundMark x1="30831" y1="65675" x2="29553" y2="77574"/>
                        <a14:foregroundMark x1="29553" y1="77574" x2="24121" y2="86270"/>
                        <a14:foregroundMark x1="24121" y1="86270" x2="15815" y2="89474"/>
                        <a14:foregroundMark x1="15815" y1="89474" x2="12620" y2="89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93" y="2616769"/>
            <a:ext cx="3124585" cy="20461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C72597E-C1A8-4572-BF20-0E3F7997C5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199" y="2616769"/>
            <a:ext cx="3401433" cy="20461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Imagen 14" descr="Imagen que contiene interior, huevo, tabla, alimentos&#10;&#10;Descripción generada automáticamente">
            <a:extLst>
              <a:ext uri="{FF2B5EF4-FFF2-40B4-BE49-F238E27FC236}">
                <a16:creationId xmlns:a16="http://schemas.microsoft.com/office/drawing/2014/main" id="{A08D7826-11C8-41F5-9431-7E34C48CAC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00" y="4780593"/>
            <a:ext cx="3498160" cy="18410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BD173989-AC2F-4A8E-AD51-8BC7E9506F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568" y="4780592"/>
            <a:ext cx="3375332" cy="184109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52217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OTIVACIÓN">
            <a:extLst>
              <a:ext uri="{FF2B5EF4-FFF2-40B4-BE49-F238E27FC236}">
                <a16:creationId xmlns:a16="http://schemas.microsoft.com/office/drawing/2014/main" id="{F67CAE1E-305D-4029-9EF2-59296CE58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7" y="0"/>
            <a:ext cx="6095996" cy="241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Imagen que contiene amarillo, luz, cuarto, oscuro&#10;&#10;Descripción generada automáticamente">
            <a:extLst>
              <a:ext uri="{FF2B5EF4-FFF2-40B4-BE49-F238E27FC236}">
                <a16:creationId xmlns:a16="http://schemas.microsoft.com/office/drawing/2014/main" id="{A6D1353E-0DC3-4DDF-A49F-C4262CE169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81"/>
            <a:ext cx="6096000" cy="2419643"/>
          </a:xfrm>
          <a:prstGeom prst="rect">
            <a:avLst/>
          </a:prstGeom>
        </p:spPr>
      </p:pic>
      <p:pic>
        <p:nvPicPr>
          <p:cNvPr id="13" name="Imagen 12" descr="Imagen que contiene dibujo&#10;&#10;Descripción generada automáticamente">
            <a:extLst>
              <a:ext uri="{FF2B5EF4-FFF2-40B4-BE49-F238E27FC236}">
                <a16:creationId xmlns:a16="http://schemas.microsoft.com/office/drawing/2014/main" id="{810559B0-FAA3-458B-8B56-770E06FE99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3" y="2419643"/>
            <a:ext cx="6096000" cy="2197873"/>
          </a:xfrm>
          <a:prstGeom prst="rect">
            <a:avLst/>
          </a:prstGeom>
        </p:spPr>
      </p:pic>
      <p:pic>
        <p:nvPicPr>
          <p:cNvPr id="9" name="Imagen 8" descr="Imagen que contiene verde, hombre&#10;&#10;Descripción generada automáticamente">
            <a:extLst>
              <a:ext uri="{FF2B5EF4-FFF2-40B4-BE49-F238E27FC236}">
                <a16:creationId xmlns:a16="http://schemas.microsoft.com/office/drawing/2014/main" id="{0252386F-E74A-4F57-8418-88A13C6E9B7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9643"/>
            <a:ext cx="6095997" cy="219787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C2982DD-E63F-48F0-903E-325EA2FCA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2482" y="118301"/>
            <a:ext cx="3883038" cy="953756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es-EC" sz="4800" dirty="0">
                <a:latin typeface="Bernard MT Condensed" panose="02050806060905020404" pitchFamily="18" charset="0"/>
              </a:rPr>
              <a:t>MARCO TEÓRICO</a:t>
            </a:r>
          </a:p>
        </p:txBody>
      </p:sp>
      <p:pic>
        <p:nvPicPr>
          <p:cNvPr id="11" name="Imagen 10" descr="Imagen que contiene persona, hombre, vistiendo, negro&#10;&#10;Descripción generada automáticamente">
            <a:extLst>
              <a:ext uri="{FF2B5EF4-FFF2-40B4-BE49-F238E27FC236}">
                <a16:creationId xmlns:a16="http://schemas.microsoft.com/office/drawing/2014/main" id="{C2230E46-E24B-454F-8052-A201312CE70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516"/>
            <a:ext cx="6095998" cy="2240484"/>
          </a:xfrm>
          <a:prstGeom prst="rect">
            <a:avLst/>
          </a:prstGeom>
        </p:spPr>
      </p:pic>
      <p:pic>
        <p:nvPicPr>
          <p:cNvPr id="15" name="Imagen 14" descr="Imagen que contiene mujer, sostener, agua&#10;&#10;Descripción generada automáticamente">
            <a:extLst>
              <a:ext uri="{FF2B5EF4-FFF2-40B4-BE49-F238E27FC236}">
                <a16:creationId xmlns:a16="http://schemas.microsoft.com/office/drawing/2014/main" id="{CC4D3BBD-7BF0-4E93-921C-01087883D03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0" y="4614013"/>
            <a:ext cx="6096000" cy="2291758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FFD58C0B-ABD2-4258-BB1F-AC08463D797C}"/>
              </a:ext>
            </a:extLst>
          </p:cNvPr>
          <p:cNvSpPr txBox="1">
            <a:spLocks/>
          </p:cNvSpPr>
          <p:nvPr/>
        </p:nvSpPr>
        <p:spPr>
          <a:xfrm>
            <a:off x="9818353" y="1679832"/>
            <a:ext cx="2395636" cy="724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600" dirty="0">
                <a:latin typeface="Bernard MT Condensed" panose="02050806060905020404" pitchFamily="18" charset="0"/>
              </a:rPr>
              <a:t>MOTIVACIÓN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7CDDEA22-C2A4-4DBD-92C4-790BD61D70F0}"/>
              </a:ext>
            </a:extLst>
          </p:cNvPr>
          <p:cNvSpPr txBox="1">
            <a:spLocks/>
          </p:cNvSpPr>
          <p:nvPr/>
        </p:nvSpPr>
        <p:spPr>
          <a:xfrm>
            <a:off x="9806608" y="3869635"/>
            <a:ext cx="2385381" cy="689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600" dirty="0">
                <a:latin typeface="Bernard MT Condensed" panose="02050806060905020404" pitchFamily="18" charset="0"/>
              </a:rPr>
              <a:t>PERCEPCIÓN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CA562197-9A0F-4F6B-AD0F-468A8092823D}"/>
              </a:ext>
            </a:extLst>
          </p:cNvPr>
          <p:cNvSpPr txBox="1">
            <a:spLocks/>
          </p:cNvSpPr>
          <p:nvPr/>
        </p:nvSpPr>
        <p:spPr>
          <a:xfrm>
            <a:off x="9806608" y="6042992"/>
            <a:ext cx="2378668" cy="862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600" dirty="0">
                <a:latin typeface="Bernard MT Condensed" panose="02050806060905020404" pitchFamily="18" charset="0"/>
              </a:rPr>
              <a:t>EXPERIENCIA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150BD5C2-A610-4A21-8B45-B4FDD8D46E10}"/>
              </a:ext>
            </a:extLst>
          </p:cNvPr>
          <p:cNvSpPr txBox="1">
            <a:spLocks/>
          </p:cNvSpPr>
          <p:nvPr/>
        </p:nvSpPr>
        <p:spPr>
          <a:xfrm>
            <a:off x="-3694" y="3869635"/>
            <a:ext cx="3489016" cy="74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600" dirty="0">
                <a:latin typeface="Bernard MT Condensed" panose="02050806060905020404" pitchFamily="18" charset="0"/>
              </a:rPr>
              <a:t>ACCIONES DE CAMBIO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40C5734B-46E0-4039-A4BD-E84C988AD3AE}"/>
              </a:ext>
            </a:extLst>
          </p:cNvPr>
          <p:cNvSpPr txBox="1">
            <a:spLocks/>
          </p:cNvSpPr>
          <p:nvPr/>
        </p:nvSpPr>
        <p:spPr>
          <a:xfrm>
            <a:off x="6725" y="6042992"/>
            <a:ext cx="3478598" cy="815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s-EC" sz="2400" dirty="0">
                <a:latin typeface="Bernard MT Condensed" panose="02050806060905020404" pitchFamily="18" charset="0"/>
              </a:rPr>
              <a:t>CAMBIAR LA PERCEPCIÓN DE LA ACCIÓN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D675D37-CF69-4EB8-AE00-D75E076399B9}"/>
              </a:ext>
            </a:extLst>
          </p:cNvPr>
          <p:cNvSpPr txBox="1">
            <a:spLocks/>
          </p:cNvSpPr>
          <p:nvPr/>
        </p:nvSpPr>
        <p:spPr>
          <a:xfrm>
            <a:off x="-10252" y="1679832"/>
            <a:ext cx="2955235" cy="732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600" dirty="0">
                <a:latin typeface="Bernard MT Condensed" panose="02050806060905020404" pitchFamily="18" charset="0"/>
              </a:rPr>
              <a:t>CAMBIAR CREENCIAS</a:t>
            </a:r>
          </a:p>
        </p:txBody>
      </p:sp>
    </p:spTree>
    <p:extLst>
      <p:ext uri="{BB962C8B-B14F-4D97-AF65-F5344CB8AC3E}">
        <p14:creationId xmlns:p14="http://schemas.microsoft.com/office/powerpoint/2010/main" val="1823002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DABC22E9-1CBD-492C-9670-763D50C609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CD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7879C34-C595-4778-B6D6-2859598C6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562774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Bernard MT Condensed" panose="02050806060905020404" pitchFamily="18" charset="0"/>
              </a:rPr>
              <a:t>MODELO DE IMAGEN TURÍSTICA</a:t>
            </a:r>
          </a:p>
        </p:txBody>
      </p:sp>
      <p:pic>
        <p:nvPicPr>
          <p:cNvPr id="9" name="Imagen 8" descr="Imagen que contiene dibujo, cuarto&#10;&#10;Descripción generada automáticamente">
            <a:extLst>
              <a:ext uri="{FF2B5EF4-FFF2-40B4-BE49-F238E27FC236}">
                <a16:creationId xmlns:a16="http://schemas.microsoft.com/office/drawing/2014/main" id="{67CFAC2F-7B5C-4031-B1DE-0459A7D6DF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9" r="25460"/>
          <a:stretch/>
        </p:blipFill>
        <p:spPr>
          <a:xfrm>
            <a:off x="8225314" y="1362358"/>
            <a:ext cx="3794760" cy="39309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agen 4" descr="Imagen que contiene cuarto, dibujo&#10;&#10;Descripción generada automáticamente">
            <a:extLst>
              <a:ext uri="{FF2B5EF4-FFF2-40B4-BE49-F238E27FC236}">
                <a16:creationId xmlns:a16="http://schemas.microsoft.com/office/drawing/2014/main" id="{3EEA54DF-17ED-4739-BEAA-5CC9BD6537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3" r="1936" b="-2"/>
          <a:stretch/>
        </p:blipFill>
        <p:spPr>
          <a:xfrm>
            <a:off x="171928" y="1386360"/>
            <a:ext cx="3794760" cy="39309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n 6" descr="Imagen que contiene muñeca, reloj&#10;&#10;Descripción generada automáticamente">
            <a:extLst>
              <a:ext uri="{FF2B5EF4-FFF2-40B4-BE49-F238E27FC236}">
                <a16:creationId xmlns:a16="http://schemas.microsoft.com/office/drawing/2014/main" id="{22AF03B7-B80F-4869-BEC9-0D8D3ABFCC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r="2082" b="-5"/>
          <a:stretch/>
        </p:blipFill>
        <p:spPr>
          <a:xfrm>
            <a:off x="4173413" y="565109"/>
            <a:ext cx="3794760" cy="39309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6" name="Straight Connector 13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EB7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ítulo 1">
            <a:extLst>
              <a:ext uri="{FF2B5EF4-FFF2-40B4-BE49-F238E27FC236}">
                <a16:creationId xmlns:a16="http://schemas.microsoft.com/office/drawing/2014/main" id="{D10E4119-041E-4AF9-8EC1-D01E88972C16}"/>
              </a:ext>
            </a:extLst>
          </p:cNvPr>
          <p:cNvSpPr txBox="1">
            <a:spLocks/>
          </p:cNvSpPr>
          <p:nvPr/>
        </p:nvSpPr>
        <p:spPr>
          <a:xfrm>
            <a:off x="541275" y="534782"/>
            <a:ext cx="2955235" cy="63004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600" dirty="0">
                <a:latin typeface="Bernard MT Condensed" panose="02050806060905020404" pitchFamily="18" charset="0"/>
              </a:rPr>
              <a:t>IMAGEN COGNITIVA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98EE2265-7759-4989-B4EC-E0E8CE2FB1C4}"/>
              </a:ext>
            </a:extLst>
          </p:cNvPr>
          <p:cNvSpPr txBox="1">
            <a:spLocks/>
          </p:cNvSpPr>
          <p:nvPr/>
        </p:nvSpPr>
        <p:spPr>
          <a:xfrm>
            <a:off x="4593176" y="4663292"/>
            <a:ext cx="2955235" cy="63004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600" dirty="0">
                <a:latin typeface="Bernard MT Condensed" panose="02050806060905020404" pitchFamily="18" charset="0"/>
              </a:rPr>
              <a:t>IMAGEN AFECTIVA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95B03243-6DDE-4EF5-827A-706703F7C836}"/>
              </a:ext>
            </a:extLst>
          </p:cNvPr>
          <p:cNvSpPr txBox="1">
            <a:spLocks/>
          </p:cNvSpPr>
          <p:nvPr/>
        </p:nvSpPr>
        <p:spPr>
          <a:xfrm>
            <a:off x="8645076" y="534782"/>
            <a:ext cx="2955235" cy="63004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600" dirty="0">
                <a:latin typeface="Bernard MT Condensed" panose="02050806060905020404" pitchFamily="18" charset="0"/>
              </a:rPr>
              <a:t>IMAGEN GLOBAL</a:t>
            </a:r>
          </a:p>
        </p:txBody>
      </p:sp>
    </p:spTree>
    <p:extLst>
      <p:ext uri="{BB962C8B-B14F-4D97-AF65-F5344CB8AC3E}">
        <p14:creationId xmlns:p14="http://schemas.microsoft.com/office/powerpoint/2010/main" val="316568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>
            <a:extLst>
              <a:ext uri="{FF2B5EF4-FFF2-40B4-BE49-F238E27FC236}">
                <a16:creationId xmlns:a16="http://schemas.microsoft.com/office/drawing/2014/main" id="{E85A1253-0CEF-4609-8AFC-F5AEE29319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CD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pSp>
        <p:nvGrpSpPr>
          <p:cNvPr id="32" name="31 Grupo"/>
          <p:cNvGrpSpPr/>
          <p:nvPr/>
        </p:nvGrpSpPr>
        <p:grpSpPr>
          <a:xfrm>
            <a:off x="8407826" y="70038"/>
            <a:ext cx="2360430" cy="2625637"/>
            <a:chOff x="8386355" y="391886"/>
            <a:chExt cx="2360430" cy="2625637"/>
          </a:xfrm>
        </p:grpSpPr>
        <p:pic>
          <p:nvPicPr>
            <p:cNvPr id="29" name="28 Imagen" descr="exploratoria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6355" y="657093"/>
              <a:ext cx="2360430" cy="2360430"/>
            </a:xfrm>
            <a:prstGeom prst="rect">
              <a:avLst/>
            </a:prstGeom>
          </p:spPr>
        </p:pic>
        <p:sp>
          <p:nvSpPr>
            <p:cNvPr id="31" name="30 CuadroTexto"/>
            <p:cNvSpPr txBox="1"/>
            <p:nvPr/>
          </p:nvSpPr>
          <p:spPr>
            <a:xfrm>
              <a:off x="8569235" y="391886"/>
              <a:ext cx="1789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dirty="0"/>
                <a:t>Exploratoria</a:t>
              </a:r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8933906" y="2612116"/>
            <a:ext cx="2705100" cy="2312534"/>
            <a:chOff x="8701495" y="1593668"/>
            <a:chExt cx="2705100" cy="2312534"/>
          </a:xfrm>
        </p:grpSpPr>
        <p:pic>
          <p:nvPicPr>
            <p:cNvPr id="20" name="19 Imagen" descr="cuantitativ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01495" y="2220277"/>
              <a:ext cx="2705100" cy="1685925"/>
            </a:xfrm>
            <a:prstGeom prst="rect">
              <a:avLst/>
            </a:prstGeom>
          </p:spPr>
        </p:pic>
        <p:sp>
          <p:nvSpPr>
            <p:cNvPr id="21" name="20 CuadroTexto"/>
            <p:cNvSpPr txBox="1"/>
            <p:nvPr/>
          </p:nvSpPr>
          <p:spPr>
            <a:xfrm>
              <a:off x="8804364" y="1593668"/>
              <a:ext cx="24558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dirty="0"/>
                <a:t>Cuantitativa</a:t>
              </a:r>
            </a:p>
          </p:txBody>
        </p:sp>
      </p:grpSp>
      <p:grpSp>
        <p:nvGrpSpPr>
          <p:cNvPr id="27" name="26 Grupo"/>
          <p:cNvGrpSpPr/>
          <p:nvPr/>
        </p:nvGrpSpPr>
        <p:grpSpPr>
          <a:xfrm>
            <a:off x="269830" y="2286000"/>
            <a:ext cx="2847975" cy="1930038"/>
            <a:chOff x="896847" y="2233748"/>
            <a:chExt cx="2847975" cy="1930038"/>
          </a:xfrm>
        </p:grpSpPr>
        <p:pic>
          <p:nvPicPr>
            <p:cNvPr id="9" name="8 Imagen" descr="es d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6847" y="2563586"/>
              <a:ext cx="2847975" cy="1600200"/>
            </a:xfrm>
            <a:prstGeom prst="rect">
              <a:avLst/>
            </a:prstGeom>
          </p:spPr>
        </p:pic>
        <p:sp>
          <p:nvSpPr>
            <p:cNvPr id="10" name="9 CuadroTexto"/>
            <p:cNvSpPr txBox="1"/>
            <p:nvPr/>
          </p:nvSpPr>
          <p:spPr>
            <a:xfrm>
              <a:off x="1071153" y="2233748"/>
              <a:ext cx="24558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dirty="0"/>
                <a:t>Estadística Descriptiva</a:t>
              </a:r>
            </a:p>
          </p:txBody>
        </p:sp>
      </p:grp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404766" y="2762820"/>
            <a:ext cx="3095898" cy="733526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2539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ernard MT Condensed" panose="02050806060905020404" pitchFamily="18" charset="0"/>
                <a:ea typeface="Times New Roman" pitchFamily="18" charset="0"/>
                <a:cs typeface="Arial" pitchFamily="34" charset="0"/>
              </a:rPr>
              <a:t>M</a:t>
            </a:r>
            <a:r>
              <a:rPr kumimoji="0" lang="es-EC" sz="28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Bernard MT Condensed" panose="02050806060905020404" pitchFamily="18" charset="0"/>
                <a:ea typeface="Times New Roman" pitchFamily="18" charset="0"/>
                <a:cs typeface="Arial" pitchFamily="34" charset="0"/>
              </a:rPr>
              <a:t>arco Metodológico</a:t>
            </a:r>
            <a:endParaRPr kumimoji="0" lang="es-EC" sz="2800" b="0" i="0" u="none" strike="noStrike" cap="none" normalizeH="0" baseline="0" dirty="0">
              <a:ln>
                <a:noFill/>
              </a:ln>
              <a:solidFill>
                <a:srgbClr val="365F91"/>
              </a:solidFill>
              <a:effectLst/>
              <a:latin typeface="Bernard MT Condensed" panose="02050806060905020404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ernard MT Condensed" panose="02050806060905020404" pitchFamily="18" charset="0"/>
              <a:cs typeface="Arial" pitchFamily="34" charset="0"/>
            </a:endParaRPr>
          </a:p>
        </p:txBody>
      </p:sp>
      <p:grpSp>
        <p:nvGrpSpPr>
          <p:cNvPr id="28" name="27 Grupo"/>
          <p:cNvGrpSpPr/>
          <p:nvPr/>
        </p:nvGrpSpPr>
        <p:grpSpPr>
          <a:xfrm>
            <a:off x="1287106" y="19435"/>
            <a:ext cx="6016495" cy="2199347"/>
            <a:chOff x="291648" y="0"/>
            <a:chExt cx="6016495" cy="2199347"/>
          </a:xfrm>
        </p:grpSpPr>
        <p:pic>
          <p:nvPicPr>
            <p:cNvPr id="5" name="4 Imagen" descr="i doc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05794" y="397982"/>
              <a:ext cx="2402349" cy="1800000"/>
            </a:xfrm>
            <a:prstGeom prst="rect">
              <a:avLst/>
            </a:prstGeom>
          </p:spPr>
        </p:pic>
        <p:pic>
          <p:nvPicPr>
            <p:cNvPr id="6" name="5 Imagen" descr="i campo1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1648" y="399347"/>
              <a:ext cx="3599999" cy="1800000"/>
            </a:xfrm>
            <a:prstGeom prst="rect">
              <a:avLst/>
            </a:prstGeom>
          </p:spPr>
        </p:pic>
        <p:sp>
          <p:nvSpPr>
            <p:cNvPr id="7" name="6 CuadroTexto"/>
            <p:cNvSpPr txBox="1"/>
            <p:nvPr/>
          </p:nvSpPr>
          <p:spPr>
            <a:xfrm>
              <a:off x="1319350" y="0"/>
              <a:ext cx="1580606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dirty="0"/>
                <a:t>I. Documental</a:t>
              </a:r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4193177" y="0"/>
              <a:ext cx="1580606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dirty="0"/>
                <a:t>I. de Campo</a:t>
              </a:r>
            </a:p>
          </p:txBody>
        </p:sp>
      </p:grpSp>
      <p:grpSp>
        <p:nvGrpSpPr>
          <p:cNvPr id="26" name="25 Grupo"/>
          <p:cNvGrpSpPr/>
          <p:nvPr/>
        </p:nvGrpSpPr>
        <p:grpSpPr>
          <a:xfrm>
            <a:off x="418011" y="4673508"/>
            <a:ext cx="2574608" cy="2184492"/>
            <a:chOff x="1175656" y="4389119"/>
            <a:chExt cx="2574608" cy="2184492"/>
          </a:xfrm>
        </p:grpSpPr>
        <p:pic>
          <p:nvPicPr>
            <p:cNvPr id="11" name="10 Imagen" descr="caso de estudio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83289" y="4725761"/>
              <a:ext cx="2466975" cy="1847850"/>
            </a:xfrm>
            <a:prstGeom prst="rect">
              <a:avLst/>
            </a:prstGeom>
          </p:spPr>
        </p:pic>
        <p:sp>
          <p:nvSpPr>
            <p:cNvPr id="13" name="12 CuadroTexto"/>
            <p:cNvSpPr txBox="1"/>
            <p:nvPr/>
          </p:nvSpPr>
          <p:spPr>
            <a:xfrm>
              <a:off x="1175656" y="4389119"/>
              <a:ext cx="24558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dirty="0"/>
                <a:t>Estudio de Caso</a:t>
              </a:r>
            </a:p>
          </p:txBody>
        </p:sp>
      </p:grpSp>
      <p:grpSp>
        <p:nvGrpSpPr>
          <p:cNvPr id="24" name="23 Grupo"/>
          <p:cNvGrpSpPr/>
          <p:nvPr/>
        </p:nvGrpSpPr>
        <p:grpSpPr>
          <a:xfrm>
            <a:off x="6453051" y="3971106"/>
            <a:ext cx="2802012" cy="2612573"/>
            <a:chOff x="8712926" y="3958045"/>
            <a:chExt cx="2802012" cy="2612573"/>
          </a:xfrm>
        </p:grpSpPr>
        <p:sp>
          <p:nvSpPr>
            <p:cNvPr id="17" name="16 CuadroTexto"/>
            <p:cNvSpPr txBox="1"/>
            <p:nvPr/>
          </p:nvSpPr>
          <p:spPr>
            <a:xfrm>
              <a:off x="8765176" y="3958045"/>
              <a:ext cx="24558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dirty="0"/>
                <a:t>Cualitativa</a:t>
              </a:r>
            </a:p>
          </p:txBody>
        </p:sp>
        <p:pic>
          <p:nvPicPr>
            <p:cNvPr id="18" name="17 Imagen" descr="cuali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12926" y="4456033"/>
              <a:ext cx="2802012" cy="2114585"/>
            </a:xfrm>
            <a:prstGeom prst="rect">
              <a:avLst/>
            </a:prstGeom>
          </p:spPr>
        </p:pic>
      </p:grpSp>
      <p:grpSp>
        <p:nvGrpSpPr>
          <p:cNvPr id="25" name="24 Grupo"/>
          <p:cNvGrpSpPr/>
          <p:nvPr/>
        </p:nvGrpSpPr>
        <p:grpSpPr>
          <a:xfrm>
            <a:off x="3631473" y="4062549"/>
            <a:ext cx="2455817" cy="2795451"/>
            <a:chOff x="4741816" y="3709851"/>
            <a:chExt cx="2455817" cy="2795451"/>
          </a:xfrm>
        </p:grpSpPr>
        <p:grpSp>
          <p:nvGrpSpPr>
            <p:cNvPr id="16" name="15 Grupo"/>
            <p:cNvGrpSpPr/>
            <p:nvPr/>
          </p:nvGrpSpPr>
          <p:grpSpPr>
            <a:xfrm>
              <a:off x="4898571" y="4140925"/>
              <a:ext cx="2207623" cy="2364377"/>
              <a:chOff x="4833257" y="3958046"/>
              <a:chExt cx="2207623" cy="2364377"/>
            </a:xfrm>
          </p:grpSpPr>
          <p:pic>
            <p:nvPicPr>
              <p:cNvPr id="14" name="13 Imagen" descr="experimental.jp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54619" y="4055608"/>
                <a:ext cx="2143125" cy="2143125"/>
              </a:xfrm>
              <a:prstGeom prst="rect">
                <a:avLst/>
              </a:prstGeom>
            </p:spPr>
          </p:pic>
          <p:sp>
            <p:nvSpPr>
              <p:cNvPr id="15" name="14 Señal de prohibido"/>
              <p:cNvSpPr/>
              <p:nvPr/>
            </p:nvSpPr>
            <p:spPr>
              <a:xfrm>
                <a:off x="4833257" y="3958046"/>
                <a:ext cx="2207623" cy="2364377"/>
              </a:xfrm>
              <a:prstGeom prst="noSmoking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2" name="21 CuadroTexto"/>
            <p:cNvSpPr txBox="1"/>
            <p:nvPr/>
          </p:nvSpPr>
          <p:spPr>
            <a:xfrm>
              <a:off x="4741816" y="3709851"/>
              <a:ext cx="24558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dirty="0"/>
                <a:t>No experimental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ángulo 33">
            <a:extLst>
              <a:ext uri="{FF2B5EF4-FFF2-40B4-BE49-F238E27FC236}">
                <a16:creationId xmlns:a16="http://schemas.microsoft.com/office/drawing/2014/main" id="{CA7307CC-584A-4FE2-8A92-82A10E283B1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CD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30" name="29 Imagen" descr="power b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309" y="5181094"/>
            <a:ext cx="3004457" cy="1676906"/>
          </a:xfrm>
          <a:prstGeom prst="rect">
            <a:avLst/>
          </a:prstGeom>
        </p:spPr>
      </p:pic>
      <p:pic>
        <p:nvPicPr>
          <p:cNvPr id="29" name="28 Imagen" descr="atlas.png"/>
          <p:cNvPicPr>
            <a:picLocks noChangeAspect="1"/>
          </p:cNvPicPr>
          <p:nvPr/>
        </p:nvPicPr>
        <p:blipFill>
          <a:blip r:embed="rId3"/>
          <a:srcRect b="8878"/>
          <a:stretch>
            <a:fillRect/>
          </a:stretch>
        </p:blipFill>
        <p:spPr>
          <a:xfrm>
            <a:off x="6557555" y="4980895"/>
            <a:ext cx="2059985" cy="1877105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69817"/>
            <a:ext cx="5747658" cy="1325563"/>
          </a:xfrm>
        </p:spPr>
        <p:txBody>
          <a:bodyPr>
            <a:no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s-EC" sz="2800" b="1" dirty="0">
                <a:latin typeface="Bernard MT Condensed" panose="02050806060905020404" pitchFamily="18" charset="0"/>
              </a:rPr>
              <a:t>Procedimiento para recolección y análisis de datos</a:t>
            </a:r>
            <a:br>
              <a:rPr lang="es-EC" sz="2800" b="1" dirty="0">
                <a:latin typeface="Bernard MT Condensed" panose="02050806060905020404" pitchFamily="18" charset="0"/>
              </a:rPr>
            </a:br>
            <a:endParaRPr lang="es-EC" sz="2800" dirty="0">
              <a:latin typeface="Bernard MT Condensed" panose="02050806060905020404" pitchFamily="18" charset="0"/>
            </a:endParaRP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pSp>
        <p:nvGrpSpPr>
          <p:cNvPr id="24" name="23 Grupo"/>
          <p:cNvGrpSpPr/>
          <p:nvPr/>
        </p:nvGrpSpPr>
        <p:grpSpPr>
          <a:xfrm>
            <a:off x="535576" y="1345474"/>
            <a:ext cx="4885508" cy="4879028"/>
            <a:chOff x="300445" y="1449977"/>
            <a:chExt cx="4885508" cy="4879028"/>
          </a:xfrm>
        </p:grpSpPr>
        <p:grpSp>
          <p:nvGrpSpPr>
            <p:cNvPr id="14" name="13 Grupo"/>
            <p:cNvGrpSpPr/>
            <p:nvPr/>
          </p:nvGrpSpPr>
          <p:grpSpPr>
            <a:xfrm>
              <a:off x="313510" y="1449977"/>
              <a:ext cx="2338250" cy="1972492"/>
              <a:chOff x="979713" y="1463040"/>
              <a:chExt cx="2899955" cy="2586446"/>
            </a:xfrm>
          </p:grpSpPr>
          <p:pic>
            <p:nvPicPr>
              <p:cNvPr id="5" name="4 Imagen" descr="2015.jpg"/>
              <p:cNvPicPr>
                <a:picLocks noChangeAspect="1"/>
              </p:cNvPicPr>
              <p:nvPr/>
            </p:nvPicPr>
            <p:blipFill>
              <a:blip r:embed="rId4"/>
              <a:srcRect b="8791"/>
              <a:stretch>
                <a:fillRect/>
              </a:stretch>
            </p:blipFill>
            <p:spPr>
              <a:xfrm>
                <a:off x="1037680" y="1902822"/>
                <a:ext cx="2738291" cy="2146664"/>
              </a:xfrm>
              <a:prstGeom prst="rect">
                <a:avLst/>
              </a:prstGeom>
            </p:spPr>
          </p:pic>
          <p:sp>
            <p:nvSpPr>
              <p:cNvPr id="8" name="7 CuadroTexto"/>
              <p:cNvSpPr txBox="1"/>
              <p:nvPr/>
            </p:nvSpPr>
            <p:spPr>
              <a:xfrm>
                <a:off x="979713" y="1463040"/>
                <a:ext cx="2899955" cy="484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dirty="0"/>
                  <a:t>Año de consideración</a:t>
                </a:r>
              </a:p>
            </p:txBody>
          </p:sp>
        </p:grpSp>
        <p:sp>
          <p:nvSpPr>
            <p:cNvPr id="9" name="8 CuadroTexto"/>
            <p:cNvSpPr txBox="1"/>
            <p:nvPr/>
          </p:nvSpPr>
          <p:spPr>
            <a:xfrm>
              <a:off x="300445" y="3566160"/>
              <a:ext cx="2325190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C" sz="2400" dirty="0"/>
                <a:t>85.705 visitantes </a:t>
              </a:r>
            </a:p>
          </p:txBody>
        </p:sp>
        <p:pic>
          <p:nvPicPr>
            <p:cNvPr id="12" name="11 Imagen" descr="p fnita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26525" y="2241110"/>
              <a:ext cx="1959428" cy="1218908"/>
            </a:xfrm>
            <a:prstGeom prst="rect">
              <a:avLst/>
            </a:prstGeom>
          </p:spPr>
        </p:pic>
        <p:sp>
          <p:nvSpPr>
            <p:cNvPr id="13" name="12 Cerrar llave"/>
            <p:cNvSpPr/>
            <p:nvPr/>
          </p:nvSpPr>
          <p:spPr>
            <a:xfrm>
              <a:off x="2756263" y="2299063"/>
              <a:ext cx="169817" cy="1280159"/>
            </a:xfrm>
            <a:prstGeom prst="rightBrac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587829" y="4297680"/>
              <a:ext cx="2599508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b="1" dirty="0"/>
                <a:t>Datos:</a:t>
              </a:r>
              <a:endParaRPr lang="es-EC" dirty="0"/>
            </a:p>
            <a:p>
              <a:pPr algn="ctr"/>
              <a:r>
                <a:rPr lang="es-EC" b="1" dirty="0"/>
                <a:t>N: </a:t>
              </a:r>
              <a:r>
                <a:rPr lang="es-EC" dirty="0"/>
                <a:t>93 705</a:t>
              </a:r>
            </a:p>
            <a:p>
              <a:pPr algn="ctr"/>
              <a:r>
                <a:rPr lang="es-EC" b="1" dirty="0"/>
                <a:t>k: </a:t>
              </a:r>
              <a:r>
                <a:rPr lang="es-EC" dirty="0"/>
                <a:t>1,96</a:t>
              </a:r>
            </a:p>
            <a:p>
              <a:pPr algn="ctr"/>
              <a:r>
                <a:rPr lang="es-EC" b="1" dirty="0"/>
                <a:t>e: </a:t>
              </a:r>
              <a:r>
                <a:rPr lang="es-EC" dirty="0"/>
                <a:t>5</a:t>
              </a:r>
            </a:p>
            <a:p>
              <a:pPr algn="ctr"/>
              <a:r>
                <a:rPr lang="es-EC" b="1" dirty="0"/>
                <a:t>p</a:t>
              </a:r>
              <a:r>
                <a:rPr lang="es-EC" dirty="0"/>
                <a:t>: 0,5</a:t>
              </a:r>
            </a:p>
            <a:p>
              <a:pPr algn="ctr"/>
              <a:r>
                <a:rPr lang="es-EC" b="1" dirty="0"/>
                <a:t>q: </a:t>
              </a:r>
              <a:r>
                <a:rPr lang="es-EC" dirty="0"/>
                <a:t>0,5</a:t>
              </a:r>
            </a:p>
            <a:p>
              <a:pPr algn="ctr"/>
              <a:endParaRPr lang="es-EC" dirty="0"/>
            </a:p>
          </p:txBody>
        </p:sp>
      </p:grpSp>
      <p:sp>
        <p:nvSpPr>
          <p:cNvPr id="21" name="1 Título"/>
          <p:cNvSpPr txBox="1">
            <a:spLocks/>
          </p:cNvSpPr>
          <p:nvPr/>
        </p:nvSpPr>
        <p:spPr>
          <a:xfrm>
            <a:off x="6100353" y="0"/>
            <a:ext cx="57476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lvl="1" algn="ctr">
              <a:lnSpc>
                <a:spcPct val="90000"/>
              </a:lnSpc>
              <a:spcBef>
                <a:spcPct val="0"/>
              </a:spcBef>
            </a:pPr>
            <a:r>
              <a:rPr lang="es-EC" sz="3600" b="1" dirty="0">
                <a:latin typeface="Bernard MT Condensed" panose="02050806060905020404" pitchFamily="18" charset="0"/>
              </a:rPr>
              <a:t>Instrumentos</a:t>
            </a:r>
            <a:br>
              <a:rPr kumimoji="0" lang="es-EC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ernard MT Condensed" panose="02050806060905020404" pitchFamily="18" charset="0"/>
              </a:rPr>
            </a:br>
            <a:endParaRPr kumimoji="0" lang="es-EC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ernard MT Condensed" panose="02050806060905020404" pitchFamily="18" charset="0"/>
            </a:endParaRPr>
          </a:p>
        </p:txBody>
      </p:sp>
      <p:grpSp>
        <p:nvGrpSpPr>
          <p:cNvPr id="31" name="30 Grupo"/>
          <p:cNvGrpSpPr/>
          <p:nvPr/>
        </p:nvGrpSpPr>
        <p:grpSpPr>
          <a:xfrm>
            <a:off x="6351677" y="757647"/>
            <a:ext cx="5422711" cy="4392692"/>
            <a:chOff x="6234111" y="836023"/>
            <a:chExt cx="5422711" cy="4392692"/>
          </a:xfrm>
        </p:grpSpPr>
        <p:pic>
          <p:nvPicPr>
            <p:cNvPr id="22" name="21 Imagen" descr="fi bi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34111" y="885281"/>
              <a:ext cx="2466975" cy="1847850"/>
            </a:xfrm>
            <a:prstGeom prst="rect">
              <a:avLst/>
            </a:prstGeom>
          </p:spPr>
        </p:pic>
        <p:pic>
          <p:nvPicPr>
            <p:cNvPr id="23" name="22 Imagen" descr="encuesta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00989" y="836023"/>
              <a:ext cx="2655833" cy="1904182"/>
            </a:xfrm>
            <a:prstGeom prst="rect">
              <a:avLst/>
            </a:prstGeom>
          </p:spPr>
        </p:pic>
        <p:pic>
          <p:nvPicPr>
            <p:cNvPr id="25" name="24 Imagen" descr="entrevista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27540" y="3274422"/>
              <a:ext cx="3038248" cy="1493521"/>
            </a:xfrm>
            <a:prstGeom prst="rect">
              <a:avLst/>
            </a:prstGeom>
          </p:spPr>
        </p:pic>
        <p:sp>
          <p:nvSpPr>
            <p:cNvPr id="26" name="25 CuadroTexto"/>
            <p:cNvSpPr txBox="1"/>
            <p:nvPr/>
          </p:nvSpPr>
          <p:spPr>
            <a:xfrm>
              <a:off x="6453052" y="2860766"/>
              <a:ext cx="2155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dirty="0"/>
                <a:t>Ficha bibliográfica</a:t>
              </a:r>
            </a:p>
          </p:txBody>
        </p:sp>
        <p:sp>
          <p:nvSpPr>
            <p:cNvPr id="27" name="26 CuadroTexto"/>
            <p:cNvSpPr txBox="1"/>
            <p:nvPr/>
          </p:nvSpPr>
          <p:spPr>
            <a:xfrm>
              <a:off x="9130938" y="2847703"/>
              <a:ext cx="2155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dirty="0"/>
                <a:t>Encuesta</a:t>
              </a:r>
            </a:p>
          </p:txBody>
        </p:sp>
        <p:sp>
          <p:nvSpPr>
            <p:cNvPr id="28" name="27 CuadroTexto"/>
            <p:cNvSpPr txBox="1"/>
            <p:nvPr/>
          </p:nvSpPr>
          <p:spPr>
            <a:xfrm>
              <a:off x="7981407" y="4859383"/>
              <a:ext cx="2155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dirty="0"/>
                <a:t>Entrevista</a:t>
              </a:r>
            </a:p>
          </p:txBody>
        </p:sp>
      </p:grpSp>
      <p:cxnSp>
        <p:nvCxnSpPr>
          <p:cNvPr id="33" name="32 Conector recto"/>
          <p:cNvCxnSpPr/>
          <p:nvPr/>
        </p:nvCxnSpPr>
        <p:spPr>
          <a:xfrm rot="16200000" flipH="1">
            <a:off x="2383971" y="3389811"/>
            <a:ext cx="6858000" cy="783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31 CuadroTexto"/>
          <p:cNvSpPr txBox="1"/>
          <p:nvPr/>
        </p:nvSpPr>
        <p:spPr>
          <a:xfrm>
            <a:off x="3278777" y="4937759"/>
            <a:ext cx="2142308" cy="52322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800" dirty="0"/>
              <a:t>n=385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Imagen que contiene montaña, naturaleza, exterior, pasto&#10;&#10;Descripción generada automáticamente">
            <a:extLst>
              <a:ext uri="{FF2B5EF4-FFF2-40B4-BE49-F238E27FC236}">
                <a16:creationId xmlns:a16="http://schemas.microsoft.com/office/drawing/2014/main" id="{C626D77D-5607-4C7E-A082-2487F38C47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2D35BD78-3D09-4CA2-81B4-14DBB28E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965" y="2309751"/>
            <a:ext cx="6520070" cy="1898658"/>
          </a:xfrm>
          <a:solidFill>
            <a:schemeClr val="tx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Bernard MT Condensed" panose="02050806060905020404" pitchFamily="18" charset="0"/>
              </a:rPr>
              <a:t>RESULTADOS DE LA INVESTIGACIÓN</a:t>
            </a:r>
          </a:p>
        </p:txBody>
      </p:sp>
    </p:spTree>
    <p:extLst>
      <p:ext uri="{BB962C8B-B14F-4D97-AF65-F5344CB8AC3E}">
        <p14:creationId xmlns:p14="http://schemas.microsoft.com/office/powerpoint/2010/main" val="2123470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185ECB53-9981-45A5-A54A-E858F1B92A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CD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DD3C2D-396E-4012-BAB4-1F7457314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9691" y="166910"/>
            <a:ext cx="8420498" cy="838369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>
                <a:latin typeface="Bernard MT Condensed" panose="02050806060905020404" pitchFamily="18" charset="0"/>
              </a:rPr>
              <a:t>SITUACIÓN ACTUAL POR EXPERTOS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D2244C5-718A-4050-A92D-7037B05D21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45932" y="1172189"/>
            <a:ext cx="11049719" cy="45394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3717E9AE-1CB6-4EF8-8C9D-709F79DD68EC}"/>
              </a:ext>
            </a:extLst>
          </p:cNvPr>
          <p:cNvSpPr txBox="1">
            <a:spLocks/>
          </p:cNvSpPr>
          <p:nvPr/>
        </p:nvSpPr>
        <p:spPr>
          <a:xfrm>
            <a:off x="5105067" y="5875029"/>
            <a:ext cx="1931448" cy="70781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600" dirty="0">
                <a:latin typeface="Bernard MT Condensed" panose="02050806060905020404" pitchFamily="18" charset="0"/>
              </a:rPr>
              <a:t>MODELO</a:t>
            </a:r>
          </a:p>
        </p:txBody>
      </p:sp>
    </p:spTree>
    <p:extLst>
      <p:ext uri="{BB962C8B-B14F-4D97-AF65-F5344CB8AC3E}">
        <p14:creationId xmlns:p14="http://schemas.microsoft.com/office/powerpoint/2010/main" val="6535438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656</Words>
  <Application>Microsoft Office PowerPoint</Application>
  <PresentationFormat>Panorámica</PresentationFormat>
  <Paragraphs>187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9" baseType="lpstr">
      <vt:lpstr>Arial</vt:lpstr>
      <vt:lpstr>Bernard MT Condensed</vt:lpstr>
      <vt:lpstr>Calibri</vt:lpstr>
      <vt:lpstr>Calibri Light</vt:lpstr>
      <vt:lpstr>Tema de Office</vt:lpstr>
      <vt:lpstr>UNIVERSIDAD DE LAS FUERZAS ARMADAS ESPE  DEPARTAMENTO DE CIENCIAS ECONÓMICAS, ADMINISTRATIVAS Y DE COMERCIO  CARRERA DE INGENIERÍA EN ADMINISTRACIÓN TURÍSTICA Y HOTELERA  ANÁLISIS DE LA IMAGEN TURÍSTICA DE LA PARROQUIA DE ZUMBAHUA  POZO OÑA, MATHEO SEBASTIAN PINTO DE VEINTIMILLA, DANIEL SEBASTIÁN  TUTOR: M.B.A AVILÉS LEÓN, BYRON EDUARDO MSC</vt:lpstr>
      <vt:lpstr>IMPORTANCIA DE LA INVESTIGACIÓN</vt:lpstr>
      <vt:lpstr>OBJETIVOS</vt:lpstr>
      <vt:lpstr>MARCO TEÓRICO</vt:lpstr>
      <vt:lpstr>MODELO DE IMAGEN TURÍSTICA</vt:lpstr>
      <vt:lpstr>Presentación de PowerPoint</vt:lpstr>
      <vt:lpstr>Procedimiento para recolección y análisis de datos </vt:lpstr>
      <vt:lpstr>RESULTADOS DE LA INVESTIGACIÓN</vt:lpstr>
      <vt:lpstr>SITUACIÓN ACTUAL POR EXPERTOS</vt:lpstr>
      <vt:lpstr>PERFIL DEL TURISTA Y VISITANTE</vt:lpstr>
      <vt:lpstr>PERCEPCIÓN DEL VIAJE (DURANTE)</vt:lpstr>
      <vt:lpstr>PERCEPCIÓN DEL VIAJE (DURANTE)</vt:lpstr>
      <vt:lpstr>EXPERIENCIA DEL VIAJE (DESPUÉS)</vt:lpstr>
      <vt:lpstr>FUENTES DE INFORMACIÓN</vt:lpstr>
      <vt:lpstr>PROPUESTAS</vt:lpstr>
      <vt:lpstr>PROPUESTAS</vt:lpstr>
      <vt:lpstr>PROPUESTAS</vt:lpstr>
      <vt:lpstr>PROPUESTAS</vt:lpstr>
      <vt:lpstr>PROPUESTAS</vt:lpstr>
      <vt:lpstr>PROPUESTAS</vt:lpstr>
      <vt:lpstr>Conclusiones</vt:lpstr>
      <vt:lpstr>Conclusiones</vt:lpstr>
      <vt:lpstr>Conclusiones</vt:lpstr>
      <vt:lpstr>RECOMENDACIONES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DE LAS FUERZAS ARMADAS ESPE  DEPARTAMENTO DE CIENCIAS ECONÓMICAS, ADMINISTRATIVAS Y DE COMERCIO  CARRERA DE INGENIERÍA EN ADMINISTRACIÓN TURÍSTICA Y HOTELERA  IMAGEN TURÍSTICA DE LA PARROQUIA DE ZUMBAHUA  POZO OÑA MATHEO SEBASTIAN PINTO DE VEINTIMILLA DANIEL SEBASTIÁN  TUTOR: M.B.A AVILÉS LEÓN BYRON EDUARDO MSC</dc:title>
  <dc:creator>Matheo Pozo</dc:creator>
  <cp:lastModifiedBy>Digital Service</cp:lastModifiedBy>
  <cp:revision>79</cp:revision>
  <dcterms:created xsi:type="dcterms:W3CDTF">2019-12-12T22:32:00Z</dcterms:created>
  <dcterms:modified xsi:type="dcterms:W3CDTF">2019-12-23T16:54:22Z</dcterms:modified>
</cp:coreProperties>
</file>