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77" r:id="rId2"/>
    <p:sldId id="265" r:id="rId3"/>
    <p:sldId id="340" r:id="rId4"/>
    <p:sldId id="313" r:id="rId5"/>
    <p:sldId id="314" r:id="rId6"/>
    <p:sldId id="315" r:id="rId7"/>
    <p:sldId id="316" r:id="rId8"/>
    <p:sldId id="317" r:id="rId9"/>
    <p:sldId id="318" r:id="rId10"/>
    <p:sldId id="319" r:id="rId11"/>
    <p:sldId id="320" r:id="rId12"/>
    <p:sldId id="321" r:id="rId13"/>
    <p:sldId id="323" r:id="rId14"/>
    <p:sldId id="324" r:id="rId15"/>
    <p:sldId id="325" r:id="rId16"/>
    <p:sldId id="326" r:id="rId17"/>
    <p:sldId id="339" r:id="rId18"/>
    <p:sldId id="341" r:id="rId19"/>
    <p:sldId id="342" r:id="rId20"/>
    <p:sldId id="349" r:id="rId21"/>
    <p:sldId id="344" r:id="rId22"/>
    <p:sldId id="350" r:id="rId23"/>
    <p:sldId id="345" r:id="rId24"/>
    <p:sldId id="346" r:id="rId25"/>
    <p:sldId id="343" r:id="rId26"/>
    <p:sldId id="352" r:id="rId27"/>
    <p:sldId id="353" r:id="rId28"/>
    <p:sldId id="354" r:id="rId29"/>
    <p:sldId id="355" r:id="rId30"/>
    <p:sldId id="327" r:id="rId31"/>
    <p:sldId id="330" r:id="rId32"/>
    <p:sldId id="328" r:id="rId33"/>
    <p:sldId id="329" r:id="rId34"/>
    <p:sldId id="331" r:id="rId35"/>
    <p:sldId id="332" r:id="rId36"/>
    <p:sldId id="333" r:id="rId37"/>
    <p:sldId id="334" r:id="rId38"/>
    <p:sldId id="335" r:id="rId39"/>
    <p:sldId id="336" r:id="rId40"/>
    <p:sldId id="356" r:id="rId4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Arial" charset="0"/>
        <a:cs typeface="Arial" charset="0"/>
      </a:defRPr>
    </a:lvl1pPr>
    <a:lvl2pPr marL="457200" algn="l" rtl="0" eaLnBrk="0" fontAlgn="base" hangingPunct="0">
      <a:spcBef>
        <a:spcPct val="0"/>
      </a:spcBef>
      <a:spcAft>
        <a:spcPct val="0"/>
      </a:spcAft>
      <a:defRPr sz="2400" kern="1200">
        <a:solidFill>
          <a:schemeClr val="tx1"/>
        </a:solidFill>
        <a:latin typeface="Times New Roman" charset="0"/>
        <a:ea typeface="Arial" charset="0"/>
        <a:cs typeface="Arial" charset="0"/>
      </a:defRPr>
    </a:lvl2pPr>
    <a:lvl3pPr marL="914400" algn="l" rtl="0" eaLnBrk="0" fontAlgn="base" hangingPunct="0">
      <a:spcBef>
        <a:spcPct val="0"/>
      </a:spcBef>
      <a:spcAft>
        <a:spcPct val="0"/>
      </a:spcAft>
      <a:defRPr sz="2400" kern="1200">
        <a:solidFill>
          <a:schemeClr val="tx1"/>
        </a:solidFill>
        <a:latin typeface="Times New Roman" charset="0"/>
        <a:ea typeface="Arial" charset="0"/>
        <a:cs typeface="Arial" charset="0"/>
      </a:defRPr>
    </a:lvl3pPr>
    <a:lvl4pPr marL="1371600" algn="l" rtl="0" eaLnBrk="0" fontAlgn="base" hangingPunct="0">
      <a:spcBef>
        <a:spcPct val="0"/>
      </a:spcBef>
      <a:spcAft>
        <a:spcPct val="0"/>
      </a:spcAft>
      <a:defRPr sz="2400" kern="1200">
        <a:solidFill>
          <a:schemeClr val="tx1"/>
        </a:solidFill>
        <a:latin typeface="Times New Roman" charset="0"/>
        <a:ea typeface="Arial" charset="0"/>
        <a:cs typeface="Arial" charset="0"/>
      </a:defRPr>
    </a:lvl4pPr>
    <a:lvl5pPr marL="1828800" algn="l" rtl="0" eaLnBrk="0" fontAlgn="base" hangingPunct="0">
      <a:spcBef>
        <a:spcPct val="0"/>
      </a:spcBef>
      <a:spcAft>
        <a:spcPct val="0"/>
      </a:spcAft>
      <a:defRPr sz="2400" kern="1200">
        <a:solidFill>
          <a:schemeClr val="tx1"/>
        </a:solidFill>
        <a:latin typeface="Times New Roman" charset="0"/>
        <a:ea typeface="Arial" charset="0"/>
        <a:cs typeface="Arial" charset="0"/>
      </a:defRPr>
    </a:lvl5pPr>
    <a:lvl6pPr marL="2286000" algn="l" defTabSz="914400" rtl="0" eaLnBrk="1" latinLnBrk="0" hangingPunct="1">
      <a:defRPr sz="2400" kern="1200">
        <a:solidFill>
          <a:schemeClr val="tx1"/>
        </a:solidFill>
        <a:latin typeface="Times New Roman" charset="0"/>
        <a:ea typeface="Arial" charset="0"/>
        <a:cs typeface="Arial" charset="0"/>
      </a:defRPr>
    </a:lvl6pPr>
    <a:lvl7pPr marL="2743200" algn="l" defTabSz="914400" rtl="0" eaLnBrk="1" latinLnBrk="0" hangingPunct="1">
      <a:defRPr sz="2400" kern="1200">
        <a:solidFill>
          <a:schemeClr val="tx1"/>
        </a:solidFill>
        <a:latin typeface="Times New Roman" charset="0"/>
        <a:ea typeface="Arial" charset="0"/>
        <a:cs typeface="Arial" charset="0"/>
      </a:defRPr>
    </a:lvl7pPr>
    <a:lvl8pPr marL="3200400" algn="l" defTabSz="914400" rtl="0" eaLnBrk="1" latinLnBrk="0" hangingPunct="1">
      <a:defRPr sz="2400" kern="1200">
        <a:solidFill>
          <a:schemeClr val="tx1"/>
        </a:solidFill>
        <a:latin typeface="Times New Roman" charset="0"/>
        <a:ea typeface="Arial" charset="0"/>
        <a:cs typeface="Arial" charset="0"/>
      </a:defRPr>
    </a:lvl8pPr>
    <a:lvl9pPr marL="3657600" algn="l" defTabSz="914400" rtl="0" eaLnBrk="1" latinLnBrk="0" hangingPunct="1">
      <a:defRPr sz="2400" kern="1200">
        <a:solidFill>
          <a:schemeClr val="tx1"/>
        </a:solidFill>
        <a:latin typeface="Times New Roman" charset="0"/>
        <a:ea typeface="Arial"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JEDA PE�A DAVID ALBERTO" initials="OPDA"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8" autoAdjust="0"/>
    <p:restoredTop sz="57076" autoAdjust="0"/>
  </p:normalViewPr>
  <p:slideViewPr>
    <p:cSldViewPr>
      <p:cViewPr varScale="1">
        <p:scale>
          <a:sx n="65" d="100"/>
          <a:sy n="65" d="100"/>
        </p:scale>
        <p:origin x="345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684B0F-1484-E243-833A-57616AFF9E33}" type="doc">
      <dgm:prSet loTypeId="urn:microsoft.com/office/officeart/2005/8/layout/matrix1" loCatId="" qsTypeId="urn:microsoft.com/office/officeart/2005/8/quickstyle/simple4" qsCatId="simple" csTypeId="urn:microsoft.com/office/officeart/2005/8/colors/accent4_3" csCatId="accent4" phldr="1"/>
      <dgm:spPr/>
      <dgm:t>
        <a:bodyPr/>
        <a:lstStyle/>
        <a:p>
          <a:endParaRPr lang="es-ES_tradnl"/>
        </a:p>
      </dgm:t>
    </dgm:pt>
    <dgm:pt modelId="{28384672-52BB-2D46-8661-CACFEFC29B2A}">
      <dgm:prSet phldrT="[Texto]"/>
      <dgm:spPr/>
      <dgm:t>
        <a:bodyPr/>
        <a:lstStyle/>
        <a:p>
          <a:r>
            <a:rPr lang="es-ES_tradnl" dirty="0"/>
            <a:t>Contaminación Ambiental</a:t>
          </a:r>
        </a:p>
      </dgm:t>
    </dgm:pt>
    <dgm:pt modelId="{0249DA1D-8705-DA4E-845B-F524160C8A42}" type="parTrans" cxnId="{22E925EC-EFD7-B444-AF26-1418EC2A023D}">
      <dgm:prSet/>
      <dgm:spPr/>
      <dgm:t>
        <a:bodyPr/>
        <a:lstStyle/>
        <a:p>
          <a:endParaRPr lang="es-ES_tradnl"/>
        </a:p>
      </dgm:t>
    </dgm:pt>
    <dgm:pt modelId="{1E211967-F6AD-664E-8745-63CA6C32CEBA}" type="sibTrans" cxnId="{22E925EC-EFD7-B444-AF26-1418EC2A023D}">
      <dgm:prSet/>
      <dgm:spPr/>
      <dgm:t>
        <a:bodyPr/>
        <a:lstStyle/>
        <a:p>
          <a:endParaRPr lang="es-ES_tradnl"/>
        </a:p>
      </dgm:t>
    </dgm:pt>
    <dgm:pt modelId="{A8C4C9FD-596C-F147-9806-542539D81948}">
      <dgm:prSet phldrT="[Texto]"/>
      <dgm:spPr/>
      <dgm:t>
        <a:bodyPr/>
        <a:lstStyle/>
        <a:p>
          <a:r>
            <a:rPr lang="es-ES_tradnl" dirty="0"/>
            <a:t>Falta de aprovechamiento del recurso natural</a:t>
          </a:r>
        </a:p>
      </dgm:t>
    </dgm:pt>
    <dgm:pt modelId="{66AE6882-983B-F241-A86F-D7DD909ADD2B}" type="parTrans" cxnId="{B3E7B9D0-9814-1547-A307-7C24E7264D2D}">
      <dgm:prSet/>
      <dgm:spPr/>
      <dgm:t>
        <a:bodyPr/>
        <a:lstStyle/>
        <a:p>
          <a:endParaRPr lang="es-ES_tradnl"/>
        </a:p>
      </dgm:t>
    </dgm:pt>
    <dgm:pt modelId="{C4CE35F6-0F65-344E-90DC-C4A24D944FDA}" type="sibTrans" cxnId="{B3E7B9D0-9814-1547-A307-7C24E7264D2D}">
      <dgm:prSet/>
      <dgm:spPr/>
      <dgm:t>
        <a:bodyPr/>
        <a:lstStyle/>
        <a:p>
          <a:endParaRPr lang="es-ES_tradnl"/>
        </a:p>
      </dgm:t>
    </dgm:pt>
    <dgm:pt modelId="{78082C38-DB61-BF4A-A390-636B4CDC103A}">
      <dgm:prSet phldrT="[Texto]"/>
      <dgm:spPr/>
      <dgm:t>
        <a:bodyPr/>
        <a:lstStyle/>
        <a:p>
          <a:r>
            <a:rPr lang="es-ES_tradnl" dirty="0"/>
            <a:t>Falta de búsqueda de nuevos Materiales</a:t>
          </a:r>
        </a:p>
      </dgm:t>
    </dgm:pt>
    <dgm:pt modelId="{66DF2D33-C026-4740-A9B4-5C0B474C3490}" type="parTrans" cxnId="{B9298EC1-21B2-9349-BEE9-ACDA9C95A45F}">
      <dgm:prSet/>
      <dgm:spPr/>
      <dgm:t>
        <a:bodyPr/>
        <a:lstStyle/>
        <a:p>
          <a:endParaRPr lang="es-ES_tradnl"/>
        </a:p>
      </dgm:t>
    </dgm:pt>
    <dgm:pt modelId="{75026553-208C-4C4B-B250-BA2AF07EE9D4}" type="sibTrans" cxnId="{B9298EC1-21B2-9349-BEE9-ACDA9C95A45F}">
      <dgm:prSet/>
      <dgm:spPr/>
      <dgm:t>
        <a:bodyPr/>
        <a:lstStyle/>
        <a:p>
          <a:endParaRPr lang="es-ES_tradnl"/>
        </a:p>
      </dgm:t>
    </dgm:pt>
    <dgm:pt modelId="{9A56ABB6-44E4-9C4F-904C-5FAC9D7DBF10}">
      <dgm:prSet phldrT="[Texto]"/>
      <dgm:spPr/>
      <dgm:t>
        <a:bodyPr/>
        <a:lstStyle/>
        <a:p>
          <a:r>
            <a:rPr lang="es-ES_tradnl" dirty="0"/>
            <a:t>No </a:t>
          </a:r>
          <a:r>
            <a:rPr lang="es-ES_tradnl" dirty="0" err="1"/>
            <a:t>búscar</a:t>
          </a:r>
          <a:r>
            <a:rPr lang="es-ES_tradnl" dirty="0"/>
            <a:t> nuevas Aplicaciones</a:t>
          </a:r>
        </a:p>
      </dgm:t>
    </dgm:pt>
    <dgm:pt modelId="{393F8F1A-3100-B54E-A386-8A88947855AE}" type="parTrans" cxnId="{51221895-A5F5-5E45-B2C1-5697713C4252}">
      <dgm:prSet/>
      <dgm:spPr/>
      <dgm:t>
        <a:bodyPr/>
        <a:lstStyle/>
        <a:p>
          <a:endParaRPr lang="es-ES_tradnl"/>
        </a:p>
      </dgm:t>
    </dgm:pt>
    <dgm:pt modelId="{E254F4F9-041F-324F-8D79-B795E96E0012}" type="sibTrans" cxnId="{51221895-A5F5-5E45-B2C1-5697713C4252}">
      <dgm:prSet/>
      <dgm:spPr/>
      <dgm:t>
        <a:bodyPr/>
        <a:lstStyle/>
        <a:p>
          <a:endParaRPr lang="es-ES_tradnl"/>
        </a:p>
      </dgm:t>
    </dgm:pt>
    <dgm:pt modelId="{D74F8C89-8433-F848-89A7-643849420986}">
      <dgm:prSet phldrT="[Texto]"/>
      <dgm:spPr/>
      <dgm:t>
        <a:bodyPr/>
        <a:lstStyle/>
        <a:p>
          <a:r>
            <a:rPr lang="es-ES_tradnl" dirty="0"/>
            <a:t>No reutilización de los materiales</a:t>
          </a:r>
        </a:p>
      </dgm:t>
    </dgm:pt>
    <dgm:pt modelId="{978B5BE7-AD6D-A34B-AA5D-5FDB87C94F24}" type="parTrans" cxnId="{6B75CCE3-EDB7-5840-A829-66812E74B888}">
      <dgm:prSet/>
      <dgm:spPr/>
      <dgm:t>
        <a:bodyPr/>
        <a:lstStyle/>
        <a:p>
          <a:endParaRPr lang="es-ES_tradnl"/>
        </a:p>
      </dgm:t>
    </dgm:pt>
    <dgm:pt modelId="{0AF86AD8-06FF-9645-B131-447CD68BBBDE}" type="sibTrans" cxnId="{6B75CCE3-EDB7-5840-A829-66812E74B888}">
      <dgm:prSet/>
      <dgm:spPr/>
      <dgm:t>
        <a:bodyPr/>
        <a:lstStyle/>
        <a:p>
          <a:endParaRPr lang="es-ES_tradnl"/>
        </a:p>
      </dgm:t>
    </dgm:pt>
    <dgm:pt modelId="{BCD7D530-6A0F-9142-B0FE-B63214CC2FD8}" type="pres">
      <dgm:prSet presAssocID="{C7684B0F-1484-E243-833A-57616AFF9E33}" presName="diagram" presStyleCnt="0">
        <dgm:presLayoutVars>
          <dgm:chMax val="1"/>
          <dgm:dir/>
          <dgm:animLvl val="ctr"/>
          <dgm:resizeHandles val="exact"/>
        </dgm:presLayoutVars>
      </dgm:prSet>
      <dgm:spPr/>
    </dgm:pt>
    <dgm:pt modelId="{61AB3B37-4702-7647-B55A-0BE0B7103D22}" type="pres">
      <dgm:prSet presAssocID="{C7684B0F-1484-E243-833A-57616AFF9E33}" presName="matrix" presStyleCnt="0"/>
      <dgm:spPr/>
    </dgm:pt>
    <dgm:pt modelId="{8EE38832-9AFC-C648-AAF3-FC99CDF32774}" type="pres">
      <dgm:prSet presAssocID="{C7684B0F-1484-E243-833A-57616AFF9E33}" presName="tile1" presStyleLbl="node1" presStyleIdx="0" presStyleCnt="4"/>
      <dgm:spPr/>
    </dgm:pt>
    <dgm:pt modelId="{17BCBFD7-3C10-DF4B-A03D-63017A0FD31A}" type="pres">
      <dgm:prSet presAssocID="{C7684B0F-1484-E243-833A-57616AFF9E33}" presName="tile1text" presStyleLbl="node1" presStyleIdx="0" presStyleCnt="4">
        <dgm:presLayoutVars>
          <dgm:chMax val="0"/>
          <dgm:chPref val="0"/>
          <dgm:bulletEnabled val="1"/>
        </dgm:presLayoutVars>
      </dgm:prSet>
      <dgm:spPr/>
    </dgm:pt>
    <dgm:pt modelId="{F780EA4C-71C0-4F4A-9641-4F20256F6E44}" type="pres">
      <dgm:prSet presAssocID="{C7684B0F-1484-E243-833A-57616AFF9E33}" presName="tile2" presStyleLbl="node1" presStyleIdx="1" presStyleCnt="4"/>
      <dgm:spPr/>
    </dgm:pt>
    <dgm:pt modelId="{3A6D21C9-EFAA-3B41-A0CA-A623E684602C}" type="pres">
      <dgm:prSet presAssocID="{C7684B0F-1484-E243-833A-57616AFF9E33}" presName="tile2text" presStyleLbl="node1" presStyleIdx="1" presStyleCnt="4">
        <dgm:presLayoutVars>
          <dgm:chMax val="0"/>
          <dgm:chPref val="0"/>
          <dgm:bulletEnabled val="1"/>
        </dgm:presLayoutVars>
      </dgm:prSet>
      <dgm:spPr/>
    </dgm:pt>
    <dgm:pt modelId="{0812D1AA-AAE7-744A-A54C-63751FB29DE6}" type="pres">
      <dgm:prSet presAssocID="{C7684B0F-1484-E243-833A-57616AFF9E33}" presName="tile3" presStyleLbl="node1" presStyleIdx="2" presStyleCnt="4"/>
      <dgm:spPr/>
    </dgm:pt>
    <dgm:pt modelId="{167C5F82-302E-A140-B472-75E1FDD68DE1}" type="pres">
      <dgm:prSet presAssocID="{C7684B0F-1484-E243-833A-57616AFF9E33}" presName="tile3text" presStyleLbl="node1" presStyleIdx="2" presStyleCnt="4">
        <dgm:presLayoutVars>
          <dgm:chMax val="0"/>
          <dgm:chPref val="0"/>
          <dgm:bulletEnabled val="1"/>
        </dgm:presLayoutVars>
      </dgm:prSet>
      <dgm:spPr/>
    </dgm:pt>
    <dgm:pt modelId="{1CE5124E-E591-8641-ADE2-AE8AF8137F6D}" type="pres">
      <dgm:prSet presAssocID="{C7684B0F-1484-E243-833A-57616AFF9E33}" presName="tile4" presStyleLbl="node1" presStyleIdx="3" presStyleCnt="4"/>
      <dgm:spPr/>
    </dgm:pt>
    <dgm:pt modelId="{11EEF85C-AA54-504C-972D-5E9C8BCA6B04}" type="pres">
      <dgm:prSet presAssocID="{C7684B0F-1484-E243-833A-57616AFF9E33}" presName="tile4text" presStyleLbl="node1" presStyleIdx="3" presStyleCnt="4">
        <dgm:presLayoutVars>
          <dgm:chMax val="0"/>
          <dgm:chPref val="0"/>
          <dgm:bulletEnabled val="1"/>
        </dgm:presLayoutVars>
      </dgm:prSet>
      <dgm:spPr/>
    </dgm:pt>
    <dgm:pt modelId="{2DAAA549-5BEF-3B46-85CC-CDC33484DCCB}" type="pres">
      <dgm:prSet presAssocID="{C7684B0F-1484-E243-833A-57616AFF9E33}" presName="centerTile" presStyleLbl="fgShp" presStyleIdx="0" presStyleCnt="1">
        <dgm:presLayoutVars>
          <dgm:chMax val="0"/>
          <dgm:chPref val="0"/>
        </dgm:presLayoutVars>
      </dgm:prSet>
      <dgm:spPr/>
    </dgm:pt>
  </dgm:ptLst>
  <dgm:cxnLst>
    <dgm:cxn modelId="{4116670B-F7B5-F448-97AE-4B2DCF1811E6}" type="presOf" srcId="{D74F8C89-8433-F848-89A7-643849420986}" destId="{11EEF85C-AA54-504C-972D-5E9C8BCA6B04}" srcOrd="1" destOrd="0" presId="urn:microsoft.com/office/officeart/2005/8/layout/matrix1"/>
    <dgm:cxn modelId="{0F3D3230-F271-EC4E-8F2E-2A53DA45CB62}" type="presOf" srcId="{9A56ABB6-44E4-9C4F-904C-5FAC9D7DBF10}" destId="{167C5F82-302E-A140-B472-75E1FDD68DE1}" srcOrd="1" destOrd="0" presId="urn:microsoft.com/office/officeart/2005/8/layout/matrix1"/>
    <dgm:cxn modelId="{0D6D986E-6FAC-2F4A-B83D-F3ECB7CB4732}" type="presOf" srcId="{78082C38-DB61-BF4A-A390-636B4CDC103A}" destId="{3A6D21C9-EFAA-3B41-A0CA-A623E684602C}" srcOrd="1" destOrd="0" presId="urn:microsoft.com/office/officeart/2005/8/layout/matrix1"/>
    <dgm:cxn modelId="{9CB0C581-490B-4441-9F85-DD8941094466}" type="presOf" srcId="{C7684B0F-1484-E243-833A-57616AFF9E33}" destId="{BCD7D530-6A0F-9142-B0FE-B63214CC2FD8}" srcOrd="0" destOrd="0" presId="urn:microsoft.com/office/officeart/2005/8/layout/matrix1"/>
    <dgm:cxn modelId="{51221895-A5F5-5E45-B2C1-5697713C4252}" srcId="{28384672-52BB-2D46-8661-CACFEFC29B2A}" destId="{9A56ABB6-44E4-9C4F-904C-5FAC9D7DBF10}" srcOrd="2" destOrd="0" parTransId="{393F8F1A-3100-B54E-A386-8A88947855AE}" sibTransId="{E254F4F9-041F-324F-8D79-B795E96E0012}"/>
    <dgm:cxn modelId="{CACBE9A0-FB0E-7D48-87BC-C5B5D1E3D322}" type="presOf" srcId="{28384672-52BB-2D46-8661-CACFEFC29B2A}" destId="{2DAAA549-5BEF-3B46-85CC-CDC33484DCCB}" srcOrd="0" destOrd="0" presId="urn:microsoft.com/office/officeart/2005/8/layout/matrix1"/>
    <dgm:cxn modelId="{67C19BB1-AF97-6B43-8EA0-EE4C3077F4F1}" type="presOf" srcId="{A8C4C9FD-596C-F147-9806-542539D81948}" destId="{8EE38832-9AFC-C648-AAF3-FC99CDF32774}" srcOrd="0" destOrd="0" presId="urn:microsoft.com/office/officeart/2005/8/layout/matrix1"/>
    <dgm:cxn modelId="{3CCF72BC-EC77-4D4D-A8B1-178192B9F3F4}" type="presOf" srcId="{D74F8C89-8433-F848-89A7-643849420986}" destId="{1CE5124E-E591-8641-ADE2-AE8AF8137F6D}" srcOrd="0" destOrd="0" presId="urn:microsoft.com/office/officeart/2005/8/layout/matrix1"/>
    <dgm:cxn modelId="{33A701C1-C06F-7C48-A89D-5A7E2B7E8A29}" type="presOf" srcId="{9A56ABB6-44E4-9C4F-904C-5FAC9D7DBF10}" destId="{0812D1AA-AAE7-744A-A54C-63751FB29DE6}" srcOrd="0" destOrd="0" presId="urn:microsoft.com/office/officeart/2005/8/layout/matrix1"/>
    <dgm:cxn modelId="{B9298EC1-21B2-9349-BEE9-ACDA9C95A45F}" srcId="{28384672-52BB-2D46-8661-CACFEFC29B2A}" destId="{78082C38-DB61-BF4A-A390-636B4CDC103A}" srcOrd="1" destOrd="0" parTransId="{66DF2D33-C026-4740-A9B4-5C0B474C3490}" sibTransId="{75026553-208C-4C4B-B250-BA2AF07EE9D4}"/>
    <dgm:cxn modelId="{B24BBCC8-2750-0840-80C8-1063CE97FA1C}" type="presOf" srcId="{A8C4C9FD-596C-F147-9806-542539D81948}" destId="{17BCBFD7-3C10-DF4B-A03D-63017A0FD31A}" srcOrd="1" destOrd="0" presId="urn:microsoft.com/office/officeart/2005/8/layout/matrix1"/>
    <dgm:cxn modelId="{B3E7B9D0-9814-1547-A307-7C24E7264D2D}" srcId="{28384672-52BB-2D46-8661-CACFEFC29B2A}" destId="{A8C4C9FD-596C-F147-9806-542539D81948}" srcOrd="0" destOrd="0" parTransId="{66AE6882-983B-F241-A86F-D7DD909ADD2B}" sibTransId="{C4CE35F6-0F65-344E-90DC-C4A24D944FDA}"/>
    <dgm:cxn modelId="{86F53FD4-D10A-B04E-823F-24ABDEE311B4}" type="presOf" srcId="{78082C38-DB61-BF4A-A390-636B4CDC103A}" destId="{F780EA4C-71C0-4F4A-9641-4F20256F6E44}" srcOrd="0" destOrd="0" presId="urn:microsoft.com/office/officeart/2005/8/layout/matrix1"/>
    <dgm:cxn modelId="{6B75CCE3-EDB7-5840-A829-66812E74B888}" srcId="{28384672-52BB-2D46-8661-CACFEFC29B2A}" destId="{D74F8C89-8433-F848-89A7-643849420986}" srcOrd="3" destOrd="0" parTransId="{978B5BE7-AD6D-A34B-AA5D-5FDB87C94F24}" sibTransId="{0AF86AD8-06FF-9645-B131-447CD68BBBDE}"/>
    <dgm:cxn modelId="{22E925EC-EFD7-B444-AF26-1418EC2A023D}" srcId="{C7684B0F-1484-E243-833A-57616AFF9E33}" destId="{28384672-52BB-2D46-8661-CACFEFC29B2A}" srcOrd="0" destOrd="0" parTransId="{0249DA1D-8705-DA4E-845B-F524160C8A42}" sibTransId="{1E211967-F6AD-664E-8745-63CA6C32CEBA}"/>
    <dgm:cxn modelId="{A43A4292-4DD4-F24E-8505-4F6D1BF3A5E3}" type="presParOf" srcId="{BCD7D530-6A0F-9142-B0FE-B63214CC2FD8}" destId="{61AB3B37-4702-7647-B55A-0BE0B7103D22}" srcOrd="0" destOrd="0" presId="urn:microsoft.com/office/officeart/2005/8/layout/matrix1"/>
    <dgm:cxn modelId="{B2AB2A98-B415-6F42-B653-28D3EE0271BD}" type="presParOf" srcId="{61AB3B37-4702-7647-B55A-0BE0B7103D22}" destId="{8EE38832-9AFC-C648-AAF3-FC99CDF32774}" srcOrd="0" destOrd="0" presId="urn:microsoft.com/office/officeart/2005/8/layout/matrix1"/>
    <dgm:cxn modelId="{F9C0BBCF-1AFB-6748-B8DF-DEF24975D5D9}" type="presParOf" srcId="{61AB3B37-4702-7647-B55A-0BE0B7103D22}" destId="{17BCBFD7-3C10-DF4B-A03D-63017A0FD31A}" srcOrd="1" destOrd="0" presId="urn:microsoft.com/office/officeart/2005/8/layout/matrix1"/>
    <dgm:cxn modelId="{CC58B5E1-599D-5C40-876F-D9B189F51BBC}" type="presParOf" srcId="{61AB3B37-4702-7647-B55A-0BE0B7103D22}" destId="{F780EA4C-71C0-4F4A-9641-4F20256F6E44}" srcOrd="2" destOrd="0" presId="urn:microsoft.com/office/officeart/2005/8/layout/matrix1"/>
    <dgm:cxn modelId="{87FCD94F-1827-A34F-871A-9356D8F51782}" type="presParOf" srcId="{61AB3B37-4702-7647-B55A-0BE0B7103D22}" destId="{3A6D21C9-EFAA-3B41-A0CA-A623E684602C}" srcOrd="3" destOrd="0" presId="urn:microsoft.com/office/officeart/2005/8/layout/matrix1"/>
    <dgm:cxn modelId="{BAAD219B-81DF-4C42-9237-54744D6465EF}" type="presParOf" srcId="{61AB3B37-4702-7647-B55A-0BE0B7103D22}" destId="{0812D1AA-AAE7-744A-A54C-63751FB29DE6}" srcOrd="4" destOrd="0" presId="urn:microsoft.com/office/officeart/2005/8/layout/matrix1"/>
    <dgm:cxn modelId="{31283BF6-5458-124B-8E57-66F172562B03}" type="presParOf" srcId="{61AB3B37-4702-7647-B55A-0BE0B7103D22}" destId="{167C5F82-302E-A140-B472-75E1FDD68DE1}" srcOrd="5" destOrd="0" presId="urn:microsoft.com/office/officeart/2005/8/layout/matrix1"/>
    <dgm:cxn modelId="{C13EA881-F629-1344-9B1A-C18238116E5B}" type="presParOf" srcId="{61AB3B37-4702-7647-B55A-0BE0B7103D22}" destId="{1CE5124E-E591-8641-ADE2-AE8AF8137F6D}" srcOrd="6" destOrd="0" presId="urn:microsoft.com/office/officeart/2005/8/layout/matrix1"/>
    <dgm:cxn modelId="{A200410C-8B77-8745-AD56-7390C2899972}" type="presParOf" srcId="{61AB3B37-4702-7647-B55A-0BE0B7103D22}" destId="{11EEF85C-AA54-504C-972D-5E9C8BCA6B04}" srcOrd="7" destOrd="0" presId="urn:microsoft.com/office/officeart/2005/8/layout/matrix1"/>
    <dgm:cxn modelId="{7A362498-809A-D345-B30E-426C4B7AF005}" type="presParOf" srcId="{BCD7D530-6A0F-9142-B0FE-B63214CC2FD8}" destId="{2DAAA549-5BEF-3B46-85CC-CDC33484DCCB}"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38832-9AFC-C648-AAF3-FC99CDF32774}">
      <dsp:nvSpPr>
        <dsp:cNvPr id="0" name=""/>
        <dsp:cNvSpPr/>
      </dsp:nvSpPr>
      <dsp:spPr>
        <a:xfrm rot="16200000">
          <a:off x="933450" y="-933450"/>
          <a:ext cx="2324100" cy="4191000"/>
        </a:xfrm>
        <a:prstGeom prst="round1Rect">
          <a:avLst/>
        </a:prstGeom>
        <a:gradFill rotWithShape="0">
          <a:gsLst>
            <a:gs pos="0">
              <a:schemeClr val="accent4">
                <a:shade val="80000"/>
                <a:hueOff val="0"/>
                <a:satOff val="0"/>
                <a:lumOff val="0"/>
                <a:alphaOff val="0"/>
                <a:shade val="51000"/>
                <a:satMod val="130000"/>
              </a:schemeClr>
            </a:gs>
            <a:gs pos="80000">
              <a:schemeClr val="accent4">
                <a:shade val="80000"/>
                <a:hueOff val="0"/>
                <a:satOff val="0"/>
                <a:lumOff val="0"/>
                <a:alphaOff val="0"/>
                <a:shade val="93000"/>
                <a:satMod val="130000"/>
              </a:schemeClr>
            </a:gs>
            <a:gs pos="100000">
              <a:schemeClr val="accent4">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ES_tradnl" sz="2800" kern="1200" dirty="0"/>
            <a:t>Falta de aprovechamiento del recurso natural</a:t>
          </a:r>
        </a:p>
      </dsp:txBody>
      <dsp:txXfrm rot="5400000">
        <a:off x="0" y="0"/>
        <a:ext cx="4191000" cy="1743075"/>
      </dsp:txXfrm>
    </dsp:sp>
    <dsp:sp modelId="{F780EA4C-71C0-4F4A-9641-4F20256F6E44}">
      <dsp:nvSpPr>
        <dsp:cNvPr id="0" name=""/>
        <dsp:cNvSpPr/>
      </dsp:nvSpPr>
      <dsp:spPr>
        <a:xfrm>
          <a:off x="4191000" y="0"/>
          <a:ext cx="4191000" cy="2324100"/>
        </a:xfrm>
        <a:prstGeom prst="round1Rect">
          <a:avLst/>
        </a:prstGeom>
        <a:gradFill rotWithShape="0">
          <a:gsLst>
            <a:gs pos="0">
              <a:schemeClr val="accent4">
                <a:shade val="80000"/>
                <a:hueOff val="0"/>
                <a:satOff val="0"/>
                <a:lumOff val="19461"/>
                <a:alphaOff val="0"/>
                <a:shade val="51000"/>
                <a:satMod val="130000"/>
              </a:schemeClr>
            </a:gs>
            <a:gs pos="80000">
              <a:schemeClr val="accent4">
                <a:shade val="80000"/>
                <a:hueOff val="0"/>
                <a:satOff val="0"/>
                <a:lumOff val="19461"/>
                <a:alphaOff val="0"/>
                <a:shade val="93000"/>
                <a:satMod val="130000"/>
              </a:schemeClr>
            </a:gs>
            <a:gs pos="100000">
              <a:schemeClr val="accent4">
                <a:shade val="80000"/>
                <a:hueOff val="0"/>
                <a:satOff val="0"/>
                <a:lumOff val="1946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ES_tradnl" sz="2800" kern="1200" dirty="0"/>
            <a:t>Falta de búsqueda de nuevos Materiales</a:t>
          </a:r>
        </a:p>
      </dsp:txBody>
      <dsp:txXfrm>
        <a:off x="4191000" y="0"/>
        <a:ext cx="4191000" cy="1743075"/>
      </dsp:txXfrm>
    </dsp:sp>
    <dsp:sp modelId="{0812D1AA-AAE7-744A-A54C-63751FB29DE6}">
      <dsp:nvSpPr>
        <dsp:cNvPr id="0" name=""/>
        <dsp:cNvSpPr/>
      </dsp:nvSpPr>
      <dsp:spPr>
        <a:xfrm rot="10800000">
          <a:off x="0" y="2324100"/>
          <a:ext cx="4191000" cy="2324100"/>
        </a:xfrm>
        <a:prstGeom prst="round1Rect">
          <a:avLst/>
        </a:prstGeom>
        <a:gradFill rotWithShape="0">
          <a:gsLst>
            <a:gs pos="0">
              <a:schemeClr val="accent4">
                <a:shade val="80000"/>
                <a:hueOff val="0"/>
                <a:satOff val="0"/>
                <a:lumOff val="38922"/>
                <a:alphaOff val="0"/>
                <a:shade val="51000"/>
                <a:satMod val="130000"/>
              </a:schemeClr>
            </a:gs>
            <a:gs pos="80000">
              <a:schemeClr val="accent4">
                <a:shade val="80000"/>
                <a:hueOff val="0"/>
                <a:satOff val="0"/>
                <a:lumOff val="38922"/>
                <a:alphaOff val="0"/>
                <a:shade val="93000"/>
                <a:satMod val="130000"/>
              </a:schemeClr>
            </a:gs>
            <a:gs pos="100000">
              <a:schemeClr val="accent4">
                <a:shade val="80000"/>
                <a:hueOff val="0"/>
                <a:satOff val="0"/>
                <a:lumOff val="3892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ES_tradnl" sz="2800" kern="1200" dirty="0"/>
            <a:t>No </a:t>
          </a:r>
          <a:r>
            <a:rPr lang="es-ES_tradnl" sz="2800" kern="1200" dirty="0" err="1"/>
            <a:t>búscar</a:t>
          </a:r>
          <a:r>
            <a:rPr lang="es-ES_tradnl" sz="2800" kern="1200" dirty="0"/>
            <a:t> nuevas Aplicaciones</a:t>
          </a:r>
        </a:p>
      </dsp:txBody>
      <dsp:txXfrm rot="10800000">
        <a:off x="0" y="2905124"/>
        <a:ext cx="4191000" cy="1743075"/>
      </dsp:txXfrm>
    </dsp:sp>
    <dsp:sp modelId="{1CE5124E-E591-8641-ADE2-AE8AF8137F6D}">
      <dsp:nvSpPr>
        <dsp:cNvPr id="0" name=""/>
        <dsp:cNvSpPr/>
      </dsp:nvSpPr>
      <dsp:spPr>
        <a:xfrm rot="5400000">
          <a:off x="5124450" y="1390650"/>
          <a:ext cx="2324100" cy="4191000"/>
        </a:xfrm>
        <a:prstGeom prst="round1Rect">
          <a:avLst/>
        </a:prstGeom>
        <a:gradFill rotWithShape="0">
          <a:gsLst>
            <a:gs pos="0">
              <a:schemeClr val="accent4">
                <a:shade val="80000"/>
                <a:hueOff val="0"/>
                <a:satOff val="0"/>
                <a:lumOff val="58383"/>
                <a:alphaOff val="0"/>
                <a:shade val="51000"/>
                <a:satMod val="130000"/>
              </a:schemeClr>
            </a:gs>
            <a:gs pos="80000">
              <a:schemeClr val="accent4">
                <a:shade val="80000"/>
                <a:hueOff val="0"/>
                <a:satOff val="0"/>
                <a:lumOff val="58383"/>
                <a:alphaOff val="0"/>
                <a:shade val="93000"/>
                <a:satMod val="130000"/>
              </a:schemeClr>
            </a:gs>
            <a:gs pos="100000">
              <a:schemeClr val="accent4">
                <a:shade val="80000"/>
                <a:hueOff val="0"/>
                <a:satOff val="0"/>
                <a:lumOff val="5838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ES_tradnl" sz="2800" kern="1200" dirty="0"/>
            <a:t>No reutilización de los materiales</a:t>
          </a:r>
        </a:p>
      </dsp:txBody>
      <dsp:txXfrm rot="-5400000">
        <a:off x="4191000" y="2905124"/>
        <a:ext cx="4191000" cy="1743075"/>
      </dsp:txXfrm>
    </dsp:sp>
    <dsp:sp modelId="{2DAAA549-5BEF-3B46-85CC-CDC33484DCCB}">
      <dsp:nvSpPr>
        <dsp:cNvPr id="0" name=""/>
        <dsp:cNvSpPr/>
      </dsp:nvSpPr>
      <dsp:spPr>
        <a:xfrm>
          <a:off x="2933700" y="1743075"/>
          <a:ext cx="2514600" cy="1162050"/>
        </a:xfrm>
        <a:prstGeom prst="roundRect">
          <a:avLst/>
        </a:prstGeom>
        <a:gradFill rotWithShape="0">
          <a:gsLst>
            <a:gs pos="0">
              <a:schemeClr val="accent4">
                <a:tint val="40000"/>
                <a:hueOff val="0"/>
                <a:satOff val="0"/>
                <a:lumOff val="0"/>
                <a:alphaOff val="0"/>
                <a:shade val="51000"/>
                <a:satMod val="130000"/>
              </a:schemeClr>
            </a:gs>
            <a:gs pos="80000">
              <a:schemeClr val="accent4">
                <a:tint val="40000"/>
                <a:hueOff val="0"/>
                <a:satOff val="0"/>
                <a:lumOff val="0"/>
                <a:alphaOff val="0"/>
                <a:shade val="93000"/>
                <a:satMod val="130000"/>
              </a:schemeClr>
            </a:gs>
            <a:gs pos="100000">
              <a:schemeClr val="accent4">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_tradnl" sz="2800" kern="1200" dirty="0"/>
            <a:t>Contaminación Ambiental</a:t>
          </a:r>
        </a:p>
      </dsp:txBody>
      <dsp:txXfrm>
        <a:off x="2990427" y="1799802"/>
        <a:ext cx="2401146" cy="1048596"/>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s-ES_tradnl" altLang="x-none"/>
          </a:p>
        </p:txBody>
      </p:sp>
      <p:sp>
        <p:nvSpPr>
          <p:cNvPr id="3" name="Marcador de fecha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75280642-3808-024A-B76C-A0AF4DC72552}" type="datetimeFigureOut">
              <a:rPr lang="es-ES_tradnl" altLang="x-none"/>
              <a:pPr/>
              <a:t>21/01/2020</a:t>
            </a:fld>
            <a:endParaRPr lang="es-ES_tradnl" altLang="x-none"/>
          </a:p>
        </p:txBody>
      </p:sp>
      <p:sp>
        <p:nvSpPr>
          <p:cNvPr id="4" name="Marcador de pie de página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s-ES_tradnl" altLang="x-none"/>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C16F93A-8E64-4241-8726-47D13773C709}" type="slidenum">
              <a:rPr lang="es-ES_tradnl" altLang="x-none"/>
              <a:pPr/>
              <a:t>‹Nº›</a:t>
            </a:fld>
            <a:endParaRPr lang="es-ES_tradnl" altLang="x-non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x-none" altLang="x-none"/>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x-none" altLang="x-none"/>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x-none" altLang="x-none"/>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2D53A724-678F-E949-9FB4-F836541D1674}" type="slidenum">
              <a:rPr lang="en-US" altLang="es-VE"/>
              <a:pPr/>
              <a:t>‹Nº›</a:t>
            </a:fld>
            <a:endParaRPr lang="en-US" altLang="es-V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D53A724-678F-E949-9FB4-F836541D1674}" type="slidenum">
              <a:rPr lang="en-US" altLang="es-VE" smtClean="0"/>
              <a:pPr/>
              <a:t>1</a:t>
            </a:fld>
            <a:endParaRPr lang="en-US" altLang="es-VE"/>
          </a:p>
        </p:txBody>
      </p:sp>
    </p:spTree>
    <p:extLst>
      <p:ext uri="{BB962C8B-B14F-4D97-AF65-F5344CB8AC3E}">
        <p14:creationId xmlns:p14="http://schemas.microsoft.com/office/powerpoint/2010/main" val="2014679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10</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s-EC" sz="1200" b="0" i="0" u="none" strike="noStrike" baseline="0" dirty="0">
              <a:latin typeface="Times New Roman" panose="02020603050405020304" pitchFamily="18" charset="0"/>
            </a:endParaRPr>
          </a:p>
        </p:txBody>
      </p:sp>
    </p:spTree>
    <p:extLst>
      <p:ext uri="{BB962C8B-B14F-4D97-AF65-F5344CB8AC3E}">
        <p14:creationId xmlns:p14="http://schemas.microsoft.com/office/powerpoint/2010/main" val="83614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11</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s-ES" sz="1200" b="0" i="0" u="none" strike="noStrike" baseline="0" dirty="0">
              <a:latin typeface="Times New Roman" panose="02020603050405020304" pitchFamily="18" charset="0"/>
            </a:endParaRPr>
          </a:p>
        </p:txBody>
      </p:sp>
    </p:spTree>
    <p:extLst>
      <p:ext uri="{BB962C8B-B14F-4D97-AF65-F5344CB8AC3E}">
        <p14:creationId xmlns:p14="http://schemas.microsoft.com/office/powerpoint/2010/main" val="472039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12</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s-VE" altLang="es-VE" dirty="0">
              <a:latin typeface="Times New Roman" charset="0"/>
            </a:endParaRPr>
          </a:p>
        </p:txBody>
      </p:sp>
    </p:spTree>
    <p:extLst>
      <p:ext uri="{BB962C8B-B14F-4D97-AF65-F5344CB8AC3E}">
        <p14:creationId xmlns:p14="http://schemas.microsoft.com/office/powerpoint/2010/main" val="1691071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13</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s-VE" altLang="es-VE" dirty="0">
              <a:latin typeface="Times New Roman" charset="0"/>
            </a:endParaRPr>
          </a:p>
        </p:txBody>
      </p:sp>
    </p:spTree>
    <p:extLst>
      <p:ext uri="{BB962C8B-B14F-4D97-AF65-F5344CB8AC3E}">
        <p14:creationId xmlns:p14="http://schemas.microsoft.com/office/powerpoint/2010/main" val="3225535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14</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s-VE" altLang="es-VE" dirty="0">
              <a:latin typeface="Times New Roman" charset="0"/>
            </a:endParaRPr>
          </a:p>
        </p:txBody>
      </p:sp>
    </p:spTree>
    <p:extLst>
      <p:ext uri="{BB962C8B-B14F-4D97-AF65-F5344CB8AC3E}">
        <p14:creationId xmlns:p14="http://schemas.microsoft.com/office/powerpoint/2010/main" val="1678372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15</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s-VE" altLang="es-VE" dirty="0">
              <a:latin typeface="Times New Roman" charset="0"/>
            </a:endParaRPr>
          </a:p>
        </p:txBody>
      </p:sp>
    </p:spTree>
    <p:extLst>
      <p:ext uri="{BB962C8B-B14F-4D97-AF65-F5344CB8AC3E}">
        <p14:creationId xmlns:p14="http://schemas.microsoft.com/office/powerpoint/2010/main" val="2800936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16</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s-VE" altLang="es-VE" dirty="0">
              <a:latin typeface="Times New Roman" charset="0"/>
            </a:endParaRPr>
          </a:p>
        </p:txBody>
      </p:sp>
    </p:spTree>
    <p:extLst>
      <p:ext uri="{BB962C8B-B14F-4D97-AF65-F5344CB8AC3E}">
        <p14:creationId xmlns:p14="http://schemas.microsoft.com/office/powerpoint/2010/main" val="310090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17</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s-VE" altLang="es-VE" dirty="0">
              <a:latin typeface="Times New Roman" charset="0"/>
            </a:endParaRPr>
          </a:p>
        </p:txBody>
      </p:sp>
    </p:spTree>
    <p:extLst>
      <p:ext uri="{BB962C8B-B14F-4D97-AF65-F5344CB8AC3E}">
        <p14:creationId xmlns:p14="http://schemas.microsoft.com/office/powerpoint/2010/main" val="516597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18</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s-VE" altLang="es-VE" dirty="0">
              <a:latin typeface="Times New Roman" charset="0"/>
            </a:endParaRPr>
          </a:p>
        </p:txBody>
      </p:sp>
    </p:spTree>
    <p:extLst>
      <p:ext uri="{BB962C8B-B14F-4D97-AF65-F5344CB8AC3E}">
        <p14:creationId xmlns:p14="http://schemas.microsoft.com/office/powerpoint/2010/main" val="631781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19</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s-VE" altLang="es-VE" dirty="0">
              <a:latin typeface="Times New Roman" charset="0"/>
            </a:endParaRPr>
          </a:p>
        </p:txBody>
      </p:sp>
    </p:spTree>
    <p:extLst>
      <p:ext uri="{BB962C8B-B14F-4D97-AF65-F5344CB8AC3E}">
        <p14:creationId xmlns:p14="http://schemas.microsoft.com/office/powerpoint/2010/main" val="3087741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2</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s-VE" altLang="es-VE">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20</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s-VE" altLang="es-VE" dirty="0">
              <a:latin typeface="Times New Roman" charset="0"/>
            </a:endParaRPr>
          </a:p>
        </p:txBody>
      </p:sp>
    </p:spTree>
    <p:extLst>
      <p:ext uri="{BB962C8B-B14F-4D97-AF65-F5344CB8AC3E}">
        <p14:creationId xmlns:p14="http://schemas.microsoft.com/office/powerpoint/2010/main" val="2818190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21</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s-VE" altLang="es-VE" dirty="0">
              <a:latin typeface="Times New Roman" charset="0"/>
            </a:endParaRPr>
          </a:p>
        </p:txBody>
      </p:sp>
    </p:spTree>
    <p:extLst>
      <p:ext uri="{BB962C8B-B14F-4D97-AF65-F5344CB8AC3E}">
        <p14:creationId xmlns:p14="http://schemas.microsoft.com/office/powerpoint/2010/main" val="212164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22</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s-ES" sz="1200" kern="1200" dirty="0">
                <a:solidFill>
                  <a:schemeClr val="tx1"/>
                </a:solidFill>
                <a:effectLst/>
                <a:latin typeface="Times New Roman" pitchFamily="18" charset="0"/>
                <a:ea typeface="+mn-ea"/>
                <a:cs typeface="+mn-cs"/>
              </a:rPr>
              <a:t>la sección de la interface denota una buena relación entre la totora y la resina</a:t>
            </a:r>
            <a:endParaRPr lang="es-VE" altLang="es-VE" dirty="0">
              <a:latin typeface="Times New Roman" charset="0"/>
            </a:endParaRPr>
          </a:p>
        </p:txBody>
      </p:sp>
    </p:spTree>
    <p:extLst>
      <p:ext uri="{BB962C8B-B14F-4D97-AF65-F5344CB8AC3E}">
        <p14:creationId xmlns:p14="http://schemas.microsoft.com/office/powerpoint/2010/main" val="3791751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23</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s-VE" altLang="es-VE" dirty="0">
              <a:latin typeface="Times New Roman" charset="0"/>
            </a:endParaRPr>
          </a:p>
        </p:txBody>
      </p:sp>
    </p:spTree>
    <p:extLst>
      <p:ext uri="{BB962C8B-B14F-4D97-AF65-F5344CB8AC3E}">
        <p14:creationId xmlns:p14="http://schemas.microsoft.com/office/powerpoint/2010/main" val="3366915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24</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s-VE" altLang="es-VE" dirty="0">
              <a:latin typeface="Times New Roman" charset="0"/>
            </a:endParaRPr>
          </a:p>
        </p:txBody>
      </p:sp>
    </p:spTree>
    <p:extLst>
      <p:ext uri="{BB962C8B-B14F-4D97-AF65-F5344CB8AC3E}">
        <p14:creationId xmlns:p14="http://schemas.microsoft.com/office/powerpoint/2010/main" val="2248308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25</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s-VE" altLang="es-VE" dirty="0">
              <a:latin typeface="Times New Roman" charset="0"/>
            </a:endParaRPr>
          </a:p>
        </p:txBody>
      </p:sp>
    </p:spTree>
    <p:extLst>
      <p:ext uri="{BB962C8B-B14F-4D97-AF65-F5344CB8AC3E}">
        <p14:creationId xmlns:p14="http://schemas.microsoft.com/office/powerpoint/2010/main" val="898245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26</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s-VE" altLang="es-VE" dirty="0">
              <a:latin typeface="Times New Roman" charset="0"/>
            </a:endParaRPr>
          </a:p>
        </p:txBody>
      </p:sp>
    </p:spTree>
    <p:extLst>
      <p:ext uri="{BB962C8B-B14F-4D97-AF65-F5344CB8AC3E}">
        <p14:creationId xmlns:p14="http://schemas.microsoft.com/office/powerpoint/2010/main" val="92194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27</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s-VE" altLang="es-VE" dirty="0">
              <a:latin typeface="Times New Roman" charset="0"/>
            </a:endParaRPr>
          </a:p>
        </p:txBody>
      </p:sp>
    </p:spTree>
    <p:extLst>
      <p:ext uri="{BB962C8B-B14F-4D97-AF65-F5344CB8AC3E}">
        <p14:creationId xmlns:p14="http://schemas.microsoft.com/office/powerpoint/2010/main" val="3491375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28</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s-VE" altLang="es-VE" dirty="0">
              <a:latin typeface="Times New Roman" charset="0"/>
            </a:endParaRPr>
          </a:p>
        </p:txBody>
      </p:sp>
    </p:spTree>
    <p:extLst>
      <p:ext uri="{BB962C8B-B14F-4D97-AF65-F5344CB8AC3E}">
        <p14:creationId xmlns:p14="http://schemas.microsoft.com/office/powerpoint/2010/main" val="3298372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29</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s-VE" altLang="es-VE" dirty="0">
              <a:latin typeface="Times New Roman" charset="0"/>
            </a:endParaRPr>
          </a:p>
        </p:txBody>
      </p:sp>
    </p:spTree>
    <p:extLst>
      <p:ext uri="{BB962C8B-B14F-4D97-AF65-F5344CB8AC3E}">
        <p14:creationId xmlns:p14="http://schemas.microsoft.com/office/powerpoint/2010/main" val="1684214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3</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s-VE" altLang="es-VE" dirty="0">
              <a:latin typeface="Times New Roman" charset="0"/>
            </a:endParaRPr>
          </a:p>
        </p:txBody>
      </p:sp>
    </p:spTree>
    <p:extLst>
      <p:ext uri="{BB962C8B-B14F-4D97-AF65-F5344CB8AC3E}">
        <p14:creationId xmlns:p14="http://schemas.microsoft.com/office/powerpoint/2010/main" val="5484000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30</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s-VE" altLang="es-VE" dirty="0">
              <a:latin typeface="Times New Roman" charset="0"/>
            </a:endParaRPr>
          </a:p>
        </p:txBody>
      </p:sp>
    </p:spTree>
    <p:extLst>
      <p:ext uri="{BB962C8B-B14F-4D97-AF65-F5344CB8AC3E}">
        <p14:creationId xmlns:p14="http://schemas.microsoft.com/office/powerpoint/2010/main" val="1822455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31</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s-VE" altLang="es-VE" dirty="0">
              <a:latin typeface="Times New Roman" charset="0"/>
            </a:endParaRPr>
          </a:p>
        </p:txBody>
      </p:sp>
    </p:spTree>
    <p:extLst>
      <p:ext uri="{BB962C8B-B14F-4D97-AF65-F5344CB8AC3E}">
        <p14:creationId xmlns:p14="http://schemas.microsoft.com/office/powerpoint/2010/main" val="254248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32</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s-VE" altLang="es-VE" dirty="0">
              <a:latin typeface="Times New Roman" charset="0"/>
            </a:endParaRPr>
          </a:p>
        </p:txBody>
      </p:sp>
    </p:spTree>
    <p:extLst>
      <p:ext uri="{BB962C8B-B14F-4D97-AF65-F5344CB8AC3E}">
        <p14:creationId xmlns:p14="http://schemas.microsoft.com/office/powerpoint/2010/main" val="927026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33</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s-VE" altLang="es-VE" dirty="0">
              <a:latin typeface="Times New Roman" charset="0"/>
            </a:endParaRPr>
          </a:p>
        </p:txBody>
      </p:sp>
    </p:spTree>
    <p:extLst>
      <p:ext uri="{BB962C8B-B14F-4D97-AF65-F5344CB8AC3E}">
        <p14:creationId xmlns:p14="http://schemas.microsoft.com/office/powerpoint/2010/main" val="21854314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34</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s-VE" altLang="es-VE" dirty="0">
              <a:latin typeface="Times New Roman" charset="0"/>
            </a:endParaRPr>
          </a:p>
        </p:txBody>
      </p:sp>
    </p:spTree>
    <p:extLst>
      <p:ext uri="{BB962C8B-B14F-4D97-AF65-F5344CB8AC3E}">
        <p14:creationId xmlns:p14="http://schemas.microsoft.com/office/powerpoint/2010/main" val="3689294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35</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s-VE" altLang="es-VE" dirty="0">
              <a:latin typeface="Times New Roman" charset="0"/>
            </a:endParaRPr>
          </a:p>
        </p:txBody>
      </p:sp>
    </p:spTree>
    <p:extLst>
      <p:ext uri="{BB962C8B-B14F-4D97-AF65-F5344CB8AC3E}">
        <p14:creationId xmlns:p14="http://schemas.microsoft.com/office/powerpoint/2010/main" val="35231789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36</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s-VE" altLang="es-VE" dirty="0">
              <a:latin typeface="Times New Roman" charset="0"/>
            </a:endParaRPr>
          </a:p>
        </p:txBody>
      </p:sp>
    </p:spTree>
    <p:extLst>
      <p:ext uri="{BB962C8B-B14F-4D97-AF65-F5344CB8AC3E}">
        <p14:creationId xmlns:p14="http://schemas.microsoft.com/office/powerpoint/2010/main" val="29138508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37</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s-VE" altLang="es-VE" dirty="0">
              <a:latin typeface="Times New Roman" charset="0"/>
            </a:endParaRPr>
          </a:p>
        </p:txBody>
      </p:sp>
    </p:spTree>
    <p:extLst>
      <p:ext uri="{BB962C8B-B14F-4D97-AF65-F5344CB8AC3E}">
        <p14:creationId xmlns:p14="http://schemas.microsoft.com/office/powerpoint/2010/main" val="29868654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38</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s-VE" altLang="es-VE" dirty="0">
              <a:latin typeface="Times New Roman" charset="0"/>
            </a:endParaRPr>
          </a:p>
        </p:txBody>
      </p:sp>
    </p:spTree>
    <p:extLst>
      <p:ext uri="{BB962C8B-B14F-4D97-AF65-F5344CB8AC3E}">
        <p14:creationId xmlns:p14="http://schemas.microsoft.com/office/powerpoint/2010/main" val="814269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39</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s-VE" altLang="es-VE" dirty="0">
              <a:latin typeface="Times New Roman" charset="0"/>
            </a:endParaRPr>
          </a:p>
        </p:txBody>
      </p:sp>
    </p:spTree>
    <p:extLst>
      <p:ext uri="{BB962C8B-B14F-4D97-AF65-F5344CB8AC3E}">
        <p14:creationId xmlns:p14="http://schemas.microsoft.com/office/powerpoint/2010/main" val="4151141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4</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s-VE" altLang="es-VE">
              <a:latin typeface="Times New Roman" charset="0"/>
            </a:endParaRPr>
          </a:p>
        </p:txBody>
      </p:sp>
    </p:spTree>
    <p:extLst>
      <p:ext uri="{BB962C8B-B14F-4D97-AF65-F5344CB8AC3E}">
        <p14:creationId xmlns:p14="http://schemas.microsoft.com/office/powerpoint/2010/main" val="368460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5</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s-VE" altLang="es-VE" dirty="0">
              <a:latin typeface="Times New Roman" charset="0"/>
            </a:endParaRPr>
          </a:p>
        </p:txBody>
      </p:sp>
    </p:spTree>
    <p:extLst>
      <p:ext uri="{BB962C8B-B14F-4D97-AF65-F5344CB8AC3E}">
        <p14:creationId xmlns:p14="http://schemas.microsoft.com/office/powerpoint/2010/main" val="2206608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6</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s-VE" altLang="es-VE" dirty="0">
              <a:latin typeface="Times New Roman" charset="0"/>
            </a:endParaRPr>
          </a:p>
        </p:txBody>
      </p:sp>
    </p:spTree>
    <p:extLst>
      <p:ext uri="{BB962C8B-B14F-4D97-AF65-F5344CB8AC3E}">
        <p14:creationId xmlns:p14="http://schemas.microsoft.com/office/powerpoint/2010/main" val="2540596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7</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s-VE" altLang="es-VE" dirty="0">
              <a:latin typeface="Times New Roman" charset="0"/>
            </a:endParaRPr>
          </a:p>
        </p:txBody>
      </p:sp>
    </p:spTree>
    <p:extLst>
      <p:ext uri="{BB962C8B-B14F-4D97-AF65-F5344CB8AC3E}">
        <p14:creationId xmlns:p14="http://schemas.microsoft.com/office/powerpoint/2010/main" val="2028874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8</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s-VE" altLang="es-VE" dirty="0">
              <a:latin typeface="Times New Roman" charset="0"/>
            </a:endParaRPr>
          </a:p>
        </p:txBody>
      </p:sp>
    </p:spTree>
    <p:extLst>
      <p:ext uri="{BB962C8B-B14F-4D97-AF65-F5344CB8AC3E}">
        <p14:creationId xmlns:p14="http://schemas.microsoft.com/office/powerpoint/2010/main" val="1638340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14F305B0-53DB-BD4A-BC6A-9A83F78520BB}" type="slidenum">
              <a:rPr lang="en-US" altLang="es-VE"/>
              <a:pPr>
                <a:spcBef>
                  <a:spcPct val="0"/>
                </a:spcBef>
              </a:pPr>
              <a:t>9</a:t>
            </a:fld>
            <a:endParaRPr lang="en-US" altLang="es-VE"/>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s-VE" altLang="es-VE" dirty="0">
              <a:latin typeface="Times New Roman" charset="0"/>
            </a:endParaRPr>
          </a:p>
        </p:txBody>
      </p:sp>
    </p:spTree>
    <p:extLst>
      <p:ext uri="{BB962C8B-B14F-4D97-AF65-F5344CB8AC3E}">
        <p14:creationId xmlns:p14="http://schemas.microsoft.com/office/powerpoint/2010/main" val="712673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x-none" altLang="x-none"/>
          </a:p>
        </p:txBody>
      </p:sp>
      <p:sp>
        <p:nvSpPr>
          <p:cNvPr id="5" name="Rectangle 5"/>
          <p:cNvSpPr>
            <a:spLocks noGrp="1" noChangeArrowheads="1"/>
          </p:cNvSpPr>
          <p:nvPr>
            <p:ph type="ftr" sz="quarter" idx="11"/>
          </p:nvPr>
        </p:nvSpPr>
        <p:spPr>
          <a:ln/>
        </p:spPr>
        <p:txBody>
          <a:bodyPr/>
          <a:lstStyle>
            <a:lvl1pPr>
              <a:defRPr/>
            </a:lvl1pPr>
          </a:lstStyle>
          <a:p>
            <a:endParaRPr lang="x-none" altLang="x-none"/>
          </a:p>
        </p:txBody>
      </p:sp>
      <p:sp>
        <p:nvSpPr>
          <p:cNvPr id="6" name="Rectangle 6"/>
          <p:cNvSpPr>
            <a:spLocks noGrp="1" noChangeArrowheads="1"/>
          </p:cNvSpPr>
          <p:nvPr>
            <p:ph type="sldNum" sz="quarter" idx="12"/>
          </p:nvPr>
        </p:nvSpPr>
        <p:spPr>
          <a:ln/>
        </p:spPr>
        <p:txBody>
          <a:bodyPr/>
          <a:lstStyle>
            <a:lvl1pPr>
              <a:defRPr/>
            </a:lvl1pPr>
          </a:lstStyle>
          <a:p>
            <a:fld id="{854144EA-8A34-244B-AED6-54391FFABB55}" type="slidenum">
              <a:rPr lang="en-US" altLang="es-VE"/>
              <a:pPr/>
              <a:t>‹Nº›</a:t>
            </a:fld>
            <a:endParaRPr lang="en-US" altLang="es-VE"/>
          </a:p>
        </p:txBody>
      </p:sp>
    </p:spTree>
    <p:extLst>
      <p:ext uri="{BB962C8B-B14F-4D97-AF65-F5344CB8AC3E}">
        <p14:creationId xmlns:p14="http://schemas.microsoft.com/office/powerpoint/2010/main" val="1848664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x-none" altLang="x-none"/>
          </a:p>
        </p:txBody>
      </p:sp>
      <p:sp>
        <p:nvSpPr>
          <p:cNvPr id="5" name="Rectangle 5"/>
          <p:cNvSpPr>
            <a:spLocks noGrp="1" noChangeArrowheads="1"/>
          </p:cNvSpPr>
          <p:nvPr>
            <p:ph type="ftr" sz="quarter" idx="11"/>
          </p:nvPr>
        </p:nvSpPr>
        <p:spPr>
          <a:ln/>
        </p:spPr>
        <p:txBody>
          <a:bodyPr/>
          <a:lstStyle>
            <a:lvl1pPr>
              <a:defRPr/>
            </a:lvl1pPr>
          </a:lstStyle>
          <a:p>
            <a:endParaRPr lang="x-none" altLang="x-none"/>
          </a:p>
        </p:txBody>
      </p:sp>
      <p:sp>
        <p:nvSpPr>
          <p:cNvPr id="6" name="Rectangle 6"/>
          <p:cNvSpPr>
            <a:spLocks noGrp="1" noChangeArrowheads="1"/>
          </p:cNvSpPr>
          <p:nvPr>
            <p:ph type="sldNum" sz="quarter" idx="12"/>
          </p:nvPr>
        </p:nvSpPr>
        <p:spPr>
          <a:ln/>
        </p:spPr>
        <p:txBody>
          <a:bodyPr/>
          <a:lstStyle>
            <a:lvl1pPr>
              <a:defRPr/>
            </a:lvl1pPr>
          </a:lstStyle>
          <a:p>
            <a:fld id="{F790C374-3B1B-154D-B481-F6BACB2964BC}" type="slidenum">
              <a:rPr lang="en-US" altLang="es-VE"/>
              <a:pPr/>
              <a:t>‹Nº›</a:t>
            </a:fld>
            <a:endParaRPr lang="en-US" altLang="es-VE"/>
          </a:p>
        </p:txBody>
      </p:sp>
    </p:spTree>
    <p:extLst>
      <p:ext uri="{BB962C8B-B14F-4D97-AF65-F5344CB8AC3E}">
        <p14:creationId xmlns:p14="http://schemas.microsoft.com/office/powerpoint/2010/main" val="1717082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x-none" altLang="x-none"/>
          </a:p>
        </p:txBody>
      </p:sp>
      <p:sp>
        <p:nvSpPr>
          <p:cNvPr id="5" name="Rectangle 5"/>
          <p:cNvSpPr>
            <a:spLocks noGrp="1" noChangeArrowheads="1"/>
          </p:cNvSpPr>
          <p:nvPr>
            <p:ph type="ftr" sz="quarter" idx="11"/>
          </p:nvPr>
        </p:nvSpPr>
        <p:spPr>
          <a:ln/>
        </p:spPr>
        <p:txBody>
          <a:bodyPr/>
          <a:lstStyle>
            <a:lvl1pPr>
              <a:defRPr/>
            </a:lvl1pPr>
          </a:lstStyle>
          <a:p>
            <a:endParaRPr lang="x-none" altLang="x-none"/>
          </a:p>
        </p:txBody>
      </p:sp>
      <p:sp>
        <p:nvSpPr>
          <p:cNvPr id="6" name="Rectangle 6"/>
          <p:cNvSpPr>
            <a:spLocks noGrp="1" noChangeArrowheads="1"/>
          </p:cNvSpPr>
          <p:nvPr>
            <p:ph type="sldNum" sz="quarter" idx="12"/>
          </p:nvPr>
        </p:nvSpPr>
        <p:spPr>
          <a:ln/>
        </p:spPr>
        <p:txBody>
          <a:bodyPr/>
          <a:lstStyle>
            <a:lvl1pPr>
              <a:defRPr/>
            </a:lvl1pPr>
          </a:lstStyle>
          <a:p>
            <a:fld id="{A4BFBAF1-ECB0-8649-978A-EA40E6E2EF94}" type="slidenum">
              <a:rPr lang="en-US" altLang="es-VE"/>
              <a:pPr/>
              <a:t>‹Nº›</a:t>
            </a:fld>
            <a:endParaRPr lang="en-US" altLang="es-VE"/>
          </a:p>
        </p:txBody>
      </p:sp>
    </p:spTree>
    <p:extLst>
      <p:ext uri="{BB962C8B-B14F-4D97-AF65-F5344CB8AC3E}">
        <p14:creationId xmlns:p14="http://schemas.microsoft.com/office/powerpoint/2010/main" val="1115841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x-none" altLang="x-none"/>
          </a:p>
        </p:txBody>
      </p:sp>
      <p:sp>
        <p:nvSpPr>
          <p:cNvPr id="5" name="Rectangle 5"/>
          <p:cNvSpPr>
            <a:spLocks noGrp="1" noChangeArrowheads="1"/>
          </p:cNvSpPr>
          <p:nvPr>
            <p:ph type="ftr" sz="quarter" idx="11"/>
          </p:nvPr>
        </p:nvSpPr>
        <p:spPr>
          <a:ln/>
        </p:spPr>
        <p:txBody>
          <a:bodyPr/>
          <a:lstStyle>
            <a:lvl1pPr>
              <a:defRPr/>
            </a:lvl1pPr>
          </a:lstStyle>
          <a:p>
            <a:endParaRPr lang="x-none" altLang="x-none"/>
          </a:p>
        </p:txBody>
      </p:sp>
      <p:sp>
        <p:nvSpPr>
          <p:cNvPr id="6" name="Rectangle 6"/>
          <p:cNvSpPr>
            <a:spLocks noGrp="1" noChangeArrowheads="1"/>
          </p:cNvSpPr>
          <p:nvPr>
            <p:ph type="sldNum" sz="quarter" idx="12"/>
          </p:nvPr>
        </p:nvSpPr>
        <p:spPr>
          <a:ln/>
        </p:spPr>
        <p:txBody>
          <a:bodyPr/>
          <a:lstStyle>
            <a:lvl1pPr>
              <a:defRPr/>
            </a:lvl1pPr>
          </a:lstStyle>
          <a:p>
            <a:fld id="{5E01170D-4E12-5C47-86A5-B68D78AE5F72}" type="slidenum">
              <a:rPr lang="en-US" altLang="es-VE"/>
              <a:pPr/>
              <a:t>‹Nº›</a:t>
            </a:fld>
            <a:endParaRPr lang="en-US" altLang="es-VE"/>
          </a:p>
        </p:txBody>
      </p:sp>
    </p:spTree>
    <p:extLst>
      <p:ext uri="{BB962C8B-B14F-4D97-AF65-F5344CB8AC3E}">
        <p14:creationId xmlns:p14="http://schemas.microsoft.com/office/powerpoint/2010/main" val="714863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x-none" altLang="x-none"/>
          </a:p>
        </p:txBody>
      </p:sp>
      <p:sp>
        <p:nvSpPr>
          <p:cNvPr id="5" name="Rectangle 5"/>
          <p:cNvSpPr>
            <a:spLocks noGrp="1" noChangeArrowheads="1"/>
          </p:cNvSpPr>
          <p:nvPr>
            <p:ph type="ftr" sz="quarter" idx="11"/>
          </p:nvPr>
        </p:nvSpPr>
        <p:spPr>
          <a:ln/>
        </p:spPr>
        <p:txBody>
          <a:bodyPr/>
          <a:lstStyle>
            <a:lvl1pPr>
              <a:defRPr/>
            </a:lvl1pPr>
          </a:lstStyle>
          <a:p>
            <a:endParaRPr lang="x-none" altLang="x-none"/>
          </a:p>
        </p:txBody>
      </p:sp>
      <p:sp>
        <p:nvSpPr>
          <p:cNvPr id="6" name="Rectangle 6"/>
          <p:cNvSpPr>
            <a:spLocks noGrp="1" noChangeArrowheads="1"/>
          </p:cNvSpPr>
          <p:nvPr>
            <p:ph type="sldNum" sz="quarter" idx="12"/>
          </p:nvPr>
        </p:nvSpPr>
        <p:spPr>
          <a:ln/>
        </p:spPr>
        <p:txBody>
          <a:bodyPr/>
          <a:lstStyle>
            <a:lvl1pPr>
              <a:defRPr/>
            </a:lvl1pPr>
          </a:lstStyle>
          <a:p>
            <a:fld id="{F36754EE-2C12-BF45-B96F-3748CB5AA6E7}" type="slidenum">
              <a:rPr lang="en-US" altLang="es-VE"/>
              <a:pPr/>
              <a:t>‹Nº›</a:t>
            </a:fld>
            <a:endParaRPr lang="en-US" altLang="es-VE"/>
          </a:p>
        </p:txBody>
      </p:sp>
    </p:spTree>
    <p:extLst>
      <p:ext uri="{BB962C8B-B14F-4D97-AF65-F5344CB8AC3E}">
        <p14:creationId xmlns:p14="http://schemas.microsoft.com/office/powerpoint/2010/main" val="1688617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x-none" altLang="x-none"/>
          </a:p>
        </p:txBody>
      </p:sp>
      <p:sp>
        <p:nvSpPr>
          <p:cNvPr id="6" name="Rectangle 5"/>
          <p:cNvSpPr>
            <a:spLocks noGrp="1" noChangeArrowheads="1"/>
          </p:cNvSpPr>
          <p:nvPr>
            <p:ph type="ftr" sz="quarter" idx="11"/>
          </p:nvPr>
        </p:nvSpPr>
        <p:spPr>
          <a:ln/>
        </p:spPr>
        <p:txBody>
          <a:bodyPr/>
          <a:lstStyle>
            <a:lvl1pPr>
              <a:defRPr/>
            </a:lvl1pPr>
          </a:lstStyle>
          <a:p>
            <a:endParaRPr lang="x-none" altLang="x-none"/>
          </a:p>
        </p:txBody>
      </p:sp>
      <p:sp>
        <p:nvSpPr>
          <p:cNvPr id="7" name="Rectangle 6"/>
          <p:cNvSpPr>
            <a:spLocks noGrp="1" noChangeArrowheads="1"/>
          </p:cNvSpPr>
          <p:nvPr>
            <p:ph type="sldNum" sz="quarter" idx="12"/>
          </p:nvPr>
        </p:nvSpPr>
        <p:spPr>
          <a:ln/>
        </p:spPr>
        <p:txBody>
          <a:bodyPr/>
          <a:lstStyle>
            <a:lvl1pPr>
              <a:defRPr/>
            </a:lvl1pPr>
          </a:lstStyle>
          <a:p>
            <a:fld id="{B15F6FF3-29B3-A249-BD79-E88DC3AFD66D}" type="slidenum">
              <a:rPr lang="en-US" altLang="es-VE"/>
              <a:pPr/>
              <a:t>‹Nº›</a:t>
            </a:fld>
            <a:endParaRPr lang="en-US" altLang="es-VE"/>
          </a:p>
        </p:txBody>
      </p:sp>
    </p:spTree>
    <p:extLst>
      <p:ext uri="{BB962C8B-B14F-4D97-AF65-F5344CB8AC3E}">
        <p14:creationId xmlns:p14="http://schemas.microsoft.com/office/powerpoint/2010/main" val="1594918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x-none" altLang="x-none"/>
          </a:p>
        </p:txBody>
      </p:sp>
      <p:sp>
        <p:nvSpPr>
          <p:cNvPr id="8" name="Rectangle 5"/>
          <p:cNvSpPr>
            <a:spLocks noGrp="1" noChangeArrowheads="1"/>
          </p:cNvSpPr>
          <p:nvPr>
            <p:ph type="ftr" sz="quarter" idx="11"/>
          </p:nvPr>
        </p:nvSpPr>
        <p:spPr>
          <a:ln/>
        </p:spPr>
        <p:txBody>
          <a:bodyPr/>
          <a:lstStyle>
            <a:lvl1pPr>
              <a:defRPr/>
            </a:lvl1pPr>
          </a:lstStyle>
          <a:p>
            <a:endParaRPr lang="x-none" altLang="x-none"/>
          </a:p>
        </p:txBody>
      </p:sp>
      <p:sp>
        <p:nvSpPr>
          <p:cNvPr id="9" name="Rectangle 6"/>
          <p:cNvSpPr>
            <a:spLocks noGrp="1" noChangeArrowheads="1"/>
          </p:cNvSpPr>
          <p:nvPr>
            <p:ph type="sldNum" sz="quarter" idx="12"/>
          </p:nvPr>
        </p:nvSpPr>
        <p:spPr>
          <a:ln/>
        </p:spPr>
        <p:txBody>
          <a:bodyPr/>
          <a:lstStyle>
            <a:lvl1pPr>
              <a:defRPr/>
            </a:lvl1pPr>
          </a:lstStyle>
          <a:p>
            <a:fld id="{40E1B424-382B-F447-90CB-348232649C05}" type="slidenum">
              <a:rPr lang="en-US" altLang="es-VE"/>
              <a:pPr/>
              <a:t>‹Nº›</a:t>
            </a:fld>
            <a:endParaRPr lang="en-US" altLang="es-VE"/>
          </a:p>
        </p:txBody>
      </p:sp>
    </p:spTree>
    <p:extLst>
      <p:ext uri="{BB962C8B-B14F-4D97-AF65-F5344CB8AC3E}">
        <p14:creationId xmlns:p14="http://schemas.microsoft.com/office/powerpoint/2010/main" val="911776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x-none" altLang="x-none"/>
          </a:p>
        </p:txBody>
      </p:sp>
      <p:sp>
        <p:nvSpPr>
          <p:cNvPr id="4" name="Rectangle 5"/>
          <p:cNvSpPr>
            <a:spLocks noGrp="1" noChangeArrowheads="1"/>
          </p:cNvSpPr>
          <p:nvPr>
            <p:ph type="ftr" sz="quarter" idx="11"/>
          </p:nvPr>
        </p:nvSpPr>
        <p:spPr>
          <a:ln/>
        </p:spPr>
        <p:txBody>
          <a:bodyPr/>
          <a:lstStyle>
            <a:lvl1pPr>
              <a:defRPr/>
            </a:lvl1pPr>
          </a:lstStyle>
          <a:p>
            <a:endParaRPr lang="x-none" altLang="x-none"/>
          </a:p>
        </p:txBody>
      </p:sp>
      <p:sp>
        <p:nvSpPr>
          <p:cNvPr id="5" name="Rectangle 6"/>
          <p:cNvSpPr>
            <a:spLocks noGrp="1" noChangeArrowheads="1"/>
          </p:cNvSpPr>
          <p:nvPr>
            <p:ph type="sldNum" sz="quarter" idx="12"/>
          </p:nvPr>
        </p:nvSpPr>
        <p:spPr>
          <a:ln/>
        </p:spPr>
        <p:txBody>
          <a:bodyPr/>
          <a:lstStyle>
            <a:lvl1pPr>
              <a:defRPr/>
            </a:lvl1pPr>
          </a:lstStyle>
          <a:p>
            <a:fld id="{65070801-095E-CE47-9552-88764E252B4B}" type="slidenum">
              <a:rPr lang="en-US" altLang="es-VE"/>
              <a:pPr/>
              <a:t>‹Nº›</a:t>
            </a:fld>
            <a:endParaRPr lang="en-US" altLang="es-VE"/>
          </a:p>
        </p:txBody>
      </p:sp>
    </p:spTree>
    <p:extLst>
      <p:ext uri="{BB962C8B-B14F-4D97-AF65-F5344CB8AC3E}">
        <p14:creationId xmlns:p14="http://schemas.microsoft.com/office/powerpoint/2010/main" val="1929125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x-none" altLang="x-none"/>
          </a:p>
        </p:txBody>
      </p:sp>
      <p:sp>
        <p:nvSpPr>
          <p:cNvPr id="3" name="Rectangle 5"/>
          <p:cNvSpPr>
            <a:spLocks noGrp="1" noChangeArrowheads="1"/>
          </p:cNvSpPr>
          <p:nvPr>
            <p:ph type="ftr" sz="quarter" idx="11"/>
          </p:nvPr>
        </p:nvSpPr>
        <p:spPr>
          <a:ln/>
        </p:spPr>
        <p:txBody>
          <a:bodyPr/>
          <a:lstStyle>
            <a:lvl1pPr>
              <a:defRPr/>
            </a:lvl1pPr>
          </a:lstStyle>
          <a:p>
            <a:endParaRPr lang="x-none" altLang="x-none"/>
          </a:p>
        </p:txBody>
      </p:sp>
      <p:sp>
        <p:nvSpPr>
          <p:cNvPr id="4" name="Rectangle 6"/>
          <p:cNvSpPr>
            <a:spLocks noGrp="1" noChangeArrowheads="1"/>
          </p:cNvSpPr>
          <p:nvPr>
            <p:ph type="sldNum" sz="quarter" idx="12"/>
          </p:nvPr>
        </p:nvSpPr>
        <p:spPr>
          <a:ln/>
        </p:spPr>
        <p:txBody>
          <a:bodyPr/>
          <a:lstStyle>
            <a:lvl1pPr>
              <a:defRPr/>
            </a:lvl1pPr>
          </a:lstStyle>
          <a:p>
            <a:fld id="{1E9C220F-8417-914A-A997-8E29DCF6458C}" type="slidenum">
              <a:rPr lang="en-US" altLang="es-VE"/>
              <a:pPr/>
              <a:t>‹Nº›</a:t>
            </a:fld>
            <a:endParaRPr lang="en-US" altLang="es-VE"/>
          </a:p>
        </p:txBody>
      </p:sp>
    </p:spTree>
    <p:extLst>
      <p:ext uri="{BB962C8B-B14F-4D97-AF65-F5344CB8AC3E}">
        <p14:creationId xmlns:p14="http://schemas.microsoft.com/office/powerpoint/2010/main" val="96360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x-none" altLang="x-none"/>
          </a:p>
        </p:txBody>
      </p:sp>
      <p:sp>
        <p:nvSpPr>
          <p:cNvPr id="6" name="Rectangle 5"/>
          <p:cNvSpPr>
            <a:spLocks noGrp="1" noChangeArrowheads="1"/>
          </p:cNvSpPr>
          <p:nvPr>
            <p:ph type="ftr" sz="quarter" idx="11"/>
          </p:nvPr>
        </p:nvSpPr>
        <p:spPr>
          <a:ln/>
        </p:spPr>
        <p:txBody>
          <a:bodyPr/>
          <a:lstStyle>
            <a:lvl1pPr>
              <a:defRPr/>
            </a:lvl1pPr>
          </a:lstStyle>
          <a:p>
            <a:endParaRPr lang="x-none" altLang="x-none"/>
          </a:p>
        </p:txBody>
      </p:sp>
      <p:sp>
        <p:nvSpPr>
          <p:cNvPr id="7" name="Rectangle 6"/>
          <p:cNvSpPr>
            <a:spLocks noGrp="1" noChangeArrowheads="1"/>
          </p:cNvSpPr>
          <p:nvPr>
            <p:ph type="sldNum" sz="quarter" idx="12"/>
          </p:nvPr>
        </p:nvSpPr>
        <p:spPr>
          <a:ln/>
        </p:spPr>
        <p:txBody>
          <a:bodyPr/>
          <a:lstStyle>
            <a:lvl1pPr>
              <a:defRPr/>
            </a:lvl1pPr>
          </a:lstStyle>
          <a:p>
            <a:fld id="{BEB1F7BB-FF9D-C840-B88B-D33B92A9D46F}" type="slidenum">
              <a:rPr lang="en-US" altLang="es-VE"/>
              <a:pPr/>
              <a:t>‹Nº›</a:t>
            </a:fld>
            <a:endParaRPr lang="en-US" altLang="es-VE"/>
          </a:p>
        </p:txBody>
      </p:sp>
    </p:spTree>
    <p:extLst>
      <p:ext uri="{BB962C8B-B14F-4D97-AF65-F5344CB8AC3E}">
        <p14:creationId xmlns:p14="http://schemas.microsoft.com/office/powerpoint/2010/main" val="333951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x-none" altLang="x-none"/>
          </a:p>
        </p:txBody>
      </p:sp>
      <p:sp>
        <p:nvSpPr>
          <p:cNvPr id="6" name="Rectangle 5"/>
          <p:cNvSpPr>
            <a:spLocks noGrp="1" noChangeArrowheads="1"/>
          </p:cNvSpPr>
          <p:nvPr>
            <p:ph type="ftr" sz="quarter" idx="11"/>
          </p:nvPr>
        </p:nvSpPr>
        <p:spPr>
          <a:ln/>
        </p:spPr>
        <p:txBody>
          <a:bodyPr/>
          <a:lstStyle>
            <a:lvl1pPr>
              <a:defRPr/>
            </a:lvl1pPr>
          </a:lstStyle>
          <a:p>
            <a:endParaRPr lang="x-none" altLang="x-none"/>
          </a:p>
        </p:txBody>
      </p:sp>
      <p:sp>
        <p:nvSpPr>
          <p:cNvPr id="7" name="Rectangle 6"/>
          <p:cNvSpPr>
            <a:spLocks noGrp="1" noChangeArrowheads="1"/>
          </p:cNvSpPr>
          <p:nvPr>
            <p:ph type="sldNum" sz="quarter" idx="12"/>
          </p:nvPr>
        </p:nvSpPr>
        <p:spPr>
          <a:ln/>
        </p:spPr>
        <p:txBody>
          <a:bodyPr/>
          <a:lstStyle>
            <a:lvl1pPr>
              <a:defRPr/>
            </a:lvl1pPr>
          </a:lstStyle>
          <a:p>
            <a:fld id="{69098EEC-B5E6-CD47-A376-077853E03E9E}" type="slidenum">
              <a:rPr lang="en-US" altLang="es-VE"/>
              <a:pPr/>
              <a:t>‹Nº›</a:t>
            </a:fld>
            <a:endParaRPr lang="en-US" altLang="es-VE"/>
          </a:p>
        </p:txBody>
      </p:sp>
    </p:spTree>
    <p:extLst>
      <p:ext uri="{BB962C8B-B14F-4D97-AF65-F5344CB8AC3E}">
        <p14:creationId xmlns:p14="http://schemas.microsoft.com/office/powerpoint/2010/main" val="1343637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s-VE"/>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s-VE"/>
              <a:t>Click to edit Master text styles</a:t>
            </a:r>
          </a:p>
          <a:p>
            <a:pPr lvl="1"/>
            <a:r>
              <a:rPr lang="en-US" altLang="es-VE"/>
              <a:t>Second level</a:t>
            </a:r>
          </a:p>
          <a:p>
            <a:pPr lvl="2"/>
            <a:r>
              <a:rPr lang="en-US" altLang="es-VE"/>
              <a:t>Third level</a:t>
            </a:r>
          </a:p>
          <a:p>
            <a:pPr lvl="3"/>
            <a:r>
              <a:rPr lang="en-US" altLang="es-VE"/>
              <a:t>Fourth level</a:t>
            </a:r>
          </a:p>
          <a:p>
            <a:pPr lvl="4"/>
            <a:r>
              <a:rPr lang="en-US" altLang="es-V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x-none" altLang="x-non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x-none" altLang="x-non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30A9DDCC-605B-7C48-ABF3-E3A13BACF29F}" type="slidenum">
              <a:rPr lang="en-US" altLang="es-VE"/>
              <a:pPr/>
              <a:t>‹Nº›</a:t>
            </a:fld>
            <a:endParaRPr lang="en-US" altLang="es-V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emf"/><Relationship Id="rId4" Type="http://schemas.openxmlformats.org/officeDocument/2006/relationships/image" Target="../media/image3.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56C1388-BED1-4520-B718-4C6CCE63F461}"/>
              </a:ext>
            </a:extLst>
          </p:cNvPr>
          <p:cNvSpPr/>
          <p:nvPr/>
        </p:nvSpPr>
        <p:spPr>
          <a:xfrm>
            <a:off x="304800" y="381000"/>
            <a:ext cx="8610600" cy="6096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2" name="Título 1"/>
          <p:cNvSpPr>
            <a:spLocks noGrp="1"/>
          </p:cNvSpPr>
          <p:nvPr>
            <p:ph type="ctrTitle"/>
          </p:nvPr>
        </p:nvSpPr>
        <p:spPr>
          <a:xfrm>
            <a:off x="371475" y="2122488"/>
            <a:ext cx="8401050" cy="960437"/>
          </a:xfrm>
        </p:spPr>
        <p:txBody>
          <a:bodyPr>
            <a:normAutofit/>
          </a:bodyPr>
          <a:lstStyle/>
          <a:p>
            <a:pPr>
              <a:defRPr/>
            </a:pPr>
            <a:r>
              <a:rPr lang="es-ES" sz="2700" b="1" dirty="0"/>
              <a:t>MAESTRÍA EN MANUFACTURA Y DISEÑO ASISTIDO POR COMPUTADOR, II PROMOCIÓN</a:t>
            </a:r>
            <a:endParaRPr lang="es-EC" sz="2700" dirty="0"/>
          </a:p>
        </p:txBody>
      </p:sp>
      <p:sp>
        <p:nvSpPr>
          <p:cNvPr id="39938" name="Subtítulo 2"/>
          <p:cNvSpPr>
            <a:spLocks noGrp="1"/>
          </p:cNvSpPr>
          <p:nvPr>
            <p:ph type="subTitle" idx="1"/>
          </p:nvPr>
        </p:nvSpPr>
        <p:spPr>
          <a:xfrm>
            <a:off x="554038" y="3378201"/>
            <a:ext cx="8035925" cy="1422400"/>
          </a:xfrm>
        </p:spPr>
        <p:txBody>
          <a:bodyPr/>
          <a:lstStyle/>
          <a:p>
            <a:r>
              <a:rPr lang="es-ES" altLang="x-none" sz="2000" b="1" dirty="0"/>
              <a:t>“</a:t>
            </a:r>
            <a:r>
              <a:rPr lang="es-ES" sz="2000" dirty="0"/>
              <a:t> </a:t>
            </a:r>
            <a:r>
              <a:rPr lang="es-ES" sz="2000" b="1" dirty="0"/>
              <a:t>CARACTERIZACIÓN DE LAS PROPIEDADES MECÁNICAS DE UN MATERIAL COMPUESTO FABRICADO CON MATRIZ DE RESINA EPÓXICA Y REFUERZO DE FIBRA NATURAL DE TOTORA </a:t>
            </a:r>
            <a:r>
              <a:rPr lang="es-ES" altLang="x-none" sz="2000" b="1" dirty="0"/>
              <a:t>.”</a:t>
            </a:r>
            <a:r>
              <a:rPr lang="es-ES_tradnl" altLang="x-none" sz="2000" dirty="0"/>
              <a:t> </a:t>
            </a:r>
            <a:endParaRPr lang="es-EC" altLang="x-none" sz="2100" dirty="0"/>
          </a:p>
        </p:txBody>
      </p:sp>
      <p:pic>
        <p:nvPicPr>
          <p:cNvPr id="39939" name="Image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812" y="884372"/>
            <a:ext cx="32543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C17D5C0C-475E-40D3-90B7-20E468CD5365}"/>
              </a:ext>
            </a:extLst>
          </p:cNvPr>
          <p:cNvSpPr/>
          <p:nvPr/>
        </p:nvSpPr>
        <p:spPr>
          <a:xfrm>
            <a:off x="2160586" y="4815349"/>
            <a:ext cx="5764213" cy="830997"/>
          </a:xfrm>
          <a:prstGeom prst="rect">
            <a:avLst/>
          </a:prstGeom>
        </p:spPr>
        <p:txBody>
          <a:bodyPr wrap="square">
            <a:spAutoFit/>
          </a:bodyPr>
          <a:lstStyle/>
          <a:p>
            <a:r>
              <a:rPr lang="es-EC" altLang="x-none" dirty="0"/>
              <a:t>Autor:  Pablo Hugo Vilañez Espinoza</a:t>
            </a:r>
          </a:p>
          <a:p>
            <a:r>
              <a:rPr lang="es-EC" altLang="x-none" dirty="0"/>
              <a:t>Director:  Leonardo Goyos PhD.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 name="Text Box 8"/>
          <p:cNvSpPr txBox="1">
            <a:spLocks noChangeArrowheads="1"/>
          </p:cNvSpPr>
          <p:nvPr/>
        </p:nvSpPr>
        <p:spPr bwMode="auto">
          <a:xfrm>
            <a:off x="685800" y="975116"/>
            <a:ext cx="7772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4000" b="1" dirty="0">
                <a:latin typeface="Calibri" charset="0"/>
              </a:rPr>
              <a:t>Metodología:</a:t>
            </a:r>
          </a:p>
          <a:p>
            <a:pPr eaLnBrk="1" hangingPunct="1">
              <a:spcBef>
                <a:spcPct val="0"/>
              </a:spcBef>
              <a:buFontTx/>
              <a:buNone/>
            </a:pPr>
            <a:endParaRPr lang="es-EC" altLang="es-VE" sz="1000" b="1" dirty="0">
              <a:latin typeface="Calibri" charset="0"/>
            </a:endParaRPr>
          </a:p>
          <a:p>
            <a:pPr eaLnBrk="1" hangingPunct="1">
              <a:spcBef>
                <a:spcPct val="0"/>
              </a:spcBef>
              <a:buFontTx/>
              <a:buNone/>
            </a:pPr>
            <a:r>
              <a:rPr lang="es-EC" altLang="es-VE" sz="4000" b="1" i="1" dirty="0">
                <a:latin typeface="Calibri" charset="0"/>
              </a:rPr>
              <a:t>Materiales</a:t>
            </a:r>
            <a:r>
              <a:rPr lang="es-EC" altLang="es-VE" sz="4000" b="1" dirty="0">
                <a:latin typeface="Calibri" charset="0"/>
              </a:rPr>
              <a:t>:</a:t>
            </a:r>
          </a:p>
        </p:txBody>
      </p:sp>
      <p:pic>
        <p:nvPicPr>
          <p:cNvPr id="3" name="Imagen 2"/>
          <p:cNvPicPr>
            <a:picLocks noChangeAspect="1"/>
          </p:cNvPicPr>
          <p:nvPr/>
        </p:nvPicPr>
        <p:blipFill rotWithShape="1">
          <a:blip r:embed="rId4"/>
          <a:srcRect l="70498" t="15625" r="15447" b="20834"/>
          <a:stretch/>
        </p:blipFill>
        <p:spPr>
          <a:xfrm>
            <a:off x="2121305" y="3429000"/>
            <a:ext cx="523946" cy="1331696"/>
          </a:xfrm>
          <a:prstGeom prst="rect">
            <a:avLst/>
          </a:prstGeom>
        </p:spPr>
      </p:pic>
      <p:pic>
        <p:nvPicPr>
          <p:cNvPr id="7" name="Imagen 6"/>
          <p:cNvPicPr>
            <a:picLocks noChangeAspect="1"/>
          </p:cNvPicPr>
          <p:nvPr/>
        </p:nvPicPr>
        <p:blipFill rotWithShape="1">
          <a:blip r:embed="rId5"/>
          <a:srcRect l="38873" t="27083" r="30673" b="40625"/>
          <a:stretch/>
        </p:blipFill>
        <p:spPr>
          <a:xfrm>
            <a:off x="2590800" y="2439379"/>
            <a:ext cx="3962400" cy="2362200"/>
          </a:xfrm>
          <a:prstGeom prst="rect">
            <a:avLst/>
          </a:prstGeom>
        </p:spPr>
      </p:pic>
      <p:pic>
        <p:nvPicPr>
          <p:cNvPr id="10" name="Imagen 9"/>
          <p:cNvPicPr>
            <a:picLocks noChangeAspect="1"/>
          </p:cNvPicPr>
          <p:nvPr/>
        </p:nvPicPr>
        <p:blipFill rotWithShape="1">
          <a:blip r:embed="rId6"/>
          <a:srcRect l="65227" t="25000" r="7833" b="50000"/>
          <a:stretch/>
        </p:blipFill>
        <p:spPr>
          <a:xfrm>
            <a:off x="477030" y="3944206"/>
            <a:ext cx="1620829" cy="845650"/>
          </a:xfrm>
          <a:prstGeom prst="rect">
            <a:avLst/>
          </a:prstGeom>
        </p:spPr>
      </p:pic>
      <p:pic>
        <p:nvPicPr>
          <p:cNvPr id="11" name="Imagen 10"/>
          <p:cNvPicPr>
            <a:picLocks noChangeAspect="1"/>
          </p:cNvPicPr>
          <p:nvPr/>
        </p:nvPicPr>
        <p:blipFill rotWithShape="1">
          <a:blip r:embed="rId7"/>
          <a:srcRect l="66398" t="21875" r="13689" b="52083"/>
          <a:stretch/>
        </p:blipFill>
        <p:spPr>
          <a:xfrm>
            <a:off x="6081027" y="5035577"/>
            <a:ext cx="1391563" cy="1023208"/>
          </a:xfrm>
          <a:prstGeom prst="rect">
            <a:avLst/>
          </a:prstGeom>
        </p:spPr>
      </p:pic>
      <p:pic>
        <p:nvPicPr>
          <p:cNvPr id="12" name="Imagen 11"/>
          <p:cNvPicPr>
            <a:picLocks noChangeAspect="1"/>
          </p:cNvPicPr>
          <p:nvPr/>
        </p:nvPicPr>
        <p:blipFill rotWithShape="1">
          <a:blip r:embed="rId8"/>
          <a:srcRect l="65813" t="16671" r="11352" b="41667"/>
          <a:stretch/>
        </p:blipFill>
        <p:spPr>
          <a:xfrm>
            <a:off x="6776809" y="2630300"/>
            <a:ext cx="1752600" cy="1797721"/>
          </a:xfrm>
          <a:prstGeom prst="rect">
            <a:avLst/>
          </a:prstGeom>
        </p:spPr>
      </p:pic>
      <p:pic>
        <p:nvPicPr>
          <p:cNvPr id="13" name="Imagen 12"/>
          <p:cNvPicPr>
            <a:picLocks noChangeAspect="1"/>
          </p:cNvPicPr>
          <p:nvPr/>
        </p:nvPicPr>
        <p:blipFill rotWithShape="1">
          <a:blip r:embed="rId9"/>
          <a:srcRect l="64641" t="16667" r="11933" b="44791"/>
          <a:stretch/>
        </p:blipFill>
        <p:spPr>
          <a:xfrm>
            <a:off x="3962400" y="5075709"/>
            <a:ext cx="1719160" cy="1590223"/>
          </a:xfrm>
          <a:prstGeom prst="rect">
            <a:avLst/>
          </a:prstGeom>
        </p:spPr>
      </p:pic>
      <p:pic>
        <p:nvPicPr>
          <p:cNvPr id="14" name="Imagen 13"/>
          <p:cNvPicPr>
            <a:picLocks noChangeAspect="1"/>
          </p:cNvPicPr>
          <p:nvPr/>
        </p:nvPicPr>
        <p:blipFill rotWithShape="1">
          <a:blip r:embed="rId10"/>
          <a:srcRect l="59956" t="45833" r="9590" b="29167"/>
          <a:stretch/>
        </p:blipFill>
        <p:spPr>
          <a:xfrm>
            <a:off x="1991181" y="5547181"/>
            <a:ext cx="1745319" cy="805532"/>
          </a:xfrm>
          <a:prstGeom prst="rect">
            <a:avLst/>
          </a:prstGeom>
        </p:spPr>
      </p:pic>
    </p:spTree>
    <p:extLst>
      <p:ext uri="{BB962C8B-B14F-4D97-AF65-F5344CB8AC3E}">
        <p14:creationId xmlns:p14="http://schemas.microsoft.com/office/powerpoint/2010/main" val="2987355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 name="Text Box 8"/>
          <p:cNvSpPr txBox="1">
            <a:spLocks noChangeArrowheads="1"/>
          </p:cNvSpPr>
          <p:nvPr/>
        </p:nvSpPr>
        <p:spPr bwMode="auto">
          <a:xfrm>
            <a:off x="685800" y="975116"/>
            <a:ext cx="7772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4000" b="1" dirty="0">
                <a:latin typeface="Calibri" charset="0"/>
              </a:rPr>
              <a:t>Metodología:</a:t>
            </a:r>
          </a:p>
          <a:p>
            <a:pPr eaLnBrk="1" hangingPunct="1">
              <a:spcBef>
                <a:spcPct val="0"/>
              </a:spcBef>
              <a:buFontTx/>
              <a:buNone/>
            </a:pPr>
            <a:endParaRPr lang="es-EC" altLang="es-VE" sz="1000" b="1" dirty="0">
              <a:latin typeface="Calibri" charset="0"/>
            </a:endParaRPr>
          </a:p>
          <a:p>
            <a:pPr eaLnBrk="1" hangingPunct="1">
              <a:spcBef>
                <a:spcPct val="0"/>
              </a:spcBef>
              <a:buFontTx/>
              <a:buNone/>
            </a:pPr>
            <a:r>
              <a:rPr lang="es-EC" altLang="es-VE" sz="4000" b="1" i="1" dirty="0">
                <a:latin typeface="Calibri" charset="0"/>
              </a:rPr>
              <a:t>Equipos</a:t>
            </a:r>
            <a:r>
              <a:rPr lang="es-EC" altLang="es-VE" sz="4000" b="1" dirty="0">
                <a:latin typeface="Calibri" charset="0"/>
              </a:rPr>
              <a:t>:</a:t>
            </a:r>
          </a:p>
        </p:txBody>
      </p:sp>
      <p:pic>
        <p:nvPicPr>
          <p:cNvPr id="2" name="Imagen 1"/>
          <p:cNvPicPr>
            <a:picLocks noChangeAspect="1"/>
          </p:cNvPicPr>
          <p:nvPr/>
        </p:nvPicPr>
        <p:blipFill rotWithShape="1">
          <a:blip r:embed="rId4"/>
          <a:srcRect l="30088" t="23958" r="51171" b="8333"/>
          <a:stretch/>
        </p:blipFill>
        <p:spPr>
          <a:xfrm>
            <a:off x="7302304" y="2630982"/>
            <a:ext cx="1613096" cy="3276600"/>
          </a:xfrm>
          <a:prstGeom prst="rect">
            <a:avLst/>
          </a:prstGeom>
        </p:spPr>
      </p:pic>
      <p:pic>
        <p:nvPicPr>
          <p:cNvPr id="3" name="Imagen 2"/>
          <p:cNvPicPr>
            <a:picLocks noChangeAspect="1"/>
          </p:cNvPicPr>
          <p:nvPr/>
        </p:nvPicPr>
        <p:blipFill>
          <a:blip r:embed="rId5"/>
          <a:stretch>
            <a:fillRect/>
          </a:stretch>
        </p:blipFill>
        <p:spPr>
          <a:xfrm>
            <a:off x="2828622" y="2480031"/>
            <a:ext cx="1887087" cy="3488801"/>
          </a:xfrm>
          <a:prstGeom prst="rect">
            <a:avLst/>
          </a:prstGeom>
        </p:spPr>
      </p:pic>
      <p:pic>
        <p:nvPicPr>
          <p:cNvPr id="6" name="Imagen 5"/>
          <p:cNvPicPr>
            <a:picLocks noChangeAspect="1"/>
          </p:cNvPicPr>
          <p:nvPr/>
        </p:nvPicPr>
        <p:blipFill>
          <a:blip r:embed="rId6"/>
          <a:stretch>
            <a:fillRect/>
          </a:stretch>
        </p:blipFill>
        <p:spPr>
          <a:xfrm>
            <a:off x="4830009" y="2442227"/>
            <a:ext cx="2243695" cy="3465355"/>
          </a:xfrm>
          <a:prstGeom prst="rect">
            <a:avLst/>
          </a:prstGeom>
        </p:spPr>
      </p:pic>
      <p:pic>
        <p:nvPicPr>
          <p:cNvPr id="7" name="Imagen 6"/>
          <p:cNvPicPr>
            <a:picLocks noChangeAspect="1"/>
          </p:cNvPicPr>
          <p:nvPr/>
        </p:nvPicPr>
        <p:blipFill rotWithShape="1">
          <a:blip r:embed="rId7"/>
          <a:srcRect l="58785" t="14584" r="7833" b="37500"/>
          <a:stretch/>
        </p:blipFill>
        <p:spPr>
          <a:xfrm>
            <a:off x="504521" y="4196772"/>
            <a:ext cx="2209801" cy="1783348"/>
          </a:xfrm>
          <a:prstGeom prst="rect">
            <a:avLst/>
          </a:prstGeom>
        </p:spPr>
      </p:pic>
      <p:pic>
        <p:nvPicPr>
          <p:cNvPr id="9" name="Imagen 8"/>
          <p:cNvPicPr>
            <a:picLocks noChangeAspect="1"/>
          </p:cNvPicPr>
          <p:nvPr/>
        </p:nvPicPr>
        <p:blipFill rotWithShape="1">
          <a:blip r:embed="rId8"/>
          <a:srcRect l="63471" t="16667" r="11932" b="53125"/>
          <a:stretch/>
        </p:blipFill>
        <p:spPr>
          <a:xfrm>
            <a:off x="758326" y="2927965"/>
            <a:ext cx="1805913" cy="1246939"/>
          </a:xfrm>
          <a:prstGeom prst="rect">
            <a:avLst/>
          </a:prstGeom>
        </p:spPr>
      </p:pic>
    </p:spTree>
    <p:extLst>
      <p:ext uri="{BB962C8B-B14F-4D97-AF65-F5344CB8AC3E}">
        <p14:creationId xmlns:p14="http://schemas.microsoft.com/office/powerpoint/2010/main" val="3374913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 name="Text Box 8"/>
          <p:cNvSpPr txBox="1">
            <a:spLocks noChangeArrowheads="1"/>
          </p:cNvSpPr>
          <p:nvPr/>
        </p:nvSpPr>
        <p:spPr bwMode="auto">
          <a:xfrm>
            <a:off x="457200" y="1143000"/>
            <a:ext cx="81534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3600" b="1" dirty="0">
                <a:latin typeface="Calibri" charset="0"/>
              </a:rPr>
              <a:t>Metodología utilizada en la Fabricación del Material Compuesto</a:t>
            </a:r>
          </a:p>
          <a:p>
            <a:pPr eaLnBrk="1" hangingPunct="1">
              <a:spcBef>
                <a:spcPct val="0"/>
              </a:spcBef>
              <a:buFontTx/>
              <a:buNone/>
            </a:pPr>
            <a:r>
              <a:rPr lang="es-EC" sz="3600" b="1" dirty="0">
                <a:latin typeface="Calibri" panose="020F0502020204030204" pitchFamily="34" charset="0"/>
                <a:cs typeface="Calibri" panose="020F0502020204030204" pitchFamily="34" charset="0"/>
              </a:rPr>
              <a:t>1.- Caracterización de la fibra de Totora:</a:t>
            </a:r>
          </a:p>
          <a:p>
            <a:pPr marL="457200" indent="-457200" eaLnBrk="1" hangingPunct="1">
              <a:spcBef>
                <a:spcPct val="0"/>
              </a:spcBef>
            </a:pPr>
            <a:r>
              <a:rPr lang="es-ES_tradnl" sz="3600" dirty="0"/>
              <a:t>Selección de la Totora de un lote de cosecha  </a:t>
            </a:r>
          </a:p>
          <a:p>
            <a:pPr marL="457200" indent="-457200" eaLnBrk="1" hangingPunct="1">
              <a:spcBef>
                <a:spcPct val="0"/>
              </a:spcBef>
            </a:pPr>
            <a:r>
              <a:rPr lang="es-ES_tradnl" sz="3600" dirty="0"/>
              <a:t>Proceso de secado artesanal, duración 30 días.</a:t>
            </a:r>
          </a:p>
          <a:p>
            <a:pPr marL="457200" indent="-457200" eaLnBrk="1" hangingPunct="1">
              <a:spcBef>
                <a:spcPct val="0"/>
              </a:spcBef>
            </a:pPr>
            <a:r>
              <a:rPr lang="es-ES_tradnl" sz="3600" dirty="0"/>
              <a:t>Extracción de la parte esponjosa interna del tallo.</a:t>
            </a:r>
          </a:p>
          <a:p>
            <a:pPr eaLnBrk="1" hangingPunct="1">
              <a:spcBef>
                <a:spcPct val="0"/>
              </a:spcBef>
              <a:buNone/>
            </a:pPr>
            <a:endParaRPr lang="es-EC"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991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 name="Text Box 8"/>
          <p:cNvSpPr txBox="1">
            <a:spLocks noChangeArrowheads="1"/>
          </p:cNvSpPr>
          <p:nvPr/>
        </p:nvSpPr>
        <p:spPr bwMode="auto">
          <a:xfrm>
            <a:off x="457200" y="1143000"/>
            <a:ext cx="81534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3600" b="1" dirty="0">
                <a:latin typeface="Calibri" charset="0"/>
              </a:rPr>
              <a:t>Metodología utilizada en la Fabricación del Material Compuesto</a:t>
            </a:r>
          </a:p>
          <a:p>
            <a:pPr eaLnBrk="1" hangingPunct="1">
              <a:spcBef>
                <a:spcPct val="0"/>
              </a:spcBef>
              <a:buFontTx/>
              <a:buNone/>
            </a:pPr>
            <a:r>
              <a:rPr lang="es-EC" sz="3600" b="1" dirty="0">
                <a:latin typeface="Calibri" panose="020F0502020204030204" pitchFamily="34" charset="0"/>
                <a:cs typeface="Calibri" panose="020F0502020204030204" pitchFamily="34" charset="0"/>
              </a:rPr>
              <a:t>1.-Caracterización de la fibra de Totora :</a:t>
            </a:r>
          </a:p>
          <a:p>
            <a:pPr marL="457200" indent="-457200" eaLnBrk="1" hangingPunct="1">
              <a:spcBef>
                <a:spcPct val="0"/>
              </a:spcBef>
            </a:pPr>
            <a:r>
              <a:rPr lang="es-ES_tradnl" sz="3600" dirty="0"/>
              <a:t>Tratamiento químico de la parte externa del tallo de Totora para separar las fibras.</a:t>
            </a:r>
          </a:p>
          <a:p>
            <a:pPr marL="457200" indent="-457200" eaLnBrk="1" hangingPunct="1">
              <a:spcBef>
                <a:spcPct val="0"/>
              </a:spcBef>
            </a:pPr>
            <a:r>
              <a:rPr lang="es-EC" altLang="es-VE" sz="3600" dirty="0"/>
              <a:t>Ensayo de Tensión: </a:t>
            </a:r>
            <a:r>
              <a:rPr lang="es-ES" sz="3600" dirty="0"/>
              <a:t>ASTM D4761-02a</a:t>
            </a:r>
            <a:r>
              <a:rPr lang="es-ES_tradnl" sz="3600" dirty="0"/>
              <a:t> </a:t>
            </a:r>
            <a:endParaRPr lang="es-EC" altLang="es-VE" sz="3600" dirty="0"/>
          </a:p>
          <a:p>
            <a:pPr marL="457200" indent="-457200" eaLnBrk="1" hangingPunct="1">
              <a:spcBef>
                <a:spcPct val="0"/>
              </a:spcBef>
            </a:pPr>
            <a:r>
              <a:rPr lang="es-EC" altLang="es-VE" sz="3600" dirty="0"/>
              <a:t>Ensayo de Flexión: </a:t>
            </a:r>
            <a:r>
              <a:rPr lang="es-ES" sz="3600" dirty="0"/>
              <a:t>ASTM D4761-02a</a:t>
            </a:r>
            <a:endParaRPr lang="es-ES_tradnl" sz="3600" dirty="0"/>
          </a:p>
          <a:p>
            <a:pPr eaLnBrk="1" hangingPunct="1">
              <a:spcBef>
                <a:spcPct val="0"/>
              </a:spcBef>
              <a:buFontTx/>
              <a:buNone/>
            </a:pPr>
            <a:endParaRPr lang="es-EC" sz="3600" b="1" dirty="0">
              <a:latin typeface="Calibri" panose="020F0502020204030204" pitchFamily="34" charset="0"/>
              <a:cs typeface="Calibri" panose="020F0502020204030204" pitchFamily="34" charset="0"/>
            </a:endParaRPr>
          </a:p>
          <a:p>
            <a:pPr marL="571500" indent="-571500" eaLnBrk="1" hangingPunct="1">
              <a:spcBef>
                <a:spcPct val="0"/>
              </a:spcBef>
            </a:pPr>
            <a:endParaRPr lang="es-EC"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3949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 name="Text Box 8"/>
          <p:cNvSpPr txBox="1">
            <a:spLocks noChangeArrowheads="1"/>
          </p:cNvSpPr>
          <p:nvPr/>
        </p:nvSpPr>
        <p:spPr bwMode="auto">
          <a:xfrm>
            <a:off x="457200" y="1143000"/>
            <a:ext cx="815340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3600" b="1" dirty="0">
                <a:latin typeface="Calibri" charset="0"/>
              </a:rPr>
              <a:t>Metodología utilizada en la Fabricación del Material Compuesto</a:t>
            </a:r>
          </a:p>
          <a:p>
            <a:pPr eaLnBrk="1" hangingPunct="1">
              <a:spcBef>
                <a:spcPct val="0"/>
              </a:spcBef>
              <a:buFontTx/>
              <a:buNone/>
            </a:pPr>
            <a:r>
              <a:rPr lang="es-EC" sz="3600" b="1" dirty="0">
                <a:latin typeface="Calibri" panose="020F0502020204030204" pitchFamily="34" charset="0"/>
                <a:cs typeface="Calibri" panose="020F0502020204030204" pitchFamily="34" charset="0"/>
              </a:rPr>
              <a:t>2.- Caracterización de la resina epóxica :</a:t>
            </a:r>
          </a:p>
          <a:p>
            <a:pPr marL="457200" indent="-457200" eaLnBrk="1" hangingPunct="1">
              <a:spcBef>
                <a:spcPct val="0"/>
              </a:spcBef>
            </a:pPr>
            <a:r>
              <a:rPr lang="es-ES_tradnl" sz="3400" dirty="0"/>
              <a:t>Resina </a:t>
            </a:r>
            <a:r>
              <a:rPr lang="es-ES_tradnl" sz="3400" dirty="0" err="1"/>
              <a:t>Samhwa</a:t>
            </a:r>
            <a:r>
              <a:rPr lang="es-ES_tradnl" sz="3400" dirty="0"/>
              <a:t> </a:t>
            </a:r>
            <a:r>
              <a:rPr lang="es-ES_tradnl" sz="3400" dirty="0" err="1"/>
              <a:t>Paints</a:t>
            </a:r>
            <a:r>
              <a:rPr lang="es-ES_tradnl" sz="3400" dirty="0"/>
              <a:t> </a:t>
            </a:r>
            <a:r>
              <a:rPr lang="es-ES_tradnl" sz="3400" dirty="0" err="1"/>
              <a:t>Epocoat</a:t>
            </a:r>
            <a:r>
              <a:rPr lang="es-ES_tradnl" sz="3400" dirty="0"/>
              <a:t> 1100 parte A y parte B.</a:t>
            </a:r>
          </a:p>
          <a:p>
            <a:pPr marL="457200" indent="-457200" eaLnBrk="1" hangingPunct="1">
              <a:spcBef>
                <a:spcPct val="0"/>
              </a:spcBef>
            </a:pPr>
            <a:r>
              <a:rPr lang="es-ES" sz="3400" dirty="0"/>
              <a:t>Preparación mezclar en la proporción 3:1 </a:t>
            </a:r>
          </a:p>
          <a:p>
            <a:pPr marL="457200" indent="-457200" eaLnBrk="1" hangingPunct="1">
              <a:spcBef>
                <a:spcPct val="0"/>
              </a:spcBef>
            </a:pPr>
            <a:r>
              <a:rPr lang="es-ES_tradnl" sz="3400" dirty="0"/>
              <a:t>Moldeo por presión manual.</a:t>
            </a:r>
          </a:p>
          <a:p>
            <a:pPr marL="457200" indent="-457200" eaLnBrk="1" hangingPunct="1">
              <a:spcBef>
                <a:spcPct val="0"/>
              </a:spcBef>
            </a:pPr>
            <a:r>
              <a:rPr lang="es-EC" altLang="es-VE" sz="3400" dirty="0"/>
              <a:t>Ensayo de Tensión: </a:t>
            </a:r>
            <a:r>
              <a:rPr lang="es-ES" sz="3400" dirty="0"/>
              <a:t>ASTM D638-14</a:t>
            </a:r>
            <a:r>
              <a:rPr lang="es-ES_tradnl" sz="3400" dirty="0"/>
              <a:t> </a:t>
            </a:r>
            <a:endParaRPr lang="es-EC" altLang="es-VE" sz="3400" dirty="0"/>
          </a:p>
          <a:p>
            <a:pPr marL="457200" indent="-457200" eaLnBrk="1" hangingPunct="1">
              <a:spcBef>
                <a:spcPct val="0"/>
              </a:spcBef>
            </a:pPr>
            <a:r>
              <a:rPr lang="es-EC" altLang="es-VE" sz="3400" dirty="0"/>
              <a:t>Ensayo de Flexión: </a:t>
            </a:r>
            <a:r>
              <a:rPr lang="es-ES" sz="3400" dirty="0"/>
              <a:t>ASTM D790-15-e2</a:t>
            </a:r>
            <a:r>
              <a:rPr lang="es-ES_tradnl" sz="3400" dirty="0"/>
              <a:t> </a:t>
            </a:r>
            <a:endParaRPr lang="es-EC" altLang="es-VE" sz="3400" dirty="0">
              <a:latin typeface="Calibri" charset="0"/>
            </a:endParaRPr>
          </a:p>
          <a:p>
            <a:pPr eaLnBrk="1" hangingPunct="1">
              <a:spcBef>
                <a:spcPct val="0"/>
              </a:spcBef>
              <a:buNone/>
            </a:pPr>
            <a:r>
              <a:rPr lang="es-ES_tradnl" sz="3600" dirty="0"/>
              <a:t> </a:t>
            </a:r>
            <a:endParaRPr lang="es-EC"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0038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 name="Text Box 8"/>
          <p:cNvSpPr txBox="1">
            <a:spLocks noChangeArrowheads="1"/>
          </p:cNvSpPr>
          <p:nvPr/>
        </p:nvSpPr>
        <p:spPr bwMode="auto">
          <a:xfrm>
            <a:off x="457200" y="1143000"/>
            <a:ext cx="8458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3600" b="1" dirty="0">
                <a:latin typeface="Calibri" charset="0"/>
              </a:rPr>
              <a:t>Metodología utilizada en la Fabricación del Material Compuesto</a:t>
            </a:r>
          </a:p>
          <a:p>
            <a:pPr eaLnBrk="1" hangingPunct="1">
              <a:spcBef>
                <a:spcPct val="0"/>
              </a:spcBef>
              <a:buFontTx/>
              <a:buNone/>
            </a:pPr>
            <a:r>
              <a:rPr lang="es-EC" sz="3600" b="1" dirty="0">
                <a:latin typeface="Calibri" panose="020F0502020204030204" pitchFamily="34" charset="0"/>
                <a:cs typeface="Calibri" panose="020F0502020204030204" pitchFamily="34" charset="0"/>
              </a:rPr>
              <a:t>3.- Caracterización del material compuesto:</a:t>
            </a:r>
          </a:p>
          <a:p>
            <a:pPr marL="457200" indent="-457200" eaLnBrk="1" hangingPunct="1">
              <a:spcBef>
                <a:spcPct val="0"/>
              </a:spcBef>
            </a:pPr>
            <a:r>
              <a:rPr lang="es-ES_tradnl" sz="3600" dirty="0"/>
              <a:t>60% en volumen de resina y 40% de fibra</a:t>
            </a:r>
          </a:p>
          <a:p>
            <a:pPr marL="457200" indent="-457200" eaLnBrk="1" hangingPunct="1">
              <a:spcBef>
                <a:spcPct val="0"/>
              </a:spcBef>
            </a:pPr>
            <a:r>
              <a:rPr lang="es-ES_tradnl" sz="3600" dirty="0"/>
              <a:t>Proceso de presión manual.</a:t>
            </a:r>
          </a:p>
          <a:p>
            <a:pPr marL="457200" indent="-457200" eaLnBrk="1" hangingPunct="1">
              <a:spcBef>
                <a:spcPct val="0"/>
              </a:spcBef>
            </a:pPr>
            <a:r>
              <a:rPr lang="es-ES_tradnl" sz="3600" dirty="0"/>
              <a:t>Fibra larga unidireccional.</a:t>
            </a:r>
          </a:p>
          <a:p>
            <a:pPr marL="457200" indent="-457200" eaLnBrk="1" hangingPunct="1">
              <a:spcBef>
                <a:spcPct val="0"/>
              </a:spcBef>
            </a:pPr>
            <a:r>
              <a:rPr lang="es-EC" altLang="es-VE" sz="3600" dirty="0"/>
              <a:t>Ensayo de Tensión: </a:t>
            </a:r>
            <a:r>
              <a:rPr lang="es-ES" sz="3600" dirty="0"/>
              <a:t>ASTM3039-14</a:t>
            </a:r>
            <a:r>
              <a:rPr lang="es-ES_tradnl" sz="3600" dirty="0"/>
              <a:t> </a:t>
            </a:r>
            <a:endParaRPr lang="es-EC" altLang="es-VE" sz="3600" dirty="0"/>
          </a:p>
          <a:p>
            <a:pPr marL="457200" indent="-457200" eaLnBrk="1" hangingPunct="1">
              <a:spcBef>
                <a:spcPct val="0"/>
              </a:spcBef>
            </a:pPr>
            <a:r>
              <a:rPr lang="es-EC" altLang="es-VE" sz="3600" dirty="0"/>
              <a:t>Ensayo de Flexión: </a:t>
            </a:r>
            <a:r>
              <a:rPr lang="es-ES" sz="3600" dirty="0"/>
              <a:t>ASTM7264-15</a:t>
            </a:r>
            <a:r>
              <a:rPr lang="es-ES_tradnl" sz="3600" dirty="0"/>
              <a:t> </a:t>
            </a:r>
            <a:endParaRPr lang="es-EC"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5975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 name="Text Box 8"/>
          <p:cNvSpPr txBox="1">
            <a:spLocks noChangeArrowheads="1"/>
          </p:cNvSpPr>
          <p:nvPr/>
        </p:nvSpPr>
        <p:spPr bwMode="auto">
          <a:xfrm>
            <a:off x="457200" y="1143000"/>
            <a:ext cx="8458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3600" b="1" dirty="0">
                <a:latin typeface="Calibri" charset="0"/>
              </a:rPr>
              <a:t>Metodología utilizada en la Fabricación del Material Compuesto</a:t>
            </a:r>
          </a:p>
          <a:p>
            <a:pPr eaLnBrk="1" hangingPunct="1">
              <a:spcBef>
                <a:spcPct val="0"/>
              </a:spcBef>
              <a:buFontTx/>
              <a:buNone/>
            </a:pPr>
            <a:r>
              <a:rPr lang="es-EC" sz="3600" b="1" dirty="0">
                <a:latin typeface="Calibri" panose="020F0502020204030204" pitchFamily="34" charset="0"/>
                <a:cs typeface="Calibri" panose="020F0502020204030204" pitchFamily="34" charset="0"/>
              </a:rPr>
              <a:t>3.- Caracterización del material compuesto:</a:t>
            </a:r>
          </a:p>
          <a:p>
            <a:pPr eaLnBrk="1" hangingPunct="1">
              <a:spcBef>
                <a:spcPct val="0"/>
              </a:spcBef>
              <a:buFontTx/>
              <a:buNone/>
            </a:pPr>
            <a:endParaRPr lang="es-EC" sz="3600" b="1" dirty="0">
              <a:latin typeface="Calibri" panose="020F0502020204030204" pitchFamily="34" charset="0"/>
              <a:cs typeface="Calibri" panose="020F0502020204030204" pitchFamily="34" charset="0"/>
            </a:endParaRPr>
          </a:p>
          <a:p>
            <a:pPr marL="457200" indent="-457200" eaLnBrk="1" hangingPunct="1">
              <a:spcBef>
                <a:spcPct val="0"/>
              </a:spcBef>
            </a:pPr>
            <a:r>
              <a:rPr lang="es-ES_tradnl" sz="3600" dirty="0"/>
              <a:t>Observación de la adherencia entre la matriz y la fibra en microscopio a 200x de resolución.</a:t>
            </a:r>
            <a:endParaRPr lang="es-EC" altLang="es-VE" sz="3600" dirty="0">
              <a:latin typeface="Calibri" charset="0"/>
            </a:endParaRPr>
          </a:p>
        </p:txBody>
      </p:sp>
    </p:spTree>
    <p:extLst>
      <p:ext uri="{BB962C8B-B14F-4D97-AF65-F5344CB8AC3E}">
        <p14:creationId xmlns:p14="http://schemas.microsoft.com/office/powerpoint/2010/main" val="12746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 name="Text Box 8"/>
          <p:cNvSpPr txBox="1">
            <a:spLocks noChangeArrowheads="1"/>
          </p:cNvSpPr>
          <p:nvPr/>
        </p:nvSpPr>
        <p:spPr bwMode="auto">
          <a:xfrm>
            <a:off x="457200" y="1143000"/>
            <a:ext cx="8458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3600" b="1" dirty="0">
                <a:latin typeface="Calibri" charset="0"/>
              </a:rPr>
              <a:t>Metodología utilizada en la Fabricación del Material Compuesto</a:t>
            </a:r>
          </a:p>
          <a:p>
            <a:pPr eaLnBrk="1" hangingPunct="1">
              <a:spcBef>
                <a:spcPct val="0"/>
              </a:spcBef>
              <a:buFontTx/>
              <a:buNone/>
            </a:pPr>
            <a:endParaRPr lang="es-EC" altLang="es-VE" sz="3600" b="1" dirty="0">
              <a:latin typeface="Calibri" charset="0"/>
            </a:endParaRPr>
          </a:p>
          <a:p>
            <a:pPr eaLnBrk="1" hangingPunct="1">
              <a:spcBef>
                <a:spcPct val="0"/>
              </a:spcBef>
              <a:buFontTx/>
              <a:buNone/>
            </a:pPr>
            <a:r>
              <a:rPr lang="es-EC" sz="3600" b="1" dirty="0">
                <a:latin typeface="Calibri" panose="020F0502020204030204" pitchFamily="34" charset="0"/>
                <a:cs typeface="Calibri" panose="020F0502020204030204" pitchFamily="34" charset="0"/>
              </a:rPr>
              <a:t>4.- Simulación:</a:t>
            </a:r>
          </a:p>
          <a:p>
            <a:pPr marL="457200" indent="-457200" eaLnBrk="1" hangingPunct="1">
              <a:spcBef>
                <a:spcPct val="0"/>
              </a:spcBef>
            </a:pPr>
            <a:r>
              <a:rPr lang="es-ES_tradnl" sz="3600" dirty="0"/>
              <a:t>Modelo 3D de probetas</a:t>
            </a:r>
          </a:p>
          <a:p>
            <a:pPr marL="457200" indent="-457200" eaLnBrk="1" hangingPunct="1">
              <a:spcBef>
                <a:spcPct val="0"/>
              </a:spcBef>
            </a:pPr>
            <a:r>
              <a:rPr lang="es-ES_tradnl" sz="3600" dirty="0"/>
              <a:t>Simulación de ensayo de tracción y flexión</a:t>
            </a:r>
          </a:p>
        </p:txBody>
      </p:sp>
    </p:spTree>
    <p:extLst>
      <p:ext uri="{BB962C8B-B14F-4D97-AF65-F5344CB8AC3E}">
        <p14:creationId xmlns:p14="http://schemas.microsoft.com/office/powerpoint/2010/main" val="1155004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 name="Text Box 8"/>
          <p:cNvSpPr txBox="1">
            <a:spLocks noChangeArrowheads="1"/>
          </p:cNvSpPr>
          <p:nvPr/>
        </p:nvSpPr>
        <p:spPr bwMode="auto">
          <a:xfrm>
            <a:off x="457200" y="1129974"/>
            <a:ext cx="845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S" altLang="es-VE" sz="3600" b="1" dirty="0">
                <a:latin typeface="Calibri" charset="0"/>
              </a:rPr>
              <a:t>Caracterización de la fibra de Totora</a:t>
            </a:r>
            <a:endParaRPr lang="es-ES_tradnl" sz="3600" dirty="0"/>
          </a:p>
        </p:txBody>
      </p:sp>
      <p:pic>
        <p:nvPicPr>
          <p:cNvPr id="6" name="Imagen 5">
            <a:extLst>
              <a:ext uri="{FF2B5EF4-FFF2-40B4-BE49-F238E27FC236}">
                <a16:creationId xmlns:a16="http://schemas.microsoft.com/office/drawing/2014/main" id="{FDD3652C-844F-4118-A171-8D327CB28379}"/>
              </a:ext>
            </a:extLst>
          </p:cNvPr>
          <p:cNvPicPr>
            <a:picLocks noChangeAspect="1"/>
          </p:cNvPicPr>
          <p:nvPr/>
        </p:nvPicPr>
        <p:blipFill rotWithShape="1">
          <a:blip r:embed="rId4"/>
          <a:srcRect l="35000" t="29259" r="34167" b="41111"/>
          <a:stretch/>
        </p:blipFill>
        <p:spPr>
          <a:xfrm>
            <a:off x="3773497" y="1866488"/>
            <a:ext cx="4918192" cy="3187989"/>
          </a:xfrm>
          <a:prstGeom prst="rect">
            <a:avLst/>
          </a:prstGeom>
        </p:spPr>
      </p:pic>
      <p:pic>
        <p:nvPicPr>
          <p:cNvPr id="2" name="Imagen 1">
            <a:extLst>
              <a:ext uri="{FF2B5EF4-FFF2-40B4-BE49-F238E27FC236}">
                <a16:creationId xmlns:a16="http://schemas.microsoft.com/office/drawing/2014/main" id="{0A815754-28DB-41CA-B92B-B499B4850130}"/>
              </a:ext>
            </a:extLst>
          </p:cNvPr>
          <p:cNvPicPr>
            <a:picLocks noChangeAspect="1"/>
          </p:cNvPicPr>
          <p:nvPr/>
        </p:nvPicPr>
        <p:blipFill rotWithShape="1">
          <a:blip r:embed="rId5"/>
          <a:srcRect l="44035" t="50000" r="41250" b="11481"/>
          <a:stretch/>
        </p:blipFill>
        <p:spPr>
          <a:xfrm>
            <a:off x="452311" y="4332992"/>
            <a:ext cx="1319388" cy="2261706"/>
          </a:xfrm>
          <a:prstGeom prst="rect">
            <a:avLst/>
          </a:prstGeom>
        </p:spPr>
      </p:pic>
      <p:pic>
        <p:nvPicPr>
          <p:cNvPr id="3" name="Imagen 2">
            <a:extLst>
              <a:ext uri="{FF2B5EF4-FFF2-40B4-BE49-F238E27FC236}">
                <a16:creationId xmlns:a16="http://schemas.microsoft.com/office/drawing/2014/main" id="{A6DA36B0-0B56-4C28-8408-026F2751CC8C}"/>
              </a:ext>
            </a:extLst>
          </p:cNvPr>
          <p:cNvPicPr>
            <a:picLocks noChangeAspect="1"/>
          </p:cNvPicPr>
          <p:nvPr/>
        </p:nvPicPr>
        <p:blipFill rotWithShape="1">
          <a:blip r:embed="rId6"/>
          <a:srcRect l="41667" t="32169" r="47500" b="42592"/>
          <a:stretch/>
        </p:blipFill>
        <p:spPr>
          <a:xfrm>
            <a:off x="697794" y="1959115"/>
            <a:ext cx="990600" cy="2301174"/>
          </a:xfrm>
          <a:prstGeom prst="rect">
            <a:avLst/>
          </a:prstGeom>
        </p:spPr>
      </p:pic>
      <p:pic>
        <p:nvPicPr>
          <p:cNvPr id="7" name="Imagen 6">
            <a:extLst>
              <a:ext uri="{FF2B5EF4-FFF2-40B4-BE49-F238E27FC236}">
                <a16:creationId xmlns:a16="http://schemas.microsoft.com/office/drawing/2014/main" id="{4E14E0DE-FE8A-486E-BA36-D9FB2997C2D6}"/>
              </a:ext>
            </a:extLst>
          </p:cNvPr>
          <p:cNvPicPr>
            <a:picLocks noChangeAspect="1"/>
          </p:cNvPicPr>
          <p:nvPr/>
        </p:nvPicPr>
        <p:blipFill rotWithShape="1">
          <a:blip r:embed="rId7"/>
          <a:srcRect l="40000" t="25529" r="41667" b="15926"/>
          <a:stretch/>
        </p:blipFill>
        <p:spPr>
          <a:xfrm>
            <a:off x="1905000" y="1958537"/>
            <a:ext cx="1676400" cy="4603504"/>
          </a:xfrm>
          <a:prstGeom prst="rect">
            <a:avLst/>
          </a:prstGeom>
        </p:spPr>
      </p:pic>
      <p:sp>
        <p:nvSpPr>
          <p:cNvPr id="11" name="Text Box 8">
            <a:extLst>
              <a:ext uri="{FF2B5EF4-FFF2-40B4-BE49-F238E27FC236}">
                <a16:creationId xmlns:a16="http://schemas.microsoft.com/office/drawing/2014/main" id="{3079DB03-16FE-4841-9E8E-A05F3F43B17F}"/>
              </a:ext>
            </a:extLst>
          </p:cNvPr>
          <p:cNvSpPr txBox="1">
            <a:spLocks noChangeArrowheads="1"/>
          </p:cNvSpPr>
          <p:nvPr/>
        </p:nvSpPr>
        <p:spPr bwMode="auto">
          <a:xfrm>
            <a:off x="3819777" y="5113148"/>
            <a:ext cx="456222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S" altLang="es-VE" sz="2000" b="1" u="sng" dirty="0">
                <a:latin typeface="Calibri" charset="0"/>
              </a:rPr>
              <a:t>Tracción:</a:t>
            </a:r>
            <a:r>
              <a:rPr lang="es-ES" altLang="es-VE" sz="2000" b="1" dirty="0">
                <a:latin typeface="Calibri" charset="0"/>
              </a:rPr>
              <a:t> Esfuerzo máx.= 38,99MPa Deformación unitaria=0,035mm/mm</a:t>
            </a:r>
          </a:p>
          <a:p>
            <a:pPr eaLnBrk="1" hangingPunct="1">
              <a:spcBef>
                <a:spcPct val="0"/>
              </a:spcBef>
              <a:buFontTx/>
              <a:buNone/>
            </a:pPr>
            <a:r>
              <a:rPr lang="es-ES" altLang="es-VE" sz="2000" b="1" dirty="0">
                <a:latin typeface="Calibri" charset="0"/>
              </a:rPr>
              <a:t>E=</a:t>
            </a:r>
            <a:r>
              <a:rPr lang="es-ES" sz="2000" b="1" dirty="0">
                <a:latin typeface="Calibri" charset="0"/>
              </a:rPr>
              <a:t>1128,51 MPa </a:t>
            </a:r>
            <a:endParaRPr lang="es-ES" altLang="es-VE" sz="2000" b="1" dirty="0">
              <a:latin typeface="Calibri" charset="0"/>
            </a:endParaRPr>
          </a:p>
          <a:p>
            <a:pPr eaLnBrk="1" hangingPunct="1">
              <a:spcBef>
                <a:spcPct val="0"/>
              </a:spcBef>
              <a:buNone/>
            </a:pPr>
            <a:r>
              <a:rPr lang="es-ES" altLang="es-VE" sz="2000" b="1" u="sng" dirty="0">
                <a:latin typeface="Calibri" charset="0"/>
              </a:rPr>
              <a:t>Flexión:</a:t>
            </a:r>
            <a:r>
              <a:rPr lang="es-ES" altLang="es-VE" sz="2000" b="1" dirty="0">
                <a:latin typeface="Calibri" charset="0"/>
              </a:rPr>
              <a:t> Esfuerzo máx.= 97,67MPa </a:t>
            </a:r>
          </a:p>
          <a:p>
            <a:pPr eaLnBrk="1" hangingPunct="1">
              <a:spcBef>
                <a:spcPct val="0"/>
              </a:spcBef>
              <a:buNone/>
            </a:pPr>
            <a:r>
              <a:rPr lang="es-ES" altLang="es-VE" sz="2000" b="1" dirty="0">
                <a:latin typeface="Calibri" charset="0"/>
              </a:rPr>
              <a:t>Deformación unitaria=0,0536mm/mm</a:t>
            </a:r>
            <a:endParaRPr lang="es-ES_tradnl" sz="2000" dirty="0"/>
          </a:p>
          <a:p>
            <a:pPr eaLnBrk="1" hangingPunct="1">
              <a:spcBef>
                <a:spcPct val="0"/>
              </a:spcBef>
              <a:buFontTx/>
              <a:buNone/>
            </a:pPr>
            <a:endParaRPr lang="es-ES_tradnl" sz="2000" dirty="0"/>
          </a:p>
        </p:txBody>
      </p:sp>
    </p:spTree>
    <p:extLst>
      <p:ext uri="{BB962C8B-B14F-4D97-AF65-F5344CB8AC3E}">
        <p14:creationId xmlns:p14="http://schemas.microsoft.com/office/powerpoint/2010/main" val="1196583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 name="Text Box 8"/>
          <p:cNvSpPr txBox="1">
            <a:spLocks noChangeArrowheads="1"/>
          </p:cNvSpPr>
          <p:nvPr/>
        </p:nvSpPr>
        <p:spPr bwMode="auto">
          <a:xfrm>
            <a:off x="457200" y="1129974"/>
            <a:ext cx="845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S" altLang="es-VE" sz="3600" b="1" dirty="0">
                <a:latin typeface="Calibri" charset="0"/>
              </a:rPr>
              <a:t>Caracterización de la Resina epóxica</a:t>
            </a:r>
            <a:endParaRPr lang="es-ES_tradnl" sz="3600" dirty="0"/>
          </a:p>
        </p:txBody>
      </p:sp>
      <p:sp>
        <p:nvSpPr>
          <p:cNvPr id="11" name="Text Box 8">
            <a:extLst>
              <a:ext uri="{FF2B5EF4-FFF2-40B4-BE49-F238E27FC236}">
                <a16:creationId xmlns:a16="http://schemas.microsoft.com/office/drawing/2014/main" id="{3079DB03-16FE-4841-9E8E-A05F3F43B17F}"/>
              </a:ext>
            </a:extLst>
          </p:cNvPr>
          <p:cNvSpPr txBox="1">
            <a:spLocks noChangeArrowheads="1"/>
          </p:cNvSpPr>
          <p:nvPr/>
        </p:nvSpPr>
        <p:spPr bwMode="auto">
          <a:xfrm>
            <a:off x="3819777" y="5113148"/>
            <a:ext cx="456222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S" altLang="es-VE" sz="2000" b="1" u="sng" dirty="0">
                <a:latin typeface="Calibri" charset="0"/>
              </a:rPr>
              <a:t>Tracción:</a:t>
            </a:r>
            <a:r>
              <a:rPr lang="es-ES" altLang="es-VE" sz="2000" b="1" dirty="0">
                <a:latin typeface="Calibri" charset="0"/>
              </a:rPr>
              <a:t> Esfuerzo máx.= 47,869MPa Deformación unitaria=0,0436mm/mm</a:t>
            </a:r>
          </a:p>
          <a:p>
            <a:pPr eaLnBrk="1" hangingPunct="1">
              <a:spcBef>
                <a:spcPct val="0"/>
              </a:spcBef>
              <a:buFontTx/>
              <a:buNone/>
            </a:pPr>
            <a:r>
              <a:rPr lang="es-ES" altLang="es-VE" sz="2000" b="1" dirty="0">
                <a:latin typeface="Calibri" charset="0"/>
              </a:rPr>
              <a:t>E=</a:t>
            </a:r>
            <a:r>
              <a:rPr lang="es-ES" sz="2000" b="1" dirty="0">
                <a:latin typeface="Calibri" charset="0"/>
              </a:rPr>
              <a:t>1123,68MPa </a:t>
            </a:r>
            <a:endParaRPr lang="es-ES" altLang="es-VE" sz="2000" b="1" dirty="0">
              <a:latin typeface="Calibri" charset="0"/>
            </a:endParaRPr>
          </a:p>
          <a:p>
            <a:pPr eaLnBrk="1" hangingPunct="1">
              <a:spcBef>
                <a:spcPct val="0"/>
              </a:spcBef>
              <a:buNone/>
            </a:pPr>
            <a:r>
              <a:rPr lang="es-ES" altLang="es-VE" sz="2000" b="1" u="sng" dirty="0">
                <a:latin typeface="Calibri" charset="0"/>
              </a:rPr>
              <a:t>Flexión:</a:t>
            </a:r>
            <a:r>
              <a:rPr lang="es-ES" altLang="es-VE" sz="2000" b="1" dirty="0">
                <a:latin typeface="Calibri" charset="0"/>
              </a:rPr>
              <a:t> Esfuerzo máx.= 67,52MPa </a:t>
            </a:r>
          </a:p>
          <a:p>
            <a:pPr eaLnBrk="1" hangingPunct="1">
              <a:spcBef>
                <a:spcPct val="0"/>
              </a:spcBef>
              <a:buNone/>
            </a:pPr>
            <a:r>
              <a:rPr lang="es-ES" altLang="es-VE" sz="2000" b="1" dirty="0">
                <a:latin typeface="Calibri" charset="0"/>
              </a:rPr>
              <a:t>Deformación unitaria=0,065mm/mm</a:t>
            </a:r>
            <a:endParaRPr lang="es-ES_tradnl" sz="2000" dirty="0"/>
          </a:p>
          <a:p>
            <a:pPr eaLnBrk="1" hangingPunct="1">
              <a:spcBef>
                <a:spcPct val="0"/>
              </a:spcBef>
              <a:buFontTx/>
              <a:buNone/>
            </a:pPr>
            <a:endParaRPr lang="es-ES_tradnl" sz="2000" dirty="0"/>
          </a:p>
        </p:txBody>
      </p:sp>
      <p:pic>
        <p:nvPicPr>
          <p:cNvPr id="9" name="Imagen 8">
            <a:extLst>
              <a:ext uri="{FF2B5EF4-FFF2-40B4-BE49-F238E27FC236}">
                <a16:creationId xmlns:a16="http://schemas.microsoft.com/office/drawing/2014/main" id="{196B7B27-95F2-42D7-882E-30DD8B166B33}"/>
              </a:ext>
            </a:extLst>
          </p:cNvPr>
          <p:cNvPicPr>
            <a:picLocks noChangeAspect="1"/>
          </p:cNvPicPr>
          <p:nvPr/>
        </p:nvPicPr>
        <p:blipFill rotWithShape="1">
          <a:blip r:embed="rId4"/>
          <a:srcRect l="49167" t="22059" r="30834" b="14444"/>
          <a:stretch/>
        </p:blipFill>
        <p:spPr>
          <a:xfrm>
            <a:off x="762000" y="1888259"/>
            <a:ext cx="2559186" cy="4570266"/>
          </a:xfrm>
          <a:prstGeom prst="rect">
            <a:avLst/>
          </a:prstGeom>
        </p:spPr>
      </p:pic>
      <p:pic>
        <p:nvPicPr>
          <p:cNvPr id="10" name="Imagen 9">
            <a:extLst>
              <a:ext uri="{FF2B5EF4-FFF2-40B4-BE49-F238E27FC236}">
                <a16:creationId xmlns:a16="http://schemas.microsoft.com/office/drawing/2014/main" id="{8F2DDFF9-CBD8-4A24-B0AA-7D7D08B571E6}"/>
              </a:ext>
            </a:extLst>
          </p:cNvPr>
          <p:cNvPicPr>
            <a:picLocks noChangeAspect="1"/>
          </p:cNvPicPr>
          <p:nvPr/>
        </p:nvPicPr>
        <p:blipFill rotWithShape="1">
          <a:blip r:embed="rId5"/>
          <a:srcRect l="41282" t="27778" r="33291" b="44074"/>
          <a:stretch/>
        </p:blipFill>
        <p:spPr>
          <a:xfrm>
            <a:off x="3819777" y="1888259"/>
            <a:ext cx="4867023" cy="3030749"/>
          </a:xfrm>
          <a:prstGeom prst="rect">
            <a:avLst/>
          </a:prstGeom>
        </p:spPr>
      </p:pic>
    </p:spTree>
    <p:extLst>
      <p:ext uri="{BB962C8B-B14F-4D97-AF65-F5344CB8AC3E}">
        <p14:creationId xmlns:p14="http://schemas.microsoft.com/office/powerpoint/2010/main" val="340944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4339" name="Text Box 8"/>
          <p:cNvSpPr txBox="1">
            <a:spLocks noChangeArrowheads="1"/>
          </p:cNvSpPr>
          <p:nvPr/>
        </p:nvSpPr>
        <p:spPr bwMode="auto">
          <a:xfrm>
            <a:off x="685800" y="1143000"/>
            <a:ext cx="7772400"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4000" b="1" dirty="0">
                <a:latin typeface="Calibri" charset="0"/>
              </a:rPr>
              <a:t>Contenido:</a:t>
            </a:r>
          </a:p>
          <a:p>
            <a:pPr lvl="1" eaLnBrk="1" hangingPunct="1">
              <a:spcBef>
                <a:spcPts val="1200"/>
              </a:spcBef>
              <a:buFont typeface="Arial" charset="0"/>
              <a:buChar char="•"/>
            </a:pPr>
            <a:r>
              <a:rPr lang="es-EC" altLang="es-VE" sz="3600" dirty="0">
                <a:latin typeface="Calibri" charset="0"/>
              </a:rPr>
              <a:t>Problemática</a:t>
            </a:r>
          </a:p>
          <a:p>
            <a:pPr lvl="1" eaLnBrk="1" hangingPunct="1">
              <a:spcBef>
                <a:spcPct val="0"/>
              </a:spcBef>
              <a:buFont typeface="Arial" charset="0"/>
              <a:buChar char="•"/>
            </a:pPr>
            <a:r>
              <a:rPr lang="es-EC" altLang="es-VE" sz="3600" dirty="0">
                <a:latin typeface="Calibri" charset="0"/>
              </a:rPr>
              <a:t>Objetivos</a:t>
            </a:r>
          </a:p>
          <a:p>
            <a:pPr lvl="1" eaLnBrk="1" hangingPunct="1">
              <a:spcBef>
                <a:spcPct val="0"/>
              </a:spcBef>
              <a:buFont typeface="Arial" charset="0"/>
              <a:buChar char="•"/>
            </a:pPr>
            <a:r>
              <a:rPr lang="es-EC" altLang="es-VE" sz="3600" dirty="0">
                <a:latin typeface="Calibri" charset="0"/>
              </a:rPr>
              <a:t>Justificación</a:t>
            </a:r>
          </a:p>
          <a:p>
            <a:pPr lvl="1" eaLnBrk="1" hangingPunct="1">
              <a:spcBef>
                <a:spcPct val="0"/>
              </a:spcBef>
              <a:buFont typeface="Arial" charset="0"/>
              <a:buChar char="•"/>
            </a:pPr>
            <a:r>
              <a:rPr lang="es-EC" altLang="es-VE" sz="3600" dirty="0">
                <a:latin typeface="Calibri" charset="0"/>
              </a:rPr>
              <a:t>Alcance</a:t>
            </a:r>
          </a:p>
          <a:p>
            <a:pPr lvl="1" eaLnBrk="1" hangingPunct="1">
              <a:spcBef>
                <a:spcPct val="0"/>
              </a:spcBef>
              <a:buFont typeface="Arial" charset="0"/>
              <a:buChar char="•"/>
            </a:pPr>
            <a:r>
              <a:rPr lang="es-EC" altLang="es-VE" sz="3600" dirty="0">
                <a:latin typeface="Calibri" charset="0"/>
              </a:rPr>
              <a:t>Metodología</a:t>
            </a:r>
          </a:p>
          <a:p>
            <a:pPr lvl="1" eaLnBrk="1" hangingPunct="1">
              <a:spcBef>
                <a:spcPct val="0"/>
              </a:spcBef>
              <a:buFont typeface="Arial" charset="0"/>
              <a:buChar char="•"/>
            </a:pPr>
            <a:r>
              <a:rPr lang="es-EC" altLang="es-VE" sz="3600" dirty="0">
                <a:latin typeface="Calibri" charset="0"/>
              </a:rPr>
              <a:t>Resultados</a:t>
            </a:r>
          </a:p>
          <a:p>
            <a:pPr lvl="1" eaLnBrk="1" hangingPunct="1">
              <a:spcBef>
                <a:spcPct val="0"/>
              </a:spcBef>
              <a:buFont typeface="Arial" charset="0"/>
              <a:buChar char="•"/>
            </a:pPr>
            <a:r>
              <a:rPr lang="es-EC" altLang="es-VE" sz="3600" dirty="0">
                <a:latin typeface="Calibri" charset="0"/>
              </a:rPr>
              <a:t>Análisis de los resultados</a:t>
            </a:r>
          </a:p>
          <a:p>
            <a:pPr lvl="1" eaLnBrk="1" hangingPunct="1">
              <a:spcBef>
                <a:spcPct val="0"/>
              </a:spcBef>
              <a:buFont typeface="Arial" charset="0"/>
              <a:buChar char="•"/>
            </a:pPr>
            <a:r>
              <a:rPr lang="es-EC" altLang="es-VE" sz="3600" dirty="0">
                <a:latin typeface="Calibri" charset="0"/>
              </a:rPr>
              <a:t>Conclusiones y recomendaciones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 name="Text Box 8"/>
          <p:cNvSpPr txBox="1">
            <a:spLocks noChangeArrowheads="1"/>
          </p:cNvSpPr>
          <p:nvPr/>
        </p:nvSpPr>
        <p:spPr bwMode="auto">
          <a:xfrm>
            <a:off x="457200" y="1129974"/>
            <a:ext cx="845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S" altLang="es-VE" sz="3600" b="1" dirty="0">
                <a:latin typeface="Calibri" charset="0"/>
              </a:rPr>
              <a:t>Caracterización del material compuesto</a:t>
            </a:r>
            <a:endParaRPr lang="es-ES_tradnl" sz="3600" dirty="0"/>
          </a:p>
        </p:txBody>
      </p:sp>
      <p:pic>
        <p:nvPicPr>
          <p:cNvPr id="13" name="Imagen 12">
            <a:extLst>
              <a:ext uri="{FF2B5EF4-FFF2-40B4-BE49-F238E27FC236}">
                <a16:creationId xmlns:a16="http://schemas.microsoft.com/office/drawing/2014/main" id="{1007C0B2-7E6F-4451-9E53-C68249A1E118}"/>
              </a:ext>
            </a:extLst>
          </p:cNvPr>
          <p:cNvPicPr>
            <a:picLocks noChangeAspect="1"/>
          </p:cNvPicPr>
          <p:nvPr/>
        </p:nvPicPr>
        <p:blipFill rotWithShape="1">
          <a:blip r:embed="rId4"/>
          <a:srcRect l="33333" t="32222" r="28333" b="15807"/>
          <a:stretch/>
        </p:blipFill>
        <p:spPr>
          <a:xfrm>
            <a:off x="1055116" y="4252771"/>
            <a:ext cx="2819336" cy="2209800"/>
          </a:xfrm>
          <a:prstGeom prst="rect">
            <a:avLst/>
          </a:prstGeom>
        </p:spPr>
      </p:pic>
      <p:pic>
        <p:nvPicPr>
          <p:cNvPr id="15" name="Imagen 14">
            <a:extLst>
              <a:ext uri="{FF2B5EF4-FFF2-40B4-BE49-F238E27FC236}">
                <a16:creationId xmlns:a16="http://schemas.microsoft.com/office/drawing/2014/main" id="{1781A56D-1EBE-418D-93F5-07C10E77B94F}"/>
              </a:ext>
            </a:extLst>
          </p:cNvPr>
          <p:cNvPicPr>
            <a:picLocks noChangeAspect="1"/>
          </p:cNvPicPr>
          <p:nvPr/>
        </p:nvPicPr>
        <p:blipFill rotWithShape="1">
          <a:blip r:embed="rId5"/>
          <a:srcRect l="39975" t="35185" r="32499" b="27116"/>
          <a:stretch/>
        </p:blipFill>
        <p:spPr>
          <a:xfrm rot="16200000">
            <a:off x="5037306" y="3860825"/>
            <a:ext cx="2209800" cy="2993692"/>
          </a:xfrm>
          <a:prstGeom prst="rect">
            <a:avLst/>
          </a:prstGeom>
        </p:spPr>
      </p:pic>
      <p:pic>
        <p:nvPicPr>
          <p:cNvPr id="14" name="Imagen 13">
            <a:extLst>
              <a:ext uri="{FF2B5EF4-FFF2-40B4-BE49-F238E27FC236}">
                <a16:creationId xmlns:a16="http://schemas.microsoft.com/office/drawing/2014/main" id="{3B3CAC00-617E-4CFE-9154-A284602629EE}"/>
              </a:ext>
            </a:extLst>
          </p:cNvPr>
          <p:cNvPicPr>
            <a:picLocks noChangeAspect="1"/>
          </p:cNvPicPr>
          <p:nvPr/>
        </p:nvPicPr>
        <p:blipFill rotWithShape="1">
          <a:blip r:embed="rId6"/>
          <a:srcRect l="32500" t="27778" r="26667" b="15807"/>
          <a:stretch/>
        </p:blipFill>
        <p:spPr>
          <a:xfrm>
            <a:off x="4686300" y="1996820"/>
            <a:ext cx="2705100" cy="1860521"/>
          </a:xfrm>
          <a:prstGeom prst="rect">
            <a:avLst/>
          </a:prstGeom>
        </p:spPr>
      </p:pic>
      <p:pic>
        <p:nvPicPr>
          <p:cNvPr id="17" name="Imagen 16">
            <a:extLst>
              <a:ext uri="{FF2B5EF4-FFF2-40B4-BE49-F238E27FC236}">
                <a16:creationId xmlns:a16="http://schemas.microsoft.com/office/drawing/2014/main" id="{8A537952-7031-494F-A3DB-834BC05B0B98}"/>
              </a:ext>
            </a:extLst>
          </p:cNvPr>
          <p:cNvPicPr>
            <a:picLocks noChangeAspect="1"/>
          </p:cNvPicPr>
          <p:nvPr/>
        </p:nvPicPr>
        <p:blipFill rotWithShape="1">
          <a:blip r:embed="rId7"/>
          <a:srcRect l="44035" t="50000" r="41250" b="11481"/>
          <a:stretch/>
        </p:blipFill>
        <p:spPr>
          <a:xfrm>
            <a:off x="1055116" y="1796227"/>
            <a:ext cx="2819336" cy="2261706"/>
          </a:xfrm>
          <a:prstGeom prst="rect">
            <a:avLst/>
          </a:prstGeom>
        </p:spPr>
      </p:pic>
    </p:spTree>
    <p:extLst>
      <p:ext uri="{BB962C8B-B14F-4D97-AF65-F5344CB8AC3E}">
        <p14:creationId xmlns:p14="http://schemas.microsoft.com/office/powerpoint/2010/main" val="2495085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 name="Text Box 8"/>
          <p:cNvSpPr txBox="1">
            <a:spLocks noChangeArrowheads="1"/>
          </p:cNvSpPr>
          <p:nvPr/>
        </p:nvSpPr>
        <p:spPr bwMode="auto">
          <a:xfrm>
            <a:off x="457200" y="1129974"/>
            <a:ext cx="8458200" cy="465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S" altLang="es-VE" sz="3600" b="1" dirty="0">
                <a:latin typeface="Calibri" charset="0"/>
              </a:rPr>
              <a:t>Caracterización del material compuesto</a:t>
            </a:r>
          </a:p>
          <a:p>
            <a:pPr>
              <a:buNone/>
            </a:pPr>
            <a:endParaRPr lang="es-ES" sz="2400" dirty="0"/>
          </a:p>
          <a:p>
            <a:pPr>
              <a:buNone/>
            </a:pPr>
            <a:r>
              <a:rPr lang="es-ES" sz="2800" dirty="0"/>
              <a:t>Se elaboró 3 probetas de cada concentración de volumen entre la resina y la Totora: </a:t>
            </a:r>
          </a:p>
          <a:p>
            <a:pPr lvl="0"/>
            <a:r>
              <a:rPr lang="es-ES" sz="2800" dirty="0"/>
              <a:t>60% de Volumen de resina y 40% de volumen de fibra,</a:t>
            </a:r>
          </a:p>
          <a:p>
            <a:pPr lvl="0"/>
            <a:r>
              <a:rPr lang="es-ES" sz="2800" dirty="0"/>
              <a:t>70% de Volumen de resina y 30% de volumen de fibra</a:t>
            </a:r>
          </a:p>
          <a:p>
            <a:pPr lvl="0"/>
            <a:r>
              <a:rPr lang="es-ES" sz="2800" dirty="0"/>
              <a:t>80% de Volumen de resina y 20% de volumen de fibra</a:t>
            </a:r>
          </a:p>
          <a:p>
            <a:pPr lvl="0"/>
            <a:r>
              <a:rPr lang="es-ES" sz="2800" dirty="0"/>
              <a:t>90% de Volumen de resina y 10% de volumen de fibra</a:t>
            </a:r>
          </a:p>
          <a:p>
            <a:pPr eaLnBrk="1" hangingPunct="1">
              <a:spcBef>
                <a:spcPct val="0"/>
              </a:spcBef>
              <a:buFontTx/>
              <a:buNone/>
            </a:pPr>
            <a:endParaRPr lang="es-ES_tradnl" sz="3600" dirty="0"/>
          </a:p>
        </p:txBody>
      </p:sp>
    </p:spTree>
    <p:extLst>
      <p:ext uri="{BB962C8B-B14F-4D97-AF65-F5344CB8AC3E}">
        <p14:creationId xmlns:p14="http://schemas.microsoft.com/office/powerpoint/2010/main" val="1818270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 name="Text Box 8"/>
          <p:cNvSpPr txBox="1">
            <a:spLocks noChangeArrowheads="1"/>
          </p:cNvSpPr>
          <p:nvPr/>
        </p:nvSpPr>
        <p:spPr bwMode="auto">
          <a:xfrm>
            <a:off x="457200" y="1129974"/>
            <a:ext cx="8458200"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S" altLang="es-VE" sz="3600" b="1" dirty="0">
                <a:latin typeface="Calibri" charset="0"/>
              </a:rPr>
              <a:t>Caracterización del material compuesto</a:t>
            </a:r>
          </a:p>
          <a:p>
            <a:pPr>
              <a:buNone/>
            </a:pPr>
            <a:endParaRPr lang="es-ES" sz="2400" dirty="0"/>
          </a:p>
          <a:p>
            <a:pPr eaLnBrk="1" hangingPunct="1">
              <a:spcBef>
                <a:spcPct val="0"/>
              </a:spcBef>
              <a:buFontTx/>
              <a:buNone/>
            </a:pPr>
            <a:endParaRPr lang="es-ES_tradnl" sz="3600" dirty="0"/>
          </a:p>
        </p:txBody>
      </p:sp>
      <p:pic>
        <p:nvPicPr>
          <p:cNvPr id="6" name="Imagen 5">
            <a:extLst>
              <a:ext uri="{FF2B5EF4-FFF2-40B4-BE49-F238E27FC236}">
                <a16:creationId xmlns:a16="http://schemas.microsoft.com/office/drawing/2014/main" id="{E422067B-116B-4FF7-AB6E-0C9D10FE8A62}"/>
              </a:ext>
            </a:extLst>
          </p:cNvPr>
          <p:cNvPicPr>
            <a:picLocks noChangeAspect="1"/>
          </p:cNvPicPr>
          <p:nvPr/>
        </p:nvPicPr>
        <p:blipFill rotWithShape="1">
          <a:blip r:embed="rId4"/>
          <a:srcRect l="36719" t="29233" r="30833" b="27804"/>
          <a:stretch/>
        </p:blipFill>
        <p:spPr>
          <a:xfrm>
            <a:off x="3876465" y="1857911"/>
            <a:ext cx="3286335" cy="2209800"/>
          </a:xfrm>
          <a:prstGeom prst="rect">
            <a:avLst/>
          </a:prstGeom>
        </p:spPr>
      </p:pic>
      <p:pic>
        <p:nvPicPr>
          <p:cNvPr id="7" name="Imagen 6">
            <a:extLst>
              <a:ext uri="{FF2B5EF4-FFF2-40B4-BE49-F238E27FC236}">
                <a16:creationId xmlns:a16="http://schemas.microsoft.com/office/drawing/2014/main" id="{206DC011-FCE8-4526-B915-3CF577CC74BC}"/>
              </a:ext>
            </a:extLst>
          </p:cNvPr>
          <p:cNvPicPr>
            <a:picLocks noChangeAspect="1"/>
          </p:cNvPicPr>
          <p:nvPr/>
        </p:nvPicPr>
        <p:blipFill rotWithShape="1">
          <a:blip r:embed="rId5"/>
          <a:srcRect l="38333" t="27778" r="31307" b="34037"/>
          <a:stretch/>
        </p:blipFill>
        <p:spPr>
          <a:xfrm>
            <a:off x="3876465" y="4191000"/>
            <a:ext cx="3514935" cy="2337472"/>
          </a:xfrm>
          <a:prstGeom prst="rect">
            <a:avLst/>
          </a:prstGeom>
        </p:spPr>
      </p:pic>
      <p:pic>
        <p:nvPicPr>
          <p:cNvPr id="2" name="Imagen 1">
            <a:extLst>
              <a:ext uri="{FF2B5EF4-FFF2-40B4-BE49-F238E27FC236}">
                <a16:creationId xmlns:a16="http://schemas.microsoft.com/office/drawing/2014/main" id="{CF1C90D8-2705-44A8-A253-E35A123E2DC5}"/>
              </a:ext>
            </a:extLst>
          </p:cNvPr>
          <p:cNvPicPr>
            <a:picLocks noChangeAspect="1"/>
          </p:cNvPicPr>
          <p:nvPr/>
        </p:nvPicPr>
        <p:blipFill>
          <a:blip r:embed="rId6"/>
          <a:stretch>
            <a:fillRect/>
          </a:stretch>
        </p:blipFill>
        <p:spPr>
          <a:xfrm>
            <a:off x="671408" y="1791235"/>
            <a:ext cx="2681392" cy="4818441"/>
          </a:xfrm>
          <a:prstGeom prst="rect">
            <a:avLst/>
          </a:prstGeom>
        </p:spPr>
      </p:pic>
    </p:spTree>
    <p:extLst>
      <p:ext uri="{BB962C8B-B14F-4D97-AF65-F5344CB8AC3E}">
        <p14:creationId xmlns:p14="http://schemas.microsoft.com/office/powerpoint/2010/main" val="2529312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 name="Text Box 8"/>
          <p:cNvSpPr txBox="1">
            <a:spLocks noChangeArrowheads="1"/>
          </p:cNvSpPr>
          <p:nvPr/>
        </p:nvSpPr>
        <p:spPr bwMode="auto">
          <a:xfrm>
            <a:off x="428625" y="926936"/>
            <a:ext cx="845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S" altLang="es-VE" sz="3600" b="1" dirty="0">
                <a:latin typeface="Calibri" charset="0"/>
              </a:rPr>
              <a:t>Resultados del material compuesto</a:t>
            </a:r>
          </a:p>
        </p:txBody>
      </p:sp>
      <p:pic>
        <p:nvPicPr>
          <p:cNvPr id="6" name="Imagen 5">
            <a:extLst>
              <a:ext uri="{FF2B5EF4-FFF2-40B4-BE49-F238E27FC236}">
                <a16:creationId xmlns:a16="http://schemas.microsoft.com/office/drawing/2014/main" id="{66C48088-7C7D-49AC-9FD9-DA501E16E1BC}"/>
              </a:ext>
            </a:extLst>
          </p:cNvPr>
          <p:cNvPicPr/>
          <p:nvPr/>
        </p:nvPicPr>
        <p:blipFill rotWithShape="1">
          <a:blip r:embed="rId4"/>
          <a:srcRect l="23417" t="33546" r="37405" b="17781"/>
          <a:stretch/>
        </p:blipFill>
        <p:spPr bwMode="auto">
          <a:xfrm>
            <a:off x="486578" y="1776305"/>
            <a:ext cx="3552022" cy="2414695"/>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84C35878-D70D-4277-81B7-54674254153B}"/>
              </a:ext>
            </a:extLst>
          </p:cNvPr>
          <p:cNvPicPr/>
          <p:nvPr/>
        </p:nvPicPr>
        <p:blipFill rotWithShape="1">
          <a:blip r:embed="rId5"/>
          <a:srcRect l="23832" t="27648" r="40517" b="24420"/>
          <a:stretch/>
        </p:blipFill>
        <p:spPr bwMode="auto">
          <a:xfrm>
            <a:off x="4724400" y="1743922"/>
            <a:ext cx="3810000" cy="2447078"/>
          </a:xfrm>
          <a:prstGeom prst="rect">
            <a:avLst/>
          </a:prstGeom>
          <a:ln>
            <a:noFill/>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C8E072BA-75F6-492D-9DFD-3EF1B2EDC8FB}"/>
              </a:ext>
            </a:extLst>
          </p:cNvPr>
          <p:cNvPicPr/>
          <p:nvPr/>
        </p:nvPicPr>
        <p:blipFill rotWithShape="1">
          <a:blip r:embed="rId6"/>
          <a:srcRect l="23003" t="39813" r="39689" b="15207"/>
          <a:stretch/>
        </p:blipFill>
        <p:spPr bwMode="auto">
          <a:xfrm>
            <a:off x="486578" y="4300961"/>
            <a:ext cx="3549650" cy="2447078"/>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94AE2051-33CF-43F6-A681-580C73404517}"/>
              </a:ext>
            </a:extLst>
          </p:cNvPr>
          <p:cNvPicPr/>
          <p:nvPr/>
        </p:nvPicPr>
        <p:blipFill rotWithShape="1">
          <a:blip r:embed="rId7"/>
          <a:srcRect l="16109" t="24213" r="26395" b="8269"/>
          <a:stretch/>
        </p:blipFill>
        <p:spPr bwMode="auto">
          <a:xfrm>
            <a:off x="4724400" y="4353877"/>
            <a:ext cx="3810000" cy="2341245"/>
          </a:xfrm>
          <a:prstGeom prst="rect">
            <a:avLst/>
          </a:prstGeom>
          <a:ln w="9525" cap="flat" cmpd="sng" algn="ctr">
            <a:solidFill>
              <a:sysClr val="window" lastClr="FFFFFF">
                <a:lumMod val="85000"/>
              </a:sysClr>
            </a:solidFill>
            <a:prstDash val="solid"/>
            <a:round/>
            <a:headEnd type="none" w="med" len="med"/>
            <a:tailEnd type="none" w="med" len="med"/>
            <a:extLst>
              <a:ext uri="{C807C97D-BFC1-408E-A445-0C87EB9F89A2}">
                <ask:lineSketchStyleProps xmln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3091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 name="Text Box 8"/>
          <p:cNvSpPr txBox="1">
            <a:spLocks noChangeArrowheads="1"/>
          </p:cNvSpPr>
          <p:nvPr/>
        </p:nvSpPr>
        <p:spPr bwMode="auto">
          <a:xfrm>
            <a:off x="457200" y="1129974"/>
            <a:ext cx="845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S" altLang="es-VE" sz="3600" b="1" dirty="0">
                <a:latin typeface="Calibri" charset="0"/>
              </a:rPr>
              <a:t>Caracterización del material compuesto</a:t>
            </a:r>
          </a:p>
        </p:txBody>
      </p:sp>
      <p:pic>
        <p:nvPicPr>
          <p:cNvPr id="2" name="Imagen 1">
            <a:extLst>
              <a:ext uri="{FF2B5EF4-FFF2-40B4-BE49-F238E27FC236}">
                <a16:creationId xmlns:a16="http://schemas.microsoft.com/office/drawing/2014/main" id="{23889805-3A62-4A61-B438-08BD1388CD57}"/>
              </a:ext>
            </a:extLst>
          </p:cNvPr>
          <p:cNvPicPr>
            <a:picLocks noChangeAspect="1"/>
          </p:cNvPicPr>
          <p:nvPr/>
        </p:nvPicPr>
        <p:blipFill rotWithShape="1">
          <a:blip r:embed="rId4"/>
          <a:srcRect l="57922" t="26296" r="18333" b="52963"/>
          <a:stretch/>
        </p:blipFill>
        <p:spPr>
          <a:xfrm>
            <a:off x="228601" y="2209810"/>
            <a:ext cx="4406258" cy="2871886"/>
          </a:xfrm>
          <a:prstGeom prst="rect">
            <a:avLst/>
          </a:prstGeom>
        </p:spPr>
      </p:pic>
      <p:pic>
        <p:nvPicPr>
          <p:cNvPr id="3" name="Imagen 2">
            <a:extLst>
              <a:ext uri="{FF2B5EF4-FFF2-40B4-BE49-F238E27FC236}">
                <a16:creationId xmlns:a16="http://schemas.microsoft.com/office/drawing/2014/main" id="{6C53AC4E-ADDD-409B-BB37-C807FD540450}"/>
              </a:ext>
            </a:extLst>
          </p:cNvPr>
          <p:cNvPicPr>
            <a:picLocks noChangeAspect="1"/>
          </p:cNvPicPr>
          <p:nvPr/>
        </p:nvPicPr>
        <p:blipFill rotWithShape="1">
          <a:blip r:embed="rId4"/>
          <a:srcRect l="59167" t="48517" r="20000" b="29608"/>
          <a:stretch/>
        </p:blipFill>
        <p:spPr>
          <a:xfrm>
            <a:off x="4863460" y="1714500"/>
            <a:ext cx="4064112" cy="2400300"/>
          </a:xfrm>
          <a:prstGeom prst="rect">
            <a:avLst/>
          </a:prstGeom>
        </p:spPr>
      </p:pic>
      <p:pic>
        <p:nvPicPr>
          <p:cNvPr id="12" name="Imagen 11">
            <a:extLst>
              <a:ext uri="{FF2B5EF4-FFF2-40B4-BE49-F238E27FC236}">
                <a16:creationId xmlns:a16="http://schemas.microsoft.com/office/drawing/2014/main" id="{EFD67842-491D-4DDB-9F74-A9347BDB53BA}"/>
              </a:ext>
            </a:extLst>
          </p:cNvPr>
          <p:cNvPicPr>
            <a:picLocks noChangeAspect="1"/>
          </p:cNvPicPr>
          <p:nvPr/>
        </p:nvPicPr>
        <p:blipFill rotWithShape="1">
          <a:blip r:embed="rId4"/>
          <a:srcRect l="59167" t="73864" r="20000" b="5303"/>
          <a:stretch/>
        </p:blipFill>
        <p:spPr>
          <a:xfrm>
            <a:off x="4869887" y="4393121"/>
            <a:ext cx="4064112" cy="2285988"/>
          </a:xfrm>
          <a:prstGeom prst="rect">
            <a:avLst/>
          </a:prstGeom>
        </p:spPr>
      </p:pic>
    </p:spTree>
    <p:extLst>
      <p:ext uri="{BB962C8B-B14F-4D97-AF65-F5344CB8AC3E}">
        <p14:creationId xmlns:p14="http://schemas.microsoft.com/office/powerpoint/2010/main" val="332932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 name="Text Box 8"/>
          <p:cNvSpPr txBox="1">
            <a:spLocks noChangeArrowheads="1"/>
          </p:cNvSpPr>
          <p:nvPr/>
        </p:nvSpPr>
        <p:spPr bwMode="auto">
          <a:xfrm>
            <a:off x="457200" y="1129974"/>
            <a:ext cx="845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S" altLang="es-VE" sz="3600" b="1" dirty="0">
                <a:latin typeface="Calibri" charset="0"/>
              </a:rPr>
              <a:t>Caracterización del material compuesto</a:t>
            </a:r>
            <a:endParaRPr lang="es-ES_tradnl" sz="3600" dirty="0"/>
          </a:p>
        </p:txBody>
      </p:sp>
      <p:sp>
        <p:nvSpPr>
          <p:cNvPr id="11" name="Text Box 8">
            <a:extLst>
              <a:ext uri="{FF2B5EF4-FFF2-40B4-BE49-F238E27FC236}">
                <a16:creationId xmlns:a16="http://schemas.microsoft.com/office/drawing/2014/main" id="{3079DB03-16FE-4841-9E8E-A05F3F43B17F}"/>
              </a:ext>
            </a:extLst>
          </p:cNvPr>
          <p:cNvSpPr txBox="1">
            <a:spLocks noChangeArrowheads="1"/>
          </p:cNvSpPr>
          <p:nvPr/>
        </p:nvSpPr>
        <p:spPr bwMode="auto">
          <a:xfrm>
            <a:off x="228600" y="4926091"/>
            <a:ext cx="1008648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S" altLang="es-VE" sz="2200" b="1" u="sng" dirty="0">
                <a:latin typeface="Calibri" charset="0"/>
              </a:rPr>
              <a:t>Tracción:</a:t>
            </a:r>
            <a:r>
              <a:rPr lang="es-ES" altLang="es-VE" sz="2200" b="1" dirty="0">
                <a:latin typeface="Calibri" charset="0"/>
              </a:rPr>
              <a:t> Esfuerzo máx.= 50,169MPa   Deformación unitaria=0,050mm/mm</a:t>
            </a:r>
          </a:p>
          <a:p>
            <a:pPr eaLnBrk="1" hangingPunct="1">
              <a:spcBef>
                <a:spcPct val="0"/>
              </a:spcBef>
              <a:buFontTx/>
              <a:buNone/>
            </a:pPr>
            <a:r>
              <a:rPr lang="es-ES" altLang="es-VE" sz="2200" b="1" dirty="0">
                <a:latin typeface="Calibri" charset="0"/>
              </a:rPr>
              <a:t>E=</a:t>
            </a:r>
            <a:r>
              <a:rPr lang="es-ES" sz="2200" b="1" dirty="0">
                <a:latin typeface="Calibri" charset="0"/>
              </a:rPr>
              <a:t>1012,08MPa </a:t>
            </a:r>
            <a:endParaRPr lang="es-ES" altLang="es-VE" sz="2200" b="1" dirty="0">
              <a:latin typeface="Calibri" charset="0"/>
            </a:endParaRPr>
          </a:p>
          <a:p>
            <a:pPr eaLnBrk="1" hangingPunct="1">
              <a:spcBef>
                <a:spcPct val="0"/>
              </a:spcBef>
              <a:buNone/>
            </a:pPr>
            <a:endParaRPr lang="es-ES" altLang="es-VE" sz="2200" b="1" u="sng" dirty="0">
              <a:latin typeface="Calibri" charset="0"/>
            </a:endParaRPr>
          </a:p>
          <a:p>
            <a:pPr eaLnBrk="1" hangingPunct="1">
              <a:spcBef>
                <a:spcPct val="0"/>
              </a:spcBef>
              <a:buNone/>
            </a:pPr>
            <a:r>
              <a:rPr lang="es-ES" altLang="es-VE" sz="2200" b="1" u="sng" dirty="0">
                <a:latin typeface="Calibri" charset="0"/>
              </a:rPr>
              <a:t>Flexión:</a:t>
            </a:r>
            <a:r>
              <a:rPr lang="es-ES" altLang="es-VE" sz="2200" b="1" dirty="0">
                <a:latin typeface="Calibri" charset="0"/>
              </a:rPr>
              <a:t> Esfuerzo máx.= 41,74MPa  Deformación unitaria=0,0634mm/mm</a:t>
            </a:r>
            <a:endParaRPr lang="es-ES_tradnl" sz="2200" dirty="0"/>
          </a:p>
          <a:p>
            <a:pPr eaLnBrk="1" hangingPunct="1">
              <a:spcBef>
                <a:spcPct val="0"/>
              </a:spcBef>
              <a:buFontTx/>
              <a:buNone/>
            </a:pPr>
            <a:endParaRPr lang="es-ES_tradnl" sz="2000" dirty="0"/>
          </a:p>
        </p:txBody>
      </p:sp>
      <p:pic>
        <p:nvPicPr>
          <p:cNvPr id="2" name="Imagen 1">
            <a:extLst>
              <a:ext uri="{FF2B5EF4-FFF2-40B4-BE49-F238E27FC236}">
                <a16:creationId xmlns:a16="http://schemas.microsoft.com/office/drawing/2014/main" id="{352D543E-BDD2-47CE-A26B-57510631B009}"/>
              </a:ext>
            </a:extLst>
          </p:cNvPr>
          <p:cNvPicPr>
            <a:picLocks noChangeAspect="1"/>
          </p:cNvPicPr>
          <p:nvPr/>
        </p:nvPicPr>
        <p:blipFill rotWithShape="1">
          <a:blip r:embed="rId4"/>
          <a:srcRect l="32500" t="27778" r="29167" b="27778"/>
          <a:stretch/>
        </p:blipFill>
        <p:spPr>
          <a:xfrm>
            <a:off x="2300495" y="1931344"/>
            <a:ext cx="4309855" cy="2810775"/>
          </a:xfrm>
          <a:prstGeom prst="rect">
            <a:avLst/>
          </a:prstGeom>
        </p:spPr>
      </p:pic>
    </p:spTree>
    <p:extLst>
      <p:ext uri="{BB962C8B-B14F-4D97-AF65-F5344CB8AC3E}">
        <p14:creationId xmlns:p14="http://schemas.microsoft.com/office/powerpoint/2010/main" val="243130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 name="Text Box 8"/>
          <p:cNvSpPr txBox="1">
            <a:spLocks noChangeArrowheads="1"/>
          </p:cNvSpPr>
          <p:nvPr/>
        </p:nvSpPr>
        <p:spPr bwMode="auto">
          <a:xfrm>
            <a:off x="428625" y="926936"/>
            <a:ext cx="845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S" altLang="es-VE" sz="3600" b="1" dirty="0">
                <a:latin typeface="Calibri" charset="0"/>
              </a:rPr>
              <a:t>Resultados de la simulación </a:t>
            </a:r>
          </a:p>
        </p:txBody>
      </p:sp>
      <p:pic>
        <p:nvPicPr>
          <p:cNvPr id="2" name="Imagen 1">
            <a:extLst>
              <a:ext uri="{FF2B5EF4-FFF2-40B4-BE49-F238E27FC236}">
                <a16:creationId xmlns:a16="http://schemas.microsoft.com/office/drawing/2014/main" id="{0BDBEC65-5779-421C-B027-7D8393DA4D05}"/>
              </a:ext>
            </a:extLst>
          </p:cNvPr>
          <p:cNvPicPr>
            <a:picLocks noChangeAspect="1"/>
          </p:cNvPicPr>
          <p:nvPr/>
        </p:nvPicPr>
        <p:blipFill rotWithShape="1">
          <a:blip r:embed="rId4"/>
          <a:srcRect l="30000" t="26296" r="23333" b="18889"/>
          <a:stretch/>
        </p:blipFill>
        <p:spPr>
          <a:xfrm>
            <a:off x="4953002" y="1573267"/>
            <a:ext cx="3124200" cy="2064204"/>
          </a:xfrm>
          <a:prstGeom prst="rect">
            <a:avLst/>
          </a:prstGeom>
        </p:spPr>
      </p:pic>
      <p:pic>
        <p:nvPicPr>
          <p:cNvPr id="3" name="Imagen 2">
            <a:extLst>
              <a:ext uri="{FF2B5EF4-FFF2-40B4-BE49-F238E27FC236}">
                <a16:creationId xmlns:a16="http://schemas.microsoft.com/office/drawing/2014/main" id="{43087B15-B17E-4A8B-AF15-28FED0F6E722}"/>
              </a:ext>
            </a:extLst>
          </p:cNvPr>
          <p:cNvPicPr>
            <a:picLocks noChangeAspect="1"/>
          </p:cNvPicPr>
          <p:nvPr/>
        </p:nvPicPr>
        <p:blipFill rotWithShape="1">
          <a:blip r:embed="rId5"/>
          <a:srcRect l="36666" t="35185" r="20833" b="23333"/>
          <a:stretch/>
        </p:blipFill>
        <p:spPr>
          <a:xfrm>
            <a:off x="4836587" y="4301007"/>
            <a:ext cx="3335812" cy="2064203"/>
          </a:xfrm>
          <a:prstGeom prst="rect">
            <a:avLst/>
          </a:prstGeom>
        </p:spPr>
      </p:pic>
      <p:pic>
        <p:nvPicPr>
          <p:cNvPr id="7" name="Imagen 6">
            <a:extLst>
              <a:ext uri="{FF2B5EF4-FFF2-40B4-BE49-F238E27FC236}">
                <a16:creationId xmlns:a16="http://schemas.microsoft.com/office/drawing/2014/main" id="{2C2AB588-8F8F-46A6-BC0F-2C95DCD5B760}"/>
              </a:ext>
            </a:extLst>
          </p:cNvPr>
          <p:cNvPicPr>
            <a:picLocks noChangeAspect="1"/>
          </p:cNvPicPr>
          <p:nvPr/>
        </p:nvPicPr>
        <p:blipFill rotWithShape="1">
          <a:blip r:embed="rId6"/>
          <a:srcRect l="61667" t="33704" b="25173"/>
          <a:stretch/>
        </p:blipFill>
        <p:spPr>
          <a:xfrm>
            <a:off x="685800" y="1576277"/>
            <a:ext cx="3505200" cy="2115192"/>
          </a:xfrm>
          <a:prstGeom prst="rect">
            <a:avLst/>
          </a:prstGeom>
        </p:spPr>
      </p:pic>
      <p:pic>
        <p:nvPicPr>
          <p:cNvPr id="9" name="Imagen 8">
            <a:extLst>
              <a:ext uri="{FF2B5EF4-FFF2-40B4-BE49-F238E27FC236}">
                <a16:creationId xmlns:a16="http://schemas.microsoft.com/office/drawing/2014/main" id="{8B68233F-9E8F-482A-BE73-81624D796312}"/>
              </a:ext>
            </a:extLst>
          </p:cNvPr>
          <p:cNvPicPr>
            <a:picLocks noChangeAspect="1"/>
          </p:cNvPicPr>
          <p:nvPr/>
        </p:nvPicPr>
        <p:blipFill rotWithShape="1">
          <a:blip r:embed="rId7"/>
          <a:srcRect t="867" r="14166" b="11482"/>
          <a:stretch/>
        </p:blipFill>
        <p:spPr>
          <a:xfrm>
            <a:off x="593558" y="4231923"/>
            <a:ext cx="3713857" cy="2133287"/>
          </a:xfrm>
          <a:prstGeom prst="rect">
            <a:avLst/>
          </a:prstGeom>
        </p:spPr>
      </p:pic>
    </p:spTree>
    <p:extLst>
      <p:ext uri="{BB962C8B-B14F-4D97-AF65-F5344CB8AC3E}">
        <p14:creationId xmlns:p14="http://schemas.microsoft.com/office/powerpoint/2010/main" val="3419071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 name="Text Box 8"/>
          <p:cNvSpPr txBox="1">
            <a:spLocks noChangeArrowheads="1"/>
          </p:cNvSpPr>
          <p:nvPr/>
        </p:nvSpPr>
        <p:spPr bwMode="auto">
          <a:xfrm>
            <a:off x="428625" y="926936"/>
            <a:ext cx="84582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S" altLang="es-VE" sz="3600" b="1" dirty="0">
                <a:latin typeface="Calibri" charset="0"/>
              </a:rPr>
              <a:t>Resultados de la simulación</a:t>
            </a:r>
          </a:p>
          <a:p>
            <a:pPr eaLnBrk="1" hangingPunct="1">
              <a:spcBef>
                <a:spcPct val="0"/>
              </a:spcBef>
              <a:buFontTx/>
              <a:buNone/>
            </a:pPr>
            <a:endParaRPr lang="es-ES" altLang="es-VE" sz="3600" b="1" dirty="0">
              <a:latin typeface="Calibri" charset="0"/>
            </a:endParaRPr>
          </a:p>
          <a:p>
            <a:pPr eaLnBrk="1" hangingPunct="1">
              <a:spcBef>
                <a:spcPct val="0"/>
              </a:spcBef>
              <a:buFontTx/>
              <a:buNone/>
            </a:pPr>
            <a:r>
              <a:rPr lang="es-ES" altLang="es-VE" sz="2400" b="1" dirty="0">
                <a:latin typeface="Calibri" charset="0"/>
              </a:rPr>
              <a:t>	Ensayo tracción  			Ensayo flexión</a:t>
            </a:r>
          </a:p>
          <a:p>
            <a:pPr eaLnBrk="1" hangingPunct="1">
              <a:spcBef>
                <a:spcPct val="0"/>
              </a:spcBef>
              <a:buFontTx/>
              <a:buNone/>
            </a:pPr>
            <a:r>
              <a:rPr lang="es-ES" altLang="es-VE" sz="3600" b="1" dirty="0">
                <a:latin typeface="Calibri" charset="0"/>
              </a:rPr>
              <a:t> </a:t>
            </a:r>
          </a:p>
        </p:txBody>
      </p:sp>
      <p:pic>
        <p:nvPicPr>
          <p:cNvPr id="2" name="Imagen 1">
            <a:extLst>
              <a:ext uri="{FF2B5EF4-FFF2-40B4-BE49-F238E27FC236}">
                <a16:creationId xmlns:a16="http://schemas.microsoft.com/office/drawing/2014/main" id="{C5FB747F-17F5-4C82-8C6A-883ECB75A366}"/>
              </a:ext>
            </a:extLst>
          </p:cNvPr>
          <p:cNvPicPr>
            <a:picLocks noChangeAspect="1"/>
          </p:cNvPicPr>
          <p:nvPr/>
        </p:nvPicPr>
        <p:blipFill rotWithShape="1">
          <a:blip r:embed="rId4"/>
          <a:srcRect l="30000" t="27778" r="24167" b="30741"/>
          <a:stretch/>
        </p:blipFill>
        <p:spPr>
          <a:xfrm>
            <a:off x="4862319" y="2584871"/>
            <a:ext cx="3853443" cy="2450257"/>
          </a:xfrm>
          <a:prstGeom prst="rect">
            <a:avLst/>
          </a:prstGeom>
        </p:spPr>
      </p:pic>
      <p:pic>
        <p:nvPicPr>
          <p:cNvPr id="3" name="Imagen 2">
            <a:extLst>
              <a:ext uri="{FF2B5EF4-FFF2-40B4-BE49-F238E27FC236}">
                <a16:creationId xmlns:a16="http://schemas.microsoft.com/office/drawing/2014/main" id="{361345CD-F2F3-4291-A9CF-806B9B61EB33}"/>
              </a:ext>
            </a:extLst>
          </p:cNvPr>
          <p:cNvPicPr>
            <a:picLocks noChangeAspect="1"/>
          </p:cNvPicPr>
          <p:nvPr/>
        </p:nvPicPr>
        <p:blipFill rotWithShape="1">
          <a:blip r:embed="rId5"/>
          <a:srcRect l="26667" t="26296" r="20833" b="21852"/>
          <a:stretch/>
        </p:blipFill>
        <p:spPr>
          <a:xfrm>
            <a:off x="399663" y="2584871"/>
            <a:ext cx="4258062" cy="2450257"/>
          </a:xfrm>
          <a:prstGeom prst="rect">
            <a:avLst/>
          </a:prstGeom>
        </p:spPr>
      </p:pic>
    </p:spTree>
    <p:extLst>
      <p:ext uri="{BB962C8B-B14F-4D97-AF65-F5344CB8AC3E}">
        <p14:creationId xmlns:p14="http://schemas.microsoft.com/office/powerpoint/2010/main" val="900479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 name="Text Box 8"/>
          <p:cNvSpPr txBox="1">
            <a:spLocks noChangeArrowheads="1"/>
          </p:cNvSpPr>
          <p:nvPr/>
        </p:nvSpPr>
        <p:spPr bwMode="auto">
          <a:xfrm>
            <a:off x="428625" y="926936"/>
            <a:ext cx="84582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S" altLang="es-VE" sz="3600" b="1" dirty="0">
                <a:latin typeface="Calibri" charset="0"/>
              </a:rPr>
              <a:t>Análisis de resultados</a:t>
            </a:r>
          </a:p>
          <a:p>
            <a:pPr eaLnBrk="1" hangingPunct="1">
              <a:spcBef>
                <a:spcPct val="0"/>
              </a:spcBef>
              <a:buFontTx/>
              <a:buNone/>
            </a:pPr>
            <a:endParaRPr lang="es-ES" altLang="es-VE" sz="3600" b="1" dirty="0">
              <a:latin typeface="Calibri" charset="0"/>
            </a:endParaRPr>
          </a:p>
          <a:p>
            <a:pPr eaLnBrk="1" hangingPunct="1">
              <a:spcBef>
                <a:spcPct val="0"/>
              </a:spcBef>
              <a:buFontTx/>
              <a:buNone/>
            </a:pPr>
            <a:r>
              <a:rPr lang="es-ES" altLang="es-VE" sz="2400" b="1" dirty="0">
                <a:latin typeface="Calibri" charset="0"/>
              </a:rPr>
              <a:t>	</a:t>
            </a:r>
          </a:p>
          <a:p>
            <a:pPr eaLnBrk="1" hangingPunct="1">
              <a:spcBef>
                <a:spcPct val="0"/>
              </a:spcBef>
              <a:buFontTx/>
              <a:buNone/>
            </a:pPr>
            <a:r>
              <a:rPr lang="es-ES" altLang="es-VE" sz="3600" b="1" dirty="0">
                <a:latin typeface="Calibri" charset="0"/>
              </a:rPr>
              <a:t> </a:t>
            </a:r>
          </a:p>
        </p:txBody>
      </p:sp>
      <p:pic>
        <p:nvPicPr>
          <p:cNvPr id="6" name="Imagen 5">
            <a:extLst>
              <a:ext uri="{FF2B5EF4-FFF2-40B4-BE49-F238E27FC236}">
                <a16:creationId xmlns:a16="http://schemas.microsoft.com/office/drawing/2014/main" id="{6235F7BB-7DA9-4D60-BB56-CC48F1C9AF28}"/>
              </a:ext>
            </a:extLst>
          </p:cNvPr>
          <p:cNvPicPr>
            <a:picLocks noChangeAspect="1"/>
          </p:cNvPicPr>
          <p:nvPr/>
        </p:nvPicPr>
        <p:blipFill rotWithShape="1">
          <a:blip r:embed="rId4"/>
          <a:srcRect l="25833" t="29259" r="20000" b="26296"/>
          <a:stretch/>
        </p:blipFill>
        <p:spPr>
          <a:xfrm>
            <a:off x="936625" y="1988765"/>
            <a:ext cx="7346950" cy="3619500"/>
          </a:xfrm>
          <a:prstGeom prst="rect">
            <a:avLst/>
          </a:prstGeom>
        </p:spPr>
      </p:pic>
    </p:spTree>
    <p:extLst>
      <p:ext uri="{BB962C8B-B14F-4D97-AF65-F5344CB8AC3E}">
        <p14:creationId xmlns:p14="http://schemas.microsoft.com/office/powerpoint/2010/main" val="2071409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 name="Text Box 8"/>
          <p:cNvSpPr txBox="1">
            <a:spLocks noChangeArrowheads="1"/>
          </p:cNvSpPr>
          <p:nvPr/>
        </p:nvSpPr>
        <p:spPr bwMode="auto">
          <a:xfrm>
            <a:off x="428625" y="926936"/>
            <a:ext cx="84582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S" altLang="es-VE" sz="3600" b="1" dirty="0">
                <a:latin typeface="Calibri" charset="0"/>
              </a:rPr>
              <a:t>Análisis de resultados</a:t>
            </a:r>
          </a:p>
          <a:p>
            <a:pPr eaLnBrk="1" hangingPunct="1">
              <a:spcBef>
                <a:spcPct val="0"/>
              </a:spcBef>
              <a:buFontTx/>
              <a:buNone/>
            </a:pPr>
            <a:endParaRPr lang="es-ES" altLang="es-VE" sz="3600" b="1" dirty="0">
              <a:latin typeface="Calibri" charset="0"/>
            </a:endParaRPr>
          </a:p>
          <a:p>
            <a:pPr eaLnBrk="1" hangingPunct="1">
              <a:spcBef>
                <a:spcPct val="0"/>
              </a:spcBef>
              <a:buFontTx/>
              <a:buNone/>
            </a:pPr>
            <a:r>
              <a:rPr lang="es-ES" altLang="es-VE" sz="2400" b="1" dirty="0">
                <a:latin typeface="Calibri" charset="0"/>
              </a:rPr>
              <a:t>	</a:t>
            </a:r>
          </a:p>
          <a:p>
            <a:pPr eaLnBrk="1" hangingPunct="1">
              <a:spcBef>
                <a:spcPct val="0"/>
              </a:spcBef>
              <a:buFontTx/>
              <a:buNone/>
            </a:pPr>
            <a:r>
              <a:rPr lang="es-ES" altLang="es-VE" sz="3600" b="1" dirty="0">
                <a:latin typeface="Calibri" charset="0"/>
              </a:rPr>
              <a:t> </a:t>
            </a:r>
          </a:p>
        </p:txBody>
      </p:sp>
      <p:pic>
        <p:nvPicPr>
          <p:cNvPr id="3" name="Imagen 2">
            <a:extLst>
              <a:ext uri="{FF2B5EF4-FFF2-40B4-BE49-F238E27FC236}">
                <a16:creationId xmlns:a16="http://schemas.microsoft.com/office/drawing/2014/main" id="{9BEF6FAF-773B-4D07-99BF-3F3D6679000F}"/>
              </a:ext>
            </a:extLst>
          </p:cNvPr>
          <p:cNvPicPr>
            <a:picLocks noChangeAspect="1"/>
          </p:cNvPicPr>
          <p:nvPr/>
        </p:nvPicPr>
        <p:blipFill rotWithShape="1">
          <a:blip r:embed="rId4"/>
          <a:srcRect l="25833" t="24814" r="19167" b="33897"/>
          <a:stretch/>
        </p:blipFill>
        <p:spPr>
          <a:xfrm>
            <a:off x="1271681" y="1992860"/>
            <a:ext cx="6676838" cy="3009900"/>
          </a:xfrm>
          <a:prstGeom prst="rect">
            <a:avLst/>
          </a:prstGeom>
        </p:spPr>
      </p:pic>
    </p:spTree>
    <p:extLst>
      <p:ext uri="{BB962C8B-B14F-4D97-AF65-F5344CB8AC3E}">
        <p14:creationId xmlns:p14="http://schemas.microsoft.com/office/powerpoint/2010/main" val="1461403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 name="Text Box 8">
            <a:extLst>
              <a:ext uri="{FF2B5EF4-FFF2-40B4-BE49-F238E27FC236}">
                <a16:creationId xmlns:a16="http://schemas.microsoft.com/office/drawing/2014/main" id="{2B6B420B-2077-45DF-8C61-B7A92F32CAA7}"/>
              </a:ext>
            </a:extLst>
          </p:cNvPr>
          <p:cNvSpPr txBox="1">
            <a:spLocks noChangeArrowheads="1"/>
          </p:cNvSpPr>
          <p:nvPr/>
        </p:nvSpPr>
        <p:spPr bwMode="auto">
          <a:xfrm>
            <a:off x="685800" y="1143000"/>
            <a:ext cx="7772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4000" b="1" dirty="0">
                <a:latin typeface="Calibri" charset="0"/>
              </a:rPr>
              <a:t>Problemática:</a:t>
            </a:r>
          </a:p>
          <a:p>
            <a:pPr eaLnBrk="1" hangingPunct="1">
              <a:spcBef>
                <a:spcPct val="0"/>
              </a:spcBef>
              <a:buFontTx/>
              <a:buNone/>
            </a:pPr>
            <a:endParaRPr lang="es-EC" altLang="es-VE" sz="4000" b="1" dirty="0">
              <a:latin typeface="Calibri" charset="0"/>
            </a:endParaRPr>
          </a:p>
        </p:txBody>
      </p:sp>
      <p:graphicFrame>
        <p:nvGraphicFramePr>
          <p:cNvPr id="7" name="Diagrama 6">
            <a:extLst>
              <a:ext uri="{FF2B5EF4-FFF2-40B4-BE49-F238E27FC236}">
                <a16:creationId xmlns:a16="http://schemas.microsoft.com/office/drawing/2014/main" id="{FDEBC148-E360-4C3A-A1A9-22DE5D5774D9}"/>
              </a:ext>
            </a:extLst>
          </p:cNvPr>
          <p:cNvGraphicFramePr/>
          <p:nvPr>
            <p:extLst>
              <p:ext uri="{D42A27DB-BD31-4B8C-83A1-F6EECF244321}">
                <p14:modId xmlns:p14="http://schemas.microsoft.com/office/powerpoint/2010/main" val="2147488584"/>
              </p:ext>
            </p:extLst>
          </p:nvPr>
        </p:nvGraphicFramePr>
        <p:xfrm>
          <a:off x="381000" y="1981200"/>
          <a:ext cx="8382000" cy="4648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18739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 name="Text Box 8">
            <a:extLst>
              <a:ext uri="{FF2B5EF4-FFF2-40B4-BE49-F238E27FC236}">
                <a16:creationId xmlns:a16="http://schemas.microsoft.com/office/drawing/2014/main" id="{16DE51C0-7CBC-4471-A415-61404FCADDEF}"/>
              </a:ext>
            </a:extLst>
          </p:cNvPr>
          <p:cNvSpPr txBox="1">
            <a:spLocks noChangeArrowheads="1"/>
          </p:cNvSpPr>
          <p:nvPr/>
        </p:nvSpPr>
        <p:spPr bwMode="auto">
          <a:xfrm>
            <a:off x="685800" y="1219200"/>
            <a:ext cx="7772400" cy="494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4000" b="1" dirty="0">
                <a:latin typeface="Calibri" charset="0"/>
              </a:rPr>
              <a:t>Conclusiones:</a:t>
            </a:r>
          </a:p>
          <a:p>
            <a:endParaRPr lang="es-ES" dirty="0"/>
          </a:p>
          <a:p>
            <a:pPr marL="457200" indent="-457200" algn="just"/>
            <a:r>
              <a:rPr lang="es-ES" dirty="0"/>
              <a:t>Se logro encontrar la metodología para la extracción de a fibra de totora y que la fracción de fibra-resina 40/60 fue la más adecuada, porque se determinó las propiedades del material compuesto de matriz epóxica y fibra de totora. </a:t>
            </a:r>
          </a:p>
          <a:p>
            <a:pPr>
              <a:buNone/>
            </a:pPr>
            <a:endParaRPr lang="es-ES" dirty="0"/>
          </a:p>
        </p:txBody>
      </p:sp>
    </p:spTree>
    <p:extLst>
      <p:ext uri="{BB962C8B-B14F-4D97-AF65-F5344CB8AC3E}">
        <p14:creationId xmlns:p14="http://schemas.microsoft.com/office/powerpoint/2010/main" val="3510984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 name="Text Box 8">
            <a:extLst>
              <a:ext uri="{FF2B5EF4-FFF2-40B4-BE49-F238E27FC236}">
                <a16:creationId xmlns:a16="http://schemas.microsoft.com/office/drawing/2014/main" id="{16DE51C0-7CBC-4471-A415-61404FCADDEF}"/>
              </a:ext>
            </a:extLst>
          </p:cNvPr>
          <p:cNvSpPr txBox="1">
            <a:spLocks noChangeArrowheads="1"/>
          </p:cNvSpPr>
          <p:nvPr/>
        </p:nvSpPr>
        <p:spPr bwMode="auto">
          <a:xfrm>
            <a:off x="685800" y="1219200"/>
            <a:ext cx="7772400" cy="4450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4000" b="1" dirty="0">
                <a:latin typeface="Calibri" charset="0"/>
              </a:rPr>
              <a:t>Conclusiones:</a:t>
            </a:r>
          </a:p>
          <a:p>
            <a:endParaRPr lang="es-EC" dirty="0"/>
          </a:p>
          <a:p>
            <a:pPr marL="457200" indent="-457200"/>
            <a:r>
              <a:rPr lang="es-ES" dirty="0"/>
              <a:t>Se encuentra la caracterización del material compuesto con matriz epóxica y fibra de totora conforme a la norma ASTM 3039-14 para el ensayo a tracción y la ASTM254-15 para el ensayo de flexión. </a:t>
            </a:r>
          </a:p>
          <a:p>
            <a:pPr>
              <a:buNone/>
            </a:pPr>
            <a:endParaRPr lang="es-EC" dirty="0"/>
          </a:p>
        </p:txBody>
      </p:sp>
    </p:spTree>
    <p:extLst>
      <p:ext uri="{BB962C8B-B14F-4D97-AF65-F5344CB8AC3E}">
        <p14:creationId xmlns:p14="http://schemas.microsoft.com/office/powerpoint/2010/main" val="3201212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 name="Text Box 8">
            <a:extLst>
              <a:ext uri="{FF2B5EF4-FFF2-40B4-BE49-F238E27FC236}">
                <a16:creationId xmlns:a16="http://schemas.microsoft.com/office/drawing/2014/main" id="{16DE51C0-7CBC-4471-A415-61404FCADDEF}"/>
              </a:ext>
            </a:extLst>
          </p:cNvPr>
          <p:cNvSpPr txBox="1">
            <a:spLocks noChangeArrowheads="1"/>
          </p:cNvSpPr>
          <p:nvPr/>
        </p:nvSpPr>
        <p:spPr bwMode="auto">
          <a:xfrm>
            <a:off x="685800" y="1219200"/>
            <a:ext cx="7772400" cy="523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4000" b="1" dirty="0">
                <a:latin typeface="Calibri" charset="0"/>
              </a:rPr>
              <a:t>Conclusiones:</a:t>
            </a:r>
          </a:p>
          <a:p>
            <a:pPr marL="457200" indent="-457200" algn="just"/>
            <a:r>
              <a:rPr lang="es-ES" dirty="0"/>
              <a:t>El mejor tratamiento químico para la extracción de la fibra fue con el hidróxido de sodio, además aumento la adhesión entre la fibra y el polímero, se evidencia que la totora presenta deterioro con este tratamiento y cambia las propiedades mecánicas en comparación con las propiedades obtenidas en la investigación de Mejía.</a:t>
            </a:r>
          </a:p>
        </p:txBody>
      </p:sp>
    </p:spTree>
    <p:extLst>
      <p:ext uri="{BB962C8B-B14F-4D97-AF65-F5344CB8AC3E}">
        <p14:creationId xmlns:p14="http://schemas.microsoft.com/office/powerpoint/2010/main" val="3846614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 name="Text Box 8">
            <a:extLst>
              <a:ext uri="{FF2B5EF4-FFF2-40B4-BE49-F238E27FC236}">
                <a16:creationId xmlns:a16="http://schemas.microsoft.com/office/drawing/2014/main" id="{16DE51C0-7CBC-4471-A415-61404FCADDEF}"/>
              </a:ext>
            </a:extLst>
          </p:cNvPr>
          <p:cNvSpPr txBox="1">
            <a:spLocks noChangeArrowheads="1"/>
          </p:cNvSpPr>
          <p:nvPr/>
        </p:nvSpPr>
        <p:spPr bwMode="auto">
          <a:xfrm>
            <a:off x="685800" y="1219200"/>
            <a:ext cx="7772400" cy="437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4000" b="1" dirty="0">
                <a:latin typeface="Calibri" charset="0"/>
              </a:rPr>
              <a:t>Conclusiones:</a:t>
            </a:r>
          </a:p>
          <a:p>
            <a:pPr eaLnBrk="1" hangingPunct="1">
              <a:spcBef>
                <a:spcPct val="0"/>
              </a:spcBef>
              <a:buFontTx/>
              <a:buNone/>
            </a:pPr>
            <a:endParaRPr lang="es-EC" altLang="es-VE" sz="4000" b="1" dirty="0">
              <a:latin typeface="Calibri" charset="0"/>
            </a:endParaRPr>
          </a:p>
          <a:p>
            <a:pPr marL="457200" indent="-457200" algn="just"/>
            <a:r>
              <a:rPr lang="es-ES" dirty="0"/>
              <a:t> En la elaboración de las probetas es necesario que la presión del molde sea uniforme y se debe tener cuidado al momento de colocar la resina en el molde para que no se formen burbujas dentro de la probeta. </a:t>
            </a:r>
          </a:p>
        </p:txBody>
      </p:sp>
    </p:spTree>
    <p:extLst>
      <p:ext uri="{BB962C8B-B14F-4D97-AF65-F5344CB8AC3E}">
        <p14:creationId xmlns:p14="http://schemas.microsoft.com/office/powerpoint/2010/main" val="2508923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 name="Text Box 8">
            <a:extLst>
              <a:ext uri="{FF2B5EF4-FFF2-40B4-BE49-F238E27FC236}">
                <a16:creationId xmlns:a16="http://schemas.microsoft.com/office/drawing/2014/main" id="{16DE51C0-7CBC-4471-A415-61404FCADDEF}"/>
              </a:ext>
            </a:extLst>
          </p:cNvPr>
          <p:cNvSpPr txBox="1">
            <a:spLocks noChangeArrowheads="1"/>
          </p:cNvSpPr>
          <p:nvPr/>
        </p:nvSpPr>
        <p:spPr bwMode="auto">
          <a:xfrm>
            <a:off x="685800" y="1565727"/>
            <a:ext cx="7772400" cy="435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4000" b="1" dirty="0">
                <a:latin typeface="Calibri" charset="0"/>
              </a:rPr>
              <a:t>Conclusiones:</a:t>
            </a:r>
          </a:p>
          <a:p>
            <a:pPr marL="457200" indent="-457200" algn="just"/>
            <a:r>
              <a:rPr lang="es-ES" dirty="0"/>
              <a:t>La fibra presenta muy buena adherencia que fue evidenciada realizar los ensayos de tracción y flexión donde después de la fractura de la probeta se procedió a halar la fibra, pero no se pudo conseguir su extracción de la probeta. </a:t>
            </a:r>
          </a:p>
          <a:p>
            <a:pPr>
              <a:buNone/>
            </a:pPr>
            <a:endParaRPr lang="es-ES" dirty="0"/>
          </a:p>
        </p:txBody>
      </p:sp>
    </p:spTree>
    <p:extLst>
      <p:ext uri="{BB962C8B-B14F-4D97-AF65-F5344CB8AC3E}">
        <p14:creationId xmlns:p14="http://schemas.microsoft.com/office/powerpoint/2010/main" val="10737659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 name="Text Box 8">
            <a:extLst>
              <a:ext uri="{FF2B5EF4-FFF2-40B4-BE49-F238E27FC236}">
                <a16:creationId xmlns:a16="http://schemas.microsoft.com/office/drawing/2014/main" id="{16DE51C0-7CBC-4471-A415-61404FCADDEF}"/>
              </a:ext>
            </a:extLst>
          </p:cNvPr>
          <p:cNvSpPr txBox="1">
            <a:spLocks noChangeArrowheads="1"/>
          </p:cNvSpPr>
          <p:nvPr/>
        </p:nvSpPr>
        <p:spPr bwMode="auto">
          <a:xfrm>
            <a:off x="685800" y="1708749"/>
            <a:ext cx="7772400" cy="32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4000" b="1" dirty="0">
                <a:latin typeface="Calibri" charset="0"/>
              </a:rPr>
              <a:t>Conclusiones:</a:t>
            </a:r>
          </a:p>
          <a:p>
            <a:pPr marL="457200" indent="-457200" algn="just"/>
            <a:r>
              <a:rPr lang="es-ES" dirty="0"/>
              <a:t> Se incrementa la capacidad de separación de la fibra con un mayor tiempo de cocción con el hidróxido de sodio, pero su desventaja es el deterior de las propiedades mecánicas de la fibra. </a:t>
            </a:r>
          </a:p>
        </p:txBody>
      </p:sp>
    </p:spTree>
    <p:extLst>
      <p:ext uri="{BB962C8B-B14F-4D97-AF65-F5344CB8AC3E}">
        <p14:creationId xmlns:p14="http://schemas.microsoft.com/office/powerpoint/2010/main" val="3778639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 name="Text Box 8">
            <a:extLst>
              <a:ext uri="{FF2B5EF4-FFF2-40B4-BE49-F238E27FC236}">
                <a16:creationId xmlns:a16="http://schemas.microsoft.com/office/drawing/2014/main" id="{16DE51C0-7CBC-4471-A415-61404FCADDEF}"/>
              </a:ext>
            </a:extLst>
          </p:cNvPr>
          <p:cNvSpPr txBox="1">
            <a:spLocks noChangeArrowheads="1"/>
          </p:cNvSpPr>
          <p:nvPr/>
        </p:nvSpPr>
        <p:spPr bwMode="auto">
          <a:xfrm>
            <a:off x="685800" y="1219200"/>
            <a:ext cx="7772400" cy="435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4000" b="1" dirty="0">
                <a:latin typeface="Calibri" charset="0"/>
              </a:rPr>
              <a:t>Recomendaciones:</a:t>
            </a:r>
          </a:p>
          <a:p>
            <a:pPr marL="457200" indent="-457200" algn="just"/>
            <a:r>
              <a:rPr lang="es-ES" dirty="0"/>
              <a:t>La fibra de Totora se debería utilizar como refuerzo para compuestos verdes, ya que estos se utilizan en muchas aplicaciones que no involucren tensiones altas, por ejemplo, en piezas no estructurales para la industria automotriz. </a:t>
            </a:r>
          </a:p>
          <a:p>
            <a:pPr>
              <a:buNone/>
            </a:pPr>
            <a:endParaRPr lang="es-ES" dirty="0"/>
          </a:p>
        </p:txBody>
      </p:sp>
    </p:spTree>
    <p:extLst>
      <p:ext uri="{BB962C8B-B14F-4D97-AF65-F5344CB8AC3E}">
        <p14:creationId xmlns:p14="http://schemas.microsoft.com/office/powerpoint/2010/main" val="1321125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 name="Text Box 8">
            <a:extLst>
              <a:ext uri="{FF2B5EF4-FFF2-40B4-BE49-F238E27FC236}">
                <a16:creationId xmlns:a16="http://schemas.microsoft.com/office/drawing/2014/main" id="{16DE51C0-7CBC-4471-A415-61404FCADDEF}"/>
              </a:ext>
            </a:extLst>
          </p:cNvPr>
          <p:cNvSpPr txBox="1">
            <a:spLocks noChangeArrowheads="1"/>
          </p:cNvSpPr>
          <p:nvPr/>
        </p:nvSpPr>
        <p:spPr bwMode="auto">
          <a:xfrm>
            <a:off x="723900" y="1708749"/>
            <a:ext cx="7772400" cy="287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4000" b="1" dirty="0">
                <a:latin typeface="Calibri" charset="0"/>
              </a:rPr>
              <a:t>Recomendaciones:</a:t>
            </a:r>
          </a:p>
          <a:p>
            <a:pPr marL="457200" indent="-457200" algn="just"/>
            <a:r>
              <a:rPr lang="es-ES" dirty="0"/>
              <a:t> Debido a la geometría de la fibra, debería modelarse volúmenes discretos a orientaciones de 0º, 45º y 90º. </a:t>
            </a:r>
          </a:p>
          <a:p>
            <a:pPr>
              <a:buNone/>
            </a:pPr>
            <a:endParaRPr lang="es-ES" dirty="0"/>
          </a:p>
        </p:txBody>
      </p:sp>
    </p:spTree>
    <p:extLst>
      <p:ext uri="{BB962C8B-B14F-4D97-AF65-F5344CB8AC3E}">
        <p14:creationId xmlns:p14="http://schemas.microsoft.com/office/powerpoint/2010/main" val="400406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 name="Text Box 8">
            <a:extLst>
              <a:ext uri="{FF2B5EF4-FFF2-40B4-BE49-F238E27FC236}">
                <a16:creationId xmlns:a16="http://schemas.microsoft.com/office/drawing/2014/main" id="{16DE51C0-7CBC-4471-A415-61404FCADDEF}"/>
              </a:ext>
            </a:extLst>
          </p:cNvPr>
          <p:cNvSpPr txBox="1">
            <a:spLocks noChangeArrowheads="1"/>
          </p:cNvSpPr>
          <p:nvPr/>
        </p:nvSpPr>
        <p:spPr bwMode="auto">
          <a:xfrm>
            <a:off x="304800" y="1219200"/>
            <a:ext cx="8458200" cy="58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4000" b="1" dirty="0">
                <a:latin typeface="Calibri" charset="0"/>
              </a:rPr>
              <a:t>Recomendaciones:</a:t>
            </a:r>
          </a:p>
          <a:p>
            <a:pPr marL="457200" indent="-457200" algn="just"/>
            <a:r>
              <a:rPr lang="es-ES" dirty="0"/>
              <a:t> Los productos de fibra de totora al ser ecológicos, deberían hacerse otras aplicaciones para que su uso sea cada vez más popular, así se tendría un impacto positivo en los ingresos de los agricultores, productores de fibras y fabricantes de materiales. Un aumento en las aplicaciones con la fibra de totora sería beneficioso para futuras generaciones del sector donde se siembra la Totora. </a:t>
            </a:r>
          </a:p>
          <a:p>
            <a:pPr marL="457200" indent="-457200" algn="just"/>
            <a:endParaRPr lang="es-ES" dirty="0"/>
          </a:p>
        </p:txBody>
      </p:sp>
    </p:spTree>
    <p:extLst>
      <p:ext uri="{BB962C8B-B14F-4D97-AF65-F5344CB8AC3E}">
        <p14:creationId xmlns:p14="http://schemas.microsoft.com/office/powerpoint/2010/main" val="2736275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 name="Text Box 8">
            <a:extLst>
              <a:ext uri="{FF2B5EF4-FFF2-40B4-BE49-F238E27FC236}">
                <a16:creationId xmlns:a16="http://schemas.microsoft.com/office/drawing/2014/main" id="{16DE51C0-7CBC-4471-A415-61404FCADDEF}"/>
              </a:ext>
            </a:extLst>
          </p:cNvPr>
          <p:cNvSpPr txBox="1">
            <a:spLocks noChangeArrowheads="1"/>
          </p:cNvSpPr>
          <p:nvPr/>
        </p:nvSpPr>
        <p:spPr bwMode="auto">
          <a:xfrm>
            <a:off x="304800" y="1219200"/>
            <a:ext cx="8458200" cy="435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4000" b="1" dirty="0">
                <a:latin typeface="Calibri" charset="0"/>
              </a:rPr>
              <a:t>Recomendaciones:</a:t>
            </a:r>
          </a:p>
          <a:p>
            <a:pPr marL="457200" indent="-457200" algn="just"/>
            <a:r>
              <a:rPr lang="es-ES" dirty="0"/>
              <a:t>Deberían hacerse más investigación sobre la fibra de Totora, pero con el cumplimiento de estándares de alta calidad, para obtener propiedades homogéneas, como se requiere para aplicaciones de alto valor agregado y alta tecnología. </a:t>
            </a:r>
          </a:p>
          <a:p>
            <a:pPr algn="just">
              <a:buNone/>
            </a:pPr>
            <a:endParaRPr lang="es-ES" dirty="0"/>
          </a:p>
        </p:txBody>
      </p:sp>
    </p:spTree>
    <p:extLst>
      <p:ext uri="{BB962C8B-B14F-4D97-AF65-F5344CB8AC3E}">
        <p14:creationId xmlns:p14="http://schemas.microsoft.com/office/powerpoint/2010/main" val="532135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 name="Text Box 8">
            <a:extLst>
              <a:ext uri="{FF2B5EF4-FFF2-40B4-BE49-F238E27FC236}">
                <a16:creationId xmlns:a16="http://schemas.microsoft.com/office/drawing/2014/main" id="{16DE51C0-7CBC-4471-A415-61404FCADDEF}"/>
              </a:ext>
            </a:extLst>
          </p:cNvPr>
          <p:cNvSpPr txBox="1">
            <a:spLocks noChangeArrowheads="1"/>
          </p:cNvSpPr>
          <p:nvPr/>
        </p:nvSpPr>
        <p:spPr bwMode="auto">
          <a:xfrm>
            <a:off x="685800" y="1351508"/>
            <a:ext cx="77724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4000" b="1" dirty="0">
                <a:latin typeface="Calibri" charset="0"/>
              </a:rPr>
              <a:t>Problema:</a:t>
            </a:r>
          </a:p>
          <a:p>
            <a:pPr algn="just" eaLnBrk="1" hangingPunct="1">
              <a:spcBef>
                <a:spcPct val="0"/>
              </a:spcBef>
              <a:buNone/>
            </a:pPr>
            <a:r>
              <a:rPr lang="es-ES" dirty="0"/>
              <a:t>El desconocimiento de las propiedades mecánicas de un material compuesto fabricado con matriz de Resina Epóxica y refuerzo de fibra natural de Totora, impide desarrollar prototipos que deben sustentarse con el cálculo analítico utilizado en la resistencia de materiales. </a:t>
            </a:r>
            <a:endParaRPr lang="es-EC" altLang="es-VE" sz="4000" b="1" dirty="0">
              <a:latin typeface="Calibri" charset="0"/>
            </a:endParaRPr>
          </a:p>
        </p:txBody>
      </p:sp>
    </p:spTree>
    <p:extLst>
      <p:ext uri="{BB962C8B-B14F-4D97-AF65-F5344CB8AC3E}">
        <p14:creationId xmlns:p14="http://schemas.microsoft.com/office/powerpoint/2010/main" val="1412857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56C1388-BED1-4520-B718-4C6CCE63F461}"/>
              </a:ext>
            </a:extLst>
          </p:cNvPr>
          <p:cNvSpPr/>
          <p:nvPr/>
        </p:nvSpPr>
        <p:spPr>
          <a:xfrm>
            <a:off x="304800" y="381000"/>
            <a:ext cx="8610600" cy="6096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2" name="Título 1"/>
          <p:cNvSpPr>
            <a:spLocks noGrp="1"/>
          </p:cNvSpPr>
          <p:nvPr>
            <p:ph type="ctrTitle"/>
          </p:nvPr>
        </p:nvSpPr>
        <p:spPr>
          <a:xfrm>
            <a:off x="371474" y="2264044"/>
            <a:ext cx="8401050" cy="960437"/>
          </a:xfrm>
        </p:spPr>
        <p:txBody>
          <a:bodyPr>
            <a:normAutofit/>
          </a:bodyPr>
          <a:lstStyle/>
          <a:p>
            <a:pPr>
              <a:defRPr/>
            </a:pPr>
            <a:r>
              <a:rPr lang="es-ES" sz="2700" b="1" dirty="0"/>
              <a:t>Gracias por su atención.</a:t>
            </a:r>
            <a:br>
              <a:rPr lang="es-ES" sz="2700" b="1" dirty="0"/>
            </a:br>
            <a:endParaRPr lang="es-EC" sz="2700" dirty="0"/>
          </a:p>
        </p:txBody>
      </p:sp>
      <p:sp>
        <p:nvSpPr>
          <p:cNvPr id="39938" name="Subtítulo 2"/>
          <p:cNvSpPr>
            <a:spLocks noGrp="1"/>
          </p:cNvSpPr>
          <p:nvPr>
            <p:ph type="subTitle" idx="1"/>
          </p:nvPr>
        </p:nvSpPr>
        <p:spPr>
          <a:xfrm>
            <a:off x="554038" y="3378201"/>
            <a:ext cx="8035925" cy="1422400"/>
          </a:xfrm>
        </p:spPr>
        <p:txBody>
          <a:bodyPr/>
          <a:lstStyle/>
          <a:p>
            <a:r>
              <a:rPr lang="es-ES" altLang="x-none" sz="2000" b="1" dirty="0"/>
              <a:t>“</a:t>
            </a:r>
            <a:r>
              <a:rPr lang="es-ES" sz="2000" dirty="0"/>
              <a:t> </a:t>
            </a:r>
            <a:r>
              <a:rPr lang="es-ES" sz="2000" b="1" dirty="0"/>
              <a:t>CARACTERIZACIÓN DE LAS PROPIEDADES MECÁNICAS DE UN MATERIAL COMPUESTO FABRICADO CON MATRIZ DE RESINA EPÓXICA Y REFUERZO DE FIBRA NATURAL DE TOTORA </a:t>
            </a:r>
            <a:r>
              <a:rPr lang="es-ES" altLang="x-none" sz="2000" b="1" dirty="0"/>
              <a:t>.”</a:t>
            </a:r>
            <a:r>
              <a:rPr lang="es-ES_tradnl" altLang="x-none" sz="2000" dirty="0"/>
              <a:t> </a:t>
            </a:r>
            <a:endParaRPr lang="es-EC" altLang="x-none" sz="2100" dirty="0"/>
          </a:p>
        </p:txBody>
      </p:sp>
      <p:pic>
        <p:nvPicPr>
          <p:cNvPr id="39939"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4812" y="884372"/>
            <a:ext cx="32543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C17D5C0C-475E-40D3-90B7-20E468CD5365}"/>
              </a:ext>
            </a:extLst>
          </p:cNvPr>
          <p:cNvSpPr/>
          <p:nvPr/>
        </p:nvSpPr>
        <p:spPr>
          <a:xfrm>
            <a:off x="2160586" y="4815349"/>
            <a:ext cx="5764213" cy="830997"/>
          </a:xfrm>
          <a:prstGeom prst="rect">
            <a:avLst/>
          </a:prstGeom>
        </p:spPr>
        <p:txBody>
          <a:bodyPr wrap="square">
            <a:spAutoFit/>
          </a:bodyPr>
          <a:lstStyle/>
          <a:p>
            <a:r>
              <a:rPr lang="es-EC" altLang="x-none" dirty="0"/>
              <a:t>Autor:  Pablo Hugo Vilañez Espinoza</a:t>
            </a:r>
          </a:p>
          <a:p>
            <a:r>
              <a:rPr lang="es-EC" altLang="x-none" dirty="0"/>
              <a:t>Director:  Leonardo Goyos PhD.</a:t>
            </a:r>
          </a:p>
        </p:txBody>
      </p:sp>
    </p:spTree>
    <p:extLst>
      <p:ext uri="{BB962C8B-B14F-4D97-AF65-F5344CB8AC3E}">
        <p14:creationId xmlns:p14="http://schemas.microsoft.com/office/powerpoint/2010/main" val="109666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 name="Text Box 8">
            <a:extLst>
              <a:ext uri="{FF2B5EF4-FFF2-40B4-BE49-F238E27FC236}">
                <a16:creationId xmlns:a16="http://schemas.microsoft.com/office/drawing/2014/main" id="{16DE51C0-7CBC-4471-A415-61404FCADDEF}"/>
              </a:ext>
            </a:extLst>
          </p:cNvPr>
          <p:cNvSpPr txBox="1">
            <a:spLocks noChangeArrowheads="1"/>
          </p:cNvSpPr>
          <p:nvPr/>
        </p:nvSpPr>
        <p:spPr bwMode="auto">
          <a:xfrm>
            <a:off x="685800" y="1680087"/>
            <a:ext cx="77724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4000" b="1" dirty="0">
                <a:latin typeface="Calibri" charset="0"/>
              </a:rPr>
              <a:t>Objetivos:</a:t>
            </a:r>
          </a:p>
          <a:p>
            <a:pPr eaLnBrk="1" hangingPunct="1">
              <a:spcBef>
                <a:spcPct val="0"/>
              </a:spcBef>
              <a:buFontTx/>
              <a:buNone/>
            </a:pPr>
            <a:r>
              <a:rPr lang="es-EC" altLang="es-VE" sz="4000" b="1" dirty="0">
                <a:latin typeface="Calibri" charset="0"/>
              </a:rPr>
              <a:t>Objetivo General:</a:t>
            </a:r>
          </a:p>
          <a:p>
            <a:pPr marL="457200" indent="-457200" algn="just" eaLnBrk="1" hangingPunct="1">
              <a:spcBef>
                <a:spcPct val="0"/>
              </a:spcBef>
            </a:pPr>
            <a:r>
              <a:rPr lang="es-ES" dirty="0"/>
              <a:t>Caracterizar las propiedades mecánicas de un material compuesto fabricado con matriz de Resina Epóxica y refuerzo de fibra natural de Totora </a:t>
            </a:r>
            <a:endParaRPr lang="es-EC" altLang="es-VE" sz="4000" b="1" dirty="0">
              <a:latin typeface="Calibri" charset="0"/>
            </a:endParaRPr>
          </a:p>
        </p:txBody>
      </p:sp>
    </p:spTree>
    <p:extLst>
      <p:ext uri="{BB962C8B-B14F-4D97-AF65-F5344CB8AC3E}">
        <p14:creationId xmlns:p14="http://schemas.microsoft.com/office/powerpoint/2010/main" val="3858354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 name="Text Box 8">
            <a:extLst>
              <a:ext uri="{FF2B5EF4-FFF2-40B4-BE49-F238E27FC236}">
                <a16:creationId xmlns:a16="http://schemas.microsoft.com/office/drawing/2014/main" id="{16DE51C0-7CBC-4471-A415-61404FCADDEF}"/>
              </a:ext>
            </a:extLst>
          </p:cNvPr>
          <p:cNvSpPr txBox="1">
            <a:spLocks noChangeArrowheads="1"/>
          </p:cNvSpPr>
          <p:nvPr/>
        </p:nvSpPr>
        <p:spPr bwMode="auto">
          <a:xfrm>
            <a:off x="723900" y="1714500"/>
            <a:ext cx="7772400" cy="357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4000" b="1" dirty="0">
                <a:latin typeface="Calibri" charset="0"/>
              </a:rPr>
              <a:t>Objetivo específicos:</a:t>
            </a:r>
          </a:p>
          <a:p>
            <a:pPr eaLnBrk="1" hangingPunct="1">
              <a:spcBef>
                <a:spcPct val="0"/>
              </a:spcBef>
              <a:buFontTx/>
              <a:buNone/>
            </a:pPr>
            <a:endParaRPr lang="es-EC" altLang="es-VE" sz="2000" b="1" dirty="0">
              <a:latin typeface="Calibri" charset="0"/>
            </a:endParaRPr>
          </a:p>
          <a:p>
            <a:pPr marL="457200" indent="-457200" algn="just"/>
            <a:r>
              <a:rPr lang="es-ES" dirty="0"/>
              <a:t>Establecer el método adecuado para  fabricar las probetas de resina epóxica y material compuesto con matriz Epóxica y fibra de Totora, que faciliten su estudio en los ensayos de tracción y flexión. </a:t>
            </a:r>
          </a:p>
        </p:txBody>
      </p:sp>
    </p:spTree>
    <p:extLst>
      <p:ext uri="{BB962C8B-B14F-4D97-AF65-F5344CB8AC3E}">
        <p14:creationId xmlns:p14="http://schemas.microsoft.com/office/powerpoint/2010/main" val="3050004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 name="Text Box 8">
            <a:extLst>
              <a:ext uri="{FF2B5EF4-FFF2-40B4-BE49-F238E27FC236}">
                <a16:creationId xmlns:a16="http://schemas.microsoft.com/office/drawing/2014/main" id="{16DE51C0-7CBC-4471-A415-61404FCADDEF}"/>
              </a:ext>
            </a:extLst>
          </p:cNvPr>
          <p:cNvSpPr txBox="1">
            <a:spLocks noChangeArrowheads="1"/>
          </p:cNvSpPr>
          <p:nvPr/>
        </p:nvSpPr>
        <p:spPr bwMode="auto">
          <a:xfrm>
            <a:off x="685800" y="1144016"/>
            <a:ext cx="7772400" cy="465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4000" b="1" dirty="0">
                <a:latin typeface="Calibri" charset="0"/>
              </a:rPr>
              <a:t>Objetivo específicos:</a:t>
            </a:r>
          </a:p>
          <a:p>
            <a:pPr eaLnBrk="1" hangingPunct="1">
              <a:spcBef>
                <a:spcPct val="0"/>
              </a:spcBef>
              <a:buFontTx/>
              <a:buNone/>
            </a:pPr>
            <a:endParaRPr lang="es-EC" altLang="es-VE" sz="2000" b="1" dirty="0">
              <a:latin typeface="Calibri" charset="0"/>
            </a:endParaRPr>
          </a:p>
          <a:p>
            <a:pPr marL="457200" indent="-457200" algn="just"/>
            <a:r>
              <a:rPr lang="es-ES" dirty="0"/>
              <a:t>Estudiar el efecto de la fracción de la fibra en el comportamiento mecánico del material compuesto. </a:t>
            </a:r>
          </a:p>
          <a:p>
            <a:pPr marL="457200" indent="-457200" algn="just"/>
            <a:r>
              <a:rPr lang="es-ES" dirty="0"/>
              <a:t> Determinar el comportamiento mecánico del material compuesto elaborado a partir de fibra de totora, realizando ensayos de tracción y flexión. </a:t>
            </a:r>
          </a:p>
        </p:txBody>
      </p:sp>
    </p:spTree>
    <p:extLst>
      <p:ext uri="{BB962C8B-B14F-4D97-AF65-F5344CB8AC3E}">
        <p14:creationId xmlns:p14="http://schemas.microsoft.com/office/powerpoint/2010/main" val="448145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 name="Text Box 8">
            <a:extLst>
              <a:ext uri="{FF2B5EF4-FFF2-40B4-BE49-F238E27FC236}">
                <a16:creationId xmlns:a16="http://schemas.microsoft.com/office/drawing/2014/main" id="{16DE51C0-7CBC-4471-A415-61404FCADDEF}"/>
              </a:ext>
            </a:extLst>
          </p:cNvPr>
          <p:cNvSpPr txBox="1">
            <a:spLocks noChangeArrowheads="1"/>
          </p:cNvSpPr>
          <p:nvPr/>
        </p:nvSpPr>
        <p:spPr bwMode="auto">
          <a:xfrm>
            <a:off x="685800" y="1144016"/>
            <a:ext cx="7772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4000" b="1" dirty="0">
                <a:latin typeface="Calibri" charset="0"/>
              </a:rPr>
              <a:t>Justificación:</a:t>
            </a:r>
          </a:p>
        </p:txBody>
      </p:sp>
      <p:sp>
        <p:nvSpPr>
          <p:cNvPr id="8" name="CuadroTexto 7">
            <a:extLst>
              <a:ext uri="{FF2B5EF4-FFF2-40B4-BE49-F238E27FC236}">
                <a16:creationId xmlns:a16="http://schemas.microsoft.com/office/drawing/2014/main" id="{B18AA35D-8328-4C9B-84B0-BFF14ECB0BD3}"/>
              </a:ext>
            </a:extLst>
          </p:cNvPr>
          <p:cNvSpPr txBox="1"/>
          <p:nvPr/>
        </p:nvSpPr>
        <p:spPr>
          <a:xfrm>
            <a:off x="1066800" y="6201378"/>
            <a:ext cx="1107803" cy="261610"/>
          </a:xfrm>
          <a:prstGeom prst="rect">
            <a:avLst/>
          </a:prstGeom>
          <a:noFill/>
        </p:spPr>
        <p:txBody>
          <a:bodyPr wrap="square" rtlCol="0">
            <a:spAutoFit/>
          </a:bodyPr>
          <a:lstStyle/>
          <a:p>
            <a:r>
              <a:rPr lang="es-ES_tradnl" sz="1100" dirty="0"/>
              <a:t>Hidalgo (2007)</a:t>
            </a:r>
          </a:p>
        </p:txBody>
      </p:sp>
      <p:sp>
        <p:nvSpPr>
          <p:cNvPr id="9" name="CuadroTexto 8">
            <a:extLst>
              <a:ext uri="{FF2B5EF4-FFF2-40B4-BE49-F238E27FC236}">
                <a16:creationId xmlns:a16="http://schemas.microsoft.com/office/drawing/2014/main" id="{7511FA48-EEA4-4142-83A4-3277E68A8E5E}"/>
              </a:ext>
            </a:extLst>
          </p:cNvPr>
          <p:cNvSpPr txBox="1"/>
          <p:nvPr/>
        </p:nvSpPr>
        <p:spPr>
          <a:xfrm>
            <a:off x="5805895" y="3961724"/>
            <a:ext cx="1107803" cy="261610"/>
          </a:xfrm>
          <a:prstGeom prst="rect">
            <a:avLst/>
          </a:prstGeom>
          <a:noFill/>
        </p:spPr>
        <p:txBody>
          <a:bodyPr wrap="square" rtlCol="0">
            <a:spAutoFit/>
          </a:bodyPr>
          <a:lstStyle/>
          <a:p>
            <a:r>
              <a:rPr lang="es-ES_tradnl" sz="1100" dirty="0"/>
              <a:t>Heredia (2014)</a:t>
            </a:r>
          </a:p>
        </p:txBody>
      </p:sp>
      <p:sp>
        <p:nvSpPr>
          <p:cNvPr id="10" name="CuadroTexto 9">
            <a:extLst>
              <a:ext uri="{FF2B5EF4-FFF2-40B4-BE49-F238E27FC236}">
                <a16:creationId xmlns:a16="http://schemas.microsoft.com/office/drawing/2014/main" id="{2C44F2A8-94A3-4EC7-AE2C-14F8E77FEAD6}"/>
              </a:ext>
            </a:extLst>
          </p:cNvPr>
          <p:cNvSpPr txBox="1"/>
          <p:nvPr/>
        </p:nvSpPr>
        <p:spPr>
          <a:xfrm>
            <a:off x="973891" y="4093853"/>
            <a:ext cx="1107803" cy="261610"/>
          </a:xfrm>
          <a:prstGeom prst="rect">
            <a:avLst/>
          </a:prstGeom>
          <a:noFill/>
        </p:spPr>
        <p:txBody>
          <a:bodyPr wrap="square" rtlCol="0">
            <a:spAutoFit/>
          </a:bodyPr>
          <a:lstStyle/>
          <a:p>
            <a:r>
              <a:rPr lang="es-ES_tradnl" sz="1100" dirty="0"/>
              <a:t>Hidalgo (2007)</a:t>
            </a:r>
          </a:p>
        </p:txBody>
      </p:sp>
      <p:sp>
        <p:nvSpPr>
          <p:cNvPr id="11" name="CuadroTexto 10">
            <a:extLst>
              <a:ext uri="{FF2B5EF4-FFF2-40B4-BE49-F238E27FC236}">
                <a16:creationId xmlns:a16="http://schemas.microsoft.com/office/drawing/2014/main" id="{952453CB-2159-4359-B529-73A1BE70D66D}"/>
              </a:ext>
            </a:extLst>
          </p:cNvPr>
          <p:cNvSpPr txBox="1"/>
          <p:nvPr/>
        </p:nvSpPr>
        <p:spPr>
          <a:xfrm>
            <a:off x="7257448" y="6092853"/>
            <a:ext cx="1107803" cy="261610"/>
          </a:xfrm>
          <a:prstGeom prst="rect">
            <a:avLst/>
          </a:prstGeom>
          <a:noFill/>
        </p:spPr>
        <p:txBody>
          <a:bodyPr wrap="square" rtlCol="0">
            <a:spAutoFit/>
          </a:bodyPr>
          <a:lstStyle/>
          <a:p>
            <a:r>
              <a:rPr lang="es-ES_tradnl" sz="1100" dirty="0"/>
              <a:t>Heredia (2014)</a:t>
            </a:r>
          </a:p>
        </p:txBody>
      </p:sp>
      <p:pic>
        <p:nvPicPr>
          <p:cNvPr id="15" name="Imagen 14">
            <a:extLst>
              <a:ext uri="{FF2B5EF4-FFF2-40B4-BE49-F238E27FC236}">
                <a16:creationId xmlns:a16="http://schemas.microsoft.com/office/drawing/2014/main" id="{07B70D84-465E-4572-BEB9-4E3D96137E40}"/>
              </a:ext>
            </a:extLst>
          </p:cNvPr>
          <p:cNvPicPr>
            <a:picLocks noChangeAspect="1"/>
          </p:cNvPicPr>
          <p:nvPr/>
        </p:nvPicPr>
        <p:blipFill rotWithShape="1">
          <a:blip r:embed="rId4"/>
          <a:srcRect l="59351" t="12963" r="23333" b="50598"/>
          <a:stretch/>
        </p:blipFill>
        <p:spPr>
          <a:xfrm>
            <a:off x="6874828" y="4273888"/>
            <a:ext cx="1873045" cy="1818965"/>
          </a:xfrm>
          <a:prstGeom prst="rect">
            <a:avLst/>
          </a:prstGeom>
        </p:spPr>
      </p:pic>
      <p:sp>
        <p:nvSpPr>
          <p:cNvPr id="16" name="CuadroTexto 15">
            <a:extLst>
              <a:ext uri="{FF2B5EF4-FFF2-40B4-BE49-F238E27FC236}">
                <a16:creationId xmlns:a16="http://schemas.microsoft.com/office/drawing/2014/main" id="{A5CA8A10-7D15-49DF-A9B1-D24224EE7DEB}"/>
              </a:ext>
            </a:extLst>
          </p:cNvPr>
          <p:cNvSpPr txBox="1"/>
          <p:nvPr/>
        </p:nvSpPr>
        <p:spPr>
          <a:xfrm>
            <a:off x="4257675" y="6332183"/>
            <a:ext cx="1107803" cy="261610"/>
          </a:xfrm>
          <a:prstGeom prst="rect">
            <a:avLst/>
          </a:prstGeom>
          <a:noFill/>
        </p:spPr>
        <p:txBody>
          <a:bodyPr wrap="square" rtlCol="0">
            <a:spAutoFit/>
          </a:bodyPr>
          <a:lstStyle/>
          <a:p>
            <a:r>
              <a:rPr lang="es-ES_tradnl" sz="1100" dirty="0"/>
              <a:t>Cosme (2017)</a:t>
            </a:r>
          </a:p>
        </p:txBody>
      </p:sp>
      <p:pic>
        <p:nvPicPr>
          <p:cNvPr id="17" name="Imagen 16">
            <a:extLst>
              <a:ext uri="{FF2B5EF4-FFF2-40B4-BE49-F238E27FC236}">
                <a16:creationId xmlns:a16="http://schemas.microsoft.com/office/drawing/2014/main" id="{314E523B-545D-4A8D-8990-D711C0CA4810}"/>
              </a:ext>
            </a:extLst>
          </p:cNvPr>
          <p:cNvPicPr>
            <a:picLocks noChangeAspect="1"/>
          </p:cNvPicPr>
          <p:nvPr/>
        </p:nvPicPr>
        <p:blipFill rotWithShape="1">
          <a:blip r:embed="rId5"/>
          <a:srcRect l="47641" t="58073" r="23333" b="24880"/>
          <a:stretch/>
        </p:blipFill>
        <p:spPr>
          <a:xfrm>
            <a:off x="3318492" y="4240186"/>
            <a:ext cx="3173714" cy="1939227"/>
          </a:xfrm>
          <a:prstGeom prst="rect">
            <a:avLst/>
          </a:prstGeom>
        </p:spPr>
      </p:pic>
      <p:pic>
        <p:nvPicPr>
          <p:cNvPr id="18" name="Imagen 17">
            <a:extLst>
              <a:ext uri="{FF2B5EF4-FFF2-40B4-BE49-F238E27FC236}">
                <a16:creationId xmlns:a16="http://schemas.microsoft.com/office/drawing/2014/main" id="{FD9CF6F5-AE52-4222-9B50-AFE9FB4BB0F7}"/>
              </a:ext>
            </a:extLst>
          </p:cNvPr>
          <p:cNvPicPr>
            <a:picLocks noChangeAspect="1"/>
          </p:cNvPicPr>
          <p:nvPr/>
        </p:nvPicPr>
        <p:blipFill rotWithShape="1">
          <a:blip r:embed="rId6"/>
          <a:srcRect l="30000" t="55486" r="43333" b="12963"/>
          <a:stretch/>
        </p:blipFill>
        <p:spPr>
          <a:xfrm>
            <a:off x="3301071" y="4251926"/>
            <a:ext cx="1880530" cy="1927487"/>
          </a:xfrm>
          <a:prstGeom prst="rect">
            <a:avLst/>
          </a:prstGeom>
        </p:spPr>
      </p:pic>
      <p:pic>
        <p:nvPicPr>
          <p:cNvPr id="2" name="Imagen 1">
            <a:extLst>
              <a:ext uri="{FF2B5EF4-FFF2-40B4-BE49-F238E27FC236}">
                <a16:creationId xmlns:a16="http://schemas.microsoft.com/office/drawing/2014/main" id="{85A540EB-CE12-4610-AB9C-15EAD24E60EE}"/>
              </a:ext>
            </a:extLst>
          </p:cNvPr>
          <p:cNvPicPr>
            <a:picLocks noChangeAspect="1"/>
          </p:cNvPicPr>
          <p:nvPr/>
        </p:nvPicPr>
        <p:blipFill rotWithShape="1">
          <a:blip r:embed="rId7"/>
          <a:srcRect l="12500" t="27232" r="60441" b="17408"/>
          <a:stretch/>
        </p:blipFill>
        <p:spPr>
          <a:xfrm>
            <a:off x="6324600" y="1959652"/>
            <a:ext cx="2286000" cy="2018922"/>
          </a:xfrm>
          <a:prstGeom prst="rect">
            <a:avLst/>
          </a:prstGeom>
        </p:spPr>
      </p:pic>
      <p:pic>
        <p:nvPicPr>
          <p:cNvPr id="3" name="Imagen 2">
            <a:extLst>
              <a:ext uri="{FF2B5EF4-FFF2-40B4-BE49-F238E27FC236}">
                <a16:creationId xmlns:a16="http://schemas.microsoft.com/office/drawing/2014/main" id="{FE29BD52-8199-4BF6-A27C-8FE9EA41752C}"/>
              </a:ext>
            </a:extLst>
          </p:cNvPr>
          <p:cNvPicPr>
            <a:picLocks noChangeAspect="1"/>
          </p:cNvPicPr>
          <p:nvPr/>
        </p:nvPicPr>
        <p:blipFill rotWithShape="1">
          <a:blip r:embed="rId8"/>
          <a:srcRect l="51667" t="54702" r="22766" b="12963"/>
          <a:stretch/>
        </p:blipFill>
        <p:spPr>
          <a:xfrm>
            <a:off x="358838" y="1988918"/>
            <a:ext cx="2938221" cy="2090185"/>
          </a:xfrm>
          <a:prstGeom prst="rect">
            <a:avLst/>
          </a:prstGeom>
        </p:spPr>
      </p:pic>
      <p:pic>
        <p:nvPicPr>
          <p:cNvPr id="19" name="Imagen 18">
            <a:extLst>
              <a:ext uri="{FF2B5EF4-FFF2-40B4-BE49-F238E27FC236}">
                <a16:creationId xmlns:a16="http://schemas.microsoft.com/office/drawing/2014/main" id="{15148769-6DD7-47E9-A90E-B617EA28E8DF}"/>
              </a:ext>
            </a:extLst>
          </p:cNvPr>
          <p:cNvPicPr>
            <a:picLocks noChangeAspect="1"/>
          </p:cNvPicPr>
          <p:nvPr/>
        </p:nvPicPr>
        <p:blipFill rotWithShape="1">
          <a:blip r:embed="rId9"/>
          <a:srcRect l="33416" t="26538" r="29148" b="4074"/>
          <a:stretch/>
        </p:blipFill>
        <p:spPr>
          <a:xfrm>
            <a:off x="364954" y="4411478"/>
            <a:ext cx="2759245" cy="1789899"/>
          </a:xfrm>
          <a:prstGeom prst="rect">
            <a:avLst/>
          </a:prstGeom>
        </p:spPr>
      </p:pic>
      <p:pic>
        <p:nvPicPr>
          <p:cNvPr id="7" name="Imagen 6">
            <a:extLst>
              <a:ext uri="{FF2B5EF4-FFF2-40B4-BE49-F238E27FC236}">
                <a16:creationId xmlns:a16="http://schemas.microsoft.com/office/drawing/2014/main" id="{C4815B38-57AE-45A0-BF1A-141B106158C4}"/>
              </a:ext>
            </a:extLst>
          </p:cNvPr>
          <p:cNvPicPr>
            <a:picLocks noChangeAspect="1"/>
          </p:cNvPicPr>
          <p:nvPr/>
        </p:nvPicPr>
        <p:blipFill>
          <a:blip r:embed="rId10"/>
          <a:stretch>
            <a:fillRect/>
          </a:stretch>
        </p:blipFill>
        <p:spPr>
          <a:xfrm>
            <a:off x="3321513" y="1988710"/>
            <a:ext cx="3003087" cy="1987269"/>
          </a:xfrm>
          <a:prstGeom prst="rect">
            <a:avLst/>
          </a:prstGeom>
        </p:spPr>
      </p:pic>
    </p:spTree>
    <p:extLst>
      <p:ext uri="{BB962C8B-B14F-4D97-AF65-F5344CB8AC3E}">
        <p14:creationId xmlns:p14="http://schemas.microsoft.com/office/powerpoint/2010/main" val="1251986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B152C55-C245-4702-9299-1799CB7474F6}"/>
              </a:ext>
            </a:extLst>
          </p:cNvPr>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8891"/>
            <a:ext cx="2286000" cy="6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p:cNvCxnSpPr>
          <p:nvPr/>
        </p:nvCxnSpPr>
        <p:spPr>
          <a:xfrm>
            <a:off x="304800" y="914400"/>
            <a:ext cx="8610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 name="Text Box 8"/>
          <p:cNvSpPr txBox="1">
            <a:spLocks noChangeArrowheads="1"/>
          </p:cNvSpPr>
          <p:nvPr/>
        </p:nvSpPr>
        <p:spPr bwMode="auto">
          <a:xfrm>
            <a:off x="685800" y="1143000"/>
            <a:ext cx="77724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s-EC" altLang="es-VE" sz="4000" b="1" dirty="0">
                <a:latin typeface="Calibri" charset="0"/>
              </a:rPr>
              <a:t>Alcance:</a:t>
            </a:r>
          </a:p>
          <a:p>
            <a:pPr eaLnBrk="1" hangingPunct="1">
              <a:spcBef>
                <a:spcPct val="0"/>
              </a:spcBef>
              <a:buFontTx/>
              <a:buNone/>
            </a:pPr>
            <a:endParaRPr lang="es-EC" altLang="es-VE" sz="1000" b="1" dirty="0">
              <a:latin typeface="Calibri" charset="0"/>
            </a:endParaRPr>
          </a:p>
          <a:p>
            <a:pPr algn="just" eaLnBrk="1" hangingPunct="1">
              <a:spcBef>
                <a:spcPct val="0"/>
              </a:spcBef>
              <a:buFontTx/>
              <a:buNone/>
            </a:pPr>
            <a:r>
              <a:rPr lang="es-ES" sz="2800" dirty="0"/>
              <a:t>En esta investigación se plantea la caracterización de las propiedades mecánicas de un material compuesto a partir de ensayos experimentales de flexión y tracción de acuerdo a la norma seleccionada, </a:t>
            </a:r>
            <a:r>
              <a:rPr lang="es-EC" sz="2800" dirty="0"/>
              <a:t>a partir de estos datos se realizara la simulación de los ensayos  y se comparara los datos de la simulación y los experimentales.</a:t>
            </a:r>
            <a:r>
              <a:rPr lang="es-ES" sz="2800" dirty="0"/>
              <a:t> Finalmente se dará recomendación con respecto a su aplicabilidad de este material compuesto. </a:t>
            </a:r>
            <a:endParaRPr lang="es-EC" altLang="es-VE" sz="2800" dirty="0"/>
          </a:p>
        </p:txBody>
      </p:sp>
    </p:spTree>
    <p:extLst>
      <p:ext uri="{BB962C8B-B14F-4D97-AF65-F5344CB8AC3E}">
        <p14:creationId xmlns:p14="http://schemas.microsoft.com/office/powerpoint/2010/main" val="122114421"/>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4478</TotalTime>
  <Words>1322</Words>
  <Application>Microsoft Office PowerPoint</Application>
  <PresentationFormat>Presentación en pantalla (4:3)</PresentationFormat>
  <Paragraphs>186</Paragraphs>
  <Slides>40</Slides>
  <Notes>39</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40</vt:i4>
      </vt:variant>
    </vt:vector>
  </HeadingPairs>
  <TitlesOfParts>
    <vt:vector size="44" baseType="lpstr">
      <vt:lpstr>Arial</vt:lpstr>
      <vt:lpstr>Calibri</vt:lpstr>
      <vt:lpstr>Times New Roman</vt:lpstr>
      <vt:lpstr>Default Design</vt:lpstr>
      <vt:lpstr>MAESTRÍA EN MANUFACTURA Y DISEÑO ASISTIDO POR COMPUTADOR, II PROMOCIÓN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 por su atención. </vt:lpstr>
    </vt:vector>
  </TitlesOfParts>
  <Company>UC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bgamez</dc:creator>
  <cp:lastModifiedBy>HUGO ESPINOZA</cp:lastModifiedBy>
  <cp:revision>172</cp:revision>
  <dcterms:created xsi:type="dcterms:W3CDTF">2008-07-25T14:14:43Z</dcterms:created>
  <dcterms:modified xsi:type="dcterms:W3CDTF">2020-01-21T08:16:11Z</dcterms:modified>
</cp:coreProperties>
</file>