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handoutMasterIdLst>
    <p:handoutMasterId r:id="rId94"/>
  </p:handoutMasterIdLst>
  <p:sldIdLst>
    <p:sldId id="260" r:id="rId2"/>
    <p:sldId id="402" r:id="rId3"/>
    <p:sldId id="403" r:id="rId4"/>
    <p:sldId id="322" r:id="rId5"/>
    <p:sldId id="397" r:id="rId6"/>
    <p:sldId id="324" r:id="rId7"/>
    <p:sldId id="325" r:id="rId8"/>
    <p:sldId id="326" r:id="rId9"/>
    <p:sldId id="329" r:id="rId10"/>
    <p:sldId id="309" r:id="rId11"/>
    <p:sldId id="310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91" r:id="rId21"/>
    <p:sldId id="392" r:id="rId22"/>
    <p:sldId id="320" r:id="rId23"/>
    <p:sldId id="393" r:id="rId24"/>
    <p:sldId id="395" r:id="rId25"/>
    <p:sldId id="330" r:id="rId26"/>
    <p:sldId id="331" r:id="rId27"/>
    <p:sldId id="332" r:id="rId28"/>
    <p:sldId id="398" r:id="rId29"/>
    <p:sldId id="399" r:id="rId30"/>
    <p:sldId id="257" r:id="rId31"/>
    <p:sldId id="258" r:id="rId32"/>
    <p:sldId id="261" r:id="rId33"/>
    <p:sldId id="262" r:id="rId34"/>
    <p:sldId id="263" r:id="rId35"/>
    <p:sldId id="264" r:id="rId36"/>
    <p:sldId id="265" r:id="rId37"/>
    <p:sldId id="266" r:id="rId38"/>
    <p:sldId id="343" r:id="rId39"/>
    <p:sldId id="344" r:id="rId40"/>
    <p:sldId id="404" r:id="rId41"/>
    <p:sldId id="405" r:id="rId42"/>
    <p:sldId id="348" r:id="rId43"/>
    <p:sldId id="406" r:id="rId44"/>
    <p:sldId id="400" r:id="rId45"/>
    <p:sldId id="401" r:id="rId46"/>
    <p:sldId id="361" r:id="rId47"/>
    <p:sldId id="367" r:id="rId48"/>
    <p:sldId id="368" r:id="rId49"/>
    <p:sldId id="369" r:id="rId50"/>
    <p:sldId id="370" r:id="rId51"/>
    <p:sldId id="371" r:id="rId52"/>
    <p:sldId id="372" r:id="rId53"/>
    <p:sldId id="373" r:id="rId54"/>
    <p:sldId id="374" r:id="rId55"/>
    <p:sldId id="375" r:id="rId56"/>
    <p:sldId id="376" r:id="rId57"/>
    <p:sldId id="377" r:id="rId58"/>
    <p:sldId id="378" r:id="rId59"/>
    <p:sldId id="379" r:id="rId60"/>
    <p:sldId id="380" r:id="rId61"/>
    <p:sldId id="381" r:id="rId62"/>
    <p:sldId id="383" r:id="rId63"/>
    <p:sldId id="384" r:id="rId64"/>
    <p:sldId id="385" r:id="rId65"/>
    <p:sldId id="386" r:id="rId66"/>
    <p:sldId id="268" r:id="rId67"/>
    <p:sldId id="269" r:id="rId68"/>
    <p:sldId id="270" r:id="rId69"/>
    <p:sldId id="272" r:id="rId70"/>
    <p:sldId id="273" r:id="rId71"/>
    <p:sldId id="274" r:id="rId72"/>
    <p:sldId id="275" r:id="rId73"/>
    <p:sldId id="277" r:id="rId74"/>
    <p:sldId id="279" r:id="rId75"/>
    <p:sldId id="280" r:id="rId76"/>
    <p:sldId id="285" r:id="rId77"/>
    <p:sldId id="290" r:id="rId78"/>
    <p:sldId id="292" r:id="rId79"/>
    <p:sldId id="294" r:id="rId80"/>
    <p:sldId id="296" r:id="rId81"/>
    <p:sldId id="297" r:id="rId82"/>
    <p:sldId id="299" r:id="rId83"/>
    <p:sldId id="300" r:id="rId84"/>
    <p:sldId id="302" r:id="rId85"/>
    <p:sldId id="303" r:id="rId86"/>
    <p:sldId id="301" r:id="rId87"/>
    <p:sldId id="304" r:id="rId88"/>
    <p:sldId id="305" r:id="rId89"/>
    <p:sldId id="307" r:id="rId90"/>
    <p:sldId id="306" r:id="rId91"/>
    <p:sldId id="308" r:id="rId9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F09E"/>
    <a:srgbClr val="EAEAEA"/>
    <a:srgbClr val="A7E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24" autoAdjust="0"/>
    <p:restoredTop sz="94434" autoAdjust="0"/>
  </p:normalViewPr>
  <p:slideViewPr>
    <p:cSldViewPr snapToGrid="0">
      <p:cViewPr>
        <p:scale>
          <a:sx n="73" d="100"/>
          <a:sy n="73" d="100"/>
        </p:scale>
        <p:origin x="-372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image" Target="../media/image35.jpeg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image" Target="../media/image35.jpeg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D1D560-8097-4549-BA08-0CE1B60D1AC2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F8298999-997C-48AF-8382-B39117082830}">
      <dgm:prSet phldrT="[Texto]"/>
      <dgm:spPr/>
      <dgm:t>
        <a:bodyPr/>
        <a:lstStyle/>
        <a:p>
          <a:r>
            <a:rPr lang="es-EC" dirty="0" smtClean="0"/>
            <a:t>29,672 edificaciones afectadas</a:t>
          </a:r>
          <a:endParaRPr lang="es-ES" dirty="0"/>
        </a:p>
      </dgm:t>
    </dgm:pt>
    <dgm:pt modelId="{8C66B08F-B71A-45FF-85BC-7D8572D73386}" type="parTrans" cxnId="{9CC19093-6A60-45DF-B1F0-71994EBB8B8F}">
      <dgm:prSet/>
      <dgm:spPr/>
      <dgm:t>
        <a:bodyPr/>
        <a:lstStyle/>
        <a:p>
          <a:endParaRPr lang="es-ES"/>
        </a:p>
      </dgm:t>
    </dgm:pt>
    <dgm:pt modelId="{2AB69FC9-0151-4F70-8A89-97A68CB25ABE}" type="sibTrans" cxnId="{9CC19093-6A60-45DF-B1F0-71994EBB8B8F}">
      <dgm:prSet/>
      <dgm:spPr/>
      <dgm:t>
        <a:bodyPr/>
        <a:lstStyle/>
        <a:p>
          <a:endParaRPr lang="es-ES"/>
        </a:p>
      </dgm:t>
    </dgm:pt>
    <dgm:pt modelId="{0085D2E8-5AB9-4334-A634-68EFA5712A78}">
      <dgm:prSet phldrT="[Texto]"/>
      <dgm:spPr/>
      <dgm:t>
        <a:bodyPr/>
        <a:lstStyle/>
        <a:p>
          <a:r>
            <a:rPr lang="es-EC" dirty="0" smtClean="0"/>
            <a:t>1,570 réplicas (8 superaron los 6 grados en la escala de Richter)</a:t>
          </a:r>
          <a:endParaRPr lang="es-ES" dirty="0"/>
        </a:p>
      </dgm:t>
    </dgm:pt>
    <dgm:pt modelId="{91EF0358-7C7E-4079-9F31-AAA080905F0C}" type="parTrans" cxnId="{E1348ED4-FE59-4F62-AFE6-56EB88AAD641}">
      <dgm:prSet/>
      <dgm:spPr/>
      <dgm:t>
        <a:bodyPr/>
        <a:lstStyle/>
        <a:p>
          <a:endParaRPr lang="es-ES"/>
        </a:p>
      </dgm:t>
    </dgm:pt>
    <dgm:pt modelId="{D5BC601D-A3DD-4BF3-85C4-B250C25A57DE}" type="sibTrans" cxnId="{E1348ED4-FE59-4F62-AFE6-56EB88AAD641}">
      <dgm:prSet/>
      <dgm:spPr/>
      <dgm:t>
        <a:bodyPr/>
        <a:lstStyle/>
        <a:p>
          <a:endParaRPr lang="es-ES"/>
        </a:p>
      </dgm:t>
    </dgm:pt>
    <dgm:pt modelId="{A48A5A9E-4236-490C-BE54-8CD73E52798A}">
      <dgm:prSet phldrT="[Texto]"/>
      <dgm:spPr/>
      <dgm:t>
        <a:bodyPr/>
        <a:lstStyle/>
        <a:p>
          <a:r>
            <a:rPr lang="es-EC" dirty="0" smtClean="0"/>
            <a:t>663 muertos y 4,859 heridos </a:t>
          </a:r>
          <a:endParaRPr lang="es-ES" dirty="0"/>
        </a:p>
      </dgm:t>
    </dgm:pt>
    <dgm:pt modelId="{EE2D287F-C1B6-4E01-8567-EE267B9C0C8E}" type="parTrans" cxnId="{34BC4050-4713-42C3-98D3-38148941D68B}">
      <dgm:prSet/>
      <dgm:spPr/>
      <dgm:t>
        <a:bodyPr/>
        <a:lstStyle/>
        <a:p>
          <a:endParaRPr lang="es-ES"/>
        </a:p>
      </dgm:t>
    </dgm:pt>
    <dgm:pt modelId="{83E4AFAF-D1CA-44E4-9BBC-2F164D0C67D8}" type="sibTrans" cxnId="{34BC4050-4713-42C3-98D3-38148941D68B}">
      <dgm:prSet/>
      <dgm:spPr/>
      <dgm:t>
        <a:bodyPr/>
        <a:lstStyle/>
        <a:p>
          <a:endParaRPr lang="es-ES"/>
        </a:p>
      </dgm:t>
    </dgm:pt>
    <dgm:pt modelId="{7AB9C5F4-5F04-45C1-92FA-1BADF8481512}">
      <dgm:prSet phldrT="[Texto]"/>
      <dgm:spPr/>
      <dgm:t>
        <a:bodyPr/>
        <a:lstStyle/>
        <a:p>
          <a:r>
            <a:rPr lang="es-EC" dirty="0" smtClean="0"/>
            <a:t>Sismo 16 de Abril del 2016</a:t>
          </a:r>
          <a:endParaRPr lang="es-ES" dirty="0"/>
        </a:p>
      </dgm:t>
    </dgm:pt>
    <dgm:pt modelId="{51361364-4B9D-4BEA-981A-C88282EA2BD5}" type="sibTrans" cxnId="{357348B0-CA66-4250-A621-69C675FA131A}">
      <dgm:prSet/>
      <dgm:spPr/>
      <dgm:t>
        <a:bodyPr/>
        <a:lstStyle/>
        <a:p>
          <a:endParaRPr lang="es-ES"/>
        </a:p>
      </dgm:t>
    </dgm:pt>
    <dgm:pt modelId="{202E6F00-A76D-422D-A3CC-018738766100}" type="parTrans" cxnId="{357348B0-CA66-4250-A621-69C675FA131A}">
      <dgm:prSet/>
      <dgm:spPr/>
      <dgm:t>
        <a:bodyPr/>
        <a:lstStyle/>
        <a:p>
          <a:endParaRPr lang="es-ES"/>
        </a:p>
      </dgm:t>
    </dgm:pt>
    <dgm:pt modelId="{17980A19-3C6F-43B2-A207-2844625F8DA9}" type="pres">
      <dgm:prSet presAssocID="{ECD1D560-8097-4549-BA08-0CE1B60D1AC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EA121881-CD36-4D11-A200-2EF4587251BF}" type="pres">
      <dgm:prSet presAssocID="{ECD1D560-8097-4549-BA08-0CE1B60D1AC2}" presName="Name1" presStyleCnt="0"/>
      <dgm:spPr/>
    </dgm:pt>
    <dgm:pt modelId="{45045871-AF81-49FE-941C-09E735DA9AC5}" type="pres">
      <dgm:prSet presAssocID="{ECD1D560-8097-4549-BA08-0CE1B60D1AC2}" presName="cycle" presStyleCnt="0"/>
      <dgm:spPr/>
    </dgm:pt>
    <dgm:pt modelId="{65F47FA0-9A80-47FB-B319-57E54F32BE4D}" type="pres">
      <dgm:prSet presAssocID="{ECD1D560-8097-4549-BA08-0CE1B60D1AC2}" presName="srcNode" presStyleLbl="node1" presStyleIdx="0" presStyleCnt="4"/>
      <dgm:spPr/>
    </dgm:pt>
    <dgm:pt modelId="{EA7C85B3-A96C-4FB5-9B32-248D43CCB911}" type="pres">
      <dgm:prSet presAssocID="{ECD1D560-8097-4549-BA08-0CE1B60D1AC2}" presName="conn" presStyleLbl="parChTrans1D2" presStyleIdx="0" presStyleCnt="1"/>
      <dgm:spPr/>
      <dgm:t>
        <a:bodyPr/>
        <a:lstStyle/>
        <a:p>
          <a:endParaRPr lang="es-ES"/>
        </a:p>
      </dgm:t>
    </dgm:pt>
    <dgm:pt modelId="{F6FFEF09-2EB0-49C4-BAF0-0A38072617A5}" type="pres">
      <dgm:prSet presAssocID="{ECD1D560-8097-4549-BA08-0CE1B60D1AC2}" presName="extraNode" presStyleLbl="node1" presStyleIdx="0" presStyleCnt="4"/>
      <dgm:spPr/>
    </dgm:pt>
    <dgm:pt modelId="{42794882-FFCA-4D1D-903F-7A153BA97807}" type="pres">
      <dgm:prSet presAssocID="{ECD1D560-8097-4549-BA08-0CE1B60D1AC2}" presName="dstNode" presStyleLbl="node1" presStyleIdx="0" presStyleCnt="4"/>
      <dgm:spPr/>
    </dgm:pt>
    <dgm:pt modelId="{090B7ED0-DB1B-4AB9-A4CC-E4FDAF4FE58B}" type="pres">
      <dgm:prSet presAssocID="{7AB9C5F4-5F04-45C1-92FA-1BADF8481512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E3A5C1-CD79-4B07-BB57-A32D5EBC4476}" type="pres">
      <dgm:prSet presAssocID="{7AB9C5F4-5F04-45C1-92FA-1BADF8481512}" presName="accent_1" presStyleCnt="0"/>
      <dgm:spPr/>
    </dgm:pt>
    <dgm:pt modelId="{2F931B95-F8E2-4404-8D01-FB9A09FB93D6}" type="pres">
      <dgm:prSet presAssocID="{7AB9C5F4-5F04-45C1-92FA-1BADF8481512}" presName="accentRepeatNode" presStyleLbl="solidFgAcc1" presStyleIdx="0" presStyleCnt="4"/>
      <dgm:spPr/>
    </dgm:pt>
    <dgm:pt modelId="{E2362462-71D5-4A1B-B2C4-378B09E24FA6}" type="pres">
      <dgm:prSet presAssocID="{A48A5A9E-4236-490C-BE54-8CD73E52798A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DDA1E9-9F74-4CCC-B688-E17AE092372E}" type="pres">
      <dgm:prSet presAssocID="{A48A5A9E-4236-490C-BE54-8CD73E52798A}" presName="accent_2" presStyleCnt="0"/>
      <dgm:spPr/>
    </dgm:pt>
    <dgm:pt modelId="{E214DF48-D647-4778-ACF4-960C462BAB0C}" type="pres">
      <dgm:prSet presAssocID="{A48A5A9E-4236-490C-BE54-8CD73E52798A}" presName="accentRepeatNode" presStyleLbl="solidFgAcc1" presStyleIdx="1" presStyleCnt="4"/>
      <dgm:spPr/>
    </dgm:pt>
    <dgm:pt modelId="{85B3CE2F-422D-4009-8CF9-6CF1AF22A2CD}" type="pres">
      <dgm:prSet presAssocID="{F8298999-997C-48AF-8382-B39117082830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100D3B-8231-4A09-B94C-BDA0DCB49132}" type="pres">
      <dgm:prSet presAssocID="{F8298999-997C-48AF-8382-B39117082830}" presName="accent_3" presStyleCnt="0"/>
      <dgm:spPr/>
    </dgm:pt>
    <dgm:pt modelId="{5CA03077-C188-418F-8EFD-08F0924944B5}" type="pres">
      <dgm:prSet presAssocID="{F8298999-997C-48AF-8382-B39117082830}" presName="accentRepeatNode" presStyleLbl="solidFgAcc1" presStyleIdx="2" presStyleCnt="4"/>
      <dgm:spPr/>
    </dgm:pt>
    <dgm:pt modelId="{50067E5C-4A62-4E6A-8D33-04B2102B35B3}" type="pres">
      <dgm:prSet presAssocID="{0085D2E8-5AB9-4334-A634-68EFA5712A78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71006E-2B1B-4782-9739-C11D2F915A2B}" type="pres">
      <dgm:prSet presAssocID="{0085D2E8-5AB9-4334-A634-68EFA5712A78}" presName="accent_4" presStyleCnt="0"/>
      <dgm:spPr/>
    </dgm:pt>
    <dgm:pt modelId="{A83DE48F-AB37-4868-B94A-ED91E808D642}" type="pres">
      <dgm:prSet presAssocID="{0085D2E8-5AB9-4334-A634-68EFA5712A78}" presName="accentRepeatNode" presStyleLbl="solidFgAcc1" presStyleIdx="3" presStyleCnt="4"/>
      <dgm:spPr/>
    </dgm:pt>
  </dgm:ptLst>
  <dgm:cxnLst>
    <dgm:cxn modelId="{4547D7E3-194F-4A62-A5DD-6DF8A6A46D8F}" type="presOf" srcId="{A48A5A9E-4236-490C-BE54-8CD73E52798A}" destId="{E2362462-71D5-4A1B-B2C4-378B09E24FA6}" srcOrd="0" destOrd="0" presId="urn:microsoft.com/office/officeart/2008/layout/VerticalCurvedList"/>
    <dgm:cxn modelId="{F198197E-ECBB-4842-B85E-8884AB8B7B3B}" type="presOf" srcId="{7AB9C5F4-5F04-45C1-92FA-1BADF8481512}" destId="{090B7ED0-DB1B-4AB9-A4CC-E4FDAF4FE58B}" srcOrd="0" destOrd="0" presId="urn:microsoft.com/office/officeart/2008/layout/VerticalCurvedList"/>
    <dgm:cxn modelId="{3FDEBC02-E0F9-4479-A134-DACFC45FBB60}" type="presOf" srcId="{ECD1D560-8097-4549-BA08-0CE1B60D1AC2}" destId="{17980A19-3C6F-43B2-A207-2844625F8DA9}" srcOrd="0" destOrd="0" presId="urn:microsoft.com/office/officeart/2008/layout/VerticalCurvedList"/>
    <dgm:cxn modelId="{E1348ED4-FE59-4F62-AFE6-56EB88AAD641}" srcId="{ECD1D560-8097-4549-BA08-0CE1B60D1AC2}" destId="{0085D2E8-5AB9-4334-A634-68EFA5712A78}" srcOrd="3" destOrd="0" parTransId="{91EF0358-7C7E-4079-9F31-AAA080905F0C}" sibTransId="{D5BC601D-A3DD-4BF3-85C4-B250C25A57DE}"/>
    <dgm:cxn modelId="{A3B84957-F720-4F57-978C-007DB112906A}" type="presOf" srcId="{51361364-4B9D-4BEA-981A-C88282EA2BD5}" destId="{EA7C85B3-A96C-4FB5-9B32-248D43CCB911}" srcOrd="0" destOrd="0" presId="urn:microsoft.com/office/officeart/2008/layout/VerticalCurvedList"/>
    <dgm:cxn modelId="{357348B0-CA66-4250-A621-69C675FA131A}" srcId="{ECD1D560-8097-4549-BA08-0CE1B60D1AC2}" destId="{7AB9C5F4-5F04-45C1-92FA-1BADF8481512}" srcOrd="0" destOrd="0" parTransId="{202E6F00-A76D-422D-A3CC-018738766100}" sibTransId="{51361364-4B9D-4BEA-981A-C88282EA2BD5}"/>
    <dgm:cxn modelId="{BA88AE47-2FE9-4B8F-B3FF-FB5920DE89A3}" type="presOf" srcId="{F8298999-997C-48AF-8382-B39117082830}" destId="{85B3CE2F-422D-4009-8CF9-6CF1AF22A2CD}" srcOrd="0" destOrd="0" presId="urn:microsoft.com/office/officeart/2008/layout/VerticalCurvedList"/>
    <dgm:cxn modelId="{9CC19093-6A60-45DF-B1F0-71994EBB8B8F}" srcId="{ECD1D560-8097-4549-BA08-0CE1B60D1AC2}" destId="{F8298999-997C-48AF-8382-B39117082830}" srcOrd="2" destOrd="0" parTransId="{8C66B08F-B71A-45FF-85BC-7D8572D73386}" sibTransId="{2AB69FC9-0151-4F70-8A89-97A68CB25ABE}"/>
    <dgm:cxn modelId="{34BC4050-4713-42C3-98D3-38148941D68B}" srcId="{ECD1D560-8097-4549-BA08-0CE1B60D1AC2}" destId="{A48A5A9E-4236-490C-BE54-8CD73E52798A}" srcOrd="1" destOrd="0" parTransId="{EE2D287F-C1B6-4E01-8567-EE267B9C0C8E}" sibTransId="{83E4AFAF-D1CA-44E4-9BBC-2F164D0C67D8}"/>
    <dgm:cxn modelId="{9E3310E2-EA24-4EC8-A020-99667E188081}" type="presOf" srcId="{0085D2E8-5AB9-4334-A634-68EFA5712A78}" destId="{50067E5C-4A62-4E6A-8D33-04B2102B35B3}" srcOrd="0" destOrd="0" presId="urn:microsoft.com/office/officeart/2008/layout/VerticalCurvedList"/>
    <dgm:cxn modelId="{F22553F1-A131-464D-9F17-8DC1756ACFFF}" type="presParOf" srcId="{17980A19-3C6F-43B2-A207-2844625F8DA9}" destId="{EA121881-CD36-4D11-A200-2EF4587251BF}" srcOrd="0" destOrd="0" presId="urn:microsoft.com/office/officeart/2008/layout/VerticalCurvedList"/>
    <dgm:cxn modelId="{7DBBF754-2945-498B-987F-AFA757811A5E}" type="presParOf" srcId="{EA121881-CD36-4D11-A200-2EF4587251BF}" destId="{45045871-AF81-49FE-941C-09E735DA9AC5}" srcOrd="0" destOrd="0" presId="urn:microsoft.com/office/officeart/2008/layout/VerticalCurvedList"/>
    <dgm:cxn modelId="{36D45CE4-5C3D-4DCC-802B-F566D03AE838}" type="presParOf" srcId="{45045871-AF81-49FE-941C-09E735DA9AC5}" destId="{65F47FA0-9A80-47FB-B319-57E54F32BE4D}" srcOrd="0" destOrd="0" presId="urn:microsoft.com/office/officeart/2008/layout/VerticalCurvedList"/>
    <dgm:cxn modelId="{10711F62-E7D4-4686-A4FF-E3C0950CB93E}" type="presParOf" srcId="{45045871-AF81-49FE-941C-09E735DA9AC5}" destId="{EA7C85B3-A96C-4FB5-9B32-248D43CCB911}" srcOrd="1" destOrd="0" presId="urn:microsoft.com/office/officeart/2008/layout/VerticalCurvedList"/>
    <dgm:cxn modelId="{DA81EC66-1FDA-4DF5-B744-6C5D0491AD08}" type="presParOf" srcId="{45045871-AF81-49FE-941C-09E735DA9AC5}" destId="{F6FFEF09-2EB0-49C4-BAF0-0A38072617A5}" srcOrd="2" destOrd="0" presId="urn:microsoft.com/office/officeart/2008/layout/VerticalCurvedList"/>
    <dgm:cxn modelId="{EC5B5CB3-204E-44DB-8B9D-4285DAA0783C}" type="presParOf" srcId="{45045871-AF81-49FE-941C-09E735DA9AC5}" destId="{42794882-FFCA-4D1D-903F-7A153BA97807}" srcOrd="3" destOrd="0" presId="urn:microsoft.com/office/officeart/2008/layout/VerticalCurvedList"/>
    <dgm:cxn modelId="{4E4B1732-E58F-48C1-AFA8-878E8C6C073D}" type="presParOf" srcId="{EA121881-CD36-4D11-A200-2EF4587251BF}" destId="{090B7ED0-DB1B-4AB9-A4CC-E4FDAF4FE58B}" srcOrd="1" destOrd="0" presId="urn:microsoft.com/office/officeart/2008/layout/VerticalCurvedList"/>
    <dgm:cxn modelId="{E00FD91B-6A0B-4352-8A3F-A47BF6A04460}" type="presParOf" srcId="{EA121881-CD36-4D11-A200-2EF4587251BF}" destId="{F9E3A5C1-CD79-4B07-BB57-A32D5EBC4476}" srcOrd="2" destOrd="0" presId="urn:microsoft.com/office/officeart/2008/layout/VerticalCurvedList"/>
    <dgm:cxn modelId="{9FCA3566-74D5-40F6-9B49-68A9E01BDF5F}" type="presParOf" srcId="{F9E3A5C1-CD79-4B07-BB57-A32D5EBC4476}" destId="{2F931B95-F8E2-4404-8D01-FB9A09FB93D6}" srcOrd="0" destOrd="0" presId="urn:microsoft.com/office/officeart/2008/layout/VerticalCurvedList"/>
    <dgm:cxn modelId="{A3AE6BEF-F2D5-4B33-B6BB-9FEBB442B305}" type="presParOf" srcId="{EA121881-CD36-4D11-A200-2EF4587251BF}" destId="{E2362462-71D5-4A1B-B2C4-378B09E24FA6}" srcOrd="3" destOrd="0" presId="urn:microsoft.com/office/officeart/2008/layout/VerticalCurvedList"/>
    <dgm:cxn modelId="{C5083053-9D0C-47BF-B163-92615F083382}" type="presParOf" srcId="{EA121881-CD36-4D11-A200-2EF4587251BF}" destId="{38DDA1E9-9F74-4CCC-B688-E17AE092372E}" srcOrd="4" destOrd="0" presId="urn:microsoft.com/office/officeart/2008/layout/VerticalCurvedList"/>
    <dgm:cxn modelId="{9246C3F9-7359-4688-8F8B-84F4FD4C937B}" type="presParOf" srcId="{38DDA1E9-9F74-4CCC-B688-E17AE092372E}" destId="{E214DF48-D647-4778-ACF4-960C462BAB0C}" srcOrd="0" destOrd="0" presId="urn:microsoft.com/office/officeart/2008/layout/VerticalCurvedList"/>
    <dgm:cxn modelId="{D28CB96D-A488-4D26-B8AB-FAC8D1CE53B4}" type="presParOf" srcId="{EA121881-CD36-4D11-A200-2EF4587251BF}" destId="{85B3CE2F-422D-4009-8CF9-6CF1AF22A2CD}" srcOrd="5" destOrd="0" presId="urn:microsoft.com/office/officeart/2008/layout/VerticalCurvedList"/>
    <dgm:cxn modelId="{D9B55ADA-FF38-453F-817B-DF153F8BCAAC}" type="presParOf" srcId="{EA121881-CD36-4D11-A200-2EF4587251BF}" destId="{A2100D3B-8231-4A09-B94C-BDA0DCB49132}" srcOrd="6" destOrd="0" presId="urn:microsoft.com/office/officeart/2008/layout/VerticalCurvedList"/>
    <dgm:cxn modelId="{6D020B74-CDF0-4DE4-ADA7-1EA763DA5AEA}" type="presParOf" srcId="{A2100D3B-8231-4A09-B94C-BDA0DCB49132}" destId="{5CA03077-C188-418F-8EFD-08F0924944B5}" srcOrd="0" destOrd="0" presId="urn:microsoft.com/office/officeart/2008/layout/VerticalCurvedList"/>
    <dgm:cxn modelId="{F2CE2244-7819-434D-A291-7836A1985C52}" type="presParOf" srcId="{EA121881-CD36-4D11-A200-2EF4587251BF}" destId="{50067E5C-4A62-4E6A-8D33-04B2102B35B3}" srcOrd="7" destOrd="0" presId="urn:microsoft.com/office/officeart/2008/layout/VerticalCurvedList"/>
    <dgm:cxn modelId="{06271CE7-E583-4EC1-B571-8C33F586D8BC}" type="presParOf" srcId="{EA121881-CD36-4D11-A200-2EF4587251BF}" destId="{9F71006E-2B1B-4782-9739-C11D2F915A2B}" srcOrd="8" destOrd="0" presId="urn:microsoft.com/office/officeart/2008/layout/VerticalCurvedList"/>
    <dgm:cxn modelId="{D2FC2A42-F0A9-41D6-BE25-B440910D8961}" type="presParOf" srcId="{9F71006E-2B1B-4782-9739-C11D2F915A2B}" destId="{A83DE48F-AB37-4868-B94A-ED91E808D64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F6B15D-CD5B-4D5D-83B6-ACEC91433663}" type="doc">
      <dgm:prSet loTypeId="urn:microsoft.com/office/officeart/2008/layout/AlternatingPictureBlocks" loCatId="list" qsTypeId="urn:microsoft.com/office/officeart/2005/8/quickstyle/simple5" qsCatId="simple" csTypeId="urn:microsoft.com/office/officeart/2005/8/colors/accent6_5" csCatId="accent6" phldr="1"/>
      <dgm:spPr/>
    </dgm:pt>
    <dgm:pt modelId="{3B8D982A-15F3-448A-AEAC-3FF4096236E8}">
      <dgm:prSet phldrT="[Texto]" custT="1"/>
      <dgm:spPr/>
      <dgm:t>
        <a:bodyPr/>
        <a:lstStyle/>
        <a:p>
          <a:r>
            <a:rPr lang="es-EC" sz="1600" b="1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Análisis Inicial</a:t>
          </a:r>
        </a:p>
      </dgm:t>
    </dgm:pt>
    <dgm:pt modelId="{2822435F-3997-4AA3-AA9B-AF880592C668}" type="parTrans" cxnId="{803B9B2C-9E19-4ADD-88F3-393FDFCD5780}">
      <dgm:prSet/>
      <dgm:spPr/>
      <dgm:t>
        <a:bodyPr/>
        <a:lstStyle/>
        <a:p>
          <a:endParaRPr lang="es-EC"/>
        </a:p>
      </dgm:t>
    </dgm:pt>
    <dgm:pt modelId="{C8CE4978-1EB4-4A0A-99D5-056188130A40}" type="sibTrans" cxnId="{803B9B2C-9E19-4ADD-88F3-393FDFCD5780}">
      <dgm:prSet/>
      <dgm:spPr/>
      <dgm:t>
        <a:bodyPr/>
        <a:lstStyle/>
        <a:p>
          <a:endParaRPr lang="es-EC"/>
        </a:p>
      </dgm:t>
    </dgm:pt>
    <dgm:pt modelId="{8110F367-D61B-494E-AEFE-FA348D56FC4C}">
      <dgm:prSet phldrT="[Texto]" custT="1"/>
      <dgm:spPr/>
      <dgm:t>
        <a:bodyPr/>
        <a:lstStyle/>
        <a:p>
          <a:r>
            <a:rPr lang="es-EC" sz="1600" b="1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Causas y Fallas</a:t>
          </a:r>
          <a:endParaRPr lang="es-EC" sz="1600" b="1" dirty="0"/>
        </a:p>
      </dgm:t>
    </dgm:pt>
    <dgm:pt modelId="{6B12A2B7-0F15-494F-855E-1A4A57A6F98D}" type="parTrans" cxnId="{B736DDF9-4D60-4F73-A676-5F3160E11578}">
      <dgm:prSet/>
      <dgm:spPr/>
      <dgm:t>
        <a:bodyPr/>
        <a:lstStyle/>
        <a:p>
          <a:endParaRPr lang="es-EC"/>
        </a:p>
      </dgm:t>
    </dgm:pt>
    <dgm:pt modelId="{F228089A-F9E0-4469-BA93-62CF0E9EF430}" type="sibTrans" cxnId="{B736DDF9-4D60-4F73-A676-5F3160E11578}">
      <dgm:prSet/>
      <dgm:spPr/>
      <dgm:t>
        <a:bodyPr/>
        <a:lstStyle/>
        <a:p>
          <a:endParaRPr lang="es-EC"/>
        </a:p>
      </dgm:t>
    </dgm:pt>
    <dgm:pt modelId="{24DA1DEB-9747-4A0B-ACF0-8DE50015ED6A}">
      <dgm:prSet phldrT="[Texto]" custT="1"/>
      <dgm:spPr/>
      <dgm:t>
        <a:bodyPr/>
        <a:lstStyle/>
        <a:p>
          <a:r>
            <a:rPr lang="es-EC" sz="1600" b="1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Particularidad de </a:t>
          </a:r>
        </a:p>
        <a:p>
          <a:r>
            <a:rPr lang="es-EC" sz="1600" b="1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la edificaci</a:t>
          </a:r>
          <a:r>
            <a:rPr lang="es-EC" sz="16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ón</a:t>
          </a:r>
          <a:endParaRPr lang="es-EC" sz="1600" b="1" dirty="0"/>
        </a:p>
      </dgm:t>
    </dgm:pt>
    <dgm:pt modelId="{1E4A37FB-CC23-4B10-9E00-2787298E56BC}" type="parTrans" cxnId="{13023055-740B-498F-81BF-8EF37F8A4393}">
      <dgm:prSet/>
      <dgm:spPr/>
      <dgm:t>
        <a:bodyPr/>
        <a:lstStyle/>
        <a:p>
          <a:endParaRPr lang="es-EC"/>
        </a:p>
      </dgm:t>
    </dgm:pt>
    <dgm:pt modelId="{FA531D2F-09C9-40F8-AC10-9CA3832A1850}" type="sibTrans" cxnId="{13023055-740B-498F-81BF-8EF37F8A4393}">
      <dgm:prSet/>
      <dgm:spPr/>
      <dgm:t>
        <a:bodyPr/>
        <a:lstStyle/>
        <a:p>
          <a:endParaRPr lang="es-EC"/>
        </a:p>
      </dgm:t>
    </dgm:pt>
    <dgm:pt modelId="{941C2B7A-1E68-4E95-98DC-966D2E4751D4}">
      <dgm:prSet phldrT="[Texto]" custT="1"/>
      <dgm:spPr/>
      <dgm:t>
        <a:bodyPr/>
        <a:lstStyle/>
        <a:p>
          <a:r>
            <a:rPr lang="es-EC" sz="1600" b="1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Punto de contacto</a:t>
          </a:r>
          <a:endParaRPr lang="es-EC" sz="1600" b="1" dirty="0"/>
        </a:p>
      </dgm:t>
    </dgm:pt>
    <dgm:pt modelId="{2088B28F-A455-4E9E-A12C-3171EA5D6EBF}" type="parTrans" cxnId="{9A012223-0A6C-44AD-B792-680D198D3DEE}">
      <dgm:prSet/>
      <dgm:spPr/>
      <dgm:t>
        <a:bodyPr/>
        <a:lstStyle/>
        <a:p>
          <a:endParaRPr lang="es-EC"/>
        </a:p>
      </dgm:t>
    </dgm:pt>
    <dgm:pt modelId="{D0A03549-21A5-491F-B06A-BCCBF88A9A64}" type="sibTrans" cxnId="{9A012223-0A6C-44AD-B792-680D198D3DEE}">
      <dgm:prSet/>
      <dgm:spPr/>
      <dgm:t>
        <a:bodyPr/>
        <a:lstStyle/>
        <a:p>
          <a:endParaRPr lang="es-EC"/>
        </a:p>
      </dgm:t>
    </dgm:pt>
    <dgm:pt modelId="{066FC570-417C-41B6-B98D-4FDDFCA1DFFE}">
      <dgm:prSet phldrT="[Texto]" custT="1"/>
      <dgm:spPr/>
      <dgm:t>
        <a:bodyPr/>
        <a:lstStyle/>
        <a:p>
          <a:r>
            <a:rPr lang="es-EC" sz="1600" b="1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Revisión cada </a:t>
          </a:r>
        </a:p>
        <a:p>
          <a:r>
            <a:rPr lang="es-EC" sz="1600" b="1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cierto tiempo</a:t>
          </a:r>
          <a:endParaRPr lang="es-EC" sz="1600" b="1" dirty="0"/>
        </a:p>
      </dgm:t>
    </dgm:pt>
    <dgm:pt modelId="{9AF7780F-EA33-479A-9F3B-08BFCDF97F66}" type="parTrans" cxnId="{015AB921-2ECA-4BBE-BD02-5A5B3E4ED865}">
      <dgm:prSet/>
      <dgm:spPr/>
      <dgm:t>
        <a:bodyPr/>
        <a:lstStyle/>
        <a:p>
          <a:endParaRPr lang="es-EC"/>
        </a:p>
      </dgm:t>
    </dgm:pt>
    <dgm:pt modelId="{A6395572-7F9D-4FD3-912B-9A3D640F284C}" type="sibTrans" cxnId="{015AB921-2ECA-4BBE-BD02-5A5B3E4ED865}">
      <dgm:prSet/>
      <dgm:spPr/>
      <dgm:t>
        <a:bodyPr/>
        <a:lstStyle/>
        <a:p>
          <a:endParaRPr lang="es-EC"/>
        </a:p>
      </dgm:t>
    </dgm:pt>
    <dgm:pt modelId="{03F334F5-C835-4919-BE71-8152F2B7D7C0}">
      <dgm:prSet phldrT="[Texto]" custT="1"/>
      <dgm:spPr/>
      <dgm:t>
        <a:bodyPr/>
        <a:lstStyle/>
        <a:p>
          <a:r>
            <a:rPr lang="es-EC" sz="1600" b="1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Realizado de </a:t>
          </a:r>
        </a:p>
        <a:p>
          <a:r>
            <a:rPr lang="es-EC" sz="1600" b="1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abajo hacia arriba</a:t>
          </a:r>
          <a:endParaRPr lang="es-EC" sz="1600" b="1" dirty="0"/>
        </a:p>
      </dgm:t>
    </dgm:pt>
    <dgm:pt modelId="{B9C8D997-AA37-40E4-9FD4-C19B53E36AA5}" type="parTrans" cxnId="{FF52C20A-3B60-423F-A0D4-2F357500A482}">
      <dgm:prSet/>
      <dgm:spPr/>
      <dgm:t>
        <a:bodyPr/>
        <a:lstStyle/>
        <a:p>
          <a:endParaRPr lang="es-EC"/>
        </a:p>
      </dgm:t>
    </dgm:pt>
    <dgm:pt modelId="{2650F0C5-CAE4-4A05-B001-3D38C39A4274}" type="sibTrans" cxnId="{FF52C20A-3B60-423F-A0D4-2F357500A482}">
      <dgm:prSet/>
      <dgm:spPr/>
      <dgm:t>
        <a:bodyPr/>
        <a:lstStyle/>
        <a:p>
          <a:endParaRPr lang="es-EC"/>
        </a:p>
      </dgm:t>
    </dgm:pt>
    <dgm:pt modelId="{BAFC3B47-2F0F-4F5C-8E6C-33F9FE80B80F}" type="pres">
      <dgm:prSet presAssocID="{30F6B15D-CD5B-4D5D-83B6-ACEC91433663}" presName="linearFlow" presStyleCnt="0">
        <dgm:presLayoutVars>
          <dgm:dir/>
          <dgm:resizeHandles val="exact"/>
        </dgm:presLayoutVars>
      </dgm:prSet>
      <dgm:spPr/>
    </dgm:pt>
    <dgm:pt modelId="{5D9345D6-7EB0-4E68-A044-29F55A5589E6}" type="pres">
      <dgm:prSet presAssocID="{3B8D982A-15F3-448A-AEAC-3FF4096236E8}" presName="comp" presStyleCnt="0"/>
      <dgm:spPr/>
    </dgm:pt>
    <dgm:pt modelId="{E331C341-9DCD-43B0-9C57-6AD297DED122}" type="pres">
      <dgm:prSet presAssocID="{3B8D982A-15F3-448A-AEAC-3FF4096236E8}" presName="rect2" presStyleLbl="node1" presStyleIdx="0" presStyleCnt="6" custScaleX="11564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089B80-C665-4B54-9430-77AFAA7264F6}" type="pres">
      <dgm:prSet presAssocID="{3B8D982A-15F3-448A-AEAC-3FF4096236E8}" presName="rect1" presStyleLbl="ln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B635073A-DD6C-4494-905D-1A1580729E7C}" type="pres">
      <dgm:prSet presAssocID="{C8CE4978-1EB4-4A0A-99D5-056188130A40}" presName="sibTrans" presStyleCnt="0"/>
      <dgm:spPr/>
    </dgm:pt>
    <dgm:pt modelId="{3FD4606A-67C2-42A0-B7CA-EF1313E6D6DD}" type="pres">
      <dgm:prSet presAssocID="{8110F367-D61B-494E-AEFE-FA348D56FC4C}" presName="comp" presStyleCnt="0"/>
      <dgm:spPr/>
    </dgm:pt>
    <dgm:pt modelId="{84E25F63-0294-40B5-B503-A157EE5EEA14}" type="pres">
      <dgm:prSet presAssocID="{8110F367-D61B-494E-AEFE-FA348D56FC4C}" presName="rect2" presStyleLbl="node1" presStyleIdx="1" presStyleCnt="6" custScaleX="11430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E9DDA2-A2CF-4E62-9792-E0E8B9BF91B3}" type="pres">
      <dgm:prSet presAssocID="{8110F367-D61B-494E-AEFE-FA348D56FC4C}" presName="rect1" presStyleLbl="lnNod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9DEAF8C7-C993-4B61-BCAE-4019DE6E580C}" type="pres">
      <dgm:prSet presAssocID="{F228089A-F9E0-4469-BA93-62CF0E9EF430}" presName="sibTrans" presStyleCnt="0"/>
      <dgm:spPr/>
    </dgm:pt>
    <dgm:pt modelId="{F5252521-30BD-4569-8A95-1EBD820A8326}" type="pres">
      <dgm:prSet presAssocID="{24DA1DEB-9747-4A0B-ACF0-8DE50015ED6A}" presName="comp" presStyleCnt="0"/>
      <dgm:spPr/>
    </dgm:pt>
    <dgm:pt modelId="{484E6239-5060-4907-9EA8-00FCFB90BD75}" type="pres">
      <dgm:prSet presAssocID="{24DA1DEB-9747-4A0B-ACF0-8DE50015ED6A}" presName="rect2" presStyleLbl="node1" presStyleIdx="2" presStyleCnt="6" custScaleX="11564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911B7A-9E81-4577-ADE8-C2C27A41C1BD}" type="pres">
      <dgm:prSet presAssocID="{24DA1DEB-9747-4A0B-ACF0-8DE50015ED6A}" presName="rect1" presStyleLbl="lnNod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E461F7F-9BAC-4227-AE24-72B8D9EE6535}" type="pres">
      <dgm:prSet presAssocID="{FA531D2F-09C9-40F8-AC10-9CA3832A1850}" presName="sibTrans" presStyleCnt="0"/>
      <dgm:spPr/>
    </dgm:pt>
    <dgm:pt modelId="{A7AD302D-5524-4D5B-8A46-4AACD29CC029}" type="pres">
      <dgm:prSet presAssocID="{941C2B7A-1E68-4E95-98DC-966D2E4751D4}" presName="comp" presStyleCnt="0"/>
      <dgm:spPr/>
    </dgm:pt>
    <dgm:pt modelId="{9DC35F65-F3DB-4113-8680-90D86620D626}" type="pres">
      <dgm:prSet presAssocID="{941C2B7A-1E68-4E95-98DC-966D2E4751D4}" presName="rect2" presStyleLbl="node1" presStyleIdx="3" presStyleCnt="6" custScaleX="1117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B1AB66B-D883-4BE0-B759-A5B4F2EB2E55}" type="pres">
      <dgm:prSet presAssocID="{941C2B7A-1E68-4E95-98DC-966D2E4751D4}" presName="rect1" presStyleLbl="lnNod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F2C4FC49-A83D-472D-AE92-677A0FB6B23D}" type="pres">
      <dgm:prSet presAssocID="{D0A03549-21A5-491F-B06A-BCCBF88A9A64}" presName="sibTrans" presStyleCnt="0"/>
      <dgm:spPr/>
    </dgm:pt>
    <dgm:pt modelId="{E07DD9C4-CC4F-4C5F-B095-22A442DF1E1C}" type="pres">
      <dgm:prSet presAssocID="{03F334F5-C835-4919-BE71-8152F2B7D7C0}" presName="comp" presStyleCnt="0"/>
      <dgm:spPr/>
    </dgm:pt>
    <dgm:pt modelId="{93E5B43E-5DC2-4C15-BD24-CBBDBCEA91ED}" type="pres">
      <dgm:prSet presAssocID="{03F334F5-C835-4919-BE71-8152F2B7D7C0}" presName="rect2" presStyleLbl="node1" presStyleIdx="4" presStyleCnt="6" custScaleX="11564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B01DB2-EAE6-47DE-A799-A3D80ECADD16}" type="pres">
      <dgm:prSet presAssocID="{03F334F5-C835-4919-BE71-8152F2B7D7C0}" presName="rect1" presStyleLbl="lnNod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02321F88-B9CE-471F-AC9D-381ED81A8BDB}" type="pres">
      <dgm:prSet presAssocID="{2650F0C5-CAE4-4A05-B001-3D38C39A4274}" presName="sibTrans" presStyleCnt="0"/>
      <dgm:spPr/>
    </dgm:pt>
    <dgm:pt modelId="{42339873-7ABA-4796-BF66-E61345A9AD26}" type="pres">
      <dgm:prSet presAssocID="{066FC570-417C-41B6-B98D-4FDDFCA1DFFE}" presName="comp" presStyleCnt="0"/>
      <dgm:spPr/>
    </dgm:pt>
    <dgm:pt modelId="{AE467E60-2384-4FA9-B333-DEE6D9B17A28}" type="pres">
      <dgm:prSet presAssocID="{066FC570-417C-41B6-B98D-4FDDFCA1DFFE}" presName="rect2" presStyleLbl="node1" presStyleIdx="5" presStyleCnt="6" custScaleX="1121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CFEEF9-5493-4BE5-A5F1-63C099DE8F51}" type="pres">
      <dgm:prSet presAssocID="{066FC570-417C-41B6-B98D-4FDDFCA1DFFE}" presName="rect1" presStyleLbl="lnNod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</dgm:ptLst>
  <dgm:cxnLst>
    <dgm:cxn modelId="{577BA162-94F9-472B-A59B-664764B38362}" type="presOf" srcId="{066FC570-417C-41B6-B98D-4FDDFCA1DFFE}" destId="{AE467E60-2384-4FA9-B333-DEE6D9B17A28}" srcOrd="0" destOrd="0" presId="urn:microsoft.com/office/officeart/2008/layout/AlternatingPictureBlocks"/>
    <dgm:cxn modelId="{C3F2396E-E7D0-43FE-BFF4-6DD5AB25B03A}" type="presOf" srcId="{3B8D982A-15F3-448A-AEAC-3FF4096236E8}" destId="{E331C341-9DCD-43B0-9C57-6AD297DED122}" srcOrd="0" destOrd="0" presId="urn:microsoft.com/office/officeart/2008/layout/AlternatingPictureBlocks"/>
    <dgm:cxn modelId="{3C235077-9526-4D6D-B537-1642FD1FF729}" type="presOf" srcId="{03F334F5-C835-4919-BE71-8152F2B7D7C0}" destId="{93E5B43E-5DC2-4C15-BD24-CBBDBCEA91ED}" srcOrd="0" destOrd="0" presId="urn:microsoft.com/office/officeart/2008/layout/AlternatingPictureBlocks"/>
    <dgm:cxn modelId="{A00801BA-B0C9-4C82-B19C-2DC25D8BC3C8}" type="presOf" srcId="{24DA1DEB-9747-4A0B-ACF0-8DE50015ED6A}" destId="{484E6239-5060-4907-9EA8-00FCFB90BD75}" srcOrd="0" destOrd="0" presId="urn:microsoft.com/office/officeart/2008/layout/AlternatingPictureBlocks"/>
    <dgm:cxn modelId="{015AB921-2ECA-4BBE-BD02-5A5B3E4ED865}" srcId="{30F6B15D-CD5B-4D5D-83B6-ACEC91433663}" destId="{066FC570-417C-41B6-B98D-4FDDFCA1DFFE}" srcOrd="5" destOrd="0" parTransId="{9AF7780F-EA33-479A-9F3B-08BFCDF97F66}" sibTransId="{A6395572-7F9D-4FD3-912B-9A3D640F284C}"/>
    <dgm:cxn modelId="{FF52C20A-3B60-423F-A0D4-2F357500A482}" srcId="{30F6B15D-CD5B-4D5D-83B6-ACEC91433663}" destId="{03F334F5-C835-4919-BE71-8152F2B7D7C0}" srcOrd="4" destOrd="0" parTransId="{B9C8D997-AA37-40E4-9FD4-C19B53E36AA5}" sibTransId="{2650F0C5-CAE4-4A05-B001-3D38C39A4274}"/>
    <dgm:cxn modelId="{13023055-740B-498F-81BF-8EF37F8A4393}" srcId="{30F6B15D-CD5B-4D5D-83B6-ACEC91433663}" destId="{24DA1DEB-9747-4A0B-ACF0-8DE50015ED6A}" srcOrd="2" destOrd="0" parTransId="{1E4A37FB-CC23-4B10-9E00-2787298E56BC}" sibTransId="{FA531D2F-09C9-40F8-AC10-9CA3832A1850}"/>
    <dgm:cxn modelId="{B736DDF9-4D60-4F73-A676-5F3160E11578}" srcId="{30F6B15D-CD5B-4D5D-83B6-ACEC91433663}" destId="{8110F367-D61B-494E-AEFE-FA348D56FC4C}" srcOrd="1" destOrd="0" parTransId="{6B12A2B7-0F15-494F-855E-1A4A57A6F98D}" sibTransId="{F228089A-F9E0-4469-BA93-62CF0E9EF430}"/>
    <dgm:cxn modelId="{803B9B2C-9E19-4ADD-88F3-393FDFCD5780}" srcId="{30F6B15D-CD5B-4D5D-83B6-ACEC91433663}" destId="{3B8D982A-15F3-448A-AEAC-3FF4096236E8}" srcOrd="0" destOrd="0" parTransId="{2822435F-3997-4AA3-AA9B-AF880592C668}" sibTransId="{C8CE4978-1EB4-4A0A-99D5-056188130A40}"/>
    <dgm:cxn modelId="{9A012223-0A6C-44AD-B792-680D198D3DEE}" srcId="{30F6B15D-CD5B-4D5D-83B6-ACEC91433663}" destId="{941C2B7A-1E68-4E95-98DC-966D2E4751D4}" srcOrd="3" destOrd="0" parTransId="{2088B28F-A455-4E9E-A12C-3171EA5D6EBF}" sibTransId="{D0A03549-21A5-491F-B06A-BCCBF88A9A64}"/>
    <dgm:cxn modelId="{73730BD3-2866-4734-8178-115038CAE9E6}" type="presOf" srcId="{30F6B15D-CD5B-4D5D-83B6-ACEC91433663}" destId="{BAFC3B47-2F0F-4F5C-8E6C-33F9FE80B80F}" srcOrd="0" destOrd="0" presId="urn:microsoft.com/office/officeart/2008/layout/AlternatingPictureBlocks"/>
    <dgm:cxn modelId="{DCA5B249-F232-4339-AADA-AB0C77554BF7}" type="presOf" srcId="{941C2B7A-1E68-4E95-98DC-966D2E4751D4}" destId="{9DC35F65-F3DB-4113-8680-90D86620D626}" srcOrd="0" destOrd="0" presId="urn:microsoft.com/office/officeart/2008/layout/AlternatingPictureBlocks"/>
    <dgm:cxn modelId="{8C3EEC86-B0A8-4B53-BF35-BD2A9B2D5DAA}" type="presOf" srcId="{8110F367-D61B-494E-AEFE-FA348D56FC4C}" destId="{84E25F63-0294-40B5-B503-A157EE5EEA14}" srcOrd="0" destOrd="0" presId="urn:microsoft.com/office/officeart/2008/layout/AlternatingPictureBlocks"/>
    <dgm:cxn modelId="{D150220E-613B-4EB8-B4B5-66C70B7DFE42}" type="presParOf" srcId="{BAFC3B47-2F0F-4F5C-8E6C-33F9FE80B80F}" destId="{5D9345D6-7EB0-4E68-A044-29F55A5589E6}" srcOrd="0" destOrd="0" presId="urn:microsoft.com/office/officeart/2008/layout/AlternatingPictureBlocks"/>
    <dgm:cxn modelId="{FA8927F5-23E0-4A66-99EF-B57ADAB3FC65}" type="presParOf" srcId="{5D9345D6-7EB0-4E68-A044-29F55A5589E6}" destId="{E331C341-9DCD-43B0-9C57-6AD297DED122}" srcOrd="0" destOrd="0" presId="urn:microsoft.com/office/officeart/2008/layout/AlternatingPictureBlocks"/>
    <dgm:cxn modelId="{7FF8F907-B5B3-4AF2-8D83-3B12ADB70ABF}" type="presParOf" srcId="{5D9345D6-7EB0-4E68-A044-29F55A5589E6}" destId="{80089B80-C665-4B54-9430-77AFAA7264F6}" srcOrd="1" destOrd="0" presId="urn:microsoft.com/office/officeart/2008/layout/AlternatingPictureBlocks"/>
    <dgm:cxn modelId="{1644F035-07E6-4281-93BF-F59E2E82CD32}" type="presParOf" srcId="{BAFC3B47-2F0F-4F5C-8E6C-33F9FE80B80F}" destId="{B635073A-DD6C-4494-905D-1A1580729E7C}" srcOrd="1" destOrd="0" presId="urn:microsoft.com/office/officeart/2008/layout/AlternatingPictureBlocks"/>
    <dgm:cxn modelId="{5976B147-087B-428C-B831-3314639FB00F}" type="presParOf" srcId="{BAFC3B47-2F0F-4F5C-8E6C-33F9FE80B80F}" destId="{3FD4606A-67C2-42A0-B7CA-EF1313E6D6DD}" srcOrd="2" destOrd="0" presId="urn:microsoft.com/office/officeart/2008/layout/AlternatingPictureBlocks"/>
    <dgm:cxn modelId="{B668D923-8E29-46DE-859C-DE409F5C9BC3}" type="presParOf" srcId="{3FD4606A-67C2-42A0-B7CA-EF1313E6D6DD}" destId="{84E25F63-0294-40B5-B503-A157EE5EEA14}" srcOrd="0" destOrd="0" presId="urn:microsoft.com/office/officeart/2008/layout/AlternatingPictureBlocks"/>
    <dgm:cxn modelId="{E5B68FCF-8926-4B0A-B51F-1654715C55D1}" type="presParOf" srcId="{3FD4606A-67C2-42A0-B7CA-EF1313E6D6DD}" destId="{A6E9DDA2-A2CF-4E62-9792-E0E8B9BF91B3}" srcOrd="1" destOrd="0" presId="urn:microsoft.com/office/officeart/2008/layout/AlternatingPictureBlocks"/>
    <dgm:cxn modelId="{1243F962-2982-4D23-A44E-C2DF149F20CF}" type="presParOf" srcId="{BAFC3B47-2F0F-4F5C-8E6C-33F9FE80B80F}" destId="{9DEAF8C7-C993-4B61-BCAE-4019DE6E580C}" srcOrd="3" destOrd="0" presId="urn:microsoft.com/office/officeart/2008/layout/AlternatingPictureBlocks"/>
    <dgm:cxn modelId="{F1E6FF97-6CB7-4DF4-8825-462F60C13B5A}" type="presParOf" srcId="{BAFC3B47-2F0F-4F5C-8E6C-33F9FE80B80F}" destId="{F5252521-30BD-4569-8A95-1EBD820A8326}" srcOrd="4" destOrd="0" presId="urn:microsoft.com/office/officeart/2008/layout/AlternatingPictureBlocks"/>
    <dgm:cxn modelId="{DF52BE3D-6DAC-4F02-AA4B-A8C18468C1F6}" type="presParOf" srcId="{F5252521-30BD-4569-8A95-1EBD820A8326}" destId="{484E6239-5060-4907-9EA8-00FCFB90BD75}" srcOrd="0" destOrd="0" presId="urn:microsoft.com/office/officeart/2008/layout/AlternatingPictureBlocks"/>
    <dgm:cxn modelId="{00E614F3-4972-41DB-BFFD-A48C56A8C8D4}" type="presParOf" srcId="{F5252521-30BD-4569-8A95-1EBD820A8326}" destId="{E2911B7A-9E81-4577-ADE8-C2C27A41C1BD}" srcOrd="1" destOrd="0" presId="urn:microsoft.com/office/officeart/2008/layout/AlternatingPictureBlocks"/>
    <dgm:cxn modelId="{02810C7D-E5AB-49F1-AD3C-2C18DB10153F}" type="presParOf" srcId="{BAFC3B47-2F0F-4F5C-8E6C-33F9FE80B80F}" destId="{FE461F7F-9BAC-4227-AE24-72B8D9EE6535}" srcOrd="5" destOrd="0" presId="urn:microsoft.com/office/officeart/2008/layout/AlternatingPictureBlocks"/>
    <dgm:cxn modelId="{AD87C053-F480-416A-9D3E-0749B8D8CFCC}" type="presParOf" srcId="{BAFC3B47-2F0F-4F5C-8E6C-33F9FE80B80F}" destId="{A7AD302D-5524-4D5B-8A46-4AACD29CC029}" srcOrd="6" destOrd="0" presId="urn:microsoft.com/office/officeart/2008/layout/AlternatingPictureBlocks"/>
    <dgm:cxn modelId="{AD62B49E-5DBE-4F25-A302-AFD18FA22A68}" type="presParOf" srcId="{A7AD302D-5524-4D5B-8A46-4AACD29CC029}" destId="{9DC35F65-F3DB-4113-8680-90D86620D626}" srcOrd="0" destOrd="0" presId="urn:microsoft.com/office/officeart/2008/layout/AlternatingPictureBlocks"/>
    <dgm:cxn modelId="{A779982B-1FC2-4635-8813-78027EF7C194}" type="presParOf" srcId="{A7AD302D-5524-4D5B-8A46-4AACD29CC029}" destId="{4B1AB66B-D883-4BE0-B759-A5B4F2EB2E55}" srcOrd="1" destOrd="0" presId="urn:microsoft.com/office/officeart/2008/layout/AlternatingPictureBlocks"/>
    <dgm:cxn modelId="{3E5C7B17-5F4F-4755-B0C3-B656E6D09775}" type="presParOf" srcId="{BAFC3B47-2F0F-4F5C-8E6C-33F9FE80B80F}" destId="{F2C4FC49-A83D-472D-AE92-677A0FB6B23D}" srcOrd="7" destOrd="0" presId="urn:microsoft.com/office/officeart/2008/layout/AlternatingPictureBlocks"/>
    <dgm:cxn modelId="{5AB2D1CE-9D1C-438B-B838-A6E2563A52AC}" type="presParOf" srcId="{BAFC3B47-2F0F-4F5C-8E6C-33F9FE80B80F}" destId="{E07DD9C4-CC4F-4C5F-B095-22A442DF1E1C}" srcOrd="8" destOrd="0" presId="urn:microsoft.com/office/officeart/2008/layout/AlternatingPictureBlocks"/>
    <dgm:cxn modelId="{B4BB79D6-F389-4064-B802-4E217C11463A}" type="presParOf" srcId="{E07DD9C4-CC4F-4C5F-B095-22A442DF1E1C}" destId="{93E5B43E-5DC2-4C15-BD24-CBBDBCEA91ED}" srcOrd="0" destOrd="0" presId="urn:microsoft.com/office/officeart/2008/layout/AlternatingPictureBlocks"/>
    <dgm:cxn modelId="{D3312F8A-E272-4B62-991E-5533EC3F7800}" type="presParOf" srcId="{E07DD9C4-CC4F-4C5F-B095-22A442DF1E1C}" destId="{16B01DB2-EAE6-47DE-A799-A3D80ECADD16}" srcOrd="1" destOrd="0" presId="urn:microsoft.com/office/officeart/2008/layout/AlternatingPictureBlocks"/>
    <dgm:cxn modelId="{4A466C60-C71F-447D-BBDF-0DEB5179CBD9}" type="presParOf" srcId="{BAFC3B47-2F0F-4F5C-8E6C-33F9FE80B80F}" destId="{02321F88-B9CE-471F-AC9D-381ED81A8BDB}" srcOrd="9" destOrd="0" presId="urn:microsoft.com/office/officeart/2008/layout/AlternatingPictureBlocks"/>
    <dgm:cxn modelId="{D13C72F5-F593-4F06-AFCF-BFF3087A4677}" type="presParOf" srcId="{BAFC3B47-2F0F-4F5C-8E6C-33F9FE80B80F}" destId="{42339873-7ABA-4796-BF66-E61345A9AD26}" srcOrd="10" destOrd="0" presId="urn:microsoft.com/office/officeart/2008/layout/AlternatingPictureBlocks"/>
    <dgm:cxn modelId="{97ACC2C9-A5C1-4DCD-9BDB-80E512725A6A}" type="presParOf" srcId="{42339873-7ABA-4796-BF66-E61345A9AD26}" destId="{AE467E60-2384-4FA9-B333-DEE6D9B17A28}" srcOrd="0" destOrd="0" presId="urn:microsoft.com/office/officeart/2008/layout/AlternatingPictureBlocks"/>
    <dgm:cxn modelId="{2BB23068-CF72-4912-955E-B36BC4F72A93}" type="presParOf" srcId="{42339873-7ABA-4796-BF66-E61345A9AD26}" destId="{33CFEEF9-5493-4BE5-A5F1-63C099DE8F51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C0CB6A-4698-4BF0-A3DC-2E0CC5AB226A}" type="doc">
      <dgm:prSet loTypeId="urn:microsoft.com/office/officeart/2005/8/layout/matrix1" loCatId="matrix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s-EC"/>
        </a:p>
      </dgm:t>
    </dgm:pt>
    <dgm:pt modelId="{EED9636A-BA8B-422E-9C7B-7642AE6EE49A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es-EC" sz="1800" b="1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CARACTERÍSTICAS DE LOS APUNTALAMIENTOS</a:t>
          </a:r>
          <a:endParaRPr lang="es-EC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95E92D-E789-49BB-B018-AADE1555F233}" type="parTrans" cxnId="{6837937E-BD76-4AC0-9A8F-29CE4C9DAB8B}">
      <dgm:prSet/>
      <dgm:spPr/>
      <dgm:t>
        <a:bodyPr/>
        <a:lstStyle/>
        <a:p>
          <a:endParaRPr lang="es-EC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C4BDAF-9A1B-4A8F-ACE3-60A23FD20F3A}" type="sibTrans" cxnId="{6837937E-BD76-4AC0-9A8F-29CE4C9DAB8B}">
      <dgm:prSet/>
      <dgm:spPr/>
      <dgm:t>
        <a:bodyPr/>
        <a:lstStyle/>
        <a:p>
          <a:endParaRPr lang="es-EC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2A1C34-C9B8-4CD1-8E88-7F8C9EC823CF}">
      <dgm:prSet phldrT="[Texto]" custT="1"/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r>
            <a:rPr lang="es-EC" sz="2000" b="1" dirty="0" smtClean="0">
              <a:latin typeface="Arial" panose="020B0604020202020204" pitchFamily="34" charset="0"/>
              <a:cs typeface="Arial" panose="020B0604020202020204" pitchFamily="34" charset="0"/>
            </a:rPr>
            <a:t>Maquinaria y personal mínimo para su aplicación</a:t>
          </a:r>
          <a:endParaRPr lang="es-EC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BE0D74-8815-40BC-AB44-B3B6A385E93F}" type="parTrans" cxnId="{D2EE9EDF-10FE-4173-A40F-A0B1DD73871C}">
      <dgm:prSet/>
      <dgm:spPr/>
      <dgm:t>
        <a:bodyPr/>
        <a:lstStyle/>
        <a:p>
          <a:endParaRPr lang="es-EC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7A0823-582E-4872-A723-7102884EA570}" type="sibTrans" cxnId="{D2EE9EDF-10FE-4173-A40F-A0B1DD73871C}">
      <dgm:prSet/>
      <dgm:spPr/>
      <dgm:t>
        <a:bodyPr/>
        <a:lstStyle/>
        <a:p>
          <a:endParaRPr lang="es-EC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FFE136-8F36-4AB5-A152-5C73D1F4C0E1}">
      <dgm:prSet phldrT="[Texto]" custT="1"/>
      <dgm:spPr/>
      <dgm:t>
        <a:bodyPr/>
        <a:lstStyle/>
        <a:p>
          <a:r>
            <a:rPr lang="es-EC" sz="20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Facilidad de dise</a:t>
          </a:r>
          <a:r>
            <a:rPr lang="es-EC" sz="2000" b="1" dirty="0" smtClean="0">
              <a:latin typeface="Arial" panose="020B0604020202020204" pitchFamily="34" charset="0"/>
              <a:cs typeface="Arial" panose="020B0604020202020204" pitchFamily="34" charset="0"/>
            </a:rPr>
            <a:t>ño y construcción, y de rápida aplicación</a:t>
          </a:r>
          <a:endParaRPr lang="es-EC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FCD294-A627-4C4C-A582-3E441BF8EA3E}" type="parTrans" cxnId="{A8696AB0-7EFF-4D3A-97AD-BD83D85FED55}">
      <dgm:prSet/>
      <dgm:spPr/>
      <dgm:t>
        <a:bodyPr/>
        <a:lstStyle/>
        <a:p>
          <a:endParaRPr lang="es-EC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3F09AD-44DF-4417-9A79-D7F2E3C6199F}" type="sibTrans" cxnId="{A8696AB0-7EFF-4D3A-97AD-BD83D85FED55}">
      <dgm:prSet/>
      <dgm:spPr/>
      <dgm:t>
        <a:bodyPr/>
        <a:lstStyle/>
        <a:p>
          <a:endParaRPr lang="es-EC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4A073E-566C-466E-BE55-6671D5D1C53A}">
      <dgm:prSet phldrT="[Texto]" custT="1"/>
      <dgm:spPr>
        <a:solidFill>
          <a:schemeClr val="accent4">
            <a:lumMod val="75000"/>
            <a:alpha val="63333"/>
          </a:schemeClr>
        </a:solidFill>
      </dgm:spPr>
      <dgm:t>
        <a:bodyPr/>
        <a:lstStyle/>
        <a:p>
          <a:r>
            <a:rPr lang="es-EC" sz="2000" b="1" dirty="0" smtClean="0">
              <a:latin typeface="Arial" panose="020B0604020202020204" pitchFamily="34" charset="0"/>
              <a:cs typeface="Arial" panose="020B0604020202020204" pitchFamily="34" charset="0"/>
            </a:rPr>
            <a:t>Conformados por materiales </a:t>
          </a:r>
          <a:r>
            <a:rPr lang="es-EC" sz="2000" b="1" dirty="0" smtClean="0">
              <a:latin typeface="Arial" panose="020B0604020202020204" pitchFamily="34" charset="0"/>
              <a:cs typeface="Arial" panose="020B0604020202020204" pitchFamily="34" charset="0"/>
            </a:rPr>
            <a:t>económicos y </a:t>
          </a:r>
          <a:r>
            <a:rPr lang="en-US" sz="2000" b="1" dirty="0" smtClean="0">
              <a:latin typeface="Arial" panose="020B0604020202020204" pitchFamily="34" charset="0"/>
              <a:cs typeface="Arial" panose="020B0604020202020204" pitchFamily="34" charset="0"/>
            </a:rPr>
            <a:t>de </a:t>
          </a:r>
          <a:r>
            <a:rPr lang="en-US" sz="2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fácil</a:t>
          </a:r>
          <a:r>
            <a:rPr lang="en-US" sz="20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acceso</a:t>
          </a:r>
          <a:endParaRPr lang="es-EC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D23205-5D9D-4EFA-9707-A5997DB4A426}" type="parTrans" cxnId="{E217BA77-86A6-4652-9DF4-2600FB830C06}">
      <dgm:prSet/>
      <dgm:spPr/>
      <dgm:t>
        <a:bodyPr/>
        <a:lstStyle/>
        <a:p>
          <a:endParaRPr lang="es-EC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3CA191-5F29-4364-A221-6BBBA32F8ED7}" type="sibTrans" cxnId="{E217BA77-86A6-4652-9DF4-2600FB830C06}">
      <dgm:prSet/>
      <dgm:spPr/>
      <dgm:t>
        <a:bodyPr/>
        <a:lstStyle/>
        <a:p>
          <a:endParaRPr lang="es-EC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ACEB60-68A3-443F-B8CF-6F28D5B57389}">
      <dgm:prSet phldrT="[Texto]" custT="1"/>
      <dgm:spPr>
        <a:solidFill>
          <a:schemeClr val="accent6">
            <a:lumMod val="75000"/>
            <a:alpha val="50000"/>
          </a:schemeClr>
        </a:solidFill>
      </dgm:spPr>
      <dgm:t>
        <a:bodyPr/>
        <a:lstStyle/>
        <a:p>
          <a:r>
            <a:rPr lang="en-US" sz="2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Adecuada</a:t>
          </a:r>
          <a:r>
            <a:rPr lang="en-US" sz="20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capacidad</a:t>
          </a:r>
          <a:r>
            <a:rPr lang="en-US" sz="2000" b="1" dirty="0" smtClean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2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soporte</a:t>
          </a:r>
          <a:r>
            <a:rPr lang="en-US" sz="20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EC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2BAD5B-4531-488E-A350-22A0AFD27459}" type="parTrans" cxnId="{6C2EEEE3-2DCE-4A2E-99A2-2072BF7F8B26}">
      <dgm:prSet/>
      <dgm:spPr/>
      <dgm:t>
        <a:bodyPr/>
        <a:lstStyle/>
        <a:p>
          <a:endParaRPr lang="es-EC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8124B7-F2EB-4D50-9F7E-4452DD210EEF}" type="sibTrans" cxnId="{6C2EEEE3-2DCE-4A2E-99A2-2072BF7F8B26}">
      <dgm:prSet/>
      <dgm:spPr/>
      <dgm:t>
        <a:bodyPr/>
        <a:lstStyle/>
        <a:p>
          <a:endParaRPr lang="es-EC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63D8D2-FD42-400F-990C-E378B48F48F3}" type="pres">
      <dgm:prSet presAssocID="{DEC0CB6A-4698-4BF0-A3DC-2E0CC5AB226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56A2991-1866-42FD-ADEF-882653E1AA15}" type="pres">
      <dgm:prSet presAssocID="{DEC0CB6A-4698-4BF0-A3DC-2E0CC5AB226A}" presName="matrix" presStyleCnt="0"/>
      <dgm:spPr/>
    </dgm:pt>
    <dgm:pt modelId="{9E579208-B4B5-46A4-A163-BDDF672B5F69}" type="pres">
      <dgm:prSet presAssocID="{DEC0CB6A-4698-4BF0-A3DC-2E0CC5AB226A}" presName="tile1" presStyleLbl="node1" presStyleIdx="0" presStyleCnt="4"/>
      <dgm:spPr/>
      <dgm:t>
        <a:bodyPr/>
        <a:lstStyle/>
        <a:p>
          <a:endParaRPr lang="es-EC"/>
        </a:p>
      </dgm:t>
    </dgm:pt>
    <dgm:pt modelId="{18905036-C399-49E4-8B8A-F9395CFFF0DD}" type="pres">
      <dgm:prSet presAssocID="{DEC0CB6A-4698-4BF0-A3DC-2E0CC5AB226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17A463-0F07-407B-A125-01F1C77D995C}" type="pres">
      <dgm:prSet presAssocID="{DEC0CB6A-4698-4BF0-A3DC-2E0CC5AB226A}" presName="tile2" presStyleLbl="node1" presStyleIdx="1" presStyleCnt="4" custLinFactNeighborX="491" custLinFactNeighborY="-6663"/>
      <dgm:spPr/>
      <dgm:t>
        <a:bodyPr/>
        <a:lstStyle/>
        <a:p>
          <a:endParaRPr lang="es-EC"/>
        </a:p>
      </dgm:t>
    </dgm:pt>
    <dgm:pt modelId="{27FA3634-F36B-417D-8A10-CD2A1CDA40E4}" type="pres">
      <dgm:prSet presAssocID="{DEC0CB6A-4698-4BF0-A3DC-2E0CC5AB226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7A2B9B-2486-4F48-AC97-0E609C235DE6}" type="pres">
      <dgm:prSet presAssocID="{DEC0CB6A-4698-4BF0-A3DC-2E0CC5AB226A}" presName="tile3" presStyleLbl="node1" presStyleIdx="2" presStyleCnt="4" custLinFactNeighborX="-41130" custLinFactNeighborY="-600"/>
      <dgm:spPr/>
      <dgm:t>
        <a:bodyPr/>
        <a:lstStyle/>
        <a:p>
          <a:endParaRPr lang="es-EC"/>
        </a:p>
      </dgm:t>
    </dgm:pt>
    <dgm:pt modelId="{BC671DE9-CB63-48F6-BE50-42C5AE339C46}" type="pres">
      <dgm:prSet presAssocID="{DEC0CB6A-4698-4BF0-A3DC-2E0CC5AB226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6023C1D-8CDA-458C-AB07-4D9132CC51D0}" type="pres">
      <dgm:prSet presAssocID="{DEC0CB6A-4698-4BF0-A3DC-2E0CC5AB226A}" presName="tile4" presStyleLbl="node1" presStyleIdx="3" presStyleCnt="4"/>
      <dgm:spPr/>
      <dgm:t>
        <a:bodyPr/>
        <a:lstStyle/>
        <a:p>
          <a:endParaRPr lang="es-EC"/>
        </a:p>
      </dgm:t>
    </dgm:pt>
    <dgm:pt modelId="{ED3E38BC-0B64-4AAD-AE22-DB7FE120CBD0}" type="pres">
      <dgm:prSet presAssocID="{DEC0CB6A-4698-4BF0-A3DC-2E0CC5AB226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FCC412-A59E-4620-9C59-E8F610858BC3}" type="pres">
      <dgm:prSet presAssocID="{DEC0CB6A-4698-4BF0-A3DC-2E0CC5AB226A}" presName="centerTile" presStyleLbl="fgShp" presStyleIdx="0" presStyleCnt="1" custScaleX="144323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</dgm:ptLst>
  <dgm:cxnLst>
    <dgm:cxn modelId="{9181CE75-16B2-4809-B9DB-7D335C9E0F40}" type="presOf" srcId="{EED9636A-BA8B-422E-9C7B-7642AE6EE49A}" destId="{3FFCC412-A59E-4620-9C59-E8F610858BC3}" srcOrd="0" destOrd="0" presId="urn:microsoft.com/office/officeart/2005/8/layout/matrix1"/>
    <dgm:cxn modelId="{9556D11B-63EA-4757-B318-231EE3F079E1}" type="presOf" srcId="{BFACEB60-68A3-443F-B8CF-6F28D5B57389}" destId="{ED3E38BC-0B64-4AAD-AE22-DB7FE120CBD0}" srcOrd="1" destOrd="0" presId="urn:microsoft.com/office/officeart/2005/8/layout/matrix1"/>
    <dgm:cxn modelId="{E217BA77-86A6-4652-9DF4-2600FB830C06}" srcId="{EED9636A-BA8B-422E-9C7B-7642AE6EE49A}" destId="{F84A073E-566C-466E-BE55-6671D5D1C53A}" srcOrd="2" destOrd="0" parTransId="{02D23205-5D9D-4EFA-9707-A5997DB4A426}" sibTransId="{D13CA191-5F29-4364-A221-6BBBA32F8ED7}"/>
    <dgm:cxn modelId="{51B02927-40FE-4EF8-9D26-F6FD5E897809}" type="presOf" srcId="{BFACEB60-68A3-443F-B8CF-6F28D5B57389}" destId="{06023C1D-8CDA-458C-AB07-4D9132CC51D0}" srcOrd="0" destOrd="0" presId="urn:microsoft.com/office/officeart/2005/8/layout/matrix1"/>
    <dgm:cxn modelId="{61DBEB52-BEA0-4B09-9DD3-82EBF00A7BF3}" type="presOf" srcId="{DEC0CB6A-4698-4BF0-A3DC-2E0CC5AB226A}" destId="{0663D8D2-FD42-400F-990C-E378B48F48F3}" srcOrd="0" destOrd="0" presId="urn:microsoft.com/office/officeart/2005/8/layout/matrix1"/>
    <dgm:cxn modelId="{E7C3359E-2A8B-4301-86D1-F0C42B11F308}" type="presOf" srcId="{18FFE136-8F36-4AB5-A152-5C73D1F4C0E1}" destId="{27FA3634-F36B-417D-8A10-CD2A1CDA40E4}" srcOrd="1" destOrd="0" presId="urn:microsoft.com/office/officeart/2005/8/layout/matrix1"/>
    <dgm:cxn modelId="{6C2EEEE3-2DCE-4A2E-99A2-2072BF7F8B26}" srcId="{EED9636A-BA8B-422E-9C7B-7642AE6EE49A}" destId="{BFACEB60-68A3-443F-B8CF-6F28D5B57389}" srcOrd="3" destOrd="0" parTransId="{FB2BAD5B-4531-488E-A350-22A0AFD27459}" sibTransId="{BF8124B7-F2EB-4D50-9F7E-4452DD210EEF}"/>
    <dgm:cxn modelId="{163AE576-39E8-4A5E-905D-F66235FFEC6D}" type="presOf" srcId="{F84A073E-566C-466E-BE55-6671D5D1C53A}" destId="{BC671DE9-CB63-48F6-BE50-42C5AE339C46}" srcOrd="1" destOrd="0" presId="urn:microsoft.com/office/officeart/2005/8/layout/matrix1"/>
    <dgm:cxn modelId="{132E103D-6C32-49BD-8829-C1FB83B8578A}" type="presOf" srcId="{F84A073E-566C-466E-BE55-6671D5D1C53A}" destId="{507A2B9B-2486-4F48-AC97-0E609C235DE6}" srcOrd="0" destOrd="0" presId="urn:microsoft.com/office/officeart/2005/8/layout/matrix1"/>
    <dgm:cxn modelId="{9C7876FA-95D5-412E-AD41-8C3C40629B51}" type="presOf" srcId="{18FFE136-8F36-4AB5-A152-5C73D1F4C0E1}" destId="{8517A463-0F07-407B-A125-01F1C77D995C}" srcOrd="0" destOrd="0" presId="urn:microsoft.com/office/officeart/2005/8/layout/matrix1"/>
    <dgm:cxn modelId="{FF7EDD3F-4E70-49B4-80F4-F1B5916FA451}" type="presOf" srcId="{F02A1C34-C9B8-4CD1-8E88-7F8C9EC823CF}" destId="{18905036-C399-49E4-8B8A-F9395CFFF0DD}" srcOrd="1" destOrd="0" presId="urn:microsoft.com/office/officeart/2005/8/layout/matrix1"/>
    <dgm:cxn modelId="{0AFA132A-7360-4EF4-9BC8-8AEB69D3807B}" type="presOf" srcId="{F02A1C34-C9B8-4CD1-8E88-7F8C9EC823CF}" destId="{9E579208-B4B5-46A4-A163-BDDF672B5F69}" srcOrd="0" destOrd="0" presId="urn:microsoft.com/office/officeart/2005/8/layout/matrix1"/>
    <dgm:cxn modelId="{A8696AB0-7EFF-4D3A-97AD-BD83D85FED55}" srcId="{EED9636A-BA8B-422E-9C7B-7642AE6EE49A}" destId="{18FFE136-8F36-4AB5-A152-5C73D1F4C0E1}" srcOrd="1" destOrd="0" parTransId="{48FCD294-A627-4C4C-A582-3E441BF8EA3E}" sibTransId="{1D3F09AD-44DF-4417-9A79-D7F2E3C6199F}"/>
    <dgm:cxn modelId="{6837937E-BD76-4AC0-9A8F-29CE4C9DAB8B}" srcId="{DEC0CB6A-4698-4BF0-A3DC-2E0CC5AB226A}" destId="{EED9636A-BA8B-422E-9C7B-7642AE6EE49A}" srcOrd="0" destOrd="0" parTransId="{AC95E92D-E789-49BB-B018-AADE1555F233}" sibTransId="{0DC4BDAF-9A1B-4A8F-ACE3-60A23FD20F3A}"/>
    <dgm:cxn modelId="{D2EE9EDF-10FE-4173-A40F-A0B1DD73871C}" srcId="{EED9636A-BA8B-422E-9C7B-7642AE6EE49A}" destId="{F02A1C34-C9B8-4CD1-8E88-7F8C9EC823CF}" srcOrd="0" destOrd="0" parTransId="{E5BE0D74-8815-40BC-AB44-B3B6A385E93F}" sibTransId="{627A0823-582E-4872-A723-7102884EA570}"/>
    <dgm:cxn modelId="{C6421147-C226-40FF-B4DA-65DEE1D7F9BC}" type="presParOf" srcId="{0663D8D2-FD42-400F-990C-E378B48F48F3}" destId="{556A2991-1866-42FD-ADEF-882653E1AA15}" srcOrd="0" destOrd="0" presId="urn:microsoft.com/office/officeart/2005/8/layout/matrix1"/>
    <dgm:cxn modelId="{C8B993C5-BD8F-475C-B1AA-D44F9E41EC5F}" type="presParOf" srcId="{556A2991-1866-42FD-ADEF-882653E1AA15}" destId="{9E579208-B4B5-46A4-A163-BDDF672B5F69}" srcOrd="0" destOrd="0" presId="urn:microsoft.com/office/officeart/2005/8/layout/matrix1"/>
    <dgm:cxn modelId="{1FC523B7-88A6-44DE-B72E-87882F53A101}" type="presParOf" srcId="{556A2991-1866-42FD-ADEF-882653E1AA15}" destId="{18905036-C399-49E4-8B8A-F9395CFFF0DD}" srcOrd="1" destOrd="0" presId="urn:microsoft.com/office/officeart/2005/8/layout/matrix1"/>
    <dgm:cxn modelId="{9E473CAC-883F-4272-BA49-FA1D84EB8D08}" type="presParOf" srcId="{556A2991-1866-42FD-ADEF-882653E1AA15}" destId="{8517A463-0F07-407B-A125-01F1C77D995C}" srcOrd="2" destOrd="0" presId="urn:microsoft.com/office/officeart/2005/8/layout/matrix1"/>
    <dgm:cxn modelId="{60F944D6-EBC1-425D-B95D-EA9BB29FC910}" type="presParOf" srcId="{556A2991-1866-42FD-ADEF-882653E1AA15}" destId="{27FA3634-F36B-417D-8A10-CD2A1CDA40E4}" srcOrd="3" destOrd="0" presId="urn:microsoft.com/office/officeart/2005/8/layout/matrix1"/>
    <dgm:cxn modelId="{590A07CD-91F2-4CBA-81AE-9CF3CEABB110}" type="presParOf" srcId="{556A2991-1866-42FD-ADEF-882653E1AA15}" destId="{507A2B9B-2486-4F48-AC97-0E609C235DE6}" srcOrd="4" destOrd="0" presId="urn:microsoft.com/office/officeart/2005/8/layout/matrix1"/>
    <dgm:cxn modelId="{E13DC448-7A8D-4FA2-81E1-71B324EB2E1D}" type="presParOf" srcId="{556A2991-1866-42FD-ADEF-882653E1AA15}" destId="{BC671DE9-CB63-48F6-BE50-42C5AE339C46}" srcOrd="5" destOrd="0" presId="urn:microsoft.com/office/officeart/2005/8/layout/matrix1"/>
    <dgm:cxn modelId="{2B41F217-E674-4A1F-A9BE-072990A77581}" type="presParOf" srcId="{556A2991-1866-42FD-ADEF-882653E1AA15}" destId="{06023C1D-8CDA-458C-AB07-4D9132CC51D0}" srcOrd="6" destOrd="0" presId="urn:microsoft.com/office/officeart/2005/8/layout/matrix1"/>
    <dgm:cxn modelId="{689677BB-7194-4C56-9C56-D1119F487879}" type="presParOf" srcId="{556A2991-1866-42FD-ADEF-882653E1AA15}" destId="{ED3E38BC-0B64-4AAD-AE22-DB7FE120CBD0}" srcOrd="7" destOrd="0" presId="urn:microsoft.com/office/officeart/2005/8/layout/matrix1"/>
    <dgm:cxn modelId="{FFD1ADB9-6015-48F5-B1CF-6F03D413FB9D}" type="presParOf" srcId="{0663D8D2-FD42-400F-990C-E378B48F48F3}" destId="{3FFCC412-A59E-4620-9C59-E8F610858BC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D3ACF2-89C9-42A9-9D4E-72619DCD5035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EB018961-536B-462B-8965-13C800AEABB3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C" sz="1800" b="1" dirty="0" smtClean="0">
              <a:latin typeface="Arial" panose="020B0604020202020204" pitchFamily="34" charset="0"/>
              <a:cs typeface="Arial" panose="020B0604020202020204" pitchFamily="34" charset="0"/>
            </a:rPr>
            <a:t>Norma Ecuatoriana de la Construcción (NEC-15)</a:t>
          </a:r>
        </a:p>
        <a:p>
          <a:pPr marL="0" indent="0"/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- Capítulo de Seguridad Estructural para Estructuras de Madera (NEC-SE-MD)</a:t>
          </a:r>
        </a:p>
        <a:p>
          <a:pPr marL="0" indent="0"/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- Guía Práctica de Diseño para Estructuras de Madera (N°4)</a:t>
          </a:r>
        </a:p>
      </dgm:t>
    </dgm:pt>
    <dgm:pt modelId="{EEEA0602-F324-479A-854C-CE4DC2AE29A1}" type="parTrans" cxnId="{19E68172-797F-493B-9B2F-CE941C4EC949}">
      <dgm:prSet/>
      <dgm:spPr/>
      <dgm:t>
        <a:bodyPr/>
        <a:lstStyle/>
        <a:p>
          <a:endParaRPr lang="es-EC"/>
        </a:p>
      </dgm:t>
    </dgm:pt>
    <dgm:pt modelId="{78EFB02B-5BC3-4390-A783-D3830086E5F5}" type="sibTrans" cxnId="{19E68172-797F-493B-9B2F-CE941C4EC949}">
      <dgm:prSet/>
      <dgm:spPr/>
      <dgm:t>
        <a:bodyPr/>
        <a:lstStyle/>
        <a:p>
          <a:endParaRPr lang="es-EC"/>
        </a:p>
      </dgm:t>
    </dgm:pt>
    <dgm:pt modelId="{76326CD3-D654-4CAB-AE26-3164C3DC14D9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l"/>
          <a:r>
            <a:rPr lang="es-EC" sz="1800" b="1" dirty="0" smtClean="0">
              <a:latin typeface="Arial" panose="020B0604020202020204" pitchFamily="34" charset="0"/>
              <a:cs typeface="Arial" panose="020B0604020202020204" pitchFamily="34" charset="0"/>
            </a:rPr>
            <a:t>Manual de Diseño para Maderas del Grupo Andino</a:t>
          </a:r>
        </a:p>
        <a:p>
          <a:pPr algn="l"/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- Ecuador pertenece a los 5 países que conforma en Pacto Andino.</a:t>
          </a:r>
        </a:p>
        <a:p>
          <a:pPr algn="l"/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- Miembro de la Junta del Acuerdo de Cartagena (JUNAC)</a:t>
          </a:r>
        </a:p>
        <a:p>
          <a:pPr algn="just"/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- Grupo de Proyectos Andinos de Desarrollo Tecnológico en el Área de los Recursos Forestales Tropicales (PADT-REFORT)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5E8870-1C60-442E-A376-4381B98625D6}" type="parTrans" cxnId="{CF3D2BDD-918F-43A2-B80A-41410B2F2159}">
      <dgm:prSet/>
      <dgm:spPr/>
      <dgm:t>
        <a:bodyPr/>
        <a:lstStyle/>
        <a:p>
          <a:endParaRPr lang="es-EC"/>
        </a:p>
      </dgm:t>
    </dgm:pt>
    <dgm:pt modelId="{D0D05FE2-7806-4A64-9AEA-B6DE39FA7D78}" type="sibTrans" cxnId="{CF3D2BDD-918F-43A2-B80A-41410B2F2159}">
      <dgm:prSet/>
      <dgm:spPr/>
      <dgm:t>
        <a:bodyPr/>
        <a:lstStyle/>
        <a:p>
          <a:endParaRPr lang="es-EC"/>
        </a:p>
      </dgm:t>
    </dgm:pt>
    <dgm:pt modelId="{F1E80DEA-6269-477C-816A-7D9189190D2A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l"/>
          <a:r>
            <a:rPr lang="es-EC" sz="1800" b="1" dirty="0" smtClean="0">
              <a:latin typeface="Arial" panose="020B0604020202020204" pitchFamily="34" charset="0"/>
              <a:cs typeface="Arial" panose="020B0604020202020204" pitchFamily="34" charset="0"/>
            </a:rPr>
            <a:t>Catálogo de Madera Estructural en Ecuador</a:t>
          </a:r>
        </a:p>
        <a:p>
          <a:pPr algn="just"/>
          <a:r>
            <a:rPr lang="es-EC" sz="1600" u="none" dirty="0" smtClean="0">
              <a:latin typeface="Arial" panose="020B0604020202020204" pitchFamily="34" charset="0"/>
              <a:cs typeface="Arial" panose="020B0604020202020204" pitchFamily="34" charset="0"/>
            </a:rPr>
            <a:t>-  Realizada </a:t>
          </a:r>
          <a:r>
            <a:rPr lang="en-US" sz="1600" u="none" dirty="0" err="1" smtClean="0">
              <a:latin typeface="Arial" panose="020B0604020202020204" pitchFamily="34" charset="0"/>
              <a:cs typeface="Arial" panose="020B0604020202020204" pitchFamily="34" charset="0"/>
            </a:rPr>
            <a:t>Grupo</a:t>
          </a:r>
          <a:r>
            <a:rPr lang="en-US" sz="1600" u="none" dirty="0" smtClean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600" u="none" dirty="0" err="1" smtClean="0">
              <a:latin typeface="Arial" panose="020B0604020202020204" pitchFamily="34" charset="0"/>
              <a:cs typeface="Arial" panose="020B0604020202020204" pitchFamily="34" charset="0"/>
            </a:rPr>
            <a:t>Investigación</a:t>
          </a:r>
          <a:r>
            <a:rPr lang="en-US" sz="1600" u="none" dirty="0" smtClean="0">
              <a:latin typeface="Arial" panose="020B0604020202020204" pitchFamily="34" charset="0"/>
              <a:cs typeface="Arial" panose="020B0604020202020204" pitchFamily="34" charset="0"/>
            </a:rPr>
            <a:t> de la </a:t>
          </a:r>
          <a:r>
            <a:rPr lang="en-US" sz="1600" u="none" dirty="0" err="1" smtClean="0">
              <a:latin typeface="Arial" panose="020B0604020202020204" pitchFamily="34" charset="0"/>
              <a:cs typeface="Arial" panose="020B0604020202020204" pitchFamily="34" charset="0"/>
            </a:rPr>
            <a:t>Escuela</a:t>
          </a:r>
          <a:r>
            <a:rPr lang="en-US" sz="1600" u="none" dirty="0" smtClean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600" u="none" dirty="0" err="1" smtClean="0">
              <a:latin typeface="Arial" panose="020B0604020202020204" pitchFamily="34" charset="0"/>
              <a:cs typeface="Arial" panose="020B0604020202020204" pitchFamily="34" charset="0"/>
            </a:rPr>
            <a:t>Arquitectura</a:t>
          </a:r>
          <a:r>
            <a:rPr lang="en-US" sz="1600" u="none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u="none" dirty="0" err="1" smtClean="0">
              <a:latin typeface="Arial" panose="020B0604020202020204" pitchFamily="34" charset="0"/>
              <a:cs typeface="Arial" panose="020B0604020202020204" pitchFamily="34" charset="0"/>
            </a:rPr>
            <a:t>bajo</a:t>
          </a:r>
          <a:r>
            <a:rPr lang="en-US" sz="1600" u="none" dirty="0" smtClean="0">
              <a:latin typeface="Arial" panose="020B0604020202020204" pitchFamily="34" charset="0"/>
              <a:cs typeface="Arial" panose="020B0604020202020204" pitchFamily="34" charset="0"/>
            </a:rPr>
            <a:t> el </a:t>
          </a:r>
          <a:r>
            <a:rPr lang="en-US" sz="1600" u="none" dirty="0" err="1" smtClean="0">
              <a:latin typeface="Arial" panose="020B0604020202020204" pitchFamily="34" charset="0"/>
              <a:cs typeface="Arial" panose="020B0604020202020204" pitchFamily="34" charset="0"/>
            </a:rPr>
            <a:t>amparo</a:t>
          </a:r>
          <a:r>
            <a:rPr lang="en-US" sz="1600" u="none" dirty="0" smtClean="0">
              <a:latin typeface="Arial" panose="020B0604020202020204" pitchFamily="34" charset="0"/>
              <a:cs typeface="Arial" panose="020B0604020202020204" pitchFamily="34" charset="0"/>
            </a:rPr>
            <a:t> de la 	   	   Universidad del Azuay y con </a:t>
          </a:r>
          <a:r>
            <a:rPr lang="es-EC" sz="1600" u="none" noProof="0" dirty="0" smtClean="0">
              <a:latin typeface="Arial" panose="020B0604020202020204" pitchFamily="34" charset="0"/>
              <a:cs typeface="Arial" panose="020B0604020202020204" pitchFamily="34" charset="0"/>
            </a:rPr>
            <a:t>ayuda</a:t>
          </a:r>
          <a:r>
            <a:rPr lang="en-US" sz="1600" u="none" dirty="0" smtClean="0">
              <a:latin typeface="Arial" panose="020B0604020202020204" pitchFamily="34" charset="0"/>
              <a:cs typeface="Arial" panose="020B0604020202020204" pitchFamily="34" charset="0"/>
            </a:rPr>
            <a:t> del </a:t>
          </a:r>
          <a:r>
            <a:rPr lang="es-EC" sz="1600" u="none" noProof="0" dirty="0" smtClean="0">
              <a:latin typeface="Arial" panose="020B0604020202020204" pitchFamily="34" charset="0"/>
              <a:cs typeface="Arial" panose="020B0604020202020204" pitchFamily="34" charset="0"/>
            </a:rPr>
            <a:t>Laboratorio</a:t>
          </a:r>
          <a:r>
            <a:rPr lang="en-US" sz="1600" u="none" dirty="0" smtClean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600" u="none" dirty="0" err="1" smtClean="0">
              <a:latin typeface="Arial" panose="020B0604020202020204" pitchFamily="34" charset="0"/>
              <a:cs typeface="Arial" panose="020B0604020202020204" pitchFamily="34" charset="0"/>
            </a:rPr>
            <a:t>Arquitectura</a:t>
          </a:r>
          <a:r>
            <a:rPr lang="en-US" sz="1600" u="none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600" u="none" dirty="0" err="1" smtClean="0">
              <a:latin typeface="Arial" panose="020B0604020202020204" pitchFamily="34" charset="0"/>
              <a:cs typeface="Arial" panose="020B0604020202020204" pitchFamily="34" charset="0"/>
            </a:rPr>
            <a:t>Tecnología</a:t>
          </a:r>
          <a:r>
            <a:rPr lang="en-US" sz="1600" u="none" dirty="0" smtClean="0"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s-EC" sz="1600" u="none" noProof="0" dirty="0" smtClean="0">
              <a:latin typeface="Arial" panose="020B0604020202020204" pitchFamily="34" charset="0"/>
              <a:cs typeface="Arial" panose="020B0604020202020204" pitchFamily="34" charset="0"/>
            </a:rPr>
            <a:t>Procesos</a:t>
          </a:r>
          <a:r>
            <a:rPr lang="en-US" sz="1600" u="none" dirty="0" smtClean="0">
              <a:latin typeface="Arial" panose="020B0604020202020204" pitchFamily="34" charset="0"/>
              <a:cs typeface="Arial" panose="020B0604020202020204" pitchFamily="34" charset="0"/>
            </a:rPr>
            <a:t> (LAT)</a:t>
          </a:r>
          <a:endParaRPr lang="es-EC" sz="1600" u="non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66763F-5194-4568-B16B-E51B0C3D9651}" type="parTrans" cxnId="{A94CF4DB-ADD5-4C6D-8243-B2DAA989D785}">
      <dgm:prSet/>
      <dgm:spPr/>
      <dgm:t>
        <a:bodyPr/>
        <a:lstStyle/>
        <a:p>
          <a:endParaRPr lang="es-EC"/>
        </a:p>
      </dgm:t>
    </dgm:pt>
    <dgm:pt modelId="{0A4FEB0F-B06A-4D3C-9162-48BA7D7D749B}" type="sibTrans" cxnId="{A94CF4DB-ADD5-4C6D-8243-B2DAA989D785}">
      <dgm:prSet/>
      <dgm:spPr/>
      <dgm:t>
        <a:bodyPr/>
        <a:lstStyle/>
        <a:p>
          <a:endParaRPr lang="es-EC"/>
        </a:p>
      </dgm:t>
    </dgm:pt>
    <dgm:pt modelId="{7DB90530-0602-4013-9B49-5F705A34B679}" type="pres">
      <dgm:prSet presAssocID="{6CD3ACF2-89C9-42A9-9D4E-72619DCD503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FADCF56-82B3-4406-A19C-7F532F8F99AE}" type="pres">
      <dgm:prSet presAssocID="{EB018961-536B-462B-8965-13C800AEABB3}" presName="parentLin" presStyleCnt="0"/>
      <dgm:spPr/>
    </dgm:pt>
    <dgm:pt modelId="{02E7D50C-0050-41DD-BD34-EE97653FB9A6}" type="pres">
      <dgm:prSet presAssocID="{EB018961-536B-462B-8965-13C800AEABB3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56D4900F-02F2-4AAC-95F5-B4D9F714E3D1}" type="pres">
      <dgm:prSet presAssocID="{EB018961-536B-462B-8965-13C800AEABB3}" presName="parentText" presStyleLbl="node1" presStyleIdx="0" presStyleCnt="3" custScaleX="128282" custScaleY="395713" custLinFactNeighborX="65782" custLinFactNeighborY="2027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6BA636-B934-4DB1-87AC-14FD0AD994A1}" type="pres">
      <dgm:prSet presAssocID="{EB018961-536B-462B-8965-13C800AEABB3}" presName="negativeSpace" presStyleCnt="0"/>
      <dgm:spPr/>
    </dgm:pt>
    <dgm:pt modelId="{120551DA-695C-410A-8A17-FD633F4C3A0C}" type="pres">
      <dgm:prSet presAssocID="{EB018961-536B-462B-8965-13C800AEABB3}" presName="childText" presStyleLbl="conFgAcc1" presStyleIdx="0" presStyleCnt="3" custScaleY="207117" custLinFactY="-35744" custLinFactNeighborX="-254" custLinFactNeighborY="-100000">
        <dgm:presLayoutVars>
          <dgm:bulletEnabled val="1"/>
        </dgm:presLayoutVars>
      </dgm:prSet>
      <dgm:spPr/>
    </dgm:pt>
    <dgm:pt modelId="{487D8188-2CEB-4E68-9BCF-732196AC4993}" type="pres">
      <dgm:prSet presAssocID="{78EFB02B-5BC3-4390-A783-D3830086E5F5}" presName="spaceBetweenRectangles" presStyleCnt="0"/>
      <dgm:spPr/>
    </dgm:pt>
    <dgm:pt modelId="{F0F1A2AB-B1D9-47DF-A30B-1A4FADADA416}" type="pres">
      <dgm:prSet presAssocID="{76326CD3-D654-4CAB-AE26-3164C3DC14D9}" presName="parentLin" presStyleCnt="0"/>
      <dgm:spPr/>
    </dgm:pt>
    <dgm:pt modelId="{238D28B3-528B-441D-B986-51AE709A7B5A}" type="pres">
      <dgm:prSet presAssocID="{76326CD3-D654-4CAB-AE26-3164C3DC14D9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FBBC5880-B010-4136-8018-F07CB59DD4FF}" type="pres">
      <dgm:prSet presAssocID="{76326CD3-D654-4CAB-AE26-3164C3DC14D9}" presName="parentText" presStyleLbl="node1" presStyleIdx="1" presStyleCnt="3" custScaleX="129150" custScaleY="678056" custLinFactNeighborX="-89478" custLinFactNeighborY="23639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F7496C-3206-4196-8C1C-18677BB1D291}" type="pres">
      <dgm:prSet presAssocID="{76326CD3-D654-4CAB-AE26-3164C3DC14D9}" presName="negativeSpace" presStyleCnt="0"/>
      <dgm:spPr/>
    </dgm:pt>
    <dgm:pt modelId="{CF801779-C939-4ABA-A9D8-F71E2A78F6CA}" type="pres">
      <dgm:prSet presAssocID="{76326CD3-D654-4CAB-AE26-3164C3DC14D9}" presName="childText" presStyleLbl="conFgAcc1" presStyleIdx="1" presStyleCnt="3" custScaleY="458011" custLinFactY="-200000" custLinFactNeighborY="-260684">
        <dgm:presLayoutVars>
          <dgm:bulletEnabled val="1"/>
        </dgm:presLayoutVars>
      </dgm:prSet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C"/>
        </a:p>
      </dgm:t>
    </dgm:pt>
    <dgm:pt modelId="{1553D899-7194-4F11-A530-F39EFA07F1F1}" type="pres">
      <dgm:prSet presAssocID="{D0D05FE2-7806-4A64-9AEA-B6DE39FA7D78}" presName="spaceBetweenRectangles" presStyleCnt="0"/>
      <dgm:spPr/>
    </dgm:pt>
    <dgm:pt modelId="{E0CEC8F6-E208-4258-8059-F9CB7E064448}" type="pres">
      <dgm:prSet presAssocID="{F1E80DEA-6269-477C-816A-7D9189190D2A}" presName="parentLin" presStyleCnt="0"/>
      <dgm:spPr/>
    </dgm:pt>
    <dgm:pt modelId="{DE578D84-2F47-4C3B-8D08-E72FE248CA51}" type="pres">
      <dgm:prSet presAssocID="{F1E80DEA-6269-477C-816A-7D9189190D2A}" presName="parentLeftMargin" presStyleLbl="node1" presStyleIdx="1" presStyleCnt="3"/>
      <dgm:spPr/>
      <dgm:t>
        <a:bodyPr/>
        <a:lstStyle/>
        <a:p>
          <a:endParaRPr lang="es-EC"/>
        </a:p>
      </dgm:t>
    </dgm:pt>
    <dgm:pt modelId="{AC05A493-2587-43E1-9E0C-025E494831CC}" type="pres">
      <dgm:prSet presAssocID="{F1E80DEA-6269-477C-816A-7D9189190D2A}" presName="parentText" presStyleLbl="node1" presStyleIdx="2" presStyleCnt="3" custScaleX="128618" custScaleY="377158" custLinFactY="-74303" custLinFactNeighborX="6598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06347F-D0FD-451A-9A1F-C379B7B4C064}" type="pres">
      <dgm:prSet presAssocID="{F1E80DEA-6269-477C-816A-7D9189190D2A}" presName="negativeSpace" presStyleCnt="0"/>
      <dgm:spPr/>
    </dgm:pt>
    <dgm:pt modelId="{2FFFC440-307D-42FE-BBF3-9C08DA44F016}" type="pres">
      <dgm:prSet presAssocID="{F1E80DEA-6269-477C-816A-7D9189190D2A}" presName="childText" presStyleLbl="conFgAcc1" presStyleIdx="2" presStyleCnt="3" custScaleY="328447" custLinFactY="-225695" custLinFactNeighborY="-300000">
        <dgm:presLayoutVars>
          <dgm:bulletEnabled val="1"/>
        </dgm:presLayoutVars>
      </dgm:prSet>
      <dgm:spPr/>
    </dgm:pt>
  </dgm:ptLst>
  <dgm:cxnLst>
    <dgm:cxn modelId="{108ECC37-3C38-48A1-8E74-657C6D250E04}" type="presOf" srcId="{76326CD3-D654-4CAB-AE26-3164C3DC14D9}" destId="{238D28B3-528B-441D-B986-51AE709A7B5A}" srcOrd="0" destOrd="0" presId="urn:microsoft.com/office/officeart/2005/8/layout/list1"/>
    <dgm:cxn modelId="{CF3D2BDD-918F-43A2-B80A-41410B2F2159}" srcId="{6CD3ACF2-89C9-42A9-9D4E-72619DCD5035}" destId="{76326CD3-D654-4CAB-AE26-3164C3DC14D9}" srcOrd="1" destOrd="0" parTransId="{A05E8870-1C60-442E-A376-4381B98625D6}" sibTransId="{D0D05FE2-7806-4A64-9AEA-B6DE39FA7D78}"/>
    <dgm:cxn modelId="{8EF71C03-443E-45A2-B05A-C504A154F2F1}" type="presOf" srcId="{76326CD3-D654-4CAB-AE26-3164C3DC14D9}" destId="{FBBC5880-B010-4136-8018-F07CB59DD4FF}" srcOrd="1" destOrd="0" presId="urn:microsoft.com/office/officeart/2005/8/layout/list1"/>
    <dgm:cxn modelId="{A94CF4DB-ADD5-4C6D-8243-B2DAA989D785}" srcId="{6CD3ACF2-89C9-42A9-9D4E-72619DCD5035}" destId="{F1E80DEA-6269-477C-816A-7D9189190D2A}" srcOrd="2" destOrd="0" parTransId="{2266763F-5194-4568-B16B-E51B0C3D9651}" sibTransId="{0A4FEB0F-B06A-4D3C-9162-48BA7D7D749B}"/>
    <dgm:cxn modelId="{19E68172-797F-493B-9B2F-CE941C4EC949}" srcId="{6CD3ACF2-89C9-42A9-9D4E-72619DCD5035}" destId="{EB018961-536B-462B-8965-13C800AEABB3}" srcOrd="0" destOrd="0" parTransId="{EEEA0602-F324-479A-854C-CE4DC2AE29A1}" sibTransId="{78EFB02B-5BC3-4390-A783-D3830086E5F5}"/>
    <dgm:cxn modelId="{2A3B75B5-B1AB-4903-85DE-0E07DFB727D6}" type="presOf" srcId="{F1E80DEA-6269-477C-816A-7D9189190D2A}" destId="{AC05A493-2587-43E1-9E0C-025E494831CC}" srcOrd="1" destOrd="0" presId="urn:microsoft.com/office/officeart/2005/8/layout/list1"/>
    <dgm:cxn modelId="{DC53139D-73C5-43A6-AE69-79604385672C}" type="presOf" srcId="{EB018961-536B-462B-8965-13C800AEABB3}" destId="{02E7D50C-0050-41DD-BD34-EE97653FB9A6}" srcOrd="0" destOrd="0" presId="urn:microsoft.com/office/officeart/2005/8/layout/list1"/>
    <dgm:cxn modelId="{F53D5DA7-5276-40D0-B550-8E2784456CB1}" type="presOf" srcId="{F1E80DEA-6269-477C-816A-7D9189190D2A}" destId="{DE578D84-2F47-4C3B-8D08-E72FE248CA51}" srcOrd="0" destOrd="0" presId="urn:microsoft.com/office/officeart/2005/8/layout/list1"/>
    <dgm:cxn modelId="{79E9C4A0-0EF2-43F6-AFEA-4C75F86B783F}" type="presOf" srcId="{6CD3ACF2-89C9-42A9-9D4E-72619DCD5035}" destId="{7DB90530-0602-4013-9B49-5F705A34B679}" srcOrd="0" destOrd="0" presId="urn:microsoft.com/office/officeart/2005/8/layout/list1"/>
    <dgm:cxn modelId="{5A18125C-025C-4EE2-8C51-9BF61B930193}" type="presOf" srcId="{EB018961-536B-462B-8965-13C800AEABB3}" destId="{56D4900F-02F2-4AAC-95F5-B4D9F714E3D1}" srcOrd="1" destOrd="0" presId="urn:microsoft.com/office/officeart/2005/8/layout/list1"/>
    <dgm:cxn modelId="{2F3593EC-EA7B-4544-9636-1EA633578A31}" type="presParOf" srcId="{7DB90530-0602-4013-9B49-5F705A34B679}" destId="{9FADCF56-82B3-4406-A19C-7F532F8F99AE}" srcOrd="0" destOrd="0" presId="urn:microsoft.com/office/officeart/2005/8/layout/list1"/>
    <dgm:cxn modelId="{E827B827-C7E8-4129-AD81-E2D9B629FF14}" type="presParOf" srcId="{9FADCF56-82B3-4406-A19C-7F532F8F99AE}" destId="{02E7D50C-0050-41DD-BD34-EE97653FB9A6}" srcOrd="0" destOrd="0" presId="urn:microsoft.com/office/officeart/2005/8/layout/list1"/>
    <dgm:cxn modelId="{D4A6E6A3-9C8D-4766-9B16-EEB85BB45D60}" type="presParOf" srcId="{9FADCF56-82B3-4406-A19C-7F532F8F99AE}" destId="{56D4900F-02F2-4AAC-95F5-B4D9F714E3D1}" srcOrd="1" destOrd="0" presId="urn:microsoft.com/office/officeart/2005/8/layout/list1"/>
    <dgm:cxn modelId="{00762BD6-51EC-4559-9ABA-9CC2A2670809}" type="presParOf" srcId="{7DB90530-0602-4013-9B49-5F705A34B679}" destId="{396BA636-B934-4DB1-87AC-14FD0AD994A1}" srcOrd="1" destOrd="0" presId="urn:microsoft.com/office/officeart/2005/8/layout/list1"/>
    <dgm:cxn modelId="{662848BC-C486-47F4-9CB4-920D60D991D7}" type="presParOf" srcId="{7DB90530-0602-4013-9B49-5F705A34B679}" destId="{120551DA-695C-410A-8A17-FD633F4C3A0C}" srcOrd="2" destOrd="0" presId="urn:microsoft.com/office/officeart/2005/8/layout/list1"/>
    <dgm:cxn modelId="{9DD6AFBA-D17D-4621-8E8B-C4D98702A666}" type="presParOf" srcId="{7DB90530-0602-4013-9B49-5F705A34B679}" destId="{487D8188-2CEB-4E68-9BCF-732196AC4993}" srcOrd="3" destOrd="0" presId="urn:microsoft.com/office/officeart/2005/8/layout/list1"/>
    <dgm:cxn modelId="{BEB79958-1FFB-4923-8CAA-89FEF334B14D}" type="presParOf" srcId="{7DB90530-0602-4013-9B49-5F705A34B679}" destId="{F0F1A2AB-B1D9-47DF-A30B-1A4FADADA416}" srcOrd="4" destOrd="0" presId="urn:microsoft.com/office/officeart/2005/8/layout/list1"/>
    <dgm:cxn modelId="{93D29647-4866-4FC3-9B94-5883ECBB167C}" type="presParOf" srcId="{F0F1A2AB-B1D9-47DF-A30B-1A4FADADA416}" destId="{238D28B3-528B-441D-B986-51AE709A7B5A}" srcOrd="0" destOrd="0" presId="urn:microsoft.com/office/officeart/2005/8/layout/list1"/>
    <dgm:cxn modelId="{B657F058-88A4-441E-8689-2A0784D6574D}" type="presParOf" srcId="{F0F1A2AB-B1D9-47DF-A30B-1A4FADADA416}" destId="{FBBC5880-B010-4136-8018-F07CB59DD4FF}" srcOrd="1" destOrd="0" presId="urn:microsoft.com/office/officeart/2005/8/layout/list1"/>
    <dgm:cxn modelId="{7D6D684A-6134-40D9-8557-C178E527D87B}" type="presParOf" srcId="{7DB90530-0602-4013-9B49-5F705A34B679}" destId="{CBF7496C-3206-4196-8C1C-18677BB1D291}" srcOrd="5" destOrd="0" presId="urn:microsoft.com/office/officeart/2005/8/layout/list1"/>
    <dgm:cxn modelId="{08A62E2F-F598-4D6C-9F01-2AEEF2BBC013}" type="presParOf" srcId="{7DB90530-0602-4013-9B49-5F705A34B679}" destId="{CF801779-C939-4ABA-A9D8-F71E2A78F6CA}" srcOrd="6" destOrd="0" presId="urn:microsoft.com/office/officeart/2005/8/layout/list1"/>
    <dgm:cxn modelId="{9315289C-C77D-44FA-BE48-364D5E934FF6}" type="presParOf" srcId="{7DB90530-0602-4013-9B49-5F705A34B679}" destId="{1553D899-7194-4F11-A530-F39EFA07F1F1}" srcOrd="7" destOrd="0" presId="urn:microsoft.com/office/officeart/2005/8/layout/list1"/>
    <dgm:cxn modelId="{AF2890C5-36AA-4566-8722-FA70299B692B}" type="presParOf" srcId="{7DB90530-0602-4013-9B49-5F705A34B679}" destId="{E0CEC8F6-E208-4258-8059-F9CB7E064448}" srcOrd="8" destOrd="0" presId="urn:microsoft.com/office/officeart/2005/8/layout/list1"/>
    <dgm:cxn modelId="{CBD373A1-DDDE-4108-858F-37EC23110F46}" type="presParOf" srcId="{E0CEC8F6-E208-4258-8059-F9CB7E064448}" destId="{DE578D84-2F47-4C3B-8D08-E72FE248CA51}" srcOrd="0" destOrd="0" presId="urn:microsoft.com/office/officeart/2005/8/layout/list1"/>
    <dgm:cxn modelId="{21DA6B9E-672B-4766-A610-FC233295D8D3}" type="presParOf" srcId="{E0CEC8F6-E208-4258-8059-F9CB7E064448}" destId="{AC05A493-2587-43E1-9E0C-025E494831CC}" srcOrd="1" destOrd="0" presId="urn:microsoft.com/office/officeart/2005/8/layout/list1"/>
    <dgm:cxn modelId="{D5DC9851-ED02-4A0E-BF85-5AB21B77E929}" type="presParOf" srcId="{7DB90530-0602-4013-9B49-5F705A34B679}" destId="{9806347F-D0FD-451A-9A1F-C379B7B4C064}" srcOrd="9" destOrd="0" presId="urn:microsoft.com/office/officeart/2005/8/layout/list1"/>
    <dgm:cxn modelId="{0606EEE5-582E-4DA3-A880-293960C00CD2}" type="presParOf" srcId="{7DB90530-0602-4013-9B49-5F705A34B679}" destId="{2FFFC440-307D-42FE-BBF3-9C08DA44F01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02DD08-0D90-42B2-9D5C-CB8ECFC445B2}" type="doc">
      <dgm:prSet loTypeId="urn:microsoft.com/office/officeart/2008/layout/PictureStrips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A63AA43A-4BF4-47C8-98C0-B088362CB144}">
      <dgm:prSet phldrT="[Texto]"/>
      <dgm:spPr/>
      <dgm:t>
        <a:bodyPr/>
        <a:lstStyle/>
        <a:p>
          <a:r>
            <a:rPr lang="es-EC" dirty="0" smtClean="0">
              <a:latin typeface="Arial Black" panose="020B0A04020102020204" pitchFamily="34" charset="0"/>
            </a:rPr>
            <a:t>MAYOR RESISTENCIA</a:t>
          </a:r>
          <a:endParaRPr lang="es-EC" dirty="0">
            <a:latin typeface="Arial Black" panose="020B0A04020102020204" pitchFamily="34" charset="0"/>
          </a:endParaRPr>
        </a:p>
      </dgm:t>
    </dgm:pt>
    <dgm:pt modelId="{C8751603-09AA-4127-87ED-2F410B7FD706}" type="parTrans" cxnId="{E7402F55-1A7C-41D9-BD89-5495F8F77471}">
      <dgm:prSet/>
      <dgm:spPr/>
      <dgm:t>
        <a:bodyPr/>
        <a:lstStyle/>
        <a:p>
          <a:endParaRPr lang="es-EC"/>
        </a:p>
      </dgm:t>
    </dgm:pt>
    <dgm:pt modelId="{9D6D84FA-EAD6-4E51-B804-22AE73DDDE2C}" type="sibTrans" cxnId="{E7402F55-1A7C-41D9-BD89-5495F8F77471}">
      <dgm:prSet/>
      <dgm:spPr/>
      <dgm:t>
        <a:bodyPr/>
        <a:lstStyle/>
        <a:p>
          <a:endParaRPr lang="es-EC"/>
        </a:p>
      </dgm:t>
    </dgm:pt>
    <dgm:pt modelId="{6329D845-FB50-46C3-8C9B-B766D81FE0F4}">
      <dgm:prSet phldrT="[Texto]"/>
      <dgm:spPr/>
      <dgm:t>
        <a:bodyPr/>
        <a:lstStyle/>
        <a:p>
          <a:r>
            <a:rPr lang="es-ES" dirty="0" smtClean="0">
              <a:latin typeface="Arial" panose="020B0604020202020204" pitchFamily="34" charset="0"/>
              <a:cs typeface="Arial" panose="020B0604020202020204" pitchFamily="34" charset="0"/>
            </a:rPr>
            <a:t>710 a 900 (kg/m</a:t>
          </a:r>
          <a:r>
            <a:rPr lang="es-ES" baseline="30000" dirty="0" smtClean="0"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es-ES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732734-0AB3-45A0-AC78-D54844314D1C}" type="parTrans" cxnId="{44835304-E765-4AF7-8349-BCC550D3529C}">
      <dgm:prSet/>
      <dgm:spPr/>
      <dgm:t>
        <a:bodyPr/>
        <a:lstStyle/>
        <a:p>
          <a:endParaRPr lang="es-EC"/>
        </a:p>
      </dgm:t>
    </dgm:pt>
    <dgm:pt modelId="{5BDD41AC-FE29-459B-9C42-B53DEB0475D2}" type="sibTrans" cxnId="{44835304-E765-4AF7-8349-BCC550D3529C}">
      <dgm:prSet/>
      <dgm:spPr/>
      <dgm:t>
        <a:bodyPr/>
        <a:lstStyle/>
        <a:p>
          <a:endParaRPr lang="es-EC"/>
        </a:p>
      </dgm:t>
    </dgm:pt>
    <dgm:pt modelId="{5F4F08B8-E142-4AAD-8513-983D467D998F}">
      <dgm:prSet phldrT="[Texto]"/>
      <dgm:spPr/>
      <dgm:t>
        <a:bodyPr/>
        <a:lstStyle/>
        <a:p>
          <a:r>
            <a:rPr lang="es-EC" b="1" dirty="0" smtClean="0">
              <a:latin typeface="Arial Black" panose="020B0A04020102020204" pitchFamily="34" charset="0"/>
            </a:rPr>
            <a:t>MEDIANA RESISTENCIA</a:t>
          </a:r>
          <a:endParaRPr lang="es-EC" b="1" dirty="0">
            <a:latin typeface="Arial Black" panose="020B0A04020102020204" pitchFamily="34" charset="0"/>
          </a:endParaRPr>
        </a:p>
      </dgm:t>
    </dgm:pt>
    <dgm:pt modelId="{81F40FB7-C8C8-4E9B-A4A1-4E5130AD10F8}" type="parTrans" cxnId="{2C030688-DB8C-487E-BFF5-74F425BC8A02}">
      <dgm:prSet/>
      <dgm:spPr/>
      <dgm:t>
        <a:bodyPr/>
        <a:lstStyle/>
        <a:p>
          <a:endParaRPr lang="es-EC"/>
        </a:p>
      </dgm:t>
    </dgm:pt>
    <dgm:pt modelId="{193D8957-347B-4C78-A46B-E3E620DBD85B}" type="sibTrans" cxnId="{2C030688-DB8C-487E-BFF5-74F425BC8A02}">
      <dgm:prSet/>
      <dgm:spPr/>
      <dgm:t>
        <a:bodyPr/>
        <a:lstStyle/>
        <a:p>
          <a:endParaRPr lang="es-EC"/>
        </a:p>
      </dgm:t>
    </dgm:pt>
    <dgm:pt modelId="{B2692038-6B3F-4351-A089-83EE92D6FB09}">
      <dgm:prSet phldrT="[Texto]"/>
      <dgm:spPr/>
      <dgm:t>
        <a:bodyPr/>
        <a:lstStyle/>
        <a:p>
          <a:r>
            <a:rPr lang="es-ES" dirty="0" smtClean="0">
              <a:latin typeface="Arial" panose="020B0604020202020204" pitchFamily="34" charset="0"/>
              <a:cs typeface="Arial" panose="020B0604020202020204" pitchFamily="34" charset="0"/>
            </a:rPr>
            <a:t>560 a 700 (kg/m</a:t>
          </a:r>
          <a:r>
            <a:rPr lang="es-ES" baseline="30000" dirty="0" smtClean="0"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es-ES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s-EC" dirty="0"/>
        </a:p>
      </dgm:t>
    </dgm:pt>
    <dgm:pt modelId="{9D377F65-3927-47CE-B81A-3D5F03EC7F69}" type="parTrans" cxnId="{3BB46CA4-1863-4858-828E-4C292A8A14B7}">
      <dgm:prSet/>
      <dgm:spPr/>
      <dgm:t>
        <a:bodyPr/>
        <a:lstStyle/>
        <a:p>
          <a:endParaRPr lang="es-EC"/>
        </a:p>
      </dgm:t>
    </dgm:pt>
    <dgm:pt modelId="{C4E6CC5D-B528-49AB-92F1-C44C42D7F781}" type="sibTrans" cxnId="{3BB46CA4-1863-4858-828E-4C292A8A14B7}">
      <dgm:prSet/>
      <dgm:spPr/>
      <dgm:t>
        <a:bodyPr/>
        <a:lstStyle/>
        <a:p>
          <a:endParaRPr lang="es-EC"/>
        </a:p>
      </dgm:t>
    </dgm:pt>
    <dgm:pt modelId="{A589850A-A6AA-4460-9FD7-80A75EF0637D}">
      <dgm:prSet phldrT="[Texto]"/>
      <dgm:spPr/>
      <dgm:t>
        <a:bodyPr/>
        <a:lstStyle/>
        <a:p>
          <a:r>
            <a:rPr lang="es-EC" dirty="0" smtClean="0">
              <a:latin typeface="Arial Black" panose="020B0A04020102020204" pitchFamily="34" charset="0"/>
            </a:rPr>
            <a:t>MENOR RESISTENCIA</a:t>
          </a:r>
          <a:endParaRPr lang="es-EC" dirty="0">
            <a:latin typeface="Arial Black" panose="020B0A04020102020204" pitchFamily="34" charset="0"/>
          </a:endParaRPr>
        </a:p>
      </dgm:t>
    </dgm:pt>
    <dgm:pt modelId="{161561C1-0F4E-4F16-9962-27410AAC0F51}" type="parTrans" cxnId="{0E8838D3-5053-469B-95B0-69D8F25BEA74}">
      <dgm:prSet/>
      <dgm:spPr/>
      <dgm:t>
        <a:bodyPr/>
        <a:lstStyle/>
        <a:p>
          <a:endParaRPr lang="es-EC"/>
        </a:p>
      </dgm:t>
    </dgm:pt>
    <dgm:pt modelId="{0AAAE47E-66F5-429A-B888-5F415FD5BFE6}" type="sibTrans" cxnId="{0E8838D3-5053-469B-95B0-69D8F25BEA74}">
      <dgm:prSet/>
      <dgm:spPr/>
      <dgm:t>
        <a:bodyPr/>
        <a:lstStyle/>
        <a:p>
          <a:endParaRPr lang="es-EC"/>
        </a:p>
      </dgm:t>
    </dgm:pt>
    <dgm:pt modelId="{6405C209-E3D3-451E-B27B-9F55E5D3260D}">
      <dgm:prSet phldrT="[Texto]"/>
      <dgm:spPr/>
      <dgm:t>
        <a:bodyPr/>
        <a:lstStyle/>
        <a:p>
          <a:r>
            <a:rPr lang="es-ES" dirty="0" smtClean="0">
              <a:latin typeface="Arial" panose="020B0604020202020204" pitchFamily="34" charset="0"/>
              <a:cs typeface="Arial" panose="020B0604020202020204" pitchFamily="34" charset="0"/>
            </a:rPr>
            <a:t>400 a 550 (kg/m</a:t>
          </a:r>
          <a:r>
            <a:rPr lang="es-ES" baseline="30000" dirty="0" smtClean="0"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es-ES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s-EC" dirty="0"/>
        </a:p>
      </dgm:t>
    </dgm:pt>
    <dgm:pt modelId="{4E486EC1-E53D-48D5-AC3C-5C2DD93E737C}" type="parTrans" cxnId="{46A95219-A441-4BDA-BB92-F261DF37DFF1}">
      <dgm:prSet/>
      <dgm:spPr/>
      <dgm:t>
        <a:bodyPr/>
        <a:lstStyle/>
        <a:p>
          <a:endParaRPr lang="es-EC"/>
        </a:p>
      </dgm:t>
    </dgm:pt>
    <dgm:pt modelId="{90EE6ED3-CC63-49A6-B3E2-A15C8F032AD1}" type="sibTrans" cxnId="{46A95219-A441-4BDA-BB92-F261DF37DFF1}">
      <dgm:prSet/>
      <dgm:spPr/>
      <dgm:t>
        <a:bodyPr/>
        <a:lstStyle/>
        <a:p>
          <a:endParaRPr lang="es-EC"/>
        </a:p>
      </dgm:t>
    </dgm:pt>
    <dgm:pt modelId="{4E04D229-CC7D-4559-8025-684739BFC561}" type="pres">
      <dgm:prSet presAssocID="{DF02DD08-0D90-42B2-9D5C-CB8ECFC445B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13294D1-D198-4858-9265-4B89F95BA5A2}" type="pres">
      <dgm:prSet presAssocID="{A63AA43A-4BF4-47C8-98C0-B088362CB144}" presName="composite" presStyleCnt="0"/>
      <dgm:spPr/>
    </dgm:pt>
    <dgm:pt modelId="{7809D87E-C09D-47B9-9A59-93D87B4899B2}" type="pres">
      <dgm:prSet presAssocID="{A63AA43A-4BF4-47C8-98C0-B088362CB144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D633015-DBB3-4B90-8184-F73CE621D3B6}" type="pres">
      <dgm:prSet presAssocID="{A63AA43A-4BF4-47C8-98C0-B088362CB144}" presName="rect2" presStyleLbl="fgImgPlace1" presStyleIdx="0" presStyleCnt="3"/>
      <dgm:spPr/>
    </dgm:pt>
    <dgm:pt modelId="{9E48D4AD-3918-44BA-AD64-CA36350C3D88}" type="pres">
      <dgm:prSet presAssocID="{9D6D84FA-EAD6-4E51-B804-22AE73DDDE2C}" presName="sibTrans" presStyleCnt="0"/>
      <dgm:spPr/>
    </dgm:pt>
    <dgm:pt modelId="{BE74CBCE-7000-46CF-90C9-5D107F12AFBD}" type="pres">
      <dgm:prSet presAssocID="{5F4F08B8-E142-4AAD-8513-983D467D998F}" presName="composite" presStyleCnt="0"/>
      <dgm:spPr/>
    </dgm:pt>
    <dgm:pt modelId="{14F98DF2-7E13-4A49-B58D-4B1802B08ABD}" type="pres">
      <dgm:prSet presAssocID="{5F4F08B8-E142-4AAD-8513-983D467D998F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6A48DA7-D213-4C29-AA8D-E0C2B08ABDC2}" type="pres">
      <dgm:prSet presAssocID="{5F4F08B8-E142-4AAD-8513-983D467D998F}" presName="rect2" presStyleLbl="fgImgPlace1" presStyleIdx="1" presStyleCnt="3"/>
      <dgm:spPr/>
    </dgm:pt>
    <dgm:pt modelId="{07E5A757-C5AD-4308-9698-BB8AFFF5F304}" type="pres">
      <dgm:prSet presAssocID="{193D8957-347B-4C78-A46B-E3E620DBD85B}" presName="sibTrans" presStyleCnt="0"/>
      <dgm:spPr/>
    </dgm:pt>
    <dgm:pt modelId="{8EFA7AC5-D92E-4544-8C8A-60DAF6FCA71C}" type="pres">
      <dgm:prSet presAssocID="{A589850A-A6AA-4460-9FD7-80A75EF0637D}" presName="composite" presStyleCnt="0"/>
      <dgm:spPr/>
    </dgm:pt>
    <dgm:pt modelId="{C0183307-CCFB-4804-BDE8-339C3B032F50}" type="pres">
      <dgm:prSet presAssocID="{A589850A-A6AA-4460-9FD7-80A75EF0637D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DBE0E7-1ADC-4AD1-88E0-ECB865241FFA}" type="pres">
      <dgm:prSet presAssocID="{A589850A-A6AA-4460-9FD7-80A75EF0637D}" presName="rect2" presStyleLbl="fgImgPlace1" presStyleIdx="2" presStyleCnt="3"/>
      <dgm:spPr/>
    </dgm:pt>
  </dgm:ptLst>
  <dgm:cxnLst>
    <dgm:cxn modelId="{CF334331-37B5-46F9-92D0-0845818AF16C}" type="presOf" srcId="{A589850A-A6AA-4460-9FD7-80A75EF0637D}" destId="{C0183307-CCFB-4804-BDE8-339C3B032F50}" srcOrd="0" destOrd="0" presId="urn:microsoft.com/office/officeart/2008/layout/PictureStrips"/>
    <dgm:cxn modelId="{A301CCAE-D003-4265-9B60-1879D23AFD94}" type="presOf" srcId="{5F4F08B8-E142-4AAD-8513-983D467D998F}" destId="{14F98DF2-7E13-4A49-B58D-4B1802B08ABD}" srcOrd="0" destOrd="0" presId="urn:microsoft.com/office/officeart/2008/layout/PictureStrips"/>
    <dgm:cxn modelId="{0E8838D3-5053-469B-95B0-69D8F25BEA74}" srcId="{DF02DD08-0D90-42B2-9D5C-CB8ECFC445B2}" destId="{A589850A-A6AA-4460-9FD7-80A75EF0637D}" srcOrd="2" destOrd="0" parTransId="{161561C1-0F4E-4F16-9962-27410AAC0F51}" sibTransId="{0AAAE47E-66F5-429A-B888-5F415FD5BFE6}"/>
    <dgm:cxn modelId="{6307588D-96EE-4886-B31B-952D519635A4}" type="presOf" srcId="{6405C209-E3D3-451E-B27B-9F55E5D3260D}" destId="{C0183307-CCFB-4804-BDE8-339C3B032F50}" srcOrd="0" destOrd="1" presId="urn:microsoft.com/office/officeart/2008/layout/PictureStrips"/>
    <dgm:cxn modelId="{46A95219-A441-4BDA-BB92-F261DF37DFF1}" srcId="{A589850A-A6AA-4460-9FD7-80A75EF0637D}" destId="{6405C209-E3D3-451E-B27B-9F55E5D3260D}" srcOrd="0" destOrd="0" parTransId="{4E486EC1-E53D-48D5-AC3C-5C2DD93E737C}" sibTransId="{90EE6ED3-CC63-49A6-B3E2-A15C8F032AD1}"/>
    <dgm:cxn modelId="{BE8B4B11-9ACE-42DA-A670-3A40B716E116}" type="presOf" srcId="{A63AA43A-4BF4-47C8-98C0-B088362CB144}" destId="{7809D87E-C09D-47B9-9A59-93D87B4899B2}" srcOrd="0" destOrd="0" presId="urn:microsoft.com/office/officeart/2008/layout/PictureStrips"/>
    <dgm:cxn modelId="{3BB46CA4-1863-4858-828E-4C292A8A14B7}" srcId="{5F4F08B8-E142-4AAD-8513-983D467D998F}" destId="{B2692038-6B3F-4351-A089-83EE92D6FB09}" srcOrd="0" destOrd="0" parTransId="{9D377F65-3927-47CE-B81A-3D5F03EC7F69}" sibTransId="{C4E6CC5D-B528-49AB-92F1-C44C42D7F781}"/>
    <dgm:cxn modelId="{E7402F55-1A7C-41D9-BD89-5495F8F77471}" srcId="{DF02DD08-0D90-42B2-9D5C-CB8ECFC445B2}" destId="{A63AA43A-4BF4-47C8-98C0-B088362CB144}" srcOrd="0" destOrd="0" parTransId="{C8751603-09AA-4127-87ED-2F410B7FD706}" sibTransId="{9D6D84FA-EAD6-4E51-B804-22AE73DDDE2C}"/>
    <dgm:cxn modelId="{44835304-E765-4AF7-8349-BCC550D3529C}" srcId="{A63AA43A-4BF4-47C8-98C0-B088362CB144}" destId="{6329D845-FB50-46C3-8C9B-B766D81FE0F4}" srcOrd="0" destOrd="0" parTransId="{5F732734-0AB3-45A0-AC78-D54844314D1C}" sibTransId="{5BDD41AC-FE29-459B-9C42-B53DEB0475D2}"/>
    <dgm:cxn modelId="{874797E6-D3E5-4CB4-AB7E-CB8F3EB98042}" type="presOf" srcId="{B2692038-6B3F-4351-A089-83EE92D6FB09}" destId="{14F98DF2-7E13-4A49-B58D-4B1802B08ABD}" srcOrd="0" destOrd="1" presId="urn:microsoft.com/office/officeart/2008/layout/PictureStrips"/>
    <dgm:cxn modelId="{6F5614EB-A307-435F-AF68-41610249007C}" type="presOf" srcId="{DF02DD08-0D90-42B2-9D5C-CB8ECFC445B2}" destId="{4E04D229-CC7D-4559-8025-684739BFC561}" srcOrd="0" destOrd="0" presId="urn:microsoft.com/office/officeart/2008/layout/PictureStrips"/>
    <dgm:cxn modelId="{C06EFCB4-C3C0-4BE7-A239-E0C10EED7929}" type="presOf" srcId="{6329D845-FB50-46C3-8C9B-B766D81FE0F4}" destId="{7809D87E-C09D-47B9-9A59-93D87B4899B2}" srcOrd="0" destOrd="1" presId="urn:microsoft.com/office/officeart/2008/layout/PictureStrips"/>
    <dgm:cxn modelId="{2C030688-DB8C-487E-BFF5-74F425BC8A02}" srcId="{DF02DD08-0D90-42B2-9D5C-CB8ECFC445B2}" destId="{5F4F08B8-E142-4AAD-8513-983D467D998F}" srcOrd="1" destOrd="0" parTransId="{81F40FB7-C8C8-4E9B-A4A1-4E5130AD10F8}" sibTransId="{193D8957-347B-4C78-A46B-E3E620DBD85B}"/>
    <dgm:cxn modelId="{276F8EAB-454E-40E0-A08C-5652F32C64C4}" type="presParOf" srcId="{4E04D229-CC7D-4559-8025-684739BFC561}" destId="{313294D1-D198-4858-9265-4B89F95BA5A2}" srcOrd="0" destOrd="0" presId="urn:microsoft.com/office/officeart/2008/layout/PictureStrips"/>
    <dgm:cxn modelId="{D01B569D-1294-4C93-8F33-5063C57390AA}" type="presParOf" srcId="{313294D1-D198-4858-9265-4B89F95BA5A2}" destId="{7809D87E-C09D-47B9-9A59-93D87B4899B2}" srcOrd="0" destOrd="0" presId="urn:microsoft.com/office/officeart/2008/layout/PictureStrips"/>
    <dgm:cxn modelId="{77DCA080-920E-46D2-8ED2-4C895C5B9E30}" type="presParOf" srcId="{313294D1-D198-4858-9265-4B89F95BA5A2}" destId="{8D633015-DBB3-4B90-8184-F73CE621D3B6}" srcOrd="1" destOrd="0" presId="urn:microsoft.com/office/officeart/2008/layout/PictureStrips"/>
    <dgm:cxn modelId="{9767E2CE-2704-49AC-B815-5F3FBD80473C}" type="presParOf" srcId="{4E04D229-CC7D-4559-8025-684739BFC561}" destId="{9E48D4AD-3918-44BA-AD64-CA36350C3D88}" srcOrd="1" destOrd="0" presId="urn:microsoft.com/office/officeart/2008/layout/PictureStrips"/>
    <dgm:cxn modelId="{DF16D175-C692-474D-9455-A07C77DFD76F}" type="presParOf" srcId="{4E04D229-CC7D-4559-8025-684739BFC561}" destId="{BE74CBCE-7000-46CF-90C9-5D107F12AFBD}" srcOrd="2" destOrd="0" presId="urn:microsoft.com/office/officeart/2008/layout/PictureStrips"/>
    <dgm:cxn modelId="{1C98F508-F42D-49FF-A8DB-73C4401F74C9}" type="presParOf" srcId="{BE74CBCE-7000-46CF-90C9-5D107F12AFBD}" destId="{14F98DF2-7E13-4A49-B58D-4B1802B08ABD}" srcOrd="0" destOrd="0" presId="urn:microsoft.com/office/officeart/2008/layout/PictureStrips"/>
    <dgm:cxn modelId="{3D08C442-9D30-4AF7-A3DE-FF00B4141AE6}" type="presParOf" srcId="{BE74CBCE-7000-46CF-90C9-5D107F12AFBD}" destId="{06A48DA7-D213-4C29-AA8D-E0C2B08ABDC2}" srcOrd="1" destOrd="0" presId="urn:microsoft.com/office/officeart/2008/layout/PictureStrips"/>
    <dgm:cxn modelId="{E43B8329-AEF0-41E4-B424-FC21219B6114}" type="presParOf" srcId="{4E04D229-CC7D-4559-8025-684739BFC561}" destId="{07E5A757-C5AD-4308-9698-BB8AFFF5F304}" srcOrd="3" destOrd="0" presId="urn:microsoft.com/office/officeart/2008/layout/PictureStrips"/>
    <dgm:cxn modelId="{AE2EED89-F3CC-45D9-8EA0-8A8C5713B3C1}" type="presParOf" srcId="{4E04D229-CC7D-4559-8025-684739BFC561}" destId="{8EFA7AC5-D92E-4544-8C8A-60DAF6FCA71C}" srcOrd="4" destOrd="0" presId="urn:microsoft.com/office/officeart/2008/layout/PictureStrips"/>
    <dgm:cxn modelId="{366B44AA-52CF-4000-9C47-8CC4FFB8DBA3}" type="presParOf" srcId="{8EFA7AC5-D92E-4544-8C8A-60DAF6FCA71C}" destId="{C0183307-CCFB-4804-BDE8-339C3B032F50}" srcOrd="0" destOrd="0" presId="urn:microsoft.com/office/officeart/2008/layout/PictureStrips"/>
    <dgm:cxn modelId="{BA9294D8-21E8-4B5C-BDB4-2185C7D187DB}" type="presParOf" srcId="{8EFA7AC5-D92E-4544-8C8A-60DAF6FCA71C}" destId="{6FDBE0E7-1ADC-4AD1-88E0-ECB865241FF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B6F73C-6B19-4FA3-B8CB-E238075279A3}" type="doc">
      <dgm:prSet loTypeId="urn:microsoft.com/office/officeart/2008/layout/AlternatingHexagons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B4BA31E0-BF3C-404B-9E2D-C9CC02A8E36A}">
      <dgm:prSet phldrT="[Texto]" custT="1"/>
      <dgm:spPr/>
      <dgm:t>
        <a:bodyPr/>
        <a:lstStyle/>
        <a:p>
          <a:r>
            <a:rPr lang="es-ES" sz="1500" dirty="0" smtClean="0"/>
            <a:t>Compresión Perpendicular</a:t>
          </a:r>
          <a:endParaRPr lang="es-ES" sz="1500" dirty="0"/>
        </a:p>
      </dgm:t>
    </dgm:pt>
    <dgm:pt modelId="{97A722A1-9B15-4E67-85F0-EE931B99B0BB}" type="parTrans" cxnId="{B67C1FEC-A077-4DC5-BB94-65438B186A8B}">
      <dgm:prSet/>
      <dgm:spPr/>
      <dgm:t>
        <a:bodyPr/>
        <a:lstStyle/>
        <a:p>
          <a:endParaRPr lang="es-ES"/>
        </a:p>
      </dgm:t>
    </dgm:pt>
    <dgm:pt modelId="{44761965-7C1F-4C47-AD53-4FF393F0377B}" type="sibTrans" cxnId="{B67C1FEC-A077-4DC5-BB94-65438B186A8B}">
      <dgm:prSet/>
      <dgm:spPr/>
      <dgm:t>
        <a:bodyPr/>
        <a:lstStyle/>
        <a:p>
          <a:endParaRPr lang="es-ES"/>
        </a:p>
      </dgm:t>
    </dgm:pt>
    <dgm:pt modelId="{7BC701FB-01BF-4BC0-A883-33F9ABE84C8D}">
      <dgm:prSet phldrT="[Texto]"/>
      <dgm:spPr/>
      <dgm:t>
        <a:bodyPr/>
        <a:lstStyle/>
        <a:p>
          <a:r>
            <a:rPr lang="es-ES" dirty="0" smtClean="0"/>
            <a:t>Corte Paralelo</a:t>
          </a:r>
          <a:endParaRPr lang="es-ES" dirty="0"/>
        </a:p>
      </dgm:t>
    </dgm:pt>
    <dgm:pt modelId="{8B46EFE6-5E9E-4263-848D-CE8098D20832}" type="parTrans" cxnId="{37943585-C218-438F-BED3-02CE590FC9BF}">
      <dgm:prSet/>
      <dgm:spPr/>
      <dgm:t>
        <a:bodyPr/>
        <a:lstStyle/>
        <a:p>
          <a:endParaRPr lang="es-ES"/>
        </a:p>
      </dgm:t>
    </dgm:pt>
    <dgm:pt modelId="{474A8C22-ECD8-49EA-890D-442FC40F6F5D}" type="sibTrans" cxnId="{37943585-C218-438F-BED3-02CE590FC9BF}">
      <dgm:prSet/>
      <dgm:spPr/>
      <dgm:t>
        <a:bodyPr/>
        <a:lstStyle/>
        <a:p>
          <a:r>
            <a:rPr lang="es-ES" dirty="0" smtClean="0"/>
            <a:t>Compresión</a:t>
          </a:r>
        </a:p>
        <a:p>
          <a:r>
            <a:rPr lang="es-ES" dirty="0" smtClean="0"/>
            <a:t>Paralela</a:t>
          </a:r>
          <a:endParaRPr lang="es-ES" dirty="0"/>
        </a:p>
      </dgm:t>
    </dgm:pt>
    <dgm:pt modelId="{A0B0CFA9-C8F1-45E5-B0B8-4F3C200DF894}">
      <dgm:prSet phldrT="[Texto]"/>
      <dgm:spPr/>
      <dgm:t>
        <a:bodyPr/>
        <a:lstStyle/>
        <a:p>
          <a:r>
            <a:rPr lang="es-ES" dirty="0" smtClean="0"/>
            <a:t>Tracción </a:t>
          </a:r>
          <a:r>
            <a:rPr lang="es-ES" dirty="0" smtClean="0"/>
            <a:t>Paralela</a:t>
          </a:r>
          <a:endParaRPr lang="es-ES" dirty="0"/>
        </a:p>
      </dgm:t>
    </dgm:pt>
    <dgm:pt modelId="{19B227A4-C2DD-418D-886B-A77FCA6D1938}" type="parTrans" cxnId="{D5687520-4113-42AF-BC9C-0235573FBB9D}">
      <dgm:prSet/>
      <dgm:spPr/>
      <dgm:t>
        <a:bodyPr/>
        <a:lstStyle/>
        <a:p>
          <a:endParaRPr lang="es-ES"/>
        </a:p>
      </dgm:t>
    </dgm:pt>
    <dgm:pt modelId="{3EC187D1-951C-4C27-928E-056144E9011E}" type="sibTrans" cxnId="{D5687520-4113-42AF-BC9C-0235573FBB9D}">
      <dgm:prSet/>
      <dgm:spPr/>
      <dgm:t>
        <a:bodyPr/>
        <a:lstStyle/>
        <a:p>
          <a:endParaRPr lang="es-ES"/>
        </a:p>
      </dgm:t>
    </dgm:pt>
    <dgm:pt modelId="{9A446F87-1EC0-4B37-90E0-98FD4184FAF1}" type="pres">
      <dgm:prSet presAssocID="{AAB6F73C-6B19-4FA3-B8CB-E238075279A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BDEB0B68-BEFC-450A-A33D-CFF1FA70CC70}" type="pres">
      <dgm:prSet presAssocID="{B4BA31E0-BF3C-404B-9E2D-C9CC02A8E36A}" presName="composite" presStyleCnt="0"/>
      <dgm:spPr/>
    </dgm:pt>
    <dgm:pt modelId="{F8016C34-6BA2-4690-99CD-97577A89CE47}" type="pres">
      <dgm:prSet presAssocID="{B4BA31E0-BF3C-404B-9E2D-C9CC02A8E36A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2ADA24-D014-4F4D-A1E0-450C91778EEA}" type="pres">
      <dgm:prSet presAssocID="{B4BA31E0-BF3C-404B-9E2D-C9CC02A8E36A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225224B-3520-4DED-9CC2-501D2B7506AA}" type="pres">
      <dgm:prSet presAssocID="{B4BA31E0-BF3C-404B-9E2D-C9CC02A8E36A}" presName="BalanceSpacing" presStyleCnt="0"/>
      <dgm:spPr/>
    </dgm:pt>
    <dgm:pt modelId="{070E97ED-398E-49AA-B3DC-B5BB820E7A79}" type="pres">
      <dgm:prSet presAssocID="{B4BA31E0-BF3C-404B-9E2D-C9CC02A8E36A}" presName="BalanceSpacing1" presStyleCnt="0"/>
      <dgm:spPr/>
    </dgm:pt>
    <dgm:pt modelId="{ABA3BB61-A72F-4FE2-B360-E0919C5764A7}" type="pres">
      <dgm:prSet presAssocID="{44761965-7C1F-4C47-AD53-4FF393F0377B}" presName="Accent1Text" presStyleLbl="node1" presStyleIdx="1" presStyleCnt="6" custLinFactNeighborX="-2139" custLinFactNeighborY="1026"/>
      <dgm:spPr/>
      <dgm:t>
        <a:bodyPr/>
        <a:lstStyle/>
        <a:p>
          <a:endParaRPr lang="es-EC"/>
        </a:p>
      </dgm:t>
    </dgm:pt>
    <dgm:pt modelId="{8B9BAA66-68F9-44CA-82CB-958B619A92E2}" type="pres">
      <dgm:prSet presAssocID="{44761965-7C1F-4C47-AD53-4FF393F0377B}" presName="spaceBetweenRectangles" presStyleCnt="0"/>
      <dgm:spPr/>
    </dgm:pt>
    <dgm:pt modelId="{483AB304-1294-4020-B4E6-9EEAC91A9019}" type="pres">
      <dgm:prSet presAssocID="{A0B0CFA9-C8F1-45E5-B0B8-4F3C200DF894}" presName="composite" presStyleCnt="0"/>
      <dgm:spPr/>
    </dgm:pt>
    <dgm:pt modelId="{F298D3AE-18D3-4A01-A7F4-1876D24A69C6}" type="pres">
      <dgm:prSet presAssocID="{A0B0CFA9-C8F1-45E5-B0B8-4F3C200DF894}" presName="Parent1" presStyleLbl="node1" presStyleIdx="2" presStyleCnt="6" custLinFactNeighborX="-297" custLinFactNeighborY="-72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2A1410-6C46-4346-87DF-99D1F34A2745}" type="pres">
      <dgm:prSet presAssocID="{A0B0CFA9-C8F1-45E5-B0B8-4F3C200DF894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B2CC9B57-34B8-4C53-B848-8405235736B6}" type="pres">
      <dgm:prSet presAssocID="{A0B0CFA9-C8F1-45E5-B0B8-4F3C200DF894}" presName="BalanceSpacing" presStyleCnt="0"/>
      <dgm:spPr/>
    </dgm:pt>
    <dgm:pt modelId="{1E74CC01-7D91-48F9-9325-CCAA08221E46}" type="pres">
      <dgm:prSet presAssocID="{A0B0CFA9-C8F1-45E5-B0B8-4F3C200DF894}" presName="BalanceSpacing1" presStyleCnt="0"/>
      <dgm:spPr/>
    </dgm:pt>
    <dgm:pt modelId="{A70F796C-0DE7-4F95-8B39-DF4470467DA5}" type="pres">
      <dgm:prSet presAssocID="{3EC187D1-951C-4C27-928E-056144E9011E}" presName="Accent1Text" presStyleLbl="node1" presStyleIdx="3" presStyleCnt="6" custLinFactX="-100000" custLinFactNeighborX="-116471"/>
      <dgm:spPr/>
      <dgm:t>
        <a:bodyPr/>
        <a:lstStyle/>
        <a:p>
          <a:endParaRPr lang="es-EC"/>
        </a:p>
      </dgm:t>
    </dgm:pt>
    <dgm:pt modelId="{4A4FD6DC-3BA8-4720-87A0-47BE7F4384C1}" type="pres">
      <dgm:prSet presAssocID="{3EC187D1-951C-4C27-928E-056144E9011E}" presName="spaceBetweenRectangles" presStyleCnt="0"/>
      <dgm:spPr/>
    </dgm:pt>
    <dgm:pt modelId="{F806B7D0-39E2-4625-88BB-B11569BB6557}" type="pres">
      <dgm:prSet presAssocID="{7BC701FB-01BF-4BC0-A883-33F9ABE84C8D}" presName="composite" presStyleCnt="0"/>
      <dgm:spPr/>
    </dgm:pt>
    <dgm:pt modelId="{92981AD2-6D50-473C-B6EC-76902E433AEF}" type="pres">
      <dgm:prSet presAssocID="{7BC701FB-01BF-4BC0-A883-33F9ABE84C8D}" presName="Parent1" presStyleLbl="node1" presStyleIdx="4" presStyleCnt="6" custLinFactNeighborX="52452" custLinFactNeighborY="-8692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686F85-6459-4383-8732-73EB7D215484}" type="pres">
      <dgm:prSet presAssocID="{7BC701FB-01BF-4BC0-A883-33F9ABE84C8D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1BA37F6C-B024-45C6-B1FC-48528B06034F}" type="pres">
      <dgm:prSet presAssocID="{7BC701FB-01BF-4BC0-A883-33F9ABE84C8D}" presName="BalanceSpacing" presStyleCnt="0"/>
      <dgm:spPr/>
    </dgm:pt>
    <dgm:pt modelId="{03C9EA31-6C47-40BE-B407-145C9D2A972F}" type="pres">
      <dgm:prSet presAssocID="{7BC701FB-01BF-4BC0-A883-33F9ABE84C8D}" presName="BalanceSpacing1" presStyleCnt="0"/>
      <dgm:spPr/>
    </dgm:pt>
    <dgm:pt modelId="{E95999FC-007A-44BB-BF58-46FBCA02CB06}" type="pres">
      <dgm:prSet presAssocID="{474A8C22-ECD8-49EA-890D-442FC40F6F5D}" presName="Accent1Text" presStyleLbl="node1" presStyleIdx="5" presStyleCnt="6"/>
      <dgm:spPr/>
      <dgm:t>
        <a:bodyPr/>
        <a:lstStyle/>
        <a:p>
          <a:endParaRPr lang="es-EC"/>
        </a:p>
      </dgm:t>
    </dgm:pt>
  </dgm:ptLst>
  <dgm:cxnLst>
    <dgm:cxn modelId="{ECB05B22-FF81-4265-8125-55951559F324}" type="presOf" srcId="{7BC701FB-01BF-4BC0-A883-33F9ABE84C8D}" destId="{92981AD2-6D50-473C-B6EC-76902E433AEF}" srcOrd="0" destOrd="0" presId="urn:microsoft.com/office/officeart/2008/layout/AlternatingHexagons"/>
    <dgm:cxn modelId="{6EAF02A1-ABB6-4AE6-A508-51710CDD5228}" type="presOf" srcId="{474A8C22-ECD8-49EA-890D-442FC40F6F5D}" destId="{E95999FC-007A-44BB-BF58-46FBCA02CB06}" srcOrd="0" destOrd="0" presId="urn:microsoft.com/office/officeart/2008/layout/AlternatingHexagons"/>
    <dgm:cxn modelId="{37943585-C218-438F-BED3-02CE590FC9BF}" srcId="{AAB6F73C-6B19-4FA3-B8CB-E238075279A3}" destId="{7BC701FB-01BF-4BC0-A883-33F9ABE84C8D}" srcOrd="2" destOrd="0" parTransId="{8B46EFE6-5E9E-4263-848D-CE8098D20832}" sibTransId="{474A8C22-ECD8-49EA-890D-442FC40F6F5D}"/>
    <dgm:cxn modelId="{CB91907A-DE49-47CA-87CF-F0B83F37975F}" type="presOf" srcId="{3EC187D1-951C-4C27-928E-056144E9011E}" destId="{A70F796C-0DE7-4F95-8B39-DF4470467DA5}" srcOrd="0" destOrd="0" presId="urn:microsoft.com/office/officeart/2008/layout/AlternatingHexagons"/>
    <dgm:cxn modelId="{F48375D8-7223-4202-A783-89E17188E020}" type="presOf" srcId="{B4BA31E0-BF3C-404B-9E2D-C9CC02A8E36A}" destId="{F8016C34-6BA2-4690-99CD-97577A89CE47}" srcOrd="0" destOrd="0" presId="urn:microsoft.com/office/officeart/2008/layout/AlternatingHexagons"/>
    <dgm:cxn modelId="{42E4012D-A650-4CF6-884D-6FA3529413C0}" type="presOf" srcId="{A0B0CFA9-C8F1-45E5-B0B8-4F3C200DF894}" destId="{F298D3AE-18D3-4A01-A7F4-1876D24A69C6}" srcOrd="0" destOrd="0" presId="urn:microsoft.com/office/officeart/2008/layout/AlternatingHexagons"/>
    <dgm:cxn modelId="{B67C1FEC-A077-4DC5-BB94-65438B186A8B}" srcId="{AAB6F73C-6B19-4FA3-B8CB-E238075279A3}" destId="{B4BA31E0-BF3C-404B-9E2D-C9CC02A8E36A}" srcOrd="0" destOrd="0" parTransId="{97A722A1-9B15-4E67-85F0-EE931B99B0BB}" sibTransId="{44761965-7C1F-4C47-AD53-4FF393F0377B}"/>
    <dgm:cxn modelId="{972F574E-6355-457D-B558-69921B23D035}" type="presOf" srcId="{AAB6F73C-6B19-4FA3-B8CB-E238075279A3}" destId="{9A446F87-1EC0-4B37-90E0-98FD4184FAF1}" srcOrd="0" destOrd="0" presId="urn:microsoft.com/office/officeart/2008/layout/AlternatingHexagons"/>
    <dgm:cxn modelId="{F134F000-344D-4767-96E9-A7E152969488}" type="presOf" srcId="{44761965-7C1F-4C47-AD53-4FF393F0377B}" destId="{ABA3BB61-A72F-4FE2-B360-E0919C5764A7}" srcOrd="0" destOrd="0" presId="urn:microsoft.com/office/officeart/2008/layout/AlternatingHexagons"/>
    <dgm:cxn modelId="{D5687520-4113-42AF-BC9C-0235573FBB9D}" srcId="{AAB6F73C-6B19-4FA3-B8CB-E238075279A3}" destId="{A0B0CFA9-C8F1-45E5-B0B8-4F3C200DF894}" srcOrd="1" destOrd="0" parTransId="{19B227A4-C2DD-418D-886B-A77FCA6D1938}" sibTransId="{3EC187D1-951C-4C27-928E-056144E9011E}"/>
    <dgm:cxn modelId="{FFA4980F-94B7-4401-A8A6-C91E1C445240}" type="presParOf" srcId="{9A446F87-1EC0-4B37-90E0-98FD4184FAF1}" destId="{BDEB0B68-BEFC-450A-A33D-CFF1FA70CC70}" srcOrd="0" destOrd="0" presId="urn:microsoft.com/office/officeart/2008/layout/AlternatingHexagons"/>
    <dgm:cxn modelId="{1CFB5596-AB95-4959-8182-7F69A0935B0A}" type="presParOf" srcId="{BDEB0B68-BEFC-450A-A33D-CFF1FA70CC70}" destId="{F8016C34-6BA2-4690-99CD-97577A89CE47}" srcOrd="0" destOrd="0" presId="urn:microsoft.com/office/officeart/2008/layout/AlternatingHexagons"/>
    <dgm:cxn modelId="{880E9603-365C-4B36-934D-8AA0CC735316}" type="presParOf" srcId="{BDEB0B68-BEFC-450A-A33D-CFF1FA70CC70}" destId="{912ADA24-D014-4F4D-A1E0-450C91778EEA}" srcOrd="1" destOrd="0" presId="urn:microsoft.com/office/officeart/2008/layout/AlternatingHexagons"/>
    <dgm:cxn modelId="{69D1D927-9670-40E1-8993-4F4FAA23F10E}" type="presParOf" srcId="{BDEB0B68-BEFC-450A-A33D-CFF1FA70CC70}" destId="{3225224B-3520-4DED-9CC2-501D2B7506AA}" srcOrd="2" destOrd="0" presId="urn:microsoft.com/office/officeart/2008/layout/AlternatingHexagons"/>
    <dgm:cxn modelId="{88A882DC-6454-4A02-998C-FE7C9E43C5B8}" type="presParOf" srcId="{BDEB0B68-BEFC-450A-A33D-CFF1FA70CC70}" destId="{070E97ED-398E-49AA-B3DC-B5BB820E7A79}" srcOrd="3" destOrd="0" presId="urn:microsoft.com/office/officeart/2008/layout/AlternatingHexagons"/>
    <dgm:cxn modelId="{5FDBD194-5347-4A39-B563-C68F3B16741C}" type="presParOf" srcId="{BDEB0B68-BEFC-450A-A33D-CFF1FA70CC70}" destId="{ABA3BB61-A72F-4FE2-B360-E0919C5764A7}" srcOrd="4" destOrd="0" presId="urn:microsoft.com/office/officeart/2008/layout/AlternatingHexagons"/>
    <dgm:cxn modelId="{E2A9A983-97A7-4916-A413-9CEEAD2ED846}" type="presParOf" srcId="{9A446F87-1EC0-4B37-90E0-98FD4184FAF1}" destId="{8B9BAA66-68F9-44CA-82CB-958B619A92E2}" srcOrd="1" destOrd="0" presId="urn:microsoft.com/office/officeart/2008/layout/AlternatingHexagons"/>
    <dgm:cxn modelId="{CA6C283C-5EA3-4772-AE00-7A44E0E19511}" type="presParOf" srcId="{9A446F87-1EC0-4B37-90E0-98FD4184FAF1}" destId="{483AB304-1294-4020-B4E6-9EEAC91A9019}" srcOrd="2" destOrd="0" presId="urn:microsoft.com/office/officeart/2008/layout/AlternatingHexagons"/>
    <dgm:cxn modelId="{95F209D0-5C45-4471-8BB8-E463016F98E0}" type="presParOf" srcId="{483AB304-1294-4020-B4E6-9EEAC91A9019}" destId="{F298D3AE-18D3-4A01-A7F4-1876D24A69C6}" srcOrd="0" destOrd="0" presId="urn:microsoft.com/office/officeart/2008/layout/AlternatingHexagons"/>
    <dgm:cxn modelId="{835DFB98-D18F-4622-B60E-0E62B85E6C02}" type="presParOf" srcId="{483AB304-1294-4020-B4E6-9EEAC91A9019}" destId="{D62A1410-6C46-4346-87DF-99D1F34A2745}" srcOrd="1" destOrd="0" presId="urn:microsoft.com/office/officeart/2008/layout/AlternatingHexagons"/>
    <dgm:cxn modelId="{9BE71140-57BD-4F8E-8A08-D30032087518}" type="presParOf" srcId="{483AB304-1294-4020-B4E6-9EEAC91A9019}" destId="{B2CC9B57-34B8-4C53-B848-8405235736B6}" srcOrd="2" destOrd="0" presId="urn:microsoft.com/office/officeart/2008/layout/AlternatingHexagons"/>
    <dgm:cxn modelId="{9CDE98FE-8ADD-4D2E-9FCB-E5FBB6A96943}" type="presParOf" srcId="{483AB304-1294-4020-B4E6-9EEAC91A9019}" destId="{1E74CC01-7D91-48F9-9325-CCAA08221E46}" srcOrd="3" destOrd="0" presId="urn:microsoft.com/office/officeart/2008/layout/AlternatingHexagons"/>
    <dgm:cxn modelId="{DADFD750-C05E-4BE3-95D9-681C077D8436}" type="presParOf" srcId="{483AB304-1294-4020-B4E6-9EEAC91A9019}" destId="{A70F796C-0DE7-4F95-8B39-DF4470467DA5}" srcOrd="4" destOrd="0" presId="urn:microsoft.com/office/officeart/2008/layout/AlternatingHexagons"/>
    <dgm:cxn modelId="{49AE2CDD-856E-4BEC-8A22-CA9778A5A0DC}" type="presParOf" srcId="{9A446F87-1EC0-4B37-90E0-98FD4184FAF1}" destId="{4A4FD6DC-3BA8-4720-87A0-47BE7F4384C1}" srcOrd="3" destOrd="0" presId="urn:microsoft.com/office/officeart/2008/layout/AlternatingHexagons"/>
    <dgm:cxn modelId="{B81031B5-3D79-46DB-8936-D68302E7E2C0}" type="presParOf" srcId="{9A446F87-1EC0-4B37-90E0-98FD4184FAF1}" destId="{F806B7D0-39E2-4625-88BB-B11569BB6557}" srcOrd="4" destOrd="0" presId="urn:microsoft.com/office/officeart/2008/layout/AlternatingHexagons"/>
    <dgm:cxn modelId="{27864CAF-1AFF-4512-A473-295FE38FEAB8}" type="presParOf" srcId="{F806B7D0-39E2-4625-88BB-B11569BB6557}" destId="{92981AD2-6D50-473C-B6EC-76902E433AEF}" srcOrd="0" destOrd="0" presId="urn:microsoft.com/office/officeart/2008/layout/AlternatingHexagons"/>
    <dgm:cxn modelId="{72C8C1A7-9A82-4250-B467-65C26687E4CF}" type="presParOf" srcId="{F806B7D0-39E2-4625-88BB-B11569BB6557}" destId="{FF686F85-6459-4383-8732-73EB7D215484}" srcOrd="1" destOrd="0" presId="urn:microsoft.com/office/officeart/2008/layout/AlternatingHexagons"/>
    <dgm:cxn modelId="{4CBA6517-4B8C-4E98-8395-9AF4FDD6CFB9}" type="presParOf" srcId="{F806B7D0-39E2-4625-88BB-B11569BB6557}" destId="{1BA37F6C-B024-45C6-B1FC-48528B06034F}" srcOrd="2" destOrd="0" presId="urn:microsoft.com/office/officeart/2008/layout/AlternatingHexagons"/>
    <dgm:cxn modelId="{E1EDF857-C719-4FBA-8064-870960C3FBF8}" type="presParOf" srcId="{F806B7D0-39E2-4625-88BB-B11569BB6557}" destId="{03C9EA31-6C47-40BE-B407-145C9D2A972F}" srcOrd="3" destOrd="0" presId="urn:microsoft.com/office/officeart/2008/layout/AlternatingHexagons"/>
    <dgm:cxn modelId="{4BEC55C8-BD44-4DFB-BDB4-D0DD8E2F8656}" type="presParOf" srcId="{F806B7D0-39E2-4625-88BB-B11569BB6557}" destId="{E95999FC-007A-44BB-BF58-46FBCA02CB0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676B6E8-029C-4857-BCC0-86A206AE55F9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067E695B-1DC5-43D6-9BC5-B0C4953AD761}">
      <dgm:prSet phldrT="[Texto]"/>
      <dgm:spPr/>
      <dgm:t>
        <a:bodyPr/>
        <a:lstStyle/>
        <a:p>
          <a:r>
            <a:rPr lang="es-EC" b="1" dirty="0" smtClean="0">
              <a:latin typeface="Arial" panose="020B0604020202020204" pitchFamily="34" charset="0"/>
              <a:cs typeface="Arial" panose="020B0604020202020204" pitchFamily="34" charset="0"/>
            </a:rPr>
            <a:t>Cargas Gravitacionales no Lineales </a:t>
          </a:r>
          <a:endParaRPr lang="es-EC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7EEE2B-F4B7-4F9C-A491-8644C8ED72A1}" type="parTrans" cxnId="{911D7A28-52A9-44F5-B979-14C0EA368F2C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89828A-F721-44A0-B630-FE7ECB7A4868}" type="sibTrans" cxnId="{911D7A28-52A9-44F5-B979-14C0EA368F2C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AD205F-362C-43A8-9156-1A1A2BD82705}">
      <dgm:prSet phldrT="[Texto]"/>
      <dgm:spPr/>
      <dgm:t>
        <a:bodyPr/>
        <a:lstStyle/>
        <a:p>
          <a:r>
            <a:rPr lang="es-EC" b="1" dirty="0" smtClean="0">
              <a:latin typeface="Arial" panose="020B0604020202020204" pitchFamily="34" charset="0"/>
              <a:cs typeface="Arial" panose="020B0604020202020204" pitchFamily="34" charset="0"/>
            </a:rPr>
            <a:t>Pushover X</a:t>
          </a:r>
          <a:endParaRPr lang="es-EC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B140B8-29BC-4DEC-A551-5FFDC6B41500}" type="parTrans" cxnId="{106482D6-F676-4F6E-911F-2E90732103A0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6F2D22-388C-47BB-B944-9E15B868376E}" type="sibTrans" cxnId="{106482D6-F676-4F6E-911F-2E90732103A0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B73587-58DC-4DBF-9812-D16A28171DD5}">
      <dgm:prSet phldrT="[Texto]"/>
      <dgm:spPr/>
      <dgm:t>
        <a:bodyPr/>
        <a:lstStyle/>
        <a:p>
          <a:r>
            <a:rPr lang="es-EC" b="1" dirty="0" smtClean="0">
              <a:latin typeface="Arial" panose="020B0604020202020204" pitchFamily="34" charset="0"/>
              <a:cs typeface="Arial" panose="020B0604020202020204" pitchFamily="34" charset="0"/>
            </a:rPr>
            <a:t>Pushover Y</a:t>
          </a:r>
          <a:endParaRPr lang="es-EC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466B09-E414-4DA4-8A23-4E89CB5936DE}" type="parTrans" cxnId="{B42B353B-2899-4B1A-828C-621B429B1336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18E34C-5055-4F0B-B05E-4C802FFB55DF}" type="sibTrans" cxnId="{B42B353B-2899-4B1A-828C-621B429B1336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A155D3-A84B-4B52-96BC-B99911FEE0B0}">
      <dgm:prSet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Dirección U3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E52426-B6B9-427B-B459-5B57D0EF2F44}" type="parTrans" cxnId="{BB0B04FC-7AF5-4C2D-BDA9-A5EB19FC067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C682CF-4B61-49B4-A923-5E2AFF411667}" type="sibTrans" cxnId="{BB0B04FC-7AF5-4C2D-BDA9-A5EB19FC067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BE16D5-1919-410B-94DF-F1A4D25FD7D9}">
      <dgm:prSet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Dirección U1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D678DB-B92C-4BE8-A97D-1B9B5EDEA60B}" type="parTrans" cxnId="{2E21B5DC-72A4-4154-9E60-E8DFE092A44E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ABC1F1-3205-47B4-B716-0C2D1FCA7240}" type="sibTrans" cxnId="{2E21B5DC-72A4-4154-9E60-E8DFE092A44E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3B441E-3395-4F75-8057-B031EF0FBAF4}">
      <dgm:prSet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Dirección U2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9E0F91-6086-457A-A174-4D1CA65D9BD0}" type="parTrans" cxnId="{24D0D81A-57EF-4B12-AB60-82D6B190AE5F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9F6FAF-0F52-4113-A247-44F3F47EB343}" type="sibTrans" cxnId="{24D0D81A-57EF-4B12-AB60-82D6B190AE5F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47CF04-77F7-4B9A-B657-C75E4A8E6F1F}" type="pres">
      <dgm:prSet presAssocID="{0676B6E8-029C-4857-BCC0-86A206AE55F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85E7287-0C83-405A-8DA3-996EB8EE688A}" type="pres">
      <dgm:prSet presAssocID="{067E695B-1DC5-43D6-9BC5-B0C4953AD761}" presName="composite" presStyleCnt="0"/>
      <dgm:spPr/>
    </dgm:pt>
    <dgm:pt modelId="{B100CF3E-F0BD-448C-8CF6-D2C5E84B32C3}" type="pres">
      <dgm:prSet presAssocID="{067E695B-1DC5-43D6-9BC5-B0C4953AD76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86724C-EF0B-47A2-8459-DC7CCC807F33}" type="pres">
      <dgm:prSet presAssocID="{067E695B-1DC5-43D6-9BC5-B0C4953AD761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CFCCCAB-709E-4596-BA74-49E61B54AE10}" type="pres">
      <dgm:prSet presAssocID="{5989828A-F721-44A0-B630-FE7ECB7A4868}" presName="space" presStyleCnt="0"/>
      <dgm:spPr/>
    </dgm:pt>
    <dgm:pt modelId="{6D3FDE85-0820-4C93-B7B3-FC8BA33F70BC}" type="pres">
      <dgm:prSet presAssocID="{D9AD205F-362C-43A8-9156-1A1A2BD82705}" presName="composite" presStyleCnt="0"/>
      <dgm:spPr/>
    </dgm:pt>
    <dgm:pt modelId="{1BCA5FCD-9402-463E-8C36-9EF572074847}" type="pres">
      <dgm:prSet presAssocID="{D9AD205F-362C-43A8-9156-1A1A2BD8270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9BE0FA-270D-4C44-B98F-5E0E258146DC}" type="pres">
      <dgm:prSet presAssocID="{D9AD205F-362C-43A8-9156-1A1A2BD82705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8AC2785-9C11-4332-9842-9C40E132C861}" type="pres">
      <dgm:prSet presAssocID="{416F2D22-388C-47BB-B944-9E15B868376E}" presName="space" presStyleCnt="0"/>
      <dgm:spPr/>
    </dgm:pt>
    <dgm:pt modelId="{842DC8CC-617A-4400-8401-0F5580DB27D8}" type="pres">
      <dgm:prSet presAssocID="{EFB73587-58DC-4DBF-9812-D16A28171DD5}" presName="composite" presStyleCnt="0"/>
      <dgm:spPr/>
    </dgm:pt>
    <dgm:pt modelId="{941C7F0F-1B08-4FFF-9857-691754F3A4EF}" type="pres">
      <dgm:prSet presAssocID="{EFB73587-58DC-4DBF-9812-D16A28171DD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595DC8-38FD-448E-B92B-CD5001EED45B}" type="pres">
      <dgm:prSet presAssocID="{EFB73587-58DC-4DBF-9812-D16A28171DD5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297B145-D8AF-4B6A-870C-5C251A79C1EC}" type="presOf" srcId="{067E695B-1DC5-43D6-9BC5-B0C4953AD761}" destId="{B100CF3E-F0BD-448C-8CF6-D2C5E84B32C3}" srcOrd="0" destOrd="0" presId="urn:microsoft.com/office/officeart/2005/8/layout/hList1"/>
    <dgm:cxn modelId="{B1026AFC-E9D4-4B9B-BCFE-5AB562E079CE}" type="presOf" srcId="{23A155D3-A84B-4B52-96BC-B99911FEE0B0}" destId="{6D86724C-EF0B-47A2-8459-DC7CCC807F33}" srcOrd="0" destOrd="0" presId="urn:microsoft.com/office/officeart/2005/8/layout/hList1"/>
    <dgm:cxn modelId="{2E21B5DC-72A4-4154-9E60-E8DFE092A44E}" srcId="{D9AD205F-362C-43A8-9156-1A1A2BD82705}" destId="{C5BE16D5-1919-410B-94DF-F1A4D25FD7D9}" srcOrd="0" destOrd="0" parTransId="{55D678DB-B92C-4BE8-A97D-1B9B5EDEA60B}" sibTransId="{2BABC1F1-3205-47B4-B716-0C2D1FCA7240}"/>
    <dgm:cxn modelId="{24D0D81A-57EF-4B12-AB60-82D6B190AE5F}" srcId="{EFB73587-58DC-4DBF-9812-D16A28171DD5}" destId="{B93B441E-3395-4F75-8057-B031EF0FBAF4}" srcOrd="0" destOrd="0" parTransId="{969E0F91-6086-457A-A174-4D1CA65D9BD0}" sibTransId="{B49F6FAF-0F52-4113-A247-44F3F47EB343}"/>
    <dgm:cxn modelId="{106482D6-F676-4F6E-911F-2E90732103A0}" srcId="{0676B6E8-029C-4857-BCC0-86A206AE55F9}" destId="{D9AD205F-362C-43A8-9156-1A1A2BD82705}" srcOrd="1" destOrd="0" parTransId="{F4B140B8-29BC-4DEC-A551-5FFDC6B41500}" sibTransId="{416F2D22-388C-47BB-B944-9E15B868376E}"/>
    <dgm:cxn modelId="{5AAA2B5F-B171-400C-AA6A-AB1E92E08466}" type="presOf" srcId="{C5BE16D5-1919-410B-94DF-F1A4D25FD7D9}" destId="{699BE0FA-270D-4C44-B98F-5E0E258146DC}" srcOrd="0" destOrd="0" presId="urn:microsoft.com/office/officeart/2005/8/layout/hList1"/>
    <dgm:cxn modelId="{B42B353B-2899-4B1A-828C-621B429B1336}" srcId="{0676B6E8-029C-4857-BCC0-86A206AE55F9}" destId="{EFB73587-58DC-4DBF-9812-D16A28171DD5}" srcOrd="2" destOrd="0" parTransId="{98466B09-E414-4DA4-8A23-4E89CB5936DE}" sibTransId="{1118E34C-5055-4F0B-B05E-4C802FFB55DF}"/>
    <dgm:cxn modelId="{105DC72B-7DFF-4E3E-B218-87A08D3A18AF}" type="presOf" srcId="{D9AD205F-362C-43A8-9156-1A1A2BD82705}" destId="{1BCA5FCD-9402-463E-8C36-9EF572074847}" srcOrd="0" destOrd="0" presId="urn:microsoft.com/office/officeart/2005/8/layout/hList1"/>
    <dgm:cxn modelId="{DCC01C2A-E862-42AD-A383-4145E6ABDB9C}" type="presOf" srcId="{B93B441E-3395-4F75-8057-B031EF0FBAF4}" destId="{B5595DC8-38FD-448E-B92B-CD5001EED45B}" srcOrd="0" destOrd="0" presId="urn:microsoft.com/office/officeart/2005/8/layout/hList1"/>
    <dgm:cxn modelId="{1823DFE0-C85C-4F4D-8CD4-0100A258D3F9}" type="presOf" srcId="{EFB73587-58DC-4DBF-9812-D16A28171DD5}" destId="{941C7F0F-1B08-4FFF-9857-691754F3A4EF}" srcOrd="0" destOrd="0" presId="urn:microsoft.com/office/officeart/2005/8/layout/hList1"/>
    <dgm:cxn modelId="{BB0B04FC-7AF5-4C2D-BDA9-A5EB19FC0675}" srcId="{067E695B-1DC5-43D6-9BC5-B0C4953AD761}" destId="{23A155D3-A84B-4B52-96BC-B99911FEE0B0}" srcOrd="0" destOrd="0" parTransId="{0DE52426-B6B9-427B-B459-5B57D0EF2F44}" sibTransId="{C0C682CF-4B61-49B4-A923-5E2AFF411667}"/>
    <dgm:cxn modelId="{911D7A28-52A9-44F5-B979-14C0EA368F2C}" srcId="{0676B6E8-029C-4857-BCC0-86A206AE55F9}" destId="{067E695B-1DC5-43D6-9BC5-B0C4953AD761}" srcOrd="0" destOrd="0" parTransId="{097EEE2B-F4B7-4F9C-A491-8644C8ED72A1}" sibTransId="{5989828A-F721-44A0-B630-FE7ECB7A4868}"/>
    <dgm:cxn modelId="{C5DDB81B-E70B-4992-99F5-B2493A874CA4}" type="presOf" srcId="{0676B6E8-029C-4857-BCC0-86A206AE55F9}" destId="{AB47CF04-77F7-4B9A-B657-C75E4A8E6F1F}" srcOrd="0" destOrd="0" presId="urn:microsoft.com/office/officeart/2005/8/layout/hList1"/>
    <dgm:cxn modelId="{27E2C55A-D393-4147-B252-6248E1914BAD}" type="presParOf" srcId="{AB47CF04-77F7-4B9A-B657-C75E4A8E6F1F}" destId="{485E7287-0C83-405A-8DA3-996EB8EE688A}" srcOrd="0" destOrd="0" presId="urn:microsoft.com/office/officeart/2005/8/layout/hList1"/>
    <dgm:cxn modelId="{E16DA810-17F9-4A2B-9B2C-0F03AE0632C0}" type="presParOf" srcId="{485E7287-0C83-405A-8DA3-996EB8EE688A}" destId="{B100CF3E-F0BD-448C-8CF6-D2C5E84B32C3}" srcOrd="0" destOrd="0" presId="urn:microsoft.com/office/officeart/2005/8/layout/hList1"/>
    <dgm:cxn modelId="{BD337F14-5900-442D-A37C-BC695C02A380}" type="presParOf" srcId="{485E7287-0C83-405A-8DA3-996EB8EE688A}" destId="{6D86724C-EF0B-47A2-8459-DC7CCC807F33}" srcOrd="1" destOrd="0" presId="urn:microsoft.com/office/officeart/2005/8/layout/hList1"/>
    <dgm:cxn modelId="{A2D5A2B7-6CAC-4061-BED5-D42DC4FEC9B2}" type="presParOf" srcId="{AB47CF04-77F7-4B9A-B657-C75E4A8E6F1F}" destId="{ACFCCCAB-709E-4596-BA74-49E61B54AE10}" srcOrd="1" destOrd="0" presId="urn:microsoft.com/office/officeart/2005/8/layout/hList1"/>
    <dgm:cxn modelId="{791F536A-332C-47EA-95C5-55A107E6D413}" type="presParOf" srcId="{AB47CF04-77F7-4B9A-B657-C75E4A8E6F1F}" destId="{6D3FDE85-0820-4C93-B7B3-FC8BA33F70BC}" srcOrd="2" destOrd="0" presId="urn:microsoft.com/office/officeart/2005/8/layout/hList1"/>
    <dgm:cxn modelId="{59012A95-7A08-48B5-B6DE-D9CBBB492E2D}" type="presParOf" srcId="{6D3FDE85-0820-4C93-B7B3-FC8BA33F70BC}" destId="{1BCA5FCD-9402-463E-8C36-9EF572074847}" srcOrd="0" destOrd="0" presId="urn:microsoft.com/office/officeart/2005/8/layout/hList1"/>
    <dgm:cxn modelId="{EC05CD77-3AD7-472A-A02F-6D9DCFDF3D06}" type="presParOf" srcId="{6D3FDE85-0820-4C93-B7B3-FC8BA33F70BC}" destId="{699BE0FA-270D-4C44-B98F-5E0E258146DC}" srcOrd="1" destOrd="0" presId="urn:microsoft.com/office/officeart/2005/8/layout/hList1"/>
    <dgm:cxn modelId="{E7C3BAF2-F46A-4848-97C5-30DBD86A6C5E}" type="presParOf" srcId="{AB47CF04-77F7-4B9A-B657-C75E4A8E6F1F}" destId="{18AC2785-9C11-4332-9842-9C40E132C861}" srcOrd="3" destOrd="0" presId="urn:microsoft.com/office/officeart/2005/8/layout/hList1"/>
    <dgm:cxn modelId="{5528C9C1-A685-43E8-928D-F8F5A0F7A2B6}" type="presParOf" srcId="{AB47CF04-77F7-4B9A-B657-C75E4A8E6F1F}" destId="{842DC8CC-617A-4400-8401-0F5580DB27D8}" srcOrd="4" destOrd="0" presId="urn:microsoft.com/office/officeart/2005/8/layout/hList1"/>
    <dgm:cxn modelId="{3AA7313B-5AA2-4C60-9098-DE97D63F7A54}" type="presParOf" srcId="{842DC8CC-617A-4400-8401-0F5580DB27D8}" destId="{941C7F0F-1B08-4FFF-9857-691754F3A4EF}" srcOrd="0" destOrd="0" presId="urn:microsoft.com/office/officeart/2005/8/layout/hList1"/>
    <dgm:cxn modelId="{E3AC7986-DA2B-4786-B006-174AB1E4DE49}" type="presParOf" srcId="{842DC8CC-617A-4400-8401-0F5580DB27D8}" destId="{B5595DC8-38FD-448E-B92B-CD5001EED45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7C85B3-A96C-4FB5-9B32-248D43CCB911}">
      <dsp:nvSpPr>
        <dsp:cNvPr id="0" name=""/>
        <dsp:cNvSpPr/>
      </dsp:nvSpPr>
      <dsp:spPr>
        <a:xfrm>
          <a:off x="-5395742" y="-826242"/>
          <a:ext cx="6424828" cy="6424828"/>
        </a:xfrm>
        <a:prstGeom prst="blockArc">
          <a:avLst>
            <a:gd name="adj1" fmla="val 18900000"/>
            <a:gd name="adj2" fmla="val 2700000"/>
            <a:gd name="adj3" fmla="val 336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0B7ED0-DB1B-4AB9-A4CC-E4FDAF4FE58B}">
      <dsp:nvSpPr>
        <dsp:cNvPr id="0" name=""/>
        <dsp:cNvSpPr/>
      </dsp:nvSpPr>
      <dsp:spPr>
        <a:xfrm>
          <a:off x="538758" y="366897"/>
          <a:ext cx="5611463" cy="7341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753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Sismo 16 de Abril del 2016</a:t>
          </a:r>
          <a:endParaRPr lang="es-ES" sz="2200" kern="1200" dirty="0"/>
        </a:p>
      </dsp:txBody>
      <dsp:txXfrm>
        <a:off x="538758" y="366897"/>
        <a:ext cx="5611463" cy="734177"/>
      </dsp:txXfrm>
    </dsp:sp>
    <dsp:sp modelId="{2F931B95-F8E2-4404-8D01-FB9A09FB93D6}">
      <dsp:nvSpPr>
        <dsp:cNvPr id="0" name=""/>
        <dsp:cNvSpPr/>
      </dsp:nvSpPr>
      <dsp:spPr>
        <a:xfrm>
          <a:off x="79898" y="275125"/>
          <a:ext cx="917721" cy="91772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362462-71D5-4A1B-B2C4-378B09E24FA6}">
      <dsp:nvSpPr>
        <dsp:cNvPr id="0" name=""/>
        <dsp:cNvSpPr/>
      </dsp:nvSpPr>
      <dsp:spPr>
        <a:xfrm>
          <a:off x="959679" y="1468354"/>
          <a:ext cx="5190543" cy="7341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753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663 muertos y 4,859 heridos </a:t>
          </a:r>
          <a:endParaRPr lang="es-ES" sz="2200" kern="1200" dirty="0"/>
        </a:p>
      </dsp:txBody>
      <dsp:txXfrm>
        <a:off x="959679" y="1468354"/>
        <a:ext cx="5190543" cy="734177"/>
      </dsp:txXfrm>
    </dsp:sp>
    <dsp:sp modelId="{E214DF48-D647-4778-ACF4-960C462BAB0C}">
      <dsp:nvSpPr>
        <dsp:cNvPr id="0" name=""/>
        <dsp:cNvSpPr/>
      </dsp:nvSpPr>
      <dsp:spPr>
        <a:xfrm>
          <a:off x="500818" y="1376582"/>
          <a:ext cx="917721" cy="91772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3CE2F-422D-4009-8CF9-6CF1AF22A2CD}">
      <dsp:nvSpPr>
        <dsp:cNvPr id="0" name=""/>
        <dsp:cNvSpPr/>
      </dsp:nvSpPr>
      <dsp:spPr>
        <a:xfrm>
          <a:off x="959679" y="2569811"/>
          <a:ext cx="5190543" cy="7341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753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29,672 edificaciones afectadas</a:t>
          </a:r>
          <a:endParaRPr lang="es-ES" sz="2200" kern="1200" dirty="0"/>
        </a:p>
      </dsp:txBody>
      <dsp:txXfrm>
        <a:off x="959679" y="2569811"/>
        <a:ext cx="5190543" cy="734177"/>
      </dsp:txXfrm>
    </dsp:sp>
    <dsp:sp modelId="{5CA03077-C188-418F-8EFD-08F0924944B5}">
      <dsp:nvSpPr>
        <dsp:cNvPr id="0" name=""/>
        <dsp:cNvSpPr/>
      </dsp:nvSpPr>
      <dsp:spPr>
        <a:xfrm>
          <a:off x="500818" y="2478039"/>
          <a:ext cx="917721" cy="91772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067E5C-4A62-4E6A-8D33-04B2102B35B3}">
      <dsp:nvSpPr>
        <dsp:cNvPr id="0" name=""/>
        <dsp:cNvSpPr/>
      </dsp:nvSpPr>
      <dsp:spPr>
        <a:xfrm>
          <a:off x="538758" y="3671268"/>
          <a:ext cx="5611463" cy="7341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753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1,570 réplicas (8 superaron los 6 grados en la escala de Richter)</a:t>
          </a:r>
          <a:endParaRPr lang="es-ES" sz="2200" kern="1200" dirty="0"/>
        </a:p>
      </dsp:txBody>
      <dsp:txXfrm>
        <a:off x="538758" y="3671268"/>
        <a:ext cx="5611463" cy="734177"/>
      </dsp:txXfrm>
    </dsp:sp>
    <dsp:sp modelId="{A83DE48F-AB37-4868-B94A-ED91E808D642}">
      <dsp:nvSpPr>
        <dsp:cNvPr id="0" name=""/>
        <dsp:cNvSpPr/>
      </dsp:nvSpPr>
      <dsp:spPr>
        <a:xfrm>
          <a:off x="79898" y="3579495"/>
          <a:ext cx="917721" cy="91772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1C341-9DCD-43B0-9C57-6AD297DED122}">
      <dsp:nvSpPr>
        <dsp:cNvPr id="0" name=""/>
        <dsp:cNvSpPr/>
      </dsp:nvSpPr>
      <dsp:spPr>
        <a:xfrm>
          <a:off x="3412820" y="661"/>
          <a:ext cx="2029495" cy="793750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Análisis Inicial</a:t>
          </a:r>
        </a:p>
      </dsp:txBody>
      <dsp:txXfrm>
        <a:off x="3412820" y="661"/>
        <a:ext cx="2029495" cy="793750"/>
      </dsp:txXfrm>
    </dsp:sp>
    <dsp:sp modelId="{80089B80-C665-4B54-9430-77AFAA7264F6}">
      <dsp:nvSpPr>
        <dsp:cNvPr id="0" name=""/>
        <dsp:cNvSpPr/>
      </dsp:nvSpPr>
      <dsp:spPr>
        <a:xfrm>
          <a:off x="2685683" y="661"/>
          <a:ext cx="785812" cy="79375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4E25F63-0294-40B5-B503-A157EE5EEA14}">
      <dsp:nvSpPr>
        <dsp:cNvPr id="0" name=""/>
        <dsp:cNvSpPr/>
      </dsp:nvSpPr>
      <dsp:spPr>
        <a:xfrm>
          <a:off x="2691549" y="925380"/>
          <a:ext cx="2006031" cy="793750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800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800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8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Causas y Fallas</a:t>
          </a:r>
          <a:endParaRPr lang="es-EC" sz="1600" b="1" kern="1200" dirty="0"/>
        </a:p>
      </dsp:txBody>
      <dsp:txXfrm>
        <a:off x="2691549" y="925380"/>
        <a:ext cx="2006031" cy="793750"/>
      </dsp:txXfrm>
    </dsp:sp>
    <dsp:sp modelId="{A6E9DDA2-A2CF-4E62-9792-E0E8B9BF91B3}">
      <dsp:nvSpPr>
        <dsp:cNvPr id="0" name=""/>
        <dsp:cNvSpPr/>
      </dsp:nvSpPr>
      <dsp:spPr>
        <a:xfrm>
          <a:off x="4650637" y="925380"/>
          <a:ext cx="785812" cy="79375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84E6239-5060-4907-9EA8-00FCFB90BD75}">
      <dsp:nvSpPr>
        <dsp:cNvPr id="0" name=""/>
        <dsp:cNvSpPr/>
      </dsp:nvSpPr>
      <dsp:spPr>
        <a:xfrm>
          <a:off x="3412820" y="1850099"/>
          <a:ext cx="2029495" cy="793750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1600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1600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16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Particularidad de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la edificaci</a:t>
          </a:r>
          <a:r>
            <a:rPr lang="es-EC" sz="1600" b="1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ón</a:t>
          </a:r>
          <a:endParaRPr lang="es-EC" sz="1600" b="1" kern="1200" dirty="0"/>
        </a:p>
      </dsp:txBody>
      <dsp:txXfrm>
        <a:off x="3412820" y="1850099"/>
        <a:ext cx="2029495" cy="793750"/>
      </dsp:txXfrm>
    </dsp:sp>
    <dsp:sp modelId="{E2911B7A-9E81-4577-ADE8-C2C27A41C1BD}">
      <dsp:nvSpPr>
        <dsp:cNvPr id="0" name=""/>
        <dsp:cNvSpPr/>
      </dsp:nvSpPr>
      <dsp:spPr>
        <a:xfrm>
          <a:off x="2685683" y="1850099"/>
          <a:ext cx="785812" cy="79375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DC35F65-F3DB-4113-8680-90D86620D626}">
      <dsp:nvSpPr>
        <dsp:cNvPr id="0" name=""/>
        <dsp:cNvSpPr/>
      </dsp:nvSpPr>
      <dsp:spPr>
        <a:xfrm>
          <a:off x="2702979" y="2774817"/>
          <a:ext cx="1960314" cy="793750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400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2400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4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Punto de contacto</a:t>
          </a:r>
          <a:endParaRPr lang="es-EC" sz="1600" b="1" kern="1200" dirty="0"/>
        </a:p>
      </dsp:txBody>
      <dsp:txXfrm>
        <a:off x="2702979" y="2774817"/>
        <a:ext cx="1960314" cy="793750"/>
      </dsp:txXfrm>
    </dsp:sp>
    <dsp:sp modelId="{4B1AB66B-D883-4BE0-B759-A5B4F2EB2E55}">
      <dsp:nvSpPr>
        <dsp:cNvPr id="0" name=""/>
        <dsp:cNvSpPr/>
      </dsp:nvSpPr>
      <dsp:spPr>
        <a:xfrm>
          <a:off x="4639208" y="2774817"/>
          <a:ext cx="785812" cy="79375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3E5B43E-5DC2-4C15-BD24-CBBDBCEA91ED}">
      <dsp:nvSpPr>
        <dsp:cNvPr id="0" name=""/>
        <dsp:cNvSpPr/>
      </dsp:nvSpPr>
      <dsp:spPr>
        <a:xfrm>
          <a:off x="3412820" y="3699536"/>
          <a:ext cx="2029495" cy="793750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3200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3200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32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Realizado de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abajo hacia arriba</a:t>
          </a:r>
          <a:endParaRPr lang="es-EC" sz="1600" b="1" kern="1200" dirty="0"/>
        </a:p>
      </dsp:txBody>
      <dsp:txXfrm>
        <a:off x="3412820" y="3699536"/>
        <a:ext cx="2029495" cy="793750"/>
      </dsp:txXfrm>
    </dsp:sp>
    <dsp:sp modelId="{16B01DB2-EAE6-47DE-A799-A3D80ECADD16}">
      <dsp:nvSpPr>
        <dsp:cNvPr id="0" name=""/>
        <dsp:cNvSpPr/>
      </dsp:nvSpPr>
      <dsp:spPr>
        <a:xfrm>
          <a:off x="2685683" y="3699536"/>
          <a:ext cx="785812" cy="79375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E467E60-2384-4FA9-B333-DEE6D9B17A28}">
      <dsp:nvSpPr>
        <dsp:cNvPr id="0" name=""/>
        <dsp:cNvSpPr/>
      </dsp:nvSpPr>
      <dsp:spPr>
        <a:xfrm>
          <a:off x="2700825" y="4624255"/>
          <a:ext cx="1968931" cy="793750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Revisión cada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cierto tiempo</a:t>
          </a:r>
          <a:endParaRPr lang="es-EC" sz="1600" b="1" kern="1200" dirty="0"/>
        </a:p>
      </dsp:txBody>
      <dsp:txXfrm>
        <a:off x="2700825" y="4624255"/>
        <a:ext cx="1968931" cy="793750"/>
      </dsp:txXfrm>
    </dsp:sp>
    <dsp:sp modelId="{33CFEEF9-5493-4BE5-A5F1-63C099DE8F51}">
      <dsp:nvSpPr>
        <dsp:cNvPr id="0" name=""/>
        <dsp:cNvSpPr/>
      </dsp:nvSpPr>
      <dsp:spPr>
        <a:xfrm>
          <a:off x="4641362" y="4624255"/>
          <a:ext cx="785812" cy="79375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79208-B4B5-46A4-A163-BDDF672B5F69}">
      <dsp:nvSpPr>
        <dsp:cNvPr id="0" name=""/>
        <dsp:cNvSpPr/>
      </dsp:nvSpPr>
      <dsp:spPr>
        <a:xfrm rot="16200000">
          <a:off x="387576" y="-387576"/>
          <a:ext cx="2178505" cy="2953657"/>
        </a:xfrm>
        <a:prstGeom prst="round1Rect">
          <a:avLst/>
        </a:prstGeom>
        <a:solidFill>
          <a:schemeClr val="accent2">
            <a:lumMod val="75000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Maquinaria y personal mínimo para su aplicación</a:t>
          </a:r>
          <a:endParaRPr lang="es-EC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0" y="0"/>
        <a:ext cx="2953657" cy="1633878"/>
      </dsp:txXfrm>
    </dsp:sp>
    <dsp:sp modelId="{8517A463-0F07-407B-A125-01F1C77D995C}">
      <dsp:nvSpPr>
        <dsp:cNvPr id="0" name=""/>
        <dsp:cNvSpPr/>
      </dsp:nvSpPr>
      <dsp:spPr>
        <a:xfrm>
          <a:off x="2953657" y="0"/>
          <a:ext cx="2953657" cy="2178505"/>
        </a:xfrm>
        <a:prstGeom prst="round1Rect">
          <a:avLst/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Facilidad de dise</a:t>
          </a:r>
          <a:r>
            <a:rPr lang="es-EC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ño y construcción, y de rápida aplicación</a:t>
          </a:r>
          <a:endParaRPr lang="es-EC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53657" y="0"/>
        <a:ext cx="2953657" cy="1633878"/>
      </dsp:txXfrm>
    </dsp:sp>
    <dsp:sp modelId="{507A2B9B-2486-4F48-AC97-0E609C235DE6}">
      <dsp:nvSpPr>
        <dsp:cNvPr id="0" name=""/>
        <dsp:cNvSpPr/>
      </dsp:nvSpPr>
      <dsp:spPr>
        <a:xfrm rot="10800000">
          <a:off x="0" y="2165433"/>
          <a:ext cx="2953657" cy="2178505"/>
        </a:xfrm>
        <a:prstGeom prst="round1Rect">
          <a:avLst/>
        </a:prstGeom>
        <a:solidFill>
          <a:schemeClr val="accent4">
            <a:lumMod val="75000"/>
            <a:alpha val="6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Conformados por materiales </a:t>
          </a:r>
          <a:r>
            <a:rPr lang="es-EC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económicos y </a:t>
          </a: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de </a:t>
          </a:r>
          <a:r>
            <a:rPr lang="en-U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fácil</a:t>
          </a: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acceso</a:t>
          </a:r>
          <a:endParaRPr lang="es-EC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2710060"/>
        <a:ext cx="2953657" cy="1633878"/>
      </dsp:txXfrm>
    </dsp:sp>
    <dsp:sp modelId="{06023C1D-8CDA-458C-AB07-4D9132CC51D0}">
      <dsp:nvSpPr>
        <dsp:cNvPr id="0" name=""/>
        <dsp:cNvSpPr/>
      </dsp:nvSpPr>
      <dsp:spPr>
        <a:xfrm rot="5400000">
          <a:off x="3341233" y="1790929"/>
          <a:ext cx="2178505" cy="2953657"/>
        </a:xfrm>
        <a:prstGeom prst="round1Rect">
          <a:avLst/>
        </a:prstGeom>
        <a:solidFill>
          <a:schemeClr val="accent6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Adecuada</a:t>
          </a: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capacidad</a:t>
          </a: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soporte</a:t>
          </a: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EC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953657" y="2723131"/>
        <a:ext cx="2953657" cy="1633878"/>
      </dsp:txXfrm>
    </dsp:sp>
    <dsp:sp modelId="{3FFCC412-A59E-4620-9C59-E8F610858BC3}">
      <dsp:nvSpPr>
        <dsp:cNvPr id="0" name=""/>
        <dsp:cNvSpPr/>
      </dsp:nvSpPr>
      <dsp:spPr>
        <a:xfrm>
          <a:off x="1674815" y="1633878"/>
          <a:ext cx="2557683" cy="1089252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CARACTERÍSTICAS DE LOS APUNTALAMIENTOS</a:t>
          </a:r>
          <a:endParaRPr lang="es-EC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27988" y="1687051"/>
        <a:ext cx="2451337" cy="9829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551DA-695C-410A-8A17-FD633F4C3A0C}">
      <dsp:nvSpPr>
        <dsp:cNvPr id="0" name=""/>
        <dsp:cNvSpPr/>
      </dsp:nvSpPr>
      <dsp:spPr>
        <a:xfrm>
          <a:off x="0" y="829651"/>
          <a:ext cx="10601157" cy="41754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D4900F-02F2-4AAC-95F5-B4D9F714E3D1}">
      <dsp:nvSpPr>
        <dsp:cNvPr id="0" name=""/>
        <dsp:cNvSpPr/>
      </dsp:nvSpPr>
      <dsp:spPr>
        <a:xfrm>
          <a:off x="877882" y="176352"/>
          <a:ext cx="9510267" cy="934515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489" tIns="0" rIns="28048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Norma Ecuatoriana de la Construcción (NEC-15)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- Capítulo de Seguridad Estructural para Estructuras de Madera (NEC-SE-MD)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- Guía Práctica de Diseño para Estructuras de Madera (N°4)</a:t>
          </a:r>
        </a:p>
      </dsp:txBody>
      <dsp:txXfrm>
        <a:off x="923501" y="221971"/>
        <a:ext cx="9419029" cy="843277"/>
      </dsp:txXfrm>
    </dsp:sp>
    <dsp:sp modelId="{CF801779-C939-4ABA-A9D8-F71E2A78F6CA}">
      <dsp:nvSpPr>
        <dsp:cNvPr id="0" name=""/>
        <dsp:cNvSpPr/>
      </dsp:nvSpPr>
      <dsp:spPr>
        <a:xfrm>
          <a:off x="0" y="2373060"/>
          <a:ext cx="10601157" cy="923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BC5880-B010-4136-8018-F07CB59DD4FF}">
      <dsp:nvSpPr>
        <dsp:cNvPr id="0" name=""/>
        <dsp:cNvSpPr/>
      </dsp:nvSpPr>
      <dsp:spPr>
        <a:xfrm>
          <a:off x="55718" y="1461484"/>
          <a:ext cx="9574617" cy="1601297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489" tIns="0" rIns="28048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Manual de Diseño para Maderas del Grupo Andino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- Ecuador pertenece a los 5 países que conforma en Pacto Andino.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- Miembro de la Junta del Acuerdo de Cartagena (JUNAC)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- Grupo de Proyectos Andinos de Desarrollo Tecnológico en el Área de los Recursos Forestales Tropicales (PADT-REFORT)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3887" y="1539653"/>
        <a:ext cx="9418279" cy="1444959"/>
      </dsp:txXfrm>
    </dsp:sp>
    <dsp:sp modelId="{2FFFC440-307D-42FE-BBF3-9C08DA44F016}">
      <dsp:nvSpPr>
        <dsp:cNvPr id="0" name=""/>
        <dsp:cNvSpPr/>
      </dsp:nvSpPr>
      <dsp:spPr>
        <a:xfrm>
          <a:off x="0" y="3818801"/>
          <a:ext cx="10601157" cy="6621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05A493-2587-43E1-9E0C-025E494831CC}">
      <dsp:nvSpPr>
        <dsp:cNvPr id="0" name=""/>
        <dsp:cNvSpPr/>
      </dsp:nvSpPr>
      <dsp:spPr>
        <a:xfrm>
          <a:off x="878962" y="3443792"/>
          <a:ext cx="9535177" cy="890696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489" tIns="0" rIns="28048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Catálogo de Madera Estructural en Ecuador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u="none" kern="1200" dirty="0" smtClean="0">
              <a:latin typeface="Arial" panose="020B0604020202020204" pitchFamily="34" charset="0"/>
              <a:cs typeface="Arial" panose="020B0604020202020204" pitchFamily="34" charset="0"/>
            </a:rPr>
            <a:t>-  Realizada </a:t>
          </a:r>
          <a:r>
            <a:rPr lang="en-US" sz="1600" u="none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Grupo</a:t>
          </a:r>
          <a:r>
            <a:rPr lang="en-US" sz="1600" u="none" kern="1200" dirty="0" smtClean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600" u="none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Investigación</a:t>
          </a:r>
          <a:r>
            <a:rPr lang="en-US" sz="1600" u="none" kern="1200" dirty="0" smtClean="0">
              <a:latin typeface="Arial" panose="020B0604020202020204" pitchFamily="34" charset="0"/>
              <a:cs typeface="Arial" panose="020B0604020202020204" pitchFamily="34" charset="0"/>
            </a:rPr>
            <a:t> de la </a:t>
          </a:r>
          <a:r>
            <a:rPr lang="en-US" sz="1600" u="none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Escuela</a:t>
          </a:r>
          <a:r>
            <a:rPr lang="en-US" sz="1600" u="none" kern="1200" dirty="0" smtClean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600" u="none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Arquitectura</a:t>
          </a:r>
          <a:r>
            <a:rPr lang="en-US" sz="1600" u="none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u="none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bajo</a:t>
          </a:r>
          <a:r>
            <a:rPr lang="en-US" sz="1600" u="none" kern="1200" dirty="0" smtClean="0">
              <a:latin typeface="Arial" panose="020B0604020202020204" pitchFamily="34" charset="0"/>
              <a:cs typeface="Arial" panose="020B0604020202020204" pitchFamily="34" charset="0"/>
            </a:rPr>
            <a:t> el </a:t>
          </a:r>
          <a:r>
            <a:rPr lang="en-US" sz="1600" u="none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amparo</a:t>
          </a:r>
          <a:r>
            <a:rPr lang="en-US" sz="1600" u="none" kern="1200" dirty="0" smtClean="0">
              <a:latin typeface="Arial" panose="020B0604020202020204" pitchFamily="34" charset="0"/>
              <a:cs typeface="Arial" panose="020B0604020202020204" pitchFamily="34" charset="0"/>
            </a:rPr>
            <a:t> de la 	   	   Universidad del Azuay y con </a:t>
          </a:r>
          <a:r>
            <a:rPr lang="es-EC" sz="1600" u="none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ayuda</a:t>
          </a:r>
          <a:r>
            <a:rPr lang="en-US" sz="1600" u="none" kern="1200" dirty="0" smtClean="0">
              <a:latin typeface="Arial" panose="020B0604020202020204" pitchFamily="34" charset="0"/>
              <a:cs typeface="Arial" panose="020B0604020202020204" pitchFamily="34" charset="0"/>
            </a:rPr>
            <a:t> del </a:t>
          </a:r>
          <a:r>
            <a:rPr lang="es-EC" sz="1600" u="none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Laboratorio</a:t>
          </a:r>
          <a:r>
            <a:rPr lang="en-US" sz="1600" u="none" kern="1200" dirty="0" smtClean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600" u="none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Arquitectura</a:t>
          </a:r>
          <a:r>
            <a:rPr lang="en-US" sz="1600" u="none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600" u="none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Tecnología</a:t>
          </a:r>
          <a:r>
            <a:rPr lang="en-US" sz="1600" u="none" kern="1200" dirty="0" smtClean="0"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s-EC" sz="1600" u="none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Procesos</a:t>
          </a:r>
          <a:r>
            <a:rPr lang="en-US" sz="1600" u="none" kern="1200" dirty="0" smtClean="0">
              <a:latin typeface="Arial" panose="020B0604020202020204" pitchFamily="34" charset="0"/>
              <a:cs typeface="Arial" panose="020B0604020202020204" pitchFamily="34" charset="0"/>
            </a:rPr>
            <a:t> (LAT)</a:t>
          </a:r>
          <a:endParaRPr lang="es-EC" sz="1600" u="none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2442" y="3487272"/>
        <a:ext cx="9448217" cy="8037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09D87E-C09D-47B9-9A59-93D87B4899B2}">
      <dsp:nvSpPr>
        <dsp:cNvPr id="0" name=""/>
        <dsp:cNvSpPr/>
      </dsp:nvSpPr>
      <dsp:spPr>
        <a:xfrm>
          <a:off x="108992" y="266463"/>
          <a:ext cx="2580394" cy="8063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84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 Black" panose="020B0A04020102020204" pitchFamily="34" charset="0"/>
            </a:rPr>
            <a:t>MAYOR RESISTENCIA</a:t>
          </a:r>
          <a:endParaRPr lang="es-EC" sz="1400" kern="1200" dirty="0">
            <a:latin typeface="Arial Black" panose="020B0A040201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710 a 900 (kg/m</a:t>
          </a:r>
          <a:r>
            <a:rPr lang="es-ES" sz="1100" kern="1200" baseline="30000" dirty="0" smtClean="0"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es-ES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s-EC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8992" y="266463"/>
        <a:ext cx="2580394" cy="806373"/>
      </dsp:txXfrm>
    </dsp:sp>
    <dsp:sp modelId="{8D633015-DBB3-4B90-8184-F73CE621D3B6}">
      <dsp:nvSpPr>
        <dsp:cNvPr id="0" name=""/>
        <dsp:cNvSpPr/>
      </dsp:nvSpPr>
      <dsp:spPr>
        <a:xfrm>
          <a:off x="1475" y="149987"/>
          <a:ext cx="564461" cy="846692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4F98DF2-7E13-4A49-B58D-4B1802B08ABD}">
      <dsp:nvSpPr>
        <dsp:cNvPr id="0" name=""/>
        <dsp:cNvSpPr/>
      </dsp:nvSpPr>
      <dsp:spPr>
        <a:xfrm>
          <a:off x="2906506" y="266463"/>
          <a:ext cx="2580394" cy="8063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84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Arial Black" panose="020B0A04020102020204" pitchFamily="34" charset="0"/>
            </a:rPr>
            <a:t>MEDIANA RESISTENCIA</a:t>
          </a:r>
          <a:endParaRPr lang="es-EC" sz="1400" b="1" kern="1200" dirty="0">
            <a:latin typeface="Arial Black" panose="020B0A040201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560 a 700 (kg/m</a:t>
          </a:r>
          <a:r>
            <a:rPr lang="es-ES" sz="1100" kern="1200" baseline="30000" dirty="0" smtClean="0"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es-ES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s-EC" sz="1100" kern="1200" dirty="0"/>
        </a:p>
      </dsp:txBody>
      <dsp:txXfrm>
        <a:off x="2906506" y="266463"/>
        <a:ext cx="2580394" cy="806373"/>
      </dsp:txXfrm>
    </dsp:sp>
    <dsp:sp modelId="{06A48DA7-D213-4C29-AA8D-E0C2B08ABDC2}">
      <dsp:nvSpPr>
        <dsp:cNvPr id="0" name=""/>
        <dsp:cNvSpPr/>
      </dsp:nvSpPr>
      <dsp:spPr>
        <a:xfrm>
          <a:off x="2798990" y="149987"/>
          <a:ext cx="564461" cy="846692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0183307-CCFB-4804-BDE8-339C3B032F50}">
      <dsp:nvSpPr>
        <dsp:cNvPr id="0" name=""/>
        <dsp:cNvSpPr/>
      </dsp:nvSpPr>
      <dsp:spPr>
        <a:xfrm>
          <a:off x="1507749" y="1281598"/>
          <a:ext cx="2580394" cy="8063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84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 Black" panose="020B0A04020102020204" pitchFamily="34" charset="0"/>
            </a:rPr>
            <a:t>MENOR RESISTENCIA</a:t>
          </a:r>
          <a:endParaRPr lang="es-EC" sz="1400" kern="1200" dirty="0">
            <a:latin typeface="Arial Black" panose="020B0A040201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400 a 550 (kg/m</a:t>
          </a:r>
          <a:r>
            <a:rPr lang="es-ES" sz="1100" kern="1200" baseline="30000" dirty="0" smtClean="0"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es-ES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s-EC" sz="1100" kern="1200" dirty="0"/>
        </a:p>
      </dsp:txBody>
      <dsp:txXfrm>
        <a:off x="1507749" y="1281598"/>
        <a:ext cx="2580394" cy="806373"/>
      </dsp:txXfrm>
    </dsp:sp>
    <dsp:sp modelId="{6FDBE0E7-1ADC-4AD1-88E0-ECB865241FFA}">
      <dsp:nvSpPr>
        <dsp:cNvPr id="0" name=""/>
        <dsp:cNvSpPr/>
      </dsp:nvSpPr>
      <dsp:spPr>
        <a:xfrm>
          <a:off x="1400232" y="1165121"/>
          <a:ext cx="564461" cy="846692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016C34-6BA2-4690-99CD-97577A89CE47}">
      <dsp:nvSpPr>
        <dsp:cNvPr id="0" name=""/>
        <dsp:cNvSpPr/>
      </dsp:nvSpPr>
      <dsp:spPr>
        <a:xfrm rot="5400000">
          <a:off x="3050952" y="199778"/>
          <a:ext cx="2003778" cy="174328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Compresión Perpendicular</a:t>
          </a:r>
          <a:endParaRPr lang="es-ES" sz="1500" kern="1200" dirty="0"/>
        </a:p>
      </dsp:txBody>
      <dsp:txXfrm rot="-5400000">
        <a:off x="3452860" y="381787"/>
        <a:ext cx="1199962" cy="1379268"/>
      </dsp:txXfrm>
    </dsp:sp>
    <dsp:sp modelId="{912ADA24-D014-4F4D-A1E0-450C91778EEA}">
      <dsp:nvSpPr>
        <dsp:cNvPr id="0" name=""/>
        <dsp:cNvSpPr/>
      </dsp:nvSpPr>
      <dsp:spPr>
        <a:xfrm>
          <a:off x="4977384" y="470288"/>
          <a:ext cx="2236216" cy="1202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A3BB61-A72F-4FE2-B360-E0919C5764A7}">
      <dsp:nvSpPr>
        <dsp:cNvPr id="0" name=""/>
        <dsp:cNvSpPr/>
      </dsp:nvSpPr>
      <dsp:spPr>
        <a:xfrm rot="5400000">
          <a:off x="1130913" y="220336"/>
          <a:ext cx="2003778" cy="174328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1532821" y="402345"/>
        <a:ext cx="1199962" cy="1379268"/>
      </dsp:txXfrm>
    </dsp:sp>
    <dsp:sp modelId="{F298D3AE-18D3-4A01-A7F4-1876D24A69C6}">
      <dsp:nvSpPr>
        <dsp:cNvPr id="0" name=""/>
        <dsp:cNvSpPr/>
      </dsp:nvSpPr>
      <dsp:spPr>
        <a:xfrm rot="5400000">
          <a:off x="2100793" y="1886077"/>
          <a:ext cx="2003778" cy="174328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Tracción </a:t>
          </a:r>
          <a:r>
            <a:rPr lang="es-ES" sz="2300" kern="1200" dirty="0" smtClean="0"/>
            <a:t>Paralela</a:t>
          </a:r>
          <a:endParaRPr lang="es-ES" sz="2300" kern="1200" dirty="0"/>
        </a:p>
      </dsp:txBody>
      <dsp:txXfrm rot="-5400000">
        <a:off x="2502701" y="2068086"/>
        <a:ext cx="1199962" cy="1379268"/>
      </dsp:txXfrm>
    </dsp:sp>
    <dsp:sp modelId="{D62A1410-6C46-4346-87DF-99D1F34A2745}">
      <dsp:nvSpPr>
        <dsp:cNvPr id="0" name=""/>
        <dsp:cNvSpPr/>
      </dsp:nvSpPr>
      <dsp:spPr>
        <a:xfrm>
          <a:off x="0" y="2171095"/>
          <a:ext cx="2164080" cy="1202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0F796C-0DE7-4F95-8B39-DF4470467DA5}">
      <dsp:nvSpPr>
        <dsp:cNvPr id="0" name=""/>
        <dsp:cNvSpPr/>
      </dsp:nvSpPr>
      <dsp:spPr>
        <a:xfrm rot="5400000">
          <a:off x="215009" y="1900585"/>
          <a:ext cx="2003778" cy="174328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616917" y="2082594"/>
        <a:ext cx="1199962" cy="1379268"/>
      </dsp:txXfrm>
    </dsp:sp>
    <dsp:sp modelId="{92981AD2-6D50-473C-B6EC-76902E433AEF}">
      <dsp:nvSpPr>
        <dsp:cNvPr id="0" name=""/>
        <dsp:cNvSpPr/>
      </dsp:nvSpPr>
      <dsp:spPr>
        <a:xfrm rot="5400000">
          <a:off x="3965341" y="1859687"/>
          <a:ext cx="2003778" cy="174328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Corte Paralelo</a:t>
          </a:r>
          <a:endParaRPr lang="es-ES" sz="2300" kern="1200" dirty="0"/>
        </a:p>
      </dsp:txBody>
      <dsp:txXfrm rot="-5400000">
        <a:off x="4367249" y="2041696"/>
        <a:ext cx="1199962" cy="1379268"/>
      </dsp:txXfrm>
    </dsp:sp>
    <dsp:sp modelId="{FF686F85-6459-4383-8732-73EB7D215484}">
      <dsp:nvSpPr>
        <dsp:cNvPr id="0" name=""/>
        <dsp:cNvSpPr/>
      </dsp:nvSpPr>
      <dsp:spPr>
        <a:xfrm>
          <a:off x="4977384" y="3871901"/>
          <a:ext cx="2236216" cy="1202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5999FC-007A-44BB-BF58-46FBCA02CB06}">
      <dsp:nvSpPr>
        <dsp:cNvPr id="0" name=""/>
        <dsp:cNvSpPr/>
      </dsp:nvSpPr>
      <dsp:spPr>
        <a:xfrm rot="5400000">
          <a:off x="1168202" y="3601391"/>
          <a:ext cx="2003778" cy="174328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Compresión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Paralela</a:t>
          </a:r>
          <a:endParaRPr lang="es-ES" sz="1900" kern="1200" dirty="0"/>
        </a:p>
      </dsp:txBody>
      <dsp:txXfrm rot="-5400000">
        <a:off x="1570110" y="3783400"/>
        <a:ext cx="1199962" cy="13792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00CF3E-F0BD-448C-8CF6-D2C5E84B32C3}">
      <dsp:nvSpPr>
        <dsp:cNvPr id="0" name=""/>
        <dsp:cNvSpPr/>
      </dsp:nvSpPr>
      <dsp:spPr>
        <a:xfrm>
          <a:off x="2180" y="16763"/>
          <a:ext cx="2125823" cy="81651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Cargas Gravitacionales no Lineales </a:t>
          </a:r>
          <a:endParaRPr lang="es-EC" sz="1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80" y="16763"/>
        <a:ext cx="2125823" cy="816511"/>
      </dsp:txXfrm>
    </dsp:sp>
    <dsp:sp modelId="{6D86724C-EF0B-47A2-8459-DC7CCC807F33}">
      <dsp:nvSpPr>
        <dsp:cNvPr id="0" name=""/>
        <dsp:cNvSpPr/>
      </dsp:nvSpPr>
      <dsp:spPr>
        <a:xfrm>
          <a:off x="2180" y="833275"/>
          <a:ext cx="2125823" cy="74663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Dirección U3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80" y="833275"/>
        <a:ext cx="2125823" cy="746639"/>
      </dsp:txXfrm>
    </dsp:sp>
    <dsp:sp modelId="{1BCA5FCD-9402-463E-8C36-9EF572074847}">
      <dsp:nvSpPr>
        <dsp:cNvPr id="0" name=""/>
        <dsp:cNvSpPr/>
      </dsp:nvSpPr>
      <dsp:spPr>
        <a:xfrm>
          <a:off x="2425619" y="16763"/>
          <a:ext cx="2125823" cy="816511"/>
        </a:xfrm>
        <a:prstGeom prst="rect">
          <a:avLst/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accent4">
              <a:hueOff val="5197847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Pushover X</a:t>
          </a:r>
          <a:endParaRPr lang="es-EC" sz="1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25619" y="16763"/>
        <a:ext cx="2125823" cy="816511"/>
      </dsp:txXfrm>
    </dsp:sp>
    <dsp:sp modelId="{699BE0FA-270D-4C44-B98F-5E0E258146DC}">
      <dsp:nvSpPr>
        <dsp:cNvPr id="0" name=""/>
        <dsp:cNvSpPr/>
      </dsp:nvSpPr>
      <dsp:spPr>
        <a:xfrm>
          <a:off x="2425619" y="833275"/>
          <a:ext cx="2125823" cy="746639"/>
        </a:xfrm>
        <a:prstGeom prst="rect">
          <a:avLst/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Dirección U1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25619" y="833275"/>
        <a:ext cx="2125823" cy="746639"/>
      </dsp:txXfrm>
    </dsp:sp>
    <dsp:sp modelId="{941C7F0F-1B08-4FFF-9857-691754F3A4EF}">
      <dsp:nvSpPr>
        <dsp:cNvPr id="0" name=""/>
        <dsp:cNvSpPr/>
      </dsp:nvSpPr>
      <dsp:spPr>
        <a:xfrm>
          <a:off x="4849058" y="16763"/>
          <a:ext cx="2125823" cy="816511"/>
        </a:xfrm>
        <a:prstGeom prst="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Pushover Y</a:t>
          </a:r>
          <a:endParaRPr lang="es-EC" sz="1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49058" y="16763"/>
        <a:ext cx="2125823" cy="816511"/>
      </dsp:txXfrm>
    </dsp:sp>
    <dsp:sp modelId="{B5595DC8-38FD-448E-B92B-CD5001EED45B}">
      <dsp:nvSpPr>
        <dsp:cNvPr id="0" name=""/>
        <dsp:cNvSpPr/>
      </dsp:nvSpPr>
      <dsp:spPr>
        <a:xfrm>
          <a:off x="4849058" y="833275"/>
          <a:ext cx="2125823" cy="746639"/>
        </a:xfrm>
        <a:prstGeom prst="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Dirección U2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49058" y="833275"/>
        <a:ext cx="2125823" cy="7466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ED72B-6E3D-4392-9066-E17E18EDC6AE}" type="datetimeFigureOut">
              <a:rPr lang="es-EC" smtClean="0"/>
              <a:t>16/01/2020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6791E-BF9B-4739-85DE-973A9B6F696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2365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38549-3508-4B3E-BA36-D2A83D3C5D0D}" type="datetimeFigureOut">
              <a:rPr lang="es-EC" smtClean="0"/>
              <a:t>16/01/2020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97FB9-938B-4FB5-971D-9D3E083C5CD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4873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97FB9-938B-4FB5-971D-9D3E083C5CD3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7168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97FB9-938B-4FB5-971D-9D3E083C5CD3}" type="slidenum">
              <a:rPr lang="es-EC" smtClean="0"/>
              <a:t>80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00981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mú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-132522" y="-92765"/>
            <a:ext cx="12324522" cy="6950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ángulo 22"/>
          <p:cNvSpPr/>
          <p:nvPr userDrawn="1"/>
        </p:nvSpPr>
        <p:spPr>
          <a:xfrm>
            <a:off x="-132522" y="0"/>
            <a:ext cx="12324522" cy="609600"/>
          </a:xfrm>
          <a:prstGeom prst="rect">
            <a:avLst/>
          </a:prstGeom>
          <a:solidFill>
            <a:srgbClr val="CBF09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34817" y="86120"/>
            <a:ext cx="8176592" cy="562921"/>
          </a:xfrm>
          <a:prstGeom prst="rect">
            <a:avLst/>
          </a:prstGeom>
        </p:spPr>
        <p:txBody>
          <a:bodyPr anchor="b"/>
          <a:lstStyle>
            <a:lvl1pPr algn="ctr"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smtClean="0"/>
              <a:t>Título</a:t>
            </a:r>
            <a:endParaRPr lang="es-EC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9E092B-DEC5-42A2-8E75-7EAC892E8F8E}" type="datetime1">
              <a:rPr lang="es-EC" smtClean="0"/>
              <a:t>16/01/2020</a:t>
            </a:fld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3DF13B1-FEEB-49EA-9604-60D5479B2B53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8" name="Pentágono 7"/>
          <p:cNvSpPr/>
          <p:nvPr userDrawn="1"/>
        </p:nvSpPr>
        <p:spPr>
          <a:xfrm>
            <a:off x="-132521" y="98277"/>
            <a:ext cx="2001078" cy="41652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Resultado de imagen para esp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417" y="33929"/>
            <a:ext cx="1987825" cy="54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Conector recto 24"/>
          <p:cNvCxnSpPr/>
          <p:nvPr userDrawn="1"/>
        </p:nvCxnSpPr>
        <p:spPr>
          <a:xfrm flipV="1">
            <a:off x="-66261" y="0"/>
            <a:ext cx="13253" cy="6096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 userDrawn="1"/>
        </p:nvCxnSpPr>
        <p:spPr>
          <a:xfrm flipV="1">
            <a:off x="0" y="0"/>
            <a:ext cx="0" cy="60960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855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C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E40A2-A2BD-4196-9754-E56FF22F47EC}" type="datetime1">
              <a:rPr lang="es-EC" smtClean="0"/>
              <a:t>16/01/2020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GA-MD-HA</a:t>
            </a:r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8711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Vero\Desktop\fotos espe ESCOGIDAS\3__DSC0307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 userDrawn="1"/>
        </p:nvSpPr>
        <p:spPr>
          <a:xfrm>
            <a:off x="2067339" y="1223480"/>
            <a:ext cx="8176591" cy="390939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E7A8A28-586C-48B9-B740-70647CF6F919}" type="datetime1">
              <a:rPr lang="es-EC" smtClean="0"/>
              <a:t>16/01/2020</a:t>
            </a:fld>
            <a:endParaRPr lang="es-EC"/>
          </a:p>
        </p:txBody>
      </p:sp>
      <p:sp>
        <p:nvSpPr>
          <p:cNvPr id="9" name="Rectángulo 8"/>
          <p:cNvSpPr/>
          <p:nvPr userDrawn="1"/>
        </p:nvSpPr>
        <p:spPr>
          <a:xfrm>
            <a:off x="2204829" y="1342748"/>
            <a:ext cx="7901609" cy="367085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t>‹Nº›</a:t>
            </a:fld>
            <a:endParaRPr lang="es-EC"/>
          </a:p>
        </p:txBody>
      </p:sp>
      <p:sp>
        <p:nvSpPr>
          <p:cNvPr id="12" name="Rectángulo 8"/>
          <p:cNvSpPr/>
          <p:nvPr userDrawn="1"/>
        </p:nvSpPr>
        <p:spPr>
          <a:xfrm>
            <a:off x="2356177" y="1475874"/>
            <a:ext cx="7577534" cy="34147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8"/>
          <p:cNvSpPr/>
          <p:nvPr userDrawn="1"/>
        </p:nvSpPr>
        <p:spPr>
          <a:xfrm>
            <a:off x="2466257" y="1592257"/>
            <a:ext cx="7342761" cy="31875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1" name="Conector recto 10"/>
          <p:cNvCxnSpPr/>
          <p:nvPr userDrawn="1"/>
        </p:nvCxnSpPr>
        <p:spPr>
          <a:xfrm>
            <a:off x="2654058" y="3323331"/>
            <a:ext cx="6836312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500020" y="3576131"/>
            <a:ext cx="7262544" cy="5458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20586" y="1613813"/>
            <a:ext cx="5632174" cy="1696071"/>
          </a:xfrm>
          <a:prstGeom prst="rect">
            <a:avLst/>
          </a:prstGeom>
        </p:spPr>
        <p:txBody>
          <a:bodyPr anchor="b"/>
          <a:lstStyle>
            <a:lvl1pPr>
              <a:defRPr sz="6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4375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3" name="Picture 3" descr="C:\Users\Vero\Desktop\fotos espe ESCOGIDAS\Panoramica_ESP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22E1-69D1-4419-816E-3F8DEA22C090}" type="datetime1">
              <a:rPr lang="es-EC" smtClean="0"/>
              <a:t>16/01/2020</a:t>
            </a:fld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GA-MD-HA</a:t>
            </a:r>
            <a:endParaRPr lang="es-EC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38FA4-AAEC-45B2-849A-49D70446388C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7" name="Rectángulo 7"/>
          <p:cNvSpPr/>
          <p:nvPr userDrawn="1"/>
        </p:nvSpPr>
        <p:spPr>
          <a:xfrm>
            <a:off x="2067339" y="1223480"/>
            <a:ext cx="8176591" cy="390939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8"/>
          <p:cNvSpPr/>
          <p:nvPr userDrawn="1"/>
        </p:nvSpPr>
        <p:spPr>
          <a:xfrm>
            <a:off x="2204829" y="1342748"/>
            <a:ext cx="7901609" cy="367085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/>
          <p:cNvSpPr/>
          <p:nvPr userDrawn="1"/>
        </p:nvSpPr>
        <p:spPr>
          <a:xfrm>
            <a:off x="2356177" y="1475874"/>
            <a:ext cx="7577534" cy="34147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8"/>
          <p:cNvSpPr/>
          <p:nvPr userDrawn="1"/>
        </p:nvSpPr>
        <p:spPr>
          <a:xfrm>
            <a:off x="2466257" y="1592257"/>
            <a:ext cx="7342761" cy="31875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1" name="Conector recto 10"/>
          <p:cNvCxnSpPr/>
          <p:nvPr userDrawn="1"/>
        </p:nvCxnSpPr>
        <p:spPr>
          <a:xfrm>
            <a:off x="2654058" y="3323331"/>
            <a:ext cx="6836312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texto 2"/>
          <p:cNvSpPr>
            <a:spLocks noGrp="1"/>
          </p:cNvSpPr>
          <p:nvPr>
            <p:ph type="body" idx="1"/>
          </p:nvPr>
        </p:nvSpPr>
        <p:spPr>
          <a:xfrm>
            <a:off x="2500020" y="3576131"/>
            <a:ext cx="7262544" cy="5458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3120586" y="1613813"/>
            <a:ext cx="5632174" cy="1696071"/>
          </a:xfrm>
          <a:prstGeom prst="rect">
            <a:avLst/>
          </a:prstGeom>
        </p:spPr>
        <p:txBody>
          <a:bodyPr anchor="b"/>
          <a:lstStyle>
            <a:lvl1pPr>
              <a:defRPr sz="6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27231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microsoft.com/office/2007/relationships/hdphoto" Target="../media/hdphoto2.wdp"/><Relationship Id="rId5" Type="http://schemas.openxmlformats.org/officeDocument/2006/relationships/theme" Target="../theme/theme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Vero\Desktop\fotos espe ESCOGIDAS\ESPE photo 2016.jpg"/>
          <p:cNvPicPr>
            <a:picLocks noChangeAspect="1" noChangeArrowheads="1"/>
          </p:cNvPicPr>
          <p:nvPr userDrawn="1"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25"/>
                    </a14:imgEffect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2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CC522E1-69D1-4419-816E-3F8DEA22C090}" type="datetime1">
              <a:rPr lang="es-EC" smtClean="0"/>
              <a:t>16/01/2020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C" smtClean="0"/>
              <a:t>GA-MD-HA</a:t>
            </a:r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5938FA4-AAEC-45B2-849A-49D70446388C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7" name="Título 1"/>
          <p:cNvSpPr txBox="1">
            <a:spLocks/>
          </p:cNvSpPr>
          <p:nvPr userDrawn="1"/>
        </p:nvSpPr>
        <p:spPr>
          <a:xfrm>
            <a:off x="1850127" y="2998227"/>
            <a:ext cx="8520320" cy="13561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GUÍA</a:t>
            </a:r>
            <a:r>
              <a:rPr lang="es-ES" sz="24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DE APUNTALAMIENTO EN MADERA PARA EDIFICACIONES DE HORMIGÓN ARMADO ORIENTADA A SITUACIONES DE EMERGENCIA POST-TERREMOTOS EN ECUADOR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ítulo 2"/>
          <p:cNvSpPr txBox="1">
            <a:spLocks/>
          </p:cNvSpPr>
          <p:nvPr userDrawn="1"/>
        </p:nvSpPr>
        <p:spPr>
          <a:xfrm>
            <a:off x="1952625" y="4598655"/>
            <a:ext cx="2457450" cy="5516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Presentado por: </a:t>
            </a:r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Resultado de imagen para espe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009" y="306807"/>
            <a:ext cx="5576591" cy="153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/>
          <p:cNvSpPr txBox="1">
            <a:spLocks/>
          </p:cNvSpPr>
          <p:nvPr userDrawn="1"/>
        </p:nvSpPr>
        <p:spPr>
          <a:xfrm>
            <a:off x="475048" y="2066925"/>
            <a:ext cx="11256885" cy="775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Departamento de Ciencias de la Tierra y la Construcción</a:t>
            </a: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Carrera de Ingeniería Civil</a:t>
            </a:r>
          </a:p>
        </p:txBody>
      </p:sp>
      <p:cxnSp>
        <p:nvCxnSpPr>
          <p:cNvPr id="11" name="Conector recto 10"/>
          <p:cNvCxnSpPr/>
          <p:nvPr userDrawn="1"/>
        </p:nvCxnSpPr>
        <p:spPr>
          <a:xfrm flipH="1" flipV="1">
            <a:off x="369696" y="-5705"/>
            <a:ext cx="9525" cy="370330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 userDrawn="1"/>
        </p:nvCxnSpPr>
        <p:spPr>
          <a:xfrm flipH="1" flipV="1">
            <a:off x="264345" y="-5705"/>
            <a:ext cx="9525" cy="389655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 descr="Recorte de pantalla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126" y="1802671"/>
            <a:ext cx="1047782" cy="990000"/>
          </a:xfrm>
          <a:prstGeom prst="rect">
            <a:avLst/>
          </a:prstGeom>
        </p:spPr>
      </p:pic>
      <p:pic>
        <p:nvPicPr>
          <p:cNvPr id="14" name="Picture 8" descr="Resultado de imagen para carrera de ingenieria civil espe"/>
          <p:cNvPicPr>
            <a:picLocks noChangeAspect="1" noChangeArrowheads="1"/>
          </p:cNvPicPr>
          <p:nvPr userDrawn="1"/>
        </p:nvPicPr>
        <p:blipFill>
          <a:blip r:embed="rId10">
            <a:clrChange>
              <a:clrFrom>
                <a:srgbClr val="AACCE3"/>
              </a:clrFrom>
              <a:clrTo>
                <a:srgbClr val="AACCE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57" y="1875263"/>
            <a:ext cx="989999" cy="9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ítulo 2"/>
          <p:cNvSpPr txBox="1">
            <a:spLocks/>
          </p:cNvSpPr>
          <p:nvPr userDrawn="1"/>
        </p:nvSpPr>
        <p:spPr>
          <a:xfrm>
            <a:off x="4438648" y="4598656"/>
            <a:ext cx="5676901" cy="780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Proaño Manosalvas,</a:t>
            </a:r>
            <a:r>
              <a:rPr lang="es-ES" sz="20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Erick David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Yánez</a:t>
            </a:r>
            <a:r>
              <a:rPr lang="es-ES" sz="20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Gamboa, Francisco Jesús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ubtítulo 2"/>
          <p:cNvSpPr txBox="1">
            <a:spLocks/>
          </p:cNvSpPr>
          <p:nvPr userDrawn="1"/>
        </p:nvSpPr>
        <p:spPr>
          <a:xfrm>
            <a:off x="1962150" y="5477501"/>
            <a:ext cx="2457450" cy="551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Directora: </a:t>
            </a:r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título 2"/>
          <p:cNvSpPr txBox="1">
            <a:spLocks/>
          </p:cNvSpPr>
          <p:nvPr userDrawn="1"/>
        </p:nvSpPr>
        <p:spPr>
          <a:xfrm>
            <a:off x="4438648" y="5477502"/>
            <a:ext cx="5676901" cy="551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Ing. </a:t>
            </a:r>
            <a:r>
              <a:rPr lang="es-ES" sz="20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Haro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Báez,</a:t>
            </a:r>
            <a:r>
              <a:rPr lang="es-ES" sz="20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Ana Gabriela </a:t>
            </a:r>
            <a:r>
              <a:rPr lang="es-ES" sz="20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Ph.D</a:t>
            </a:r>
            <a:r>
              <a:rPr lang="es-ES" sz="20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 userDrawn="1"/>
        </p:nvCxnSpPr>
        <p:spPr>
          <a:xfrm flipV="1">
            <a:off x="1962150" y="4354398"/>
            <a:ext cx="8325199" cy="79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 userDrawn="1"/>
        </p:nvCxnSpPr>
        <p:spPr>
          <a:xfrm flipV="1">
            <a:off x="1962150" y="4431810"/>
            <a:ext cx="8325199" cy="794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 userDrawn="1"/>
        </p:nvCxnSpPr>
        <p:spPr>
          <a:xfrm flipH="1" flipV="1">
            <a:off x="11658696" y="-5705"/>
            <a:ext cx="9525" cy="370330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 userDrawn="1"/>
        </p:nvCxnSpPr>
        <p:spPr>
          <a:xfrm flipH="1" flipV="1">
            <a:off x="11769728" y="0"/>
            <a:ext cx="9525" cy="389655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ubtítulo 2"/>
          <p:cNvSpPr txBox="1">
            <a:spLocks/>
          </p:cNvSpPr>
          <p:nvPr userDrawn="1"/>
        </p:nvSpPr>
        <p:spPr>
          <a:xfrm>
            <a:off x="5285542" y="5984337"/>
            <a:ext cx="1897136" cy="372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Sangolquí,</a:t>
            </a:r>
            <a:r>
              <a:rPr lang="es-ES" sz="16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821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5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8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image" Target="../media/image123.wm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2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63E6-C85B-4BFE-A2C8-591E0BF9696C}" type="datetime1">
              <a:rPr lang="es-EC" smtClean="0"/>
              <a:t>16/01/2020</a:t>
            </a:fld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1469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CAPÍTULO II</a:t>
            </a:r>
            <a:endParaRPr lang="es-EC" b="1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b="0" dirty="0" smtClean="0"/>
              <a:t>MARCO TEÓRICO</a:t>
            </a:r>
            <a:endParaRPr lang="es-EC" b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E40A2-A2BD-4196-9754-E56FF22F47EC}" type="datetime1">
              <a:rPr lang="es-EC" smtClean="0"/>
              <a:t>16/01/2020</a:t>
            </a:fld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2246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96084" y="1555692"/>
            <a:ext cx="4529138" cy="656127"/>
          </a:xfrm>
        </p:spPr>
        <p:txBody>
          <a:bodyPr>
            <a:normAutofit/>
          </a:bodyPr>
          <a:lstStyle/>
          <a:p>
            <a:r>
              <a:rPr lang="es-EC" sz="3600" b="1" dirty="0" smtClean="0"/>
              <a:t>Réplicas</a:t>
            </a:r>
            <a:endParaRPr lang="es-EC" sz="3600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MARCO TEÓRICO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DB8C-3F43-45C9-9AB7-68EDC860FE04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11</a:t>
            </a:fld>
            <a:endParaRPr lang="es-EC"/>
          </a:p>
        </p:txBody>
      </p:sp>
      <p:sp>
        <p:nvSpPr>
          <p:cNvPr id="3" name="Rectángulo redondeado 2"/>
          <p:cNvSpPr/>
          <p:nvPr/>
        </p:nvSpPr>
        <p:spPr>
          <a:xfrm>
            <a:off x="7248822" y="1606046"/>
            <a:ext cx="3671608" cy="600075"/>
          </a:xfrm>
          <a:prstGeom prst="round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redondeado 11"/>
          <p:cNvSpPr/>
          <p:nvPr/>
        </p:nvSpPr>
        <p:spPr>
          <a:xfrm>
            <a:off x="1189435" y="1566033"/>
            <a:ext cx="3671608" cy="600075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883880" y="1402467"/>
            <a:ext cx="4529138" cy="77862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C" sz="3600" b="1" dirty="0" smtClean="0"/>
              <a:t>Sismos</a:t>
            </a:r>
            <a:endParaRPr lang="es-EC" sz="3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831" y="2500313"/>
            <a:ext cx="5863590" cy="3257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8"/>
          <a:stretch/>
        </p:blipFill>
        <p:spPr>
          <a:xfrm>
            <a:off x="84454" y="2500313"/>
            <a:ext cx="5932134" cy="32575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Pentágono 13"/>
          <p:cNvSpPr/>
          <p:nvPr/>
        </p:nvSpPr>
        <p:spPr>
          <a:xfrm rot="5400000">
            <a:off x="1272401" y="1997033"/>
            <a:ext cx="738187" cy="682107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Pentágono 5"/>
          <p:cNvSpPr/>
          <p:nvPr/>
        </p:nvSpPr>
        <p:spPr>
          <a:xfrm rot="5400000">
            <a:off x="10100203" y="1985038"/>
            <a:ext cx="738187" cy="682107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2 Rectángulo"/>
          <p:cNvSpPr/>
          <p:nvPr/>
        </p:nvSpPr>
        <p:spPr>
          <a:xfrm>
            <a:off x="0" y="5830862"/>
            <a:ext cx="1778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C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(El Telégrafo, 2016)</a:t>
            </a:r>
            <a:endParaRPr lang="es-EC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2 Rectángulo"/>
          <p:cNvSpPr/>
          <p:nvPr/>
        </p:nvSpPr>
        <p:spPr>
          <a:xfrm>
            <a:off x="6152831" y="5830862"/>
            <a:ext cx="17876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C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(El Comercio, 2016)</a:t>
            </a:r>
            <a:endParaRPr lang="es-EC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23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2"/>
          <p:cNvSpPr/>
          <p:nvPr/>
        </p:nvSpPr>
        <p:spPr>
          <a:xfrm>
            <a:off x="1643482" y="866936"/>
            <a:ext cx="3671608" cy="6000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315116" y="2312642"/>
            <a:ext cx="1027909" cy="38318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16200000">
            <a:off x="-2304990" y="3738602"/>
            <a:ext cx="6104971" cy="935702"/>
          </a:xfrm>
        </p:spPr>
        <p:txBody>
          <a:bodyPr>
            <a:noAutofit/>
          </a:bodyPr>
          <a:lstStyle/>
          <a:p>
            <a:pPr lvl="1" algn="ctr"/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Daños en </a:t>
            </a:r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Edificaciones</a:t>
            </a:r>
            <a:b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Hormigón </a:t>
            </a:r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Armado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MARCO TEÓRICO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DB8C-3F43-45C9-9AB7-68EDC860FE04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12</a:t>
            </a:fld>
            <a:endParaRPr lang="es-EC"/>
          </a:p>
        </p:txBody>
      </p:sp>
      <p:sp>
        <p:nvSpPr>
          <p:cNvPr id="16" name="Rectángulo 15"/>
          <p:cNvSpPr/>
          <p:nvPr/>
        </p:nvSpPr>
        <p:spPr>
          <a:xfrm>
            <a:off x="1696661" y="2312642"/>
            <a:ext cx="1015173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324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EC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Inadecuada resistencia al cortante de los entrepisos.</a:t>
            </a:r>
            <a:endParaRPr lang="es-EC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24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EC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Grandes esfuerzos de cortante y tensión diagonal en columnas o en vigas.</a:t>
            </a:r>
            <a:endParaRPr lang="es-EC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24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EC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Fallas en las conexiones viga-columna.</a:t>
            </a:r>
          </a:p>
          <a:p>
            <a:pPr marL="52324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EC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Grandes esfuerzos en muros de cortantes.</a:t>
            </a:r>
            <a:endParaRPr lang="es-EC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24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EC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Golpeteo entre edificios.</a:t>
            </a:r>
            <a:endParaRPr lang="es-EC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24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EC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Variación brusca de la rigidez a lo largo de la altura del edificio.</a:t>
            </a:r>
            <a:endParaRPr lang="es-EC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24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EC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Punzonamiento en losas de edificios construidos a base de losas planas.</a:t>
            </a:r>
            <a:endParaRPr lang="es-EC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24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EC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Vibración torsional debido a la falta de coincidencia entre el centro de masas con el centro de rigidez.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       (Murillo, 2004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Abrir llave 16"/>
          <p:cNvSpPr/>
          <p:nvPr/>
        </p:nvSpPr>
        <p:spPr>
          <a:xfrm>
            <a:off x="1530655" y="2312642"/>
            <a:ext cx="266767" cy="3864318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214717" y="903733"/>
            <a:ext cx="4529138" cy="58543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C" sz="3600" b="1" dirty="0" smtClean="0"/>
              <a:t>Estructural</a:t>
            </a:r>
            <a:endParaRPr lang="es-EC" sz="3600" dirty="0"/>
          </a:p>
        </p:txBody>
      </p:sp>
      <p:sp>
        <p:nvSpPr>
          <p:cNvPr id="15" name="Rectángulo redondeado 2"/>
          <p:cNvSpPr/>
          <p:nvPr/>
        </p:nvSpPr>
        <p:spPr>
          <a:xfrm>
            <a:off x="6769228" y="866936"/>
            <a:ext cx="3863937" cy="6000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6518237" y="903733"/>
            <a:ext cx="4529138" cy="58543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C" sz="3600" b="1" dirty="0" smtClean="0"/>
              <a:t>No Estructural</a:t>
            </a:r>
            <a:endParaRPr lang="es-EC" sz="3600" dirty="0"/>
          </a:p>
        </p:txBody>
      </p:sp>
      <p:cxnSp>
        <p:nvCxnSpPr>
          <p:cNvPr id="5" name="4 Conector angular"/>
          <p:cNvCxnSpPr>
            <a:stCxn id="14" idx="2"/>
            <a:endCxn id="19" idx="1"/>
          </p:cNvCxnSpPr>
          <p:nvPr/>
        </p:nvCxnSpPr>
        <p:spPr>
          <a:xfrm rot="16200000" flipH="1">
            <a:off x="3956494" y="989802"/>
            <a:ext cx="367108" cy="1321525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angular"/>
          <p:cNvCxnSpPr>
            <a:stCxn id="13" idx="2"/>
            <a:endCxn id="19" idx="3"/>
          </p:cNvCxnSpPr>
          <p:nvPr/>
        </p:nvCxnSpPr>
        <p:spPr>
          <a:xfrm rot="5400000">
            <a:off x="7860016" y="911328"/>
            <a:ext cx="344953" cy="1500628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ítulo 1"/>
          <p:cNvSpPr txBox="1">
            <a:spLocks/>
          </p:cNvSpPr>
          <p:nvPr/>
        </p:nvSpPr>
        <p:spPr>
          <a:xfrm>
            <a:off x="4800811" y="1622702"/>
            <a:ext cx="2481367" cy="422833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C" sz="2400" b="1" dirty="0" smtClean="0"/>
              <a:t>Contenidos</a:t>
            </a:r>
            <a:endParaRPr lang="es-EC" sz="2400" b="1" dirty="0"/>
          </a:p>
        </p:txBody>
      </p:sp>
      <p:sp>
        <p:nvSpPr>
          <p:cNvPr id="25" name="Flecha izquierda, derecha y arriba 24"/>
          <p:cNvSpPr/>
          <p:nvPr/>
        </p:nvSpPr>
        <p:spPr>
          <a:xfrm rot="10800000">
            <a:off x="5539579" y="927172"/>
            <a:ext cx="985838" cy="634245"/>
          </a:xfrm>
          <a:prstGeom prst="leftRightUp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3103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 rot="5400000">
            <a:off x="2789830" y="-1558080"/>
            <a:ext cx="375046" cy="52466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389860" y="837557"/>
            <a:ext cx="8734425" cy="450013"/>
          </a:xfrm>
        </p:spPr>
        <p:txBody>
          <a:bodyPr>
            <a:noAutofit/>
          </a:bodyPr>
          <a:lstStyle/>
          <a:p>
            <a:pPr lvl="1" algn="ctr"/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Daños en </a:t>
            </a:r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Elementos Estructurales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MARCO TEÓRICO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DB8C-3F43-45C9-9AB7-68EDC860FE04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13</a:t>
            </a:fld>
            <a:endParaRPr lang="es-EC"/>
          </a:p>
        </p:txBody>
      </p:sp>
      <p:cxnSp>
        <p:nvCxnSpPr>
          <p:cNvPr id="4" name="Conector recto 3"/>
          <p:cNvCxnSpPr>
            <a:stCxn id="10" idx="2"/>
          </p:cNvCxnSpPr>
          <p:nvPr/>
        </p:nvCxnSpPr>
        <p:spPr>
          <a:xfrm flipH="1">
            <a:off x="354006" y="1065267"/>
            <a:ext cx="1" cy="499263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>
            <a:off x="354006" y="6072188"/>
            <a:ext cx="11447469" cy="1428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 rot="16200000">
            <a:off x="-765244" y="3215941"/>
            <a:ext cx="1805302" cy="461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C" sz="14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año en Columnas</a:t>
            </a:r>
            <a:endParaRPr lang="es-EC" sz="1400" b="1" dirty="0">
              <a:solidFill>
                <a:srgbClr val="C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85861" y="5439999"/>
            <a:ext cx="3108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Aft>
                <a:spcPts val="0"/>
              </a:spcAft>
            </a:pPr>
            <a:r>
              <a:rPr lang="es-EC" sz="1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 Por compresión o aplastamiento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Imagen 1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7"/>
          <a:stretch/>
        </p:blipFill>
        <p:spPr bwMode="auto">
          <a:xfrm>
            <a:off x="534694" y="3514498"/>
            <a:ext cx="2966552" cy="210685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4059420" y="5440092"/>
            <a:ext cx="1308371" cy="461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Aft>
                <a:spcPts val="0"/>
              </a:spcAft>
            </a:pPr>
            <a:r>
              <a:rPr lang="es-EC" sz="1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s-EC" sz="1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flexión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Imagen 18"/>
          <p:cNvPicPr/>
          <p:nvPr/>
        </p:nvPicPr>
        <p:blipFill rotWithShape="1">
          <a:blip r:embed="rId3"/>
          <a:srcRect l="17720" t="1485" r="22156" b="2123"/>
          <a:stretch/>
        </p:blipFill>
        <p:spPr bwMode="auto">
          <a:xfrm>
            <a:off x="3611628" y="1809667"/>
            <a:ext cx="2185989" cy="381698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6358050" y="5448995"/>
            <a:ext cx="2263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Aft>
                <a:spcPts val="0"/>
              </a:spcAft>
            </a:pPr>
            <a:r>
              <a:rPr lang="es-EC" sz="1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iii. Por flexo compresión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Imagen 1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5" t="13888" r="12171" b="7327"/>
          <a:stretch/>
        </p:blipFill>
        <p:spPr>
          <a:xfrm>
            <a:off x="5927652" y="3206988"/>
            <a:ext cx="3000375" cy="24288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n 20" descr="C:\Users\fyane\Desktop\TESIS\TERREMOTO PORTOVIEJO SÁBADO 16-04-2016 7 PM\DSCN443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652" y="959575"/>
            <a:ext cx="3000375" cy="19057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2" name="Rectángulo 21"/>
          <p:cNvSpPr/>
          <p:nvPr/>
        </p:nvSpPr>
        <p:spPr>
          <a:xfrm>
            <a:off x="6672733" y="520513"/>
            <a:ext cx="14745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Aft>
                <a:spcPts val="0"/>
              </a:spcAft>
            </a:pPr>
            <a:r>
              <a:rPr lang="es-EC" sz="1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iv. Por cortante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Imagen 2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1" t="6892" r="27956" b="13523"/>
          <a:stretch/>
        </p:blipFill>
        <p:spPr bwMode="auto">
          <a:xfrm>
            <a:off x="9047242" y="2631264"/>
            <a:ext cx="2592822" cy="299349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Rectángulo 27"/>
          <p:cNvSpPr/>
          <p:nvPr/>
        </p:nvSpPr>
        <p:spPr>
          <a:xfrm>
            <a:off x="9110717" y="5450619"/>
            <a:ext cx="2529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Aft>
                <a:spcPts val="0"/>
              </a:spcAft>
            </a:pPr>
            <a:r>
              <a:rPr lang="es-EC" sz="1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v. Pérdida de recubrimiento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261580" y="5785697"/>
            <a:ext cx="13885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Fuente: (EERI, 2016)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896407" y="5821700"/>
            <a:ext cx="17795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Fuente: (CNPCM, </a:t>
            </a:r>
            <a:r>
              <a:rPr lang="es-EC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2016)</a:t>
            </a:r>
            <a:endParaRPr lang="es-EC" dirty="0"/>
          </a:p>
        </p:txBody>
      </p:sp>
      <p:sp>
        <p:nvSpPr>
          <p:cNvPr id="16" name="15 Rectángulo"/>
          <p:cNvSpPr/>
          <p:nvPr/>
        </p:nvSpPr>
        <p:spPr>
          <a:xfrm>
            <a:off x="6455919" y="5825594"/>
            <a:ext cx="20970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Cortesía: Ing. Pablo </a:t>
            </a:r>
            <a:r>
              <a:rPr lang="es-EC" sz="1000" dirty="0" err="1">
                <a:latin typeface="Arial" panose="020B0604020202020204" pitchFamily="34" charset="0"/>
                <a:cs typeface="Arial" panose="020B0604020202020204" pitchFamily="34" charset="0"/>
              </a:rPr>
              <a:t>Caiza</a:t>
            </a:r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10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. D.</a:t>
            </a:r>
            <a:endParaRPr lang="es-EC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6379314" y="2865289"/>
            <a:ext cx="20970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Cortesía: Ing. Pablo </a:t>
            </a:r>
            <a:r>
              <a:rPr lang="es-EC" sz="1000" dirty="0" err="1">
                <a:latin typeface="Arial" panose="020B0604020202020204" pitchFamily="34" charset="0"/>
                <a:cs typeface="Arial" panose="020B0604020202020204" pitchFamily="34" charset="0"/>
              </a:rPr>
              <a:t>Caiza</a:t>
            </a:r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10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. D.</a:t>
            </a:r>
            <a:endParaRPr lang="es-EC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9649392" y="5811679"/>
            <a:ext cx="13885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Fuente: (EERI, 2016)</a:t>
            </a:r>
          </a:p>
        </p:txBody>
      </p:sp>
    </p:spTree>
    <p:extLst>
      <p:ext uri="{BB962C8B-B14F-4D97-AF65-F5344CB8AC3E}">
        <p14:creationId xmlns:p14="http://schemas.microsoft.com/office/powerpoint/2010/main" val="189950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 rot="5400000">
            <a:off x="2789830" y="-1558080"/>
            <a:ext cx="375046" cy="52466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389860" y="837557"/>
            <a:ext cx="8734425" cy="450013"/>
          </a:xfrm>
        </p:spPr>
        <p:txBody>
          <a:bodyPr>
            <a:noAutofit/>
          </a:bodyPr>
          <a:lstStyle/>
          <a:p>
            <a:pPr lvl="1" algn="ctr"/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Daños en </a:t>
            </a:r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Elementos Estructurales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MARCO TEÓRICO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DB8C-3F43-45C9-9AB7-68EDC860FE04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14</a:t>
            </a:fld>
            <a:endParaRPr lang="es-EC"/>
          </a:p>
        </p:txBody>
      </p:sp>
      <p:cxnSp>
        <p:nvCxnSpPr>
          <p:cNvPr id="4" name="Conector recto 3"/>
          <p:cNvCxnSpPr>
            <a:stCxn id="10" idx="2"/>
          </p:cNvCxnSpPr>
          <p:nvPr/>
        </p:nvCxnSpPr>
        <p:spPr>
          <a:xfrm flipH="1">
            <a:off x="354006" y="1065267"/>
            <a:ext cx="1" cy="499263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>
            <a:off x="354006" y="6072188"/>
            <a:ext cx="11447469" cy="1428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 rot="16200000">
            <a:off x="-569645" y="3185068"/>
            <a:ext cx="1414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C" sz="14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año en Vigas</a:t>
            </a:r>
            <a:endParaRPr lang="es-EC" sz="1400" b="1" dirty="0">
              <a:solidFill>
                <a:srgbClr val="C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8389315" y="5458922"/>
            <a:ext cx="1308371" cy="461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Aft>
                <a:spcPts val="0"/>
              </a:spcAft>
            </a:pPr>
            <a:r>
              <a:rPr lang="es-EC" sz="1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s-EC" sz="1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flexión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2506135" y="5427104"/>
            <a:ext cx="14745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Aft>
                <a:spcPts val="0"/>
              </a:spcAft>
            </a:pPr>
            <a:r>
              <a:rPr lang="es-EC" sz="1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iv. Por cortante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Imagen 2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78" y="1812042"/>
            <a:ext cx="5685790" cy="3781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agen 2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939" y="1803647"/>
            <a:ext cx="5193125" cy="38053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2 Rectángulo"/>
          <p:cNvSpPr/>
          <p:nvPr/>
        </p:nvSpPr>
        <p:spPr>
          <a:xfrm>
            <a:off x="2535163" y="5809200"/>
            <a:ext cx="13692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Fuente: (UCR, 2012)</a:t>
            </a:r>
            <a:endParaRPr lang="es-EC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204167" y="5827213"/>
            <a:ext cx="167866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Fuente: (Sambrano, 2015)</a:t>
            </a:r>
            <a:endParaRPr lang="es-EC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3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 rot="5400000">
            <a:off x="2789830" y="-1558080"/>
            <a:ext cx="375046" cy="52466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389860" y="837557"/>
            <a:ext cx="8734425" cy="450013"/>
          </a:xfrm>
        </p:spPr>
        <p:txBody>
          <a:bodyPr>
            <a:noAutofit/>
          </a:bodyPr>
          <a:lstStyle/>
          <a:p>
            <a:pPr lvl="1" algn="ctr"/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Daños en </a:t>
            </a:r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Elementos Estructurales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MARCO TEÓRICO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DB8C-3F43-45C9-9AB7-68EDC860FE04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15</a:t>
            </a:fld>
            <a:endParaRPr lang="es-EC"/>
          </a:p>
        </p:txBody>
      </p:sp>
      <p:cxnSp>
        <p:nvCxnSpPr>
          <p:cNvPr id="4" name="Conector recto 3"/>
          <p:cNvCxnSpPr>
            <a:stCxn id="10" idx="2"/>
          </p:cNvCxnSpPr>
          <p:nvPr/>
        </p:nvCxnSpPr>
        <p:spPr>
          <a:xfrm flipH="1">
            <a:off x="354006" y="1065267"/>
            <a:ext cx="1" cy="499263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>
            <a:off x="354006" y="6072188"/>
            <a:ext cx="11447469" cy="1428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 rot="16200000">
            <a:off x="-1538563" y="3185068"/>
            <a:ext cx="3351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C" sz="14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año en Muros de Hormigón Armado</a:t>
            </a:r>
            <a:endParaRPr lang="es-EC" sz="1400" b="1" dirty="0">
              <a:solidFill>
                <a:srgbClr val="C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214717" y="5469120"/>
            <a:ext cx="3327642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Aft>
                <a:spcPts val="0"/>
              </a:spcAft>
            </a:pPr>
            <a:r>
              <a:rPr lang="es-EC" sz="1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 Tensión diagonal debido a cortante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0328236" y="1410339"/>
            <a:ext cx="1308371" cy="461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Aft>
                <a:spcPts val="0"/>
              </a:spcAft>
            </a:pPr>
            <a:r>
              <a:rPr lang="es-EC" sz="1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s-EC" sz="1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flexión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522079" y="5481788"/>
            <a:ext cx="28793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Aft>
                <a:spcPts val="0"/>
              </a:spcAft>
            </a:pPr>
            <a:r>
              <a:rPr lang="es-EC" sz="1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iii. Por deslizamiento en la base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Imagen 23"/>
          <p:cNvPicPr/>
          <p:nvPr/>
        </p:nvPicPr>
        <p:blipFill>
          <a:blip r:embed="rId2"/>
          <a:stretch>
            <a:fillRect/>
          </a:stretch>
        </p:blipFill>
        <p:spPr>
          <a:xfrm>
            <a:off x="5940425" y="2991550"/>
            <a:ext cx="5861050" cy="26473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agen 24"/>
          <p:cNvPicPr/>
          <p:nvPr/>
        </p:nvPicPr>
        <p:blipFill>
          <a:blip r:embed="rId3"/>
          <a:stretch>
            <a:fillRect/>
          </a:stretch>
        </p:blipFill>
        <p:spPr>
          <a:xfrm>
            <a:off x="494503" y="2215580"/>
            <a:ext cx="5305425" cy="34232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Imagen 25" descr="http://www.scielo.org.mx/img/revistas/ccid/v3n1/a4f3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8" t="3777" r="1266" b="22136"/>
          <a:stretch/>
        </p:blipFill>
        <p:spPr bwMode="auto">
          <a:xfrm>
            <a:off x="6625781" y="761589"/>
            <a:ext cx="3160320" cy="21290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224455" y="5825967"/>
            <a:ext cx="15616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Fuente: (CNPCM,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2016)</a:t>
            </a:r>
            <a:endParaRPr lang="es-EC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2084915" y="5840481"/>
            <a:ext cx="15616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Fuente: (CNPCM,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2016)</a:t>
            </a:r>
            <a:endParaRPr lang="es-EC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9812894" y="1826092"/>
            <a:ext cx="24000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Fuente: (Á. San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Bartolomé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et al., 2011)</a:t>
            </a:r>
            <a:endParaRPr lang="es-EC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41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 rot="5400000">
            <a:off x="2789830" y="-1558080"/>
            <a:ext cx="375046" cy="52466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389860" y="837557"/>
            <a:ext cx="8734425" cy="450013"/>
          </a:xfrm>
        </p:spPr>
        <p:txBody>
          <a:bodyPr>
            <a:noAutofit/>
          </a:bodyPr>
          <a:lstStyle/>
          <a:p>
            <a:pPr lvl="1" algn="ctr"/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Daños en </a:t>
            </a:r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Elementos Estructurales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MARCO TEÓRICO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DB8C-3F43-45C9-9AB7-68EDC860FE04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16</a:t>
            </a:fld>
            <a:endParaRPr lang="es-EC"/>
          </a:p>
        </p:txBody>
      </p:sp>
      <p:cxnSp>
        <p:nvCxnSpPr>
          <p:cNvPr id="4" name="Conector recto 3"/>
          <p:cNvCxnSpPr>
            <a:stCxn id="10" idx="2"/>
          </p:cNvCxnSpPr>
          <p:nvPr/>
        </p:nvCxnSpPr>
        <p:spPr>
          <a:xfrm flipH="1">
            <a:off x="354006" y="1065267"/>
            <a:ext cx="1" cy="499263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>
            <a:off x="354006" y="6072188"/>
            <a:ext cx="11447469" cy="1428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 rot="16200000">
            <a:off x="-1307056" y="3185068"/>
            <a:ext cx="28889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C" sz="14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año en Muros de Mampostería</a:t>
            </a:r>
            <a:endParaRPr lang="es-EC" sz="1400" b="1" dirty="0">
              <a:solidFill>
                <a:srgbClr val="C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271788" y="5412590"/>
            <a:ext cx="3327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Aft>
                <a:spcPts val="0"/>
              </a:spcAft>
            </a:pPr>
            <a:r>
              <a:rPr lang="es-EC" sz="1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 Tensión diagonal debido a cortante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2"/>
          <a:stretch/>
        </p:blipFill>
        <p:spPr bwMode="auto">
          <a:xfrm>
            <a:off x="3256793" y="1596234"/>
            <a:ext cx="5641893" cy="391795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4829028" y="5768137"/>
            <a:ext cx="20970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Cortesía: Ing. Pablo </a:t>
            </a:r>
            <a:r>
              <a:rPr lang="es-EC" sz="1000" dirty="0" err="1">
                <a:latin typeface="Arial" panose="020B0604020202020204" pitchFamily="34" charset="0"/>
                <a:cs typeface="Arial" panose="020B0604020202020204" pitchFamily="34" charset="0"/>
              </a:rPr>
              <a:t>Caiza</a:t>
            </a:r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10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. D.</a:t>
            </a:r>
            <a:endParaRPr lang="es-EC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93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 rot="5400000">
            <a:off x="2789830" y="-1558080"/>
            <a:ext cx="375046" cy="52466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389860" y="837557"/>
            <a:ext cx="8734425" cy="450013"/>
          </a:xfrm>
        </p:spPr>
        <p:txBody>
          <a:bodyPr>
            <a:noAutofit/>
          </a:bodyPr>
          <a:lstStyle/>
          <a:p>
            <a:pPr lvl="1" algn="ctr"/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Daños en </a:t>
            </a:r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Elementos Estructurales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MARCO TEÓRICO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DB8C-3F43-45C9-9AB7-68EDC860FE04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17</a:t>
            </a:fld>
            <a:endParaRPr lang="es-EC"/>
          </a:p>
        </p:txBody>
      </p:sp>
      <p:cxnSp>
        <p:nvCxnSpPr>
          <p:cNvPr id="4" name="Conector recto 3"/>
          <p:cNvCxnSpPr>
            <a:stCxn id="10" idx="2"/>
          </p:cNvCxnSpPr>
          <p:nvPr/>
        </p:nvCxnSpPr>
        <p:spPr>
          <a:xfrm flipH="1">
            <a:off x="354006" y="1065267"/>
            <a:ext cx="1" cy="499263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>
            <a:off x="354006" y="6072188"/>
            <a:ext cx="11447469" cy="1428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 rot="16200000">
            <a:off x="-1395218" y="3185068"/>
            <a:ext cx="30652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C" sz="14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año en Uniones (viga - columna)</a:t>
            </a:r>
            <a:endParaRPr lang="es-EC" sz="1400" b="1" dirty="0">
              <a:solidFill>
                <a:srgbClr val="C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936294" y="5439105"/>
            <a:ext cx="28840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Aft>
                <a:spcPts val="0"/>
              </a:spcAft>
            </a:pPr>
            <a:r>
              <a:rPr lang="es-EC" sz="1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 Falla en unión Viga - Columna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23" y="1332259"/>
            <a:ext cx="3161802" cy="425545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Conector recto 14"/>
          <p:cNvCxnSpPr/>
          <p:nvPr/>
        </p:nvCxnSpPr>
        <p:spPr>
          <a:xfrm flipH="1">
            <a:off x="6493312" y="1093842"/>
            <a:ext cx="1" cy="499263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 rot="16200000">
            <a:off x="5548795" y="3213643"/>
            <a:ext cx="1455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C" sz="14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año en Losas</a:t>
            </a:r>
            <a:endParaRPr lang="es-EC" sz="1400" b="1" dirty="0">
              <a:solidFill>
                <a:srgbClr val="C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7908469" y="5453619"/>
            <a:ext cx="3114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Aft>
                <a:spcPts val="0"/>
              </a:spcAft>
            </a:pPr>
            <a:r>
              <a:rPr lang="es-EC" sz="1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 Falla en losa por punzonamiento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Imagen 1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3"/>
          <a:stretch/>
        </p:blipFill>
        <p:spPr bwMode="auto">
          <a:xfrm>
            <a:off x="6875046" y="1716347"/>
            <a:ext cx="4926429" cy="386900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692964" y="5833110"/>
            <a:ext cx="14879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Fuente: (Morea, 2013)</a:t>
            </a:r>
            <a:endParaRPr lang="es-EC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2329799" y="5824120"/>
            <a:ext cx="20970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Cortesía: Ing. Pablo </a:t>
            </a:r>
            <a:r>
              <a:rPr lang="es-EC" sz="1000" dirty="0" err="1">
                <a:latin typeface="Arial" panose="020B0604020202020204" pitchFamily="34" charset="0"/>
                <a:cs typeface="Arial" panose="020B0604020202020204" pitchFamily="34" charset="0"/>
              </a:rPr>
              <a:t>Caiza</a:t>
            </a:r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10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. D.</a:t>
            </a:r>
            <a:endParaRPr lang="es-EC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76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 rot="5400000">
            <a:off x="4446831" y="-3215081"/>
            <a:ext cx="375046" cy="85606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0277" y="848906"/>
            <a:ext cx="8734425" cy="450013"/>
          </a:xfrm>
        </p:spPr>
        <p:txBody>
          <a:bodyPr>
            <a:noAutofit/>
          </a:bodyPr>
          <a:lstStyle/>
          <a:p>
            <a:pPr lvl="1"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Irregularidades en Edificaciones de Hormigón Armado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MARCO TEÓRICO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DB8C-3F43-45C9-9AB7-68EDC860FE04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18</a:t>
            </a:fld>
            <a:endParaRPr lang="es-EC"/>
          </a:p>
        </p:txBody>
      </p:sp>
      <p:cxnSp>
        <p:nvCxnSpPr>
          <p:cNvPr id="4" name="Conector recto 3"/>
          <p:cNvCxnSpPr>
            <a:stCxn id="10" idx="2"/>
          </p:cNvCxnSpPr>
          <p:nvPr/>
        </p:nvCxnSpPr>
        <p:spPr>
          <a:xfrm>
            <a:off x="354007" y="1065267"/>
            <a:ext cx="0" cy="499263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>
            <a:off x="354006" y="6072188"/>
            <a:ext cx="11447469" cy="1428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 rot="16200000">
            <a:off x="-471887" y="3185068"/>
            <a:ext cx="1218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Piso Blando</a:t>
            </a:r>
            <a:endParaRPr lang="es-EC" sz="1400" b="1" dirty="0">
              <a:solidFill>
                <a:srgbClr val="C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 flipH="1">
            <a:off x="6493313" y="1281627"/>
            <a:ext cx="9969" cy="480484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 rot="16200000">
            <a:off x="5542384" y="3213643"/>
            <a:ext cx="1468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Columna Corta</a:t>
            </a:r>
            <a:endParaRPr lang="es-EC" sz="1400" b="1" dirty="0">
              <a:solidFill>
                <a:srgbClr val="C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Imagen 1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29" b="3646"/>
          <a:stretch/>
        </p:blipFill>
        <p:spPr bwMode="auto">
          <a:xfrm>
            <a:off x="547013" y="2084358"/>
            <a:ext cx="2953135" cy="365787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en 2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8" b="3646"/>
          <a:stretch/>
        </p:blipFill>
        <p:spPr bwMode="auto">
          <a:xfrm>
            <a:off x="3576198" y="1625866"/>
            <a:ext cx="2545351" cy="411637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n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176" y="2003081"/>
            <a:ext cx="5016500" cy="37623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2 Rectángulo"/>
          <p:cNvSpPr/>
          <p:nvPr/>
        </p:nvSpPr>
        <p:spPr>
          <a:xfrm>
            <a:off x="2294594" y="5795384"/>
            <a:ext cx="20890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Fuente: (A. San Bartolomé, 2010)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8138901" y="5795384"/>
            <a:ext cx="20970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Cortesía: Ing. Pablo </a:t>
            </a:r>
            <a:r>
              <a:rPr lang="es-EC" sz="1000" dirty="0" err="1">
                <a:latin typeface="Arial" panose="020B0604020202020204" pitchFamily="34" charset="0"/>
                <a:cs typeface="Arial" panose="020B0604020202020204" pitchFamily="34" charset="0"/>
              </a:rPr>
              <a:t>Caiza</a:t>
            </a:r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10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. D.</a:t>
            </a:r>
            <a:endParaRPr lang="es-EC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43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 rot="5400000">
            <a:off x="4446831" y="-3215081"/>
            <a:ext cx="375046" cy="85606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0277" y="848906"/>
            <a:ext cx="8734425" cy="450013"/>
          </a:xfrm>
        </p:spPr>
        <p:txBody>
          <a:bodyPr>
            <a:noAutofit/>
          </a:bodyPr>
          <a:lstStyle/>
          <a:p>
            <a:pPr lvl="1"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Irregularidades en Edificaciones de Hormigón Armado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MARCO TEÓRICO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DB8C-3F43-45C9-9AB7-68EDC860FE04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19</a:t>
            </a:fld>
            <a:endParaRPr lang="es-EC"/>
          </a:p>
        </p:txBody>
      </p:sp>
      <p:cxnSp>
        <p:nvCxnSpPr>
          <p:cNvPr id="4" name="Conector recto 3"/>
          <p:cNvCxnSpPr>
            <a:stCxn id="10" idx="2"/>
          </p:cNvCxnSpPr>
          <p:nvPr/>
        </p:nvCxnSpPr>
        <p:spPr>
          <a:xfrm>
            <a:off x="354007" y="1065267"/>
            <a:ext cx="0" cy="499263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>
            <a:off x="354006" y="6072188"/>
            <a:ext cx="11447469" cy="1428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 rot="16200000">
            <a:off x="-1176402" y="3185068"/>
            <a:ext cx="2627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Golpeteo entre edificaciones</a:t>
            </a:r>
            <a:endParaRPr lang="es-EC" sz="1400" b="1" dirty="0">
              <a:solidFill>
                <a:srgbClr val="C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 flipH="1">
            <a:off x="6493313" y="1281627"/>
            <a:ext cx="9969" cy="480484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 rot="16200000">
            <a:off x="5143498" y="3213643"/>
            <a:ext cx="2266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Torsión en la edificación</a:t>
            </a:r>
            <a:endParaRPr lang="es-EC" sz="1400" b="1" dirty="0">
              <a:solidFill>
                <a:srgbClr val="C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9"/>
          <a:stretch/>
        </p:blipFill>
        <p:spPr bwMode="auto">
          <a:xfrm>
            <a:off x="1593973" y="1335704"/>
            <a:ext cx="3181227" cy="445175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5"/>
          <a:stretch/>
        </p:blipFill>
        <p:spPr bwMode="auto">
          <a:xfrm>
            <a:off x="7016533" y="1792791"/>
            <a:ext cx="4339590" cy="360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539850" y="5564629"/>
            <a:ext cx="153279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Fuente: (Carrillo, 2008)</a:t>
            </a:r>
            <a:endParaRPr lang="es-EC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2490325" y="5811453"/>
            <a:ext cx="13885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Fuente: (EERI, 2016)</a:t>
            </a:r>
          </a:p>
        </p:txBody>
      </p:sp>
    </p:spTree>
    <p:extLst>
      <p:ext uri="{BB962C8B-B14F-4D97-AF65-F5344CB8AC3E}">
        <p14:creationId xmlns:p14="http://schemas.microsoft.com/office/powerpoint/2010/main" val="400670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206314" y="1613813"/>
            <a:ext cx="5632174" cy="1696071"/>
          </a:xfrm>
        </p:spPr>
        <p:txBody>
          <a:bodyPr/>
          <a:lstStyle/>
          <a:p>
            <a:pPr algn="ctr"/>
            <a:r>
              <a:rPr lang="es-EC" b="1" dirty="0" smtClean="0"/>
              <a:t>CONTENIDO</a:t>
            </a:r>
            <a:endParaRPr lang="es-EC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E40A2-A2BD-4196-9754-E56FF22F47EC}" type="datetime1">
              <a:rPr lang="es-EC" smtClean="0"/>
              <a:t>16/01/2020</a:t>
            </a:fld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095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1 Elipse"/>
          <p:cNvSpPr/>
          <p:nvPr/>
        </p:nvSpPr>
        <p:spPr>
          <a:xfrm>
            <a:off x="8925216" y="2116779"/>
            <a:ext cx="2395927" cy="62795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Elipse"/>
          <p:cNvSpPr/>
          <p:nvPr/>
        </p:nvSpPr>
        <p:spPr>
          <a:xfrm>
            <a:off x="4558820" y="3985211"/>
            <a:ext cx="2088853" cy="44775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30 Elipse"/>
          <p:cNvSpPr/>
          <p:nvPr/>
        </p:nvSpPr>
        <p:spPr>
          <a:xfrm>
            <a:off x="948548" y="1402909"/>
            <a:ext cx="2088853" cy="44775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MARCO TEÓRICO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DB8C-3F43-45C9-9AB7-68EDC860FE04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20</a:t>
            </a:fld>
            <a:endParaRPr lang="es-EC"/>
          </a:p>
        </p:txBody>
      </p:sp>
      <p:sp>
        <p:nvSpPr>
          <p:cNvPr id="5" name="Rectángulo 4"/>
          <p:cNvSpPr/>
          <p:nvPr/>
        </p:nvSpPr>
        <p:spPr>
          <a:xfrm>
            <a:off x="4180241" y="742981"/>
            <a:ext cx="290632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lvl="2" algn="ctr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APUNTALAMIENTOS</a:t>
            </a:r>
            <a:endParaRPr lang="es-EC" sz="16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4"/>
          <p:cNvSpPr/>
          <p:nvPr/>
        </p:nvSpPr>
        <p:spPr>
          <a:xfrm>
            <a:off x="592415" y="1950107"/>
            <a:ext cx="30835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onstrucción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temporal que se instala para </a:t>
            </a:r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proporcionar estabilidad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está conformado por una serie de elementos que actúan en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conjunto.</a:t>
            </a:r>
            <a:endParaRPr lang="es-EC" sz="16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4"/>
          <p:cNvSpPr/>
          <p:nvPr/>
        </p:nvSpPr>
        <p:spPr>
          <a:xfrm>
            <a:off x="1214716" y="1447673"/>
            <a:ext cx="15565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788" lvl="2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¿ Qué son ?</a:t>
            </a:r>
            <a:endParaRPr lang="es-EC" sz="1600" b="1" dirty="0" smtClean="0">
              <a:solidFill>
                <a:srgbClr val="1F4D78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ángulo 4"/>
          <p:cNvSpPr/>
          <p:nvPr/>
        </p:nvSpPr>
        <p:spPr>
          <a:xfrm>
            <a:off x="4830941" y="4050175"/>
            <a:ext cx="15446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788" lvl="2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¿ Finalidad ?</a:t>
            </a:r>
            <a:endParaRPr lang="es-EC" sz="1600" b="1" dirty="0" smtClean="0">
              <a:solidFill>
                <a:srgbClr val="1F4D78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Rectángulo 4"/>
          <p:cNvSpPr/>
          <p:nvPr/>
        </p:nvSpPr>
        <p:spPr>
          <a:xfrm>
            <a:off x="8640572" y="2159960"/>
            <a:ext cx="28717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788" lvl="2" algn="ctr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¿ Es una solución definitiva ?</a:t>
            </a:r>
            <a:endParaRPr lang="es-EC" sz="1600" b="1" dirty="0" smtClean="0">
              <a:solidFill>
                <a:srgbClr val="1F4D78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ángulo 4"/>
          <p:cNvSpPr/>
          <p:nvPr/>
        </p:nvSpPr>
        <p:spPr>
          <a:xfrm>
            <a:off x="7922145" y="2981159"/>
            <a:ext cx="1870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es una solución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definitiva</a:t>
            </a:r>
            <a:endParaRPr lang="es-EC" sz="16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ángulo 4"/>
          <p:cNvSpPr/>
          <p:nvPr/>
        </p:nvSpPr>
        <p:spPr>
          <a:xfrm>
            <a:off x="10663245" y="3004372"/>
            <a:ext cx="13157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Ni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corrige la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afectación</a:t>
            </a:r>
            <a:endParaRPr lang="es-EC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8108729" y="5491126"/>
            <a:ext cx="16836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Reforzamiento</a:t>
            </a:r>
            <a:endParaRPr lang="es-EC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9363404" y="4104773"/>
            <a:ext cx="16417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Rehabilitación</a:t>
            </a:r>
            <a:endParaRPr lang="es-EC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10358717" y="5491126"/>
            <a:ext cx="17913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Derrocamiento</a:t>
            </a:r>
            <a:endParaRPr lang="es-EC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177979" y="4570174"/>
            <a:ext cx="28505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Evitar colapso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, y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ofrecer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protección a las edificaciones aledañas y personas que circulan por sus alrededores.</a:t>
            </a:r>
            <a:endParaRPr lang="es-EC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Resultado de imagen para apuntalamientos de madera dibuj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52" y="3417649"/>
            <a:ext cx="1990725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gen para salvar vidas dibuj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1" r="16760"/>
          <a:stretch/>
        </p:blipFill>
        <p:spPr bwMode="auto">
          <a:xfrm>
            <a:off x="4762993" y="2217273"/>
            <a:ext cx="1680505" cy="16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Flecha curvada hacia arriba"/>
          <p:cNvSpPr/>
          <p:nvPr/>
        </p:nvSpPr>
        <p:spPr>
          <a:xfrm>
            <a:off x="2493164" y="5829374"/>
            <a:ext cx="3490925" cy="832684"/>
          </a:xfrm>
          <a:prstGeom prst="curvedUp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9" name="28 Flecha curvada hacia arriba"/>
          <p:cNvSpPr/>
          <p:nvPr/>
        </p:nvSpPr>
        <p:spPr>
          <a:xfrm rot="10800000" flipH="1">
            <a:off x="5603245" y="1210442"/>
            <a:ext cx="4048755" cy="832684"/>
          </a:xfrm>
          <a:prstGeom prst="curvedUp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2" name="11 Flecha izquierda, derecha y arriba"/>
          <p:cNvSpPr/>
          <p:nvPr/>
        </p:nvSpPr>
        <p:spPr>
          <a:xfrm>
            <a:off x="9748845" y="2921195"/>
            <a:ext cx="870857" cy="504286"/>
          </a:xfrm>
          <a:prstGeom prst="leftRightUp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Elipse 12"/>
          <p:cNvSpPr/>
          <p:nvPr/>
        </p:nvSpPr>
        <p:spPr>
          <a:xfrm>
            <a:off x="9886140" y="4428087"/>
            <a:ext cx="504825" cy="50006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Rectángulo 13"/>
          <p:cNvSpPr/>
          <p:nvPr/>
        </p:nvSpPr>
        <p:spPr>
          <a:xfrm>
            <a:off x="9972558" y="4466484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-93663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Elipse 18"/>
          <p:cNvSpPr/>
          <p:nvPr/>
        </p:nvSpPr>
        <p:spPr>
          <a:xfrm>
            <a:off x="8672803" y="5023245"/>
            <a:ext cx="504825" cy="50006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Elipse 19"/>
          <p:cNvSpPr/>
          <p:nvPr/>
        </p:nvSpPr>
        <p:spPr>
          <a:xfrm>
            <a:off x="11001986" y="4991746"/>
            <a:ext cx="504825" cy="50006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8" name="Rectángulo 20"/>
          <p:cNvSpPr/>
          <p:nvPr/>
        </p:nvSpPr>
        <p:spPr>
          <a:xfrm>
            <a:off x="8747122" y="5052273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-93663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24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Rectángulo 21"/>
          <p:cNvSpPr/>
          <p:nvPr/>
        </p:nvSpPr>
        <p:spPr>
          <a:xfrm>
            <a:off x="11076304" y="5006260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-93663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2400" b="1" dirty="0" smtClean="0">
                <a:solidFill>
                  <a:srgbClr val="1F4D7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7168" name="7167 Conector recto de flecha"/>
          <p:cNvCxnSpPr>
            <a:stCxn id="36" idx="6"/>
            <a:endCxn id="34" idx="3"/>
          </p:cNvCxnSpPr>
          <p:nvPr/>
        </p:nvCxnSpPr>
        <p:spPr>
          <a:xfrm flipV="1">
            <a:off x="9177628" y="4854917"/>
            <a:ext cx="782442" cy="418359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1" name="7170 Conector recto de flecha"/>
          <p:cNvCxnSpPr>
            <a:stCxn id="36" idx="6"/>
            <a:endCxn id="37" idx="2"/>
          </p:cNvCxnSpPr>
          <p:nvPr/>
        </p:nvCxnSpPr>
        <p:spPr>
          <a:xfrm flipV="1">
            <a:off x="9177628" y="5241777"/>
            <a:ext cx="1824358" cy="31499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4" name="7173 Conector recto de flecha"/>
          <p:cNvCxnSpPr>
            <a:endCxn id="37" idx="2"/>
          </p:cNvCxnSpPr>
          <p:nvPr/>
        </p:nvCxnSpPr>
        <p:spPr>
          <a:xfrm>
            <a:off x="10328746" y="4854917"/>
            <a:ext cx="673240" cy="386860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6" name="Picture 8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0000" r="90000">
                        <a14:backgroundMark x1="80125" y1="71250" x2="56625" y2="92125"/>
                        <a14:backgroundMark x1="29250" y1="83000" x2="1875" y2="5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829" y="975471"/>
            <a:ext cx="1738171" cy="173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69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MARCO TEÓRICO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DB8C-3F43-45C9-9AB7-68EDC860FE04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21</a:t>
            </a:fld>
            <a:endParaRPr lang="es-EC" dirty="0"/>
          </a:p>
        </p:txBody>
      </p:sp>
      <p:graphicFrame>
        <p:nvGraphicFramePr>
          <p:cNvPr id="37" name="36 Diagrama"/>
          <p:cNvGraphicFramePr/>
          <p:nvPr>
            <p:extLst>
              <p:ext uri="{D42A27DB-BD31-4B8C-83A1-F6EECF244321}">
                <p14:modId xmlns:p14="http://schemas.microsoft.com/office/powerpoint/2010/main" val="3517612055"/>
              </p:ext>
            </p:extLst>
          </p:nvPr>
        </p:nvGraphicFramePr>
        <p:xfrm>
          <a:off x="1435334" y="78232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" name="Rectángulo 4"/>
          <p:cNvSpPr/>
          <p:nvPr/>
        </p:nvSpPr>
        <p:spPr>
          <a:xfrm rot="5400000">
            <a:off x="4754962" y="3297314"/>
            <a:ext cx="539931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lvl="2" algn="ctr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CONSIDERACIONES GENERALES</a:t>
            </a:r>
            <a:endParaRPr lang="es-EC" sz="16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40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Conector recto"/>
          <p:cNvCxnSpPr>
            <a:stCxn id="19" idx="0"/>
          </p:cNvCxnSpPr>
          <p:nvPr/>
        </p:nvCxnSpPr>
        <p:spPr>
          <a:xfrm flipH="1" flipV="1">
            <a:off x="3883096" y="570552"/>
            <a:ext cx="1" cy="3824875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MARCO TEÓRICO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DB8C-3F43-45C9-9AB7-68EDC860FE04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93666" y="643763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22</a:t>
            </a:fld>
            <a:endParaRPr lang="es-EC"/>
          </a:p>
        </p:txBody>
      </p:sp>
      <p:sp>
        <p:nvSpPr>
          <p:cNvPr id="5" name="Rectángulo 4"/>
          <p:cNvSpPr/>
          <p:nvPr/>
        </p:nvSpPr>
        <p:spPr>
          <a:xfrm>
            <a:off x="3545639" y="687567"/>
            <a:ext cx="442685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lvl="2" algn="ctr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TIPOS DE APUNTALAMIENTOS</a:t>
            </a:r>
            <a:endParaRPr lang="es-EC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293223" y="1205759"/>
            <a:ext cx="504825" cy="50006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Elipse 18"/>
          <p:cNvSpPr/>
          <p:nvPr/>
        </p:nvSpPr>
        <p:spPr>
          <a:xfrm>
            <a:off x="3630684" y="4395427"/>
            <a:ext cx="504825" cy="50006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Elipse 19"/>
          <p:cNvSpPr/>
          <p:nvPr/>
        </p:nvSpPr>
        <p:spPr>
          <a:xfrm>
            <a:off x="8088841" y="1126190"/>
            <a:ext cx="504825" cy="50006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>
            <a:off x="379641" y="1244156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-93663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3705003" y="442445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-93663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24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8163159" y="1140704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-93663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2400" b="1" dirty="0" smtClean="0">
                <a:solidFill>
                  <a:srgbClr val="1F4D7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Rectángulo 4"/>
          <p:cNvSpPr/>
          <p:nvPr/>
        </p:nvSpPr>
        <p:spPr>
          <a:xfrm>
            <a:off x="405111" y="1813388"/>
            <a:ext cx="304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sz="16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s-EC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 aquellos que </a:t>
            </a:r>
            <a:r>
              <a:rPr lang="es-EC" sz="16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permiten</a:t>
            </a:r>
            <a:r>
              <a:rPr lang="es-EC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contrarrestar compresiones verticales, su </a:t>
            </a:r>
            <a:r>
              <a:rPr lang="es-EC" sz="16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uso</a:t>
            </a:r>
            <a:r>
              <a:rPr lang="es-EC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está orientado a sostener elementos horizontales. </a:t>
            </a:r>
          </a:p>
        </p:txBody>
      </p:sp>
      <p:sp>
        <p:nvSpPr>
          <p:cNvPr id="16" name="Rectángulo 4"/>
          <p:cNvSpPr/>
          <p:nvPr/>
        </p:nvSpPr>
        <p:spPr>
          <a:xfrm>
            <a:off x="3545639" y="4945367"/>
            <a:ext cx="46436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 aquellos cuya </a:t>
            </a:r>
            <a:r>
              <a:rPr lang="es-EC" sz="16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función</a:t>
            </a:r>
            <a:r>
              <a:rPr lang="es-EC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radica en evitar giros de elementos propensos a volcamientos. </a:t>
            </a:r>
          </a:p>
          <a:p>
            <a:pPr algn="just">
              <a:spcAft>
                <a:spcPts val="0"/>
              </a:spcAft>
            </a:pPr>
            <a:r>
              <a:rPr lang="es-EC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</a:t>
            </a:r>
            <a:r>
              <a:rPr lang="es-EC" sz="16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utilizan</a:t>
            </a:r>
            <a:r>
              <a:rPr lang="es-EC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sostener elementos verticales, dar estabilidad a zanjas y colaborar en el proceso de transmisión de cargas.</a:t>
            </a:r>
          </a:p>
        </p:txBody>
      </p:sp>
      <p:sp>
        <p:nvSpPr>
          <p:cNvPr id="17" name="Rectángulo 4"/>
          <p:cNvSpPr/>
          <p:nvPr/>
        </p:nvSpPr>
        <p:spPr>
          <a:xfrm>
            <a:off x="8088841" y="1633902"/>
            <a:ext cx="39117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 aquellos que se </a:t>
            </a:r>
            <a:r>
              <a:rPr lang="es-EC" sz="16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utilizan</a:t>
            </a:r>
            <a:r>
              <a:rPr lang="es-EC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fundamentalmente para evitar desplomes y </a:t>
            </a: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colaboran </a:t>
            </a:r>
            <a:r>
              <a:rPr lang="es-EC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otras piezas del apuntalamiento en el proceso de transmisión de cargas. </a:t>
            </a:r>
            <a:r>
              <a:rPr lang="es-EC" sz="16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Ayudan</a:t>
            </a:r>
            <a:r>
              <a:rPr lang="es-EC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sostener elementos verticales, así como horizontales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EC" sz="16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4"/>
          <p:cNvSpPr/>
          <p:nvPr/>
        </p:nvSpPr>
        <p:spPr>
          <a:xfrm>
            <a:off x="744392" y="1287698"/>
            <a:ext cx="32354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788" lvl="2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16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Apuntalamientos Verticales</a:t>
            </a:r>
            <a:endParaRPr lang="es-EC" sz="1600" b="1" dirty="0" smtClean="0">
              <a:solidFill>
                <a:srgbClr val="1F4D78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ángulo 4"/>
          <p:cNvSpPr/>
          <p:nvPr/>
        </p:nvSpPr>
        <p:spPr>
          <a:xfrm>
            <a:off x="4246591" y="4486856"/>
            <a:ext cx="34939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788" lvl="2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16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Apuntalamientos Horizontales</a:t>
            </a:r>
            <a:endParaRPr lang="es-EC" sz="1600" b="1" dirty="0" smtClean="0">
              <a:solidFill>
                <a:srgbClr val="1F4D78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Rectángulo 4"/>
          <p:cNvSpPr/>
          <p:nvPr/>
        </p:nvSpPr>
        <p:spPr>
          <a:xfrm>
            <a:off x="8734138" y="1202259"/>
            <a:ext cx="28717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788" lvl="2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16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Apuntalamiento Inclinados</a:t>
            </a:r>
            <a:endParaRPr lang="es-EC" sz="1600" b="1" dirty="0" smtClean="0">
              <a:solidFill>
                <a:srgbClr val="1F4D78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5" name="24 Imagen" descr="C:\Users\PERSONAL\Desktop\TESIS ERICK\Imágenes finales de los apuntalamientos\Apunt. tipo caja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t="28005" r="13430" b="25816"/>
          <a:stretch/>
        </p:blipFill>
        <p:spPr bwMode="auto">
          <a:xfrm>
            <a:off x="443211" y="3252471"/>
            <a:ext cx="2971800" cy="30473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25 Imagen" descr="C:\Users\PERSONAL\Desktop\TESIS ERICK\Imágenes finales de los apuntalamientos\Apunt. tipo zapata mural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2" t="21899" r="20388" b="20291"/>
          <a:stretch/>
        </p:blipFill>
        <p:spPr bwMode="auto">
          <a:xfrm>
            <a:off x="8529350" y="3429000"/>
            <a:ext cx="3076575" cy="30086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26 Imagen" descr="C:\Users\PERSONAL\Desktop\TESIS ERICK\Imágenes finales de los apuntalamientos\Apunt. de codale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4" t="15575" r="14206" b="18945"/>
          <a:stretch/>
        </p:blipFill>
        <p:spPr bwMode="auto">
          <a:xfrm>
            <a:off x="4386827" y="1202259"/>
            <a:ext cx="2961270" cy="32292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2 Conector recto"/>
          <p:cNvCxnSpPr>
            <a:endCxn id="13" idx="0"/>
          </p:cNvCxnSpPr>
          <p:nvPr/>
        </p:nvCxnSpPr>
        <p:spPr>
          <a:xfrm>
            <a:off x="545635" y="570552"/>
            <a:ext cx="1" cy="63520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>
            <a:stCxn id="20" idx="0"/>
          </p:cNvCxnSpPr>
          <p:nvPr/>
        </p:nvCxnSpPr>
        <p:spPr>
          <a:xfrm flipH="1" flipV="1">
            <a:off x="8341253" y="570552"/>
            <a:ext cx="1" cy="55563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61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 rot="5400000">
            <a:off x="2789830" y="-1558080"/>
            <a:ext cx="375046" cy="52466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389860" y="837557"/>
            <a:ext cx="8734425" cy="450013"/>
          </a:xfrm>
        </p:spPr>
        <p:txBody>
          <a:bodyPr>
            <a:noAutofit/>
          </a:bodyPr>
          <a:lstStyle/>
          <a:p>
            <a:pPr lvl="1"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Incorrecto Apuntalamiento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MARCO TEÓRICO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DB8C-3F43-45C9-9AB7-68EDC860FE04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23</a:t>
            </a:fld>
            <a:endParaRPr lang="es-EC"/>
          </a:p>
        </p:txBody>
      </p:sp>
      <p:cxnSp>
        <p:nvCxnSpPr>
          <p:cNvPr id="4" name="Conector recto 3"/>
          <p:cNvCxnSpPr>
            <a:stCxn id="10" idx="2"/>
          </p:cNvCxnSpPr>
          <p:nvPr/>
        </p:nvCxnSpPr>
        <p:spPr>
          <a:xfrm>
            <a:off x="354007" y="1065267"/>
            <a:ext cx="14137" cy="521012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>
            <a:off x="368144" y="6275388"/>
            <a:ext cx="11447469" cy="1428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1393034" y="5624787"/>
            <a:ext cx="3882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Aft>
                <a:spcPts val="0"/>
              </a:spcAft>
            </a:pPr>
            <a:r>
              <a:rPr lang="es-EC" sz="1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Edificio Miraflores – Manta, Ecuador (2016) 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learningfromearthquakes.org/components/com_clearinghouse/assets/2016-04-16-muisne-ecuador/record_images/ceeee0cc-20d9-4ea4-9988-ccd3e9e14a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1" y="1349431"/>
            <a:ext cx="5913824" cy="443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Marcador de fecha 8"/>
          <p:cNvSpPr txBox="1">
            <a:spLocks/>
          </p:cNvSpPr>
          <p:nvPr/>
        </p:nvSpPr>
        <p:spPr>
          <a:xfrm>
            <a:off x="2347685" y="59464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 smtClean="0"/>
              <a:t>Fuente: (EERI</a:t>
            </a:r>
            <a:r>
              <a:rPr lang="es-EC" dirty="0"/>
              <a:t>, 2016)</a:t>
            </a:r>
          </a:p>
        </p:txBody>
      </p:sp>
      <p:pic>
        <p:nvPicPr>
          <p:cNvPr id="5124" name="Picture 4" descr="http://learningfromearthquakes.org/components/com_clearinghouse/assets/2016-04-16-muisne-ecuador/record_images/8aac90c1-03f4-4397-8323-9988ac89f4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964" y="708434"/>
            <a:ext cx="3807273" cy="507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ángulo 12"/>
          <p:cNvSpPr/>
          <p:nvPr/>
        </p:nvSpPr>
        <p:spPr>
          <a:xfrm>
            <a:off x="7303233" y="5652472"/>
            <a:ext cx="34547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Aft>
                <a:spcPts val="0"/>
              </a:spcAft>
            </a:pPr>
            <a:r>
              <a:rPr lang="es-EC" sz="1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Hotel Chávez – Manta, Ecuador (2016) 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Marcador de fecha 8"/>
          <p:cNvSpPr txBox="1">
            <a:spLocks/>
          </p:cNvSpPr>
          <p:nvPr/>
        </p:nvSpPr>
        <p:spPr>
          <a:xfrm>
            <a:off x="8257884" y="5974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 smtClean="0"/>
              <a:t>Fuente: (EERI</a:t>
            </a:r>
            <a:r>
              <a:rPr lang="es-EC" dirty="0"/>
              <a:t>, 2016)</a:t>
            </a:r>
          </a:p>
        </p:txBody>
      </p:sp>
    </p:spTree>
    <p:extLst>
      <p:ext uri="{BB962C8B-B14F-4D97-AF65-F5344CB8AC3E}">
        <p14:creationId xmlns:p14="http://schemas.microsoft.com/office/powerpoint/2010/main" val="336691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 rot="5400000">
            <a:off x="2789830" y="-1558080"/>
            <a:ext cx="375046" cy="52466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389860" y="837557"/>
            <a:ext cx="8734425" cy="450013"/>
          </a:xfrm>
        </p:spPr>
        <p:txBody>
          <a:bodyPr>
            <a:noAutofit/>
          </a:bodyPr>
          <a:lstStyle/>
          <a:p>
            <a:pPr lvl="1"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Incorrecto Apuntalamiento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MARCO TEÓRICO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DB8C-3F43-45C9-9AB7-68EDC860FE04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24</a:t>
            </a:fld>
            <a:endParaRPr lang="es-EC"/>
          </a:p>
        </p:txBody>
      </p:sp>
      <p:cxnSp>
        <p:nvCxnSpPr>
          <p:cNvPr id="4" name="Conector recto 3"/>
          <p:cNvCxnSpPr>
            <a:stCxn id="10" idx="2"/>
          </p:cNvCxnSpPr>
          <p:nvPr/>
        </p:nvCxnSpPr>
        <p:spPr>
          <a:xfrm>
            <a:off x="354007" y="1065267"/>
            <a:ext cx="14137" cy="521012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>
            <a:off x="368144" y="6275388"/>
            <a:ext cx="11447469" cy="1428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1605081" y="5623555"/>
            <a:ext cx="30635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Aft>
                <a:spcPts val="0"/>
              </a:spcAft>
            </a:pPr>
            <a:r>
              <a:rPr lang="es-EC" sz="1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Vivienda – Manta, Ecuador (2016) 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Marcador de fecha 8"/>
          <p:cNvSpPr txBox="1">
            <a:spLocks/>
          </p:cNvSpPr>
          <p:nvPr/>
        </p:nvSpPr>
        <p:spPr>
          <a:xfrm>
            <a:off x="2347685" y="59464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 smtClean="0"/>
              <a:t>Fuente: (EERI</a:t>
            </a:r>
            <a:r>
              <a:rPr lang="es-EC" dirty="0"/>
              <a:t>, 2016)</a:t>
            </a:r>
          </a:p>
        </p:txBody>
      </p:sp>
      <p:sp>
        <p:nvSpPr>
          <p:cNvPr id="25" name="Rectángulo 12"/>
          <p:cNvSpPr/>
          <p:nvPr/>
        </p:nvSpPr>
        <p:spPr>
          <a:xfrm>
            <a:off x="7303233" y="5652472"/>
            <a:ext cx="3695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Aft>
                <a:spcPts val="0"/>
              </a:spcAft>
            </a:pPr>
            <a:r>
              <a:rPr lang="es-EC" sz="1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Edificio C/R </a:t>
            </a:r>
            <a:r>
              <a:rPr lang="es-EC" sz="1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Portoviejo, Ecuador (2016) 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Marcador de fecha 8"/>
          <p:cNvSpPr txBox="1">
            <a:spLocks/>
          </p:cNvSpPr>
          <p:nvPr/>
        </p:nvSpPr>
        <p:spPr>
          <a:xfrm>
            <a:off x="8257884" y="5974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 smtClean="0"/>
              <a:t>Fuente: (EERI</a:t>
            </a:r>
            <a:r>
              <a:rPr lang="es-EC" dirty="0"/>
              <a:t>, 2016)</a:t>
            </a:r>
          </a:p>
        </p:txBody>
      </p:sp>
      <p:pic>
        <p:nvPicPr>
          <p:cNvPr id="6146" name="Picture 2" descr="http://learningfromearthquakes.org/components/com_clearinghouse/assets/2016-04-16-muisne-ecuador/record_images/f7137f1e-1b26-4c24-9841-9c3618d4429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/>
          <a:stretch/>
        </p:blipFill>
        <p:spPr bwMode="auto">
          <a:xfrm rot="5400000">
            <a:off x="6614646" y="1198213"/>
            <a:ext cx="4985331" cy="412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learningfromearthquakes.org/components/com_clearinghouse/assets/2016-04-16-muisne-ecuador/record_images/772891b7-34ab-4c31-80ef-f96edd1440e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15" y="1434071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50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265726" y="2177143"/>
            <a:ext cx="5632174" cy="1132741"/>
          </a:xfrm>
        </p:spPr>
        <p:txBody>
          <a:bodyPr/>
          <a:lstStyle/>
          <a:p>
            <a:pPr algn="ctr"/>
            <a:r>
              <a:rPr lang="es-EC" b="1" dirty="0" smtClean="0"/>
              <a:t>CAPÍTULO III</a:t>
            </a:r>
            <a:endParaRPr lang="es-EC" b="1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b="0" dirty="0" smtClean="0"/>
              <a:t>SELECCIÓN DE LOS APUNTALAMIENTOS Y MADERA ESTRUCTURAL</a:t>
            </a:r>
            <a:endParaRPr lang="es-EC" b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E40A2-A2BD-4196-9754-E56FF22F47EC}" type="datetime1">
              <a:rPr lang="es-EC" smtClean="0"/>
              <a:t>16/01/2020</a:t>
            </a:fld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t>25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3892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sz="2800" b="1" dirty="0"/>
              <a:t>SELECCIÓN DE APUNTALAMIENTOS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26</a:t>
            </a:fld>
            <a:endParaRPr lang="es-EC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457050465"/>
              </p:ext>
            </p:extLst>
          </p:nvPr>
        </p:nvGraphicFramePr>
        <p:xfrm>
          <a:off x="3055128" y="1252674"/>
          <a:ext cx="5907314" cy="4357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5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dirty="0" smtClean="0"/>
              <a:t>Apuntalamientos Verticales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22" y="1110117"/>
            <a:ext cx="3502050" cy="3578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263" y="1138718"/>
            <a:ext cx="3188292" cy="35495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469" y="1646543"/>
            <a:ext cx="3196526" cy="4787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Elipse 6"/>
          <p:cNvSpPr/>
          <p:nvPr/>
        </p:nvSpPr>
        <p:spPr>
          <a:xfrm>
            <a:off x="-73503" y="711660"/>
            <a:ext cx="504825" cy="50006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Elipse 10"/>
          <p:cNvSpPr/>
          <p:nvPr/>
        </p:nvSpPr>
        <p:spPr>
          <a:xfrm>
            <a:off x="8012438" y="711660"/>
            <a:ext cx="504825" cy="50006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8086756" y="730858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-93663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24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816" y="730858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-93663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ángulo 4"/>
          <p:cNvSpPr/>
          <p:nvPr/>
        </p:nvSpPr>
        <p:spPr>
          <a:xfrm>
            <a:off x="431322" y="4917495"/>
            <a:ext cx="3576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600" b="1" i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Apuntalamiento Vertical Tipo Caja</a:t>
            </a:r>
          </a:p>
        </p:txBody>
      </p:sp>
      <p:sp>
        <p:nvSpPr>
          <p:cNvPr id="15" name="Rectángulo 4"/>
          <p:cNvSpPr/>
          <p:nvPr/>
        </p:nvSpPr>
        <p:spPr>
          <a:xfrm>
            <a:off x="4382548" y="961690"/>
            <a:ext cx="3576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600" b="1" i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Prueba de Carga Apuntalamiento Tipo Caja</a:t>
            </a:r>
          </a:p>
        </p:txBody>
      </p:sp>
      <p:sp>
        <p:nvSpPr>
          <p:cNvPr id="16" name="Rectángulo 4"/>
          <p:cNvSpPr/>
          <p:nvPr/>
        </p:nvSpPr>
        <p:spPr>
          <a:xfrm>
            <a:off x="8323225" y="4839438"/>
            <a:ext cx="3576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600" b="1" i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Apuntalamiento Vertical en T</a:t>
            </a: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27</a:t>
            </a:fld>
            <a:endParaRPr lang="es-EC" dirty="0"/>
          </a:p>
        </p:txBody>
      </p:sp>
      <p:sp>
        <p:nvSpPr>
          <p:cNvPr id="19" name="Marcador de fecha 8"/>
          <p:cNvSpPr txBox="1">
            <a:spLocks/>
          </p:cNvSpPr>
          <p:nvPr/>
        </p:nvSpPr>
        <p:spPr>
          <a:xfrm>
            <a:off x="4572469" y="64368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 smtClean="0"/>
              <a:t>Fuente: </a:t>
            </a:r>
            <a:r>
              <a:rPr lang="es-EC" dirty="0" smtClean="0"/>
              <a:t>(Sánchez, 2015)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8387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dirty="0" smtClean="0"/>
              <a:t>Apuntalamientos Horizontales</a:t>
            </a:r>
            <a:endParaRPr lang="en-US" dirty="0"/>
          </a:p>
        </p:txBody>
      </p:sp>
      <p:sp>
        <p:nvSpPr>
          <p:cNvPr id="7" name="Elipse 6"/>
          <p:cNvSpPr/>
          <p:nvPr/>
        </p:nvSpPr>
        <p:spPr>
          <a:xfrm>
            <a:off x="-74319" y="1053678"/>
            <a:ext cx="504825" cy="50006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Elipse 10"/>
          <p:cNvSpPr/>
          <p:nvPr/>
        </p:nvSpPr>
        <p:spPr>
          <a:xfrm>
            <a:off x="8012437" y="1053678"/>
            <a:ext cx="504825" cy="50006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8086755" y="1072876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-93663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24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0" y="1072876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-93663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ángulo 4"/>
          <p:cNvSpPr/>
          <p:nvPr/>
        </p:nvSpPr>
        <p:spPr>
          <a:xfrm>
            <a:off x="607290" y="5333464"/>
            <a:ext cx="3576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600" b="1" i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Apuntalamiento </a:t>
            </a:r>
            <a:r>
              <a:rPr lang="es-EC" sz="1600" b="1" i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Horizontal de dos postes</a:t>
            </a:r>
            <a:endParaRPr lang="es-EC" sz="1600" b="1" i="1" u="sng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4"/>
          <p:cNvSpPr/>
          <p:nvPr/>
        </p:nvSpPr>
        <p:spPr>
          <a:xfrm>
            <a:off x="8323225" y="5333464"/>
            <a:ext cx="3576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600" b="1" i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Apuntalamiento </a:t>
            </a:r>
            <a:r>
              <a:rPr lang="es-EC" sz="1600" b="1" i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Horizontal de codales</a:t>
            </a:r>
            <a:endParaRPr lang="es-EC" sz="1600" b="1" i="1" u="sng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Marcador de conteni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76" y="1554687"/>
            <a:ext cx="3685082" cy="3586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Marcador de conteni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973" y="1554687"/>
            <a:ext cx="3250620" cy="3586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ángulo 2"/>
          <p:cNvSpPr/>
          <p:nvPr/>
        </p:nvSpPr>
        <p:spPr>
          <a:xfrm>
            <a:off x="4715500" y="2549753"/>
            <a:ext cx="3549350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i="1" dirty="0" smtClean="0"/>
              <a:t>Apuntalamiento de muros y paredes interiores y exteriores</a:t>
            </a:r>
          </a:p>
          <a:p>
            <a:endParaRPr lang="es-ES" sz="24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i="1" dirty="0" smtClean="0"/>
              <a:t>Golpeteo entre edificaciones</a:t>
            </a:r>
            <a:endParaRPr lang="en-US" sz="2400" b="1" i="1" dirty="0"/>
          </a:p>
        </p:txBody>
      </p:sp>
      <p:sp>
        <p:nvSpPr>
          <p:cNvPr id="1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28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196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dirty="0" smtClean="0"/>
              <a:t>Apuntalamientos Inclinados</a:t>
            </a:r>
            <a:endParaRPr lang="en-US" dirty="0"/>
          </a:p>
        </p:txBody>
      </p:sp>
      <p:sp>
        <p:nvSpPr>
          <p:cNvPr id="7" name="Elipse 6"/>
          <p:cNvSpPr/>
          <p:nvPr/>
        </p:nvSpPr>
        <p:spPr>
          <a:xfrm>
            <a:off x="-73503" y="711660"/>
            <a:ext cx="504825" cy="50006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Elipse 10"/>
          <p:cNvSpPr/>
          <p:nvPr/>
        </p:nvSpPr>
        <p:spPr>
          <a:xfrm>
            <a:off x="8012438" y="711660"/>
            <a:ext cx="504825" cy="50006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8086756" y="730858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-93663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24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816" y="730858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-93663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ángulo 4"/>
          <p:cNvSpPr/>
          <p:nvPr/>
        </p:nvSpPr>
        <p:spPr>
          <a:xfrm>
            <a:off x="431322" y="4917495"/>
            <a:ext cx="3576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600" b="1" i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Apuntalamiento Inclinado Tipo Zapata Mural</a:t>
            </a:r>
          </a:p>
        </p:txBody>
      </p:sp>
      <p:sp>
        <p:nvSpPr>
          <p:cNvPr id="15" name="Rectángulo 4"/>
          <p:cNvSpPr/>
          <p:nvPr/>
        </p:nvSpPr>
        <p:spPr>
          <a:xfrm>
            <a:off x="4324967" y="2368181"/>
            <a:ext cx="3576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600" b="1" i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Apuntalamiento Inclinado a Fricción</a:t>
            </a:r>
          </a:p>
        </p:txBody>
      </p:sp>
      <p:sp>
        <p:nvSpPr>
          <p:cNvPr id="16" name="Rectángulo 4"/>
          <p:cNvSpPr/>
          <p:nvPr/>
        </p:nvSpPr>
        <p:spPr>
          <a:xfrm>
            <a:off x="8323225" y="4839438"/>
            <a:ext cx="3576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600" b="1" i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Apuntalamiento Inclinado Simple</a:t>
            </a: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Marcador de conteni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6" y="1350489"/>
            <a:ext cx="3579323" cy="34889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Marcador de conteni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850" y="1344509"/>
            <a:ext cx="3486003" cy="3494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Marcador de contenid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291" y="3091973"/>
            <a:ext cx="3574332" cy="3218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Elipse 20"/>
          <p:cNvSpPr/>
          <p:nvPr/>
        </p:nvSpPr>
        <p:spPr>
          <a:xfrm>
            <a:off x="8086757" y="6065169"/>
            <a:ext cx="504825" cy="50006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Rectángulo 21"/>
          <p:cNvSpPr/>
          <p:nvPr/>
        </p:nvSpPr>
        <p:spPr>
          <a:xfrm>
            <a:off x="8161075" y="6079683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-93663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2400" b="1" dirty="0" smtClean="0">
                <a:solidFill>
                  <a:srgbClr val="1F4D7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29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1474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CONTENIDO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DB8C-3F43-45C9-9AB7-68EDC860FE04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3</a:t>
            </a:fld>
            <a:endParaRPr lang="es-EC"/>
          </a:p>
        </p:txBody>
      </p:sp>
      <p:sp>
        <p:nvSpPr>
          <p:cNvPr id="10" name="Marcador de texto 6"/>
          <p:cNvSpPr txBox="1">
            <a:spLocks/>
          </p:cNvSpPr>
          <p:nvPr/>
        </p:nvSpPr>
        <p:spPr>
          <a:xfrm>
            <a:off x="1998280" y="790066"/>
            <a:ext cx="7262544" cy="61536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400" b="1" dirty="0" smtClean="0"/>
              <a:t>Capítulo I:</a:t>
            </a:r>
          </a:p>
          <a:p>
            <a:pPr marL="0" indent="0">
              <a:buNone/>
            </a:pPr>
            <a:r>
              <a:rPr lang="es-EC" sz="2400" dirty="0"/>
              <a:t>	</a:t>
            </a:r>
            <a:r>
              <a:rPr lang="es-EC" sz="2000" dirty="0" smtClean="0"/>
              <a:t>- Generalidades</a:t>
            </a:r>
          </a:p>
          <a:p>
            <a:r>
              <a:rPr lang="es-EC" sz="2400" b="1" dirty="0"/>
              <a:t>Capítulo </a:t>
            </a:r>
            <a:r>
              <a:rPr lang="es-EC" sz="2400" b="1" dirty="0" smtClean="0"/>
              <a:t>II:</a:t>
            </a:r>
          </a:p>
          <a:p>
            <a:pPr marL="0" indent="0">
              <a:buNone/>
            </a:pPr>
            <a:r>
              <a:rPr lang="es-EC" sz="2400" dirty="0" smtClean="0"/>
              <a:t>	</a:t>
            </a:r>
            <a:r>
              <a:rPr lang="es-EC" sz="2400" dirty="0"/>
              <a:t>- </a:t>
            </a:r>
            <a:r>
              <a:rPr lang="es-EC" sz="2000" dirty="0" smtClean="0"/>
              <a:t>Marco Teórico</a:t>
            </a:r>
            <a:endParaRPr lang="es-EC" sz="2000" dirty="0"/>
          </a:p>
          <a:p>
            <a:r>
              <a:rPr lang="es-EC" sz="2400" b="1" dirty="0"/>
              <a:t>Capítulo </a:t>
            </a:r>
            <a:r>
              <a:rPr lang="es-EC" sz="2400" b="1" dirty="0" smtClean="0"/>
              <a:t>III:</a:t>
            </a:r>
          </a:p>
          <a:p>
            <a:pPr marL="0" indent="0">
              <a:buNone/>
            </a:pPr>
            <a:r>
              <a:rPr lang="es-EC" sz="2000" dirty="0" smtClean="0"/>
              <a:t>	</a:t>
            </a:r>
            <a:r>
              <a:rPr lang="es-EC" sz="2000" dirty="0"/>
              <a:t>- </a:t>
            </a:r>
            <a:r>
              <a:rPr lang="es-EC" sz="2000" dirty="0" smtClean="0"/>
              <a:t>Selección de Apuntalamientos</a:t>
            </a:r>
            <a:endParaRPr lang="es-EC" sz="2000" dirty="0"/>
          </a:p>
          <a:p>
            <a:pPr marL="0" indent="0">
              <a:buNone/>
            </a:pPr>
            <a:r>
              <a:rPr lang="es-EC" sz="2000" dirty="0" smtClean="0"/>
              <a:t>	- Selección de Madera Estructural</a:t>
            </a:r>
          </a:p>
          <a:p>
            <a:r>
              <a:rPr lang="es-EC" sz="2400" b="1" dirty="0"/>
              <a:t>Capítulo </a:t>
            </a:r>
            <a:r>
              <a:rPr lang="es-EC" sz="2400" b="1" dirty="0" smtClean="0"/>
              <a:t>IV:</a:t>
            </a:r>
          </a:p>
          <a:p>
            <a:pPr marL="0" indent="0">
              <a:buNone/>
            </a:pPr>
            <a:r>
              <a:rPr lang="es-EC" sz="2000" dirty="0"/>
              <a:t>	- </a:t>
            </a:r>
            <a:r>
              <a:rPr lang="es-EC" sz="2000" dirty="0" smtClean="0"/>
              <a:t>Generación de la Guía (GA-MD-HA)</a:t>
            </a:r>
            <a:endParaRPr lang="es-EC" sz="2000" dirty="0"/>
          </a:p>
          <a:p>
            <a:r>
              <a:rPr lang="es-EC" sz="2400" b="1" dirty="0"/>
              <a:t>Capítulo </a:t>
            </a:r>
            <a:r>
              <a:rPr lang="es-EC" sz="2400" b="1" dirty="0" smtClean="0"/>
              <a:t>V:</a:t>
            </a:r>
          </a:p>
          <a:p>
            <a:pPr marL="0" indent="0">
              <a:buNone/>
            </a:pPr>
            <a:r>
              <a:rPr lang="es-EC" sz="2400" dirty="0"/>
              <a:t>	</a:t>
            </a:r>
            <a:r>
              <a:rPr lang="es-EC" sz="2000" dirty="0"/>
              <a:t>- </a:t>
            </a:r>
            <a:r>
              <a:rPr lang="es-EC" sz="2000" dirty="0" smtClean="0"/>
              <a:t>Validación de la Guía (GA-MD-HA)</a:t>
            </a:r>
          </a:p>
          <a:p>
            <a:r>
              <a:rPr lang="es-EC" sz="2400" b="1" dirty="0" smtClean="0"/>
              <a:t>Capítulo VI:</a:t>
            </a:r>
          </a:p>
          <a:p>
            <a:pPr marL="0" indent="0">
              <a:buNone/>
            </a:pPr>
            <a:r>
              <a:rPr lang="es-EC" sz="2400" dirty="0" smtClean="0"/>
              <a:t>	</a:t>
            </a:r>
            <a:r>
              <a:rPr lang="es-EC" sz="2000" dirty="0" smtClean="0"/>
              <a:t>- Conclusiones y Recomendaciones</a:t>
            </a:r>
            <a:endParaRPr lang="es-EC" sz="2000" dirty="0"/>
          </a:p>
          <a:p>
            <a:pPr marL="0" indent="0">
              <a:buNone/>
            </a:pPr>
            <a:endParaRPr lang="es-EC" sz="2400" dirty="0"/>
          </a:p>
          <a:p>
            <a:pPr marL="0" indent="0">
              <a:buNone/>
            </a:pPr>
            <a:endParaRPr lang="es-EC" sz="2400" dirty="0"/>
          </a:p>
          <a:p>
            <a:pPr marL="0" indent="0">
              <a:buNone/>
            </a:pPr>
            <a:endParaRPr lang="es-EC" sz="2400" dirty="0"/>
          </a:p>
          <a:p>
            <a:pPr marL="0" indent="0">
              <a:buNone/>
            </a:pPr>
            <a:endParaRPr lang="es-EC" sz="2400" dirty="0"/>
          </a:p>
          <a:p>
            <a:pPr marL="0" indent="0">
              <a:buNone/>
            </a:pPr>
            <a:endParaRPr lang="es-EC" sz="2400" dirty="0"/>
          </a:p>
          <a:p>
            <a:pPr marL="0" indent="0">
              <a:buNone/>
            </a:pPr>
            <a:endParaRPr lang="es-EC" sz="2400" dirty="0"/>
          </a:p>
          <a:p>
            <a:pPr marL="0" indent="0">
              <a:buNone/>
            </a:pPr>
            <a:endParaRPr lang="es-EC" sz="2400" dirty="0" smtClean="0"/>
          </a:p>
          <a:p>
            <a:pPr marL="0" indent="0">
              <a:buNone/>
            </a:pP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407874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07604" y="843644"/>
            <a:ext cx="9520989" cy="660698"/>
          </a:xfrm>
        </p:spPr>
        <p:txBody>
          <a:bodyPr>
            <a:normAutofit/>
          </a:bodyPr>
          <a:lstStyle/>
          <a:p>
            <a:r>
              <a:rPr lang="es-EC" sz="3600" b="1" dirty="0"/>
              <a:t>Marco</a:t>
            </a:r>
            <a:r>
              <a:rPr lang="es-EC" sz="3600" dirty="0" smtClean="0"/>
              <a:t> </a:t>
            </a:r>
            <a:r>
              <a:rPr lang="es-EC" sz="3600" b="1" dirty="0"/>
              <a:t>Normativo y Referencia</a:t>
            </a:r>
            <a:endParaRPr lang="es-EC" sz="3600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103382251"/>
              </p:ext>
            </p:extLst>
          </p:nvPr>
        </p:nvGraphicFramePr>
        <p:xfrm>
          <a:off x="831475" y="1614786"/>
          <a:ext cx="1060115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SELECCIÓN DE LA MADERA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>
          <a:xfrm>
            <a:off x="1580388" y="6333821"/>
            <a:ext cx="2743200" cy="365125"/>
          </a:xfrm>
        </p:spPr>
        <p:txBody>
          <a:bodyPr/>
          <a:lstStyle/>
          <a:p>
            <a:fld id="{25F3DB8C-3F43-45C9-9AB7-68EDC860FE04}" type="datetime1">
              <a:rPr lang="es-EC" smtClean="0"/>
              <a:t>16/01/2020</a:t>
            </a:fld>
            <a:endParaRPr lang="es-EC" dirty="0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30</a:t>
            </a:fld>
            <a:endParaRPr lang="es-EC"/>
          </a:p>
        </p:txBody>
      </p:sp>
      <p:pic>
        <p:nvPicPr>
          <p:cNvPr id="8194" name="Picture 2" descr="Resultado de imagen para nec 15 capitulo madera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71" y="901700"/>
            <a:ext cx="127434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ultado de imagen para manual para el diseño de maderas del grupo andino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" r="4123" b="4865"/>
          <a:stretch/>
        </p:blipFill>
        <p:spPr bwMode="auto">
          <a:xfrm>
            <a:off x="10670910" y="3076269"/>
            <a:ext cx="1190131" cy="164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sultado de imagen para catálogo de madera estructural del ecuador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 t="20563" r="2828" b="5430"/>
          <a:stretch/>
        </p:blipFill>
        <p:spPr bwMode="auto">
          <a:xfrm>
            <a:off x="126106" y="5050969"/>
            <a:ext cx="1410740" cy="15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11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34471" y="690710"/>
            <a:ext cx="12326471" cy="41237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lvl="2" algn="ctr"/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Especies estudiadas según el Manual de Diseño para Maderas del Grupo Andino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143064" y="5554278"/>
            <a:ext cx="2100255" cy="3653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sz="105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(PADT-REFORT, 1984)</a:t>
            </a:r>
            <a:endParaRPr lang="es-EC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4CE1-BB7E-4DE5-BC6A-A102828DAB4E}" type="datetime1">
              <a:rPr lang="es-EC" smtClean="0"/>
              <a:t>16/01/2020</a:t>
            </a:fld>
            <a:endParaRPr lang="es-EC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31</a:t>
            </a:fld>
            <a:endParaRPr lang="es-EC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SELECCIÓN DE LA MADERA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202900"/>
              </p:ext>
            </p:extLst>
          </p:nvPr>
        </p:nvGraphicFramePr>
        <p:xfrm>
          <a:off x="195546" y="1829258"/>
          <a:ext cx="5748339" cy="384048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6048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859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73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45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Ítem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Nombre Científico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Nombre Común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Densidad Básica (kg/m</a:t>
                      </a:r>
                      <a:r>
                        <a:rPr lang="es-ES" sz="14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Brosimum utile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Sande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Cedrelinga catenaeformis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Seique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Cespedezia spathulata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Pacora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Chlorophora tinctoria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Moral fina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Chrysophyllum cainito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Caimitillo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Clarisia racemosa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Pituca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Eucalyotus globulus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Eucalipto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Guarea sp.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Piaste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Hieronyma chocoensis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Mascarey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Humiriastrum procerum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Chanul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225485"/>
              </p:ext>
            </p:extLst>
          </p:nvPr>
        </p:nvGraphicFramePr>
        <p:xfrm>
          <a:off x="6167437" y="2103605"/>
          <a:ext cx="5705476" cy="352044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543949"/>
                <a:gridCol w="2189727"/>
                <a:gridCol w="1785937"/>
                <a:gridCol w="1185863"/>
              </a:tblGrid>
              <a:tr h="307426">
                <a:tc gridSpan="4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i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CONTINÚA</a:t>
                      </a:r>
                      <a:endParaRPr lang="es-EC" sz="1400" i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Minquartia</a:t>
                      </a: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guianensis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Guayacán pechiche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Parkia sp.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Tangama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Pinus radiata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Pino insigne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Pithecellobiem</a:t>
                      </a: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latifolium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Jíbaro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Podocarpus rospigllosii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Romerillo fino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Podocarpus oleifolius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Romerillo </a:t>
                      </a:r>
                      <a:r>
                        <a:rPr lang="es-E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azuceno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Pseudolmedia laevigata 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Chimi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Terminalia amazonia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Yumbinque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Triplaris guayaquilensis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Fernan Sánchez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Vochysia</a:t>
                      </a: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macrophylla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Laguno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907" marR="51907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8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34471" y="806824"/>
            <a:ext cx="12326472" cy="48279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lvl="2" algn="ctr"/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Especies estudiadas según </a:t>
            </a:r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Catálogo de Madera Estructural en el Ecuador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93464" y="4570028"/>
            <a:ext cx="1925527" cy="352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sz="1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(Espinosa et al., 2018)</a:t>
            </a:r>
            <a:endParaRPr lang="es-EC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arcador de fecha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81AD-0B74-4CFD-BDCB-ECA30131DF2A}" type="datetime1">
              <a:rPr lang="es-EC" smtClean="0"/>
              <a:t>16/01/2020</a:t>
            </a:fld>
            <a:endParaRPr lang="es-EC"/>
          </a:p>
        </p:txBody>
      </p:sp>
      <p:sp>
        <p:nvSpPr>
          <p:cNvPr id="13" name="Marcador de número de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32</a:t>
            </a:fld>
            <a:endParaRPr lang="es-EC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SELECCIÓN DE LA MADERA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727159"/>
              </p:ext>
            </p:extLst>
          </p:nvPr>
        </p:nvGraphicFramePr>
        <p:xfrm>
          <a:off x="464457" y="1910601"/>
          <a:ext cx="10972800" cy="301752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5815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678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37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359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8375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70589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8375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83026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Nº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Especie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Nº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Especie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Nº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Especie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Nº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Especie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Moral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Arenillo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Copal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Cedro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Roble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Jigua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Laurel de la costa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Teca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Amarillo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Laurel del Oriente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Fernán Sánchez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Abío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Guachapelí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Seique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Eucalipto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Nogal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Chanul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Canelo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Pino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Guayacán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Figueroa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Ciprés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Alcanfor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Cedro Negro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Melina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Limoncillo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Cedro Macho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Capulí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Romerillo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Pechiche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Yumbingue Amarillo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Jicopo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Bálsamo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Mascarey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Yumbingue Blanco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Nacascol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Caoba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Yaso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Yumbingue</a:t>
                      </a: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Negro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Pituca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82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1" name="Picture 27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950" y="4565827"/>
            <a:ext cx="2728851" cy="154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5" name="Picture 21" descr="Resultado de imagen para inventari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783" y="1504324"/>
            <a:ext cx="3514124" cy="162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Resultado de imagen para huella ambiental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103" y="5691027"/>
            <a:ext cx="1082254" cy="101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Resultado de imagen para bosques de la amazonia ecuatorian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" b="15298"/>
          <a:stretch/>
        </p:blipFill>
        <p:spPr bwMode="auto">
          <a:xfrm>
            <a:off x="2835580" y="3372296"/>
            <a:ext cx="3007297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34471" y="794154"/>
            <a:ext cx="12326471" cy="48279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lvl="2" algn="ctr"/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Madera y su Manejo Sustentable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0290137" y="1777964"/>
            <a:ext cx="14096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0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Especies existentes</a:t>
            </a:r>
            <a:endParaRPr lang="es-EC" sz="1000" dirty="0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 dirty="0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33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SELECCIÓN DE LA MADERA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Resultado de imagen para MAE ecuad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80" y="2442441"/>
            <a:ext cx="1343025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sultado de imagen para MA-GAP ecuad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18" y="4443593"/>
            <a:ext cx="1769148" cy="94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ás"/>
          <p:cNvSpPr/>
          <p:nvPr/>
        </p:nvSpPr>
        <p:spPr>
          <a:xfrm>
            <a:off x="842233" y="3785466"/>
            <a:ext cx="426720" cy="466494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4032234" y="1575371"/>
            <a:ext cx="16036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lan 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Manejo Forestal 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ustentable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6" descr="Resultado de imagen para plan de manejo ambiental dibuj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" name="AutoShape 8" descr="Resultado de imagen para plan de manejo ambiental dibuj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0" name="AutoShape 10" descr="Resultado de imagen para plan de manejo ambiental dibuj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1275" name="Picture 11" descr="F:\CD - TITULACIÓN\imagenes diapositivas\descarga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6" t="5503" r="59564" b="4687"/>
          <a:stretch/>
        </p:blipFill>
        <p:spPr bwMode="auto">
          <a:xfrm>
            <a:off x="3288431" y="1680750"/>
            <a:ext cx="743803" cy="109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2879606" y="3928794"/>
            <a:ext cx="300729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REFORESTACIÓN</a:t>
            </a:r>
            <a:r>
              <a:rPr lang="es-EC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EC" sz="14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Programada </a:t>
            </a:r>
            <a:r>
              <a:rPr lang="es-EC" sz="1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y </a:t>
            </a:r>
            <a:r>
              <a:rPr lang="es-EC" sz="14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Sistematizada</a:t>
            </a:r>
            <a:endParaRPr lang="es-EC" sz="14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15 Flecha abajo"/>
          <p:cNvSpPr/>
          <p:nvPr/>
        </p:nvSpPr>
        <p:spPr>
          <a:xfrm>
            <a:off x="4236390" y="2836801"/>
            <a:ext cx="293730" cy="408604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Flecha abajo"/>
          <p:cNvSpPr/>
          <p:nvPr/>
        </p:nvSpPr>
        <p:spPr>
          <a:xfrm>
            <a:off x="4236390" y="5213159"/>
            <a:ext cx="293730" cy="408604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Abrir llave"/>
          <p:cNvSpPr/>
          <p:nvPr/>
        </p:nvSpPr>
        <p:spPr>
          <a:xfrm>
            <a:off x="2072640" y="1504324"/>
            <a:ext cx="641020" cy="4848939"/>
          </a:xfrm>
          <a:prstGeom prst="lef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Elipse"/>
          <p:cNvSpPr/>
          <p:nvPr/>
        </p:nvSpPr>
        <p:spPr>
          <a:xfrm rot="19250026">
            <a:off x="2675872" y="1383915"/>
            <a:ext cx="882344" cy="63726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3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2015</a:t>
            </a:r>
            <a:endParaRPr lang="es-EC" sz="13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0" name="19 Conector recto de flecha"/>
          <p:cNvCxnSpPr>
            <a:stCxn id="7" idx="3"/>
          </p:cNvCxnSpPr>
          <p:nvPr/>
        </p:nvCxnSpPr>
        <p:spPr>
          <a:xfrm flipV="1">
            <a:off x="5635839" y="2175535"/>
            <a:ext cx="2944281" cy="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Rectángulo"/>
          <p:cNvSpPr/>
          <p:nvPr/>
        </p:nvSpPr>
        <p:spPr>
          <a:xfrm>
            <a:off x="6306176" y="1901075"/>
            <a:ext cx="16036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 través de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ángulo 4"/>
          <p:cNvSpPr/>
          <p:nvPr/>
        </p:nvSpPr>
        <p:spPr>
          <a:xfrm>
            <a:off x="10229177" y="1978465"/>
            <a:ext cx="1569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0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Especies protegidas</a:t>
            </a:r>
            <a:endParaRPr lang="es-EC" sz="1000" dirty="0"/>
          </a:p>
        </p:txBody>
      </p:sp>
      <p:pic>
        <p:nvPicPr>
          <p:cNvPr id="11287" name="Picture 23" descr="Resultado de imagen para importancia ecologica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976" y="3542767"/>
            <a:ext cx="758826" cy="75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32 Rectángulo"/>
          <p:cNvSpPr/>
          <p:nvPr/>
        </p:nvSpPr>
        <p:spPr>
          <a:xfrm>
            <a:off x="9297951" y="3605629"/>
            <a:ext cx="1603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Importancia</a:t>
            </a:r>
          </a:p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Ecológica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22 Conector recto de flecha"/>
          <p:cNvCxnSpPr/>
          <p:nvPr/>
        </p:nvCxnSpPr>
        <p:spPr>
          <a:xfrm flipH="1">
            <a:off x="9861845" y="3174225"/>
            <a:ext cx="1" cy="41317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Rectángulo"/>
          <p:cNvSpPr/>
          <p:nvPr/>
        </p:nvSpPr>
        <p:spPr>
          <a:xfrm>
            <a:off x="8953414" y="4557704"/>
            <a:ext cx="2356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ucalipto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89" name="Picture 25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327" y="4898031"/>
            <a:ext cx="862875" cy="129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Rectángulo"/>
          <p:cNvSpPr/>
          <p:nvPr/>
        </p:nvSpPr>
        <p:spPr>
          <a:xfrm>
            <a:off x="6409461" y="5676953"/>
            <a:ext cx="21706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Cedro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Caoba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Yumbingue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Negro </a:t>
            </a:r>
          </a:p>
        </p:txBody>
      </p:sp>
      <p:sp>
        <p:nvSpPr>
          <p:cNvPr id="40" name="39 Rectángulo"/>
          <p:cNvSpPr/>
          <p:nvPr/>
        </p:nvSpPr>
        <p:spPr>
          <a:xfrm>
            <a:off x="9194527" y="6092452"/>
            <a:ext cx="18745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Fuente: (MA-GAP, 2016)</a:t>
            </a:r>
            <a:endParaRPr lang="es-EC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15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34472" y="992274"/>
            <a:ext cx="12326471" cy="48279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lvl="2" algn="ctr"/>
            <a:r>
              <a:rPr lang="es-EC" sz="2800" b="1" dirty="0"/>
              <a:t>Madera de U</a:t>
            </a:r>
            <a:r>
              <a:rPr lang="es-EC" sz="2800" b="1" dirty="0" smtClean="0"/>
              <a:t>so Estructural </a:t>
            </a:r>
            <a:r>
              <a:rPr lang="es-EC" sz="2800" b="1" dirty="0"/>
              <a:t>de acuerdo a su </a:t>
            </a:r>
            <a:r>
              <a:rPr lang="es-EC" sz="2800" b="1" dirty="0" smtClean="0"/>
              <a:t>Resistencia</a:t>
            </a:r>
            <a:endParaRPr lang="es-EC" sz="2800" b="1" dirty="0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34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SELECCIÓN DE LA MADERA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2448708326"/>
              </p:ext>
            </p:extLst>
          </p:nvPr>
        </p:nvGraphicFramePr>
        <p:xfrm>
          <a:off x="401141" y="2349297"/>
          <a:ext cx="5488377" cy="2237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/>
          <p:cNvSpPr/>
          <p:nvPr/>
        </p:nvSpPr>
        <p:spPr>
          <a:xfrm>
            <a:off x="354085" y="2600618"/>
            <a:ext cx="654424" cy="61856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/>
          <p:cNvSpPr/>
          <p:nvPr/>
        </p:nvSpPr>
        <p:spPr>
          <a:xfrm>
            <a:off x="468795" y="2555577"/>
            <a:ext cx="4250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s-E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3151073" y="2600618"/>
            <a:ext cx="654424" cy="61856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Rectángulo 21"/>
          <p:cNvSpPr/>
          <p:nvPr/>
        </p:nvSpPr>
        <p:spPr>
          <a:xfrm>
            <a:off x="3265783" y="2555577"/>
            <a:ext cx="4250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s-E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1752579" y="3636041"/>
            <a:ext cx="654424" cy="61856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Rectángulo 23"/>
          <p:cNvSpPr/>
          <p:nvPr/>
        </p:nvSpPr>
        <p:spPr>
          <a:xfrm>
            <a:off x="1867289" y="3591000"/>
            <a:ext cx="4250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s-E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6348776" y="2190414"/>
            <a:ext cx="5378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Grupos</a:t>
            </a:r>
            <a:r>
              <a:rPr lang="en-US" sz="140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de Madera </a:t>
            </a:r>
            <a:r>
              <a:rPr lang="es-EC" sz="140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Estructural</a:t>
            </a:r>
            <a:r>
              <a:rPr lang="en-US" sz="140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C" sz="140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estudiadas</a:t>
            </a:r>
            <a:r>
              <a:rPr lang="en-US" sz="140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en el PADT-REFORT</a:t>
            </a:r>
            <a:endParaRPr lang="es-EC" sz="1400" dirty="0"/>
          </a:p>
        </p:txBody>
      </p:sp>
      <p:sp>
        <p:nvSpPr>
          <p:cNvPr id="26" name="Rectángulo 25"/>
          <p:cNvSpPr/>
          <p:nvPr/>
        </p:nvSpPr>
        <p:spPr>
          <a:xfrm>
            <a:off x="6333657" y="4560670"/>
            <a:ext cx="20024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Fuente: (PADT-REFORT, 1984)</a:t>
            </a:r>
            <a:endParaRPr lang="es-EC" sz="1000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664114"/>
              </p:ext>
            </p:extLst>
          </p:nvPr>
        </p:nvGraphicFramePr>
        <p:xfrm>
          <a:off x="6435256" y="2523392"/>
          <a:ext cx="5326743" cy="2011680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5705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431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31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900" marR="279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Especie de madera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900" marR="279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Densidad Básica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(kg/m</a:t>
                      </a:r>
                      <a:r>
                        <a:rPr lang="es-EC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900" marR="2790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900" marR="27900" marT="0" marB="0" anchor="ctr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Caimitillo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900" marR="2790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710 - 900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900" marR="27900" marT="0" marB="0" anchor="ctr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Guayacán pechiche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900" marR="27900" marT="0" marB="0" anchor="ctr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900" marR="27900" marT="0" marB="0"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Chanul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900" marR="27900" marT="0" marB="0"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560 - 700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900" marR="27900" marT="0" marB="0"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Moral fino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900" marR="2790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Pituca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900" marR="27900" marT="0" marB="0" anchor="ctr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900" marR="27900" marT="0" marB="0"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Fernán Sánchez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900" marR="27900" marT="0" marB="0"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400 - 550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900" marR="27900" marT="0" marB="0"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Mascarey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900" marR="2790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Sande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900" marR="2790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380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34472" y="829189"/>
            <a:ext cx="12326471" cy="48279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lvl="2" algn="ctr"/>
            <a:r>
              <a:rPr lang="es-EC" sz="2800" b="1" dirty="0"/>
              <a:t>Selección de la </a:t>
            </a:r>
            <a:r>
              <a:rPr lang="es-EC" sz="2800" b="1" dirty="0" smtClean="0"/>
              <a:t>Madera Estructural</a:t>
            </a:r>
            <a:endParaRPr lang="es-EC" sz="2800" b="1" dirty="0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35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SELECCIÓN DE LA MADERA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164805" y="6455552"/>
            <a:ext cx="38876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C" sz="1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(ITTO, 2019; MA-GAP, </a:t>
            </a:r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2016; PADT-REFORT, 1984)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981421"/>
              </p:ext>
            </p:extLst>
          </p:nvPr>
        </p:nvGraphicFramePr>
        <p:xfrm>
          <a:off x="2251894" y="1400628"/>
          <a:ext cx="7678059" cy="4996861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3218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218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139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203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42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Especie de madera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Densidad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(kg/m</a:t>
                      </a:r>
                      <a:r>
                        <a:rPr lang="es-EC" sz="12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713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Caimitillo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713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Guayacán pechiche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7130">
                <a:tc row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s-EC" sz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(*)</a:t>
                      </a:r>
                      <a:r>
                        <a:rPr lang="es-EC" sz="12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Chanul</a:t>
                      </a:r>
                      <a:endParaRPr lang="es-EC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71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Moral fino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710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71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(***) Teca</a:t>
                      </a:r>
                      <a:endParaRPr lang="es-EC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71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Colorado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71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(*)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(***) Caoba</a:t>
                      </a:r>
                      <a:endParaRPr lang="es-EC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71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(***) Roble</a:t>
                      </a:r>
                      <a:endParaRPr lang="es-EC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71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Nogal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71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Pituca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7130">
                <a:tc rowSpan="10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Fernán Sánchez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71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Mascarey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71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Eucalipto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71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(**) </a:t>
                      </a:r>
                      <a:r>
                        <a:rPr lang="es-EC" sz="1200" b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Seique</a:t>
                      </a:r>
                      <a:endParaRPr lang="es-EC" sz="12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71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Ciprés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271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(**) Pino Insigne</a:t>
                      </a:r>
                      <a:endParaRPr lang="es-EC" sz="12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271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Pacora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271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(*) Cedro</a:t>
                      </a:r>
                      <a:endParaRPr lang="es-EC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271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(**) Laurel</a:t>
                      </a:r>
                      <a:endParaRPr lang="es-EC" sz="12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271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Sande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6229" marR="16229" marT="0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980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36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SELECCIÓN DE LA MADERA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-134470" y="972458"/>
            <a:ext cx="12326470" cy="4946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2" algn="ctr"/>
            <a:r>
              <a:rPr lang="es-EC" sz="2800" b="1" kern="0" dirty="0" smtClean="0">
                <a:solidFill>
                  <a:sysClr val="windowText" lastClr="000000"/>
                </a:solidFill>
              </a:rPr>
              <a:t>Selección de la Madera de acuerdo a su Costo </a:t>
            </a:r>
            <a:endParaRPr lang="es-EC" sz="2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1710339" y="5264298"/>
            <a:ext cx="2284600" cy="408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(Espinosa et al., 2018)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029293"/>
              </p:ext>
            </p:extLst>
          </p:nvPr>
        </p:nvGraphicFramePr>
        <p:xfrm>
          <a:off x="1797423" y="1666477"/>
          <a:ext cx="8636000" cy="3700608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6995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128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28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367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958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2280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167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Mayor a $</a:t>
                      </a:r>
                      <a:r>
                        <a:rPr lang="es-EC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20.00 USD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Medio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 $</a:t>
                      </a:r>
                      <a:r>
                        <a:rPr lang="es-EC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15.00 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$</a:t>
                      </a:r>
                      <a:r>
                        <a:rPr lang="es-EC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20.00 USD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Bajo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Menor a $</a:t>
                      </a:r>
                      <a:r>
                        <a:rPr lang="es-EC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15.00 USD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83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Caimitillo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Pituca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Fernán Sánchez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83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Guayacán pechiche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Mascarey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Eucalipto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83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Chanul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Seique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Pino Insigne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83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Moral fino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Ciprés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Laurel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83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Pacora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83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Colorado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Sande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83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Caoba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83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Roble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83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Nogal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83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Cedro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160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34471" y="711203"/>
            <a:ext cx="12326471" cy="36285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lvl="2" algn="ctr"/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Selección </a:t>
            </a:r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Madera </a:t>
            </a:r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acuerdo a </a:t>
            </a:r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su </a:t>
            </a:r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Lugar de Cultivo 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33560" y="6340475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37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SELECCIÓN DE LA MADERA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977217" y="6243674"/>
            <a:ext cx="2853666" cy="355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sz="1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(Espinosa et al., 2018; MA-GAP, 2016)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751041"/>
              </p:ext>
            </p:extLst>
          </p:nvPr>
        </p:nvGraphicFramePr>
        <p:xfrm>
          <a:off x="33882" y="1179174"/>
          <a:ext cx="11998459" cy="5140097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6114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898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972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99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Especie de madera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Lugar de cultivo (Provincias)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9966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Caimitillo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Morona Santiago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635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Guayacán pechiche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Esmeraldas, Manabí, Los Ríos, Guayas, El Oro, Pichincha, Bolívar, Chimborazo, Loja, Sucumbíos, Napo, Pastaza, Morona Santiago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9966">
                <a:tc row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Chanul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Esmeraldas, Carchi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15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Moral fino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Esmeraldas, Manabí, Los Ríos, Imbabura, Pichincha, Cotopaxi, Bolívar, Azuay, Loja, Sucumbíos, Morona Santiago, Zamora Chinchipe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996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Esmeraldas, Manabí, Santo Domingo, Los Ríos, Guayas, El Oro, Cañar, Napo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090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Colorado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Guayas, El Oro, Loja, Morona Santiago, Zamora Chinchipe, Napo, Pichincha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996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Caoba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Esmeraldas, Galápagos (insular), Napo, Zamora Chinchipe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996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Roble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Esmeraldas, Los Ríos, Napo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120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Nogal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Carchi, Imbabura, Pichincha, Tungurahua, Bolívar, Cañar, Azuay, Loja, Napo, Morona Santiago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605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Pituca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Esmeraldas, Los Ríos, Pichincha, Sucumbíos, Napo, Pastaza, Morona Santiago, Zamora Chinchipe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0905">
                <a:tc rowSpan="10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Fernán Sánchez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Esmeraldas, Los Ríos, Guayas, El Oro, Loja, Sucumbíos, Napo, Pastaza, Morona Santiago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2180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Mascarey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Esmeraldas, Guayas, Imbabura, Pichincha, Bolívar, Chimborazo, Sucumbíos, Napo, Orellana, Pastaza, Morona Santiago, Zamora Chinchipe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7996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Eucalipto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Cotopaxi, Tungurahua, Chimborazo, Cañar, Azuay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4605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Seique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Azuay, Sucumbíos, Orellana, Pastaza, Morona Santiago, Zamora Chinchipe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7996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Ciprés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Pichincha, Bolívar, Azuay, Cotopaxi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7996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Pino Insigne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Carchi, Imbabura, Pichincha, Cotopaxi, Azuay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7996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Pacora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Esmeraldas, al este de los Andes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515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Cedro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Esmeraldas, Manabí, Guayas, Pichincha, Cotopaxi, Sucumbíos, Napo, Orellana, Pastaza, Morona Santiago, Zamora Chinchipe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8120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Laurel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Esmeraldas, Manabí, Los Ríos, Guayas, El Oro, Carchi, Imbabura, Bolívar, Cañar, Loja, Napo, Morona Santiago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1090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Sande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Esmeraldas, Los Ríos, Pichincha, Sucumbíos, Morona Santiago, Zamora Chinchipe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221" marR="11221" marT="0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178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309272" y="1613813"/>
            <a:ext cx="5632174" cy="1696071"/>
          </a:xfrm>
        </p:spPr>
        <p:txBody>
          <a:bodyPr/>
          <a:lstStyle/>
          <a:p>
            <a:pPr algn="ctr"/>
            <a:r>
              <a:rPr lang="es-EC" b="1" dirty="0" smtClean="0"/>
              <a:t>CAPÍTULO IV</a:t>
            </a:r>
            <a:endParaRPr lang="es-EC" b="1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b="0" dirty="0" smtClean="0"/>
              <a:t>GENERACIÓN DE LA GUÍA DE APUNTALAMIENTO</a:t>
            </a:r>
            <a:endParaRPr lang="es-EC" b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E40A2-A2BD-4196-9754-E56FF22F47EC}" type="datetime1">
              <a:rPr lang="es-EC" smtClean="0"/>
              <a:t>16/01/2020</a:t>
            </a:fld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t>38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6068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20529" y="43256"/>
            <a:ext cx="8176592" cy="562921"/>
          </a:xfrm>
        </p:spPr>
        <p:txBody>
          <a:bodyPr/>
          <a:lstStyle/>
          <a:p>
            <a:r>
              <a:rPr lang="en-US" sz="3600" b="1" dirty="0" err="1"/>
              <a:t>Contenido</a:t>
            </a:r>
            <a:r>
              <a:rPr lang="en-US" sz="3600" b="1" dirty="0"/>
              <a:t> de la </a:t>
            </a:r>
            <a:r>
              <a:rPr lang="en-US" sz="3600" b="1" dirty="0" err="1" smtClean="0"/>
              <a:t>Guía</a:t>
            </a:r>
            <a:r>
              <a:rPr lang="en-US" sz="3600" b="1" dirty="0" smtClean="0"/>
              <a:t> </a:t>
            </a:r>
            <a:endParaRPr lang="en-US" sz="36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t="847"/>
          <a:stretch/>
        </p:blipFill>
        <p:spPr bwMode="auto">
          <a:xfrm>
            <a:off x="1471555" y="912314"/>
            <a:ext cx="3792775" cy="5696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>
          <a:blip r:embed="rId3"/>
          <a:stretch>
            <a:fillRect/>
          </a:stretch>
        </p:blipFill>
        <p:spPr>
          <a:xfrm>
            <a:off x="5781612" y="912312"/>
            <a:ext cx="4133096" cy="5696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39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05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CAPÍTULO I</a:t>
            </a:r>
            <a:endParaRPr lang="es-EC" b="1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b="0" dirty="0" smtClean="0"/>
              <a:t>GENERALIDADES</a:t>
            </a:r>
            <a:endParaRPr lang="es-EC" b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E40A2-A2BD-4196-9754-E56FF22F47EC}" type="datetime1">
              <a:rPr lang="es-EC" smtClean="0"/>
              <a:t>16/01/2020</a:t>
            </a:fld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0451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20529" y="43256"/>
            <a:ext cx="8176592" cy="562921"/>
          </a:xfrm>
        </p:spPr>
        <p:txBody>
          <a:bodyPr/>
          <a:lstStyle/>
          <a:p>
            <a:r>
              <a:rPr lang="en-US" sz="3600" b="1" dirty="0" err="1"/>
              <a:t>Contenido</a:t>
            </a:r>
            <a:r>
              <a:rPr lang="en-US" sz="3600" b="1" dirty="0"/>
              <a:t> de la </a:t>
            </a:r>
            <a:r>
              <a:rPr lang="en-US" sz="3600" b="1" dirty="0" err="1" smtClean="0"/>
              <a:t>Guía</a:t>
            </a:r>
            <a:r>
              <a:rPr lang="en-US" sz="3600" b="1" dirty="0" smtClean="0"/>
              <a:t> </a:t>
            </a:r>
            <a:endParaRPr lang="en-US" sz="36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/>
          <p:nvPr/>
        </p:nvPicPr>
        <p:blipFill>
          <a:blip r:embed="rId2"/>
          <a:stretch>
            <a:fillRect/>
          </a:stretch>
        </p:blipFill>
        <p:spPr>
          <a:xfrm>
            <a:off x="1481596" y="887638"/>
            <a:ext cx="3958738" cy="5669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/>
          <p:nvPr/>
        </p:nvPicPr>
        <p:blipFill>
          <a:blip r:embed="rId3"/>
          <a:stretch>
            <a:fillRect/>
          </a:stretch>
        </p:blipFill>
        <p:spPr>
          <a:xfrm>
            <a:off x="5673128" y="887638"/>
            <a:ext cx="4110951" cy="5669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40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6383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20529" y="43256"/>
            <a:ext cx="8176592" cy="562921"/>
          </a:xfrm>
        </p:spPr>
        <p:txBody>
          <a:bodyPr/>
          <a:lstStyle/>
          <a:p>
            <a:r>
              <a:rPr lang="en-US" sz="3600" b="1" dirty="0" err="1"/>
              <a:t>Contenido</a:t>
            </a:r>
            <a:r>
              <a:rPr lang="en-US" sz="3600" b="1" dirty="0"/>
              <a:t> de la </a:t>
            </a:r>
            <a:r>
              <a:rPr lang="en-US" sz="3600" b="1" dirty="0" err="1" smtClean="0"/>
              <a:t>Guía</a:t>
            </a:r>
            <a:r>
              <a:rPr lang="en-US" sz="3600" b="1" dirty="0" smtClean="0"/>
              <a:t> </a:t>
            </a:r>
            <a:endParaRPr lang="en-US" sz="36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2"/>
          <a:stretch>
            <a:fillRect/>
          </a:stretch>
        </p:blipFill>
        <p:spPr>
          <a:xfrm>
            <a:off x="248194" y="828335"/>
            <a:ext cx="3644537" cy="5481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/>
          <p:cNvPicPr/>
          <p:nvPr/>
        </p:nvPicPr>
        <p:blipFill>
          <a:blip r:embed="rId3"/>
          <a:stretch>
            <a:fillRect/>
          </a:stretch>
        </p:blipFill>
        <p:spPr>
          <a:xfrm>
            <a:off x="4139854" y="828334"/>
            <a:ext cx="3632546" cy="54810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/>
          <p:nvPr/>
        </p:nvPicPr>
        <p:blipFill>
          <a:blip r:embed="rId4"/>
          <a:stretch>
            <a:fillRect/>
          </a:stretch>
        </p:blipFill>
        <p:spPr>
          <a:xfrm>
            <a:off x="8035862" y="828334"/>
            <a:ext cx="3733771" cy="54810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41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6383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473400" y="3495065"/>
            <a:ext cx="8176592" cy="562921"/>
          </a:xfrm>
        </p:spPr>
        <p:txBody>
          <a:bodyPr/>
          <a:lstStyle/>
          <a:p>
            <a:r>
              <a:rPr lang="es-EC" sz="2400" b="1" i="1" u="sng" dirty="0" smtClean="0"/>
              <a:t>Flujograma: </a:t>
            </a:r>
            <a:r>
              <a:rPr lang="es-EC" sz="2400" b="1" i="1" u="sng" dirty="0" smtClean="0"/>
              <a:t/>
            </a:r>
            <a:br>
              <a:rPr lang="es-EC" sz="2400" b="1" i="1" u="sng" dirty="0" smtClean="0"/>
            </a:br>
            <a:r>
              <a:rPr lang="es-EC" sz="2400" b="1" i="1" u="sng" dirty="0" smtClean="0"/>
              <a:t>Evaluación </a:t>
            </a:r>
            <a:r>
              <a:rPr lang="es-EC" sz="2400" b="1" i="1" u="sng" dirty="0" smtClean="0"/>
              <a:t>Previa</a:t>
            </a:r>
            <a:endParaRPr lang="en-US" sz="2400" b="1" i="1" u="sng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920529" y="43256"/>
            <a:ext cx="8176592" cy="562921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 err="1" smtClean="0"/>
              <a:t>Criterios</a:t>
            </a:r>
            <a:r>
              <a:rPr lang="en-US" sz="3600" b="1" dirty="0" smtClean="0"/>
              <a:t> de </a:t>
            </a:r>
            <a:r>
              <a:rPr lang="en-US" sz="3600" b="1" dirty="0" err="1" smtClean="0"/>
              <a:t>aplicación</a:t>
            </a:r>
            <a:r>
              <a:rPr lang="en-US" sz="3600" b="1" dirty="0" smtClean="0"/>
              <a:t> de la </a:t>
            </a:r>
            <a:r>
              <a:rPr lang="en-US" sz="3600" b="1" dirty="0" err="1" smtClean="0"/>
              <a:t>guía</a:t>
            </a:r>
            <a:endParaRPr lang="en-US" sz="3600" dirty="0"/>
          </a:p>
        </p:txBody>
      </p:sp>
      <p:sp>
        <p:nvSpPr>
          <p:cNvPr id="9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42</a:t>
            </a:fld>
            <a:endParaRPr lang="es-EC" dirty="0"/>
          </a:p>
        </p:txBody>
      </p:sp>
      <p:sp>
        <p:nvSpPr>
          <p:cNvPr id="3" name="AutoShape 2" descr="blob:https://web.whatsapp.com/b237e1ac-83af-49e4-99bb-3273df4cd03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0" name="AutoShape 4" descr="blob:https://web.whatsapp.com/b237e1ac-83af-49e4-99bb-3273df4cd03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966651"/>
            <a:ext cx="668655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920529" y="43256"/>
            <a:ext cx="8176592" cy="562921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 err="1" smtClean="0"/>
              <a:t>Criterios</a:t>
            </a:r>
            <a:r>
              <a:rPr lang="en-US" sz="3600" b="1" dirty="0" smtClean="0"/>
              <a:t> de </a:t>
            </a:r>
            <a:r>
              <a:rPr lang="en-US" sz="3600" b="1" dirty="0" err="1" smtClean="0"/>
              <a:t>aplicación</a:t>
            </a:r>
            <a:r>
              <a:rPr lang="en-US" sz="3600" b="1" dirty="0" smtClean="0"/>
              <a:t> de la </a:t>
            </a:r>
            <a:r>
              <a:rPr lang="en-US" sz="3600" b="1" dirty="0" err="1" smtClean="0"/>
              <a:t>guía</a:t>
            </a:r>
            <a:endParaRPr lang="en-US" sz="3600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5143185" y="1528722"/>
            <a:ext cx="8176592" cy="562921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C" sz="2400" b="1" i="1" u="sng" dirty="0" smtClean="0"/>
              <a:t>Flujograma: Intervención</a:t>
            </a:r>
            <a:endParaRPr lang="en-US" sz="2400" b="1" i="1" u="sng" dirty="0"/>
          </a:p>
        </p:txBody>
      </p:sp>
      <p:sp>
        <p:nvSpPr>
          <p:cNvPr id="9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43</a:t>
            </a:fld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84" y="772205"/>
            <a:ext cx="6796915" cy="582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9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sz="3600" dirty="0" smtClean="0"/>
              <a:t>Dimensiones de los Apuntalamientos</a:t>
            </a:r>
            <a:endParaRPr lang="en-US" sz="3600" dirty="0"/>
          </a:p>
        </p:txBody>
      </p:sp>
      <p:sp>
        <p:nvSpPr>
          <p:cNvPr id="14" name="Rectángulo 4"/>
          <p:cNvSpPr/>
          <p:nvPr/>
        </p:nvSpPr>
        <p:spPr>
          <a:xfrm>
            <a:off x="44501" y="5108183"/>
            <a:ext cx="2963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600" b="1" i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Apuntalamiento Vertical Tipo T</a:t>
            </a: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Marcador de conteni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68" y="1344509"/>
            <a:ext cx="2727112" cy="3478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Marcador de conteni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765" y="2702190"/>
            <a:ext cx="2679108" cy="3478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Marcador de contenid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203" y="1344509"/>
            <a:ext cx="2508250" cy="4056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Marcador de contenido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4783" y="2124244"/>
            <a:ext cx="2413045" cy="4056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Rectángulo 4"/>
          <p:cNvSpPr/>
          <p:nvPr/>
        </p:nvSpPr>
        <p:spPr>
          <a:xfrm>
            <a:off x="3156366" y="2001449"/>
            <a:ext cx="2963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600" b="1" i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Apuntalamiento Vertical Tipo Caja</a:t>
            </a:r>
          </a:p>
        </p:txBody>
      </p:sp>
      <p:sp>
        <p:nvSpPr>
          <p:cNvPr id="28" name="Rectángulo 4"/>
          <p:cNvSpPr/>
          <p:nvPr/>
        </p:nvSpPr>
        <p:spPr>
          <a:xfrm>
            <a:off x="6219375" y="5595531"/>
            <a:ext cx="2963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600" b="1" i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Apuntalamiento Horizontal de 2 Postes</a:t>
            </a:r>
          </a:p>
        </p:txBody>
      </p:sp>
      <p:sp>
        <p:nvSpPr>
          <p:cNvPr id="29" name="Rectángulo 4"/>
          <p:cNvSpPr/>
          <p:nvPr/>
        </p:nvSpPr>
        <p:spPr>
          <a:xfrm>
            <a:off x="9183281" y="1344509"/>
            <a:ext cx="28285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600" b="1" i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Apuntalamiento Horizontal de Codales</a:t>
            </a:r>
          </a:p>
        </p:txBody>
      </p:sp>
      <p:sp>
        <p:nvSpPr>
          <p:cNvPr id="12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44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4430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dirty="0" smtClean="0"/>
              <a:t>Apuntalamientos Inclinados</a:t>
            </a:r>
            <a:endParaRPr lang="en-US" dirty="0"/>
          </a:p>
        </p:txBody>
      </p:sp>
      <p:sp>
        <p:nvSpPr>
          <p:cNvPr id="14" name="Rectángulo 4"/>
          <p:cNvSpPr/>
          <p:nvPr/>
        </p:nvSpPr>
        <p:spPr>
          <a:xfrm>
            <a:off x="523499" y="5226510"/>
            <a:ext cx="3576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600" b="1" i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Apuntalamiento Inclinado Tipo Zapata Mural</a:t>
            </a:r>
          </a:p>
        </p:txBody>
      </p:sp>
      <p:sp>
        <p:nvSpPr>
          <p:cNvPr id="15" name="Rectángulo 4"/>
          <p:cNvSpPr/>
          <p:nvPr/>
        </p:nvSpPr>
        <p:spPr>
          <a:xfrm>
            <a:off x="4541932" y="1218758"/>
            <a:ext cx="3576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600" b="1" i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Apuntalamiento Inclinado a Fricción</a:t>
            </a:r>
          </a:p>
        </p:txBody>
      </p:sp>
      <p:sp>
        <p:nvSpPr>
          <p:cNvPr id="16" name="Rectángulo 4"/>
          <p:cNvSpPr/>
          <p:nvPr/>
        </p:nvSpPr>
        <p:spPr>
          <a:xfrm>
            <a:off x="8323225" y="5450637"/>
            <a:ext cx="3576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600" b="1" i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Apuntalamiento Inclinado Simple</a:t>
            </a: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III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Marcador de conteni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684" y="1211722"/>
            <a:ext cx="2965450" cy="4014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Marcador de conteni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30" y="1211722"/>
            <a:ext cx="3879906" cy="3819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Marcador de contenid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715" y="1929243"/>
            <a:ext cx="2489200" cy="4395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45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8876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77667" y="0"/>
            <a:ext cx="8176592" cy="562921"/>
          </a:xfrm>
        </p:spPr>
        <p:txBody>
          <a:bodyPr/>
          <a:lstStyle/>
          <a:p>
            <a:r>
              <a:rPr lang="en-US" sz="3200" b="1" dirty="0" err="1"/>
              <a:t>Diseño</a:t>
            </a:r>
            <a:r>
              <a:rPr lang="en-US" sz="3200" b="1" dirty="0"/>
              <a:t> </a:t>
            </a:r>
            <a:r>
              <a:rPr lang="en-US" sz="3200" b="1" dirty="0" err="1"/>
              <a:t>por</a:t>
            </a:r>
            <a:r>
              <a:rPr lang="en-US" sz="3200" b="1" dirty="0"/>
              <a:t> </a:t>
            </a:r>
            <a:r>
              <a:rPr lang="en-US" sz="3200" b="1" dirty="0" err="1" smtClean="0"/>
              <a:t>Esfuerzos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Admisibles</a:t>
            </a:r>
            <a:r>
              <a:rPr lang="en-US" sz="3200" b="1" dirty="0" smtClean="0"/>
              <a:t> </a:t>
            </a:r>
            <a:endParaRPr lang="en-US" sz="32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341184990"/>
              </p:ext>
            </p:extLst>
          </p:nvPr>
        </p:nvGraphicFramePr>
        <p:xfrm>
          <a:off x="-404950" y="749906"/>
          <a:ext cx="7213601" cy="5544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512770"/>
              </p:ext>
            </p:extLst>
          </p:nvPr>
        </p:nvGraphicFramePr>
        <p:xfrm>
          <a:off x="3247075" y="4578266"/>
          <a:ext cx="8434886" cy="164592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9096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59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567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187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187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4498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34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 de Madera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Flexión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s-EC" sz="12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Tracción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Paralela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s-EC" sz="12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Compresión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Paralela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s-EC" sz="12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s-EC" sz="12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//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Compresión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Perpendicular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s-EC" sz="12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Corte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Paralelo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s-EC" sz="12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4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4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4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t="8392" b="15384"/>
          <a:stretch/>
        </p:blipFill>
        <p:spPr>
          <a:xfrm>
            <a:off x="6492345" y="1146629"/>
            <a:ext cx="4637275" cy="2029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2346" y="3522135"/>
            <a:ext cx="1944345" cy="81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9"/>
          <a:srcRect t="21018" b="18795"/>
          <a:stretch/>
        </p:blipFill>
        <p:spPr>
          <a:xfrm>
            <a:off x="8978896" y="3522135"/>
            <a:ext cx="2150725" cy="81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46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560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34817" y="0"/>
            <a:ext cx="8176592" cy="562921"/>
          </a:xfrm>
        </p:spPr>
        <p:txBody>
          <a:bodyPr/>
          <a:lstStyle/>
          <a:p>
            <a:r>
              <a:rPr lang="es-ES" sz="2400" b="1" dirty="0"/>
              <a:t>Carga admisible y esfuerzos de cada apuntalamiento </a:t>
            </a:r>
            <a:endParaRPr lang="en-US" sz="24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138419" y="1353002"/>
            <a:ext cx="7972990" cy="42495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47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9660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93416" y="-42864"/>
            <a:ext cx="8176592" cy="562921"/>
          </a:xfrm>
        </p:spPr>
        <p:txBody>
          <a:bodyPr/>
          <a:lstStyle/>
          <a:p>
            <a:r>
              <a:rPr lang="es-ES" sz="2400" b="1" dirty="0"/>
              <a:t>Carga admisible y esfuerzos de cada apuntalamiento </a:t>
            </a:r>
            <a:endParaRPr lang="en-U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858" y="1451428"/>
            <a:ext cx="7925707" cy="4274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48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2841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14528" y="-28576"/>
            <a:ext cx="8176592" cy="562921"/>
          </a:xfrm>
        </p:spPr>
        <p:txBody>
          <a:bodyPr/>
          <a:lstStyle/>
          <a:p>
            <a:r>
              <a:rPr lang="es-ES" sz="2400" b="1" dirty="0"/>
              <a:t>Carga admisible y esfuerzos de cada apuntalamiento </a:t>
            </a:r>
            <a:endParaRPr lang="en-US" sz="24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914528" y="1524001"/>
            <a:ext cx="8087922" cy="4311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49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8978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GENERALIDADES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DB8C-3F43-45C9-9AB7-68EDC860FE04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5</a:t>
            </a:fld>
            <a:endParaRPr lang="es-EC"/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C" smtClean="0"/>
              <a:t>Introducción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2" y="2042319"/>
            <a:ext cx="5283200" cy="3962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/>
          <p:cNvPicPr/>
          <p:nvPr/>
        </p:nvPicPr>
        <p:blipFill rotWithShape="1">
          <a:blip r:embed="rId3"/>
          <a:srcRect t="847"/>
          <a:stretch/>
        </p:blipFill>
        <p:spPr bwMode="auto">
          <a:xfrm>
            <a:off x="7982857" y="2082707"/>
            <a:ext cx="3135086" cy="3962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lecha derecha 2"/>
          <p:cNvSpPr/>
          <p:nvPr/>
        </p:nvSpPr>
        <p:spPr>
          <a:xfrm>
            <a:off x="6456136" y="3665821"/>
            <a:ext cx="1061357" cy="71539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88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34817" y="0"/>
            <a:ext cx="8176592" cy="562921"/>
          </a:xfrm>
        </p:spPr>
        <p:txBody>
          <a:bodyPr/>
          <a:lstStyle/>
          <a:p>
            <a:r>
              <a:rPr lang="es-ES" sz="2400" b="1" dirty="0"/>
              <a:t>Carga admisible y esfuerzos de cada apuntalamiento </a:t>
            </a:r>
            <a:endParaRPr lang="en-US" sz="24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336287" y="1537609"/>
            <a:ext cx="7600950" cy="4338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50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5979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34817" y="0"/>
            <a:ext cx="8176592" cy="562921"/>
          </a:xfrm>
        </p:spPr>
        <p:txBody>
          <a:bodyPr/>
          <a:lstStyle/>
          <a:p>
            <a:r>
              <a:rPr lang="es-ES" sz="2400" b="1" dirty="0"/>
              <a:t>Carga admisible y esfuerzos de cada apuntalamiento </a:t>
            </a:r>
            <a:endParaRPr lang="en-US" sz="24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030053" y="1465945"/>
            <a:ext cx="8081356" cy="4332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51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9893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49105" y="0"/>
            <a:ext cx="8176592" cy="562921"/>
          </a:xfrm>
        </p:spPr>
        <p:txBody>
          <a:bodyPr/>
          <a:lstStyle/>
          <a:p>
            <a:r>
              <a:rPr lang="es-ES" sz="2400" b="1" dirty="0"/>
              <a:t>Carga admisible y esfuerzos de cada apuntalamiento </a:t>
            </a:r>
            <a:endParaRPr lang="en-US" sz="24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354721" y="1509487"/>
            <a:ext cx="7582290" cy="4063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52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823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34817" y="0"/>
            <a:ext cx="8176592" cy="562921"/>
          </a:xfrm>
        </p:spPr>
        <p:txBody>
          <a:bodyPr/>
          <a:lstStyle/>
          <a:p>
            <a:r>
              <a:rPr lang="es-ES" sz="2400" b="1" dirty="0"/>
              <a:t>Carga admisible y esfuerzos de cada apuntalamiento </a:t>
            </a:r>
            <a:endParaRPr lang="en-US" sz="24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145631" y="1538515"/>
            <a:ext cx="7965778" cy="4286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53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4271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49079" y="0"/>
            <a:ext cx="8176592" cy="562921"/>
          </a:xfrm>
        </p:spPr>
        <p:txBody>
          <a:bodyPr/>
          <a:lstStyle/>
          <a:p>
            <a:r>
              <a:rPr lang="es-ES" sz="2400" b="1" dirty="0"/>
              <a:t>Prueba de Carga en Sistemas de Apuntalamiento </a:t>
            </a:r>
            <a:endParaRPr lang="en-US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857022" y="1578882"/>
            <a:ext cx="10515600" cy="1686832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s-ES" dirty="0"/>
              <a:t>Al momento de realizar el modelamiento primero fueron definidos los materiales a utilizarse; en base a lo analizado en el capítulo anterior se utilizan los tres tipos de madera: clase A, B y C respectivamente con las características expresadas en la Tabla </a:t>
            </a:r>
            <a:endParaRPr lang="en-US" dirty="0"/>
          </a:p>
          <a:p>
            <a:pPr algn="just"/>
            <a:endParaRPr lang="en-US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2561" b="1"/>
          <a:stretch/>
        </p:blipFill>
        <p:spPr>
          <a:xfrm>
            <a:off x="2196127" y="3615572"/>
            <a:ext cx="7837390" cy="2314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54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6981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b="1" dirty="0" err="1"/>
              <a:t>Apuntalamiento</a:t>
            </a:r>
            <a:r>
              <a:rPr lang="en-US" sz="3600" b="1" dirty="0"/>
              <a:t> </a:t>
            </a:r>
            <a:r>
              <a:rPr lang="en-US" sz="3600" b="1" dirty="0" err="1"/>
              <a:t>en</a:t>
            </a:r>
            <a:r>
              <a:rPr lang="en-US" sz="3600" b="1" dirty="0"/>
              <a:t> T </a:t>
            </a:r>
            <a:endParaRPr lang="en-US" sz="36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951300" y="841375"/>
            <a:ext cx="6143626" cy="5665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55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1905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b="1" dirty="0" err="1"/>
              <a:t>Apuntalamiento</a:t>
            </a:r>
            <a:r>
              <a:rPr lang="en-US" sz="3600" b="1" dirty="0"/>
              <a:t> Vertical </a:t>
            </a:r>
            <a:r>
              <a:rPr lang="en-US" sz="3600" b="1" dirty="0" err="1"/>
              <a:t>tipo</a:t>
            </a:r>
            <a:r>
              <a:rPr lang="en-US" sz="3600" b="1" dirty="0"/>
              <a:t> </a:t>
            </a:r>
            <a:r>
              <a:rPr lang="en-US" sz="3600" b="1" dirty="0" err="1"/>
              <a:t>Caja</a:t>
            </a:r>
            <a:r>
              <a:rPr lang="en-US" sz="3600" b="1" dirty="0"/>
              <a:t> </a:t>
            </a:r>
            <a:endParaRPr lang="en-US" sz="36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227387" y="1279751"/>
            <a:ext cx="5350555" cy="4895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56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5533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91943" y="43256"/>
            <a:ext cx="8176592" cy="562921"/>
          </a:xfrm>
        </p:spPr>
        <p:txBody>
          <a:bodyPr/>
          <a:lstStyle/>
          <a:p>
            <a:r>
              <a:rPr lang="en-US" sz="3600" b="1" dirty="0" err="1"/>
              <a:t>Apuntalamiento</a:t>
            </a:r>
            <a:r>
              <a:rPr lang="en-US" sz="3600" b="1" dirty="0"/>
              <a:t> </a:t>
            </a:r>
            <a:r>
              <a:rPr lang="en-US" sz="3600" b="1" dirty="0" err="1"/>
              <a:t>Inclinado</a:t>
            </a:r>
            <a:r>
              <a:rPr lang="en-US" sz="3600" b="1" dirty="0"/>
              <a:t> Simple </a:t>
            </a:r>
            <a:endParaRPr lang="en-US" sz="36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243958" y="1264784"/>
            <a:ext cx="7272562" cy="4715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57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7175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34817" y="0"/>
            <a:ext cx="8176592" cy="562921"/>
          </a:xfrm>
        </p:spPr>
        <p:txBody>
          <a:bodyPr/>
          <a:lstStyle/>
          <a:p>
            <a:r>
              <a:rPr lang="en-US" sz="2800" b="1" dirty="0" err="1"/>
              <a:t>Apuntalamiento</a:t>
            </a:r>
            <a:r>
              <a:rPr lang="en-US" sz="2800" b="1" dirty="0"/>
              <a:t> </a:t>
            </a:r>
            <a:r>
              <a:rPr lang="en-US" sz="2800" b="1" dirty="0" err="1"/>
              <a:t>Inclinado</a:t>
            </a:r>
            <a:r>
              <a:rPr lang="en-US" sz="2800" b="1" dirty="0"/>
              <a:t> </a:t>
            </a:r>
            <a:r>
              <a:rPr lang="en-US" sz="2800" b="1" dirty="0" err="1"/>
              <a:t>tipo</a:t>
            </a:r>
            <a:r>
              <a:rPr lang="en-US" sz="2800" b="1" dirty="0"/>
              <a:t> Zapata Mural </a:t>
            </a:r>
            <a:endParaRPr lang="en-US" sz="2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254131" y="1367063"/>
            <a:ext cx="7441412" cy="4548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58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785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85952" y="57152"/>
            <a:ext cx="8176592" cy="562921"/>
          </a:xfrm>
        </p:spPr>
        <p:txBody>
          <a:bodyPr/>
          <a:lstStyle/>
          <a:p>
            <a:r>
              <a:rPr lang="en-US" sz="3200" b="1" dirty="0" err="1"/>
              <a:t>Apuntalamiento</a:t>
            </a:r>
            <a:r>
              <a:rPr lang="en-US" sz="3200" b="1" dirty="0"/>
              <a:t> </a:t>
            </a:r>
            <a:r>
              <a:rPr lang="en-US" sz="3200" b="1" dirty="0" err="1"/>
              <a:t>Inclinado</a:t>
            </a:r>
            <a:r>
              <a:rPr lang="en-US" sz="3200" b="1" dirty="0"/>
              <a:t> a </a:t>
            </a:r>
            <a:r>
              <a:rPr lang="en-US" sz="3200" b="1" dirty="0" err="1"/>
              <a:t>Fricción</a:t>
            </a:r>
            <a:r>
              <a:rPr lang="en-US" sz="3200" b="1" dirty="0"/>
              <a:t> </a:t>
            </a:r>
            <a:endParaRPr lang="en-US" sz="32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242902" y="1183368"/>
            <a:ext cx="7462691" cy="4900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59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9570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GENERALIDADES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DB8C-3F43-45C9-9AB7-68EDC860FE04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6</a:t>
            </a:fld>
            <a:endParaRPr lang="es-EC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C" dirty="0" smtClean="0"/>
              <a:t>Antecedentes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r="3157"/>
          <a:stretch/>
        </p:blipFill>
        <p:spPr>
          <a:xfrm>
            <a:off x="2648003" y="2285558"/>
            <a:ext cx="2239683" cy="3669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174" y="2285558"/>
            <a:ext cx="2591026" cy="36763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849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06242" y="0"/>
            <a:ext cx="8176592" cy="562921"/>
          </a:xfrm>
        </p:spPr>
        <p:txBody>
          <a:bodyPr/>
          <a:lstStyle/>
          <a:p>
            <a:r>
              <a:rPr lang="en-US" sz="2800" b="1" dirty="0" err="1"/>
              <a:t>Apuntalamiento</a:t>
            </a:r>
            <a:r>
              <a:rPr lang="en-US" sz="2800" b="1" dirty="0"/>
              <a:t> Horizontal de Dos </a:t>
            </a:r>
            <a:r>
              <a:rPr lang="en-US" sz="2800" b="1" dirty="0" err="1"/>
              <a:t>Postes</a:t>
            </a:r>
            <a:r>
              <a:rPr lang="en-US" sz="2800" b="1" dirty="0"/>
              <a:t> </a:t>
            </a:r>
            <a:endParaRPr lang="en-US" sz="2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522131" y="1336675"/>
            <a:ext cx="7386531" cy="4585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60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7607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34817" y="0"/>
            <a:ext cx="8176592" cy="562921"/>
          </a:xfrm>
        </p:spPr>
        <p:txBody>
          <a:bodyPr/>
          <a:lstStyle/>
          <a:p>
            <a:r>
              <a:rPr lang="en-US" sz="2800" b="1" dirty="0" err="1"/>
              <a:t>Apuntalamiento</a:t>
            </a:r>
            <a:r>
              <a:rPr lang="en-US" sz="2800" b="1" dirty="0"/>
              <a:t> Horizontal de </a:t>
            </a:r>
            <a:r>
              <a:rPr lang="en-US" sz="2800" b="1" dirty="0" err="1"/>
              <a:t>Codales</a:t>
            </a:r>
            <a:r>
              <a:rPr lang="en-US" sz="2800" b="1" dirty="0"/>
              <a:t> </a:t>
            </a:r>
            <a:endParaRPr lang="en-US" sz="2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249083" y="1262062"/>
            <a:ext cx="7862326" cy="4811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61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5547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sz="4000" dirty="0" smtClean="0"/>
              <a:t>Uniones</a:t>
            </a:r>
            <a:endParaRPr lang="en-US" sz="40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684600" y="1231394"/>
            <a:ext cx="6677025" cy="1800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108" y="3613973"/>
            <a:ext cx="8650010" cy="2142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62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9181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49067" y="114695"/>
            <a:ext cx="8176592" cy="562921"/>
          </a:xfrm>
        </p:spPr>
        <p:txBody>
          <a:bodyPr/>
          <a:lstStyle/>
          <a:p>
            <a:r>
              <a:rPr lang="es-EC" sz="4000" dirty="0" smtClean="0"/>
              <a:t>Detalle de Uniones</a:t>
            </a:r>
            <a:endParaRPr lang="en-US" sz="40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31476" y="1798302"/>
            <a:ext cx="5129213" cy="4059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219" y="1514777"/>
            <a:ext cx="4459690" cy="4626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63</a:t>
            </a:fld>
            <a:endParaRPr lang="es-EC" dirty="0"/>
          </a:p>
        </p:txBody>
      </p:sp>
      <p:sp>
        <p:nvSpPr>
          <p:cNvPr id="3" name="2 Rectángulo"/>
          <p:cNvSpPr/>
          <p:nvPr/>
        </p:nvSpPr>
        <p:spPr>
          <a:xfrm>
            <a:off x="2063931" y="5342709"/>
            <a:ext cx="1149532" cy="3526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Rectángulo"/>
          <p:cNvSpPr/>
          <p:nvPr/>
        </p:nvSpPr>
        <p:spPr>
          <a:xfrm>
            <a:off x="7537269" y="5519057"/>
            <a:ext cx="1254034" cy="3722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6012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57943" y="1302636"/>
            <a:ext cx="4640263" cy="4968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399" y="1496661"/>
            <a:ext cx="4683599" cy="4580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1649067" y="114695"/>
            <a:ext cx="8176592" cy="562921"/>
          </a:xfrm>
        </p:spPr>
        <p:txBody>
          <a:bodyPr/>
          <a:lstStyle/>
          <a:p>
            <a:r>
              <a:rPr lang="es-EC" sz="4000" dirty="0" smtClean="0"/>
              <a:t>Detalle de Uniones</a:t>
            </a:r>
            <a:endParaRPr lang="en-US" sz="4000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64</a:t>
            </a:fld>
            <a:endParaRPr lang="es-EC" dirty="0"/>
          </a:p>
        </p:txBody>
      </p:sp>
      <p:sp>
        <p:nvSpPr>
          <p:cNvPr id="2" name="1 Rectángulo"/>
          <p:cNvSpPr/>
          <p:nvPr/>
        </p:nvSpPr>
        <p:spPr>
          <a:xfrm>
            <a:off x="1894114" y="5551714"/>
            <a:ext cx="1332412" cy="4310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Rectángulo"/>
          <p:cNvSpPr/>
          <p:nvPr/>
        </p:nvSpPr>
        <p:spPr>
          <a:xfrm>
            <a:off x="7080069" y="5316583"/>
            <a:ext cx="1502228" cy="57476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972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63379" y="86119"/>
            <a:ext cx="8176592" cy="562921"/>
          </a:xfrm>
        </p:spPr>
        <p:txBody>
          <a:bodyPr/>
          <a:lstStyle/>
          <a:p>
            <a:r>
              <a:rPr lang="es-EC" sz="4000" dirty="0" smtClean="0"/>
              <a:t>Uniones</a:t>
            </a:r>
            <a:endParaRPr lang="en-U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831476" y="1613126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es-ES" dirty="0"/>
              <a:t>Al momento de realizar la construcción de las uniones se deben tener en cuenta las siguientes recomendaciones: </a:t>
            </a:r>
            <a:endParaRPr lang="es-ES" dirty="0" smtClean="0"/>
          </a:p>
          <a:p>
            <a:pPr marL="0" indent="0" algn="just">
              <a:buNone/>
            </a:pPr>
            <a:endParaRPr lang="es-ES" dirty="0"/>
          </a:p>
          <a:p>
            <a:pPr algn="just"/>
            <a:r>
              <a:rPr lang="es-ES" dirty="0" smtClean="0"/>
              <a:t>Dejar </a:t>
            </a:r>
            <a:r>
              <a:rPr lang="es-ES" dirty="0"/>
              <a:t>un espacio mínimo de 2 cm entre el borde de la pieza y el primer clavo o tirafondo. </a:t>
            </a:r>
            <a:endParaRPr lang="es-ES" dirty="0" smtClean="0"/>
          </a:p>
          <a:p>
            <a:pPr marL="0" indent="0" algn="just">
              <a:buNone/>
            </a:pPr>
            <a:endParaRPr lang="es-ES" dirty="0"/>
          </a:p>
          <a:p>
            <a:pPr algn="just"/>
            <a:r>
              <a:rPr lang="es-ES" dirty="0" smtClean="0"/>
              <a:t>Considerar </a:t>
            </a:r>
            <a:r>
              <a:rPr lang="es-ES" dirty="0"/>
              <a:t>un espaciamiento mínimo de 2 cm entre clavos o tirafondos tanto en el sentido horizontal como vertical. </a:t>
            </a:r>
          </a:p>
          <a:p>
            <a:pPr algn="just"/>
            <a:endParaRPr lang="en-US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t>65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2167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367329" y="1599299"/>
            <a:ext cx="5632174" cy="1696071"/>
          </a:xfrm>
        </p:spPr>
        <p:txBody>
          <a:bodyPr/>
          <a:lstStyle/>
          <a:p>
            <a:pPr algn="ctr"/>
            <a:r>
              <a:rPr lang="es-EC" b="1" dirty="0" smtClean="0"/>
              <a:t>CAPÍTULO V</a:t>
            </a:r>
            <a:endParaRPr lang="es-EC" b="1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b="0" dirty="0" smtClean="0"/>
              <a:t>VALIDACIÓN DE LA GUÍA DE APUNTALAMIENTO</a:t>
            </a:r>
            <a:endParaRPr lang="es-EC" b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E40A2-A2BD-4196-9754-E56FF22F47EC}" type="datetime1">
              <a:rPr lang="es-EC" smtClean="0"/>
              <a:t>16/01/2020</a:t>
            </a:fld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t>66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2483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33560" y="6340475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67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ESTRUCTURA DE ANÁLISIS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 descr="C:\Users\Lucho-x-tuano\Desktop\RESPALDO ERICK\TESIS\Desarrollo del Capítulo 4\Nueva carpeta\10dd58a8-17bf-437d-be99-df81c030765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50508" y="1626188"/>
            <a:ext cx="5224149" cy="35406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6" name="Imagen 15" descr="C:\Users\Lucho-x-tuano\Desktop\RESPALDO ERICK\TESIS\Desarrollo del Capítulo 4\Nueva carpeta\20e16874-6d06-492a-88a0-b277caba87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220" y="1069538"/>
            <a:ext cx="4583052" cy="487712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8" name="Imagen 17"/>
          <p:cNvPicPr/>
          <p:nvPr/>
        </p:nvPicPr>
        <p:blipFill>
          <a:blip r:embed="rId4"/>
          <a:stretch>
            <a:fillRect/>
          </a:stretch>
        </p:blipFill>
        <p:spPr>
          <a:xfrm>
            <a:off x="1491763" y="762021"/>
            <a:ext cx="3092450" cy="2066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agen 18"/>
          <p:cNvPicPr/>
          <p:nvPr/>
        </p:nvPicPr>
        <p:blipFill>
          <a:blip r:embed="rId5"/>
          <a:stretch>
            <a:fillRect/>
          </a:stretch>
        </p:blipFill>
        <p:spPr>
          <a:xfrm>
            <a:off x="8280082" y="780633"/>
            <a:ext cx="3615690" cy="2342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n 19"/>
          <p:cNvPicPr/>
          <p:nvPr/>
        </p:nvPicPr>
        <p:blipFill>
          <a:blip r:embed="rId6"/>
          <a:stretch>
            <a:fillRect/>
          </a:stretch>
        </p:blipFill>
        <p:spPr>
          <a:xfrm>
            <a:off x="8330564" y="3567642"/>
            <a:ext cx="3565208" cy="23790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Elipse 3"/>
          <p:cNvSpPr/>
          <p:nvPr/>
        </p:nvSpPr>
        <p:spPr>
          <a:xfrm>
            <a:off x="1491763" y="3091505"/>
            <a:ext cx="800100" cy="70008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0" name="Conector recto de flecha 9"/>
          <p:cNvCxnSpPr/>
          <p:nvPr/>
        </p:nvCxnSpPr>
        <p:spPr>
          <a:xfrm flipV="1">
            <a:off x="2076236" y="1951888"/>
            <a:ext cx="1074634" cy="117125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/>
          <p:cNvSpPr/>
          <p:nvPr/>
        </p:nvSpPr>
        <p:spPr>
          <a:xfrm>
            <a:off x="5037099" y="4105918"/>
            <a:ext cx="800100" cy="70008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3" name="Conector recto de flecha 22"/>
          <p:cNvCxnSpPr/>
          <p:nvPr/>
        </p:nvCxnSpPr>
        <p:spPr>
          <a:xfrm flipV="1">
            <a:off x="5654319" y="2329282"/>
            <a:ext cx="3945291" cy="182399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ipse 24"/>
          <p:cNvSpPr/>
          <p:nvPr/>
        </p:nvSpPr>
        <p:spPr>
          <a:xfrm>
            <a:off x="6134846" y="4264555"/>
            <a:ext cx="1745185" cy="70008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6" name="Conector recto de flecha 25"/>
          <p:cNvCxnSpPr/>
          <p:nvPr/>
        </p:nvCxnSpPr>
        <p:spPr>
          <a:xfrm>
            <a:off x="7880031" y="4543658"/>
            <a:ext cx="2336799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2730821" y="6265160"/>
            <a:ext cx="185339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Fuente: (</a:t>
            </a:r>
            <a:r>
              <a:rPr lang="es-EC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Lanning</a:t>
            </a:r>
            <a:r>
              <a:rPr lang="es-EC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et al., 2016)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737252" y="6090518"/>
            <a:ext cx="62050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Reporte: 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M7.8 </a:t>
            </a:r>
            <a:r>
              <a:rPr lang="es-EC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Muisne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Ecuador </a:t>
            </a:r>
            <a:r>
              <a:rPr lang="es-EC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Earthquake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16, 2016” – Daño en Edificaciones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8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n 44"/>
          <p:cNvPicPr/>
          <p:nvPr/>
        </p:nvPicPr>
        <p:blipFill>
          <a:blip r:embed="rId2"/>
          <a:stretch>
            <a:fillRect/>
          </a:stretch>
        </p:blipFill>
        <p:spPr>
          <a:xfrm>
            <a:off x="8124023" y="872226"/>
            <a:ext cx="3577440" cy="5294097"/>
          </a:xfrm>
          <a:prstGeom prst="rect">
            <a:avLst/>
          </a:prstGeom>
        </p:spPr>
      </p:pic>
      <p:pic>
        <p:nvPicPr>
          <p:cNvPr id="40" name="Imagen 39"/>
          <p:cNvPicPr/>
          <p:nvPr/>
        </p:nvPicPr>
        <p:blipFill>
          <a:blip r:embed="rId3"/>
          <a:stretch>
            <a:fillRect/>
          </a:stretch>
        </p:blipFill>
        <p:spPr>
          <a:xfrm>
            <a:off x="4061611" y="872226"/>
            <a:ext cx="3582201" cy="5294097"/>
          </a:xfrm>
          <a:prstGeom prst="rect">
            <a:avLst/>
          </a:prstGeom>
        </p:spPr>
      </p:pic>
      <p:pic>
        <p:nvPicPr>
          <p:cNvPr id="30" name="Imagen 29"/>
          <p:cNvPicPr/>
          <p:nvPr/>
        </p:nvPicPr>
        <p:blipFill>
          <a:blip r:embed="rId4"/>
          <a:stretch>
            <a:fillRect/>
          </a:stretch>
        </p:blipFill>
        <p:spPr>
          <a:xfrm>
            <a:off x="94298" y="872227"/>
            <a:ext cx="3487102" cy="5294097"/>
          </a:xfrm>
          <a:prstGeom prst="rect">
            <a:avLst/>
          </a:prstGeom>
        </p:spPr>
      </p:pic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33560" y="6340475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68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473134" y="-69655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APLICACIÓN DE LA GUÍA DE APUNTALAMIENTO</a:t>
            </a:r>
            <a:endParaRPr lang="es-EC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Conector recto de flecha 27"/>
          <p:cNvCxnSpPr/>
          <p:nvPr/>
        </p:nvCxnSpPr>
        <p:spPr>
          <a:xfrm flipV="1">
            <a:off x="2500644" y="2162175"/>
            <a:ext cx="180975" cy="3714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ipse 28"/>
          <p:cNvSpPr/>
          <p:nvPr/>
        </p:nvSpPr>
        <p:spPr>
          <a:xfrm>
            <a:off x="1225484" y="4156710"/>
            <a:ext cx="495300" cy="6238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31" name="Elipse 30"/>
          <p:cNvSpPr/>
          <p:nvPr/>
        </p:nvSpPr>
        <p:spPr>
          <a:xfrm>
            <a:off x="4881025" y="2090737"/>
            <a:ext cx="542925" cy="2571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cxnSp>
        <p:nvCxnSpPr>
          <p:cNvPr id="32" name="Conector recto de flecha 31"/>
          <p:cNvCxnSpPr/>
          <p:nvPr/>
        </p:nvCxnSpPr>
        <p:spPr>
          <a:xfrm flipH="1">
            <a:off x="5695548" y="2861626"/>
            <a:ext cx="2190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 flipH="1">
            <a:off x="5647521" y="3385400"/>
            <a:ext cx="2190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H="1">
            <a:off x="5838423" y="2928301"/>
            <a:ext cx="2190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ipse 34"/>
          <p:cNvSpPr/>
          <p:nvPr/>
        </p:nvSpPr>
        <p:spPr>
          <a:xfrm>
            <a:off x="5852711" y="4965328"/>
            <a:ext cx="558248" cy="5189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36" name="Elipse 35"/>
          <p:cNvSpPr/>
          <p:nvPr/>
        </p:nvSpPr>
        <p:spPr>
          <a:xfrm>
            <a:off x="5894068" y="5555879"/>
            <a:ext cx="516891" cy="5388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cxnSp>
        <p:nvCxnSpPr>
          <p:cNvPr id="37" name="Conector recto de flecha 36"/>
          <p:cNvCxnSpPr/>
          <p:nvPr/>
        </p:nvCxnSpPr>
        <p:spPr>
          <a:xfrm flipH="1">
            <a:off x="5619348" y="3709351"/>
            <a:ext cx="2190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/>
          <p:nvPr/>
        </p:nvCxnSpPr>
        <p:spPr>
          <a:xfrm flipH="1">
            <a:off x="5647118" y="4037965"/>
            <a:ext cx="2190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/>
          <p:cNvCxnSpPr/>
          <p:nvPr/>
        </p:nvCxnSpPr>
        <p:spPr>
          <a:xfrm flipH="1">
            <a:off x="5652283" y="4602003"/>
            <a:ext cx="2190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ipse 40"/>
          <p:cNvSpPr/>
          <p:nvPr/>
        </p:nvSpPr>
        <p:spPr>
          <a:xfrm>
            <a:off x="9373168" y="2090737"/>
            <a:ext cx="400050" cy="2571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42" name="Elipse 41"/>
          <p:cNvSpPr/>
          <p:nvPr/>
        </p:nvSpPr>
        <p:spPr>
          <a:xfrm>
            <a:off x="9187430" y="4602003"/>
            <a:ext cx="516899" cy="5843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cxnSp>
        <p:nvCxnSpPr>
          <p:cNvPr id="43" name="Conector recto de flecha 42"/>
          <p:cNvCxnSpPr/>
          <p:nvPr/>
        </p:nvCxnSpPr>
        <p:spPr>
          <a:xfrm flipH="1">
            <a:off x="9737098" y="2866287"/>
            <a:ext cx="2190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/>
          <p:cNvCxnSpPr/>
          <p:nvPr/>
        </p:nvCxnSpPr>
        <p:spPr>
          <a:xfrm flipH="1">
            <a:off x="9704329" y="3385400"/>
            <a:ext cx="2190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22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33560" y="6340475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69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389529" y="-6965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CONCEPCIÓN ARQUITECTÓNICA - ESTRUCTURA “CR”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3" t="11975" r="51863" b="46150"/>
          <a:stretch/>
        </p:blipFill>
        <p:spPr bwMode="auto">
          <a:xfrm>
            <a:off x="505019" y="795337"/>
            <a:ext cx="3352606" cy="55610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5" t="11828" r="62356" b="34255"/>
          <a:stretch/>
        </p:blipFill>
        <p:spPr bwMode="auto">
          <a:xfrm>
            <a:off x="4328296" y="795336"/>
            <a:ext cx="3189616" cy="59261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5" t="9493" r="44569" b="12688"/>
          <a:stretch/>
        </p:blipFill>
        <p:spPr bwMode="auto">
          <a:xfrm>
            <a:off x="7891742" y="795336"/>
            <a:ext cx="3385018" cy="58483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874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GENERALIDADES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DB8C-3F43-45C9-9AB7-68EDC860FE04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7</a:t>
            </a:fld>
            <a:endParaRPr lang="es-EC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C" smtClean="0"/>
              <a:t>Justificación e Importancia</a:t>
            </a:r>
            <a:endParaRPr lang="en-US" dirty="0"/>
          </a:p>
        </p:txBody>
      </p:sp>
      <p:pic>
        <p:nvPicPr>
          <p:cNvPr id="12" name="Imagen 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7" b="1272"/>
          <a:stretch/>
        </p:blipFill>
        <p:spPr bwMode="auto">
          <a:xfrm>
            <a:off x="7164636" y="2082707"/>
            <a:ext cx="3938792" cy="3952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794823252"/>
              </p:ext>
            </p:extLst>
          </p:nvPr>
        </p:nvGraphicFramePr>
        <p:xfrm>
          <a:off x="242259" y="1690688"/>
          <a:ext cx="6216597" cy="4772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5957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33560" y="6340475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70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389529" y="-6965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CONCEPCIÓN ARQUITECTÓNICA - ESTRUCTURA “CR”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0" t="9243" r="69705" b="9106"/>
          <a:stretch/>
        </p:blipFill>
        <p:spPr bwMode="auto">
          <a:xfrm>
            <a:off x="1441916" y="784969"/>
            <a:ext cx="3238347" cy="59365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8" t="13866" r="33752" b="17323"/>
          <a:stretch/>
        </p:blipFill>
        <p:spPr bwMode="auto">
          <a:xfrm>
            <a:off x="5283979" y="951656"/>
            <a:ext cx="6035460" cy="57698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4488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33560" y="6340475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71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389529" y="-6965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CONCEPCIÓN ARQUITECTÓNICA - ESTRUCTURA “CR”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0" t="30298" r="25722" b="14755"/>
          <a:stretch/>
        </p:blipFill>
        <p:spPr bwMode="auto">
          <a:xfrm>
            <a:off x="167175" y="735857"/>
            <a:ext cx="5304628" cy="57871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4" t="28757" r="34664" b="27080"/>
          <a:stretch/>
        </p:blipFill>
        <p:spPr bwMode="auto">
          <a:xfrm>
            <a:off x="5762685" y="750887"/>
            <a:ext cx="2251075" cy="586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7" t="19514" r="43972" b="20917"/>
          <a:stretch/>
        </p:blipFill>
        <p:spPr bwMode="auto">
          <a:xfrm>
            <a:off x="8304642" y="750887"/>
            <a:ext cx="3201035" cy="5772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803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33560" y="6340475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72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389529" y="-6965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CONCEPCIÓN ARQUITECTÓNICA - ESTRUCTURA “CR”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8" t="17974" r="32292" b="21431"/>
          <a:stretch/>
        </p:blipFill>
        <p:spPr bwMode="auto">
          <a:xfrm>
            <a:off x="1797423" y="928688"/>
            <a:ext cx="3491174" cy="5929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1" t="31444" r="44681" b="30771"/>
          <a:stretch/>
        </p:blipFill>
        <p:spPr bwMode="auto">
          <a:xfrm>
            <a:off x="6247820" y="928688"/>
            <a:ext cx="4211899" cy="57769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42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33560" y="6340475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73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347788" y="-4884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ESPECTRO SÍSMICO Y ACELEROGRAMA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" r="7818" b="2914"/>
          <a:stretch/>
        </p:blipFill>
        <p:spPr bwMode="auto">
          <a:xfrm>
            <a:off x="0" y="978535"/>
            <a:ext cx="5961380" cy="3067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 r="8762" b="2041"/>
          <a:stretch/>
        </p:blipFill>
        <p:spPr bwMode="auto">
          <a:xfrm>
            <a:off x="5961380" y="2630373"/>
            <a:ext cx="6111558" cy="34315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4999120" y="1268412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ESPECTRO SÍSMICO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-2017125" y="4603521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ACELEROGRAMA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lecha derecha 2"/>
          <p:cNvSpPr/>
          <p:nvPr/>
        </p:nvSpPr>
        <p:spPr>
          <a:xfrm>
            <a:off x="4077325" y="4756849"/>
            <a:ext cx="1536392" cy="407517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Flecha derecha 15"/>
          <p:cNvSpPr/>
          <p:nvPr/>
        </p:nvSpPr>
        <p:spPr>
          <a:xfrm rot="10800000">
            <a:off x="6172709" y="1458341"/>
            <a:ext cx="1536392" cy="407517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1 Rectángulo"/>
          <p:cNvSpPr/>
          <p:nvPr/>
        </p:nvSpPr>
        <p:spPr>
          <a:xfrm>
            <a:off x="8743008" y="1844132"/>
            <a:ext cx="1656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) de 2.1045g</a:t>
            </a:r>
          </a:p>
        </p:txBody>
      </p:sp>
      <p:sp>
        <p:nvSpPr>
          <p:cNvPr id="17" name="Rectángulo 4"/>
          <p:cNvSpPr/>
          <p:nvPr/>
        </p:nvSpPr>
        <p:spPr>
          <a:xfrm>
            <a:off x="303903" y="4095237"/>
            <a:ext cx="2987040" cy="26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99160">
              <a:lnSpc>
                <a:spcPct val="115000"/>
              </a:lnSpc>
              <a:spcAft>
                <a:spcPts val="0"/>
              </a:spcAft>
            </a:pPr>
            <a:r>
              <a:rPr lang="es-EC" sz="1000" b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Cortesía: Dr. Aguiar </a:t>
            </a:r>
            <a:r>
              <a:rPr lang="es-EC" sz="1000" b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Falconí</a:t>
            </a:r>
            <a:endParaRPr lang="es-EC" sz="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4"/>
          <p:cNvSpPr/>
          <p:nvPr/>
        </p:nvSpPr>
        <p:spPr>
          <a:xfrm>
            <a:off x="6215581" y="6072830"/>
            <a:ext cx="2987040" cy="26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99160">
              <a:lnSpc>
                <a:spcPct val="115000"/>
              </a:lnSpc>
              <a:spcAft>
                <a:spcPts val="0"/>
              </a:spcAft>
            </a:pPr>
            <a:r>
              <a:rPr lang="es-EC" sz="1000" b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Cortesía: Dr. Aguiar </a:t>
            </a:r>
            <a:r>
              <a:rPr lang="es-EC" sz="1000" b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Falconí</a:t>
            </a:r>
            <a:endParaRPr lang="es-EC" sz="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68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33560" y="6340475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74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347788" y="-4884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CONSIDERACIONES GENERALES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822243681"/>
              </p:ext>
            </p:extLst>
          </p:nvPr>
        </p:nvGraphicFramePr>
        <p:xfrm>
          <a:off x="1182577" y="2862993"/>
          <a:ext cx="6977062" cy="1596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ítulo 1"/>
          <p:cNvSpPr txBox="1">
            <a:spLocks/>
          </p:cNvSpPr>
          <p:nvPr/>
        </p:nvSpPr>
        <p:spPr>
          <a:xfrm>
            <a:off x="1179107" y="2353878"/>
            <a:ext cx="6975407" cy="410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Casos de Carga Considerados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n 19"/>
          <p:cNvPicPr/>
          <p:nvPr/>
        </p:nvPicPr>
        <p:blipFill rotWithShape="1">
          <a:blip r:embed="rId7"/>
          <a:srcRect r="68868" b="2547"/>
          <a:stretch/>
        </p:blipFill>
        <p:spPr bwMode="auto">
          <a:xfrm>
            <a:off x="8416288" y="838563"/>
            <a:ext cx="2860472" cy="5484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659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/>
          <p:nvPr/>
        </p:nvPicPr>
        <p:blipFill>
          <a:blip r:embed="rId2"/>
          <a:stretch>
            <a:fillRect/>
          </a:stretch>
        </p:blipFill>
        <p:spPr>
          <a:xfrm>
            <a:off x="6619044" y="675162"/>
            <a:ext cx="5178744" cy="6046313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5977844" y="1271588"/>
            <a:ext cx="557212" cy="46005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1"/>
          <p:cNvSpPr/>
          <p:nvPr/>
        </p:nvSpPr>
        <p:spPr>
          <a:xfrm>
            <a:off x="314799" y="1271588"/>
            <a:ext cx="557212" cy="46005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9" name="Imagen 18"/>
          <p:cNvPicPr/>
          <p:nvPr/>
        </p:nvPicPr>
        <p:blipFill rotWithShape="1">
          <a:blip r:embed="rId3"/>
          <a:srcRect l="4956" t="4307" r="6681" b="1311"/>
          <a:stretch/>
        </p:blipFill>
        <p:spPr bwMode="auto">
          <a:xfrm>
            <a:off x="1143001" y="736402"/>
            <a:ext cx="4387329" cy="61215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33560" y="6340475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75</a:t>
            </a:fld>
            <a:endParaRPr lang="es-EC" dirty="0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347788" y="-4884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MODELAMIENTOS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ítulo 1"/>
          <p:cNvSpPr txBox="1">
            <a:spLocks/>
          </p:cNvSpPr>
          <p:nvPr/>
        </p:nvSpPr>
        <p:spPr>
          <a:xfrm rot="16200000">
            <a:off x="-4099565" y="3269878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ESTRUCTURA SIN APUNTALAMIENTOS</a:t>
            </a:r>
            <a:endParaRPr lang="es-EC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 rot="16200000">
            <a:off x="1566679" y="3273152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ESTRUCTURA CON APUNTALAMIENTOS</a:t>
            </a:r>
            <a:endParaRPr lang="es-EC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07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33560" y="6340475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76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475311" y="-58809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 DEL COMPORTAMIENTO SIN APUNTALAMIENTO</a:t>
            </a:r>
            <a:endParaRPr lang="es-EC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" t="1761" r="34179"/>
          <a:stretch/>
        </p:blipFill>
        <p:spPr bwMode="auto">
          <a:xfrm>
            <a:off x="1861033" y="790574"/>
            <a:ext cx="3739667" cy="56472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t="1072" r="35128"/>
          <a:stretch/>
        </p:blipFill>
        <p:spPr bwMode="auto">
          <a:xfrm>
            <a:off x="5790137" y="790574"/>
            <a:ext cx="3682476" cy="56353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80" t="10098" r="910" b="8469"/>
          <a:stretch/>
        </p:blipFill>
        <p:spPr>
          <a:xfrm>
            <a:off x="10388008" y="1658966"/>
            <a:ext cx="462605" cy="371271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932930" y="6357158"/>
            <a:ext cx="8228761" cy="291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C" sz="1200" b="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Rótulas plásticas al momento de falla, dirección X (izquierda) y dirección Y (derecha)</a:t>
            </a:r>
            <a:endParaRPr lang="es-EC" sz="1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94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33560" y="6340475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77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272960" y="-72646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COMPARACIÓN DE RESULTADOS</a:t>
            </a:r>
            <a:endParaRPr lang="es-EC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134471" y="798062"/>
            <a:ext cx="12326471" cy="3962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lvl="2" algn="ctr"/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Análisis Estático No Lineal (Pushover)</a:t>
            </a:r>
          </a:p>
        </p:txBody>
      </p:sp>
      <p:pic>
        <p:nvPicPr>
          <p:cNvPr id="9" name="Imagen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8772" b="2093"/>
          <a:stretch/>
        </p:blipFill>
        <p:spPr bwMode="auto">
          <a:xfrm>
            <a:off x="3086" y="1509485"/>
            <a:ext cx="5760000" cy="41946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1" r="8772" b="2466"/>
          <a:stretch/>
        </p:blipFill>
        <p:spPr bwMode="auto">
          <a:xfrm>
            <a:off x="5844960" y="1509485"/>
            <a:ext cx="6237954" cy="41946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305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33560" y="6340475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78</a:t>
            </a:fld>
            <a:endParaRPr lang="es-EC" dirty="0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272960" y="-72646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COMPARACIÓN DE RESULTADOS</a:t>
            </a:r>
            <a:endParaRPr lang="es-EC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r="8727" b="2093"/>
          <a:stretch/>
        </p:blipFill>
        <p:spPr bwMode="auto">
          <a:xfrm>
            <a:off x="-29027" y="1624462"/>
            <a:ext cx="5844960" cy="43118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-134471" y="798062"/>
            <a:ext cx="12326471" cy="3962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lvl="2" algn="ctr"/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Análisis Estático No Lineal (Pushover)</a:t>
            </a:r>
          </a:p>
        </p:txBody>
      </p:sp>
      <p:pic>
        <p:nvPicPr>
          <p:cNvPr id="10" name="Imagen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7978" b="2093"/>
          <a:stretch/>
        </p:blipFill>
        <p:spPr bwMode="auto">
          <a:xfrm>
            <a:off x="6028764" y="1609947"/>
            <a:ext cx="6047122" cy="43263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80" t="10098" r="910" b="8469"/>
          <a:stretch/>
        </p:blipFill>
        <p:spPr>
          <a:xfrm rot="5400000">
            <a:off x="5843022" y="4303605"/>
            <a:ext cx="462605" cy="371271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184276" y="5933482"/>
            <a:ext cx="3938832" cy="213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200" b="1" dirty="0" smtClean="0">
                <a:solidFill>
                  <a:schemeClr val="tx1"/>
                </a:solidFill>
              </a:rPr>
              <a:t>B            IO          LS</a:t>
            </a:r>
            <a:r>
              <a:rPr lang="es-EC" sz="1200" b="1" dirty="0">
                <a:solidFill>
                  <a:schemeClr val="tx1"/>
                </a:solidFill>
              </a:rPr>
              <a:t> </a:t>
            </a:r>
            <a:r>
              <a:rPr lang="es-EC" sz="1200" b="1" dirty="0" smtClean="0">
                <a:solidFill>
                  <a:schemeClr val="tx1"/>
                </a:solidFill>
              </a:rPr>
              <a:t>         CP           C</a:t>
            </a:r>
            <a:r>
              <a:rPr lang="es-EC" sz="1200" b="1" dirty="0">
                <a:solidFill>
                  <a:schemeClr val="tx1"/>
                </a:solidFill>
              </a:rPr>
              <a:t> </a:t>
            </a:r>
            <a:r>
              <a:rPr lang="es-EC" sz="1200" b="1" dirty="0" smtClean="0">
                <a:solidFill>
                  <a:schemeClr val="tx1"/>
                </a:solidFill>
              </a:rPr>
              <a:t>           D             E</a:t>
            </a:r>
            <a:endParaRPr lang="es-EC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2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33560" y="6340475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79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272960" y="-72646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COMPARACIÓN DE RESULTADOS</a:t>
            </a:r>
            <a:endParaRPr lang="es-EC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121229" y="1678871"/>
            <a:ext cx="8505825" cy="291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99160">
              <a:lnSpc>
                <a:spcPct val="115000"/>
              </a:lnSpc>
              <a:spcAft>
                <a:spcPts val="0"/>
              </a:spcAft>
            </a:pPr>
            <a:r>
              <a:rPr lang="es-EC" sz="1200" b="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Resultados de la comparación de los modelamientos al límite de LS</a:t>
            </a:r>
            <a:endParaRPr lang="es-EC" sz="1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-134471" y="798062"/>
            <a:ext cx="12326471" cy="3962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lvl="2" algn="ctr"/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Análisis Estático No Lineal (Pushover)</a:t>
            </a: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246376"/>
              </p:ext>
            </p:extLst>
          </p:nvPr>
        </p:nvGraphicFramePr>
        <p:xfrm>
          <a:off x="1127817" y="2041346"/>
          <a:ext cx="9434286" cy="2317080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2736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736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389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094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385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094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Análisis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Descripción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Desplazamiento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(cm)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Cortante Basal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(Tonf)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Relación de Cortantes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(adim)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353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Dirección X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Estructura sin Apuntalamiento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15.22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39.84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1.26</a:t>
                      </a:r>
                      <a:endParaRPr lang="es-EC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35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Estructura con Apuntalamiento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50.36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353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Dirección Y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Estructura sin Apuntalamiento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15.73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40.26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1.21</a:t>
                      </a:r>
                      <a:endParaRPr lang="es-EC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35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Estructura con Apuntalamiento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48.54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730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GENERALIDADES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DB8C-3F43-45C9-9AB7-68EDC860FE04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8</a:t>
            </a:fld>
            <a:endParaRPr lang="es-EC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831476" y="678128"/>
            <a:ext cx="10515600" cy="1325563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 smtClean="0"/>
              <a:t>Objetivo General </a:t>
            </a:r>
            <a:endParaRPr lang="en-US" dirty="0"/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838200" y="2735259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3200" dirty="0" smtClean="0"/>
              <a:t>Generar una guía de apuntalamiento en madera para edificaciones de hormigón armado afectadas estructuralmente por acciones sísmicas, a través de investigación y pruebas en software para evitar su colapso ante réplicas generadas después del evento principal. 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89010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33560" y="6340475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80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272960" y="-72646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COMPARACIÓN DE RESULTADOS</a:t>
            </a:r>
            <a:endParaRPr lang="es-EC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9" t="1" r="8932" b="2839"/>
          <a:stretch/>
        </p:blipFill>
        <p:spPr bwMode="auto">
          <a:xfrm>
            <a:off x="6139543" y="1349950"/>
            <a:ext cx="5980921" cy="46910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r="8932" b="2093"/>
          <a:stretch/>
        </p:blipFill>
        <p:spPr bwMode="auto">
          <a:xfrm>
            <a:off x="14514" y="1364464"/>
            <a:ext cx="6014249" cy="46910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-134472" y="747589"/>
            <a:ext cx="12326471" cy="3962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lvl="2" algn="ctr"/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Análisis </a:t>
            </a:r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la Respuesta en el Tiempo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64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33560" y="6340475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81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272960" y="-72646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COMPARACIÓN DE RESULTADOS</a:t>
            </a:r>
            <a:endParaRPr lang="es-EC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r="8772" b="2466"/>
          <a:stretch/>
        </p:blipFill>
        <p:spPr bwMode="auto">
          <a:xfrm>
            <a:off x="0" y="1410354"/>
            <a:ext cx="5588000" cy="4765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" r="8932" b="2093"/>
          <a:stretch/>
        </p:blipFill>
        <p:spPr bwMode="auto">
          <a:xfrm>
            <a:off x="5718629" y="1410354"/>
            <a:ext cx="6429828" cy="4765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-134472" y="747589"/>
            <a:ext cx="12326471" cy="3962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lvl="2" algn="ctr"/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Análisis </a:t>
            </a:r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la Respuesta en el Tiempo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27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33560" y="6340475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82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272960" y="-72646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COMPARACIÓN DE RESULTADOS</a:t>
            </a:r>
            <a:endParaRPr lang="es-EC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V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313881" y="1911821"/>
            <a:ext cx="9117593" cy="291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99160">
              <a:lnSpc>
                <a:spcPct val="115000"/>
              </a:lnSpc>
              <a:spcAft>
                <a:spcPts val="0"/>
              </a:spcAft>
            </a:pPr>
            <a:r>
              <a:rPr lang="es-EC" sz="1200" b="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Resultados de la comparación de los modelamientos al límite de LS</a:t>
            </a:r>
            <a:endParaRPr lang="es-EC" sz="1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-134472" y="747589"/>
            <a:ext cx="12326471" cy="3962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lvl="2" algn="ctr"/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Análisis </a:t>
            </a:r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la Respuesta en el Tiempo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626863"/>
              </p:ext>
            </p:extLst>
          </p:nvPr>
        </p:nvGraphicFramePr>
        <p:xfrm>
          <a:off x="1403588" y="2217377"/>
          <a:ext cx="8882744" cy="2561974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5209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209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574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834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470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Análisis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Descripción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Desplazamiento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(cm)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Relación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s-EC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adim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743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Dirección X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Estructura sin Apuntalamiento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EC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Estructura con Apuntalamiento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7213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Dirección Y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Estructura sin Apuntalamiento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308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Estructura con Apuntalamiento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3.59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80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CAPÍTULO VI</a:t>
            </a:r>
            <a:endParaRPr lang="es-EC" b="1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b="0" dirty="0" smtClean="0"/>
              <a:t>CONCLUSIONES Y RECOMENDACIONES</a:t>
            </a:r>
            <a:endParaRPr lang="es-EC" b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E40A2-A2BD-4196-9754-E56FF22F47EC}" type="datetime1">
              <a:rPr lang="es-EC" smtClean="0"/>
              <a:t>16/01/2020</a:t>
            </a:fld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t>83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591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33560" y="6340475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84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272960" y="-72646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C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VI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85750" y="1236753"/>
            <a:ext cx="1147286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2" indent="-1714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57575" algn="l"/>
              </a:tabLst>
            </a:pPr>
            <a:r>
              <a:rPr lang="es-EC" sz="28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determinación de la carga admisible de cada apuntalamiento fue determinada primero a través del diseño por esfuerzos admisibles presentado por el Manual de Maderas del Grupo Andino y posteriormente se verificaron las deflexiones a través del modelamiento en </a:t>
            </a:r>
            <a:r>
              <a:rPr lang="es-EC" sz="28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software</a:t>
            </a:r>
            <a:r>
              <a:rPr lang="es-EC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171450" lvl="2" indent="-1714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57575" algn="l"/>
              </a:tabLst>
            </a:pPr>
            <a:endParaRPr lang="es-EC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lvl="2" indent="-1714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57575" algn="l"/>
              </a:tabLst>
            </a:pPr>
            <a:endParaRPr lang="es-EC" sz="28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lvl="2" indent="-1714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57575" algn="l"/>
              </a:tabLst>
            </a:pPr>
            <a:r>
              <a:rPr lang="es-EC" sz="28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todos los apuntalamientos propuestos, el que presenta una mayor capacidad de carga es el apuntalamiento vertical tipo caja, mismo que, con su sección rectangular o circular y con madera clase A alcanza a soportar 8,000 </a:t>
            </a:r>
            <a:r>
              <a:rPr lang="es-EC" sz="28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kg.</a:t>
            </a:r>
            <a:endParaRPr lang="es-EC" sz="28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03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33560" y="6340475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85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272960" y="-72646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C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VI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85750" y="1563128"/>
            <a:ext cx="114728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2" indent="-1714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57575" algn="l"/>
              </a:tabLst>
            </a:pPr>
            <a:r>
              <a:rPr lang="es-EC" sz="28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todos los apuntalamientos propuestos, el apuntalamiento con menor capacidad de carga es el apuntalamiento inclinado a fricción que en el mejor de los casos (sección circular y madera clase A) soporta una carga admisible de 1,000 </a:t>
            </a:r>
            <a:r>
              <a:rPr lang="es-EC" sz="28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kg.</a:t>
            </a:r>
            <a:endParaRPr lang="es-EC" sz="28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85750" y="3865066"/>
            <a:ext cx="114728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57575" algn="l"/>
              </a:tabLst>
            </a:pPr>
            <a:r>
              <a:rPr lang="es-EC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sistemas de apuntalamiento descritos en esta investigación presentan resultados propios dependiendo de la sección y las dimensiones que fueron adoptadas y pueden ser utilizados siempre y cuando se respete las dimensiones </a:t>
            </a:r>
            <a:r>
              <a:rPr lang="es-EC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establecidas.</a:t>
            </a:r>
            <a:endParaRPr lang="es-EC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87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33560" y="6340475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86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272960" y="-72646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C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VI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98776" y="3322181"/>
            <a:ext cx="113741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57575" algn="l"/>
              </a:tabLst>
            </a:pPr>
            <a:r>
              <a:rPr lang="es-EC" sz="28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apuntalamientos verticales en T y tipo caja utilizados para el caso particular del modelamiento con apuntalamientos, permitieron alcanzar cortantes basales mayores</a:t>
            </a:r>
            <a:r>
              <a:rPr lang="es-EC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s-EC" sz="28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correspondientes a un 26% y 21% superiores a los obtenidos del modelamiento sin apuntalamientos.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98776" y="1361946"/>
            <a:ext cx="113741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2" indent="-1714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57575" algn="l"/>
              </a:tabLst>
            </a:pPr>
            <a:r>
              <a:rPr lang="es-EC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resultados del análisis estático no lineal (Pushover) evidencian que el empleo de los apuntalamientos seleccionados de la guía propuesta permiten soportar mayores cargas sísmicas (cortantes basales altos).</a:t>
            </a:r>
          </a:p>
        </p:txBody>
      </p:sp>
    </p:spTree>
    <p:extLst>
      <p:ext uri="{BB962C8B-B14F-4D97-AF65-F5344CB8AC3E}">
        <p14:creationId xmlns:p14="http://schemas.microsoft.com/office/powerpoint/2010/main" val="395871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33560" y="6340475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87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272960" y="-72646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C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VI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04813" y="3633638"/>
            <a:ext cx="112823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57575" algn="l"/>
              </a:tabLst>
            </a:pPr>
            <a:r>
              <a:rPr lang="es-EC" sz="28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el caso particular del modelamiento utilizando apuntalamientos verticales en T y tipo Caja, se pudo comprobar que estos reducen los desplazamientos máximos obtenidos. Estos valores corresponden a una reducción del </a:t>
            </a:r>
            <a:r>
              <a:rPr lang="es-EC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63</a:t>
            </a:r>
            <a:r>
              <a:rPr lang="es-EC" sz="28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es-EC" sz="28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</a:t>
            </a:r>
            <a:r>
              <a:rPr lang="es-EC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62</a:t>
            </a:r>
            <a:r>
              <a:rPr lang="es-EC" sz="28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%.</a:t>
            </a:r>
            <a:endParaRPr lang="es-EC" sz="28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04813" y="1137323"/>
            <a:ext cx="112823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57575" algn="l"/>
              </a:tabLst>
            </a:pPr>
            <a:r>
              <a:rPr lang="es-EC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resultados del análisis del comportamiento de la estructura a lo largo del tiempo (Time-</a:t>
            </a:r>
            <a:r>
              <a:rPr lang="es-EC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History</a:t>
            </a:r>
            <a:r>
              <a:rPr lang="es-EC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permiten comprobar que la utilización de los apuntalamientos seleccionados de la guía propuesta permiten reducir desplazamientos que se susciten en la edificación cuando se ve afectada por un evento sísmico.</a:t>
            </a:r>
          </a:p>
        </p:txBody>
      </p:sp>
    </p:spTree>
    <p:extLst>
      <p:ext uri="{BB962C8B-B14F-4D97-AF65-F5344CB8AC3E}">
        <p14:creationId xmlns:p14="http://schemas.microsoft.com/office/powerpoint/2010/main" val="23522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33560" y="6340475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88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272960" y="-72646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EC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VI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874343" y="794498"/>
            <a:ext cx="1289012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2" indent="-2286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457575" algn="l"/>
              </a:tabLst>
            </a:pPr>
            <a:r>
              <a:rPr lang="es-EC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propone continuar con esta investigación a través del análisis, modelamiento y aplicación de apuntalamientos metálicos con el fin de generar información adicional que permita aplicar distintos tipos de </a:t>
            </a:r>
            <a:r>
              <a:rPr lang="es-EC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materiales.</a:t>
            </a:r>
          </a:p>
          <a:p>
            <a:pPr marL="1143000" lvl="2" indent="-2286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457575" algn="l"/>
              </a:tabLst>
            </a:pPr>
            <a:endParaRPr lang="es-EC" sz="24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lvl="2" indent="-2286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457575" algn="l"/>
              </a:tabLst>
            </a:pPr>
            <a:r>
              <a:rPr lang="es-EC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Cada uno de los apuntalamientos analizados pueden ser ocupados en una u otra situación dependiendo del elemento estructural que se pretenda apuntalar y de las condiciones del </a:t>
            </a:r>
            <a:r>
              <a:rPr lang="es-EC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sitio.</a:t>
            </a:r>
          </a:p>
          <a:p>
            <a:pPr marL="1143000" lvl="2" indent="-2286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457575" algn="l"/>
              </a:tabLst>
            </a:pPr>
            <a:endParaRPr lang="es-EC" sz="24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lvl="2" indent="-2286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457575" algn="l"/>
              </a:tabLst>
            </a:pPr>
            <a:r>
              <a:rPr lang="es-EC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el caso de utilizar apuntalamientos con dimensiones mayores a las especificadas en este trabajo o secciones más pequeñas, debe aplicarse la metodología de diseño especificada en el Manual Pacto </a:t>
            </a:r>
            <a:r>
              <a:rPr lang="es-EC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Andino.</a:t>
            </a:r>
          </a:p>
          <a:p>
            <a:pPr marL="1143000" lvl="2" indent="-2286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457575" algn="l"/>
              </a:tabLst>
            </a:pPr>
            <a:endParaRPr lang="es-EC" sz="24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lvl="2" indent="-2286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457575" algn="l"/>
              </a:tabLst>
            </a:pPr>
            <a:r>
              <a:rPr lang="es-EC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 momento de apuntalar una estructura se debe tener una especial atención respecto a si la edificación se encuentra estable y no presenta patologías que pongan en riesgo al equipo de </a:t>
            </a:r>
            <a:r>
              <a:rPr lang="es-EC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trabajo.</a:t>
            </a:r>
            <a:endParaRPr lang="es-EC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96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33560" y="6340475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89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272960" y="-72646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EC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VI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19063" y="978317"/>
            <a:ext cx="11739562" cy="4825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El modelamiento de la estructura de esta investigación resultó ser un caso particular de aplicación de la </a:t>
            </a: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GA-MD-HA; </a:t>
            </a: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se recomienda que de existir condiciones similares a este caso de </a:t>
            </a: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estudio, </a:t>
            </a: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se verifiquen los esfuerzos y cargas admisibles de los sistemas de apuntalamientos que se </a:t>
            </a: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utilizarán.</a:t>
            </a:r>
          </a:p>
          <a:p>
            <a:pPr marL="342900" lvl="2" indent="-342900" algn="just">
              <a:buFont typeface="Arial" panose="020B0604020202020204" pitchFamily="34" charset="0"/>
              <a:buChar char="•"/>
            </a:pP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2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Debido a que la estructura seleccionada </a:t>
            </a: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forma parte de un caso particular de estudio, </a:t>
            </a: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no se recurrió a realizar los pasos preliminares </a:t>
            </a: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establecidos por la guía; </a:t>
            </a: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sin embargo, se recomienda que se siga el respectivo orden y no se obvien ninguno de los lineamientos que se especifican en la GA-MD-HA.</a:t>
            </a:r>
          </a:p>
        </p:txBody>
      </p:sp>
    </p:spTree>
    <p:extLst>
      <p:ext uri="{BB962C8B-B14F-4D97-AF65-F5344CB8AC3E}">
        <p14:creationId xmlns:p14="http://schemas.microsoft.com/office/powerpoint/2010/main" val="6139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214717" y="-26894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GENERALIDADES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DB8C-3F43-45C9-9AB7-68EDC860FE04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pPr/>
              <a:t>9</a:t>
            </a:fld>
            <a:endParaRPr lang="es-EC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838200" y="334909"/>
            <a:ext cx="10515600" cy="1325563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C" dirty="0" smtClean="0"/>
              <a:t>Área de Estudio e Influencia</a:t>
            </a:r>
            <a:endParaRPr lang="en-US" dirty="0"/>
          </a:p>
        </p:txBody>
      </p:sp>
      <p:pic>
        <p:nvPicPr>
          <p:cNvPr id="12" name="Imagen 1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" r="3470" b="1764"/>
          <a:stretch/>
        </p:blipFill>
        <p:spPr bwMode="auto">
          <a:xfrm>
            <a:off x="4240212" y="1819434"/>
            <a:ext cx="3711575" cy="44081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4170728" y="6292919"/>
            <a:ext cx="17795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C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(MIDUVI,  2015)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2514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5CA-E378-4624-AE4A-7E1014FA2820}" type="datetime1">
              <a:rPr lang="es-EC" smtClean="0"/>
              <a:t>16/01/2020</a:t>
            </a:fld>
            <a:endParaRPr lang="es-EC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8533560" y="6340475"/>
            <a:ext cx="2743200" cy="365125"/>
          </a:xfrm>
        </p:spPr>
        <p:txBody>
          <a:bodyPr/>
          <a:lstStyle/>
          <a:p>
            <a:fld id="{33DF13B1-FEEB-49EA-9604-60D5479B2B53}" type="slidenum">
              <a:rPr lang="es-EC" smtClean="0"/>
              <a:pPr/>
              <a:t>90</a:t>
            </a:fld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272960" y="-72646"/>
            <a:ext cx="9144000" cy="5974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EC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134471" y="80682"/>
            <a:ext cx="1931894" cy="3765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VI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33376" y="1604710"/>
            <a:ext cx="115252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2" indent="-1714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57575" algn="l"/>
              </a:tabLst>
            </a:pPr>
            <a:r>
              <a:rPr lang="es-EC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se </a:t>
            </a:r>
            <a:r>
              <a:rPr lang="es-EC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desea </a:t>
            </a:r>
            <a:r>
              <a:rPr lang="es-EC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realizar el modelamiento de cualquier otra estructura se recomienda utilizar la metodología de validación de la guía propuesta, a fin de realizar un proceso minucioso para verificar el funcionamiento y aporte de cada apuntalamiento. Se debe tomar en cuenta los materiales, secciones, ubicación y condiciones reales de cada elemento estructural así como la edificación en conjunto.</a:t>
            </a:r>
          </a:p>
        </p:txBody>
      </p:sp>
    </p:spTree>
    <p:extLst>
      <p:ext uri="{BB962C8B-B14F-4D97-AF65-F5344CB8AC3E}">
        <p14:creationId xmlns:p14="http://schemas.microsoft.com/office/powerpoint/2010/main" val="409257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E40A2-A2BD-4196-9754-E56FF22F47EC}" type="datetime1">
              <a:rPr lang="es-EC" smtClean="0"/>
              <a:t>16/01/2020</a:t>
            </a:fld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13B1-FEEB-49EA-9604-60D5479B2B53}" type="slidenum">
              <a:rPr lang="es-EC" smtClean="0"/>
              <a:t>91</a:t>
            </a:fld>
            <a:endParaRPr lang="es-EC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144541" y="1987840"/>
            <a:ext cx="7157627" cy="243006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8000" b="1" dirty="0" smtClean="0">
                <a:latin typeface="Freestyle Script" panose="030804020302050B0404" pitchFamily="66" charset="0"/>
              </a:rPr>
              <a:t>Gracias por su </a:t>
            </a:r>
          </a:p>
          <a:p>
            <a:pPr algn="ctr"/>
            <a:r>
              <a:rPr lang="es-ES" sz="8000" b="1" dirty="0" smtClean="0">
                <a:latin typeface="Freestyle Script" panose="030804020302050B0404" pitchFamily="66" charset="0"/>
              </a:rPr>
              <a:t>atención !!</a:t>
            </a:r>
            <a:endParaRPr lang="es-ES" sz="8000" b="1" dirty="0">
              <a:latin typeface="Freestyle Script" panose="030804020302050B0404" pitchFamily="66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0843">
            <a:off x="7137224" y="1661591"/>
            <a:ext cx="2021374" cy="2879367"/>
          </a:xfrm>
          <a:prstGeom prst="roundRect">
            <a:avLst>
              <a:gd name="adj" fmla="val 923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64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ulació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2403</TotalTime>
  <Words>3520</Words>
  <Application>Microsoft Office PowerPoint</Application>
  <PresentationFormat>Personalizado</PresentationFormat>
  <Paragraphs>1038</Paragraphs>
  <Slides>91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91</vt:i4>
      </vt:variant>
    </vt:vector>
  </HeadingPairs>
  <TitlesOfParts>
    <vt:vector size="92" baseType="lpstr">
      <vt:lpstr>Titulación</vt:lpstr>
      <vt:lpstr>Presentación de PowerPoint</vt:lpstr>
      <vt:lpstr>CONTENIDO</vt:lpstr>
      <vt:lpstr>Presentación de PowerPoint</vt:lpstr>
      <vt:lpstr>CAPÍTULO 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CAPÍTULO II</vt:lpstr>
      <vt:lpstr>Réplicas</vt:lpstr>
      <vt:lpstr>Daños en Edificaciones  de Hormigón Armado</vt:lpstr>
      <vt:lpstr>Daños en Elementos Estructurales</vt:lpstr>
      <vt:lpstr>Daños en Elementos Estructurales</vt:lpstr>
      <vt:lpstr>Daños en Elementos Estructurales</vt:lpstr>
      <vt:lpstr>Daños en Elementos Estructurales</vt:lpstr>
      <vt:lpstr>Daños en Elementos Estructurales</vt:lpstr>
      <vt:lpstr>Irregularidades en Edificaciones de Hormigón Armado</vt:lpstr>
      <vt:lpstr>Irregularidades en Edificaciones de Hormigón Armado</vt:lpstr>
      <vt:lpstr>Presentación de PowerPoint</vt:lpstr>
      <vt:lpstr>Presentación de PowerPoint</vt:lpstr>
      <vt:lpstr>Presentación de PowerPoint</vt:lpstr>
      <vt:lpstr>Incorrecto Apuntalamiento</vt:lpstr>
      <vt:lpstr>Incorrecto Apuntalamiento</vt:lpstr>
      <vt:lpstr>CAPÍTULO III</vt:lpstr>
      <vt:lpstr>SELECCIÓN DE APUNTALAMIENTOS</vt:lpstr>
      <vt:lpstr>Apuntalamientos Verticales</vt:lpstr>
      <vt:lpstr>Apuntalamientos Horizontales</vt:lpstr>
      <vt:lpstr>Apuntalamientos Inclinados</vt:lpstr>
      <vt:lpstr>Marco Normativo y Referencia</vt:lpstr>
      <vt:lpstr>Especies estudiadas según el Manual de Diseño para Maderas del Grupo Andino</vt:lpstr>
      <vt:lpstr>Especies estudiadas según el Catálogo de Madera Estructural en el Ecuador</vt:lpstr>
      <vt:lpstr>Madera y su Manejo Sustentable</vt:lpstr>
      <vt:lpstr>Madera de Uso Estructural de acuerdo a su Resistencia</vt:lpstr>
      <vt:lpstr>Selección de la Madera Estructural</vt:lpstr>
      <vt:lpstr>Presentación de PowerPoint</vt:lpstr>
      <vt:lpstr>Selección de la Madera de acuerdo a su Lugar de Cultivo </vt:lpstr>
      <vt:lpstr>CAPÍTULO IV</vt:lpstr>
      <vt:lpstr>Contenido de la Guía </vt:lpstr>
      <vt:lpstr>Contenido de la Guía </vt:lpstr>
      <vt:lpstr>Contenido de la Guía </vt:lpstr>
      <vt:lpstr>Flujograma:  Evaluación Previa</vt:lpstr>
      <vt:lpstr>Presentación de PowerPoint</vt:lpstr>
      <vt:lpstr>Dimensiones de los Apuntalamientos</vt:lpstr>
      <vt:lpstr>Apuntalamientos Inclinados</vt:lpstr>
      <vt:lpstr>Diseño por Esfuerzos Admisibles </vt:lpstr>
      <vt:lpstr>Carga admisible y esfuerzos de cada apuntalamiento </vt:lpstr>
      <vt:lpstr>Carga admisible y esfuerzos de cada apuntalamiento </vt:lpstr>
      <vt:lpstr>Carga admisible y esfuerzos de cada apuntalamiento </vt:lpstr>
      <vt:lpstr>Carga admisible y esfuerzos de cada apuntalamiento </vt:lpstr>
      <vt:lpstr>Carga admisible y esfuerzos de cada apuntalamiento </vt:lpstr>
      <vt:lpstr>Carga admisible y esfuerzos de cada apuntalamiento </vt:lpstr>
      <vt:lpstr>Carga admisible y esfuerzos de cada apuntalamiento </vt:lpstr>
      <vt:lpstr>Prueba de Carga en Sistemas de Apuntalamiento </vt:lpstr>
      <vt:lpstr>Apuntalamiento en T </vt:lpstr>
      <vt:lpstr>Apuntalamiento Vertical tipo Caja </vt:lpstr>
      <vt:lpstr>Apuntalamiento Inclinado Simple </vt:lpstr>
      <vt:lpstr>Apuntalamiento Inclinado tipo Zapata Mural </vt:lpstr>
      <vt:lpstr>Apuntalamiento Inclinado a Fricción </vt:lpstr>
      <vt:lpstr>Apuntalamiento Horizontal de Dos Postes </vt:lpstr>
      <vt:lpstr>Apuntalamiento Horizontal de Codales </vt:lpstr>
      <vt:lpstr>Uniones</vt:lpstr>
      <vt:lpstr>Detalle de Uniones</vt:lpstr>
      <vt:lpstr>Detalle de Uniones</vt:lpstr>
      <vt:lpstr>Uniones</vt:lpstr>
      <vt:lpstr>CAPÍTULO V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CAPÍTULO VI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SELECCIÓN DE LA MADERA</dc:title>
  <dc:creator>PERSONAL</dc:creator>
  <cp:lastModifiedBy>Toshiba-User</cp:lastModifiedBy>
  <cp:revision>120</cp:revision>
  <dcterms:created xsi:type="dcterms:W3CDTF">2020-01-09T13:23:16Z</dcterms:created>
  <dcterms:modified xsi:type="dcterms:W3CDTF">2020-01-16T15:56:01Z</dcterms:modified>
</cp:coreProperties>
</file>