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776" r:id="rId1"/>
  </p:sldMasterIdLst>
  <p:notesMasterIdLst>
    <p:notesMasterId r:id="rId50"/>
  </p:notesMasterIdLst>
  <p:sldIdLst>
    <p:sldId id="345" r:id="rId2"/>
    <p:sldId id="650" r:id="rId3"/>
    <p:sldId id="499" r:id="rId4"/>
    <p:sldId id="500" r:id="rId5"/>
    <p:sldId id="663" r:id="rId6"/>
    <p:sldId id="440" r:id="rId7"/>
    <p:sldId id="664" r:id="rId8"/>
    <p:sldId id="442" r:id="rId9"/>
    <p:sldId id="665" r:id="rId10"/>
    <p:sldId id="347" r:id="rId11"/>
    <p:sldId id="666" r:id="rId12"/>
    <p:sldId id="693" r:id="rId13"/>
    <p:sldId id="667" r:id="rId14"/>
    <p:sldId id="613" r:id="rId15"/>
    <p:sldId id="655" r:id="rId16"/>
    <p:sldId id="652" r:id="rId17"/>
    <p:sldId id="657" r:id="rId18"/>
    <p:sldId id="614" r:id="rId19"/>
    <p:sldId id="660" r:id="rId20"/>
    <p:sldId id="661" r:id="rId21"/>
    <p:sldId id="615" r:id="rId22"/>
    <p:sldId id="656" r:id="rId23"/>
    <p:sldId id="658" r:id="rId24"/>
    <p:sldId id="680" r:id="rId25"/>
    <p:sldId id="681" r:id="rId26"/>
    <p:sldId id="683" r:id="rId27"/>
    <p:sldId id="685" r:id="rId28"/>
    <p:sldId id="688" r:id="rId29"/>
    <p:sldId id="616" r:id="rId30"/>
    <p:sldId id="659" r:id="rId31"/>
    <p:sldId id="662" r:id="rId32"/>
    <p:sldId id="617" r:id="rId33"/>
    <p:sldId id="668" r:id="rId34"/>
    <p:sldId id="678" r:id="rId35"/>
    <p:sldId id="600" r:id="rId36"/>
    <p:sldId id="599" r:id="rId37"/>
    <p:sldId id="598" r:id="rId38"/>
    <p:sldId id="640" r:id="rId39"/>
    <p:sldId id="601" r:id="rId40"/>
    <p:sldId id="637" r:id="rId41"/>
    <p:sldId id="610" r:id="rId42"/>
    <p:sldId id="611" r:id="rId43"/>
    <p:sldId id="638" r:id="rId44"/>
    <p:sldId id="430" r:id="rId45"/>
    <p:sldId id="696" r:id="rId46"/>
    <p:sldId id="654" r:id="rId47"/>
    <p:sldId id="697" r:id="rId48"/>
    <p:sldId id="294" r:id="rId4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EF45FD3-73E4-4B3B-ACA6-2426EE464043}">
          <p14:sldIdLst>
            <p14:sldId id="345"/>
            <p14:sldId id="650"/>
            <p14:sldId id="499"/>
            <p14:sldId id="500"/>
            <p14:sldId id="663"/>
            <p14:sldId id="440"/>
            <p14:sldId id="664"/>
            <p14:sldId id="442"/>
            <p14:sldId id="665"/>
            <p14:sldId id="347"/>
            <p14:sldId id="666"/>
            <p14:sldId id="693"/>
            <p14:sldId id="667"/>
            <p14:sldId id="613"/>
            <p14:sldId id="655"/>
            <p14:sldId id="652"/>
            <p14:sldId id="657"/>
            <p14:sldId id="614"/>
            <p14:sldId id="660"/>
            <p14:sldId id="661"/>
            <p14:sldId id="615"/>
            <p14:sldId id="656"/>
            <p14:sldId id="658"/>
            <p14:sldId id="680"/>
            <p14:sldId id="681"/>
            <p14:sldId id="683"/>
            <p14:sldId id="685"/>
            <p14:sldId id="688"/>
            <p14:sldId id="616"/>
            <p14:sldId id="659"/>
            <p14:sldId id="662"/>
            <p14:sldId id="617"/>
            <p14:sldId id="668"/>
            <p14:sldId id="678"/>
            <p14:sldId id="600"/>
            <p14:sldId id="599"/>
            <p14:sldId id="598"/>
            <p14:sldId id="640"/>
            <p14:sldId id="601"/>
            <p14:sldId id="637"/>
            <p14:sldId id="610"/>
            <p14:sldId id="611"/>
            <p14:sldId id="638"/>
            <p14:sldId id="430"/>
            <p14:sldId id="696"/>
            <p14:sldId id="654"/>
            <p14:sldId id="697"/>
            <p14:sldId id="29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66FF33"/>
    <a:srgbClr val="C5F4F5"/>
    <a:srgbClr val="EE384A"/>
    <a:srgbClr val="BC202A"/>
    <a:srgbClr val="006600"/>
    <a:srgbClr val="138C48"/>
    <a:srgbClr val="37B44B"/>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94707" autoAdjust="0"/>
  </p:normalViewPr>
  <p:slideViewPr>
    <p:cSldViewPr snapToGrid="0">
      <p:cViewPr varScale="1">
        <p:scale>
          <a:sx n="70" d="100"/>
          <a:sy n="70" d="100"/>
        </p:scale>
        <p:origin x="90" y="7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1" Type="http://schemas.openxmlformats.org/officeDocument/2006/relationships/slide" Target="../slides/slide28.xml"/></Relationships>
</file>

<file path=ppt/diagrams/_rels/data4.xml.rels><?xml version="1.0" encoding="UTF-8" standalone="yes"?>
<Relationships xmlns="http://schemas.openxmlformats.org/package/2006/relationships"><Relationship Id="rId1" Type="http://schemas.openxmlformats.org/officeDocument/2006/relationships/slide" Target="../slides/slide28.xml"/></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46FF4-BE7B-4FAF-B1BE-18124001B042}" type="doc">
      <dgm:prSet loTypeId="urn:microsoft.com/office/officeart/2005/8/layout/pList2" loCatId="list" qsTypeId="urn:microsoft.com/office/officeart/2005/8/quickstyle/simple1" qsCatId="simple" csTypeId="urn:microsoft.com/office/officeart/2005/8/colors/colorful5" csCatId="colorful" phldr="1"/>
      <dgm:spPr/>
    </dgm:pt>
    <dgm:pt modelId="{40703531-3D77-4F6A-BFE6-52CC42AA33FE}">
      <dgm:prSet phldrT="[Texto]" custT="1">
        <dgm:style>
          <a:lnRef idx="1">
            <a:schemeClr val="accent6"/>
          </a:lnRef>
          <a:fillRef idx="2">
            <a:schemeClr val="accent6"/>
          </a:fillRef>
          <a:effectRef idx="1">
            <a:schemeClr val="accent6"/>
          </a:effectRef>
          <a:fontRef idx="minor">
            <a:schemeClr val="dk1"/>
          </a:fontRef>
        </dgm:style>
      </dgm:prSet>
      <dgm:spPr/>
      <dgm:t>
        <a:bodyPr/>
        <a:lstStyle/>
        <a:p>
          <a:pPr algn="l"/>
          <a:r>
            <a:rPr lang="es-EC" sz="2000" b="1" dirty="0" smtClean="0">
              <a:solidFill>
                <a:schemeClr val="tx1"/>
              </a:solidFill>
            </a:rPr>
            <a:t>MATERIAL COMPUESTO</a:t>
          </a:r>
        </a:p>
        <a:p>
          <a:pPr algn="l"/>
          <a:r>
            <a:rPr lang="es-EC" sz="2000" dirty="0" smtClean="0">
              <a:solidFill>
                <a:schemeClr val="tx1"/>
              </a:solidFill>
            </a:rPr>
            <a:t>Es  aquel material formado por dos o más componentes, de forma que las propiedades del material final sean superiores que las de los componentes por separado.</a:t>
          </a:r>
          <a:endParaRPr lang="es-EC" sz="2000" dirty="0">
            <a:solidFill>
              <a:schemeClr val="tx1"/>
            </a:solidFill>
          </a:endParaRPr>
        </a:p>
      </dgm:t>
    </dgm:pt>
    <dgm:pt modelId="{BF210D1F-E942-476E-AD05-23D4304BC4F2}" type="parTrans" cxnId="{3D49A9C3-B4AC-47CB-8078-1513B9D2CBD8}">
      <dgm:prSet/>
      <dgm:spPr/>
      <dgm:t>
        <a:bodyPr/>
        <a:lstStyle/>
        <a:p>
          <a:endParaRPr lang="es-EC"/>
        </a:p>
      </dgm:t>
    </dgm:pt>
    <dgm:pt modelId="{8B1EB4CA-8560-4064-9482-E06B05E95BD9}" type="sibTrans" cxnId="{3D49A9C3-B4AC-47CB-8078-1513B9D2CBD8}">
      <dgm:prSet/>
      <dgm:spPr/>
      <dgm:t>
        <a:bodyPr/>
        <a:lstStyle/>
        <a:p>
          <a:endParaRPr lang="es-EC"/>
        </a:p>
      </dgm:t>
    </dgm:pt>
    <dgm:pt modelId="{E8DC23CD-84C5-4B39-9C51-CD731C04C8DC}">
      <dgm:prSet phldrT="[Texto]" custT="1">
        <dgm:style>
          <a:lnRef idx="1">
            <a:schemeClr val="accent1"/>
          </a:lnRef>
          <a:fillRef idx="2">
            <a:schemeClr val="accent1"/>
          </a:fillRef>
          <a:effectRef idx="1">
            <a:schemeClr val="accent1"/>
          </a:effectRef>
          <a:fontRef idx="minor">
            <a:schemeClr val="dk1"/>
          </a:fontRef>
        </dgm:style>
      </dgm:prSet>
      <dgm:spPr/>
      <dgm:t>
        <a:bodyPr/>
        <a:lstStyle/>
        <a:p>
          <a:pPr algn="l"/>
          <a:r>
            <a:rPr lang="es-EC" sz="2000" b="1" dirty="0" smtClean="0">
              <a:solidFill>
                <a:schemeClr val="tx1"/>
              </a:solidFill>
            </a:rPr>
            <a:t>MÉTODOS COMUNES DE FABRICACIÓN</a:t>
          </a:r>
        </a:p>
        <a:p>
          <a:pPr algn="l"/>
          <a:r>
            <a:rPr lang="es-EC" sz="2000" dirty="0" smtClean="0">
              <a:solidFill>
                <a:schemeClr val="tx1"/>
              </a:solidFill>
            </a:rPr>
            <a:t>Moldeo por transferencia de resina.</a:t>
          </a:r>
          <a:endParaRPr lang="es-EC" sz="2000" dirty="0">
            <a:solidFill>
              <a:schemeClr val="tx1"/>
            </a:solidFill>
          </a:endParaRPr>
        </a:p>
      </dgm:t>
    </dgm:pt>
    <dgm:pt modelId="{200B476B-709C-4514-9062-0BF183AEF6A9}" type="parTrans" cxnId="{6CEDB53E-A7BA-4831-861F-1F8FD730DDD0}">
      <dgm:prSet/>
      <dgm:spPr/>
      <dgm:t>
        <a:bodyPr/>
        <a:lstStyle/>
        <a:p>
          <a:endParaRPr lang="es-EC"/>
        </a:p>
      </dgm:t>
    </dgm:pt>
    <dgm:pt modelId="{F12CA3D8-51E2-4CDD-B3AC-95D943E65391}" type="sibTrans" cxnId="{6CEDB53E-A7BA-4831-861F-1F8FD730DDD0}">
      <dgm:prSet/>
      <dgm:spPr/>
      <dgm:t>
        <a:bodyPr/>
        <a:lstStyle/>
        <a:p>
          <a:endParaRPr lang="es-EC"/>
        </a:p>
      </dgm:t>
    </dgm:pt>
    <dgm:pt modelId="{4FFA4DC8-90BB-4B4E-A65F-F60869B0F438}">
      <dgm:prSet phldrT="[Texto]" custT="1">
        <dgm:style>
          <a:lnRef idx="1">
            <a:schemeClr val="accent2"/>
          </a:lnRef>
          <a:fillRef idx="2">
            <a:schemeClr val="accent2"/>
          </a:fillRef>
          <a:effectRef idx="1">
            <a:schemeClr val="accent2"/>
          </a:effectRef>
          <a:fontRef idx="minor">
            <a:schemeClr val="dk1"/>
          </a:fontRef>
        </dgm:style>
      </dgm:prSet>
      <dgm:spPr/>
      <dgm:t>
        <a:bodyPr/>
        <a:lstStyle/>
        <a:p>
          <a:pPr algn="l">
            <a:lnSpc>
              <a:spcPct val="90000"/>
            </a:lnSpc>
          </a:pPr>
          <a:r>
            <a:rPr lang="es-EC" sz="2000" b="1" dirty="0" smtClean="0">
              <a:solidFill>
                <a:schemeClr val="tx1"/>
              </a:solidFill>
            </a:rPr>
            <a:t>APLICACIONES</a:t>
          </a:r>
        </a:p>
        <a:p>
          <a:pPr algn="l">
            <a:lnSpc>
              <a:spcPct val="100000"/>
            </a:lnSpc>
          </a:pPr>
          <a:r>
            <a:rPr lang="es-EC" sz="2000" dirty="0" smtClean="0">
              <a:solidFill>
                <a:schemeClr val="tx1"/>
              </a:solidFill>
            </a:rPr>
            <a:t>Industria Aeronáutica (A350-XWB) - alas 32 m x 6 m, Automotriz</a:t>
          </a:r>
        </a:p>
        <a:p>
          <a:pPr algn="l">
            <a:lnSpc>
              <a:spcPct val="100000"/>
            </a:lnSpc>
          </a:pPr>
          <a:r>
            <a:rPr lang="es-EC" sz="1900" dirty="0" smtClean="0">
              <a:solidFill>
                <a:schemeClr val="tx1"/>
              </a:solidFill>
            </a:rPr>
            <a:t>(McLaren MP4/1 )</a:t>
          </a:r>
          <a:endParaRPr lang="es-EC" sz="1900" dirty="0">
            <a:solidFill>
              <a:schemeClr val="tx1"/>
            </a:solidFill>
          </a:endParaRPr>
        </a:p>
      </dgm:t>
    </dgm:pt>
    <dgm:pt modelId="{2AD709EC-A174-4890-B033-A488C02EDB0B}" type="parTrans" cxnId="{CF1318D0-7153-4F24-97D9-802DCE686167}">
      <dgm:prSet/>
      <dgm:spPr/>
      <dgm:t>
        <a:bodyPr/>
        <a:lstStyle/>
        <a:p>
          <a:endParaRPr lang="es-EC"/>
        </a:p>
      </dgm:t>
    </dgm:pt>
    <dgm:pt modelId="{C4EDB253-1A17-4478-93EF-0AA7F5472165}" type="sibTrans" cxnId="{CF1318D0-7153-4F24-97D9-802DCE686167}">
      <dgm:prSet/>
      <dgm:spPr/>
      <dgm:t>
        <a:bodyPr/>
        <a:lstStyle/>
        <a:p>
          <a:endParaRPr lang="es-EC"/>
        </a:p>
      </dgm:t>
    </dgm:pt>
    <dgm:pt modelId="{B35B022C-81FC-4883-BD6F-FDF1E0F8478F}" type="pres">
      <dgm:prSet presAssocID="{76746FF4-BE7B-4FAF-B1BE-18124001B042}" presName="Name0" presStyleCnt="0">
        <dgm:presLayoutVars>
          <dgm:dir/>
          <dgm:resizeHandles val="exact"/>
        </dgm:presLayoutVars>
      </dgm:prSet>
      <dgm:spPr/>
    </dgm:pt>
    <dgm:pt modelId="{BC32C3D1-6C75-4EE0-9F5F-20EFDA2A82F8}" type="pres">
      <dgm:prSet presAssocID="{76746FF4-BE7B-4FAF-B1BE-18124001B042}" presName="bkgdShp" presStyleLbl="alignAccFollowNode1" presStyleIdx="0" presStyleCnt="1" custLinFactNeighborX="-672" custLinFactNeighborY="101"/>
      <dgm:spPr/>
    </dgm:pt>
    <dgm:pt modelId="{398E7C87-5398-4688-BA09-244389C03CE7}" type="pres">
      <dgm:prSet presAssocID="{76746FF4-BE7B-4FAF-B1BE-18124001B042}" presName="linComp" presStyleCnt="0"/>
      <dgm:spPr/>
    </dgm:pt>
    <dgm:pt modelId="{BE572B0C-91D9-4E8E-BBBA-D53A15C4DD5D}" type="pres">
      <dgm:prSet presAssocID="{40703531-3D77-4F6A-BFE6-52CC42AA33FE}" presName="compNode" presStyleCnt="0"/>
      <dgm:spPr/>
    </dgm:pt>
    <dgm:pt modelId="{E97D2092-6518-45EC-A14C-D9742AEA8E03}" type="pres">
      <dgm:prSet presAssocID="{40703531-3D77-4F6A-BFE6-52CC42AA33FE}" presName="node" presStyleLbl="node1" presStyleIdx="0" presStyleCnt="3" custScaleX="102221">
        <dgm:presLayoutVars>
          <dgm:bulletEnabled val="1"/>
        </dgm:presLayoutVars>
      </dgm:prSet>
      <dgm:spPr/>
      <dgm:t>
        <a:bodyPr/>
        <a:lstStyle/>
        <a:p>
          <a:endParaRPr lang="es-EC"/>
        </a:p>
      </dgm:t>
    </dgm:pt>
    <dgm:pt modelId="{A70E999E-B727-44DA-9FA1-C80FE89D7261}" type="pres">
      <dgm:prSet presAssocID="{40703531-3D77-4F6A-BFE6-52CC42AA33FE}" presName="invisiNode" presStyleLbl="node1" presStyleIdx="0" presStyleCnt="3"/>
      <dgm:spPr/>
    </dgm:pt>
    <dgm:pt modelId="{47305842-4A4A-4F33-8C01-FCED76C9F1AC}" type="pres">
      <dgm:prSet presAssocID="{40703531-3D77-4F6A-BFE6-52CC42AA33FE}" presName="imagNode" presStyleLbl="fgImgPlace1" presStyleIdx="0" presStyleCnt="3" custScaleX="114413" custScaleY="118509"/>
      <dgm:spPr>
        <a:blipFill rotWithShape="1">
          <a:blip xmlns:r="http://schemas.openxmlformats.org/officeDocument/2006/relationships" r:embed="rId1"/>
          <a:stretch>
            <a:fillRect/>
          </a:stretch>
        </a:blipFill>
      </dgm:spPr>
    </dgm:pt>
    <dgm:pt modelId="{EC87F69F-F021-4520-83D5-97BA974A5AA8}" type="pres">
      <dgm:prSet presAssocID="{8B1EB4CA-8560-4064-9482-E06B05E95BD9}" presName="sibTrans" presStyleLbl="sibTrans2D1" presStyleIdx="0" presStyleCnt="0"/>
      <dgm:spPr/>
      <dgm:t>
        <a:bodyPr/>
        <a:lstStyle/>
        <a:p>
          <a:endParaRPr lang="es-EC"/>
        </a:p>
      </dgm:t>
    </dgm:pt>
    <dgm:pt modelId="{4D16F266-590E-4220-B5DE-E4C7B0603F66}" type="pres">
      <dgm:prSet presAssocID="{E8DC23CD-84C5-4B39-9C51-CD731C04C8DC}" presName="compNode" presStyleCnt="0"/>
      <dgm:spPr/>
    </dgm:pt>
    <dgm:pt modelId="{31E4EDAB-4F73-42A9-812C-8EEB66DF2C7D}" type="pres">
      <dgm:prSet presAssocID="{E8DC23CD-84C5-4B39-9C51-CD731C04C8DC}" presName="node" presStyleLbl="node1" presStyleIdx="1" presStyleCnt="3">
        <dgm:presLayoutVars>
          <dgm:bulletEnabled val="1"/>
        </dgm:presLayoutVars>
      </dgm:prSet>
      <dgm:spPr/>
      <dgm:t>
        <a:bodyPr/>
        <a:lstStyle/>
        <a:p>
          <a:endParaRPr lang="es-EC"/>
        </a:p>
      </dgm:t>
    </dgm:pt>
    <dgm:pt modelId="{6DB99D05-BCA3-4A2E-B94C-B150FC90F854}" type="pres">
      <dgm:prSet presAssocID="{E8DC23CD-84C5-4B39-9C51-CD731C04C8DC}" presName="invisiNode" presStyleLbl="node1" presStyleIdx="1" presStyleCnt="3"/>
      <dgm:spPr/>
    </dgm:pt>
    <dgm:pt modelId="{8D876A3A-FDA4-45DC-9097-CE6AA26FD3FD}" type="pres">
      <dgm:prSet presAssocID="{E8DC23CD-84C5-4B39-9C51-CD731C04C8DC}" presName="imagNode" presStyleLbl="fgImgPlace1" presStyleIdx="1" presStyleCnt="3" custScaleX="122348" custScaleY="124242"/>
      <dgm:spPr>
        <a:blipFill rotWithShape="1">
          <a:blip xmlns:r="http://schemas.openxmlformats.org/officeDocument/2006/relationships" r:embed="rId2"/>
          <a:stretch>
            <a:fillRect/>
          </a:stretch>
        </a:blipFill>
      </dgm:spPr>
    </dgm:pt>
    <dgm:pt modelId="{0B6DBE21-8135-4AFF-A924-30DCAB19D439}" type="pres">
      <dgm:prSet presAssocID="{F12CA3D8-51E2-4CDD-B3AC-95D943E65391}" presName="sibTrans" presStyleLbl="sibTrans2D1" presStyleIdx="0" presStyleCnt="0"/>
      <dgm:spPr/>
      <dgm:t>
        <a:bodyPr/>
        <a:lstStyle/>
        <a:p>
          <a:endParaRPr lang="es-EC"/>
        </a:p>
      </dgm:t>
    </dgm:pt>
    <dgm:pt modelId="{FA6759F0-F2D9-421B-945B-F9D313238D98}" type="pres">
      <dgm:prSet presAssocID="{4FFA4DC8-90BB-4B4E-A65F-F60869B0F438}" presName="compNode" presStyleCnt="0"/>
      <dgm:spPr/>
    </dgm:pt>
    <dgm:pt modelId="{71EB884C-7F70-484A-B589-6A364C52CDC5}" type="pres">
      <dgm:prSet presAssocID="{4FFA4DC8-90BB-4B4E-A65F-F60869B0F438}" presName="node" presStyleLbl="node1" presStyleIdx="2" presStyleCnt="3" custScaleX="102425" custLinFactNeighborX="-863" custLinFactNeighborY="2075">
        <dgm:presLayoutVars>
          <dgm:bulletEnabled val="1"/>
        </dgm:presLayoutVars>
      </dgm:prSet>
      <dgm:spPr/>
      <dgm:t>
        <a:bodyPr/>
        <a:lstStyle/>
        <a:p>
          <a:endParaRPr lang="es-EC"/>
        </a:p>
      </dgm:t>
    </dgm:pt>
    <dgm:pt modelId="{B7EBCFC6-9293-4BD7-AFD8-719755EDD49F}" type="pres">
      <dgm:prSet presAssocID="{4FFA4DC8-90BB-4B4E-A65F-F60869B0F438}" presName="invisiNode" presStyleLbl="node1" presStyleIdx="2" presStyleCnt="3"/>
      <dgm:spPr/>
    </dgm:pt>
    <dgm:pt modelId="{48612123-591C-456E-B81B-5E4CA1B29363}" type="pres">
      <dgm:prSet presAssocID="{4FFA4DC8-90BB-4B4E-A65F-F60869B0F438}" presName="imagNode" presStyleLbl="fgImgPlace1" presStyleIdx="2" presStyleCnt="3" custScaleX="111938" custScaleY="121549"/>
      <dgm:spPr>
        <a:blipFill rotWithShape="1">
          <a:blip xmlns:r="http://schemas.openxmlformats.org/officeDocument/2006/relationships" r:embed="rId3"/>
          <a:stretch>
            <a:fillRect/>
          </a:stretch>
        </a:blipFill>
      </dgm:spPr>
    </dgm:pt>
  </dgm:ptLst>
  <dgm:cxnLst>
    <dgm:cxn modelId="{6CEDB53E-A7BA-4831-861F-1F8FD730DDD0}" srcId="{76746FF4-BE7B-4FAF-B1BE-18124001B042}" destId="{E8DC23CD-84C5-4B39-9C51-CD731C04C8DC}" srcOrd="1" destOrd="0" parTransId="{200B476B-709C-4514-9062-0BF183AEF6A9}" sibTransId="{F12CA3D8-51E2-4CDD-B3AC-95D943E65391}"/>
    <dgm:cxn modelId="{8CF60698-CE43-46DC-8675-0D4019B61FCB}" type="presOf" srcId="{F12CA3D8-51E2-4CDD-B3AC-95D943E65391}" destId="{0B6DBE21-8135-4AFF-A924-30DCAB19D439}" srcOrd="0" destOrd="0" presId="urn:microsoft.com/office/officeart/2005/8/layout/pList2"/>
    <dgm:cxn modelId="{E686F2A3-EEDB-475A-81BD-7B9CF7AB96A5}" type="presOf" srcId="{40703531-3D77-4F6A-BFE6-52CC42AA33FE}" destId="{E97D2092-6518-45EC-A14C-D9742AEA8E03}" srcOrd="0" destOrd="0" presId="urn:microsoft.com/office/officeart/2005/8/layout/pList2"/>
    <dgm:cxn modelId="{3D49A9C3-B4AC-47CB-8078-1513B9D2CBD8}" srcId="{76746FF4-BE7B-4FAF-B1BE-18124001B042}" destId="{40703531-3D77-4F6A-BFE6-52CC42AA33FE}" srcOrd="0" destOrd="0" parTransId="{BF210D1F-E942-476E-AD05-23D4304BC4F2}" sibTransId="{8B1EB4CA-8560-4064-9482-E06B05E95BD9}"/>
    <dgm:cxn modelId="{A4B9BF6B-C7C4-4683-A7FA-3FA4037FB9EE}" type="presOf" srcId="{4FFA4DC8-90BB-4B4E-A65F-F60869B0F438}" destId="{71EB884C-7F70-484A-B589-6A364C52CDC5}" srcOrd="0" destOrd="0" presId="urn:microsoft.com/office/officeart/2005/8/layout/pList2"/>
    <dgm:cxn modelId="{969EFD78-3495-462A-B138-82A459071036}" type="presOf" srcId="{76746FF4-BE7B-4FAF-B1BE-18124001B042}" destId="{B35B022C-81FC-4883-BD6F-FDF1E0F8478F}" srcOrd="0" destOrd="0" presId="urn:microsoft.com/office/officeart/2005/8/layout/pList2"/>
    <dgm:cxn modelId="{3AB4B288-3A5E-40AF-A25C-CF573DB4C7EA}" type="presOf" srcId="{E8DC23CD-84C5-4B39-9C51-CD731C04C8DC}" destId="{31E4EDAB-4F73-42A9-812C-8EEB66DF2C7D}" srcOrd="0" destOrd="0" presId="urn:microsoft.com/office/officeart/2005/8/layout/pList2"/>
    <dgm:cxn modelId="{CF1318D0-7153-4F24-97D9-802DCE686167}" srcId="{76746FF4-BE7B-4FAF-B1BE-18124001B042}" destId="{4FFA4DC8-90BB-4B4E-A65F-F60869B0F438}" srcOrd="2" destOrd="0" parTransId="{2AD709EC-A174-4890-B033-A488C02EDB0B}" sibTransId="{C4EDB253-1A17-4478-93EF-0AA7F5472165}"/>
    <dgm:cxn modelId="{7B5E2D86-AE80-4C6A-B60C-73E4C54EA6BB}" type="presOf" srcId="{8B1EB4CA-8560-4064-9482-E06B05E95BD9}" destId="{EC87F69F-F021-4520-83D5-97BA974A5AA8}" srcOrd="0" destOrd="0" presId="urn:microsoft.com/office/officeart/2005/8/layout/pList2"/>
    <dgm:cxn modelId="{B6D06A67-2124-4F26-B6DC-AD9BB5B16E7F}" type="presParOf" srcId="{B35B022C-81FC-4883-BD6F-FDF1E0F8478F}" destId="{BC32C3D1-6C75-4EE0-9F5F-20EFDA2A82F8}" srcOrd="0" destOrd="0" presId="urn:microsoft.com/office/officeart/2005/8/layout/pList2"/>
    <dgm:cxn modelId="{C9A67580-E6F6-4EA1-B3D5-79CA3B2E321E}" type="presParOf" srcId="{B35B022C-81FC-4883-BD6F-FDF1E0F8478F}" destId="{398E7C87-5398-4688-BA09-244389C03CE7}" srcOrd="1" destOrd="0" presId="urn:microsoft.com/office/officeart/2005/8/layout/pList2"/>
    <dgm:cxn modelId="{63934EC6-BE1F-4FEA-A2F9-CD248DCADE6D}" type="presParOf" srcId="{398E7C87-5398-4688-BA09-244389C03CE7}" destId="{BE572B0C-91D9-4E8E-BBBA-D53A15C4DD5D}" srcOrd="0" destOrd="0" presId="urn:microsoft.com/office/officeart/2005/8/layout/pList2"/>
    <dgm:cxn modelId="{803E4DBD-EB5A-410A-8C67-72906BFCD884}" type="presParOf" srcId="{BE572B0C-91D9-4E8E-BBBA-D53A15C4DD5D}" destId="{E97D2092-6518-45EC-A14C-D9742AEA8E03}" srcOrd="0" destOrd="0" presId="urn:microsoft.com/office/officeart/2005/8/layout/pList2"/>
    <dgm:cxn modelId="{ABBEA3E0-6367-45F1-8D23-A1A3F04F9E05}" type="presParOf" srcId="{BE572B0C-91D9-4E8E-BBBA-D53A15C4DD5D}" destId="{A70E999E-B727-44DA-9FA1-C80FE89D7261}" srcOrd="1" destOrd="0" presId="urn:microsoft.com/office/officeart/2005/8/layout/pList2"/>
    <dgm:cxn modelId="{ED5FBE24-D9A3-43A1-A660-F9F8C6EE59D9}" type="presParOf" srcId="{BE572B0C-91D9-4E8E-BBBA-D53A15C4DD5D}" destId="{47305842-4A4A-4F33-8C01-FCED76C9F1AC}" srcOrd="2" destOrd="0" presId="urn:microsoft.com/office/officeart/2005/8/layout/pList2"/>
    <dgm:cxn modelId="{6BF59AE2-0585-42D7-A74B-22EB081E26D3}" type="presParOf" srcId="{398E7C87-5398-4688-BA09-244389C03CE7}" destId="{EC87F69F-F021-4520-83D5-97BA974A5AA8}" srcOrd="1" destOrd="0" presId="urn:microsoft.com/office/officeart/2005/8/layout/pList2"/>
    <dgm:cxn modelId="{FDC52401-20E7-4003-9456-E24E87943FD4}" type="presParOf" srcId="{398E7C87-5398-4688-BA09-244389C03CE7}" destId="{4D16F266-590E-4220-B5DE-E4C7B0603F66}" srcOrd="2" destOrd="0" presId="urn:microsoft.com/office/officeart/2005/8/layout/pList2"/>
    <dgm:cxn modelId="{04CB7741-ABEE-4042-8748-12BBC5F34D59}" type="presParOf" srcId="{4D16F266-590E-4220-B5DE-E4C7B0603F66}" destId="{31E4EDAB-4F73-42A9-812C-8EEB66DF2C7D}" srcOrd="0" destOrd="0" presId="urn:microsoft.com/office/officeart/2005/8/layout/pList2"/>
    <dgm:cxn modelId="{8208F766-DA93-4A20-8E75-D6A4EB0A60FE}" type="presParOf" srcId="{4D16F266-590E-4220-B5DE-E4C7B0603F66}" destId="{6DB99D05-BCA3-4A2E-B94C-B150FC90F854}" srcOrd="1" destOrd="0" presId="urn:microsoft.com/office/officeart/2005/8/layout/pList2"/>
    <dgm:cxn modelId="{8A4FBC01-315D-49CF-AF1D-E78F51D64CE2}" type="presParOf" srcId="{4D16F266-590E-4220-B5DE-E4C7B0603F66}" destId="{8D876A3A-FDA4-45DC-9097-CE6AA26FD3FD}" srcOrd="2" destOrd="0" presId="urn:microsoft.com/office/officeart/2005/8/layout/pList2"/>
    <dgm:cxn modelId="{4CA23182-3E03-4B38-8F0D-FC387CC0E1BC}" type="presParOf" srcId="{398E7C87-5398-4688-BA09-244389C03CE7}" destId="{0B6DBE21-8135-4AFF-A924-30DCAB19D439}" srcOrd="3" destOrd="0" presId="urn:microsoft.com/office/officeart/2005/8/layout/pList2"/>
    <dgm:cxn modelId="{3BCF8619-1F70-42A7-BD82-6F5CCF4E38B5}" type="presParOf" srcId="{398E7C87-5398-4688-BA09-244389C03CE7}" destId="{FA6759F0-F2D9-421B-945B-F9D313238D98}" srcOrd="4" destOrd="0" presId="urn:microsoft.com/office/officeart/2005/8/layout/pList2"/>
    <dgm:cxn modelId="{586EFB91-9F07-4214-99D4-6E0D6F950C3D}" type="presParOf" srcId="{FA6759F0-F2D9-421B-945B-F9D313238D98}" destId="{71EB884C-7F70-484A-B589-6A364C52CDC5}" srcOrd="0" destOrd="0" presId="urn:microsoft.com/office/officeart/2005/8/layout/pList2"/>
    <dgm:cxn modelId="{919E41C0-A07B-430F-A185-A02C686A40FF}" type="presParOf" srcId="{FA6759F0-F2D9-421B-945B-F9D313238D98}" destId="{B7EBCFC6-9293-4BD7-AFD8-719755EDD49F}" srcOrd="1" destOrd="0" presId="urn:microsoft.com/office/officeart/2005/8/layout/pList2"/>
    <dgm:cxn modelId="{60C13DBD-CB7F-4C6F-BEB9-76A3FBF3CD4A}" type="presParOf" srcId="{FA6759F0-F2D9-421B-945B-F9D313238D98}" destId="{48612123-591C-456E-B81B-5E4CA1B2936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9FFAEE-3AB5-41E0-B20C-70618C738F69}"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C"/>
        </a:p>
      </dgm:t>
    </dgm:pt>
    <dgm:pt modelId="{DA39212F-4496-4549-B639-FF1924F0025B}">
      <dgm:prSet phldrT="[Texto]"/>
      <dgm:spPr>
        <a:solidFill>
          <a:schemeClr val="bg2">
            <a:alpha val="40000"/>
          </a:schemeClr>
        </a:solidFill>
      </dgm:spPr>
      <dgm:t>
        <a:bodyPr/>
        <a:lstStyle/>
        <a:p>
          <a:r>
            <a:rPr lang="es-EC" dirty="0" smtClean="0">
              <a:solidFill>
                <a:schemeClr val="tx1"/>
              </a:solidFill>
            </a:rPr>
            <a:t>Impacto de pájaros, piedras</a:t>
          </a:r>
          <a:endParaRPr lang="es-EC" dirty="0">
            <a:solidFill>
              <a:schemeClr val="tx1"/>
            </a:solidFill>
          </a:endParaRPr>
        </a:p>
      </dgm:t>
    </dgm:pt>
    <dgm:pt modelId="{C5DCE797-6665-41B3-9945-0DE187A37FEF}" type="parTrans" cxnId="{F25F6916-A16F-4326-9EF2-D77E6A81DC57}">
      <dgm:prSet/>
      <dgm:spPr/>
      <dgm:t>
        <a:bodyPr/>
        <a:lstStyle/>
        <a:p>
          <a:endParaRPr lang="es-EC"/>
        </a:p>
      </dgm:t>
    </dgm:pt>
    <dgm:pt modelId="{6083D31A-F759-43ED-99F1-963F26016C3D}" type="sibTrans" cxnId="{F25F6916-A16F-4326-9EF2-D77E6A81DC57}">
      <dgm:prSet/>
      <dgm:spPr/>
      <dgm:t>
        <a:bodyPr/>
        <a:lstStyle/>
        <a:p>
          <a:endParaRPr lang="es-EC"/>
        </a:p>
      </dgm:t>
    </dgm:pt>
    <dgm:pt modelId="{D59FD8D1-F80D-4FA1-8129-B12A179FFB5D}">
      <dgm:prSet phldrT="[Texto]"/>
      <dgm:spPr>
        <a:solidFill>
          <a:schemeClr val="bg2">
            <a:alpha val="40000"/>
          </a:schemeClr>
        </a:solidFill>
      </dgm:spPr>
      <dgm:t>
        <a:bodyPr/>
        <a:lstStyle/>
        <a:p>
          <a:r>
            <a:rPr lang="es-EC" dirty="0" smtClean="0">
              <a:solidFill>
                <a:schemeClr val="tx1"/>
              </a:solidFill>
            </a:rPr>
            <a:t>Borde de ataque del ala derecha</a:t>
          </a:r>
          <a:endParaRPr lang="es-EC" dirty="0">
            <a:solidFill>
              <a:schemeClr val="tx1"/>
            </a:solidFill>
          </a:endParaRPr>
        </a:p>
      </dgm:t>
    </dgm:pt>
    <dgm:pt modelId="{BAD0434F-F203-4082-818F-7E3B3346829E}" type="parTrans" cxnId="{88CB0B01-FFD3-493F-9B62-9780FB010EA9}">
      <dgm:prSet/>
      <dgm:spPr/>
      <dgm:t>
        <a:bodyPr/>
        <a:lstStyle/>
        <a:p>
          <a:endParaRPr lang="es-EC"/>
        </a:p>
      </dgm:t>
    </dgm:pt>
    <dgm:pt modelId="{8745B602-32DB-4BCA-A1D5-66399A2B8819}" type="sibTrans" cxnId="{88CB0B01-FFD3-493F-9B62-9780FB010EA9}">
      <dgm:prSet/>
      <dgm:spPr/>
      <dgm:t>
        <a:bodyPr/>
        <a:lstStyle/>
        <a:p>
          <a:endParaRPr lang="es-EC"/>
        </a:p>
      </dgm:t>
    </dgm:pt>
    <dgm:pt modelId="{3B252A71-1797-4E47-A5D1-43B2D0ECF29A}">
      <dgm:prSet phldrT="[Texto]"/>
      <dgm:spPr>
        <a:solidFill>
          <a:schemeClr val="bg2">
            <a:alpha val="40000"/>
          </a:schemeClr>
        </a:solidFill>
      </dgm:spPr>
      <dgm:t>
        <a:bodyPr/>
        <a:lstStyle/>
        <a:p>
          <a:endParaRPr lang="es-EC" dirty="0" smtClean="0">
            <a:solidFill>
              <a:schemeClr val="tx1"/>
            </a:solidFill>
          </a:endParaRPr>
        </a:p>
        <a:p>
          <a:r>
            <a:rPr lang="es-EC" dirty="0" smtClean="0">
              <a:solidFill>
                <a:schemeClr val="tx1"/>
              </a:solidFill>
            </a:rPr>
            <a:t>Borde de ataque que sufrió FOD</a:t>
          </a:r>
          <a:endParaRPr lang="es-EC" dirty="0">
            <a:solidFill>
              <a:schemeClr val="tx1"/>
            </a:solidFill>
          </a:endParaRPr>
        </a:p>
      </dgm:t>
    </dgm:pt>
    <dgm:pt modelId="{9F4ACA48-3E1A-4FB2-9376-A82A7180C407}" type="parTrans" cxnId="{A07ECD82-AED4-4665-A4FC-AE9B295646D8}">
      <dgm:prSet/>
      <dgm:spPr/>
      <dgm:t>
        <a:bodyPr/>
        <a:lstStyle/>
        <a:p>
          <a:endParaRPr lang="es-EC"/>
        </a:p>
      </dgm:t>
    </dgm:pt>
    <dgm:pt modelId="{AA00FBD7-430B-49BC-886F-400AC28252F2}" type="sibTrans" cxnId="{A07ECD82-AED4-4665-A4FC-AE9B295646D8}">
      <dgm:prSet/>
      <dgm:spPr/>
      <dgm:t>
        <a:bodyPr/>
        <a:lstStyle/>
        <a:p>
          <a:endParaRPr lang="es-EC"/>
        </a:p>
      </dgm:t>
    </dgm:pt>
    <dgm:pt modelId="{CADCFDF1-AD43-4A67-A7A8-36081F7EC7B8}" type="pres">
      <dgm:prSet presAssocID="{409FFAEE-3AB5-41E0-B20C-70618C738F69}" presName="Name0" presStyleCnt="0">
        <dgm:presLayoutVars>
          <dgm:dir/>
          <dgm:resizeHandles val="exact"/>
        </dgm:presLayoutVars>
      </dgm:prSet>
      <dgm:spPr/>
      <dgm:t>
        <a:bodyPr/>
        <a:lstStyle/>
        <a:p>
          <a:endParaRPr lang="es-EC"/>
        </a:p>
      </dgm:t>
    </dgm:pt>
    <dgm:pt modelId="{31E1364D-E5CE-4A2D-9A96-87E2463FC4F7}" type="pres">
      <dgm:prSet presAssocID="{DA39212F-4496-4549-B639-FF1924F0025B}" presName="composite" presStyleCnt="0"/>
      <dgm:spPr/>
    </dgm:pt>
    <dgm:pt modelId="{6CDE4044-83DA-4BD8-8CC6-0999263F6334}" type="pres">
      <dgm:prSet presAssocID="{DA39212F-4496-4549-B639-FF1924F0025B}" presName="rect1" presStyleLbl="bgShp" presStyleIdx="0" presStyleCnt="3"/>
      <dgm:spPr>
        <a:blipFill rotWithShape="1">
          <a:blip xmlns:r="http://schemas.openxmlformats.org/officeDocument/2006/relationships" r:embed="rId1"/>
          <a:stretch>
            <a:fillRect/>
          </a:stretch>
        </a:blipFill>
      </dgm:spPr>
    </dgm:pt>
    <dgm:pt modelId="{A2C84F89-6EA7-439B-B0CD-78CF82DB9548}" type="pres">
      <dgm:prSet presAssocID="{DA39212F-4496-4549-B639-FF1924F0025B}" presName="rect2" presStyleLbl="trBgShp" presStyleIdx="0" presStyleCnt="3" custLinFactNeighborX="863" custLinFactNeighborY="90079">
        <dgm:presLayoutVars>
          <dgm:bulletEnabled val="1"/>
        </dgm:presLayoutVars>
      </dgm:prSet>
      <dgm:spPr/>
      <dgm:t>
        <a:bodyPr/>
        <a:lstStyle/>
        <a:p>
          <a:endParaRPr lang="es-EC"/>
        </a:p>
      </dgm:t>
    </dgm:pt>
    <dgm:pt modelId="{5C6629EF-DB22-42EC-A662-52CAB861E0B8}" type="pres">
      <dgm:prSet presAssocID="{6083D31A-F759-43ED-99F1-963F26016C3D}" presName="sibTrans" presStyleCnt="0"/>
      <dgm:spPr/>
    </dgm:pt>
    <dgm:pt modelId="{028F6B48-BDCC-49A2-BEF3-3D177AEA6CB8}" type="pres">
      <dgm:prSet presAssocID="{D59FD8D1-F80D-4FA1-8129-B12A179FFB5D}" presName="composite" presStyleCnt="0"/>
      <dgm:spPr/>
    </dgm:pt>
    <dgm:pt modelId="{6D8CB3F4-CF49-48EA-92CB-14F1E5B146DE}" type="pres">
      <dgm:prSet presAssocID="{D59FD8D1-F80D-4FA1-8129-B12A179FFB5D}" presName="rect1" presStyleLbl="bgShp" presStyleIdx="1" presStyleCnt="3"/>
      <dgm:spPr>
        <a:blipFill rotWithShape="1">
          <a:blip xmlns:r="http://schemas.openxmlformats.org/officeDocument/2006/relationships" r:embed="rId2"/>
          <a:stretch>
            <a:fillRect/>
          </a:stretch>
        </a:blipFill>
      </dgm:spPr>
      <dgm:t>
        <a:bodyPr/>
        <a:lstStyle/>
        <a:p>
          <a:endParaRPr lang="es-EC"/>
        </a:p>
      </dgm:t>
    </dgm:pt>
    <dgm:pt modelId="{982459A5-56FA-4EFB-BA9D-23F11F87BBAF}" type="pres">
      <dgm:prSet presAssocID="{D59FD8D1-F80D-4FA1-8129-B12A179FFB5D}" presName="rect2" presStyleLbl="trBgShp" presStyleIdx="1" presStyleCnt="3" custLinFactNeighborY="90079">
        <dgm:presLayoutVars>
          <dgm:bulletEnabled val="1"/>
        </dgm:presLayoutVars>
      </dgm:prSet>
      <dgm:spPr/>
      <dgm:t>
        <a:bodyPr/>
        <a:lstStyle/>
        <a:p>
          <a:endParaRPr lang="es-EC"/>
        </a:p>
      </dgm:t>
    </dgm:pt>
    <dgm:pt modelId="{5098C1A2-E69E-4214-A210-AE731CBB4CBA}" type="pres">
      <dgm:prSet presAssocID="{8745B602-32DB-4BCA-A1D5-66399A2B8819}" presName="sibTrans" presStyleCnt="0"/>
      <dgm:spPr/>
    </dgm:pt>
    <dgm:pt modelId="{EC293FA1-3A7B-4EE7-A36D-3128BAFE1619}" type="pres">
      <dgm:prSet presAssocID="{3B252A71-1797-4E47-A5D1-43B2D0ECF29A}" presName="composite" presStyleCnt="0"/>
      <dgm:spPr/>
    </dgm:pt>
    <dgm:pt modelId="{A5E9F866-91BE-4007-ACE7-EDE37A40CA1B}" type="pres">
      <dgm:prSet presAssocID="{3B252A71-1797-4E47-A5D1-43B2D0ECF29A}" presName="rect1" presStyleLbl="bgShp" presStyleIdx="2" presStyleCnt="3"/>
      <dgm:spPr>
        <a:blipFill rotWithShape="1">
          <a:blip xmlns:r="http://schemas.openxmlformats.org/officeDocument/2006/relationships" r:embed="rId3"/>
          <a:stretch>
            <a:fillRect/>
          </a:stretch>
        </a:blipFill>
      </dgm:spPr>
    </dgm:pt>
    <dgm:pt modelId="{EBB84C7E-422A-44D6-98D0-DBBA47AFF10C}" type="pres">
      <dgm:prSet presAssocID="{3B252A71-1797-4E47-A5D1-43B2D0ECF29A}" presName="rect2" presStyleLbl="trBgShp" presStyleIdx="2" presStyleCnt="3" custLinFactNeighborX="797" custLinFactNeighborY="37770">
        <dgm:presLayoutVars>
          <dgm:bulletEnabled val="1"/>
        </dgm:presLayoutVars>
      </dgm:prSet>
      <dgm:spPr/>
      <dgm:t>
        <a:bodyPr/>
        <a:lstStyle/>
        <a:p>
          <a:endParaRPr lang="es-EC"/>
        </a:p>
      </dgm:t>
    </dgm:pt>
  </dgm:ptLst>
  <dgm:cxnLst>
    <dgm:cxn modelId="{8F6D4235-9128-48BF-8378-A3FD528817F1}" type="presOf" srcId="{D59FD8D1-F80D-4FA1-8129-B12A179FFB5D}" destId="{982459A5-56FA-4EFB-BA9D-23F11F87BBAF}" srcOrd="0" destOrd="0" presId="urn:microsoft.com/office/officeart/2008/layout/BendingPictureSemiTransparentText"/>
    <dgm:cxn modelId="{A07ECD82-AED4-4665-A4FC-AE9B295646D8}" srcId="{409FFAEE-3AB5-41E0-B20C-70618C738F69}" destId="{3B252A71-1797-4E47-A5D1-43B2D0ECF29A}" srcOrd="2" destOrd="0" parTransId="{9F4ACA48-3E1A-4FB2-9376-A82A7180C407}" sibTransId="{AA00FBD7-430B-49BC-886F-400AC28252F2}"/>
    <dgm:cxn modelId="{88A7988A-6087-4A31-8872-577C2A82DA9B}" type="presOf" srcId="{DA39212F-4496-4549-B639-FF1924F0025B}" destId="{A2C84F89-6EA7-439B-B0CD-78CF82DB9548}" srcOrd="0" destOrd="0" presId="urn:microsoft.com/office/officeart/2008/layout/BendingPictureSemiTransparentText"/>
    <dgm:cxn modelId="{F25F6916-A16F-4326-9EF2-D77E6A81DC57}" srcId="{409FFAEE-3AB5-41E0-B20C-70618C738F69}" destId="{DA39212F-4496-4549-B639-FF1924F0025B}" srcOrd="0" destOrd="0" parTransId="{C5DCE797-6665-41B3-9945-0DE187A37FEF}" sibTransId="{6083D31A-F759-43ED-99F1-963F26016C3D}"/>
    <dgm:cxn modelId="{2FD12DE6-0C13-4119-B7EA-FA72113ACDBC}" type="presOf" srcId="{409FFAEE-3AB5-41E0-B20C-70618C738F69}" destId="{CADCFDF1-AD43-4A67-A7A8-36081F7EC7B8}" srcOrd="0" destOrd="0" presId="urn:microsoft.com/office/officeart/2008/layout/BendingPictureSemiTransparentText"/>
    <dgm:cxn modelId="{8D18B2A1-3DDD-4DA9-AF0E-B45B0F9A3AA3}" type="presOf" srcId="{3B252A71-1797-4E47-A5D1-43B2D0ECF29A}" destId="{EBB84C7E-422A-44D6-98D0-DBBA47AFF10C}" srcOrd="0" destOrd="0" presId="urn:microsoft.com/office/officeart/2008/layout/BendingPictureSemiTransparentText"/>
    <dgm:cxn modelId="{88CB0B01-FFD3-493F-9B62-9780FB010EA9}" srcId="{409FFAEE-3AB5-41E0-B20C-70618C738F69}" destId="{D59FD8D1-F80D-4FA1-8129-B12A179FFB5D}" srcOrd="1" destOrd="0" parTransId="{BAD0434F-F203-4082-818F-7E3B3346829E}" sibTransId="{8745B602-32DB-4BCA-A1D5-66399A2B8819}"/>
    <dgm:cxn modelId="{912C01EE-6014-461B-90FF-C5EE56A8A5DA}" type="presParOf" srcId="{CADCFDF1-AD43-4A67-A7A8-36081F7EC7B8}" destId="{31E1364D-E5CE-4A2D-9A96-87E2463FC4F7}" srcOrd="0" destOrd="0" presId="urn:microsoft.com/office/officeart/2008/layout/BendingPictureSemiTransparentText"/>
    <dgm:cxn modelId="{52300B65-1C9F-4B7C-A362-C95DA2EAE429}" type="presParOf" srcId="{31E1364D-E5CE-4A2D-9A96-87E2463FC4F7}" destId="{6CDE4044-83DA-4BD8-8CC6-0999263F6334}" srcOrd="0" destOrd="0" presId="urn:microsoft.com/office/officeart/2008/layout/BendingPictureSemiTransparentText"/>
    <dgm:cxn modelId="{F3DB1B39-A01E-41AD-8DF6-48CF26585152}" type="presParOf" srcId="{31E1364D-E5CE-4A2D-9A96-87E2463FC4F7}" destId="{A2C84F89-6EA7-439B-B0CD-78CF82DB9548}" srcOrd="1" destOrd="0" presId="urn:microsoft.com/office/officeart/2008/layout/BendingPictureSemiTransparentText"/>
    <dgm:cxn modelId="{EBD8421D-A035-4DD4-841C-598B659B5154}" type="presParOf" srcId="{CADCFDF1-AD43-4A67-A7A8-36081F7EC7B8}" destId="{5C6629EF-DB22-42EC-A662-52CAB861E0B8}" srcOrd="1" destOrd="0" presId="urn:microsoft.com/office/officeart/2008/layout/BendingPictureSemiTransparentText"/>
    <dgm:cxn modelId="{66B8C63A-373F-47EF-98BD-1BDAA6CE0DD7}" type="presParOf" srcId="{CADCFDF1-AD43-4A67-A7A8-36081F7EC7B8}" destId="{028F6B48-BDCC-49A2-BEF3-3D177AEA6CB8}" srcOrd="2" destOrd="0" presId="urn:microsoft.com/office/officeart/2008/layout/BendingPictureSemiTransparentText"/>
    <dgm:cxn modelId="{80B2FFD5-9025-4823-90C9-45D341CFFE1C}" type="presParOf" srcId="{028F6B48-BDCC-49A2-BEF3-3D177AEA6CB8}" destId="{6D8CB3F4-CF49-48EA-92CB-14F1E5B146DE}" srcOrd="0" destOrd="0" presId="urn:microsoft.com/office/officeart/2008/layout/BendingPictureSemiTransparentText"/>
    <dgm:cxn modelId="{32D49246-821C-4B45-94B1-949E97E33705}" type="presParOf" srcId="{028F6B48-BDCC-49A2-BEF3-3D177AEA6CB8}" destId="{982459A5-56FA-4EFB-BA9D-23F11F87BBAF}" srcOrd="1" destOrd="0" presId="urn:microsoft.com/office/officeart/2008/layout/BendingPictureSemiTransparentText"/>
    <dgm:cxn modelId="{CA0D0B87-DA14-49F8-8BAC-3D60AF8D9555}" type="presParOf" srcId="{CADCFDF1-AD43-4A67-A7A8-36081F7EC7B8}" destId="{5098C1A2-E69E-4214-A210-AE731CBB4CBA}" srcOrd="3" destOrd="0" presId="urn:microsoft.com/office/officeart/2008/layout/BendingPictureSemiTransparentText"/>
    <dgm:cxn modelId="{9729C4F1-CCBC-44A3-9424-FF577EA1FAEE}" type="presParOf" srcId="{CADCFDF1-AD43-4A67-A7A8-36081F7EC7B8}" destId="{EC293FA1-3A7B-4EE7-A36D-3128BAFE1619}" srcOrd="4" destOrd="0" presId="urn:microsoft.com/office/officeart/2008/layout/BendingPictureSemiTransparentText"/>
    <dgm:cxn modelId="{84A45E6C-B6BA-4E82-B0A7-D7F07942F4F7}" type="presParOf" srcId="{EC293FA1-3A7B-4EE7-A36D-3128BAFE1619}" destId="{A5E9F866-91BE-4007-ACE7-EDE37A40CA1B}" srcOrd="0" destOrd="0" presId="urn:microsoft.com/office/officeart/2008/layout/BendingPictureSemiTransparentText"/>
    <dgm:cxn modelId="{9E430B3F-DAB2-47F7-9E4E-9320DD5C28CD}" type="presParOf" srcId="{EC293FA1-3A7B-4EE7-A36D-3128BAFE1619}" destId="{EBB84C7E-422A-44D6-98D0-DBBA47AFF10C}"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970E0-8F3D-4766-B5C7-EEE31F7E8C2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C"/>
        </a:p>
      </dgm:t>
    </dgm:pt>
    <dgm:pt modelId="{A44BDA40-1A08-4D30-ABF7-B56FBCCE4EB2}">
      <dgm:prSet phldrT="[Texto]"/>
      <dgm:spPr/>
      <dgm:t>
        <a:bodyPr/>
        <a:lstStyle/>
        <a:p>
          <a:r>
            <a:rPr lang="es-EC" dirty="0" smtClean="0">
              <a:solidFill>
                <a:schemeClr val="tx1"/>
              </a:solidFill>
            </a:rPr>
            <a:t>NORMA ASTM D790-17</a:t>
          </a:r>
          <a:endParaRPr lang="es-EC" dirty="0">
            <a:solidFill>
              <a:schemeClr val="tx1"/>
            </a:solidFill>
          </a:endParaRPr>
        </a:p>
      </dgm:t>
    </dgm:pt>
    <dgm:pt modelId="{E5DFE247-7AA5-40F5-A25A-85FA662D2701}" type="parTrans" cxnId="{58BD29D3-6F71-49B5-8FC1-269880A3F343}">
      <dgm:prSet/>
      <dgm:spPr/>
      <dgm:t>
        <a:bodyPr/>
        <a:lstStyle/>
        <a:p>
          <a:endParaRPr lang="es-EC"/>
        </a:p>
      </dgm:t>
    </dgm:pt>
    <dgm:pt modelId="{13F2C1FA-59B7-43BB-8D00-C51F9886C9F7}" type="sibTrans" cxnId="{58BD29D3-6F71-49B5-8FC1-269880A3F343}">
      <dgm:prSet/>
      <dgm:spPr/>
      <dgm:t>
        <a:bodyPr/>
        <a:lstStyle/>
        <a:p>
          <a:endParaRPr lang="es-EC"/>
        </a:p>
      </dgm:t>
    </dgm:pt>
    <dgm:pt modelId="{4D5DEC9E-E2B1-42AF-9801-944AE56FB48D}">
      <dgm:prSet phldrT="[Texto]"/>
      <dgm:spPr/>
      <dgm:t>
        <a:bodyPr/>
        <a:lstStyle/>
        <a:p>
          <a:r>
            <a:rPr lang="es-EC" dirty="0" smtClean="0">
              <a:solidFill>
                <a:schemeClr val="tx1"/>
              </a:solidFill>
            </a:rPr>
            <a:t>NORMA ASTM E1876-15</a:t>
          </a:r>
          <a:endParaRPr lang="es-EC" dirty="0">
            <a:solidFill>
              <a:schemeClr val="tx1"/>
            </a:solidFill>
          </a:endParaRPr>
        </a:p>
      </dgm:t>
    </dgm:pt>
    <dgm:pt modelId="{80C58124-1180-457A-90ED-88F74DFC5E03}" type="parTrans" cxnId="{394FEF4E-BB5A-4F56-A34C-656B6B6ECB37}">
      <dgm:prSet/>
      <dgm:spPr/>
      <dgm:t>
        <a:bodyPr/>
        <a:lstStyle/>
        <a:p>
          <a:endParaRPr lang="es-EC"/>
        </a:p>
      </dgm:t>
    </dgm:pt>
    <dgm:pt modelId="{A71CC4D7-7E7D-4579-8567-B5C0FD4A0828}" type="sibTrans" cxnId="{394FEF4E-BB5A-4F56-A34C-656B6B6ECB37}">
      <dgm:prSet/>
      <dgm:spPr/>
      <dgm:t>
        <a:bodyPr/>
        <a:lstStyle/>
        <a:p>
          <a:endParaRPr lang="es-EC"/>
        </a:p>
      </dgm:t>
    </dgm:pt>
    <dgm:pt modelId="{E4116F19-6D6E-4CDB-BE3D-6966610B552A}">
      <dgm:prSet phldrT="[Texto]"/>
      <dgm:spPr/>
      <dgm:t>
        <a:bodyPr/>
        <a:lstStyle/>
        <a:p>
          <a:r>
            <a:rPr lang="es-EC" dirty="0" smtClean="0">
              <a:solidFill>
                <a:schemeClr val="tx1"/>
              </a:solidFill>
            </a:rPr>
            <a:t>NORMA ASTM D3039/D3039-14</a:t>
          </a:r>
          <a:endParaRPr lang="es-EC" dirty="0">
            <a:solidFill>
              <a:schemeClr val="tx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C80566D-011B-4EC9-9941-2089782BD2DD}" type="sibTrans" cxnId="{3E9A170A-DC53-4776-B96A-DD868EA2E9A2}">
      <dgm:prSet/>
      <dgm:spPr/>
      <dgm:t>
        <a:bodyPr/>
        <a:lstStyle/>
        <a:p>
          <a:endParaRPr lang="es-EC"/>
        </a:p>
      </dgm:t>
    </dgm:pt>
    <dgm:pt modelId="{17B8B0D1-F4B5-4BDB-9298-5594C5739B19}" type="parTrans" cxnId="{3E9A170A-DC53-4776-B96A-DD868EA2E9A2}">
      <dgm:prSet/>
      <dgm:spPr/>
      <dgm:t>
        <a:bodyPr/>
        <a:lstStyle/>
        <a:p>
          <a:endParaRPr lang="es-EC"/>
        </a:p>
      </dgm:t>
    </dgm:pt>
    <dgm:pt modelId="{E9EBA093-7AF0-405B-BDEB-35315EB4B302}" type="pres">
      <dgm:prSet presAssocID="{FD7970E0-8F3D-4766-B5C7-EEE31F7E8C2B}" presName="diagram" presStyleCnt="0">
        <dgm:presLayoutVars>
          <dgm:dir/>
          <dgm:resizeHandles val="exact"/>
        </dgm:presLayoutVars>
      </dgm:prSet>
      <dgm:spPr/>
      <dgm:t>
        <a:bodyPr/>
        <a:lstStyle/>
        <a:p>
          <a:endParaRPr lang="es-EC"/>
        </a:p>
      </dgm:t>
    </dgm:pt>
    <dgm:pt modelId="{59FD6146-4A5B-470D-B45C-826242E68ACD}" type="pres">
      <dgm:prSet presAssocID="{E4116F19-6D6E-4CDB-BE3D-6966610B552A}" presName="node" presStyleLbl="node1" presStyleIdx="0" presStyleCnt="3">
        <dgm:presLayoutVars>
          <dgm:bulletEnabled val="1"/>
        </dgm:presLayoutVars>
      </dgm:prSet>
      <dgm:spPr/>
      <dgm:t>
        <a:bodyPr/>
        <a:lstStyle/>
        <a:p>
          <a:endParaRPr lang="es-EC"/>
        </a:p>
      </dgm:t>
    </dgm:pt>
    <dgm:pt modelId="{EF2B88FA-2EC7-4816-9749-9F7A499C9D50}" type="pres">
      <dgm:prSet presAssocID="{3C80566D-011B-4EC9-9941-2089782BD2DD}" presName="sibTrans" presStyleCnt="0"/>
      <dgm:spPr/>
    </dgm:pt>
    <dgm:pt modelId="{4B3FA01C-0344-4ACC-B6E0-A4E784DC1F4F}" type="pres">
      <dgm:prSet presAssocID="{A44BDA40-1A08-4D30-ABF7-B56FBCCE4EB2}" presName="node" presStyleLbl="node1" presStyleIdx="1" presStyleCnt="3">
        <dgm:presLayoutVars>
          <dgm:bulletEnabled val="1"/>
        </dgm:presLayoutVars>
      </dgm:prSet>
      <dgm:spPr/>
      <dgm:t>
        <a:bodyPr/>
        <a:lstStyle/>
        <a:p>
          <a:endParaRPr lang="es-EC"/>
        </a:p>
      </dgm:t>
    </dgm:pt>
    <dgm:pt modelId="{0EFABB0F-592C-4D3A-B7B6-FD2D0E05AD8E}" type="pres">
      <dgm:prSet presAssocID="{13F2C1FA-59B7-43BB-8D00-C51F9886C9F7}" presName="sibTrans" presStyleCnt="0"/>
      <dgm:spPr/>
    </dgm:pt>
    <dgm:pt modelId="{84B03463-A8BF-4B3F-85BB-92CE03AB0CD2}" type="pres">
      <dgm:prSet presAssocID="{4D5DEC9E-E2B1-42AF-9801-944AE56FB48D}" presName="node" presStyleLbl="node1" presStyleIdx="2" presStyleCnt="3">
        <dgm:presLayoutVars>
          <dgm:bulletEnabled val="1"/>
        </dgm:presLayoutVars>
      </dgm:prSet>
      <dgm:spPr/>
      <dgm:t>
        <a:bodyPr/>
        <a:lstStyle/>
        <a:p>
          <a:endParaRPr lang="es-EC"/>
        </a:p>
      </dgm:t>
    </dgm:pt>
  </dgm:ptLst>
  <dgm:cxnLst>
    <dgm:cxn modelId="{048E4DB4-0CEA-45F9-9038-92CB99993BC9}" type="presOf" srcId="{A44BDA40-1A08-4D30-ABF7-B56FBCCE4EB2}" destId="{4B3FA01C-0344-4ACC-B6E0-A4E784DC1F4F}" srcOrd="0" destOrd="0" presId="urn:microsoft.com/office/officeart/2005/8/layout/default"/>
    <dgm:cxn modelId="{B71DF0D7-D3FE-4303-9ECC-6C62B5FC6049}" type="presOf" srcId="{FD7970E0-8F3D-4766-B5C7-EEE31F7E8C2B}" destId="{E9EBA093-7AF0-405B-BDEB-35315EB4B302}" srcOrd="0" destOrd="0" presId="urn:microsoft.com/office/officeart/2005/8/layout/default"/>
    <dgm:cxn modelId="{470B1735-439F-493E-9A4A-DB8940E6E2BF}" type="presOf" srcId="{4D5DEC9E-E2B1-42AF-9801-944AE56FB48D}" destId="{84B03463-A8BF-4B3F-85BB-92CE03AB0CD2}" srcOrd="0" destOrd="0" presId="urn:microsoft.com/office/officeart/2005/8/layout/default"/>
    <dgm:cxn modelId="{58BD29D3-6F71-49B5-8FC1-269880A3F343}" srcId="{FD7970E0-8F3D-4766-B5C7-EEE31F7E8C2B}" destId="{A44BDA40-1A08-4D30-ABF7-B56FBCCE4EB2}" srcOrd="1" destOrd="0" parTransId="{E5DFE247-7AA5-40F5-A25A-85FA662D2701}" sibTransId="{13F2C1FA-59B7-43BB-8D00-C51F9886C9F7}"/>
    <dgm:cxn modelId="{394FEF4E-BB5A-4F56-A34C-656B6B6ECB37}" srcId="{FD7970E0-8F3D-4766-B5C7-EEE31F7E8C2B}" destId="{4D5DEC9E-E2B1-42AF-9801-944AE56FB48D}" srcOrd="2" destOrd="0" parTransId="{80C58124-1180-457A-90ED-88F74DFC5E03}" sibTransId="{A71CC4D7-7E7D-4579-8567-B5C0FD4A0828}"/>
    <dgm:cxn modelId="{3E9A170A-DC53-4776-B96A-DD868EA2E9A2}" srcId="{FD7970E0-8F3D-4766-B5C7-EEE31F7E8C2B}" destId="{E4116F19-6D6E-4CDB-BE3D-6966610B552A}" srcOrd="0" destOrd="0" parTransId="{17B8B0D1-F4B5-4BDB-9298-5594C5739B19}" sibTransId="{3C80566D-011B-4EC9-9941-2089782BD2DD}"/>
    <dgm:cxn modelId="{8C405FC0-3E40-4422-ADEE-F8BE3C0E76F4}" type="presOf" srcId="{E4116F19-6D6E-4CDB-BE3D-6966610B552A}" destId="{59FD6146-4A5B-470D-B45C-826242E68ACD}" srcOrd="0" destOrd="0" presId="urn:microsoft.com/office/officeart/2005/8/layout/default"/>
    <dgm:cxn modelId="{4AB6EC3D-089E-41F2-A83C-2ED94EDB3A5A}" type="presParOf" srcId="{E9EBA093-7AF0-405B-BDEB-35315EB4B302}" destId="{59FD6146-4A5B-470D-B45C-826242E68ACD}" srcOrd="0" destOrd="0" presId="urn:microsoft.com/office/officeart/2005/8/layout/default"/>
    <dgm:cxn modelId="{C44AF1C4-5672-4F00-94A1-29711E3B17CD}" type="presParOf" srcId="{E9EBA093-7AF0-405B-BDEB-35315EB4B302}" destId="{EF2B88FA-2EC7-4816-9749-9F7A499C9D50}" srcOrd="1" destOrd="0" presId="urn:microsoft.com/office/officeart/2005/8/layout/default"/>
    <dgm:cxn modelId="{111DDD3D-4C26-4E03-B581-1E2E2FB5B24C}" type="presParOf" srcId="{E9EBA093-7AF0-405B-BDEB-35315EB4B302}" destId="{4B3FA01C-0344-4ACC-B6E0-A4E784DC1F4F}" srcOrd="2" destOrd="0" presId="urn:microsoft.com/office/officeart/2005/8/layout/default"/>
    <dgm:cxn modelId="{3C5E63F3-B182-4133-9D42-75887D96F5B4}" type="presParOf" srcId="{E9EBA093-7AF0-405B-BDEB-35315EB4B302}" destId="{0EFABB0F-592C-4D3A-B7B6-FD2D0E05AD8E}" srcOrd="3" destOrd="0" presId="urn:microsoft.com/office/officeart/2005/8/layout/default"/>
    <dgm:cxn modelId="{643A3180-1642-45E8-A049-B163A555CEFF}" type="presParOf" srcId="{E9EBA093-7AF0-405B-BDEB-35315EB4B302}" destId="{84B03463-A8BF-4B3F-85BB-92CE03AB0CD2}"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970E0-8F3D-4766-B5C7-EEE31F7E8C2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C"/>
        </a:p>
      </dgm:t>
    </dgm:pt>
    <dgm:pt modelId="{4D5DEC9E-E2B1-42AF-9801-944AE56FB48D}">
      <dgm:prSet phldrT="[Texto]"/>
      <dgm:spPr/>
      <dgm:t>
        <a:bodyPr/>
        <a:lstStyle/>
        <a:p>
          <a:r>
            <a:rPr lang="es-EC" dirty="0" smtClean="0">
              <a:solidFill>
                <a:schemeClr val="tx1"/>
              </a:solidFill>
            </a:rPr>
            <a:t>Shimadzu AGS-X (50KN)</a:t>
          </a:r>
          <a:endParaRPr lang="es-EC" dirty="0">
            <a:solidFill>
              <a:schemeClr val="tx1"/>
            </a:solidFill>
          </a:endParaRPr>
        </a:p>
      </dgm:t>
    </dgm:pt>
    <dgm:pt modelId="{80C58124-1180-457A-90ED-88F74DFC5E03}" type="parTrans" cxnId="{394FEF4E-BB5A-4F56-A34C-656B6B6ECB37}">
      <dgm:prSet/>
      <dgm:spPr/>
      <dgm:t>
        <a:bodyPr/>
        <a:lstStyle/>
        <a:p>
          <a:endParaRPr lang="es-EC"/>
        </a:p>
      </dgm:t>
    </dgm:pt>
    <dgm:pt modelId="{A71CC4D7-7E7D-4579-8567-B5C0FD4A0828}" type="sibTrans" cxnId="{394FEF4E-BB5A-4F56-A34C-656B6B6ECB37}">
      <dgm:prSet/>
      <dgm:spPr/>
      <dgm:t>
        <a:bodyPr/>
        <a:lstStyle/>
        <a:p>
          <a:endParaRPr lang="es-EC"/>
        </a:p>
      </dgm:t>
    </dgm:pt>
    <dgm:pt modelId="{E4116F19-6D6E-4CDB-BE3D-6966610B552A}">
      <dgm:prSet phldrT="[Texto]"/>
      <dgm:spPr/>
      <dgm:t>
        <a:bodyPr/>
        <a:lstStyle/>
        <a:p>
          <a:r>
            <a:rPr lang="es-EC" dirty="0" smtClean="0">
              <a:solidFill>
                <a:schemeClr val="tx1"/>
              </a:solidFill>
            </a:rPr>
            <a:t>NORMA ASTM D3039/D3039-14</a:t>
          </a:r>
          <a:endParaRPr lang="es-EC" dirty="0">
            <a:solidFill>
              <a:schemeClr val="tx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C80566D-011B-4EC9-9941-2089782BD2DD}" type="sibTrans" cxnId="{3E9A170A-DC53-4776-B96A-DD868EA2E9A2}">
      <dgm:prSet/>
      <dgm:spPr/>
      <dgm:t>
        <a:bodyPr/>
        <a:lstStyle/>
        <a:p>
          <a:endParaRPr lang="es-EC"/>
        </a:p>
      </dgm:t>
    </dgm:pt>
    <dgm:pt modelId="{17B8B0D1-F4B5-4BDB-9298-5594C5739B19}" type="parTrans" cxnId="{3E9A170A-DC53-4776-B96A-DD868EA2E9A2}">
      <dgm:prSet/>
      <dgm:spPr/>
      <dgm:t>
        <a:bodyPr/>
        <a:lstStyle/>
        <a:p>
          <a:endParaRPr lang="es-EC"/>
        </a:p>
      </dgm:t>
    </dgm:pt>
    <dgm:pt modelId="{A44BDA40-1A08-4D30-ABF7-B56FBCCE4EB2}">
      <dgm:prSet phldrT="[Texto]"/>
      <dgm:spPr/>
      <dgm:t>
        <a:bodyPr/>
        <a:lstStyle/>
        <a:p>
          <a:r>
            <a:rPr lang="es-EC" dirty="0" smtClean="0">
              <a:solidFill>
                <a:schemeClr val="tx1"/>
              </a:solidFill>
            </a:rPr>
            <a:t>5 probetas válidas </a:t>
          </a:r>
          <a:endParaRPr lang="es-EC" dirty="0">
            <a:solidFill>
              <a:schemeClr val="tx1"/>
            </a:solidFill>
          </a:endParaRPr>
        </a:p>
      </dgm:t>
    </dgm:pt>
    <dgm:pt modelId="{13F2C1FA-59B7-43BB-8D00-C51F9886C9F7}" type="sibTrans" cxnId="{58BD29D3-6F71-49B5-8FC1-269880A3F343}">
      <dgm:prSet/>
      <dgm:spPr/>
      <dgm:t>
        <a:bodyPr/>
        <a:lstStyle/>
        <a:p>
          <a:endParaRPr lang="es-EC"/>
        </a:p>
      </dgm:t>
    </dgm:pt>
    <dgm:pt modelId="{E5DFE247-7AA5-40F5-A25A-85FA662D2701}" type="parTrans" cxnId="{58BD29D3-6F71-49B5-8FC1-269880A3F343}">
      <dgm:prSet/>
      <dgm:spPr/>
      <dgm:t>
        <a:bodyPr/>
        <a:lstStyle/>
        <a:p>
          <a:endParaRPr lang="es-EC"/>
        </a:p>
      </dgm:t>
    </dgm:pt>
    <dgm:pt modelId="{D7E22917-27C1-42C8-AE90-B30EED7EBAC1}">
      <dgm:prSet phldrT="[Texto]"/>
      <dgm:spPr/>
      <dgm:t>
        <a:bodyPr/>
        <a:lstStyle/>
        <a:p>
          <a:r>
            <a:rPr lang="es-ES" dirty="0" smtClean="0">
              <a:solidFill>
                <a:schemeClr val="tx1"/>
              </a:solidFill>
            </a:rPr>
            <a:t>2mm/min</a:t>
          </a:r>
          <a:endParaRPr lang="es-EC" dirty="0">
            <a:solidFill>
              <a:schemeClr val="tx1"/>
            </a:solidFill>
          </a:endParaRPr>
        </a:p>
      </dgm:t>
    </dgm:pt>
    <dgm:pt modelId="{BAA827C0-086F-42A3-BAF3-1E1DCC52E6C1}" type="sibTrans" cxnId="{DFE542B2-FC68-4580-8600-3AA4CDE3C77E}">
      <dgm:prSet/>
      <dgm:spPr/>
      <dgm:t>
        <a:bodyPr/>
        <a:lstStyle/>
        <a:p>
          <a:endParaRPr lang="es-EC"/>
        </a:p>
      </dgm:t>
    </dgm:pt>
    <dgm:pt modelId="{C8FF1962-97CF-4C1D-9B81-0707389511E2}" type="parTrans" cxnId="{DFE542B2-FC68-4580-8600-3AA4CDE3C77E}">
      <dgm:prSet/>
      <dgm:spPr/>
      <dgm:t>
        <a:bodyPr/>
        <a:lstStyle/>
        <a:p>
          <a:endParaRPr lang="es-EC"/>
        </a:p>
      </dgm:t>
    </dgm:pt>
    <dgm:pt modelId="{E9EBA093-7AF0-405B-BDEB-35315EB4B302}" type="pres">
      <dgm:prSet presAssocID="{FD7970E0-8F3D-4766-B5C7-EEE31F7E8C2B}" presName="diagram" presStyleCnt="0">
        <dgm:presLayoutVars>
          <dgm:dir/>
          <dgm:resizeHandles val="exact"/>
        </dgm:presLayoutVars>
      </dgm:prSet>
      <dgm:spPr/>
      <dgm:t>
        <a:bodyPr/>
        <a:lstStyle/>
        <a:p>
          <a:endParaRPr lang="es-EC"/>
        </a:p>
      </dgm:t>
    </dgm:pt>
    <dgm:pt modelId="{59FD6146-4A5B-470D-B45C-826242E68ACD}" type="pres">
      <dgm:prSet presAssocID="{E4116F19-6D6E-4CDB-BE3D-6966610B552A}" presName="node" presStyleLbl="node1" presStyleIdx="0" presStyleCnt="4">
        <dgm:presLayoutVars>
          <dgm:bulletEnabled val="1"/>
        </dgm:presLayoutVars>
      </dgm:prSet>
      <dgm:spPr/>
      <dgm:t>
        <a:bodyPr/>
        <a:lstStyle/>
        <a:p>
          <a:endParaRPr lang="es-EC"/>
        </a:p>
      </dgm:t>
    </dgm:pt>
    <dgm:pt modelId="{EF2B88FA-2EC7-4816-9749-9F7A499C9D50}" type="pres">
      <dgm:prSet presAssocID="{3C80566D-011B-4EC9-9941-2089782BD2DD}" presName="sibTrans" presStyleCnt="0"/>
      <dgm:spPr/>
    </dgm:pt>
    <dgm:pt modelId="{4B3FA01C-0344-4ACC-B6E0-A4E784DC1F4F}" type="pres">
      <dgm:prSet presAssocID="{A44BDA40-1A08-4D30-ABF7-B56FBCCE4EB2}" presName="node" presStyleLbl="node1" presStyleIdx="1" presStyleCnt="4">
        <dgm:presLayoutVars>
          <dgm:bulletEnabled val="1"/>
        </dgm:presLayoutVars>
      </dgm:prSet>
      <dgm:spPr/>
      <dgm:t>
        <a:bodyPr/>
        <a:lstStyle/>
        <a:p>
          <a:endParaRPr lang="es-EC"/>
        </a:p>
      </dgm:t>
    </dgm:pt>
    <dgm:pt modelId="{0EFABB0F-592C-4D3A-B7B6-FD2D0E05AD8E}" type="pres">
      <dgm:prSet presAssocID="{13F2C1FA-59B7-43BB-8D00-C51F9886C9F7}" presName="sibTrans" presStyleCnt="0"/>
      <dgm:spPr/>
    </dgm:pt>
    <dgm:pt modelId="{84B03463-A8BF-4B3F-85BB-92CE03AB0CD2}" type="pres">
      <dgm:prSet presAssocID="{4D5DEC9E-E2B1-42AF-9801-944AE56FB48D}" presName="node" presStyleLbl="node1" presStyleIdx="2" presStyleCnt="4">
        <dgm:presLayoutVars>
          <dgm:bulletEnabled val="1"/>
        </dgm:presLayoutVars>
      </dgm:prSet>
      <dgm:spPr/>
      <dgm:t>
        <a:bodyPr/>
        <a:lstStyle/>
        <a:p>
          <a:endParaRPr lang="es-EC"/>
        </a:p>
      </dgm:t>
    </dgm:pt>
    <dgm:pt modelId="{BCDD70E5-99A7-4FFE-A3E3-1FD708369C8C}" type="pres">
      <dgm:prSet presAssocID="{A71CC4D7-7E7D-4579-8567-B5C0FD4A0828}" presName="sibTrans" presStyleCnt="0"/>
      <dgm:spPr/>
    </dgm:pt>
    <dgm:pt modelId="{6F80EEDB-8161-4096-84FB-8CA96C1AFE60}" type="pres">
      <dgm:prSet presAssocID="{D7E22917-27C1-42C8-AE90-B30EED7EBAC1}" presName="node" presStyleLbl="node1" presStyleIdx="3" presStyleCnt="4">
        <dgm:presLayoutVars>
          <dgm:bulletEnabled val="1"/>
        </dgm:presLayoutVars>
      </dgm:prSet>
      <dgm:spPr/>
      <dgm:t>
        <a:bodyPr/>
        <a:lstStyle/>
        <a:p>
          <a:endParaRPr lang="es-EC"/>
        </a:p>
      </dgm:t>
    </dgm:pt>
  </dgm:ptLst>
  <dgm:cxnLst>
    <dgm:cxn modelId="{94532DD3-D5ED-410C-8971-E99ADD0D7D15}" type="presOf" srcId="{A44BDA40-1A08-4D30-ABF7-B56FBCCE4EB2}" destId="{4B3FA01C-0344-4ACC-B6E0-A4E784DC1F4F}" srcOrd="0" destOrd="0" presId="urn:microsoft.com/office/officeart/2005/8/layout/default"/>
    <dgm:cxn modelId="{5C46F399-CEF5-48DE-B983-40D5B6408D5E}" type="presOf" srcId="{E4116F19-6D6E-4CDB-BE3D-6966610B552A}" destId="{59FD6146-4A5B-470D-B45C-826242E68ACD}" srcOrd="0" destOrd="0" presId="urn:microsoft.com/office/officeart/2005/8/layout/default"/>
    <dgm:cxn modelId="{77F88C85-CEE1-45A7-A50A-DD9A5D6604ED}" type="presOf" srcId="{D7E22917-27C1-42C8-AE90-B30EED7EBAC1}" destId="{6F80EEDB-8161-4096-84FB-8CA96C1AFE60}" srcOrd="0" destOrd="0" presId="urn:microsoft.com/office/officeart/2005/8/layout/default"/>
    <dgm:cxn modelId="{58BD29D3-6F71-49B5-8FC1-269880A3F343}" srcId="{FD7970E0-8F3D-4766-B5C7-EEE31F7E8C2B}" destId="{A44BDA40-1A08-4D30-ABF7-B56FBCCE4EB2}" srcOrd="1" destOrd="0" parTransId="{E5DFE247-7AA5-40F5-A25A-85FA662D2701}" sibTransId="{13F2C1FA-59B7-43BB-8D00-C51F9886C9F7}"/>
    <dgm:cxn modelId="{960DD9FB-78FC-4C4B-AEFF-1BF0B83CCFC9}" type="presOf" srcId="{4D5DEC9E-E2B1-42AF-9801-944AE56FB48D}" destId="{84B03463-A8BF-4B3F-85BB-92CE03AB0CD2}" srcOrd="0" destOrd="0" presId="urn:microsoft.com/office/officeart/2005/8/layout/default"/>
    <dgm:cxn modelId="{3E9A170A-DC53-4776-B96A-DD868EA2E9A2}" srcId="{FD7970E0-8F3D-4766-B5C7-EEE31F7E8C2B}" destId="{E4116F19-6D6E-4CDB-BE3D-6966610B552A}" srcOrd="0" destOrd="0" parTransId="{17B8B0D1-F4B5-4BDB-9298-5594C5739B19}" sibTransId="{3C80566D-011B-4EC9-9941-2089782BD2DD}"/>
    <dgm:cxn modelId="{394FEF4E-BB5A-4F56-A34C-656B6B6ECB37}" srcId="{FD7970E0-8F3D-4766-B5C7-EEE31F7E8C2B}" destId="{4D5DEC9E-E2B1-42AF-9801-944AE56FB48D}" srcOrd="2" destOrd="0" parTransId="{80C58124-1180-457A-90ED-88F74DFC5E03}" sibTransId="{A71CC4D7-7E7D-4579-8567-B5C0FD4A0828}"/>
    <dgm:cxn modelId="{146D8886-2FF3-40BB-932B-35DCD10B0B68}" type="presOf" srcId="{FD7970E0-8F3D-4766-B5C7-EEE31F7E8C2B}" destId="{E9EBA093-7AF0-405B-BDEB-35315EB4B302}" srcOrd="0" destOrd="0" presId="urn:microsoft.com/office/officeart/2005/8/layout/default"/>
    <dgm:cxn modelId="{DFE542B2-FC68-4580-8600-3AA4CDE3C77E}" srcId="{FD7970E0-8F3D-4766-B5C7-EEE31F7E8C2B}" destId="{D7E22917-27C1-42C8-AE90-B30EED7EBAC1}" srcOrd="3" destOrd="0" parTransId="{C8FF1962-97CF-4C1D-9B81-0707389511E2}" sibTransId="{BAA827C0-086F-42A3-BAF3-1E1DCC52E6C1}"/>
    <dgm:cxn modelId="{76F1EA21-324B-4075-952B-387DF75EECF7}" type="presParOf" srcId="{E9EBA093-7AF0-405B-BDEB-35315EB4B302}" destId="{59FD6146-4A5B-470D-B45C-826242E68ACD}" srcOrd="0" destOrd="0" presId="urn:microsoft.com/office/officeart/2005/8/layout/default"/>
    <dgm:cxn modelId="{0F19E45D-D2B0-4AAA-A98B-BC1350E7934E}" type="presParOf" srcId="{E9EBA093-7AF0-405B-BDEB-35315EB4B302}" destId="{EF2B88FA-2EC7-4816-9749-9F7A499C9D50}" srcOrd="1" destOrd="0" presId="urn:microsoft.com/office/officeart/2005/8/layout/default"/>
    <dgm:cxn modelId="{76EEAB22-DA15-433C-A7FD-329F7E7FCFBB}" type="presParOf" srcId="{E9EBA093-7AF0-405B-BDEB-35315EB4B302}" destId="{4B3FA01C-0344-4ACC-B6E0-A4E784DC1F4F}" srcOrd="2" destOrd="0" presId="urn:microsoft.com/office/officeart/2005/8/layout/default"/>
    <dgm:cxn modelId="{68C2D023-BCD2-445F-B8F8-ACD183A2B482}" type="presParOf" srcId="{E9EBA093-7AF0-405B-BDEB-35315EB4B302}" destId="{0EFABB0F-592C-4D3A-B7B6-FD2D0E05AD8E}" srcOrd="3" destOrd="0" presId="urn:microsoft.com/office/officeart/2005/8/layout/default"/>
    <dgm:cxn modelId="{F2C67EC5-3B82-49A6-8D25-9317F04FC721}" type="presParOf" srcId="{E9EBA093-7AF0-405B-BDEB-35315EB4B302}" destId="{84B03463-A8BF-4B3F-85BB-92CE03AB0CD2}" srcOrd="4" destOrd="0" presId="urn:microsoft.com/office/officeart/2005/8/layout/default"/>
    <dgm:cxn modelId="{39EEEFD4-8752-4989-B348-5B84BBFC1384}" type="presParOf" srcId="{E9EBA093-7AF0-405B-BDEB-35315EB4B302}" destId="{BCDD70E5-99A7-4FFE-A3E3-1FD708369C8C}" srcOrd="5" destOrd="0" presId="urn:microsoft.com/office/officeart/2005/8/layout/default"/>
    <dgm:cxn modelId="{00328DBD-4DDA-42C3-A36B-9DAE19D8376B}" type="presParOf" srcId="{E9EBA093-7AF0-405B-BDEB-35315EB4B302}" destId="{6F80EEDB-8161-4096-84FB-8CA96C1AFE60}"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7970E0-8F3D-4766-B5C7-EEE31F7E8C2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C"/>
        </a:p>
      </dgm:t>
    </dgm:pt>
    <dgm:pt modelId="{A44BDA40-1A08-4D30-ABF7-B56FBCCE4EB2}">
      <dgm:prSet phldrT="[Texto]"/>
      <dgm:spPr/>
      <dgm:t>
        <a:bodyPr/>
        <a:lstStyle/>
        <a:p>
          <a:r>
            <a:rPr lang="es-EC" dirty="0" smtClean="0">
              <a:solidFill>
                <a:schemeClr val="tx1"/>
              </a:solidFill>
            </a:rPr>
            <a:t>Mínimo 5 probetas válidas </a:t>
          </a:r>
          <a:endParaRPr lang="es-EC" dirty="0">
            <a:solidFill>
              <a:schemeClr val="tx1"/>
            </a:solidFill>
          </a:endParaRPr>
        </a:p>
      </dgm:t>
    </dgm:pt>
    <dgm:pt modelId="{E5DFE247-7AA5-40F5-A25A-85FA662D2701}" type="parTrans" cxnId="{58BD29D3-6F71-49B5-8FC1-269880A3F343}">
      <dgm:prSet/>
      <dgm:spPr/>
      <dgm:t>
        <a:bodyPr/>
        <a:lstStyle/>
        <a:p>
          <a:endParaRPr lang="es-EC"/>
        </a:p>
      </dgm:t>
    </dgm:pt>
    <dgm:pt modelId="{13F2C1FA-59B7-43BB-8D00-C51F9886C9F7}" type="sibTrans" cxnId="{58BD29D3-6F71-49B5-8FC1-269880A3F343}">
      <dgm:prSet/>
      <dgm:spPr/>
      <dgm:t>
        <a:bodyPr/>
        <a:lstStyle/>
        <a:p>
          <a:endParaRPr lang="es-EC"/>
        </a:p>
      </dgm:t>
    </dgm:pt>
    <dgm:pt modelId="{4D5DEC9E-E2B1-42AF-9801-944AE56FB48D}">
      <dgm:prSet phldrT="[Texto]"/>
      <dgm:spPr/>
      <dgm:t>
        <a:bodyPr/>
        <a:lstStyle/>
        <a:p>
          <a:r>
            <a:rPr lang="es-EC" dirty="0" smtClean="0">
              <a:solidFill>
                <a:schemeClr val="tx1"/>
              </a:solidFill>
            </a:rPr>
            <a:t>Shimadzu AGS-X (50KN)</a:t>
          </a:r>
          <a:endParaRPr lang="es-EC" dirty="0">
            <a:solidFill>
              <a:schemeClr val="tx1"/>
            </a:solidFill>
          </a:endParaRPr>
        </a:p>
      </dgm:t>
    </dgm:pt>
    <dgm:pt modelId="{80C58124-1180-457A-90ED-88F74DFC5E03}" type="parTrans" cxnId="{394FEF4E-BB5A-4F56-A34C-656B6B6ECB37}">
      <dgm:prSet/>
      <dgm:spPr/>
      <dgm:t>
        <a:bodyPr/>
        <a:lstStyle/>
        <a:p>
          <a:endParaRPr lang="es-EC"/>
        </a:p>
      </dgm:t>
    </dgm:pt>
    <dgm:pt modelId="{A71CC4D7-7E7D-4579-8567-B5C0FD4A0828}" type="sibTrans" cxnId="{394FEF4E-BB5A-4F56-A34C-656B6B6ECB37}">
      <dgm:prSet/>
      <dgm:spPr/>
      <dgm:t>
        <a:bodyPr/>
        <a:lstStyle/>
        <a:p>
          <a:endParaRPr lang="es-EC"/>
        </a:p>
      </dgm:t>
    </dgm:pt>
    <dgm:pt modelId="{D7E22917-27C1-42C8-AE90-B30EED7EBAC1}">
      <dgm:prSet phldrT="[Texto]"/>
      <dgm:spPr/>
      <dgm:t>
        <a:bodyPr/>
        <a:lstStyle/>
        <a:p>
          <a:r>
            <a:rPr lang="es-ES" dirty="0" smtClean="0">
              <a:solidFill>
                <a:schemeClr val="tx1"/>
              </a:solidFill>
            </a:rPr>
            <a:t>3mm/min</a:t>
          </a:r>
          <a:endParaRPr lang="es-EC" dirty="0">
            <a:solidFill>
              <a:schemeClr val="tx1"/>
            </a:solidFill>
          </a:endParaRPr>
        </a:p>
      </dgm:t>
    </dgm:pt>
    <dgm:pt modelId="{C8FF1962-97CF-4C1D-9B81-0707389511E2}" type="parTrans" cxnId="{DFE542B2-FC68-4580-8600-3AA4CDE3C77E}">
      <dgm:prSet/>
      <dgm:spPr/>
      <dgm:t>
        <a:bodyPr/>
        <a:lstStyle/>
        <a:p>
          <a:endParaRPr lang="es-EC"/>
        </a:p>
      </dgm:t>
    </dgm:pt>
    <dgm:pt modelId="{BAA827C0-086F-42A3-BAF3-1E1DCC52E6C1}" type="sibTrans" cxnId="{DFE542B2-FC68-4580-8600-3AA4CDE3C77E}">
      <dgm:prSet/>
      <dgm:spPr/>
      <dgm:t>
        <a:bodyPr/>
        <a:lstStyle/>
        <a:p>
          <a:endParaRPr lang="es-EC"/>
        </a:p>
      </dgm:t>
    </dgm:pt>
    <dgm:pt modelId="{E4116F19-6D6E-4CDB-BE3D-6966610B552A}">
      <dgm:prSet phldrT="[Texto]"/>
      <dgm:spPr/>
      <dgm:t>
        <a:bodyPr/>
        <a:lstStyle/>
        <a:p>
          <a:r>
            <a:rPr lang="es-EC" dirty="0" smtClean="0">
              <a:solidFill>
                <a:schemeClr val="tx1"/>
              </a:solidFill>
            </a:rPr>
            <a:t>NORMA ASTM D790-17</a:t>
          </a:r>
          <a:endParaRPr lang="es-EC" dirty="0">
            <a:solidFill>
              <a:schemeClr val="tx1"/>
            </a:solidFill>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3C80566D-011B-4EC9-9941-2089782BD2DD}" type="sibTrans" cxnId="{3E9A170A-DC53-4776-B96A-DD868EA2E9A2}">
      <dgm:prSet/>
      <dgm:spPr/>
      <dgm:t>
        <a:bodyPr/>
        <a:lstStyle/>
        <a:p>
          <a:endParaRPr lang="es-EC"/>
        </a:p>
      </dgm:t>
    </dgm:pt>
    <dgm:pt modelId="{17B8B0D1-F4B5-4BDB-9298-5594C5739B19}" type="parTrans" cxnId="{3E9A170A-DC53-4776-B96A-DD868EA2E9A2}">
      <dgm:prSet/>
      <dgm:spPr/>
      <dgm:t>
        <a:bodyPr/>
        <a:lstStyle/>
        <a:p>
          <a:endParaRPr lang="es-EC"/>
        </a:p>
      </dgm:t>
    </dgm:pt>
    <dgm:pt modelId="{E9EBA093-7AF0-405B-BDEB-35315EB4B302}" type="pres">
      <dgm:prSet presAssocID="{FD7970E0-8F3D-4766-B5C7-EEE31F7E8C2B}" presName="diagram" presStyleCnt="0">
        <dgm:presLayoutVars>
          <dgm:dir/>
          <dgm:resizeHandles val="exact"/>
        </dgm:presLayoutVars>
      </dgm:prSet>
      <dgm:spPr/>
      <dgm:t>
        <a:bodyPr/>
        <a:lstStyle/>
        <a:p>
          <a:endParaRPr lang="es-EC"/>
        </a:p>
      </dgm:t>
    </dgm:pt>
    <dgm:pt modelId="{59FD6146-4A5B-470D-B45C-826242E68ACD}" type="pres">
      <dgm:prSet presAssocID="{E4116F19-6D6E-4CDB-BE3D-6966610B552A}" presName="node" presStyleLbl="node1" presStyleIdx="0" presStyleCnt="4">
        <dgm:presLayoutVars>
          <dgm:bulletEnabled val="1"/>
        </dgm:presLayoutVars>
      </dgm:prSet>
      <dgm:spPr/>
      <dgm:t>
        <a:bodyPr/>
        <a:lstStyle/>
        <a:p>
          <a:endParaRPr lang="es-EC"/>
        </a:p>
      </dgm:t>
    </dgm:pt>
    <dgm:pt modelId="{EF2B88FA-2EC7-4816-9749-9F7A499C9D50}" type="pres">
      <dgm:prSet presAssocID="{3C80566D-011B-4EC9-9941-2089782BD2DD}" presName="sibTrans" presStyleCnt="0"/>
      <dgm:spPr/>
    </dgm:pt>
    <dgm:pt modelId="{4B3FA01C-0344-4ACC-B6E0-A4E784DC1F4F}" type="pres">
      <dgm:prSet presAssocID="{A44BDA40-1A08-4D30-ABF7-B56FBCCE4EB2}" presName="node" presStyleLbl="node1" presStyleIdx="1" presStyleCnt="4">
        <dgm:presLayoutVars>
          <dgm:bulletEnabled val="1"/>
        </dgm:presLayoutVars>
      </dgm:prSet>
      <dgm:spPr/>
      <dgm:t>
        <a:bodyPr/>
        <a:lstStyle/>
        <a:p>
          <a:endParaRPr lang="es-EC"/>
        </a:p>
      </dgm:t>
    </dgm:pt>
    <dgm:pt modelId="{0EFABB0F-592C-4D3A-B7B6-FD2D0E05AD8E}" type="pres">
      <dgm:prSet presAssocID="{13F2C1FA-59B7-43BB-8D00-C51F9886C9F7}" presName="sibTrans" presStyleCnt="0"/>
      <dgm:spPr/>
    </dgm:pt>
    <dgm:pt modelId="{84B03463-A8BF-4B3F-85BB-92CE03AB0CD2}" type="pres">
      <dgm:prSet presAssocID="{4D5DEC9E-E2B1-42AF-9801-944AE56FB48D}" presName="node" presStyleLbl="node1" presStyleIdx="2" presStyleCnt="4">
        <dgm:presLayoutVars>
          <dgm:bulletEnabled val="1"/>
        </dgm:presLayoutVars>
      </dgm:prSet>
      <dgm:spPr/>
      <dgm:t>
        <a:bodyPr/>
        <a:lstStyle/>
        <a:p>
          <a:endParaRPr lang="es-EC"/>
        </a:p>
      </dgm:t>
    </dgm:pt>
    <dgm:pt modelId="{BCDD70E5-99A7-4FFE-A3E3-1FD708369C8C}" type="pres">
      <dgm:prSet presAssocID="{A71CC4D7-7E7D-4579-8567-B5C0FD4A0828}" presName="sibTrans" presStyleCnt="0"/>
      <dgm:spPr/>
    </dgm:pt>
    <dgm:pt modelId="{6F80EEDB-8161-4096-84FB-8CA96C1AFE60}" type="pres">
      <dgm:prSet presAssocID="{D7E22917-27C1-42C8-AE90-B30EED7EBAC1}" presName="node" presStyleLbl="node1" presStyleIdx="3" presStyleCnt="4">
        <dgm:presLayoutVars>
          <dgm:bulletEnabled val="1"/>
        </dgm:presLayoutVars>
      </dgm:prSet>
      <dgm:spPr/>
      <dgm:t>
        <a:bodyPr/>
        <a:lstStyle/>
        <a:p>
          <a:endParaRPr lang="es-EC"/>
        </a:p>
      </dgm:t>
    </dgm:pt>
  </dgm:ptLst>
  <dgm:cxnLst>
    <dgm:cxn modelId="{32EEC29B-80E5-42B0-8C11-A7347B837D04}" type="presOf" srcId="{4D5DEC9E-E2B1-42AF-9801-944AE56FB48D}" destId="{84B03463-A8BF-4B3F-85BB-92CE03AB0CD2}" srcOrd="0" destOrd="0" presId="urn:microsoft.com/office/officeart/2005/8/layout/default"/>
    <dgm:cxn modelId="{2A8EACE4-F231-46D9-9517-F63CD6B1D9BE}" type="presOf" srcId="{D7E22917-27C1-42C8-AE90-B30EED7EBAC1}" destId="{6F80EEDB-8161-4096-84FB-8CA96C1AFE60}" srcOrd="0" destOrd="0" presId="urn:microsoft.com/office/officeart/2005/8/layout/default"/>
    <dgm:cxn modelId="{8079B646-6E1B-4CDF-9DC7-75F4FAAC223E}" type="presOf" srcId="{FD7970E0-8F3D-4766-B5C7-EEE31F7E8C2B}" destId="{E9EBA093-7AF0-405B-BDEB-35315EB4B302}" srcOrd="0" destOrd="0" presId="urn:microsoft.com/office/officeart/2005/8/layout/default"/>
    <dgm:cxn modelId="{B7933F69-2D2C-426E-9C00-D8A3FE5E204B}" type="presOf" srcId="{A44BDA40-1A08-4D30-ABF7-B56FBCCE4EB2}" destId="{4B3FA01C-0344-4ACC-B6E0-A4E784DC1F4F}" srcOrd="0" destOrd="0" presId="urn:microsoft.com/office/officeart/2005/8/layout/default"/>
    <dgm:cxn modelId="{97442545-9DC6-4B14-864A-A4034AF71A98}" type="presOf" srcId="{E4116F19-6D6E-4CDB-BE3D-6966610B552A}" destId="{59FD6146-4A5B-470D-B45C-826242E68ACD}" srcOrd="0" destOrd="0" presId="urn:microsoft.com/office/officeart/2005/8/layout/default"/>
    <dgm:cxn modelId="{58BD29D3-6F71-49B5-8FC1-269880A3F343}" srcId="{FD7970E0-8F3D-4766-B5C7-EEE31F7E8C2B}" destId="{A44BDA40-1A08-4D30-ABF7-B56FBCCE4EB2}" srcOrd="1" destOrd="0" parTransId="{E5DFE247-7AA5-40F5-A25A-85FA662D2701}" sibTransId="{13F2C1FA-59B7-43BB-8D00-C51F9886C9F7}"/>
    <dgm:cxn modelId="{3E9A170A-DC53-4776-B96A-DD868EA2E9A2}" srcId="{FD7970E0-8F3D-4766-B5C7-EEE31F7E8C2B}" destId="{E4116F19-6D6E-4CDB-BE3D-6966610B552A}" srcOrd="0" destOrd="0" parTransId="{17B8B0D1-F4B5-4BDB-9298-5594C5739B19}" sibTransId="{3C80566D-011B-4EC9-9941-2089782BD2DD}"/>
    <dgm:cxn modelId="{394FEF4E-BB5A-4F56-A34C-656B6B6ECB37}" srcId="{FD7970E0-8F3D-4766-B5C7-EEE31F7E8C2B}" destId="{4D5DEC9E-E2B1-42AF-9801-944AE56FB48D}" srcOrd="2" destOrd="0" parTransId="{80C58124-1180-457A-90ED-88F74DFC5E03}" sibTransId="{A71CC4D7-7E7D-4579-8567-B5C0FD4A0828}"/>
    <dgm:cxn modelId="{DFE542B2-FC68-4580-8600-3AA4CDE3C77E}" srcId="{FD7970E0-8F3D-4766-B5C7-EEE31F7E8C2B}" destId="{D7E22917-27C1-42C8-AE90-B30EED7EBAC1}" srcOrd="3" destOrd="0" parTransId="{C8FF1962-97CF-4C1D-9B81-0707389511E2}" sibTransId="{BAA827C0-086F-42A3-BAF3-1E1DCC52E6C1}"/>
    <dgm:cxn modelId="{A8944FF0-0995-4248-A1AD-33F9302B9BBD}" type="presParOf" srcId="{E9EBA093-7AF0-405B-BDEB-35315EB4B302}" destId="{59FD6146-4A5B-470D-B45C-826242E68ACD}" srcOrd="0" destOrd="0" presId="urn:microsoft.com/office/officeart/2005/8/layout/default"/>
    <dgm:cxn modelId="{79B05635-AEF7-4915-ADD4-AB3C3364BECC}" type="presParOf" srcId="{E9EBA093-7AF0-405B-BDEB-35315EB4B302}" destId="{EF2B88FA-2EC7-4816-9749-9F7A499C9D50}" srcOrd="1" destOrd="0" presId="urn:microsoft.com/office/officeart/2005/8/layout/default"/>
    <dgm:cxn modelId="{47AB62B9-71C3-4C32-9A6A-FBF5987A9760}" type="presParOf" srcId="{E9EBA093-7AF0-405B-BDEB-35315EB4B302}" destId="{4B3FA01C-0344-4ACC-B6E0-A4E784DC1F4F}" srcOrd="2" destOrd="0" presId="urn:microsoft.com/office/officeart/2005/8/layout/default"/>
    <dgm:cxn modelId="{CF8F0877-6599-4702-BCA0-BFB20B6EAA71}" type="presParOf" srcId="{E9EBA093-7AF0-405B-BDEB-35315EB4B302}" destId="{0EFABB0F-592C-4D3A-B7B6-FD2D0E05AD8E}" srcOrd="3" destOrd="0" presId="urn:microsoft.com/office/officeart/2005/8/layout/default"/>
    <dgm:cxn modelId="{FFCFBB00-3843-4D27-B64F-80C6442D3699}" type="presParOf" srcId="{E9EBA093-7AF0-405B-BDEB-35315EB4B302}" destId="{84B03463-A8BF-4B3F-85BB-92CE03AB0CD2}" srcOrd="4" destOrd="0" presId="urn:microsoft.com/office/officeart/2005/8/layout/default"/>
    <dgm:cxn modelId="{ADBAB9F9-BEFE-4546-9F7F-42B1B5880ACD}" type="presParOf" srcId="{E9EBA093-7AF0-405B-BDEB-35315EB4B302}" destId="{BCDD70E5-99A7-4FFE-A3E3-1FD708369C8C}" srcOrd="5" destOrd="0" presId="urn:microsoft.com/office/officeart/2005/8/layout/default"/>
    <dgm:cxn modelId="{924CAB1E-CD46-4377-AFBD-D11536A8C290}" type="presParOf" srcId="{E9EBA093-7AF0-405B-BDEB-35315EB4B302}" destId="{6F80EEDB-8161-4096-84FB-8CA96C1AFE6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7970E0-8F3D-4766-B5C7-EEE31F7E8C2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EC"/>
        </a:p>
      </dgm:t>
    </dgm:pt>
    <dgm:pt modelId="{A44BDA40-1A08-4D30-ABF7-B56FBCCE4EB2}">
      <dgm:prSet phldrT="[Texto]"/>
      <dgm:spPr/>
      <dgm:t>
        <a:bodyPr/>
        <a:lstStyle/>
        <a:p>
          <a:r>
            <a:rPr lang="es-EC" dirty="0" smtClean="0">
              <a:solidFill>
                <a:schemeClr val="tx1"/>
              </a:solidFill>
            </a:rPr>
            <a:t>Mínimo 4 probetas válidas </a:t>
          </a:r>
          <a:endParaRPr lang="es-EC" dirty="0">
            <a:solidFill>
              <a:schemeClr val="tx1"/>
            </a:solidFill>
          </a:endParaRPr>
        </a:p>
      </dgm:t>
    </dgm:pt>
    <dgm:pt modelId="{E5DFE247-7AA5-40F5-A25A-85FA662D2701}" type="parTrans" cxnId="{58BD29D3-6F71-49B5-8FC1-269880A3F343}">
      <dgm:prSet/>
      <dgm:spPr/>
      <dgm:t>
        <a:bodyPr/>
        <a:lstStyle/>
        <a:p>
          <a:endParaRPr lang="es-EC"/>
        </a:p>
      </dgm:t>
    </dgm:pt>
    <dgm:pt modelId="{13F2C1FA-59B7-43BB-8D00-C51F9886C9F7}" type="sibTrans" cxnId="{58BD29D3-6F71-49B5-8FC1-269880A3F343}">
      <dgm:prSet/>
      <dgm:spPr/>
      <dgm:t>
        <a:bodyPr/>
        <a:lstStyle/>
        <a:p>
          <a:endParaRPr lang="es-EC"/>
        </a:p>
      </dgm:t>
    </dgm:pt>
    <dgm:pt modelId="{4D5DEC9E-E2B1-42AF-9801-944AE56FB48D}">
      <dgm:prSet phldrT="[Texto]"/>
      <dgm:spPr/>
      <dgm:t>
        <a:bodyPr/>
        <a:lstStyle/>
        <a:p>
          <a:r>
            <a:rPr lang="es-EC" dirty="0" smtClean="0">
              <a:solidFill>
                <a:schemeClr val="tx1"/>
              </a:solidFill>
            </a:rPr>
            <a:t>Banco de pruebas bajo régimen dinámico (Laboratorio de Reología)</a:t>
          </a:r>
          <a:endParaRPr lang="es-EC" dirty="0">
            <a:solidFill>
              <a:schemeClr val="tx1"/>
            </a:solidFill>
          </a:endParaRPr>
        </a:p>
      </dgm:t>
    </dgm:pt>
    <dgm:pt modelId="{80C58124-1180-457A-90ED-88F74DFC5E03}" type="parTrans" cxnId="{394FEF4E-BB5A-4F56-A34C-656B6B6ECB37}">
      <dgm:prSet/>
      <dgm:spPr/>
      <dgm:t>
        <a:bodyPr/>
        <a:lstStyle/>
        <a:p>
          <a:endParaRPr lang="es-EC"/>
        </a:p>
      </dgm:t>
    </dgm:pt>
    <dgm:pt modelId="{A71CC4D7-7E7D-4579-8567-B5C0FD4A0828}" type="sibTrans" cxnId="{394FEF4E-BB5A-4F56-A34C-656B6B6ECB37}">
      <dgm:prSet/>
      <dgm:spPr/>
      <dgm:t>
        <a:bodyPr/>
        <a:lstStyle/>
        <a:p>
          <a:endParaRPr lang="es-EC"/>
        </a:p>
      </dgm:t>
    </dgm:pt>
    <dgm:pt modelId="{D7E22917-27C1-42C8-AE90-B30EED7EBAC1}">
      <dgm:prSet phldrT="[Texto]"/>
      <dgm:spPr/>
      <dgm:t>
        <a:bodyPr/>
        <a:lstStyle/>
        <a:p>
          <a:r>
            <a:rPr lang="es-EC" dirty="0" smtClean="0">
              <a:solidFill>
                <a:schemeClr val="tx1"/>
              </a:solidFill>
            </a:rPr>
            <a:t>Fuerza de impacto de 4.7 N </a:t>
          </a:r>
          <a:endParaRPr lang="es-EC" dirty="0">
            <a:solidFill>
              <a:schemeClr val="tx1"/>
            </a:solidFill>
          </a:endParaRPr>
        </a:p>
      </dgm:t>
    </dgm:pt>
    <dgm:pt modelId="{C8FF1962-97CF-4C1D-9B81-0707389511E2}" type="parTrans" cxnId="{DFE542B2-FC68-4580-8600-3AA4CDE3C77E}">
      <dgm:prSet/>
      <dgm:spPr/>
      <dgm:t>
        <a:bodyPr/>
        <a:lstStyle/>
        <a:p>
          <a:endParaRPr lang="es-EC"/>
        </a:p>
      </dgm:t>
    </dgm:pt>
    <dgm:pt modelId="{BAA827C0-086F-42A3-BAF3-1E1DCC52E6C1}" type="sibTrans" cxnId="{DFE542B2-FC68-4580-8600-3AA4CDE3C77E}">
      <dgm:prSet/>
      <dgm:spPr/>
      <dgm:t>
        <a:bodyPr/>
        <a:lstStyle/>
        <a:p>
          <a:endParaRPr lang="es-EC"/>
        </a:p>
      </dgm:t>
    </dgm:pt>
    <dgm:pt modelId="{E4116F19-6D6E-4CDB-BE3D-6966610B552A}">
      <dgm:prSet phldrT="[Texto]"/>
      <dgm:spPr/>
      <dgm:t>
        <a:bodyPr/>
        <a:lstStyle/>
        <a:p>
          <a:r>
            <a:rPr lang="es-EC" dirty="0" smtClean="0">
              <a:solidFill>
                <a:schemeClr val="tx1"/>
              </a:solidFill>
            </a:rPr>
            <a:t>NORMA ASTM E1876-15</a:t>
          </a:r>
          <a:endParaRPr lang="es-EC" dirty="0">
            <a:solidFill>
              <a:schemeClr val="tx1"/>
            </a:solidFill>
          </a:endParaRPr>
        </a:p>
      </dgm:t>
    </dgm:pt>
    <dgm:pt modelId="{3C80566D-011B-4EC9-9941-2089782BD2DD}" type="sibTrans" cxnId="{3E9A170A-DC53-4776-B96A-DD868EA2E9A2}">
      <dgm:prSet/>
      <dgm:spPr/>
      <dgm:t>
        <a:bodyPr/>
        <a:lstStyle/>
        <a:p>
          <a:endParaRPr lang="es-EC"/>
        </a:p>
      </dgm:t>
    </dgm:pt>
    <dgm:pt modelId="{17B8B0D1-F4B5-4BDB-9298-5594C5739B19}" type="parTrans" cxnId="{3E9A170A-DC53-4776-B96A-DD868EA2E9A2}">
      <dgm:prSet/>
      <dgm:spPr/>
      <dgm:t>
        <a:bodyPr/>
        <a:lstStyle/>
        <a:p>
          <a:endParaRPr lang="es-EC"/>
        </a:p>
      </dgm:t>
    </dgm:pt>
    <dgm:pt modelId="{E9EBA093-7AF0-405B-BDEB-35315EB4B302}" type="pres">
      <dgm:prSet presAssocID="{FD7970E0-8F3D-4766-B5C7-EEE31F7E8C2B}" presName="diagram" presStyleCnt="0">
        <dgm:presLayoutVars>
          <dgm:dir/>
          <dgm:resizeHandles val="exact"/>
        </dgm:presLayoutVars>
      </dgm:prSet>
      <dgm:spPr/>
      <dgm:t>
        <a:bodyPr/>
        <a:lstStyle/>
        <a:p>
          <a:endParaRPr lang="es-EC"/>
        </a:p>
      </dgm:t>
    </dgm:pt>
    <dgm:pt modelId="{59FD6146-4A5B-470D-B45C-826242E68ACD}" type="pres">
      <dgm:prSet presAssocID="{E4116F19-6D6E-4CDB-BE3D-6966610B552A}" presName="node" presStyleLbl="node1" presStyleIdx="0" presStyleCnt="4">
        <dgm:presLayoutVars>
          <dgm:bulletEnabled val="1"/>
        </dgm:presLayoutVars>
      </dgm:prSet>
      <dgm:spPr/>
      <dgm:t>
        <a:bodyPr/>
        <a:lstStyle/>
        <a:p>
          <a:endParaRPr lang="es-EC"/>
        </a:p>
      </dgm:t>
    </dgm:pt>
    <dgm:pt modelId="{EF2B88FA-2EC7-4816-9749-9F7A499C9D50}" type="pres">
      <dgm:prSet presAssocID="{3C80566D-011B-4EC9-9941-2089782BD2DD}" presName="sibTrans" presStyleCnt="0"/>
      <dgm:spPr/>
    </dgm:pt>
    <dgm:pt modelId="{4B3FA01C-0344-4ACC-B6E0-A4E784DC1F4F}" type="pres">
      <dgm:prSet presAssocID="{A44BDA40-1A08-4D30-ABF7-B56FBCCE4EB2}" presName="node" presStyleLbl="node1" presStyleIdx="1" presStyleCnt="4">
        <dgm:presLayoutVars>
          <dgm:bulletEnabled val="1"/>
        </dgm:presLayoutVars>
      </dgm:prSet>
      <dgm:spPr/>
      <dgm:t>
        <a:bodyPr/>
        <a:lstStyle/>
        <a:p>
          <a:endParaRPr lang="es-EC"/>
        </a:p>
      </dgm:t>
    </dgm:pt>
    <dgm:pt modelId="{0EFABB0F-592C-4D3A-B7B6-FD2D0E05AD8E}" type="pres">
      <dgm:prSet presAssocID="{13F2C1FA-59B7-43BB-8D00-C51F9886C9F7}" presName="sibTrans" presStyleCnt="0"/>
      <dgm:spPr/>
    </dgm:pt>
    <dgm:pt modelId="{84B03463-A8BF-4B3F-85BB-92CE03AB0CD2}" type="pres">
      <dgm:prSet presAssocID="{4D5DEC9E-E2B1-42AF-9801-944AE56FB48D}" presName="node" presStyleLbl="node1" presStyleIdx="2" presStyleCnt="4">
        <dgm:presLayoutVars>
          <dgm:bulletEnabled val="1"/>
        </dgm:presLayoutVars>
      </dgm:prSet>
      <dgm:spPr/>
      <dgm:t>
        <a:bodyPr/>
        <a:lstStyle/>
        <a:p>
          <a:endParaRPr lang="es-EC"/>
        </a:p>
      </dgm:t>
    </dgm:pt>
    <dgm:pt modelId="{BCDD70E5-99A7-4FFE-A3E3-1FD708369C8C}" type="pres">
      <dgm:prSet presAssocID="{A71CC4D7-7E7D-4579-8567-B5C0FD4A0828}" presName="sibTrans" presStyleCnt="0"/>
      <dgm:spPr/>
    </dgm:pt>
    <dgm:pt modelId="{6F80EEDB-8161-4096-84FB-8CA96C1AFE60}" type="pres">
      <dgm:prSet presAssocID="{D7E22917-27C1-42C8-AE90-B30EED7EBAC1}" presName="node" presStyleLbl="node1" presStyleIdx="3" presStyleCnt="4">
        <dgm:presLayoutVars>
          <dgm:bulletEnabled val="1"/>
        </dgm:presLayoutVars>
      </dgm:prSet>
      <dgm:spPr/>
      <dgm:t>
        <a:bodyPr/>
        <a:lstStyle/>
        <a:p>
          <a:endParaRPr lang="es-EC"/>
        </a:p>
      </dgm:t>
    </dgm:pt>
  </dgm:ptLst>
  <dgm:cxnLst>
    <dgm:cxn modelId="{EA6B0F91-75EF-4991-95DF-B05933BEBD87}" type="presOf" srcId="{FD7970E0-8F3D-4766-B5C7-EEE31F7E8C2B}" destId="{E9EBA093-7AF0-405B-BDEB-35315EB4B302}" srcOrd="0" destOrd="0" presId="urn:microsoft.com/office/officeart/2005/8/layout/default"/>
    <dgm:cxn modelId="{211337C4-D8D0-47B8-B52B-F6D424C3817E}" type="presOf" srcId="{4D5DEC9E-E2B1-42AF-9801-944AE56FB48D}" destId="{84B03463-A8BF-4B3F-85BB-92CE03AB0CD2}" srcOrd="0" destOrd="0" presId="urn:microsoft.com/office/officeart/2005/8/layout/default"/>
    <dgm:cxn modelId="{366A518C-D88E-4E1D-A8CA-2F0887A3C1B4}" type="presOf" srcId="{D7E22917-27C1-42C8-AE90-B30EED7EBAC1}" destId="{6F80EEDB-8161-4096-84FB-8CA96C1AFE60}" srcOrd="0" destOrd="0" presId="urn:microsoft.com/office/officeart/2005/8/layout/default"/>
    <dgm:cxn modelId="{79D97B5F-CC8E-48EB-BFFD-8FB609A3E848}" type="presOf" srcId="{E4116F19-6D6E-4CDB-BE3D-6966610B552A}" destId="{59FD6146-4A5B-470D-B45C-826242E68ACD}" srcOrd="0" destOrd="0" presId="urn:microsoft.com/office/officeart/2005/8/layout/default"/>
    <dgm:cxn modelId="{2D613DFC-A21B-4C71-83AB-70E233FBB735}" type="presOf" srcId="{A44BDA40-1A08-4D30-ABF7-B56FBCCE4EB2}" destId="{4B3FA01C-0344-4ACC-B6E0-A4E784DC1F4F}" srcOrd="0" destOrd="0" presId="urn:microsoft.com/office/officeart/2005/8/layout/default"/>
    <dgm:cxn modelId="{58BD29D3-6F71-49B5-8FC1-269880A3F343}" srcId="{FD7970E0-8F3D-4766-B5C7-EEE31F7E8C2B}" destId="{A44BDA40-1A08-4D30-ABF7-B56FBCCE4EB2}" srcOrd="1" destOrd="0" parTransId="{E5DFE247-7AA5-40F5-A25A-85FA662D2701}" sibTransId="{13F2C1FA-59B7-43BB-8D00-C51F9886C9F7}"/>
    <dgm:cxn modelId="{394FEF4E-BB5A-4F56-A34C-656B6B6ECB37}" srcId="{FD7970E0-8F3D-4766-B5C7-EEE31F7E8C2B}" destId="{4D5DEC9E-E2B1-42AF-9801-944AE56FB48D}" srcOrd="2" destOrd="0" parTransId="{80C58124-1180-457A-90ED-88F74DFC5E03}" sibTransId="{A71CC4D7-7E7D-4579-8567-B5C0FD4A0828}"/>
    <dgm:cxn modelId="{3E9A170A-DC53-4776-B96A-DD868EA2E9A2}" srcId="{FD7970E0-8F3D-4766-B5C7-EEE31F7E8C2B}" destId="{E4116F19-6D6E-4CDB-BE3D-6966610B552A}" srcOrd="0" destOrd="0" parTransId="{17B8B0D1-F4B5-4BDB-9298-5594C5739B19}" sibTransId="{3C80566D-011B-4EC9-9941-2089782BD2DD}"/>
    <dgm:cxn modelId="{DFE542B2-FC68-4580-8600-3AA4CDE3C77E}" srcId="{FD7970E0-8F3D-4766-B5C7-EEE31F7E8C2B}" destId="{D7E22917-27C1-42C8-AE90-B30EED7EBAC1}" srcOrd="3" destOrd="0" parTransId="{C8FF1962-97CF-4C1D-9B81-0707389511E2}" sibTransId="{BAA827C0-086F-42A3-BAF3-1E1DCC52E6C1}"/>
    <dgm:cxn modelId="{0B4ECEF0-C00D-4814-ACAB-1C991E06389F}" type="presParOf" srcId="{E9EBA093-7AF0-405B-BDEB-35315EB4B302}" destId="{59FD6146-4A5B-470D-B45C-826242E68ACD}" srcOrd="0" destOrd="0" presId="urn:microsoft.com/office/officeart/2005/8/layout/default"/>
    <dgm:cxn modelId="{B762AD40-0B0B-4DFC-A1B8-1555C1C2698A}" type="presParOf" srcId="{E9EBA093-7AF0-405B-BDEB-35315EB4B302}" destId="{EF2B88FA-2EC7-4816-9749-9F7A499C9D50}" srcOrd="1" destOrd="0" presId="urn:microsoft.com/office/officeart/2005/8/layout/default"/>
    <dgm:cxn modelId="{B1D1853B-8641-4283-A5F8-D29F4FFD06CC}" type="presParOf" srcId="{E9EBA093-7AF0-405B-BDEB-35315EB4B302}" destId="{4B3FA01C-0344-4ACC-B6E0-A4E784DC1F4F}" srcOrd="2" destOrd="0" presId="urn:microsoft.com/office/officeart/2005/8/layout/default"/>
    <dgm:cxn modelId="{506EDB61-C4E8-4121-BD81-CCD65BF6EF19}" type="presParOf" srcId="{E9EBA093-7AF0-405B-BDEB-35315EB4B302}" destId="{0EFABB0F-592C-4D3A-B7B6-FD2D0E05AD8E}" srcOrd="3" destOrd="0" presId="urn:microsoft.com/office/officeart/2005/8/layout/default"/>
    <dgm:cxn modelId="{D9C9C00B-5EEA-428A-BD81-A02B2775D227}" type="presParOf" srcId="{E9EBA093-7AF0-405B-BDEB-35315EB4B302}" destId="{84B03463-A8BF-4B3F-85BB-92CE03AB0CD2}" srcOrd="4" destOrd="0" presId="urn:microsoft.com/office/officeart/2005/8/layout/default"/>
    <dgm:cxn modelId="{AAF80640-BBE7-4EAF-BD20-777B1E1333EE}" type="presParOf" srcId="{E9EBA093-7AF0-405B-BDEB-35315EB4B302}" destId="{BCDD70E5-99A7-4FFE-A3E3-1FD708369C8C}" srcOrd="5" destOrd="0" presId="urn:microsoft.com/office/officeart/2005/8/layout/default"/>
    <dgm:cxn modelId="{94B305CB-4CFD-46D7-8129-00EBBEE63815}" type="presParOf" srcId="{E9EBA093-7AF0-405B-BDEB-35315EB4B302}" destId="{6F80EEDB-8161-4096-84FB-8CA96C1AFE6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2C3D1-6C75-4EE0-9F5F-20EFDA2A82F8}">
      <dsp:nvSpPr>
        <dsp:cNvPr id="0" name=""/>
        <dsp:cNvSpPr/>
      </dsp:nvSpPr>
      <dsp:spPr>
        <a:xfrm>
          <a:off x="0" y="2685"/>
          <a:ext cx="9483046" cy="2659266"/>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305842-4A4A-4F33-8C01-FCED76C9F1AC}">
      <dsp:nvSpPr>
        <dsp:cNvPr id="0" name=""/>
        <dsp:cNvSpPr/>
      </dsp:nvSpPr>
      <dsp:spPr>
        <a:xfrm>
          <a:off x="288235" y="174094"/>
          <a:ext cx="2763847" cy="2311078"/>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7D2092-6518-45EC-A14C-D9742AEA8E03}">
      <dsp:nvSpPr>
        <dsp:cNvPr id="0" name=""/>
        <dsp:cNvSpPr/>
      </dsp:nvSpPr>
      <dsp:spPr>
        <a:xfrm rot="10800000">
          <a:off x="435495" y="2659266"/>
          <a:ext cx="2469328" cy="3250214"/>
        </a:xfrm>
        <a:prstGeom prst="round2SameRect">
          <a:avLst>
            <a:gd name="adj1" fmla="val 10500"/>
            <a:gd name="adj2" fmla="val 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42240" tIns="142240" rIns="142240" bIns="142240" numCol="1" spcCol="1270" anchor="t" anchorCtr="0">
          <a:noAutofit/>
        </a:bodyPr>
        <a:lstStyle/>
        <a:p>
          <a:pPr lvl="0" algn="l" defTabSz="889000">
            <a:lnSpc>
              <a:spcPct val="90000"/>
            </a:lnSpc>
            <a:spcBef>
              <a:spcPct val="0"/>
            </a:spcBef>
            <a:spcAft>
              <a:spcPct val="35000"/>
            </a:spcAft>
          </a:pPr>
          <a:r>
            <a:rPr lang="es-EC" sz="2000" b="1" kern="1200" dirty="0" smtClean="0">
              <a:solidFill>
                <a:schemeClr val="tx1"/>
              </a:solidFill>
            </a:rPr>
            <a:t>MATERIAL COMPUESTO</a:t>
          </a:r>
        </a:p>
        <a:p>
          <a:pPr lvl="0" algn="l" defTabSz="889000">
            <a:lnSpc>
              <a:spcPct val="90000"/>
            </a:lnSpc>
            <a:spcBef>
              <a:spcPct val="0"/>
            </a:spcBef>
            <a:spcAft>
              <a:spcPct val="35000"/>
            </a:spcAft>
          </a:pPr>
          <a:r>
            <a:rPr lang="es-EC" sz="2000" kern="1200" dirty="0" smtClean="0">
              <a:solidFill>
                <a:schemeClr val="tx1"/>
              </a:solidFill>
            </a:rPr>
            <a:t>Es  aquel material formado por dos o más componentes, de forma que las propiedades del material final sean superiores que las de los componentes por separado.</a:t>
          </a:r>
          <a:endParaRPr lang="es-EC" sz="2000" kern="1200" dirty="0">
            <a:solidFill>
              <a:schemeClr val="tx1"/>
            </a:solidFill>
          </a:endParaRPr>
        </a:p>
      </dsp:txBody>
      <dsp:txXfrm rot="10800000">
        <a:off x="511435" y="2659266"/>
        <a:ext cx="2317448" cy="3174274"/>
      </dsp:txXfrm>
    </dsp:sp>
    <dsp:sp modelId="{8D876A3A-FDA4-45DC-9097-CE6AA26FD3FD}">
      <dsp:nvSpPr>
        <dsp:cNvPr id="0" name=""/>
        <dsp:cNvSpPr/>
      </dsp:nvSpPr>
      <dsp:spPr>
        <a:xfrm>
          <a:off x="3293651" y="118193"/>
          <a:ext cx="2955531" cy="2422878"/>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E4EDAB-4F73-42A9-812C-8EEB66DF2C7D}">
      <dsp:nvSpPr>
        <dsp:cNvPr id="0" name=""/>
        <dsp:cNvSpPr/>
      </dsp:nvSpPr>
      <dsp:spPr>
        <a:xfrm rot="10800000">
          <a:off x="3563578" y="2659266"/>
          <a:ext cx="2415676" cy="3250214"/>
        </a:xfrm>
        <a:prstGeom prst="round2SameRect">
          <a:avLst>
            <a:gd name="adj1" fmla="val 10500"/>
            <a:gd name="adj2" fmla="val 0"/>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42240" tIns="142240" rIns="142240" bIns="142240" numCol="1" spcCol="1270" anchor="t" anchorCtr="0">
          <a:noAutofit/>
        </a:bodyPr>
        <a:lstStyle/>
        <a:p>
          <a:pPr lvl="0" algn="l" defTabSz="889000">
            <a:lnSpc>
              <a:spcPct val="90000"/>
            </a:lnSpc>
            <a:spcBef>
              <a:spcPct val="0"/>
            </a:spcBef>
            <a:spcAft>
              <a:spcPct val="35000"/>
            </a:spcAft>
          </a:pPr>
          <a:r>
            <a:rPr lang="es-EC" sz="2000" b="1" kern="1200" dirty="0" smtClean="0">
              <a:solidFill>
                <a:schemeClr val="tx1"/>
              </a:solidFill>
            </a:rPr>
            <a:t>MÉTODOS COMUNES DE FABRICACIÓN</a:t>
          </a:r>
        </a:p>
        <a:p>
          <a:pPr lvl="0" algn="l" defTabSz="889000">
            <a:lnSpc>
              <a:spcPct val="90000"/>
            </a:lnSpc>
            <a:spcBef>
              <a:spcPct val="0"/>
            </a:spcBef>
            <a:spcAft>
              <a:spcPct val="35000"/>
            </a:spcAft>
          </a:pPr>
          <a:r>
            <a:rPr lang="es-EC" sz="2000" kern="1200" dirty="0" smtClean="0">
              <a:solidFill>
                <a:schemeClr val="tx1"/>
              </a:solidFill>
            </a:rPr>
            <a:t>Moldeo por transferencia de resina.</a:t>
          </a:r>
          <a:endParaRPr lang="es-EC" sz="2000" kern="1200" dirty="0">
            <a:solidFill>
              <a:schemeClr val="tx1"/>
            </a:solidFill>
          </a:endParaRPr>
        </a:p>
      </dsp:txBody>
      <dsp:txXfrm rot="10800000">
        <a:off x="3637868" y="2659266"/>
        <a:ext cx="2267096" cy="3175924"/>
      </dsp:txXfrm>
    </dsp:sp>
    <dsp:sp modelId="{48612123-591C-456E-B81B-5E4CA1B29363}">
      <dsp:nvSpPr>
        <dsp:cNvPr id="0" name=""/>
        <dsp:cNvSpPr/>
      </dsp:nvSpPr>
      <dsp:spPr>
        <a:xfrm>
          <a:off x="6490750" y="144452"/>
          <a:ext cx="2704059" cy="2370361"/>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EB884C-7F70-484A-B589-6A364C52CDC5}">
      <dsp:nvSpPr>
        <dsp:cNvPr id="0" name=""/>
        <dsp:cNvSpPr/>
      </dsp:nvSpPr>
      <dsp:spPr>
        <a:xfrm rot="10800000">
          <a:off x="6584804" y="2659266"/>
          <a:ext cx="2474256" cy="3250214"/>
        </a:xfrm>
        <a:prstGeom prst="round2SameRect">
          <a:avLst>
            <a:gd name="adj1" fmla="val 10500"/>
            <a:gd name="adj2" fmla="val 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2240" tIns="142240" rIns="142240" bIns="142240" numCol="1" spcCol="1270" anchor="t" anchorCtr="0">
          <a:noAutofit/>
        </a:bodyPr>
        <a:lstStyle/>
        <a:p>
          <a:pPr lvl="0" algn="l" defTabSz="889000">
            <a:lnSpc>
              <a:spcPct val="90000"/>
            </a:lnSpc>
            <a:spcBef>
              <a:spcPct val="0"/>
            </a:spcBef>
            <a:spcAft>
              <a:spcPct val="35000"/>
            </a:spcAft>
          </a:pPr>
          <a:r>
            <a:rPr lang="es-EC" sz="2000" b="1" kern="1200" dirty="0" smtClean="0">
              <a:solidFill>
                <a:schemeClr val="tx1"/>
              </a:solidFill>
            </a:rPr>
            <a:t>APLICACIONES</a:t>
          </a:r>
        </a:p>
        <a:p>
          <a:pPr lvl="0" algn="l" defTabSz="889000">
            <a:lnSpc>
              <a:spcPct val="100000"/>
            </a:lnSpc>
            <a:spcBef>
              <a:spcPct val="0"/>
            </a:spcBef>
            <a:spcAft>
              <a:spcPct val="35000"/>
            </a:spcAft>
          </a:pPr>
          <a:r>
            <a:rPr lang="es-EC" sz="2000" kern="1200" dirty="0" smtClean="0">
              <a:solidFill>
                <a:schemeClr val="tx1"/>
              </a:solidFill>
            </a:rPr>
            <a:t>Industria Aeronáutica (A350-XWB) - alas 32 m x 6 m, Automotriz</a:t>
          </a:r>
        </a:p>
        <a:p>
          <a:pPr lvl="0" algn="l" defTabSz="889000">
            <a:lnSpc>
              <a:spcPct val="100000"/>
            </a:lnSpc>
            <a:spcBef>
              <a:spcPct val="0"/>
            </a:spcBef>
            <a:spcAft>
              <a:spcPct val="35000"/>
            </a:spcAft>
          </a:pPr>
          <a:r>
            <a:rPr lang="es-EC" sz="1900" kern="1200" dirty="0" smtClean="0">
              <a:solidFill>
                <a:schemeClr val="tx1"/>
              </a:solidFill>
            </a:rPr>
            <a:t>(McLaren MP4/1 )</a:t>
          </a:r>
          <a:endParaRPr lang="es-EC" sz="1900" kern="1200" dirty="0">
            <a:solidFill>
              <a:schemeClr val="tx1"/>
            </a:solidFill>
          </a:endParaRPr>
        </a:p>
      </dsp:txBody>
      <dsp:txXfrm rot="10800000">
        <a:off x="6660896" y="2659266"/>
        <a:ext cx="2322072" cy="3174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E4044-83DA-4BD8-8CC6-0999263F6334}">
      <dsp:nvSpPr>
        <dsp:cNvPr id="0" name=""/>
        <dsp:cNvSpPr/>
      </dsp:nvSpPr>
      <dsp:spPr>
        <a:xfrm>
          <a:off x="722323" y="4075"/>
          <a:ext cx="2786762" cy="2388584"/>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A2C84F89-6EA7-439B-B0CD-78CF82DB9548}">
      <dsp:nvSpPr>
        <dsp:cNvPr id="0" name=""/>
        <dsp:cNvSpPr/>
      </dsp:nvSpPr>
      <dsp:spPr>
        <a:xfrm>
          <a:off x="746373" y="2192472"/>
          <a:ext cx="2786762" cy="573260"/>
        </a:xfrm>
        <a:prstGeom prst="rect">
          <a:avLst/>
        </a:prstGeom>
        <a:solidFill>
          <a:schemeClr val="bg2">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Impacto de pájaros, piedras</a:t>
          </a:r>
          <a:endParaRPr lang="es-EC" sz="1500" kern="1200" dirty="0">
            <a:solidFill>
              <a:schemeClr val="tx1"/>
            </a:solidFill>
          </a:endParaRPr>
        </a:p>
      </dsp:txBody>
      <dsp:txXfrm>
        <a:off x="746373" y="2192472"/>
        <a:ext cx="2786762" cy="573260"/>
      </dsp:txXfrm>
    </dsp:sp>
    <dsp:sp modelId="{6D8CB3F4-CF49-48EA-92CB-14F1E5B146DE}">
      <dsp:nvSpPr>
        <dsp:cNvPr id="0" name=""/>
        <dsp:cNvSpPr/>
      </dsp:nvSpPr>
      <dsp:spPr>
        <a:xfrm>
          <a:off x="3793327" y="4075"/>
          <a:ext cx="2786762" cy="2388584"/>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982459A5-56FA-4EFB-BA9D-23F11F87BBAF}">
      <dsp:nvSpPr>
        <dsp:cNvPr id="0" name=""/>
        <dsp:cNvSpPr/>
      </dsp:nvSpPr>
      <dsp:spPr>
        <a:xfrm>
          <a:off x="3793327" y="2192472"/>
          <a:ext cx="2786762" cy="573260"/>
        </a:xfrm>
        <a:prstGeom prst="rect">
          <a:avLst/>
        </a:prstGeom>
        <a:solidFill>
          <a:schemeClr val="bg2">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Borde de ataque del ala derecha</a:t>
          </a:r>
          <a:endParaRPr lang="es-EC" sz="1500" kern="1200" dirty="0">
            <a:solidFill>
              <a:schemeClr val="tx1"/>
            </a:solidFill>
          </a:endParaRPr>
        </a:p>
      </dsp:txBody>
      <dsp:txXfrm>
        <a:off x="3793327" y="2192472"/>
        <a:ext cx="2786762" cy="573260"/>
      </dsp:txXfrm>
    </dsp:sp>
    <dsp:sp modelId="{A5E9F866-91BE-4007-ACE7-EDE37A40CA1B}">
      <dsp:nvSpPr>
        <dsp:cNvPr id="0" name=""/>
        <dsp:cNvSpPr/>
      </dsp:nvSpPr>
      <dsp:spPr>
        <a:xfrm>
          <a:off x="2257825" y="2671337"/>
          <a:ext cx="2786762" cy="2388584"/>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EBB84C7E-422A-44D6-98D0-DBBA47AFF10C}">
      <dsp:nvSpPr>
        <dsp:cNvPr id="0" name=""/>
        <dsp:cNvSpPr/>
      </dsp:nvSpPr>
      <dsp:spPr>
        <a:xfrm>
          <a:off x="2280035" y="4490737"/>
          <a:ext cx="2786762" cy="573260"/>
        </a:xfrm>
        <a:prstGeom prst="rect">
          <a:avLst/>
        </a:prstGeom>
        <a:solidFill>
          <a:schemeClr val="bg2">
            <a:alpha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endParaRPr lang="es-EC" sz="1500" kern="1200" dirty="0" smtClean="0">
            <a:solidFill>
              <a:schemeClr val="tx1"/>
            </a:solidFill>
          </a:endParaRPr>
        </a:p>
        <a:p>
          <a:pPr lvl="0" algn="ctr" defTabSz="666750">
            <a:lnSpc>
              <a:spcPct val="90000"/>
            </a:lnSpc>
            <a:spcBef>
              <a:spcPct val="0"/>
            </a:spcBef>
            <a:spcAft>
              <a:spcPct val="35000"/>
            </a:spcAft>
          </a:pPr>
          <a:r>
            <a:rPr lang="es-EC" sz="1500" kern="1200" dirty="0" smtClean="0">
              <a:solidFill>
                <a:schemeClr val="tx1"/>
              </a:solidFill>
            </a:rPr>
            <a:t>Borde de ataque que sufrió FOD</a:t>
          </a:r>
          <a:endParaRPr lang="es-EC" sz="1500" kern="1200" dirty="0">
            <a:solidFill>
              <a:schemeClr val="tx1"/>
            </a:solidFill>
          </a:endParaRPr>
        </a:p>
      </dsp:txBody>
      <dsp:txXfrm>
        <a:off x="2280035" y="4490737"/>
        <a:ext cx="2786762" cy="5732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D6146-4A5B-470D-B45C-826242E68ACD}">
      <dsp:nvSpPr>
        <dsp:cNvPr id="0" name=""/>
        <dsp:cNvSpPr/>
      </dsp:nvSpPr>
      <dsp:spPr>
        <a:xfrm>
          <a:off x="115442" y="381"/>
          <a:ext cx="3115948" cy="18695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solidFill>
                <a:schemeClr val="tx1"/>
              </a:solidFill>
            </a:rPr>
            <a:t>NORMA ASTM D3039/D3039-14</a:t>
          </a:r>
          <a:endParaRPr lang="es-EC" sz="3300" kern="1200" dirty="0">
            <a:solidFill>
              <a:schemeClr val="tx1"/>
            </a:solidFill>
          </a:endParaRPr>
        </a:p>
      </dsp:txBody>
      <dsp:txXfrm>
        <a:off x="115442" y="381"/>
        <a:ext cx="3115948" cy="1869569"/>
      </dsp:txXfrm>
    </dsp:sp>
    <dsp:sp modelId="{4B3FA01C-0344-4ACC-B6E0-A4E784DC1F4F}">
      <dsp:nvSpPr>
        <dsp:cNvPr id="0" name=""/>
        <dsp:cNvSpPr/>
      </dsp:nvSpPr>
      <dsp:spPr>
        <a:xfrm>
          <a:off x="3542985" y="381"/>
          <a:ext cx="3115948" cy="1869569"/>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solidFill>
                <a:schemeClr val="tx1"/>
              </a:solidFill>
            </a:rPr>
            <a:t>NORMA ASTM D790-17</a:t>
          </a:r>
          <a:endParaRPr lang="es-EC" sz="3300" kern="1200" dirty="0">
            <a:solidFill>
              <a:schemeClr val="tx1"/>
            </a:solidFill>
          </a:endParaRPr>
        </a:p>
      </dsp:txBody>
      <dsp:txXfrm>
        <a:off x="3542985" y="381"/>
        <a:ext cx="3115948" cy="1869569"/>
      </dsp:txXfrm>
    </dsp:sp>
    <dsp:sp modelId="{84B03463-A8BF-4B3F-85BB-92CE03AB0CD2}">
      <dsp:nvSpPr>
        <dsp:cNvPr id="0" name=""/>
        <dsp:cNvSpPr/>
      </dsp:nvSpPr>
      <dsp:spPr>
        <a:xfrm>
          <a:off x="1829213" y="2181544"/>
          <a:ext cx="3115948" cy="1869569"/>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solidFill>
                <a:schemeClr val="tx1"/>
              </a:solidFill>
            </a:rPr>
            <a:t>NORMA ASTM E1876-15</a:t>
          </a:r>
          <a:endParaRPr lang="es-EC" sz="3300" kern="1200" dirty="0">
            <a:solidFill>
              <a:schemeClr val="tx1"/>
            </a:solidFill>
          </a:endParaRPr>
        </a:p>
      </dsp:txBody>
      <dsp:txXfrm>
        <a:off x="1829213" y="2181544"/>
        <a:ext cx="3115948" cy="18695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D6146-4A5B-470D-B45C-826242E68ACD}">
      <dsp:nvSpPr>
        <dsp:cNvPr id="0" name=""/>
        <dsp:cNvSpPr/>
      </dsp:nvSpPr>
      <dsp:spPr>
        <a:xfrm>
          <a:off x="650" y="970"/>
          <a:ext cx="2538263" cy="15229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solidFill>
                <a:schemeClr val="tx1"/>
              </a:solidFill>
            </a:rPr>
            <a:t>NORMA ASTM D3039/D3039-14</a:t>
          </a:r>
          <a:endParaRPr lang="es-EC" sz="2700" kern="1200" dirty="0">
            <a:solidFill>
              <a:schemeClr val="tx1"/>
            </a:solidFill>
          </a:endParaRPr>
        </a:p>
      </dsp:txBody>
      <dsp:txXfrm>
        <a:off x="650" y="970"/>
        <a:ext cx="2538263" cy="1522958"/>
      </dsp:txXfrm>
    </dsp:sp>
    <dsp:sp modelId="{4B3FA01C-0344-4ACC-B6E0-A4E784DC1F4F}">
      <dsp:nvSpPr>
        <dsp:cNvPr id="0" name=""/>
        <dsp:cNvSpPr/>
      </dsp:nvSpPr>
      <dsp:spPr>
        <a:xfrm>
          <a:off x="2792741" y="970"/>
          <a:ext cx="2538263" cy="1522958"/>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solidFill>
                <a:schemeClr val="tx1"/>
              </a:solidFill>
            </a:rPr>
            <a:t>5 probetas válidas </a:t>
          </a:r>
          <a:endParaRPr lang="es-EC" sz="2700" kern="1200" dirty="0">
            <a:solidFill>
              <a:schemeClr val="tx1"/>
            </a:solidFill>
          </a:endParaRPr>
        </a:p>
      </dsp:txBody>
      <dsp:txXfrm>
        <a:off x="2792741" y="970"/>
        <a:ext cx="2538263" cy="1522958"/>
      </dsp:txXfrm>
    </dsp:sp>
    <dsp:sp modelId="{84B03463-A8BF-4B3F-85BB-92CE03AB0CD2}">
      <dsp:nvSpPr>
        <dsp:cNvPr id="0" name=""/>
        <dsp:cNvSpPr/>
      </dsp:nvSpPr>
      <dsp:spPr>
        <a:xfrm>
          <a:off x="650" y="1777755"/>
          <a:ext cx="2538263" cy="1522958"/>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solidFill>
                <a:schemeClr val="tx1"/>
              </a:solidFill>
            </a:rPr>
            <a:t>Shimadzu AGS-X (50KN)</a:t>
          </a:r>
          <a:endParaRPr lang="es-EC" sz="2700" kern="1200" dirty="0">
            <a:solidFill>
              <a:schemeClr val="tx1"/>
            </a:solidFill>
          </a:endParaRPr>
        </a:p>
      </dsp:txBody>
      <dsp:txXfrm>
        <a:off x="650" y="1777755"/>
        <a:ext cx="2538263" cy="1522958"/>
      </dsp:txXfrm>
    </dsp:sp>
    <dsp:sp modelId="{6F80EEDB-8161-4096-84FB-8CA96C1AFE60}">
      <dsp:nvSpPr>
        <dsp:cNvPr id="0" name=""/>
        <dsp:cNvSpPr/>
      </dsp:nvSpPr>
      <dsp:spPr>
        <a:xfrm>
          <a:off x="2792741" y="1777755"/>
          <a:ext cx="2538263" cy="1522958"/>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S" sz="2700" kern="1200" dirty="0" smtClean="0">
              <a:solidFill>
                <a:schemeClr val="tx1"/>
              </a:solidFill>
            </a:rPr>
            <a:t>2mm/min</a:t>
          </a:r>
          <a:endParaRPr lang="es-EC" sz="2700" kern="1200" dirty="0">
            <a:solidFill>
              <a:schemeClr val="tx1"/>
            </a:solidFill>
          </a:endParaRPr>
        </a:p>
      </dsp:txBody>
      <dsp:txXfrm>
        <a:off x="2792741" y="1777755"/>
        <a:ext cx="2538263" cy="15229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D6146-4A5B-470D-B45C-826242E68ACD}">
      <dsp:nvSpPr>
        <dsp:cNvPr id="0" name=""/>
        <dsp:cNvSpPr/>
      </dsp:nvSpPr>
      <dsp:spPr>
        <a:xfrm>
          <a:off x="388746" y="1776"/>
          <a:ext cx="2846737" cy="170804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solidFill>
                <a:schemeClr val="tx1"/>
              </a:solidFill>
            </a:rPr>
            <a:t>NORMA ASTM D790-17</a:t>
          </a:r>
          <a:endParaRPr lang="es-EC" sz="3600" kern="1200" dirty="0">
            <a:solidFill>
              <a:schemeClr val="tx1"/>
            </a:solidFill>
          </a:endParaRPr>
        </a:p>
      </dsp:txBody>
      <dsp:txXfrm>
        <a:off x="388746" y="1776"/>
        <a:ext cx="2846737" cy="1708042"/>
      </dsp:txXfrm>
    </dsp:sp>
    <dsp:sp modelId="{4B3FA01C-0344-4ACC-B6E0-A4E784DC1F4F}">
      <dsp:nvSpPr>
        <dsp:cNvPr id="0" name=""/>
        <dsp:cNvSpPr/>
      </dsp:nvSpPr>
      <dsp:spPr>
        <a:xfrm>
          <a:off x="3520157" y="1776"/>
          <a:ext cx="2846737" cy="1708042"/>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solidFill>
                <a:schemeClr val="tx1"/>
              </a:solidFill>
            </a:rPr>
            <a:t>Mínimo 5 probetas válidas </a:t>
          </a:r>
          <a:endParaRPr lang="es-EC" sz="3600" kern="1200" dirty="0">
            <a:solidFill>
              <a:schemeClr val="tx1"/>
            </a:solidFill>
          </a:endParaRPr>
        </a:p>
      </dsp:txBody>
      <dsp:txXfrm>
        <a:off x="3520157" y="1776"/>
        <a:ext cx="2846737" cy="1708042"/>
      </dsp:txXfrm>
    </dsp:sp>
    <dsp:sp modelId="{84B03463-A8BF-4B3F-85BB-92CE03AB0CD2}">
      <dsp:nvSpPr>
        <dsp:cNvPr id="0" name=""/>
        <dsp:cNvSpPr/>
      </dsp:nvSpPr>
      <dsp:spPr>
        <a:xfrm>
          <a:off x="388746" y="1994493"/>
          <a:ext cx="2846737" cy="1708042"/>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solidFill>
                <a:schemeClr val="tx1"/>
              </a:solidFill>
            </a:rPr>
            <a:t>Shimadzu AGS-X (50KN)</a:t>
          </a:r>
          <a:endParaRPr lang="es-EC" sz="3600" kern="1200" dirty="0">
            <a:solidFill>
              <a:schemeClr val="tx1"/>
            </a:solidFill>
          </a:endParaRPr>
        </a:p>
      </dsp:txBody>
      <dsp:txXfrm>
        <a:off x="388746" y="1994493"/>
        <a:ext cx="2846737" cy="1708042"/>
      </dsp:txXfrm>
    </dsp:sp>
    <dsp:sp modelId="{6F80EEDB-8161-4096-84FB-8CA96C1AFE60}">
      <dsp:nvSpPr>
        <dsp:cNvPr id="0" name=""/>
        <dsp:cNvSpPr/>
      </dsp:nvSpPr>
      <dsp:spPr>
        <a:xfrm>
          <a:off x="3520157" y="1994493"/>
          <a:ext cx="2846737" cy="1708042"/>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 sz="3600" kern="1200" dirty="0" smtClean="0">
              <a:solidFill>
                <a:schemeClr val="tx1"/>
              </a:solidFill>
            </a:rPr>
            <a:t>3mm/min</a:t>
          </a:r>
          <a:endParaRPr lang="es-EC" sz="3600" kern="1200" dirty="0">
            <a:solidFill>
              <a:schemeClr val="tx1"/>
            </a:solidFill>
          </a:endParaRPr>
        </a:p>
      </dsp:txBody>
      <dsp:txXfrm>
        <a:off x="3520157" y="1994493"/>
        <a:ext cx="2846737" cy="1708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D6146-4A5B-470D-B45C-826242E68ACD}">
      <dsp:nvSpPr>
        <dsp:cNvPr id="0" name=""/>
        <dsp:cNvSpPr/>
      </dsp:nvSpPr>
      <dsp:spPr>
        <a:xfrm>
          <a:off x="388746" y="1776"/>
          <a:ext cx="2846737" cy="170804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NORMA ASTM E1876-15</a:t>
          </a:r>
          <a:endParaRPr lang="es-EC" sz="2300" kern="1200" dirty="0">
            <a:solidFill>
              <a:schemeClr val="tx1"/>
            </a:solidFill>
          </a:endParaRPr>
        </a:p>
      </dsp:txBody>
      <dsp:txXfrm>
        <a:off x="388746" y="1776"/>
        <a:ext cx="2846737" cy="1708042"/>
      </dsp:txXfrm>
    </dsp:sp>
    <dsp:sp modelId="{4B3FA01C-0344-4ACC-B6E0-A4E784DC1F4F}">
      <dsp:nvSpPr>
        <dsp:cNvPr id="0" name=""/>
        <dsp:cNvSpPr/>
      </dsp:nvSpPr>
      <dsp:spPr>
        <a:xfrm>
          <a:off x="3520157" y="1776"/>
          <a:ext cx="2846737" cy="1708042"/>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Mínimo 4 probetas válidas </a:t>
          </a:r>
          <a:endParaRPr lang="es-EC" sz="2300" kern="1200" dirty="0">
            <a:solidFill>
              <a:schemeClr val="tx1"/>
            </a:solidFill>
          </a:endParaRPr>
        </a:p>
      </dsp:txBody>
      <dsp:txXfrm>
        <a:off x="3520157" y="1776"/>
        <a:ext cx="2846737" cy="1708042"/>
      </dsp:txXfrm>
    </dsp:sp>
    <dsp:sp modelId="{84B03463-A8BF-4B3F-85BB-92CE03AB0CD2}">
      <dsp:nvSpPr>
        <dsp:cNvPr id="0" name=""/>
        <dsp:cNvSpPr/>
      </dsp:nvSpPr>
      <dsp:spPr>
        <a:xfrm>
          <a:off x="388746" y="1994493"/>
          <a:ext cx="2846737" cy="1708042"/>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Banco de pruebas bajo régimen dinámico (Laboratorio de Reología)</a:t>
          </a:r>
          <a:endParaRPr lang="es-EC" sz="2300" kern="1200" dirty="0">
            <a:solidFill>
              <a:schemeClr val="tx1"/>
            </a:solidFill>
          </a:endParaRPr>
        </a:p>
      </dsp:txBody>
      <dsp:txXfrm>
        <a:off x="388746" y="1994493"/>
        <a:ext cx="2846737" cy="1708042"/>
      </dsp:txXfrm>
    </dsp:sp>
    <dsp:sp modelId="{6F80EEDB-8161-4096-84FB-8CA96C1AFE60}">
      <dsp:nvSpPr>
        <dsp:cNvPr id="0" name=""/>
        <dsp:cNvSpPr/>
      </dsp:nvSpPr>
      <dsp:spPr>
        <a:xfrm>
          <a:off x="3520157" y="1994493"/>
          <a:ext cx="2846737" cy="1708042"/>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solidFill>
                <a:schemeClr val="tx1"/>
              </a:solidFill>
            </a:rPr>
            <a:t>Fuerza de impacto de 4.7 N </a:t>
          </a:r>
          <a:endParaRPr lang="es-EC" sz="2300" kern="1200" dirty="0">
            <a:solidFill>
              <a:schemeClr val="tx1"/>
            </a:solidFill>
          </a:endParaRPr>
        </a:p>
      </dsp:txBody>
      <dsp:txXfrm>
        <a:off x="3520157" y="1994493"/>
        <a:ext cx="2846737" cy="170804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171A1-EC6B-44BE-865B-AD34958B04B5}" type="datetimeFigureOut">
              <a:rPr lang="es-EC" smtClean="0"/>
              <a:t>20/1/2020</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DE8D0-78E4-49CC-80B4-3A2FABF951A6}" type="slidenum">
              <a:rPr lang="es-EC" smtClean="0"/>
              <a:t>‹Nº›</a:t>
            </a:fld>
            <a:endParaRPr lang="es-EC" dirty="0"/>
          </a:p>
        </p:txBody>
      </p:sp>
    </p:spTree>
    <p:extLst>
      <p:ext uri="{BB962C8B-B14F-4D97-AF65-F5344CB8AC3E}">
        <p14:creationId xmlns:p14="http://schemas.microsoft.com/office/powerpoint/2010/main" val="119958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a:t>
            </a:fld>
            <a:endParaRPr lang="es-EC" dirty="0"/>
          </a:p>
        </p:txBody>
      </p:sp>
    </p:spTree>
    <p:extLst>
      <p:ext uri="{BB962C8B-B14F-4D97-AF65-F5344CB8AC3E}">
        <p14:creationId xmlns:p14="http://schemas.microsoft.com/office/powerpoint/2010/main" val="71948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AGREGAR MEDIDAS</a:t>
            </a:r>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4</a:t>
            </a:fld>
            <a:endParaRPr lang="es-EC" dirty="0"/>
          </a:p>
        </p:txBody>
      </p:sp>
    </p:spTree>
    <p:extLst>
      <p:ext uri="{BB962C8B-B14F-4D97-AF65-F5344CB8AC3E}">
        <p14:creationId xmlns:p14="http://schemas.microsoft.com/office/powerpoint/2010/main" val="562036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M1*V1=M2V2</a:t>
            </a:r>
            <a:r>
              <a:rPr lang="es-EC" baseline="0" dirty="0" smtClean="0"/>
              <a:t> CANTIDAD DE MOVIMIENTO</a:t>
            </a:r>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8</a:t>
            </a:fld>
            <a:endParaRPr lang="es-EC" dirty="0"/>
          </a:p>
        </p:txBody>
      </p:sp>
    </p:spTree>
    <p:extLst>
      <p:ext uri="{BB962C8B-B14F-4D97-AF65-F5344CB8AC3E}">
        <p14:creationId xmlns:p14="http://schemas.microsoft.com/office/powerpoint/2010/main" val="141021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M</a:t>
            </a:r>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10</a:t>
            </a:fld>
            <a:endParaRPr lang="es-EC" dirty="0"/>
          </a:p>
        </p:txBody>
      </p:sp>
    </p:spTree>
    <p:extLst>
      <p:ext uri="{BB962C8B-B14F-4D97-AF65-F5344CB8AC3E}">
        <p14:creationId xmlns:p14="http://schemas.microsoft.com/office/powerpoint/2010/main" val="120873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M</a:t>
            </a:r>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24</a:t>
            </a:fld>
            <a:endParaRPr lang="es-EC" dirty="0"/>
          </a:p>
        </p:txBody>
      </p:sp>
    </p:spTree>
    <p:extLst>
      <p:ext uri="{BB962C8B-B14F-4D97-AF65-F5344CB8AC3E}">
        <p14:creationId xmlns:p14="http://schemas.microsoft.com/office/powerpoint/2010/main" val="3318648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M</a:t>
            </a:r>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25</a:t>
            </a:fld>
            <a:endParaRPr lang="es-EC" dirty="0"/>
          </a:p>
        </p:txBody>
      </p:sp>
    </p:spTree>
    <p:extLst>
      <p:ext uri="{BB962C8B-B14F-4D97-AF65-F5344CB8AC3E}">
        <p14:creationId xmlns:p14="http://schemas.microsoft.com/office/powerpoint/2010/main" val="1048927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44</a:t>
            </a:fld>
            <a:endParaRPr lang="es-EC" dirty="0"/>
          </a:p>
        </p:txBody>
      </p:sp>
    </p:spTree>
    <p:extLst>
      <p:ext uri="{BB962C8B-B14F-4D97-AF65-F5344CB8AC3E}">
        <p14:creationId xmlns:p14="http://schemas.microsoft.com/office/powerpoint/2010/main" val="401388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45</a:t>
            </a:fld>
            <a:endParaRPr lang="es-EC" dirty="0"/>
          </a:p>
        </p:txBody>
      </p:sp>
    </p:spTree>
    <p:extLst>
      <p:ext uri="{BB962C8B-B14F-4D97-AF65-F5344CB8AC3E}">
        <p14:creationId xmlns:p14="http://schemas.microsoft.com/office/powerpoint/2010/main" val="207428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46</a:t>
            </a:fld>
            <a:endParaRPr lang="es-EC" dirty="0"/>
          </a:p>
        </p:txBody>
      </p:sp>
    </p:spTree>
    <p:extLst>
      <p:ext uri="{BB962C8B-B14F-4D97-AF65-F5344CB8AC3E}">
        <p14:creationId xmlns:p14="http://schemas.microsoft.com/office/powerpoint/2010/main" val="2536752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SPE">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rot="16200000" flipV="1">
            <a:off x="-222526" y="834359"/>
            <a:ext cx="6250054" cy="5197159"/>
          </a:xfrm>
          <a:prstGeom prst="rect">
            <a:avLst/>
          </a:prstGeom>
        </p:spPr>
      </p:pic>
      <p:sp>
        <p:nvSpPr>
          <p:cNvPr id="4" name="Rectángulo 3"/>
          <p:cNvSpPr/>
          <p:nvPr/>
        </p:nvSpPr>
        <p:spPr>
          <a:xfrm rot="16200000" flipV="1">
            <a:off x="-2745031" y="3397237"/>
            <a:ext cx="6250052" cy="71403"/>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dirty="0"/>
          </a:p>
        </p:txBody>
      </p:sp>
      <p:sp>
        <p:nvSpPr>
          <p:cNvPr id="5" name="Rectángulo 4"/>
          <p:cNvSpPr/>
          <p:nvPr/>
        </p:nvSpPr>
        <p:spPr>
          <a:xfrm rot="16200000" flipV="1">
            <a:off x="-2847599" y="3387284"/>
            <a:ext cx="6250053" cy="91304"/>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dirty="0"/>
          </a:p>
        </p:txBody>
      </p:sp>
      <p:pic>
        <p:nvPicPr>
          <p:cNvPr id="6" name="Imagen 5"/>
          <p:cNvPicPr>
            <a:picLocks noChangeAspect="1"/>
          </p:cNvPicPr>
          <p:nvPr/>
        </p:nvPicPr>
        <p:blipFill>
          <a:blip r:embed="rId3"/>
          <a:stretch>
            <a:fillRect/>
          </a:stretch>
        </p:blipFill>
        <p:spPr>
          <a:xfrm>
            <a:off x="2902501" y="216131"/>
            <a:ext cx="7016331" cy="2186023"/>
          </a:xfrm>
          <a:prstGeom prst="rect">
            <a:avLst/>
          </a:prstGeom>
        </p:spPr>
      </p:pic>
    </p:spTree>
    <p:extLst>
      <p:ext uri="{BB962C8B-B14F-4D97-AF65-F5344CB8AC3E}">
        <p14:creationId xmlns:p14="http://schemas.microsoft.com/office/powerpoint/2010/main" val="313172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dirty="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dirty="0"/>
          </a:p>
        </p:txBody>
      </p:sp>
      <p:pic>
        <p:nvPicPr>
          <p:cNvPr id="2" name="1 Image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4194" y="43581"/>
            <a:ext cx="1280160" cy="1173480"/>
          </a:xfrm>
          <a:prstGeom prst="rect">
            <a:avLst/>
          </a:prstGeom>
        </p:spPr>
      </p:pic>
    </p:spTree>
    <p:extLst>
      <p:ext uri="{BB962C8B-B14F-4D97-AF65-F5344CB8AC3E}">
        <p14:creationId xmlns:p14="http://schemas.microsoft.com/office/powerpoint/2010/main" val="2070186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p:nvPr userDrawn="1"/>
        </p:nvSpPr>
        <p:spPr>
          <a:xfrm>
            <a:off x="0" y="6309320"/>
            <a:ext cx="12192000" cy="54868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92278" y="5949281"/>
            <a:ext cx="3595173" cy="7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userDrawn="1"/>
        </p:nvSpPr>
        <p:spPr>
          <a:xfrm>
            <a:off x="0" y="0"/>
            <a:ext cx="12192000" cy="692696"/>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0" y="6299248"/>
            <a:ext cx="8592277" cy="10072"/>
          </a:xfrm>
          <a:prstGeom prst="line">
            <a:avLst/>
          </a:prstGeom>
          <a:ln>
            <a:solidFill>
              <a:srgbClr val="006600"/>
            </a:solidFill>
          </a:ln>
        </p:spPr>
        <p:style>
          <a:lnRef idx="2">
            <a:schemeClr val="accent3"/>
          </a:lnRef>
          <a:fillRef idx="0">
            <a:schemeClr val="accent3"/>
          </a:fillRef>
          <a:effectRef idx="1">
            <a:schemeClr val="accent3"/>
          </a:effectRef>
          <a:fontRef idx="minor">
            <a:schemeClr val="tx1"/>
          </a:fontRef>
        </p:style>
      </p:cxnSp>
      <p:cxnSp>
        <p:nvCxnSpPr>
          <p:cNvPr id="12" name="Straight Connector 11"/>
          <p:cNvCxnSpPr/>
          <p:nvPr userDrawn="1"/>
        </p:nvCxnSpPr>
        <p:spPr>
          <a:xfrm>
            <a:off x="0" y="6237312"/>
            <a:ext cx="8592277" cy="201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5622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p:cNvSpPr/>
          <p:nvPr userDrawn="1"/>
        </p:nvSpPr>
        <p:spPr>
          <a:xfrm>
            <a:off x="0" y="6309320"/>
            <a:ext cx="12192000" cy="54868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92278" y="5949281"/>
            <a:ext cx="3595173" cy="74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0" y="0"/>
            <a:ext cx="12192000" cy="692696"/>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a:xfrm>
            <a:off x="0" y="6299248"/>
            <a:ext cx="8592277" cy="10072"/>
          </a:xfrm>
          <a:prstGeom prst="line">
            <a:avLst/>
          </a:prstGeom>
          <a:ln>
            <a:solidFill>
              <a:srgbClr val="006600"/>
            </a:solidFill>
          </a:ln>
        </p:spPr>
        <p:style>
          <a:lnRef idx="2">
            <a:schemeClr val="accent3"/>
          </a:lnRef>
          <a:fillRef idx="0">
            <a:schemeClr val="accent3"/>
          </a:fillRef>
          <a:effectRef idx="1">
            <a:schemeClr val="accent3"/>
          </a:effectRef>
          <a:fontRef idx="minor">
            <a:schemeClr val="tx1"/>
          </a:fontRef>
        </p:style>
      </p:cxnSp>
      <p:cxnSp>
        <p:nvCxnSpPr>
          <p:cNvPr id="10" name="Straight Connector 9"/>
          <p:cNvCxnSpPr/>
          <p:nvPr userDrawn="1"/>
        </p:nvCxnSpPr>
        <p:spPr>
          <a:xfrm>
            <a:off x="0" y="6237312"/>
            <a:ext cx="8592277" cy="201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7970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a:xfrm>
            <a:off x="838200" y="6356352"/>
            <a:ext cx="2743200" cy="365125"/>
          </a:xfrm>
          <a:prstGeom prst="rect">
            <a:avLst/>
          </a:prstGeom>
        </p:spPr>
        <p:txBody>
          <a:bodyPr/>
          <a:lstStyle/>
          <a:p>
            <a:fld id="{8D3816DF-213E-421B-92D3-C068DBB023D6}" type="datetime8">
              <a:rPr lang="es-ES" smtClean="0">
                <a:solidFill>
                  <a:schemeClr val="tx2"/>
                </a:solidFill>
              </a:rPr>
              <a:pPr/>
              <a:t>20/01/2020 9:37</a:t>
            </a:fld>
            <a:endParaRPr lang="es-ES" sz="1400" dirty="0">
              <a:solidFill>
                <a:schemeClr val="tx2"/>
              </a:solidFill>
            </a:endParaRPr>
          </a:p>
        </p:txBody>
      </p:sp>
      <p:sp>
        <p:nvSpPr>
          <p:cNvPr id="5" name="Marcador de pie de página 4"/>
          <p:cNvSpPr>
            <a:spLocks noGrp="1"/>
          </p:cNvSpPr>
          <p:nvPr>
            <p:ph type="ftr" sz="quarter" idx="11"/>
          </p:nvPr>
        </p:nvSpPr>
        <p:spPr>
          <a:xfrm>
            <a:off x="4038600" y="6356352"/>
            <a:ext cx="4114800" cy="365125"/>
          </a:xfrm>
          <a:prstGeom prst="rect">
            <a:avLst/>
          </a:prstGeom>
        </p:spPr>
        <p:txBody>
          <a:bodyPr/>
          <a:lstStyle/>
          <a:p>
            <a:pPr algn="r"/>
            <a:endParaRPr lang="es-ES" sz="1400" dirty="0">
              <a:solidFill>
                <a:schemeClr val="tx2"/>
              </a:solidFill>
            </a:endParaRPr>
          </a:p>
        </p:txBody>
      </p:sp>
      <p:sp>
        <p:nvSpPr>
          <p:cNvPr id="6" name="Marcador de número de diapositiva 5"/>
          <p:cNvSpPr>
            <a:spLocks noGrp="1"/>
          </p:cNvSpPr>
          <p:nvPr>
            <p:ph type="sldNum" sz="quarter" idx="12"/>
          </p:nvPr>
        </p:nvSpPr>
        <p:spPr>
          <a:xfrm>
            <a:off x="8610600" y="6356352"/>
            <a:ext cx="2743200" cy="365125"/>
          </a:xfrm>
          <a:prstGeom prst="rect">
            <a:avLst/>
          </a:prstGeom>
        </p:spPr>
        <p:txBody>
          <a:bodyPr/>
          <a:lstStyle/>
          <a:p>
            <a:pPr algn="ctr"/>
            <a:fld id="{72AC53DF-4216-466D-99A7-94400E6C2A25}" type="slidenum">
              <a:rPr lang="es-ES" sz="1200" smtClean="0">
                <a:solidFill>
                  <a:schemeClr val="tx2"/>
                </a:solidFill>
              </a:rPr>
              <a:pPr algn="ctr"/>
              <a:t>‹Nº›</a:t>
            </a:fld>
            <a:endParaRPr lang="es-ES" sz="1400" b="1" dirty="0">
              <a:solidFill>
                <a:srgbClr val="FFFFFF"/>
              </a:solidFill>
            </a:endParaRPr>
          </a:p>
        </p:txBody>
      </p:sp>
    </p:spTree>
    <p:extLst>
      <p:ext uri="{BB962C8B-B14F-4D97-AF65-F5344CB8AC3E}">
        <p14:creationId xmlns:p14="http://schemas.microsoft.com/office/powerpoint/2010/main" val="3564198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35216968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80" r:id="rId3"/>
    <p:sldLayoutId id="2147483781" r:id="rId4"/>
    <p:sldLayoutId id="2147483782" r:id="rId5"/>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9.png"/><Relationship Id="rId7" Type="http://schemas.openxmlformats.org/officeDocument/2006/relationships/diagramData" Target="../diagrams/data2.xm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slide" Target="slide19.xml"/><Relationship Id="rId11" Type="http://schemas.microsoft.com/office/2007/relationships/diagramDrawing" Target="../diagrams/drawing2.xml"/><Relationship Id="rId5" Type="http://schemas.openxmlformats.org/officeDocument/2006/relationships/slide" Target="slide29.xml"/><Relationship Id="rId10" Type="http://schemas.openxmlformats.org/officeDocument/2006/relationships/diagramColors" Target="../diagrams/colors2.xml"/><Relationship Id="rId4" Type="http://schemas.openxmlformats.org/officeDocument/2006/relationships/slide" Target="slide8.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29.xml"/><Relationship Id="rId4" Type="http://schemas.openxmlformats.org/officeDocument/2006/relationships/slide" Target="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29.xml"/><Relationship Id="rId4" Type="http://schemas.openxmlformats.org/officeDocument/2006/relationships/slide" Target="slide8.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29.xml"/><Relationship Id="rId4" Type="http://schemas.openxmlformats.org/officeDocument/2006/relationships/slide" Target="slide8.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48.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 Target="slide19.xml"/><Relationship Id="rId7" Type="http://schemas.openxmlformats.org/officeDocument/2006/relationships/hyperlink" Target="PRESENTACI&#211;N%20FINAL%20TESIS%20TNTE.%20CARVAJAL%20ANA.pptx"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48.xml"/><Relationship Id="rId4" Type="http://schemas.openxmlformats.org/officeDocument/2006/relationships/slide" Target="slide20.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 Target="slide19.xml"/><Relationship Id="rId7" Type="http://schemas.openxmlformats.org/officeDocument/2006/relationships/diagramData" Target="../diagrams/data3.xml"/><Relationship Id="rId12"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21.xml"/><Relationship Id="rId11" Type="http://schemas.microsoft.com/office/2007/relationships/diagramDrawing" Target="../diagrams/drawing3.xml"/><Relationship Id="rId5" Type="http://schemas.openxmlformats.org/officeDocument/2006/relationships/slide" Target="slide48.xml"/><Relationship Id="rId10" Type="http://schemas.openxmlformats.org/officeDocument/2006/relationships/diagramColors" Target="../diagrams/colors3.xml"/><Relationship Id="rId4" Type="http://schemas.openxmlformats.org/officeDocument/2006/relationships/slide" Target="slide20.xml"/><Relationship Id="rId9"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 Target="slide44.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44.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 Target="slide21.xml"/><Relationship Id="rId7" Type="http://schemas.openxmlformats.org/officeDocument/2006/relationships/diagramQuickStyle" Target="../diagrams/quickStyle4.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slide" Target="slide44.xml"/><Relationship Id="rId9" Type="http://schemas.microsoft.com/office/2007/relationships/diagramDrawing" Target="../diagrams/drawing4.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30.xml"/><Relationship Id="rId7" Type="http://schemas.openxmlformats.org/officeDocument/2006/relationships/slide" Target="slide44.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38.xml"/><Relationship Id="rId10" Type="http://schemas.openxmlformats.org/officeDocument/2006/relationships/image" Target="../media/image43.png"/><Relationship Id="rId4" Type="http://schemas.openxmlformats.org/officeDocument/2006/relationships/slide" Target="slide26.xml"/><Relationship Id="rId9" Type="http://schemas.openxmlformats.org/officeDocument/2006/relationships/slide" Target="slide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30.xml"/><Relationship Id="rId7" Type="http://schemas.openxmlformats.org/officeDocument/2006/relationships/slide" Target="slide44.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38.xml"/><Relationship Id="rId4" Type="http://schemas.openxmlformats.org/officeDocument/2006/relationships/slide" Target="slide26.xml"/><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30.xml"/><Relationship Id="rId7" Type="http://schemas.openxmlformats.org/officeDocument/2006/relationships/slide" Target="slide44.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38.xml"/><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565439" y="2335937"/>
            <a:ext cx="9370756" cy="1107996"/>
          </a:xfrm>
          <a:prstGeom prst="rect">
            <a:avLst/>
          </a:prstGeom>
        </p:spPr>
        <p:txBody>
          <a:bodyPr wrap="square">
            <a:spAutoFit/>
          </a:bodyPr>
          <a:lstStyle/>
          <a:p>
            <a:pPr marL="228600" algn="ctr">
              <a:spcAft>
                <a:spcPts val="0"/>
              </a:spcAft>
            </a:pPr>
            <a:r>
              <a:rPr lang="es-EC" sz="2400" b="1" dirty="0" smtClean="0"/>
              <a:t>“</a:t>
            </a:r>
            <a:r>
              <a:rPr lang="es-EC" b="1" dirty="0"/>
              <a:t>CARACTERIZACIÓN DEL MATERIAL COMPUESTO DEL BORDE DE ATAQUE DE LA PIEZA P/N 314-19390-402  DEL AVIÓN A-29 SUPER TUCANO DE LA FUERZA AÉREA ECUATORIANA</a:t>
            </a:r>
            <a:r>
              <a:rPr lang="es-EC" b="1" dirty="0" smtClean="0"/>
              <a:t>.</a:t>
            </a:r>
            <a:r>
              <a:rPr lang="es-EC" sz="2400" b="1" dirty="0" smtClean="0"/>
              <a:t>”</a:t>
            </a:r>
            <a:endParaRPr lang="es-EC"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3202817" y="5995987"/>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a:t>
            </a:r>
            <a:r>
              <a:rPr lang="es-EC" b="1" dirty="0" smtClean="0">
                <a:latin typeface="Times New Roman" panose="02020603050405020304" pitchFamily="18" charset="0"/>
                <a:ea typeface="Calibri" panose="020F0502020204030204" pitchFamily="34" charset="0"/>
              </a:rPr>
              <a:t>2020</a:t>
            </a:r>
            <a:endParaRPr lang="es-EC" dirty="0">
              <a:latin typeface="Times New Roman" panose="02020603050405020304" pitchFamily="18" charset="0"/>
              <a:ea typeface="Calibri" panose="020F0502020204030204" pitchFamily="34" charset="0"/>
            </a:endParaRP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s-EC" dirty="0"/>
          </a:p>
        </p:txBody>
      </p:sp>
      <p:sp>
        <p:nvSpPr>
          <p:cNvPr id="5" name="Rectángulo 4"/>
          <p:cNvSpPr/>
          <p:nvPr/>
        </p:nvSpPr>
        <p:spPr>
          <a:xfrm>
            <a:off x="3098042" y="4111310"/>
            <a:ext cx="6096000" cy="671979"/>
          </a:xfrm>
          <a:prstGeom prst="rect">
            <a:avLst/>
          </a:prstGeom>
        </p:spPr>
        <p:txBody>
          <a:bodyPr>
            <a:spAutoFit/>
          </a:bodyPr>
          <a:lstStyle/>
          <a:p>
            <a:pPr algn="ctr">
              <a:spcBef>
                <a:spcPts val="200"/>
              </a:spcBef>
              <a:spcAft>
                <a:spcPts val="200"/>
              </a:spcAft>
              <a:tabLst>
                <a:tab pos="252082" algn="l"/>
              </a:tabLst>
            </a:pPr>
            <a:r>
              <a:rPr lang="es-EC" b="1" dirty="0" smtClean="0">
                <a:latin typeface="Times New Roman" panose="02020603050405020304" pitchFamily="18" charset="0"/>
                <a:ea typeface="Calibri" panose="020F0502020204030204" pitchFamily="34" charset="0"/>
              </a:rPr>
              <a:t>AUTORA:</a:t>
            </a:r>
          </a:p>
          <a:p>
            <a:pPr algn="ctr"/>
            <a:r>
              <a:rPr lang="es-EC" dirty="0" smtClean="0">
                <a:latin typeface="Times New Roman" panose="02020603050405020304" pitchFamily="18" charset="0"/>
                <a:cs typeface="Times New Roman" panose="02020603050405020304" pitchFamily="18" charset="0"/>
              </a:rPr>
              <a:t>TNTE. CARVAJAL DÍAS ANA BELÉN</a:t>
            </a:r>
          </a:p>
        </p:txBody>
      </p:sp>
      <p:sp>
        <p:nvSpPr>
          <p:cNvPr id="6" name="Rectángulo 5"/>
          <p:cNvSpPr/>
          <p:nvPr/>
        </p:nvSpPr>
        <p:spPr>
          <a:xfrm>
            <a:off x="2906974" y="5266000"/>
            <a:ext cx="7216920" cy="369332"/>
          </a:xfrm>
          <a:prstGeom prst="rect">
            <a:avLst/>
          </a:prstGeom>
        </p:spPr>
        <p:txBody>
          <a:bodyPr wrap="square">
            <a:spAutoFit/>
          </a:bodyPr>
          <a:lstStyle/>
          <a:p>
            <a:r>
              <a:rPr lang="es-EC" b="1" dirty="0">
                <a:latin typeface="Times New Roman" panose="02020603050405020304" pitchFamily="18" charset="0"/>
                <a:ea typeface="Calibri" panose="020F0502020204030204" pitchFamily="34" charset="0"/>
              </a:rPr>
              <a:t>DIRECTOR: </a:t>
            </a:r>
            <a:r>
              <a:rPr lang="es-EC" dirty="0">
                <a:latin typeface="Times New Roman" panose="02020603050405020304" pitchFamily="18" charset="0"/>
                <a:cs typeface="Times New Roman" panose="02020603050405020304" pitchFamily="18" charset="0"/>
              </a:rPr>
              <a:t>ING. CHRISTIAN PATRICIO NARVÁEZ MUÑOZ, </a:t>
            </a:r>
            <a:r>
              <a:rPr lang="es-EC" dirty="0" smtClean="0">
                <a:latin typeface="Times New Roman" panose="02020603050405020304" pitchFamily="18" charset="0"/>
                <a:cs typeface="Times New Roman" panose="02020603050405020304" pitchFamily="18" charset="0"/>
              </a:rPr>
              <a:t>MPhil.</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10211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23196"/>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 General</a:t>
            </a:r>
          </a:p>
        </p:txBody>
      </p:sp>
      <p:sp>
        <p:nvSpPr>
          <p:cNvPr id="3" name="Rectángulo 2"/>
          <p:cNvSpPr/>
          <p:nvPr/>
        </p:nvSpPr>
        <p:spPr>
          <a:xfrm>
            <a:off x="1301087" y="869527"/>
            <a:ext cx="9537204" cy="1200329"/>
          </a:xfrm>
          <a:prstGeom prst="rect">
            <a:avLst/>
          </a:prstGeom>
        </p:spPr>
        <p:txBody>
          <a:bodyPr wrap="square">
            <a:spAutoFit/>
          </a:bodyPr>
          <a:lstStyle/>
          <a:p>
            <a:pPr marL="342900" lvl="0" indent="-342900" algn="just">
              <a:buFont typeface="Arial" panose="020B0604020202020204" pitchFamily="34" charset="0"/>
              <a:buChar char="•"/>
            </a:pPr>
            <a:r>
              <a:rPr lang="es-EC" sz="2400" dirty="0"/>
              <a:t>Caracterizar el material compuesto de la pieza del borde de ataque P/N 314-19390-402 del avión A-29 Super Tucano de la Fuerza Aérea Ecuatoriana.</a:t>
            </a:r>
          </a:p>
        </p:txBody>
      </p:sp>
      <p:sp>
        <p:nvSpPr>
          <p:cNvPr id="4" name="CuadroTexto 3"/>
          <p:cNvSpPr txBox="1"/>
          <p:nvPr/>
        </p:nvSpPr>
        <p:spPr>
          <a:xfrm>
            <a:off x="1353709" y="2439187"/>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12" name="Rectángulo 11">
            <a:extLst>
              <a:ext uri="{FF2B5EF4-FFF2-40B4-BE49-F238E27FC236}">
                <a16:creationId xmlns:a16="http://schemas.microsoft.com/office/drawing/2014/main" xmlns="" id="{6D76678F-2A99-4702-AD25-9576D9DF35DE}"/>
              </a:ext>
            </a:extLst>
          </p:cNvPr>
          <p:cNvSpPr/>
          <p:nvPr/>
        </p:nvSpPr>
        <p:spPr>
          <a:xfrm>
            <a:off x="1400257" y="3218484"/>
            <a:ext cx="9672904" cy="3046988"/>
          </a:xfrm>
          <a:prstGeom prst="rect">
            <a:avLst/>
          </a:prstGeom>
        </p:spPr>
        <p:txBody>
          <a:bodyPr wrap="square">
            <a:spAutoFit/>
          </a:bodyPr>
          <a:lstStyle/>
          <a:p>
            <a:pPr marL="285750" lvl="0" indent="-285750">
              <a:buFont typeface="Arial" panose="020B0604020202020204" pitchFamily="34" charset="0"/>
              <a:buChar char="•"/>
            </a:pPr>
            <a:r>
              <a:rPr lang="es-EC" sz="2400" dirty="0"/>
              <a:t>Realizar ensayo de tracción para determinar módulos de elasticidad (estático), esfuerzo último de tensión, límite de fluencia.</a:t>
            </a:r>
          </a:p>
          <a:p>
            <a:pPr marL="285750" lvl="0" indent="-285750">
              <a:buFont typeface="Arial" panose="020B0604020202020204" pitchFamily="34" charset="0"/>
              <a:buChar char="•"/>
            </a:pPr>
            <a:r>
              <a:rPr lang="es-EC" sz="2400" dirty="0"/>
              <a:t>Realizar ensayo de flexión  para determinar resistencia máxima a la flexión, módulo de elasticidad a la flexión.</a:t>
            </a:r>
          </a:p>
          <a:p>
            <a:pPr marL="285750" lvl="0" indent="-285750">
              <a:buFont typeface="Arial" panose="020B0604020202020204" pitchFamily="34" charset="0"/>
              <a:buChar char="•"/>
            </a:pPr>
            <a:r>
              <a:rPr lang="es-EC" sz="2400" dirty="0"/>
              <a:t>Realizar medición del coeficiente de elasticidad dinámico  a partir del análisis vibracional del material</a:t>
            </a:r>
          </a:p>
          <a:p>
            <a:pPr marL="285750" lvl="0" indent="-285750">
              <a:buFont typeface="Arial" panose="020B0604020202020204" pitchFamily="34" charset="0"/>
              <a:buChar char="•"/>
            </a:pPr>
            <a:r>
              <a:rPr lang="es-EC" sz="2400" dirty="0"/>
              <a:t>Determinar la correlación del módulo de elasticidad estático vs. el módulo de elasticidad dinámico.</a:t>
            </a:r>
          </a:p>
        </p:txBody>
      </p:sp>
    </p:spTree>
    <p:extLst>
      <p:ext uri="{BB962C8B-B14F-4D97-AF65-F5344CB8AC3E}">
        <p14:creationId xmlns:p14="http://schemas.microsoft.com/office/powerpoint/2010/main" val="22050939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A6B6925-1367-43EB-958E-15629114C7BC}"/>
              </a:ext>
            </a:extLst>
          </p:cNvPr>
          <p:cNvSpPr txBox="1"/>
          <p:nvPr/>
        </p:nvSpPr>
        <p:spPr>
          <a:xfrm>
            <a:off x="4095588" y="2687691"/>
            <a:ext cx="5553380" cy="707886"/>
          </a:xfrm>
          <a:prstGeom prst="rect">
            <a:avLst/>
          </a:prstGeom>
          <a:noFill/>
        </p:spPr>
        <p:txBody>
          <a:bodyPr wrap="square" rtlCol="0">
            <a:spAutoFit/>
          </a:bodyPr>
          <a:lstStyle/>
          <a:p>
            <a:r>
              <a:rPr lang="es-ES_tradnl" sz="4000" b="1" dirty="0" smtClean="0">
                <a:latin typeface="Times New Roman" panose="02020603050405020304" pitchFamily="18" charset="0"/>
                <a:cs typeface="Times New Roman" panose="02020603050405020304" pitchFamily="18" charset="0"/>
              </a:rPr>
              <a:t>MARCO TE</a:t>
            </a:r>
            <a:r>
              <a:rPr lang="es-EC" sz="4000" b="1" dirty="0" smtClean="0">
                <a:latin typeface="Times New Roman" panose="02020603050405020304" pitchFamily="18" charset="0"/>
                <a:cs typeface="Times New Roman" panose="02020603050405020304" pitchFamily="18" charset="0"/>
              </a:rPr>
              <a:t>ÓRICO</a:t>
            </a:r>
            <a:endParaRPr lang="es-ES_tradnl"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9014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299136020"/>
              </p:ext>
            </p:extLst>
          </p:nvPr>
        </p:nvGraphicFramePr>
        <p:xfrm>
          <a:off x="1339629" y="746697"/>
          <a:ext cx="9483046" cy="5909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7820167" y="3156360"/>
            <a:ext cx="2715905" cy="323165"/>
          </a:xfrm>
          <a:prstGeom prst="rect">
            <a:avLst/>
          </a:prstGeom>
          <a:noFill/>
        </p:spPr>
        <p:txBody>
          <a:bodyPr wrap="square" rtlCol="0">
            <a:spAutoFit/>
          </a:bodyPr>
          <a:lstStyle/>
          <a:p>
            <a:r>
              <a:rPr lang="es-EC" sz="1500" dirty="0" smtClean="0"/>
              <a:t>Foto: Cortesía de Qatar Airways</a:t>
            </a:r>
            <a:endParaRPr lang="es-EC" sz="1500" dirty="0"/>
          </a:p>
        </p:txBody>
      </p:sp>
      <p:sp>
        <p:nvSpPr>
          <p:cNvPr id="5" name="CuadroTexto 4"/>
          <p:cNvSpPr txBox="1"/>
          <p:nvPr/>
        </p:nvSpPr>
        <p:spPr>
          <a:xfrm>
            <a:off x="4694829" y="3156361"/>
            <a:ext cx="2715905" cy="323165"/>
          </a:xfrm>
          <a:prstGeom prst="rect">
            <a:avLst/>
          </a:prstGeom>
          <a:noFill/>
        </p:spPr>
        <p:txBody>
          <a:bodyPr wrap="square" rtlCol="0">
            <a:spAutoFit/>
          </a:bodyPr>
          <a:lstStyle/>
          <a:p>
            <a:r>
              <a:rPr lang="es-EC" sz="1500" dirty="0" smtClean="0"/>
              <a:t>Foto: Cortesía de Motorsport</a:t>
            </a:r>
            <a:endParaRPr lang="es-EC" sz="1500" dirty="0"/>
          </a:p>
        </p:txBody>
      </p:sp>
      <p:sp>
        <p:nvSpPr>
          <p:cNvPr id="6" name="CuadroTexto 5"/>
          <p:cNvSpPr txBox="1"/>
          <p:nvPr/>
        </p:nvSpPr>
        <p:spPr>
          <a:xfrm>
            <a:off x="1842445" y="3156361"/>
            <a:ext cx="2715905" cy="323165"/>
          </a:xfrm>
          <a:prstGeom prst="rect">
            <a:avLst/>
          </a:prstGeom>
          <a:noFill/>
        </p:spPr>
        <p:txBody>
          <a:bodyPr wrap="square" rtlCol="0">
            <a:spAutoFit/>
          </a:bodyPr>
          <a:lstStyle/>
          <a:p>
            <a:r>
              <a:rPr lang="es-EC" sz="1500" dirty="0" smtClean="0"/>
              <a:t>Foto: Cortesía de Trejos </a:t>
            </a:r>
            <a:endParaRPr lang="es-EC" sz="1500" dirty="0"/>
          </a:p>
        </p:txBody>
      </p:sp>
      <p:sp>
        <p:nvSpPr>
          <p:cNvPr id="7" name="CuadroTexto 6"/>
          <p:cNvSpPr txBox="1"/>
          <p:nvPr/>
        </p:nvSpPr>
        <p:spPr>
          <a:xfrm>
            <a:off x="1339629" y="10036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Marco Teórico</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2517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A6B6925-1367-43EB-958E-15629114C7BC}"/>
              </a:ext>
            </a:extLst>
          </p:cNvPr>
          <p:cNvSpPr txBox="1"/>
          <p:nvPr/>
        </p:nvSpPr>
        <p:spPr>
          <a:xfrm>
            <a:off x="4286654" y="2605805"/>
            <a:ext cx="5335017" cy="707886"/>
          </a:xfrm>
          <a:prstGeom prst="rect">
            <a:avLst/>
          </a:prstGeom>
          <a:noFill/>
        </p:spPr>
        <p:txBody>
          <a:bodyPr wrap="square" rtlCol="0">
            <a:spAutoFit/>
          </a:bodyPr>
          <a:lstStyle/>
          <a:p>
            <a:r>
              <a:rPr lang="es-ES_tradnl" sz="4000" b="1" dirty="0" smtClean="0">
                <a:latin typeface="Times New Roman" panose="02020603050405020304" pitchFamily="18" charset="0"/>
                <a:cs typeface="Times New Roman" panose="02020603050405020304" pitchFamily="18" charset="0"/>
              </a:rPr>
              <a:t>EXPERIMENTACIÓN</a:t>
            </a:r>
            <a:endParaRPr lang="es-ES_tradnl"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059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p:cNvPr>
          <p:cNvPicPr/>
          <p:nvPr/>
        </p:nvPicPr>
        <p:blipFill rotWithShape="1">
          <a:blip r:embed="rId3">
            <a:extLst>
              <a:ext uri="{28A0092B-C50C-407E-A947-70E740481C1C}">
                <a14:useLocalDpi xmlns:a14="http://schemas.microsoft.com/office/drawing/2010/main" val="0"/>
              </a:ext>
            </a:extLst>
          </a:blip>
          <a:srcRect b="1064"/>
          <a:stretch/>
        </p:blipFill>
        <p:spPr bwMode="auto">
          <a:xfrm>
            <a:off x="854904" y="1270080"/>
            <a:ext cx="3214808" cy="472212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5"/>
          <p:cNvSpPr/>
          <p:nvPr/>
        </p:nvSpPr>
        <p:spPr>
          <a:xfrm>
            <a:off x="6430860" y="892247"/>
            <a:ext cx="1392281" cy="35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a:hlinkClick r:id="rId4" action="ppaction://hlinksldjump"/>
          </p:cNvPr>
          <p:cNvSpPr/>
          <p:nvPr/>
        </p:nvSpPr>
        <p:spPr>
          <a:xfrm>
            <a:off x="6615365" y="3911441"/>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8">
            <a:hlinkClick r:id="rId5" action="ppaction://hlinksldjump"/>
          </p:cNvPr>
          <p:cNvSpPr/>
          <p:nvPr/>
        </p:nvSpPr>
        <p:spPr>
          <a:xfrm>
            <a:off x="6546698" y="5130192"/>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a:hlinkClick r:id="rId6" action="ppaction://hlinksldjump"/>
          </p:cNvPr>
          <p:cNvSpPr/>
          <p:nvPr/>
        </p:nvSpPr>
        <p:spPr>
          <a:xfrm>
            <a:off x="6615365" y="6115558"/>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Rectángulo redondeado 4"/>
          <p:cNvSpPr/>
          <p:nvPr/>
        </p:nvSpPr>
        <p:spPr>
          <a:xfrm>
            <a:off x="1152461" y="1705970"/>
            <a:ext cx="1624276" cy="573206"/>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8" name="CuadroTexto 17">
            <a:extLst>
              <a:ext uri="{FF2B5EF4-FFF2-40B4-BE49-F238E27FC236}">
                <a16:creationId xmlns:a16="http://schemas.microsoft.com/office/drawing/2014/main" xmlns="" id="{FA6B6925-1367-43EB-958E-15629114C7BC}"/>
              </a:ext>
            </a:extLst>
          </p:cNvPr>
          <p:cNvSpPr txBox="1"/>
          <p:nvPr/>
        </p:nvSpPr>
        <p:spPr>
          <a:xfrm>
            <a:off x="5250477" y="880379"/>
            <a:ext cx="8857520" cy="477054"/>
          </a:xfrm>
          <a:prstGeom prst="rect">
            <a:avLst/>
          </a:prstGeom>
          <a:noFill/>
        </p:spPr>
        <p:txBody>
          <a:bodyPr wrap="square" rtlCol="0">
            <a:spAutoFit/>
          </a:bodyPr>
          <a:lstStyle/>
          <a:p>
            <a:r>
              <a:rPr lang="es-ES_tradnl" sz="2500" b="1" dirty="0" smtClean="0">
                <a:latin typeface="Times New Roman" panose="02020603050405020304" pitchFamily="18" charset="0"/>
                <a:cs typeface="Times New Roman" panose="02020603050405020304" pitchFamily="18" charset="0"/>
              </a:rPr>
              <a:t>Daños por FOD (Foreign Object Damage</a:t>
            </a:r>
            <a:r>
              <a:rPr lang="es-ES_tradnl" sz="2500" b="1" dirty="0">
                <a:latin typeface="Times New Roman" panose="02020603050405020304" pitchFamily="18" charset="0"/>
                <a:cs typeface="Times New Roman" panose="02020603050405020304" pitchFamily="18" charset="0"/>
              </a:rPr>
              <a:t>)</a:t>
            </a:r>
          </a:p>
        </p:txBody>
      </p:sp>
      <p:graphicFrame>
        <p:nvGraphicFramePr>
          <p:cNvPr id="19" name="Diagrama 18"/>
          <p:cNvGraphicFramePr/>
          <p:nvPr>
            <p:extLst>
              <p:ext uri="{D42A27DB-BD31-4B8C-83A1-F6EECF244321}">
                <p14:modId xmlns:p14="http://schemas.microsoft.com/office/powerpoint/2010/main" val="1841743291"/>
              </p:ext>
            </p:extLst>
          </p:nvPr>
        </p:nvGraphicFramePr>
        <p:xfrm>
          <a:off x="4475605" y="1432336"/>
          <a:ext cx="7302413" cy="50639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Title 1"/>
          <p:cNvSpPr txBox="1">
            <a:spLocks/>
          </p:cNvSpPr>
          <p:nvPr/>
        </p:nvSpPr>
        <p:spPr>
          <a:xfrm>
            <a:off x="1243013" y="206584"/>
            <a:ext cx="5512629" cy="761148"/>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smtClean="0"/>
              <a:t>Materiales y Métodos</a:t>
            </a:r>
            <a:endParaRPr lang="en-US" sz="3600" b="1" dirty="0"/>
          </a:p>
        </p:txBody>
      </p:sp>
    </p:spTree>
    <p:extLst>
      <p:ext uri="{BB962C8B-B14F-4D97-AF65-F5344CB8AC3E}">
        <p14:creationId xmlns:p14="http://schemas.microsoft.com/office/powerpoint/2010/main" val="1579811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p:cNvPr>
          <p:cNvPicPr/>
          <p:nvPr/>
        </p:nvPicPr>
        <p:blipFill rotWithShape="1">
          <a:blip r:embed="rId3">
            <a:extLst>
              <a:ext uri="{28A0092B-C50C-407E-A947-70E740481C1C}">
                <a14:useLocalDpi xmlns:a14="http://schemas.microsoft.com/office/drawing/2010/main" val="0"/>
              </a:ext>
            </a:extLst>
          </a:blip>
          <a:srcRect b="1064"/>
          <a:stretch/>
        </p:blipFill>
        <p:spPr bwMode="auto">
          <a:xfrm>
            <a:off x="854904" y="1270080"/>
            <a:ext cx="3214808" cy="472212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5"/>
          <p:cNvSpPr/>
          <p:nvPr/>
        </p:nvSpPr>
        <p:spPr>
          <a:xfrm>
            <a:off x="6430860" y="892247"/>
            <a:ext cx="1392281" cy="35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a:hlinkClick r:id="rId4" action="ppaction://hlinksldjump"/>
          </p:cNvPr>
          <p:cNvSpPr/>
          <p:nvPr/>
        </p:nvSpPr>
        <p:spPr>
          <a:xfrm>
            <a:off x="6615365" y="3911441"/>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8">
            <a:hlinkClick r:id="rId5" action="ppaction://hlinksldjump"/>
          </p:cNvPr>
          <p:cNvSpPr/>
          <p:nvPr/>
        </p:nvSpPr>
        <p:spPr>
          <a:xfrm>
            <a:off x="6546698" y="5130192"/>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a:hlinkClick r:id="rId6" action="ppaction://hlinksldjump"/>
          </p:cNvPr>
          <p:cNvSpPr/>
          <p:nvPr/>
        </p:nvSpPr>
        <p:spPr>
          <a:xfrm>
            <a:off x="6615365" y="6115558"/>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redondeado 14"/>
          <p:cNvSpPr/>
          <p:nvPr/>
        </p:nvSpPr>
        <p:spPr>
          <a:xfrm>
            <a:off x="1222366" y="3742131"/>
            <a:ext cx="1624276" cy="840704"/>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6" name="Imagen 15"/>
          <p:cNvPicPr>
            <a:picLocks noChangeAspect="1"/>
          </p:cNvPicPr>
          <p:nvPr/>
        </p:nvPicPr>
        <p:blipFill>
          <a:blip r:embed="rId7"/>
          <a:stretch>
            <a:fillRect/>
          </a:stretch>
        </p:blipFill>
        <p:spPr>
          <a:xfrm>
            <a:off x="4687490" y="80630"/>
            <a:ext cx="3855749" cy="3982168"/>
          </a:xfrm>
          <a:prstGeom prst="rect">
            <a:avLst/>
          </a:prstGeom>
        </p:spPr>
      </p:pic>
      <p:pic>
        <p:nvPicPr>
          <p:cNvPr id="17" name="Imagen 16"/>
          <p:cNvPicPr>
            <a:picLocks noChangeAspect="1"/>
          </p:cNvPicPr>
          <p:nvPr/>
        </p:nvPicPr>
        <p:blipFill rotWithShape="1">
          <a:blip r:embed="rId8"/>
          <a:srcRect b="12556"/>
          <a:stretch/>
        </p:blipFill>
        <p:spPr>
          <a:xfrm>
            <a:off x="7126999" y="3217142"/>
            <a:ext cx="3966907" cy="2775063"/>
          </a:xfrm>
          <a:prstGeom prst="rect">
            <a:avLst/>
          </a:prstGeom>
        </p:spPr>
      </p:pic>
      <p:sp>
        <p:nvSpPr>
          <p:cNvPr id="14" name="Title 1"/>
          <p:cNvSpPr txBox="1">
            <a:spLocks/>
          </p:cNvSpPr>
          <p:nvPr/>
        </p:nvSpPr>
        <p:spPr>
          <a:xfrm>
            <a:off x="1243013" y="206584"/>
            <a:ext cx="5512629" cy="761148"/>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smtClean="0"/>
              <a:t>Materiales y Métodos</a:t>
            </a:r>
            <a:endParaRPr lang="en-US" sz="3600" b="1" dirty="0"/>
          </a:p>
        </p:txBody>
      </p:sp>
      <p:sp>
        <p:nvSpPr>
          <p:cNvPr id="12" name="Rectángulo redondeado 11"/>
          <p:cNvSpPr/>
          <p:nvPr/>
        </p:nvSpPr>
        <p:spPr>
          <a:xfrm>
            <a:off x="1044970" y="2332761"/>
            <a:ext cx="1815320" cy="884381"/>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581093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43013" y="206584"/>
            <a:ext cx="5512629" cy="761148"/>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smtClean="0"/>
              <a:t>Materiales y Métodos</a:t>
            </a:r>
            <a:endParaRPr lang="en-US" sz="3600" b="1" dirty="0"/>
          </a:p>
        </p:txBody>
      </p:sp>
      <p:pic>
        <p:nvPicPr>
          <p:cNvPr id="3" name="Imagen 2">
            <a:hlinkClick r:id="rId2" action="ppaction://hlinksldjump"/>
          </p:cNvPr>
          <p:cNvPicPr/>
          <p:nvPr/>
        </p:nvPicPr>
        <p:blipFill rotWithShape="1">
          <a:blip r:embed="rId3">
            <a:extLst>
              <a:ext uri="{28A0092B-C50C-407E-A947-70E740481C1C}">
                <a14:useLocalDpi xmlns:a14="http://schemas.microsoft.com/office/drawing/2010/main" val="0"/>
              </a:ext>
            </a:extLst>
          </a:blip>
          <a:srcRect b="1064"/>
          <a:stretch/>
        </p:blipFill>
        <p:spPr bwMode="auto">
          <a:xfrm>
            <a:off x="854904" y="1270080"/>
            <a:ext cx="3214808" cy="472212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5"/>
          <p:cNvSpPr/>
          <p:nvPr/>
        </p:nvSpPr>
        <p:spPr>
          <a:xfrm>
            <a:off x="6430860" y="892247"/>
            <a:ext cx="1392281" cy="35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a:hlinkClick r:id="rId4" action="ppaction://hlinksldjump"/>
          </p:cNvPr>
          <p:cNvSpPr/>
          <p:nvPr/>
        </p:nvSpPr>
        <p:spPr>
          <a:xfrm>
            <a:off x="6615365" y="3911441"/>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8">
            <a:hlinkClick r:id="rId5" action="ppaction://hlinksldjump"/>
          </p:cNvPr>
          <p:cNvSpPr/>
          <p:nvPr/>
        </p:nvSpPr>
        <p:spPr>
          <a:xfrm>
            <a:off x="6546698" y="5130192"/>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a:hlinkClick r:id="rId6" action="ppaction://hlinksldjump"/>
          </p:cNvPr>
          <p:cNvSpPr/>
          <p:nvPr/>
        </p:nvSpPr>
        <p:spPr>
          <a:xfrm>
            <a:off x="6615365" y="6115558"/>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redondeado 14"/>
          <p:cNvSpPr/>
          <p:nvPr/>
        </p:nvSpPr>
        <p:spPr>
          <a:xfrm>
            <a:off x="1243013" y="4645696"/>
            <a:ext cx="1624276" cy="840704"/>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CuadroTexto 15">
            <a:extLst>
              <a:ext uri="{FF2B5EF4-FFF2-40B4-BE49-F238E27FC236}">
                <a16:creationId xmlns:a16="http://schemas.microsoft.com/office/drawing/2014/main" xmlns="" id="{FA6B6925-1367-43EB-958E-15629114C7BC}"/>
              </a:ext>
            </a:extLst>
          </p:cNvPr>
          <p:cNvSpPr txBox="1"/>
          <p:nvPr/>
        </p:nvSpPr>
        <p:spPr>
          <a:xfrm>
            <a:off x="6430860" y="1136928"/>
            <a:ext cx="4904220" cy="553998"/>
          </a:xfrm>
          <a:prstGeom prst="rect">
            <a:avLst/>
          </a:prstGeom>
          <a:noFill/>
        </p:spPr>
        <p:txBody>
          <a:bodyPr wrap="square" rtlCol="0">
            <a:spAutoFit/>
          </a:bodyPr>
          <a:lstStyle/>
          <a:p>
            <a:r>
              <a:rPr lang="es-ES_tradnl" sz="3000" b="1" dirty="0" smtClean="0">
                <a:latin typeface="Times New Roman" panose="02020603050405020304" pitchFamily="18" charset="0"/>
                <a:cs typeface="Times New Roman" panose="02020603050405020304" pitchFamily="18" charset="0"/>
              </a:rPr>
              <a:t>SRM de la aeronave</a:t>
            </a:r>
            <a:endParaRPr lang="es-ES_tradnl" sz="3000" b="1" dirty="0">
              <a:latin typeface="Times New Roman" panose="02020603050405020304" pitchFamily="18" charset="0"/>
              <a:cs typeface="Times New Roman" panose="02020603050405020304" pitchFamily="18" charset="0"/>
            </a:endParaRPr>
          </a:p>
        </p:txBody>
      </p:sp>
      <p:pic>
        <p:nvPicPr>
          <p:cNvPr id="18" name="Imagen 17"/>
          <p:cNvPicPr>
            <a:picLocks noChangeAspect="1"/>
          </p:cNvPicPr>
          <p:nvPr/>
        </p:nvPicPr>
        <p:blipFill>
          <a:blip r:embed="rId7"/>
          <a:stretch>
            <a:fillRect/>
          </a:stretch>
        </p:blipFill>
        <p:spPr>
          <a:xfrm>
            <a:off x="5984228" y="1653395"/>
            <a:ext cx="3928472" cy="4407838"/>
          </a:xfrm>
          <a:prstGeom prst="rect">
            <a:avLst/>
          </a:prstGeom>
        </p:spPr>
      </p:pic>
    </p:spTree>
    <p:extLst>
      <p:ext uri="{BB962C8B-B14F-4D97-AF65-F5344CB8AC3E}">
        <p14:creationId xmlns:p14="http://schemas.microsoft.com/office/powerpoint/2010/main" val="1692893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p:cNvPr>
          <p:cNvPicPr/>
          <p:nvPr/>
        </p:nvPicPr>
        <p:blipFill rotWithShape="1">
          <a:blip r:embed="rId3">
            <a:extLst>
              <a:ext uri="{28A0092B-C50C-407E-A947-70E740481C1C}">
                <a14:useLocalDpi xmlns:a14="http://schemas.microsoft.com/office/drawing/2010/main" val="0"/>
              </a:ext>
            </a:extLst>
          </a:blip>
          <a:srcRect b="1064"/>
          <a:stretch/>
        </p:blipFill>
        <p:spPr bwMode="auto">
          <a:xfrm>
            <a:off x="1306713" y="337457"/>
            <a:ext cx="3400891" cy="5778101"/>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ángulo 5"/>
          <p:cNvSpPr/>
          <p:nvPr/>
        </p:nvSpPr>
        <p:spPr>
          <a:xfrm>
            <a:off x="6430860" y="892247"/>
            <a:ext cx="1392281" cy="354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a:hlinkClick r:id="rId4" action="ppaction://hlinksldjump"/>
          </p:cNvPr>
          <p:cNvSpPr/>
          <p:nvPr/>
        </p:nvSpPr>
        <p:spPr>
          <a:xfrm>
            <a:off x="6615365" y="3911441"/>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8">
            <a:hlinkClick r:id="rId5" action="ppaction://hlinksldjump"/>
          </p:cNvPr>
          <p:cNvSpPr/>
          <p:nvPr/>
        </p:nvSpPr>
        <p:spPr>
          <a:xfrm>
            <a:off x="6546698" y="5130192"/>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a:hlinkClick r:id="rId6" action="ppaction://hlinksldjump"/>
          </p:cNvPr>
          <p:cNvSpPr/>
          <p:nvPr/>
        </p:nvSpPr>
        <p:spPr>
          <a:xfrm>
            <a:off x="6615365" y="6115558"/>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redondeado 14"/>
          <p:cNvSpPr/>
          <p:nvPr/>
        </p:nvSpPr>
        <p:spPr>
          <a:xfrm>
            <a:off x="1925402" y="5494132"/>
            <a:ext cx="1186288" cy="731627"/>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CuadroTexto 15">
            <a:extLst>
              <a:ext uri="{FF2B5EF4-FFF2-40B4-BE49-F238E27FC236}">
                <a16:creationId xmlns:a16="http://schemas.microsoft.com/office/drawing/2014/main" xmlns="" id="{FA6B6925-1367-43EB-958E-15629114C7BC}"/>
              </a:ext>
            </a:extLst>
          </p:cNvPr>
          <p:cNvSpPr txBox="1"/>
          <p:nvPr/>
        </p:nvSpPr>
        <p:spPr>
          <a:xfrm>
            <a:off x="5557186" y="1165207"/>
            <a:ext cx="4904220" cy="553998"/>
          </a:xfrm>
          <a:prstGeom prst="rect">
            <a:avLst/>
          </a:prstGeom>
          <a:noFill/>
        </p:spPr>
        <p:txBody>
          <a:bodyPr wrap="square" rtlCol="0">
            <a:spAutoFit/>
          </a:bodyPr>
          <a:lstStyle/>
          <a:p>
            <a:r>
              <a:rPr lang="es-ES_tradnl" sz="3000" b="1" dirty="0" smtClean="0">
                <a:latin typeface="Times New Roman" panose="02020603050405020304" pitchFamily="18" charset="0"/>
                <a:cs typeface="Times New Roman" panose="02020603050405020304" pitchFamily="18" charset="0"/>
              </a:rPr>
              <a:t>Prueba del mechero</a:t>
            </a:r>
            <a:endParaRPr lang="es-ES_tradnl" sz="3000" b="1" dirty="0">
              <a:latin typeface="Times New Roman" panose="02020603050405020304" pitchFamily="18" charset="0"/>
              <a:cs typeface="Times New Roman" panose="02020603050405020304" pitchFamily="18" charset="0"/>
            </a:endParaRPr>
          </a:p>
        </p:txBody>
      </p:sp>
      <p:sp>
        <p:nvSpPr>
          <p:cNvPr id="13" name="Rectángulo 12"/>
          <p:cNvSpPr/>
          <p:nvPr/>
        </p:nvSpPr>
        <p:spPr>
          <a:xfrm>
            <a:off x="5557186" y="1916681"/>
            <a:ext cx="5278528" cy="2015936"/>
          </a:xfrm>
          <a:prstGeom prst="rect">
            <a:avLst/>
          </a:prstGeom>
        </p:spPr>
        <p:txBody>
          <a:bodyPr wrap="square">
            <a:spAutoFit/>
          </a:bodyPr>
          <a:lstStyle/>
          <a:p>
            <a:pPr algn="just"/>
            <a:r>
              <a:rPr lang="es-EC" sz="2500" dirty="0" smtClean="0">
                <a:latin typeface="+mj-lt"/>
                <a:ea typeface="Times New Roman" panose="02020603050405020304" pitchFamily="18" charset="0"/>
                <a:cs typeface="Times New Roman" panose="02020603050405020304" pitchFamily="18" charset="0"/>
              </a:rPr>
              <a:t>Consiste </a:t>
            </a:r>
            <a:r>
              <a:rPr lang="es-EC" sz="2500" dirty="0">
                <a:latin typeface="+mj-lt"/>
                <a:ea typeface="Times New Roman" panose="02020603050405020304" pitchFamily="18" charset="0"/>
                <a:cs typeface="Times New Roman" panose="02020603050405020304" pitchFamily="18" charset="0"/>
              </a:rPr>
              <a:t>en someter a fuego a una de las probetas procedente del material original de la </a:t>
            </a:r>
            <a:r>
              <a:rPr lang="es-EC" sz="2500" dirty="0" smtClean="0">
                <a:latin typeface="+mj-lt"/>
                <a:ea typeface="Times New Roman" panose="02020603050405020304" pitchFamily="18" charset="0"/>
                <a:cs typeface="Times New Roman" panose="02020603050405020304" pitchFamily="18" charset="0"/>
              </a:rPr>
              <a:t>aeronave</a:t>
            </a:r>
            <a:r>
              <a:rPr lang="es-EC" sz="2500" dirty="0">
                <a:latin typeface="+mj-lt"/>
                <a:ea typeface="Times New Roman" panose="02020603050405020304" pitchFamily="18" charset="0"/>
                <a:cs typeface="Times New Roman" panose="02020603050405020304" pitchFamily="18" charset="0"/>
              </a:rPr>
              <a:t> </a:t>
            </a:r>
            <a:r>
              <a:rPr lang="es-EC" sz="2500" dirty="0" smtClean="0">
                <a:latin typeface="+mj-lt"/>
                <a:ea typeface="Times New Roman" panose="02020603050405020304" pitchFamily="18" charset="0"/>
                <a:cs typeface="Times New Roman" panose="02020603050405020304" pitchFamily="18" charset="0"/>
              </a:rPr>
              <a:t>para confirmar </a:t>
            </a:r>
            <a:r>
              <a:rPr lang="es-EC" sz="2500" dirty="0">
                <a:latin typeface="+mj-lt"/>
                <a:ea typeface="Times New Roman" panose="02020603050405020304" pitchFamily="18" charset="0"/>
                <a:cs typeface="Times New Roman" panose="02020603050405020304" pitchFamily="18" charset="0"/>
              </a:rPr>
              <a:t>el número de </a:t>
            </a:r>
            <a:r>
              <a:rPr lang="es-EC" sz="2500" dirty="0" smtClean="0">
                <a:latin typeface="+mj-lt"/>
                <a:ea typeface="Times New Roman" panose="02020603050405020304" pitchFamily="18" charset="0"/>
                <a:cs typeface="Times New Roman" panose="02020603050405020304" pitchFamily="18" charset="0"/>
              </a:rPr>
              <a:t>capas que indica el SRM de la aeronave.</a:t>
            </a:r>
            <a:endParaRPr lang="es-EC" sz="2500" dirty="0">
              <a:latin typeface="+mj-lt"/>
            </a:endParaRPr>
          </a:p>
        </p:txBody>
      </p:sp>
      <p:pic>
        <p:nvPicPr>
          <p:cNvPr id="14" name="Imagen 13"/>
          <p:cNvPicPr>
            <a:picLocks noChangeAspect="1"/>
          </p:cNvPicPr>
          <p:nvPr/>
        </p:nvPicPr>
        <p:blipFill>
          <a:blip r:embed="rId7"/>
          <a:stretch>
            <a:fillRect/>
          </a:stretch>
        </p:blipFill>
        <p:spPr>
          <a:xfrm>
            <a:off x="8794054" y="3944852"/>
            <a:ext cx="889675" cy="1543814"/>
          </a:xfrm>
          <a:prstGeom prst="ellipse">
            <a:avLst/>
          </a:prstGeom>
          <a:ln>
            <a:noFill/>
          </a:ln>
          <a:effectLst>
            <a:softEdge rad="112500"/>
          </a:effectLst>
        </p:spPr>
      </p:pic>
      <p:pic>
        <p:nvPicPr>
          <p:cNvPr id="17" name="Imagen 16"/>
          <p:cNvPicPr>
            <a:picLocks noChangeAspect="1"/>
          </p:cNvPicPr>
          <p:nvPr/>
        </p:nvPicPr>
        <p:blipFill>
          <a:blip r:embed="rId8"/>
          <a:stretch>
            <a:fillRect/>
          </a:stretch>
        </p:blipFill>
        <p:spPr>
          <a:xfrm>
            <a:off x="7425986" y="4082995"/>
            <a:ext cx="518486" cy="1112376"/>
          </a:xfrm>
          <a:prstGeom prst="rect">
            <a:avLst/>
          </a:prstGeom>
        </p:spPr>
      </p:pic>
    </p:spTree>
    <p:extLst>
      <p:ext uri="{BB962C8B-B14F-4D97-AF65-F5344CB8AC3E}">
        <p14:creationId xmlns:p14="http://schemas.microsoft.com/office/powerpoint/2010/main" val="773366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1312915" y="302874"/>
            <a:ext cx="3791348" cy="6118467"/>
          </a:xfrm>
          <a:prstGeom prst="rect">
            <a:avLst/>
          </a:prstGeom>
        </p:spPr>
      </p:pic>
      <p:sp>
        <p:nvSpPr>
          <p:cNvPr id="7" name="Rectángulo 6">
            <a:hlinkClick r:id="rId3" action="ppaction://hlinksldjump"/>
          </p:cNvPr>
          <p:cNvSpPr/>
          <p:nvPr/>
        </p:nvSpPr>
        <p:spPr>
          <a:xfrm>
            <a:off x="6618830" y="1374329"/>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8">
            <a:hlinkClick r:id="rId4" action="ppaction://hlinksldjump"/>
          </p:cNvPr>
          <p:cNvSpPr/>
          <p:nvPr/>
        </p:nvSpPr>
        <p:spPr>
          <a:xfrm>
            <a:off x="6618827" y="407680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p:cNvSpPr/>
          <p:nvPr/>
        </p:nvSpPr>
        <p:spPr>
          <a:xfrm>
            <a:off x="6618828" y="4879067"/>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5" action="ppaction://hlinksldjump"/>
          </p:cNvPr>
          <p:cNvSpPr/>
          <p:nvPr/>
        </p:nvSpPr>
        <p:spPr>
          <a:xfrm>
            <a:off x="6618828" y="5681330"/>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Rectángulo 13">
            <a:hlinkClick r:id="rId6" action="ppaction://hlinksldjump"/>
          </p:cNvPr>
          <p:cNvSpPr/>
          <p:nvPr/>
        </p:nvSpPr>
        <p:spPr>
          <a:xfrm>
            <a:off x="6892119" y="4681182"/>
            <a:ext cx="682388" cy="504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2" name="Imagen 11"/>
          <p:cNvPicPr/>
          <p:nvPr/>
        </p:nvPicPr>
        <p:blipFill rotWithShape="1">
          <a:blip r:embed="rId7"/>
          <a:srcRect t="5930"/>
          <a:stretch/>
        </p:blipFill>
        <p:spPr bwMode="auto">
          <a:xfrm>
            <a:off x="6618827" y="1119116"/>
            <a:ext cx="3453221" cy="2557706"/>
          </a:xfrm>
          <a:prstGeom prst="rect">
            <a:avLst/>
          </a:prstGeom>
          <a:ln>
            <a:noFill/>
          </a:ln>
          <a:extLst>
            <a:ext uri="{53640926-AAD7-44D8-BBD7-CCE9431645EC}">
              <a14:shadowObscured xmlns:a14="http://schemas.microsoft.com/office/drawing/2010/main"/>
            </a:ext>
          </a:extLst>
        </p:spPr>
      </p:pic>
      <p:sp>
        <p:nvSpPr>
          <p:cNvPr id="13" name="Rectángulo 12"/>
          <p:cNvSpPr/>
          <p:nvPr/>
        </p:nvSpPr>
        <p:spPr>
          <a:xfrm>
            <a:off x="4575911" y="3777553"/>
            <a:ext cx="7306825" cy="1508362"/>
          </a:xfrm>
          <a:prstGeom prst="rect">
            <a:avLst/>
          </a:prstGeom>
        </p:spPr>
        <p:txBody>
          <a:bodyPr wrap="square">
            <a:spAutoFit/>
          </a:bodyPr>
          <a:lstStyle/>
          <a:p>
            <a:pPr marL="457200" algn="ctr">
              <a:lnSpc>
                <a:spcPct val="107000"/>
              </a:lnSpc>
              <a:spcAft>
                <a:spcPts val="0"/>
              </a:spcAft>
              <a:tabLst>
                <a:tab pos="1590040" algn="l"/>
              </a:tabLst>
            </a:pPr>
            <a:r>
              <a:rPr lang="es-EC" sz="2500" dirty="0" smtClean="0">
                <a:latin typeface="Times New Roman" panose="02020603050405020304" pitchFamily="18" charset="0"/>
                <a:ea typeface="Times New Roman" panose="02020603050405020304" pitchFamily="18" charset="0"/>
                <a:cs typeface="Times New Roman" panose="02020603050405020304" pitchFamily="18" charset="0"/>
              </a:rPr>
              <a:t>Capas de </a:t>
            </a:r>
            <a:r>
              <a:rPr lang="es-EC" sz="2500" dirty="0">
                <a:latin typeface="Times New Roman" panose="02020603050405020304" pitchFamily="18" charset="0"/>
                <a:ea typeface="Times New Roman" panose="02020603050405020304" pitchFamily="18" charset="0"/>
                <a:cs typeface="Times New Roman" panose="02020603050405020304" pitchFamily="18" charset="0"/>
              </a:rPr>
              <a:t>la </a:t>
            </a:r>
            <a:r>
              <a:rPr lang="es-ES" sz="2500" dirty="0">
                <a:latin typeface="Times New Roman" panose="02020603050405020304" pitchFamily="18" charset="0"/>
                <a:ea typeface="Times New Roman" panose="02020603050405020304" pitchFamily="18" charset="0"/>
                <a:cs typeface="Times New Roman" panose="02020603050405020304" pitchFamily="18" charset="0"/>
              </a:rPr>
              <a:t>pieza </a:t>
            </a:r>
            <a:r>
              <a:rPr lang="es-ES" sz="2500" dirty="0" smtClean="0">
                <a:latin typeface="Times New Roman" panose="02020603050405020304" pitchFamily="18" charset="0"/>
                <a:ea typeface="Times New Roman" panose="02020603050405020304" pitchFamily="18" charset="0"/>
                <a:cs typeface="Times New Roman" panose="02020603050405020304" pitchFamily="18" charset="0"/>
              </a:rPr>
              <a:t>seg</a:t>
            </a:r>
            <a:r>
              <a:rPr lang="es-EC" sz="2500" dirty="0" smtClean="0">
                <a:latin typeface="Times New Roman" panose="02020603050405020304" pitchFamily="18" charset="0"/>
                <a:ea typeface="Times New Roman" panose="02020603050405020304" pitchFamily="18" charset="0"/>
                <a:cs typeface="Times New Roman" panose="02020603050405020304" pitchFamily="18" charset="0"/>
              </a:rPr>
              <a:t>ún manual SRM</a:t>
            </a:r>
            <a:r>
              <a:rPr lang="es-EC" sz="2500" dirty="0">
                <a:latin typeface="Calibri" panose="020F0502020204030204" pitchFamily="34" charset="0"/>
                <a:ea typeface="Times New Roman" panose="02020603050405020304" pitchFamily="18" charset="0"/>
                <a:cs typeface="Times New Roman" panose="02020603050405020304" pitchFamily="18" charset="0"/>
              </a:rPr>
              <a:t> </a:t>
            </a:r>
            <a:r>
              <a:rPr lang="es-ES" sz="2500" dirty="0" smtClean="0">
                <a:latin typeface="Times New Roman" panose="02020603050405020304" pitchFamily="18" charset="0"/>
                <a:ea typeface="Times New Roman" panose="02020603050405020304" pitchFamily="18" charset="0"/>
                <a:cs typeface="Times New Roman" panose="02020603050405020304" pitchFamily="18" charset="0"/>
              </a:rPr>
              <a:t>P/N </a:t>
            </a:r>
            <a:r>
              <a:rPr lang="es-ES" sz="2500" dirty="0">
                <a:latin typeface="Times New Roman" panose="02020603050405020304" pitchFamily="18" charset="0"/>
                <a:ea typeface="Times New Roman" panose="02020603050405020304" pitchFamily="18" charset="0"/>
                <a:cs typeface="Times New Roman" panose="02020603050405020304" pitchFamily="18" charset="0"/>
              </a:rPr>
              <a:t>314-19390-402 del </a:t>
            </a:r>
            <a:r>
              <a:rPr lang="es-EC" sz="2500" dirty="0">
                <a:latin typeface="Times New Roman" panose="02020603050405020304" pitchFamily="18" charset="0"/>
                <a:ea typeface="Times New Roman" panose="02020603050405020304" pitchFamily="18" charset="0"/>
                <a:cs typeface="Times New Roman" panose="02020603050405020304" pitchFamily="18" charset="0"/>
              </a:rPr>
              <a:t>Avión A-29</a:t>
            </a:r>
            <a:r>
              <a:rPr lang="es-EC" sz="25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s-EC" sz="2500" dirty="0">
              <a:latin typeface="Calibri" panose="020F0502020204030204" pitchFamily="34" charset="0"/>
              <a:ea typeface="Times New Roman" panose="02020603050405020304" pitchFamily="18" charset="0"/>
              <a:cs typeface="Times New Roman" panose="02020603050405020304" pitchFamily="18" charset="0"/>
            </a:endParaRPr>
          </a:p>
          <a:p>
            <a:pPr marL="457200" algn="ctr">
              <a:lnSpc>
                <a:spcPct val="107000"/>
              </a:lnSpc>
              <a:spcAft>
                <a:spcPts val="800"/>
              </a:spcAft>
              <a:tabLst>
                <a:tab pos="159004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Fuente: (Manual SRM de la aeronave A-29, Wing Teap Leading-Edge Skin 57-43-01,p1, 2015)</a:t>
            </a:r>
            <a:endParaRPr lang="es-EC"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ángulo redondeado 14"/>
          <p:cNvSpPr/>
          <p:nvPr/>
        </p:nvSpPr>
        <p:spPr>
          <a:xfrm>
            <a:off x="1516074" y="750628"/>
            <a:ext cx="1923162" cy="1336666"/>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4270466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1312915" y="302874"/>
            <a:ext cx="3791348" cy="6118467"/>
          </a:xfrm>
          <a:prstGeom prst="rect">
            <a:avLst/>
          </a:prstGeom>
        </p:spPr>
      </p:pic>
      <p:sp>
        <p:nvSpPr>
          <p:cNvPr id="7" name="Rectángulo 6">
            <a:hlinkClick r:id="rId3" action="ppaction://hlinksldjump"/>
          </p:cNvPr>
          <p:cNvSpPr/>
          <p:nvPr/>
        </p:nvSpPr>
        <p:spPr>
          <a:xfrm>
            <a:off x="6618830" y="1374329"/>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8">
            <a:hlinkClick r:id="rId4" action="ppaction://hlinksldjump"/>
          </p:cNvPr>
          <p:cNvSpPr/>
          <p:nvPr/>
        </p:nvSpPr>
        <p:spPr>
          <a:xfrm>
            <a:off x="6618827" y="407680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p:cNvSpPr/>
          <p:nvPr/>
        </p:nvSpPr>
        <p:spPr>
          <a:xfrm>
            <a:off x="6618828" y="4879067"/>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5" action="ppaction://hlinksldjump"/>
          </p:cNvPr>
          <p:cNvSpPr/>
          <p:nvPr/>
        </p:nvSpPr>
        <p:spPr>
          <a:xfrm>
            <a:off x="6618828" y="5681330"/>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Rectángulo 13">
            <a:hlinkClick r:id="rId6" action="ppaction://hlinksldjump"/>
          </p:cNvPr>
          <p:cNvSpPr/>
          <p:nvPr/>
        </p:nvSpPr>
        <p:spPr>
          <a:xfrm>
            <a:off x="6892119" y="4681182"/>
            <a:ext cx="682388" cy="504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redondeado 14"/>
          <p:cNvSpPr/>
          <p:nvPr/>
        </p:nvSpPr>
        <p:spPr>
          <a:xfrm>
            <a:off x="1542198" y="3676822"/>
            <a:ext cx="1872079" cy="826940"/>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CuadroTexto 15">
            <a:extLst>
              <a:ext uri="{FF2B5EF4-FFF2-40B4-BE49-F238E27FC236}">
                <a16:creationId xmlns:a16="http://schemas.microsoft.com/office/drawing/2014/main" xmlns="" id="{FA6B6925-1367-43EB-958E-15629114C7BC}"/>
              </a:ext>
            </a:extLst>
          </p:cNvPr>
          <p:cNvSpPr txBox="1"/>
          <p:nvPr/>
        </p:nvSpPr>
        <p:spPr>
          <a:xfrm>
            <a:off x="5449858" y="131228"/>
            <a:ext cx="5235920" cy="2092881"/>
          </a:xfrm>
          <a:prstGeom prst="rect">
            <a:avLst/>
          </a:prstGeom>
          <a:noFill/>
        </p:spPr>
        <p:txBody>
          <a:bodyPr wrap="square" rtlCol="0">
            <a:spAutoFit/>
          </a:bodyPr>
          <a:lstStyle/>
          <a:p>
            <a:pPr algn="ctr"/>
            <a:r>
              <a:rPr lang="es-ES_tradnl" sz="3000" b="1" dirty="0" smtClean="0">
                <a:latin typeface="Times New Roman" panose="02020603050405020304" pitchFamily="18" charset="0"/>
                <a:cs typeface="Times New Roman" panose="02020603050405020304" pitchFamily="18" charset="0"/>
              </a:rPr>
              <a:t>Ensayo Destructivos</a:t>
            </a:r>
          </a:p>
          <a:p>
            <a:pPr algn="ctr"/>
            <a:r>
              <a:rPr lang="es-ES_tradnl" sz="3000" b="1" dirty="0" smtClean="0">
                <a:latin typeface="Times New Roman" panose="02020603050405020304" pitchFamily="18" charset="0"/>
                <a:cs typeface="Times New Roman" panose="02020603050405020304" pitchFamily="18" charset="0"/>
              </a:rPr>
              <a:t>y</a:t>
            </a:r>
          </a:p>
          <a:p>
            <a:pPr algn="ctr"/>
            <a:r>
              <a:rPr lang="es-ES_tradnl" sz="3000" b="1" dirty="0" smtClean="0">
                <a:latin typeface="Times New Roman" panose="02020603050405020304" pitchFamily="18" charset="0"/>
                <a:cs typeface="Times New Roman" panose="02020603050405020304" pitchFamily="18" charset="0"/>
              </a:rPr>
              <a:t>Ensayos no Destructivos</a:t>
            </a:r>
          </a:p>
          <a:p>
            <a:endParaRPr lang="es-ES_tradnl" sz="4000" b="1" dirty="0">
              <a:latin typeface="Times New Roman" panose="02020603050405020304" pitchFamily="18" charset="0"/>
              <a:cs typeface="Times New Roman" panose="02020603050405020304" pitchFamily="18" charset="0"/>
            </a:endParaRPr>
          </a:p>
        </p:txBody>
      </p:sp>
      <p:sp>
        <p:nvSpPr>
          <p:cNvPr id="17" name="Rectángulo redondeado 16">
            <a:hlinkClick r:id="rId7" action="ppaction://hlinkpres?slideindex=1&amp;slidetitle="/>
          </p:cNvPr>
          <p:cNvSpPr/>
          <p:nvPr/>
        </p:nvSpPr>
        <p:spPr>
          <a:xfrm>
            <a:off x="5449858" y="2108690"/>
            <a:ext cx="2264269" cy="3488875"/>
          </a:xfrm>
          <a:prstGeom prst="round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8" name="Imagen 17"/>
          <p:cNvPicPr/>
          <p:nvPr/>
        </p:nvPicPr>
        <p:blipFill rotWithShape="1">
          <a:blip r:embed="rId9">
            <a:extLst>
              <a:ext uri="{28A0092B-C50C-407E-A947-70E740481C1C}">
                <a14:useLocalDpi xmlns:a14="http://schemas.microsoft.com/office/drawing/2010/main" val="0"/>
              </a:ext>
            </a:extLst>
          </a:blip>
          <a:srcRect r="48790"/>
          <a:stretch/>
        </p:blipFill>
        <p:spPr>
          <a:xfrm>
            <a:off x="8883096" y="2063706"/>
            <a:ext cx="2292826" cy="3488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ángulo 18"/>
          <p:cNvSpPr/>
          <p:nvPr/>
        </p:nvSpPr>
        <p:spPr>
          <a:xfrm>
            <a:off x="8537502" y="5401089"/>
            <a:ext cx="2977694" cy="9153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algn="ctr" defTabSz="1111250">
              <a:lnSpc>
                <a:spcPct val="90000"/>
              </a:lnSpc>
              <a:spcBef>
                <a:spcPct val="0"/>
              </a:spcBef>
              <a:spcAft>
                <a:spcPct val="35000"/>
              </a:spcAft>
            </a:pPr>
            <a:r>
              <a:rPr lang="es-EC" sz="2000" kern="1200" dirty="0" smtClean="0">
                <a:latin typeface="+mj-lt"/>
              </a:rPr>
              <a:t>Foto:  Ensayo de flexión Shimadzu AGS-X (50KN) </a:t>
            </a:r>
            <a:r>
              <a:rPr lang="es-EC" sz="2000" dirty="0">
                <a:solidFill>
                  <a:schemeClr val="tx1"/>
                </a:solidFill>
                <a:latin typeface="+mj-lt"/>
              </a:rPr>
              <a:t>con puente de flexión</a:t>
            </a:r>
          </a:p>
          <a:p>
            <a:pPr lvl="0" algn="ctr" defTabSz="1111250">
              <a:lnSpc>
                <a:spcPct val="90000"/>
              </a:lnSpc>
              <a:spcBef>
                <a:spcPct val="0"/>
              </a:spcBef>
              <a:spcAft>
                <a:spcPct val="35000"/>
              </a:spcAft>
            </a:pPr>
            <a:endParaRPr lang="es-EC" sz="2500" kern="1200" dirty="0"/>
          </a:p>
        </p:txBody>
      </p:sp>
      <p:sp>
        <p:nvSpPr>
          <p:cNvPr id="22" name="Rectángulo 21"/>
          <p:cNvSpPr/>
          <p:nvPr/>
        </p:nvSpPr>
        <p:spPr>
          <a:xfrm>
            <a:off x="5100669" y="5459208"/>
            <a:ext cx="2984015" cy="9153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algn="ctr" defTabSz="1111250">
              <a:lnSpc>
                <a:spcPct val="90000"/>
              </a:lnSpc>
              <a:spcBef>
                <a:spcPct val="0"/>
              </a:spcBef>
              <a:spcAft>
                <a:spcPct val="35000"/>
              </a:spcAft>
            </a:pPr>
            <a:r>
              <a:rPr lang="es-EC" sz="2000" kern="1200" dirty="0" smtClean="0">
                <a:latin typeface="+mj-lt"/>
              </a:rPr>
              <a:t>Foto:  Shimadzu AGS-X (50KN)</a:t>
            </a:r>
            <a:endParaRPr lang="es-EC" sz="2000" kern="1200" dirty="0"/>
          </a:p>
        </p:txBody>
      </p:sp>
      <p:sp>
        <p:nvSpPr>
          <p:cNvPr id="23" name="Rectángulo 22"/>
          <p:cNvSpPr/>
          <p:nvPr/>
        </p:nvSpPr>
        <p:spPr>
          <a:xfrm>
            <a:off x="5089984" y="1512672"/>
            <a:ext cx="3095601" cy="9153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algn="ctr" defTabSz="1111250">
              <a:lnSpc>
                <a:spcPct val="90000"/>
              </a:lnSpc>
              <a:spcBef>
                <a:spcPct val="0"/>
              </a:spcBef>
              <a:spcAft>
                <a:spcPct val="35000"/>
              </a:spcAft>
            </a:pPr>
            <a:r>
              <a:rPr lang="es-EC" sz="2500" kern="1200" dirty="0" smtClean="0">
                <a:latin typeface="+mj-lt"/>
              </a:rPr>
              <a:t>Ensayo de Tracción</a:t>
            </a:r>
            <a:endParaRPr lang="es-EC" sz="2500" kern="1200" dirty="0"/>
          </a:p>
        </p:txBody>
      </p:sp>
      <p:sp>
        <p:nvSpPr>
          <p:cNvPr id="24" name="Rectángulo 23"/>
          <p:cNvSpPr/>
          <p:nvPr/>
        </p:nvSpPr>
        <p:spPr>
          <a:xfrm>
            <a:off x="8531180" y="1512672"/>
            <a:ext cx="2984015" cy="9153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algn="ctr" defTabSz="1111250">
              <a:lnSpc>
                <a:spcPct val="90000"/>
              </a:lnSpc>
              <a:spcBef>
                <a:spcPct val="0"/>
              </a:spcBef>
              <a:spcAft>
                <a:spcPct val="35000"/>
              </a:spcAft>
            </a:pPr>
            <a:r>
              <a:rPr lang="es-EC" sz="2500" kern="1200" dirty="0" smtClean="0">
                <a:latin typeface="+mj-lt"/>
              </a:rPr>
              <a:t>Ensayo de flexión</a:t>
            </a:r>
            <a:endParaRPr lang="es-EC" sz="2500" kern="1200" dirty="0"/>
          </a:p>
        </p:txBody>
      </p:sp>
      <p:sp>
        <p:nvSpPr>
          <p:cNvPr id="20" name="Rectángulo redondeado 19"/>
          <p:cNvSpPr/>
          <p:nvPr/>
        </p:nvSpPr>
        <p:spPr>
          <a:xfrm>
            <a:off x="1697382" y="2593074"/>
            <a:ext cx="1550786" cy="1083747"/>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274003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743202" y="1460308"/>
            <a:ext cx="3835020" cy="355481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INTRODUCCIÓN</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JUSTIFICACIÓN</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ALCANCE</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OBJETIVOS</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MARCO TEÓRICO</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EXPERIMENTACIÓN</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CONCLUSIONES</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RECOMENDACIONES</a:t>
            </a:r>
          </a:p>
          <a:p>
            <a:pPr marL="342900" indent="-342900">
              <a:buAutoNum type="arabicPeriod"/>
            </a:pPr>
            <a:r>
              <a:rPr lang="es-EC" sz="25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VIDEO</a:t>
            </a:r>
            <a:endParaRPr lang="es-EC" sz="2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p:cNvSpPr txBox="1"/>
          <p:nvPr/>
        </p:nvSpPr>
        <p:spPr>
          <a:xfrm>
            <a:off x="1189491" y="196503"/>
            <a:ext cx="648537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Agenda</a:t>
            </a:r>
            <a:endParaRPr lang="es-EC" sz="3600" b="1"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7326882" y="1179499"/>
            <a:ext cx="3021802" cy="4116435"/>
          </a:xfrm>
          <a:prstGeom prst="ellipse">
            <a:avLst/>
          </a:prstGeom>
          <a:ln>
            <a:noFill/>
          </a:ln>
          <a:effectLst>
            <a:outerShdw blurRad="152400" dist="317500" dir="5400000" sx="90000" sy="-19000" rotWithShape="0">
              <a:prstClr val="black">
                <a:alpha val="15000"/>
              </a:prstClr>
            </a:outerShdw>
            <a:reflection blurRad="6350" stA="50000" endA="295" endPos="92000" dist="101600" dir="5400000" sy="-100000" algn="bl" rotWithShape="0"/>
            <a:softEdge rad="112500"/>
          </a:effectLst>
        </p:spPr>
      </p:pic>
    </p:spTree>
    <p:extLst>
      <p:ext uri="{BB962C8B-B14F-4D97-AF65-F5344CB8AC3E}">
        <p14:creationId xmlns:p14="http://schemas.microsoft.com/office/powerpoint/2010/main" val="23576396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1312915" y="302874"/>
            <a:ext cx="3791348" cy="6118467"/>
          </a:xfrm>
          <a:prstGeom prst="rect">
            <a:avLst/>
          </a:prstGeom>
        </p:spPr>
      </p:pic>
      <p:sp>
        <p:nvSpPr>
          <p:cNvPr id="7" name="Rectángulo 6">
            <a:hlinkClick r:id="rId3" action="ppaction://hlinksldjump"/>
          </p:cNvPr>
          <p:cNvSpPr/>
          <p:nvPr/>
        </p:nvSpPr>
        <p:spPr>
          <a:xfrm>
            <a:off x="6618830" y="1374329"/>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Rectángulo 8">
            <a:hlinkClick r:id="rId4" action="ppaction://hlinksldjump"/>
          </p:cNvPr>
          <p:cNvSpPr/>
          <p:nvPr/>
        </p:nvSpPr>
        <p:spPr>
          <a:xfrm>
            <a:off x="6618827" y="407680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p:cNvSpPr/>
          <p:nvPr/>
        </p:nvSpPr>
        <p:spPr>
          <a:xfrm>
            <a:off x="6618828" y="4879067"/>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5" action="ppaction://hlinksldjump"/>
          </p:cNvPr>
          <p:cNvSpPr/>
          <p:nvPr/>
        </p:nvSpPr>
        <p:spPr>
          <a:xfrm>
            <a:off x="6618828" y="5681330"/>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Rectángulo 13">
            <a:hlinkClick r:id="rId6" action="ppaction://hlinksldjump"/>
          </p:cNvPr>
          <p:cNvSpPr/>
          <p:nvPr/>
        </p:nvSpPr>
        <p:spPr>
          <a:xfrm>
            <a:off x="6892119" y="4681182"/>
            <a:ext cx="682388" cy="504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redondeado 14"/>
          <p:cNvSpPr/>
          <p:nvPr/>
        </p:nvSpPr>
        <p:spPr>
          <a:xfrm>
            <a:off x="1692323" y="4436217"/>
            <a:ext cx="1678674" cy="885700"/>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aphicFrame>
        <p:nvGraphicFramePr>
          <p:cNvPr id="20" name="Diagrama 19"/>
          <p:cNvGraphicFramePr/>
          <p:nvPr>
            <p:extLst>
              <p:ext uri="{D42A27DB-BD31-4B8C-83A1-F6EECF244321}">
                <p14:modId xmlns:p14="http://schemas.microsoft.com/office/powerpoint/2010/main" val="1715518540"/>
              </p:ext>
            </p:extLst>
          </p:nvPr>
        </p:nvGraphicFramePr>
        <p:xfrm>
          <a:off x="4832100" y="2051056"/>
          <a:ext cx="6774376" cy="40514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itle 1"/>
          <p:cNvSpPr txBox="1">
            <a:spLocks/>
          </p:cNvSpPr>
          <p:nvPr/>
        </p:nvSpPr>
        <p:spPr>
          <a:xfrm>
            <a:off x="5759822" y="827756"/>
            <a:ext cx="2878611" cy="802263"/>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smtClean="0"/>
              <a:t>Normativa  </a:t>
            </a:r>
            <a:endParaRPr lang="en-US" sz="3600" b="1" dirty="0"/>
          </a:p>
        </p:txBody>
      </p:sp>
      <p:pic>
        <p:nvPicPr>
          <p:cNvPr id="2" name="Imagen 1"/>
          <p:cNvPicPr>
            <a:picLocks noChangeAspect="1"/>
          </p:cNvPicPr>
          <p:nvPr/>
        </p:nvPicPr>
        <p:blipFill rotWithShape="1">
          <a:blip r:embed="rId12"/>
          <a:srcRect r="6504" b="19666"/>
          <a:stretch/>
        </p:blipFill>
        <p:spPr>
          <a:xfrm>
            <a:off x="8137681" y="302874"/>
            <a:ext cx="2164343" cy="1637731"/>
          </a:xfrm>
          <a:prstGeom prst="rect">
            <a:avLst/>
          </a:prstGeom>
        </p:spPr>
      </p:pic>
      <p:sp>
        <p:nvSpPr>
          <p:cNvPr id="13" name="Rectángulo redondeado 12"/>
          <p:cNvSpPr/>
          <p:nvPr/>
        </p:nvSpPr>
        <p:spPr>
          <a:xfrm>
            <a:off x="1692323" y="5415900"/>
            <a:ext cx="1678674" cy="616410"/>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764976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1288437" y="99280"/>
            <a:ext cx="4570169" cy="6385926"/>
          </a:xfrm>
          <a:prstGeom prst="rect">
            <a:avLst/>
          </a:prstGeom>
          <a:noFill/>
          <a:ln>
            <a:noFill/>
          </a:ln>
        </p:spPr>
      </p:pic>
      <p:sp>
        <p:nvSpPr>
          <p:cNvPr id="6" name="Rectángulo 5"/>
          <p:cNvSpPr/>
          <p:nvPr/>
        </p:nvSpPr>
        <p:spPr>
          <a:xfrm>
            <a:off x="6305179" y="1142212"/>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p:cNvSpPr/>
          <p:nvPr/>
        </p:nvSpPr>
        <p:spPr>
          <a:xfrm>
            <a:off x="6305179" y="2688609"/>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p:cNvSpPr/>
          <p:nvPr/>
        </p:nvSpPr>
        <p:spPr>
          <a:xfrm>
            <a:off x="6233413" y="419122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p:cNvSpPr/>
          <p:nvPr/>
        </p:nvSpPr>
        <p:spPr>
          <a:xfrm>
            <a:off x="6305179" y="3292243"/>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3" action="ppaction://hlinksldjump"/>
          </p:cNvPr>
          <p:cNvSpPr/>
          <p:nvPr/>
        </p:nvSpPr>
        <p:spPr>
          <a:xfrm>
            <a:off x="6233413" y="5338215"/>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Rectángulo 2">
            <a:hlinkClick r:id="rId4" action="ppaction://hlinksldjump"/>
          </p:cNvPr>
          <p:cNvSpPr/>
          <p:nvPr/>
        </p:nvSpPr>
        <p:spPr>
          <a:xfrm>
            <a:off x="6305179" y="2688609"/>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redondeado 11"/>
          <p:cNvSpPr/>
          <p:nvPr/>
        </p:nvSpPr>
        <p:spPr>
          <a:xfrm>
            <a:off x="1374017" y="605957"/>
            <a:ext cx="2815053" cy="1480783"/>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Título 1"/>
          <p:cNvSpPr txBox="1">
            <a:spLocks/>
          </p:cNvSpPr>
          <p:nvPr/>
        </p:nvSpPr>
        <p:spPr>
          <a:xfrm>
            <a:off x="6182071" y="3121377"/>
            <a:ext cx="3319435" cy="761644"/>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2500" b="1" dirty="0" smtClean="0"/>
              <a:t>Planos de Corte</a:t>
            </a:r>
            <a:endParaRPr lang="es-EC" sz="2500" b="1" dirty="0"/>
          </a:p>
        </p:txBody>
      </p:sp>
      <p:pic>
        <p:nvPicPr>
          <p:cNvPr id="14" name="Imagen 13"/>
          <p:cNvPicPr/>
          <p:nvPr/>
        </p:nvPicPr>
        <p:blipFill>
          <a:blip r:embed="rId5">
            <a:extLst>
              <a:ext uri="{28A0092B-C50C-407E-A947-70E740481C1C}">
                <a14:useLocalDpi xmlns:a14="http://schemas.microsoft.com/office/drawing/2010/main" val="0"/>
              </a:ext>
            </a:extLst>
          </a:blip>
          <a:stretch>
            <a:fillRect/>
          </a:stretch>
        </p:blipFill>
        <p:spPr>
          <a:xfrm>
            <a:off x="7301054" y="1088981"/>
            <a:ext cx="3043494" cy="2302899"/>
          </a:xfrm>
          <a:prstGeom prst="rect">
            <a:avLst/>
          </a:prstGeom>
        </p:spPr>
      </p:pic>
      <p:sp>
        <p:nvSpPr>
          <p:cNvPr id="15" name="Rectángulo 14"/>
          <p:cNvSpPr/>
          <p:nvPr/>
        </p:nvSpPr>
        <p:spPr>
          <a:xfrm>
            <a:off x="6206996" y="363992"/>
            <a:ext cx="4492849" cy="1498231"/>
          </a:xfrm>
          <a:prstGeom prst="rect">
            <a:avLst/>
          </a:prstGeom>
        </p:spPr>
        <p:txBody>
          <a:bodyPr wrap="square">
            <a:spAutoFit/>
          </a:bodyPr>
          <a:lstStyle/>
          <a:p>
            <a:r>
              <a:rPr lang="es-EC" sz="2500" b="1" dirty="0" smtClean="0"/>
              <a:t>Vista frontal </a:t>
            </a:r>
            <a:endParaRPr lang="es-EC" sz="2500" b="1" dirty="0"/>
          </a:p>
          <a:p>
            <a:r>
              <a:rPr lang="es-EC" sz="2500" dirty="0" smtClean="0"/>
              <a:t>borde de </a:t>
            </a:r>
            <a:r>
              <a:rPr lang="es-EC" sz="2500" dirty="0"/>
              <a:t>ataque </a:t>
            </a:r>
            <a:r>
              <a:rPr lang="es-EC" sz="2500" dirty="0" smtClean="0"/>
              <a:t>del </a:t>
            </a:r>
            <a:r>
              <a:rPr lang="es-EC" sz="2500" dirty="0"/>
              <a:t>Avión Super Tucano A-29.</a:t>
            </a:r>
          </a:p>
          <a:p>
            <a:pPr marL="457200" algn="ctr">
              <a:lnSpc>
                <a:spcPct val="107000"/>
              </a:lnSpc>
              <a:spcAft>
                <a:spcPts val="0"/>
              </a:spcAft>
              <a:tabLst>
                <a:tab pos="1590040" algn="l"/>
              </a:tabLst>
            </a:pP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Imagen 16"/>
          <p:cNvPicPr/>
          <p:nvPr/>
        </p:nvPicPr>
        <p:blipFill>
          <a:blip r:embed="rId6">
            <a:extLst>
              <a:ext uri="{28A0092B-C50C-407E-A947-70E740481C1C}">
                <a14:useLocalDpi xmlns:a14="http://schemas.microsoft.com/office/drawing/2010/main" val="0"/>
              </a:ext>
            </a:extLst>
          </a:blip>
          <a:stretch>
            <a:fillRect/>
          </a:stretch>
        </p:blipFill>
        <p:spPr>
          <a:xfrm>
            <a:off x="6182071" y="3612518"/>
            <a:ext cx="5083476" cy="1398673"/>
          </a:xfrm>
          <a:prstGeom prst="rect">
            <a:avLst/>
          </a:prstGeom>
        </p:spPr>
      </p:pic>
      <p:sp>
        <p:nvSpPr>
          <p:cNvPr id="19" name="Rectángulo 18"/>
          <p:cNvSpPr/>
          <p:nvPr/>
        </p:nvSpPr>
        <p:spPr>
          <a:xfrm>
            <a:off x="6206996" y="5011191"/>
            <a:ext cx="4330036" cy="1327286"/>
          </a:xfrm>
          <a:prstGeom prst="rect">
            <a:avLst/>
          </a:prstGeom>
        </p:spPr>
        <p:txBody>
          <a:bodyPr wrap="square">
            <a:spAutoFit/>
          </a:bodyPr>
          <a:lstStyle/>
          <a:p>
            <a:pPr marL="457200" algn="ctr">
              <a:lnSpc>
                <a:spcPct val="107000"/>
              </a:lnSpc>
              <a:spcAft>
                <a:spcPts val="0"/>
              </a:spcAft>
              <a:tabLst>
                <a:tab pos="1590040" algn="l"/>
              </a:tabLst>
            </a:pPr>
            <a:r>
              <a:rPr lang="es-EC" sz="2500" dirty="0" smtClean="0">
                <a:latin typeface="Times New Roman" panose="02020603050405020304" pitchFamily="18" charset="0"/>
                <a:ea typeface="Times New Roman" panose="02020603050405020304" pitchFamily="18" charset="0"/>
                <a:cs typeface="Times New Roman" panose="02020603050405020304" pitchFamily="18" charset="0"/>
              </a:rPr>
              <a:t>Planos </a:t>
            </a:r>
            <a:r>
              <a:rPr lang="es-EC" sz="2500" dirty="0">
                <a:latin typeface="Times New Roman" panose="02020603050405020304" pitchFamily="18" charset="0"/>
                <a:ea typeface="Times New Roman" panose="02020603050405020304" pitchFamily="18" charset="0"/>
                <a:cs typeface="Times New Roman" panose="02020603050405020304" pitchFamily="18" charset="0"/>
              </a:rPr>
              <a:t>de corte de probetas del borde de ataque </a:t>
            </a:r>
            <a:r>
              <a:rPr lang="es-EC" sz="2500" dirty="0" smtClean="0">
                <a:latin typeface="Times New Roman" panose="02020603050405020304" pitchFamily="18" charset="0"/>
                <a:ea typeface="Times New Roman" panose="02020603050405020304" pitchFamily="18" charset="0"/>
                <a:cs typeface="Times New Roman" panose="02020603050405020304" pitchFamily="18" charset="0"/>
              </a:rPr>
              <a:t>del </a:t>
            </a:r>
            <a:r>
              <a:rPr lang="es-EC" sz="2500" dirty="0">
                <a:latin typeface="Times New Roman" panose="02020603050405020304" pitchFamily="18" charset="0"/>
                <a:ea typeface="Times New Roman" panose="02020603050405020304" pitchFamily="18" charset="0"/>
                <a:cs typeface="Times New Roman" panose="02020603050405020304" pitchFamily="18" charset="0"/>
              </a:rPr>
              <a:t>Avión Super Tucano A-29.</a:t>
            </a:r>
            <a:endParaRPr lang="es-EC" sz="25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263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1289555" y="188671"/>
            <a:ext cx="4570169" cy="6385926"/>
          </a:xfrm>
          <a:prstGeom prst="rect">
            <a:avLst/>
          </a:prstGeom>
          <a:noFill/>
          <a:ln>
            <a:noFill/>
          </a:ln>
        </p:spPr>
      </p:pic>
      <p:sp>
        <p:nvSpPr>
          <p:cNvPr id="6" name="Rectángulo 5"/>
          <p:cNvSpPr/>
          <p:nvPr/>
        </p:nvSpPr>
        <p:spPr>
          <a:xfrm>
            <a:off x="6305179" y="1142212"/>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p:cNvSpPr/>
          <p:nvPr/>
        </p:nvSpPr>
        <p:spPr>
          <a:xfrm>
            <a:off x="6305179" y="2688609"/>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p:cNvSpPr/>
          <p:nvPr/>
        </p:nvSpPr>
        <p:spPr>
          <a:xfrm>
            <a:off x="6233413" y="419122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p:cNvSpPr/>
          <p:nvPr/>
        </p:nvSpPr>
        <p:spPr>
          <a:xfrm>
            <a:off x="6305179" y="3292243"/>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3" action="ppaction://hlinksldjump"/>
          </p:cNvPr>
          <p:cNvSpPr/>
          <p:nvPr/>
        </p:nvSpPr>
        <p:spPr>
          <a:xfrm>
            <a:off x="6233413" y="5338215"/>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Rectángulo 2">
            <a:hlinkClick r:id="rId4" action="ppaction://hlinksldjump"/>
          </p:cNvPr>
          <p:cNvSpPr/>
          <p:nvPr/>
        </p:nvSpPr>
        <p:spPr>
          <a:xfrm>
            <a:off x="6305179" y="2688609"/>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redondeado 11"/>
          <p:cNvSpPr/>
          <p:nvPr/>
        </p:nvSpPr>
        <p:spPr>
          <a:xfrm>
            <a:off x="2047164" y="2509812"/>
            <a:ext cx="1405720" cy="715158"/>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Título 1"/>
          <p:cNvSpPr txBox="1">
            <a:spLocks/>
          </p:cNvSpPr>
          <p:nvPr/>
        </p:nvSpPr>
        <p:spPr>
          <a:xfrm>
            <a:off x="7185930" y="-65355"/>
            <a:ext cx="3109307" cy="1325563"/>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2500" b="1" dirty="0" smtClean="0"/>
              <a:t>Corte de probetas</a:t>
            </a:r>
            <a:endParaRPr lang="es-EC" sz="2500" b="1" dirty="0"/>
          </a:p>
        </p:txBody>
      </p:sp>
      <p:pic>
        <p:nvPicPr>
          <p:cNvPr id="20" name="Marcador de contenido 3"/>
          <p:cNvPicPr>
            <a:picLocks noChangeAspect="1"/>
          </p:cNvPicPr>
          <p:nvPr/>
        </p:nvPicPr>
        <p:blipFill rotWithShape="1">
          <a:blip r:embed="rId5"/>
          <a:srcRect b="15293"/>
          <a:stretch/>
        </p:blipFill>
        <p:spPr>
          <a:xfrm>
            <a:off x="7196089" y="836943"/>
            <a:ext cx="3088990" cy="2875247"/>
          </a:xfrm>
          <a:prstGeom prst="rect">
            <a:avLst/>
          </a:prstGeom>
        </p:spPr>
      </p:pic>
      <p:sp>
        <p:nvSpPr>
          <p:cNvPr id="21" name="Rectángulo 20"/>
          <p:cNvSpPr/>
          <p:nvPr/>
        </p:nvSpPr>
        <p:spPr>
          <a:xfrm>
            <a:off x="6719601" y="3612226"/>
            <a:ext cx="3934569" cy="2585323"/>
          </a:xfrm>
          <a:prstGeom prst="rect">
            <a:avLst/>
          </a:prstGeom>
        </p:spPr>
        <p:txBody>
          <a:bodyPr wrap="square">
            <a:spAutoFit/>
          </a:bodyPr>
          <a:lstStyle/>
          <a:p>
            <a:pPr lvl="0" algn="just">
              <a:lnSpc>
                <a:spcPct val="200000"/>
              </a:lnSpc>
              <a:spcAft>
                <a:spcPts val="0"/>
              </a:spcAft>
              <a:tabLst>
                <a:tab pos="1590040" algn="l"/>
              </a:tabLst>
            </a:pPr>
            <a:r>
              <a:rPr lang="es-ES" b="1" dirty="0" smtClean="0">
                <a:latin typeface="Arial" panose="020B0604020202020204" pitchFamily="34" charset="0"/>
                <a:ea typeface="Calibri" panose="020F0502020204030204" pitchFamily="34" charset="0"/>
              </a:rPr>
              <a:t>Equipo:</a:t>
            </a:r>
          </a:p>
          <a:p>
            <a:pPr marL="342900" lvl="0" indent="-342900" algn="just">
              <a:spcAft>
                <a:spcPts val="0"/>
              </a:spcAft>
              <a:buFont typeface="Times New Roman" panose="02020603050405020304" pitchFamily="18" charset="0"/>
              <a:buChar char="-"/>
              <a:tabLst>
                <a:tab pos="1590040" algn="l"/>
              </a:tabLst>
            </a:pPr>
            <a:r>
              <a:rPr lang="es-ES" dirty="0" smtClean="0">
                <a:latin typeface="Arial" panose="020B0604020202020204" pitchFamily="34" charset="0"/>
                <a:ea typeface="Calibri" panose="020F0502020204030204" pitchFamily="34" charset="0"/>
              </a:rPr>
              <a:t>Cortadora </a:t>
            </a:r>
            <a:r>
              <a:rPr lang="es-ES" dirty="0">
                <a:latin typeface="Arial" panose="020B0604020202020204" pitchFamily="34" charset="0"/>
                <a:ea typeface="Calibri" panose="020F0502020204030204" pitchFamily="34" charset="0"/>
              </a:rPr>
              <a:t>DREMEL Multimax MM 40, 120 V</a:t>
            </a:r>
            <a:endParaRPr lang="es-EC" dirty="0">
              <a:latin typeface="Arial" panose="020B0604020202020204" pitchFamily="34" charset="0"/>
              <a:ea typeface="Calibri" panose="020F0502020204030204" pitchFamily="34" charset="0"/>
            </a:endParaRPr>
          </a:p>
          <a:p>
            <a:pPr marL="342900" lvl="0" indent="-342900" algn="just">
              <a:spcAft>
                <a:spcPts val="0"/>
              </a:spcAft>
              <a:buFont typeface="Times New Roman" panose="02020603050405020304" pitchFamily="18" charset="0"/>
              <a:buChar char="-"/>
              <a:tabLst>
                <a:tab pos="1590040" algn="l"/>
              </a:tabLst>
            </a:pPr>
            <a:r>
              <a:rPr lang="es-ES" dirty="0">
                <a:latin typeface="Arial" panose="020B0604020202020204" pitchFamily="34" charset="0"/>
                <a:ea typeface="Calibri" panose="020F0502020204030204" pitchFamily="34" charset="0"/>
              </a:rPr>
              <a:t>Hoja de sierra de corte, 20 mm</a:t>
            </a:r>
            <a:endParaRPr lang="es-EC" dirty="0">
              <a:latin typeface="Arial" panose="020B0604020202020204" pitchFamily="34" charset="0"/>
              <a:ea typeface="Calibri" panose="020F0502020204030204" pitchFamily="34" charset="0"/>
            </a:endParaRPr>
          </a:p>
          <a:p>
            <a:pPr marL="342900" lvl="0" indent="-342900" algn="just">
              <a:spcAft>
                <a:spcPts val="0"/>
              </a:spcAft>
              <a:buFont typeface="Times New Roman" panose="02020603050405020304" pitchFamily="18" charset="0"/>
              <a:buChar char="-"/>
              <a:tabLst>
                <a:tab pos="1590040" algn="l"/>
              </a:tabLst>
            </a:pPr>
            <a:r>
              <a:rPr lang="es-ES" dirty="0">
                <a:latin typeface="Arial" panose="020B0604020202020204" pitchFamily="34" charset="0"/>
                <a:ea typeface="Calibri" panose="020F0502020204030204" pitchFamily="34" charset="0"/>
              </a:rPr>
              <a:t>Calibrador Calipper, apreciación 0,02 mm</a:t>
            </a:r>
            <a:endParaRPr lang="es-EC" dirty="0">
              <a:latin typeface="Arial" panose="020B0604020202020204" pitchFamily="34" charset="0"/>
              <a:ea typeface="Calibri" panose="020F0502020204030204" pitchFamily="34" charset="0"/>
            </a:endParaRPr>
          </a:p>
          <a:p>
            <a:pPr marL="342900" lvl="0" indent="-342900" algn="just">
              <a:spcAft>
                <a:spcPts val="0"/>
              </a:spcAft>
              <a:buFont typeface="Times New Roman" panose="02020603050405020304" pitchFamily="18" charset="0"/>
              <a:buChar char="-"/>
              <a:tabLst>
                <a:tab pos="1590040" algn="l"/>
              </a:tabLst>
            </a:pPr>
            <a:r>
              <a:rPr lang="es-ES" dirty="0">
                <a:latin typeface="Arial" panose="020B0604020202020204" pitchFamily="34" charset="0"/>
                <a:ea typeface="Calibri" panose="020F0502020204030204" pitchFamily="34" charset="0"/>
              </a:rPr>
              <a:t>Regla metálica, apreciación 0.05 mm</a:t>
            </a:r>
            <a:endParaRPr lang="es-EC"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221574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1289555" y="188671"/>
            <a:ext cx="4570169" cy="6385926"/>
          </a:xfrm>
          <a:prstGeom prst="rect">
            <a:avLst/>
          </a:prstGeom>
          <a:noFill/>
          <a:ln>
            <a:noFill/>
          </a:ln>
        </p:spPr>
      </p:pic>
      <p:sp>
        <p:nvSpPr>
          <p:cNvPr id="6" name="Rectángulo 5"/>
          <p:cNvSpPr/>
          <p:nvPr/>
        </p:nvSpPr>
        <p:spPr>
          <a:xfrm>
            <a:off x="6305179" y="1142212"/>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p:cNvSpPr/>
          <p:nvPr/>
        </p:nvSpPr>
        <p:spPr>
          <a:xfrm>
            <a:off x="6305179" y="2688609"/>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p:cNvSpPr/>
          <p:nvPr/>
        </p:nvSpPr>
        <p:spPr>
          <a:xfrm>
            <a:off x="6233413" y="419122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p:cNvSpPr/>
          <p:nvPr/>
        </p:nvSpPr>
        <p:spPr>
          <a:xfrm>
            <a:off x="6305179" y="3292243"/>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3" action="ppaction://hlinksldjump"/>
          </p:cNvPr>
          <p:cNvSpPr/>
          <p:nvPr/>
        </p:nvSpPr>
        <p:spPr>
          <a:xfrm>
            <a:off x="6233413" y="5338215"/>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Rectángulo 2">
            <a:hlinkClick r:id="rId4" action="ppaction://hlinksldjump"/>
          </p:cNvPr>
          <p:cNvSpPr/>
          <p:nvPr/>
        </p:nvSpPr>
        <p:spPr>
          <a:xfrm>
            <a:off x="6305179" y="2688609"/>
            <a:ext cx="1017073" cy="178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redondeado 11"/>
          <p:cNvSpPr/>
          <p:nvPr/>
        </p:nvSpPr>
        <p:spPr>
          <a:xfrm>
            <a:off x="1787856" y="4969724"/>
            <a:ext cx="1910687" cy="1091821"/>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Title 1"/>
          <p:cNvSpPr txBox="1">
            <a:spLocks/>
          </p:cNvSpPr>
          <p:nvPr/>
        </p:nvSpPr>
        <p:spPr>
          <a:xfrm>
            <a:off x="5972266" y="1025010"/>
            <a:ext cx="9272587" cy="761148"/>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3000" b="1" dirty="0" smtClean="0"/>
              <a:t>Parámetros ensayo de Tracción</a:t>
            </a:r>
            <a:endParaRPr lang="en-US" sz="3000" b="1" dirty="0"/>
          </a:p>
        </p:txBody>
      </p:sp>
      <p:graphicFrame>
        <p:nvGraphicFramePr>
          <p:cNvPr id="15" name="Diagrama 14"/>
          <p:cNvGraphicFramePr/>
          <p:nvPr>
            <p:extLst>
              <p:ext uri="{D42A27DB-BD31-4B8C-83A1-F6EECF244321}">
                <p14:modId xmlns:p14="http://schemas.microsoft.com/office/powerpoint/2010/main" val="274147722"/>
              </p:ext>
            </p:extLst>
          </p:nvPr>
        </p:nvGraphicFramePr>
        <p:xfrm>
          <a:off x="6161649" y="1903360"/>
          <a:ext cx="5331656" cy="33016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Rectángulo 17"/>
          <p:cNvSpPr/>
          <p:nvPr/>
        </p:nvSpPr>
        <p:spPr>
          <a:xfrm>
            <a:off x="6233413" y="5338215"/>
            <a:ext cx="5456839" cy="923330"/>
          </a:xfrm>
          <a:prstGeom prst="rect">
            <a:avLst/>
          </a:prstGeom>
        </p:spPr>
        <p:txBody>
          <a:bodyPr wrap="square">
            <a:spAutoFit/>
          </a:bodyPr>
          <a:lstStyle/>
          <a:p>
            <a:r>
              <a:rPr lang="es-EC" dirty="0" smtClean="0">
                <a:latin typeface="+mj-lt"/>
                <a:ea typeface="Times New Roman" panose="02020603050405020304" pitchFamily="18" charset="0"/>
                <a:cs typeface="Times New Roman" panose="02020603050405020304" pitchFamily="18" charset="0"/>
              </a:rPr>
              <a:t>*Norma </a:t>
            </a:r>
            <a:r>
              <a:rPr lang="es-EC" dirty="0">
                <a:latin typeface="+mj-lt"/>
                <a:ea typeface="Times New Roman" panose="02020603050405020304" pitchFamily="18" charset="0"/>
                <a:cs typeface="Times New Roman" panose="02020603050405020304" pitchFamily="18" charset="0"/>
              </a:rPr>
              <a:t>ASTM D3039/D3039M-14 “Standard Test Method for Tensile Properties of Polymer Matrix Composite Materials”</a:t>
            </a:r>
            <a:endParaRPr lang="es-EC" dirty="0">
              <a:latin typeface="+mj-lt"/>
            </a:endParaRPr>
          </a:p>
        </p:txBody>
      </p:sp>
      <p:sp>
        <p:nvSpPr>
          <p:cNvPr id="16" name="Rectángulo redondeado 15"/>
          <p:cNvSpPr/>
          <p:nvPr/>
        </p:nvSpPr>
        <p:spPr>
          <a:xfrm>
            <a:off x="2040339" y="3113446"/>
            <a:ext cx="1405720" cy="715158"/>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9" name="Rectángulo redondeado 18"/>
          <p:cNvSpPr/>
          <p:nvPr/>
        </p:nvSpPr>
        <p:spPr>
          <a:xfrm>
            <a:off x="1596788" y="3828604"/>
            <a:ext cx="2292824" cy="1092925"/>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35225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3012" y="365126"/>
            <a:ext cx="9272587" cy="761148"/>
          </a:xfrm>
        </p:spPr>
        <p:txBody>
          <a:bodyPr>
            <a:normAutofit/>
          </a:bodyPr>
          <a:lstStyle/>
          <a:p>
            <a:pPr algn="just"/>
            <a:r>
              <a:rPr lang="es-EC" sz="3200" b="1" dirty="0" smtClean="0"/>
              <a:t>Parámetros ensayo de Flexión</a:t>
            </a:r>
            <a:endParaRPr lang="en-US" sz="3200" b="1" dirty="0"/>
          </a:p>
        </p:txBody>
      </p:sp>
      <p:graphicFrame>
        <p:nvGraphicFramePr>
          <p:cNvPr id="17" name="Diagrama 16"/>
          <p:cNvGraphicFramePr/>
          <p:nvPr>
            <p:extLst/>
          </p:nvPr>
        </p:nvGraphicFramePr>
        <p:xfrm>
          <a:off x="982639" y="1249823"/>
          <a:ext cx="6755642" cy="370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8038528" y="5341839"/>
            <a:ext cx="2984015" cy="9153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algn="ctr" defTabSz="1111250">
              <a:lnSpc>
                <a:spcPct val="90000"/>
              </a:lnSpc>
              <a:spcBef>
                <a:spcPct val="0"/>
              </a:spcBef>
              <a:spcAft>
                <a:spcPct val="35000"/>
              </a:spcAft>
            </a:pPr>
            <a:r>
              <a:rPr lang="es-EC" sz="2500" kern="1200" dirty="0" smtClean="0">
                <a:latin typeface="+mj-lt"/>
              </a:rPr>
              <a:t>Shimadzu AGS-X (50KN) </a:t>
            </a:r>
            <a:r>
              <a:rPr lang="es-EC" sz="2500" dirty="0">
                <a:solidFill>
                  <a:schemeClr val="tx1"/>
                </a:solidFill>
                <a:latin typeface="+mj-lt"/>
              </a:rPr>
              <a:t>con puente de flexión</a:t>
            </a:r>
          </a:p>
          <a:p>
            <a:pPr lvl="0" algn="ctr" defTabSz="1111250">
              <a:lnSpc>
                <a:spcPct val="90000"/>
              </a:lnSpc>
              <a:spcBef>
                <a:spcPct val="0"/>
              </a:spcBef>
              <a:spcAft>
                <a:spcPct val="35000"/>
              </a:spcAft>
            </a:pPr>
            <a:endParaRPr lang="es-EC" sz="2500" kern="1200" dirty="0"/>
          </a:p>
        </p:txBody>
      </p:sp>
      <p:sp>
        <p:nvSpPr>
          <p:cNvPr id="3" name="Rectángulo 2"/>
          <p:cNvSpPr/>
          <p:nvPr/>
        </p:nvSpPr>
        <p:spPr>
          <a:xfrm>
            <a:off x="1243012" y="5134197"/>
            <a:ext cx="6419146" cy="923330"/>
          </a:xfrm>
          <a:prstGeom prst="rect">
            <a:avLst/>
          </a:prstGeom>
        </p:spPr>
        <p:txBody>
          <a:bodyPr wrap="square">
            <a:spAutoFit/>
          </a:bodyPr>
          <a:lstStyle/>
          <a:p>
            <a:pPr algn="just"/>
            <a:r>
              <a:rPr lang="es-EC" dirty="0" smtClean="0">
                <a:latin typeface="+mj-lt"/>
                <a:ea typeface="Times New Roman" panose="02020603050405020304" pitchFamily="18" charset="0"/>
                <a:cs typeface="Calibri" panose="020F0502020204030204" pitchFamily="34" charset="0"/>
              </a:rPr>
              <a:t>*NORMA </a:t>
            </a:r>
            <a:r>
              <a:rPr lang="es-EC" dirty="0">
                <a:latin typeface="+mj-lt"/>
                <a:ea typeface="Times New Roman" panose="02020603050405020304" pitchFamily="18" charset="0"/>
                <a:cs typeface="Calibri" panose="020F0502020204030204" pitchFamily="34" charset="0"/>
              </a:rPr>
              <a:t>ASTM D790-17 “Standard Test Methods for Flexural Properties of Unreinforced and Reinforced Plastics and a Electrical Insultating Materials.”</a:t>
            </a:r>
            <a:endParaRPr lang="es-EC" dirty="0">
              <a:latin typeface="+mj-lt"/>
              <a:cs typeface="Calibri" panose="020F0502020204030204" pitchFamily="34" charset="0"/>
            </a:endParaRPr>
          </a:p>
        </p:txBody>
      </p:sp>
      <p:pic>
        <p:nvPicPr>
          <p:cNvPr id="8" name="Imagen 7"/>
          <p:cNvPicPr/>
          <p:nvPr/>
        </p:nvPicPr>
        <p:blipFill rotWithShape="1">
          <a:blip r:embed="rId8">
            <a:extLst>
              <a:ext uri="{28A0092B-C50C-407E-A947-70E740481C1C}">
                <a14:useLocalDpi xmlns:a14="http://schemas.microsoft.com/office/drawing/2010/main" val="0"/>
              </a:ext>
            </a:extLst>
          </a:blip>
          <a:srcRect r="48790"/>
          <a:stretch/>
        </p:blipFill>
        <p:spPr>
          <a:xfrm>
            <a:off x="8038528" y="918633"/>
            <a:ext cx="2920623" cy="4423206"/>
          </a:xfrm>
          <a:prstGeom prst="rect">
            <a:avLst/>
          </a:prstGeom>
        </p:spPr>
      </p:pic>
      <p:sp>
        <p:nvSpPr>
          <p:cNvPr id="4" name="Rectángulo 3">
            <a:hlinkClick r:id="rId9" action="ppaction://hlinksldjump"/>
          </p:cNvPr>
          <p:cNvSpPr/>
          <p:nvPr/>
        </p:nvSpPr>
        <p:spPr>
          <a:xfrm>
            <a:off x="11150221" y="232012"/>
            <a:ext cx="805218" cy="68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954268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3012" y="365126"/>
            <a:ext cx="9272587" cy="761148"/>
          </a:xfrm>
        </p:spPr>
        <p:txBody>
          <a:bodyPr>
            <a:normAutofit/>
          </a:bodyPr>
          <a:lstStyle/>
          <a:p>
            <a:pPr algn="just"/>
            <a:r>
              <a:rPr lang="es-EC" sz="3200" b="1" dirty="0" smtClean="0"/>
              <a:t>Parámetros ensayo Dinámico</a:t>
            </a:r>
            <a:endParaRPr lang="en-US" sz="3200" b="1" dirty="0"/>
          </a:p>
        </p:txBody>
      </p:sp>
      <p:graphicFrame>
        <p:nvGraphicFramePr>
          <p:cNvPr id="17" name="Diagrama 16"/>
          <p:cNvGraphicFramePr/>
          <p:nvPr>
            <p:extLst/>
          </p:nvPr>
        </p:nvGraphicFramePr>
        <p:xfrm>
          <a:off x="982639" y="1249823"/>
          <a:ext cx="6755642" cy="370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7328848" y="4891464"/>
            <a:ext cx="4763068" cy="9153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0" tIns="177800" rIns="177800" bIns="0" numCol="1" spcCol="1270" anchor="t" anchorCtr="0">
            <a:noAutofit/>
          </a:bodyPr>
          <a:lstStyle/>
          <a:p>
            <a:pPr marL="457200">
              <a:spcAft>
                <a:spcPts val="0"/>
              </a:spcAft>
              <a:tabLst>
                <a:tab pos="1590040" algn="l"/>
              </a:tabLst>
            </a:pPr>
            <a:r>
              <a:rPr lang="es-EC" sz="2400" dirty="0"/>
              <a:t>Banco de pruebas bajo régimen dinámico del laboratorio de Reología </a:t>
            </a:r>
            <a:r>
              <a:rPr lang="es-EC" sz="2800"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a:t>
            </a:r>
            <a:endParaRPr lang="es-EC" sz="1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1243012" y="5134197"/>
            <a:ext cx="6419146" cy="923330"/>
          </a:xfrm>
          <a:prstGeom prst="rect">
            <a:avLst/>
          </a:prstGeom>
        </p:spPr>
        <p:txBody>
          <a:bodyPr wrap="square">
            <a:spAutoFit/>
          </a:bodyPr>
          <a:lstStyle/>
          <a:p>
            <a:pPr algn="just"/>
            <a:r>
              <a:rPr lang="es-EC" dirty="0" smtClean="0">
                <a:latin typeface="+mj-lt"/>
                <a:ea typeface="Times New Roman" panose="02020603050405020304" pitchFamily="18" charset="0"/>
                <a:cs typeface="Calibri" panose="020F0502020204030204" pitchFamily="34" charset="0"/>
              </a:rPr>
              <a:t>*NORMA ASTM E1876-15 </a:t>
            </a:r>
            <a:r>
              <a:rPr lang="en-US" dirty="0">
                <a:latin typeface="+mj-lt"/>
                <a:ea typeface="Times New Roman" panose="02020603050405020304" pitchFamily="18" charset="0"/>
                <a:cs typeface="Calibri" panose="020F0502020204030204" pitchFamily="34" charset="0"/>
              </a:rPr>
              <a:t>“Standard Test Method for Dynamic Young´s Modulus, Shear Modulus, and Poisson´s Ratio by Impulse Excitation of Vibration</a:t>
            </a:r>
            <a:r>
              <a:rPr lang="en-US" dirty="0" smtClean="0">
                <a:latin typeface="+mj-lt"/>
                <a:ea typeface="Times New Roman" panose="02020603050405020304" pitchFamily="18" charset="0"/>
                <a:cs typeface="Calibri" panose="020F0502020204030204" pitchFamily="34" charset="0"/>
              </a:rPr>
              <a:t>.”</a:t>
            </a:r>
            <a:endParaRPr lang="es-EC" dirty="0">
              <a:latin typeface="+mj-lt"/>
              <a:cs typeface="Calibri" panose="020F0502020204030204" pitchFamily="34" charset="0"/>
            </a:endParaRPr>
          </a:p>
        </p:txBody>
      </p:sp>
      <p:sp>
        <p:nvSpPr>
          <p:cNvPr id="4" name="Rectángulo 3">
            <a:hlinkClick r:id="rId8" action="ppaction://hlinksldjump"/>
          </p:cNvPr>
          <p:cNvSpPr/>
          <p:nvPr/>
        </p:nvSpPr>
        <p:spPr>
          <a:xfrm>
            <a:off x="11109278" y="191069"/>
            <a:ext cx="982638" cy="935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9" name="Imagen 8"/>
          <p:cNvPicPr/>
          <p:nvPr/>
        </p:nvPicPr>
        <p:blipFill rotWithShape="1">
          <a:blip r:embed="rId9"/>
          <a:srcRect t="1408"/>
          <a:stretch/>
        </p:blipFill>
        <p:spPr bwMode="auto">
          <a:xfrm>
            <a:off x="7944522" y="1441398"/>
            <a:ext cx="3833496" cy="3377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2060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37481" y="0"/>
            <a:ext cx="10515600" cy="1325563"/>
          </a:xfrm>
        </p:spPr>
        <p:txBody>
          <a:bodyPr>
            <a:normAutofit/>
          </a:bodyPr>
          <a:lstStyle/>
          <a:p>
            <a:r>
              <a:rPr lang="es-EC" sz="3600" b="1" dirty="0" smtClean="0"/>
              <a:t>Obtención de datos en Labview</a:t>
            </a:r>
            <a:endParaRPr lang="es-EC" sz="3600" b="1" dirty="0"/>
          </a:p>
        </p:txBody>
      </p:sp>
      <p:pic>
        <p:nvPicPr>
          <p:cNvPr id="5" name="Marcador de contenido 4" descr="Texto alternativo generado por el equipo:&#10;Adquisicion de datos (l).vi Front Panel &#10;File View Project Operate Tools Window Help &#10;ll 15pt Application Font &#10;'ESPE &#10;UNIVERSIDAD DE LAS FUERZAS ARMADAS &#10;INNOVACIÓN PARA LA EXCELENCIA &#10;Aceleracion (g) &#10;Frecuencia de corte - Filtro Pasabajos (Hz) &#10;Search &#10;Voltage &#10;Voltage (ñltered) &#10;09/01/201 &#10;2 &#10;09/01/2019 &#10;Guardar como: &#10;STOP &#10;Real &#10;Acondicionada &#10;RABAR DATO &#10;Evaluation C "/>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24836" y="916130"/>
            <a:ext cx="7588155" cy="4897816"/>
          </a:xfrm>
          <a:prstGeom prst="rect">
            <a:avLst/>
          </a:prstGeom>
          <a:noFill/>
          <a:ln>
            <a:noFill/>
          </a:ln>
        </p:spPr>
      </p:pic>
      <p:sp>
        <p:nvSpPr>
          <p:cNvPr id="3" name="Rectángulo 2"/>
          <p:cNvSpPr/>
          <p:nvPr/>
        </p:nvSpPr>
        <p:spPr>
          <a:xfrm>
            <a:off x="2524836" y="5868302"/>
            <a:ext cx="8156814" cy="861774"/>
          </a:xfrm>
          <a:prstGeom prst="rect">
            <a:avLst/>
          </a:prstGeom>
        </p:spPr>
        <p:txBody>
          <a:bodyPr wrap="square">
            <a:spAutoFit/>
          </a:bodyPr>
          <a:lstStyle/>
          <a:p>
            <a:r>
              <a:rPr lang="es-EC" sz="2500" dirty="0" smtClean="0">
                <a:latin typeface="+mj-lt"/>
                <a:ea typeface="Times New Roman" panose="02020603050405020304" pitchFamily="18" charset="0"/>
                <a:cs typeface="Times New Roman" panose="02020603050405020304" pitchFamily="18" charset="0"/>
              </a:rPr>
              <a:t>El impacto genera una </a:t>
            </a:r>
            <a:r>
              <a:rPr lang="es-EC" sz="2500" dirty="0">
                <a:latin typeface="+mj-lt"/>
                <a:ea typeface="Times New Roman" panose="02020603050405020304" pitchFamily="18" charset="0"/>
                <a:cs typeface="Times New Roman" panose="02020603050405020304" pitchFamily="18" charset="0"/>
              </a:rPr>
              <a:t>vibratoria cuyos datos son registrados por el </a:t>
            </a:r>
            <a:r>
              <a:rPr lang="es-EC" sz="2500" dirty="0" smtClean="0">
                <a:latin typeface="+mj-lt"/>
                <a:ea typeface="Times New Roman" panose="02020603050405020304" pitchFamily="18" charset="0"/>
                <a:cs typeface="Times New Roman" panose="02020603050405020304" pitchFamily="18" charset="0"/>
              </a:rPr>
              <a:t>acelerómetro.</a:t>
            </a:r>
            <a:endParaRPr lang="es-EC" sz="2500" dirty="0">
              <a:latin typeface="+mj-lt"/>
            </a:endParaRPr>
          </a:p>
        </p:txBody>
      </p:sp>
    </p:spTree>
    <p:extLst>
      <p:ext uri="{BB962C8B-B14F-4D97-AF65-F5344CB8AC3E}">
        <p14:creationId xmlns:p14="http://schemas.microsoft.com/office/powerpoint/2010/main" val="3178093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83435" y="92806"/>
            <a:ext cx="10515600" cy="1325563"/>
          </a:xfrm>
        </p:spPr>
        <p:txBody>
          <a:bodyPr/>
          <a:lstStyle/>
          <a:p>
            <a:r>
              <a:rPr lang="es-EC" dirty="0" smtClean="0"/>
              <a:t>Programa en Matlab</a:t>
            </a:r>
            <a:endParaRPr lang="es-EC" dirty="0"/>
          </a:p>
        </p:txBody>
      </p:sp>
      <p:pic>
        <p:nvPicPr>
          <p:cNvPr id="4" name="Marcador de contenido 3" descr="Texto alternativo generado por el equipo:&#10;senal— A; &#10;N length (senal) ; &#10;500; muestras por segundo &#10;TZ1/fs; &#10;fft (senal) ; &#10;abs (Y/ N) ; &#10;PI (2: end—l) &#10;plot (f, PI) &#10;1001) &#10;0.€1) &#10;title ('Espectro de frecuencias &#10;('f (Hz) ' ) &#10;ylabel ( ' Aceleración (g) ' ) &#10;( 'pruebaaa , f, &#10;'Hoja I', 'A2'), &#10;xlswrite ('pruebaaa .xlsx' , PI (2: end) , 'Hoja 1 &#10;'13') . "/>
          <p:cNvPicPr>
            <a:picLocks noGrp="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14401" y="1078173"/>
            <a:ext cx="5199796" cy="4525017"/>
          </a:xfrm>
          <a:prstGeom prst="rect">
            <a:avLst/>
          </a:prstGeom>
          <a:noFill/>
          <a:ln>
            <a:noFill/>
          </a:ln>
        </p:spPr>
      </p:pic>
      <p:pic>
        <p:nvPicPr>
          <p:cNvPr id="5" name="Imagen 4"/>
          <p:cNvPicPr/>
          <p:nvPr/>
        </p:nvPicPr>
        <p:blipFill rotWithShape="1">
          <a:blip r:embed="rId3"/>
          <a:srcRect l="877" r="670"/>
          <a:stretch/>
        </p:blipFill>
        <p:spPr bwMode="auto">
          <a:xfrm>
            <a:off x="6318915" y="955343"/>
            <a:ext cx="4926842" cy="4544705"/>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1283435" y="5603190"/>
            <a:ext cx="10180684" cy="861774"/>
          </a:xfrm>
          <a:prstGeom prst="rect">
            <a:avLst/>
          </a:prstGeom>
        </p:spPr>
        <p:txBody>
          <a:bodyPr wrap="square">
            <a:spAutoFit/>
          </a:bodyPr>
          <a:lstStyle/>
          <a:p>
            <a:r>
              <a:rPr lang="es-EC" sz="2500" dirty="0" smtClean="0">
                <a:latin typeface="+mj-lt"/>
                <a:ea typeface="Times New Roman" panose="02020603050405020304" pitchFamily="18" charset="0"/>
                <a:cs typeface="Times New Roman" panose="02020603050405020304" pitchFamily="18" charset="0"/>
              </a:rPr>
              <a:t>Utilizando </a:t>
            </a:r>
            <a:r>
              <a:rPr lang="es-EC" sz="2500" dirty="0">
                <a:latin typeface="+mj-lt"/>
                <a:ea typeface="Times New Roman" panose="02020603050405020304" pitchFamily="18" charset="0"/>
                <a:cs typeface="Times New Roman" panose="02020603050405020304" pitchFamily="18" charset="0"/>
              </a:rPr>
              <a:t>un programa en Matlab de la transformada de Fourier inversa se obtuvo el espectro de frecuencias de cada probeta</a:t>
            </a:r>
            <a:endParaRPr lang="es-EC" sz="2500" dirty="0">
              <a:latin typeface="+mj-lt"/>
            </a:endParaRPr>
          </a:p>
        </p:txBody>
      </p:sp>
    </p:spTree>
    <p:extLst>
      <p:ext uri="{BB962C8B-B14F-4D97-AF65-F5344CB8AC3E}">
        <p14:creationId xmlns:p14="http://schemas.microsoft.com/office/powerpoint/2010/main" val="4206729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55594" y="0"/>
            <a:ext cx="7886700" cy="1325563"/>
          </a:xfrm>
        </p:spPr>
        <p:txBody>
          <a:bodyPr>
            <a:normAutofit/>
          </a:bodyPr>
          <a:lstStyle/>
          <a:p>
            <a:r>
              <a:rPr lang="es-EC" sz="3600" dirty="0" smtClean="0"/>
              <a:t>Resultados Módulo dinámico</a:t>
            </a:r>
            <a:endParaRPr lang="es-EC" sz="3600" dirty="0"/>
          </a:p>
        </p:txBody>
      </p:sp>
      <p:sp>
        <p:nvSpPr>
          <p:cNvPr id="6" name="Rectángulo 5"/>
          <p:cNvSpPr/>
          <p:nvPr/>
        </p:nvSpPr>
        <p:spPr>
          <a:xfrm>
            <a:off x="2047164" y="754129"/>
            <a:ext cx="7465325" cy="1246495"/>
          </a:xfrm>
          <a:prstGeom prst="rect">
            <a:avLst/>
          </a:prstGeom>
        </p:spPr>
        <p:txBody>
          <a:bodyPr wrap="square">
            <a:spAutoFit/>
          </a:bodyPr>
          <a:lstStyle/>
          <a:p>
            <a:pPr marL="665480">
              <a:spcAft>
                <a:spcPts val="0"/>
              </a:spcAft>
            </a:pPr>
            <a:r>
              <a:rPr lang="es-EC" sz="2500" i="1" dirty="0">
                <a:latin typeface="Times New Roman" panose="02020603050405020304" pitchFamily="18" charset="0"/>
                <a:ea typeface="Times New Roman" panose="02020603050405020304" pitchFamily="18" charset="0"/>
              </a:rPr>
              <a:t>			</a:t>
            </a:r>
            <a:endParaRPr lang="es-EC" sz="2500" i="1" dirty="0" smtClean="0">
              <a:latin typeface="Times New Roman" panose="02020603050405020304" pitchFamily="18" charset="0"/>
              <a:ea typeface="Times New Roman" panose="02020603050405020304" pitchFamily="18" charset="0"/>
            </a:endParaRPr>
          </a:p>
          <a:p>
            <a:pPr marL="665480">
              <a:spcAft>
                <a:spcPts val="0"/>
              </a:spcAft>
            </a:pPr>
            <a:r>
              <a:rPr lang="es-EC" sz="2500" i="1" dirty="0" smtClean="0">
                <a:latin typeface="Times New Roman" panose="02020603050405020304" pitchFamily="18" charset="0"/>
                <a:ea typeface="Times New Roman" panose="02020603050405020304" pitchFamily="18" charset="0"/>
              </a:rPr>
              <a:t>Valores </a:t>
            </a:r>
            <a:r>
              <a:rPr lang="es-EC" sz="2500" i="1" dirty="0">
                <a:latin typeface="Times New Roman" panose="02020603050405020304" pitchFamily="18" charset="0"/>
                <a:ea typeface="Times New Roman" panose="02020603050405020304" pitchFamily="18" charset="0"/>
              </a:rPr>
              <a:t>de frecuencia y módulo de elasticidad obtenidos bajo régimen dinámico</a:t>
            </a:r>
            <a:endParaRPr lang="es-EC" sz="2500" i="1" dirty="0">
              <a:effectLst/>
              <a:latin typeface="Times New Roman" panose="02020603050405020304" pitchFamily="18" charset="0"/>
              <a:ea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2707494" y="1993822"/>
            <a:ext cx="7108922" cy="4282783"/>
          </a:xfrm>
          <a:prstGeom prst="rect">
            <a:avLst/>
          </a:prstGeom>
        </p:spPr>
      </p:pic>
      <p:sp>
        <p:nvSpPr>
          <p:cNvPr id="9" name="Rectángulo 8"/>
          <p:cNvSpPr/>
          <p:nvPr/>
        </p:nvSpPr>
        <p:spPr>
          <a:xfrm>
            <a:off x="7699814" y="5857095"/>
            <a:ext cx="1102991" cy="4195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569221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223541" y="0"/>
            <a:ext cx="3512233" cy="6547915"/>
          </a:xfrm>
          <a:prstGeom prst="rect">
            <a:avLst/>
          </a:prstGeom>
        </p:spPr>
      </p:pic>
      <p:sp>
        <p:nvSpPr>
          <p:cNvPr id="5" name="Rectángulo 4">
            <a:hlinkClick r:id="rId3" action="ppaction://hlinksldjump"/>
          </p:cNvPr>
          <p:cNvSpPr/>
          <p:nvPr/>
        </p:nvSpPr>
        <p:spPr>
          <a:xfrm>
            <a:off x="6516491" y="4271749"/>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a:hlinkClick r:id="rId4" action="ppaction://hlinksldjump"/>
          </p:cNvPr>
          <p:cNvSpPr/>
          <p:nvPr/>
        </p:nvSpPr>
        <p:spPr>
          <a:xfrm>
            <a:off x="6516491" y="4970060"/>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a:hlinkClick r:id="rId5" action="ppaction://hlinksldjump"/>
          </p:cNvPr>
          <p:cNvSpPr/>
          <p:nvPr/>
        </p:nvSpPr>
        <p:spPr>
          <a:xfrm>
            <a:off x="6516491" y="5778489"/>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a:hlinkClick r:id="rId4" action="ppaction://hlinksldjump"/>
          </p:cNvPr>
          <p:cNvSpPr/>
          <p:nvPr/>
        </p:nvSpPr>
        <p:spPr>
          <a:xfrm>
            <a:off x="6516491" y="2064812"/>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6" action="ppaction://hlinksldjump"/>
          </p:cNvPr>
          <p:cNvSpPr/>
          <p:nvPr/>
        </p:nvSpPr>
        <p:spPr>
          <a:xfrm>
            <a:off x="6516491" y="1029114"/>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11">
            <a:hlinkClick r:id="rId7" action="ppaction://hlinksldjump"/>
          </p:cNvPr>
          <p:cNvSpPr/>
          <p:nvPr/>
        </p:nvSpPr>
        <p:spPr>
          <a:xfrm>
            <a:off x="8684731" y="2064812"/>
            <a:ext cx="745873" cy="192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redondeado 12"/>
          <p:cNvSpPr/>
          <p:nvPr/>
        </p:nvSpPr>
        <p:spPr>
          <a:xfrm>
            <a:off x="1378423" y="1463039"/>
            <a:ext cx="1760561" cy="1157331"/>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Título 1"/>
          <p:cNvSpPr txBox="1">
            <a:spLocks/>
          </p:cNvSpPr>
          <p:nvPr/>
        </p:nvSpPr>
        <p:spPr>
          <a:xfrm>
            <a:off x="6318914" y="-43367"/>
            <a:ext cx="7886700"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3500" b="1" dirty="0" smtClean="0"/>
              <a:t>Probetas ensayadas</a:t>
            </a:r>
            <a:endParaRPr lang="es-EC" sz="3500" b="1" dirty="0"/>
          </a:p>
        </p:txBody>
      </p:sp>
      <p:pic>
        <p:nvPicPr>
          <p:cNvPr id="15" name="Imagen 14"/>
          <p:cNvPicPr>
            <a:picLocks noChangeAspect="1"/>
          </p:cNvPicPr>
          <p:nvPr/>
        </p:nvPicPr>
        <p:blipFill>
          <a:blip r:embed="rId8"/>
          <a:stretch>
            <a:fillRect/>
          </a:stretch>
        </p:blipFill>
        <p:spPr>
          <a:xfrm>
            <a:off x="5022854" y="1099304"/>
            <a:ext cx="3836243" cy="2661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hlinkClick r:id="rId9" action="ppaction://hlinksldjump"/>
          </p:cNvPr>
          <p:cNvPicPr>
            <a:picLocks noChangeAspect="1"/>
          </p:cNvPicPr>
          <p:nvPr/>
        </p:nvPicPr>
        <p:blipFill>
          <a:blip r:embed="rId10"/>
          <a:stretch>
            <a:fillRect/>
          </a:stretch>
        </p:blipFill>
        <p:spPr>
          <a:xfrm>
            <a:off x="8100667" y="3861400"/>
            <a:ext cx="3934779" cy="2887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CuadroTexto 16"/>
          <p:cNvSpPr txBox="1"/>
          <p:nvPr/>
        </p:nvSpPr>
        <p:spPr>
          <a:xfrm>
            <a:off x="9027202" y="2006070"/>
            <a:ext cx="1584176" cy="461665"/>
          </a:xfrm>
          <a:prstGeom prst="rect">
            <a:avLst/>
          </a:prstGeom>
          <a:noFill/>
        </p:spPr>
        <p:txBody>
          <a:bodyPr wrap="square" rtlCol="0">
            <a:spAutoFit/>
          </a:bodyPr>
          <a:lstStyle/>
          <a:p>
            <a:r>
              <a:rPr lang="es-EC" sz="2400" dirty="0"/>
              <a:t>ANTES</a:t>
            </a:r>
          </a:p>
        </p:txBody>
      </p:sp>
      <p:sp>
        <p:nvSpPr>
          <p:cNvPr id="18" name="CuadroTexto 17"/>
          <p:cNvSpPr txBox="1"/>
          <p:nvPr/>
        </p:nvSpPr>
        <p:spPr>
          <a:xfrm>
            <a:off x="6505573" y="4692743"/>
            <a:ext cx="1584176" cy="461665"/>
          </a:xfrm>
          <a:prstGeom prst="rect">
            <a:avLst/>
          </a:prstGeom>
          <a:noFill/>
        </p:spPr>
        <p:txBody>
          <a:bodyPr wrap="square" rtlCol="0">
            <a:spAutoFit/>
          </a:bodyPr>
          <a:lstStyle/>
          <a:p>
            <a:r>
              <a:rPr lang="es-EC" sz="2400" dirty="0"/>
              <a:t>DESPUÉS</a:t>
            </a:r>
          </a:p>
        </p:txBody>
      </p:sp>
      <p:sp>
        <p:nvSpPr>
          <p:cNvPr id="20" name="Rectángulo redondeado 19"/>
          <p:cNvSpPr/>
          <p:nvPr/>
        </p:nvSpPr>
        <p:spPr>
          <a:xfrm>
            <a:off x="1610619" y="781551"/>
            <a:ext cx="1296167" cy="635506"/>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578305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A6B6925-1367-43EB-958E-15629114C7BC}"/>
              </a:ext>
            </a:extLst>
          </p:cNvPr>
          <p:cNvSpPr txBox="1"/>
          <p:nvPr/>
        </p:nvSpPr>
        <p:spPr>
          <a:xfrm>
            <a:off x="4286656" y="2605805"/>
            <a:ext cx="4487594" cy="707886"/>
          </a:xfrm>
          <a:prstGeom prst="rect">
            <a:avLst/>
          </a:prstGeom>
          <a:noFill/>
        </p:spPr>
        <p:txBody>
          <a:bodyPr wrap="square" rtlCol="0">
            <a:spAutoFit/>
          </a:bodyPr>
          <a:lstStyle/>
          <a:p>
            <a:r>
              <a:rPr lang="es-ES_tradnl" sz="4000" b="1" dirty="0" smtClean="0">
                <a:latin typeface="Times New Roman" panose="02020603050405020304" pitchFamily="18" charset="0"/>
                <a:cs typeface="Times New Roman" panose="02020603050405020304" pitchFamily="18" charset="0"/>
              </a:rPr>
              <a:t>INTRODUCCIÓN</a:t>
            </a:r>
            <a:endParaRPr lang="es-ES_tradnl"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557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246390" y="0"/>
            <a:ext cx="3512233" cy="6547915"/>
          </a:xfrm>
          <a:prstGeom prst="rect">
            <a:avLst/>
          </a:prstGeom>
        </p:spPr>
      </p:pic>
      <p:sp>
        <p:nvSpPr>
          <p:cNvPr id="5" name="Rectángulo 4">
            <a:hlinkClick r:id="rId3" action="ppaction://hlinksldjump"/>
          </p:cNvPr>
          <p:cNvSpPr/>
          <p:nvPr/>
        </p:nvSpPr>
        <p:spPr>
          <a:xfrm>
            <a:off x="6516491" y="4271749"/>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a:hlinkClick r:id="rId4" action="ppaction://hlinksldjump"/>
          </p:cNvPr>
          <p:cNvSpPr/>
          <p:nvPr/>
        </p:nvSpPr>
        <p:spPr>
          <a:xfrm>
            <a:off x="6516491" y="4970060"/>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a:hlinkClick r:id="rId5" action="ppaction://hlinksldjump"/>
          </p:cNvPr>
          <p:cNvSpPr/>
          <p:nvPr/>
        </p:nvSpPr>
        <p:spPr>
          <a:xfrm>
            <a:off x="6516491" y="5778489"/>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a:hlinkClick r:id="rId4" action="ppaction://hlinksldjump"/>
          </p:cNvPr>
          <p:cNvSpPr/>
          <p:nvPr/>
        </p:nvSpPr>
        <p:spPr>
          <a:xfrm>
            <a:off x="6516491" y="2064812"/>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6" action="ppaction://hlinksldjump"/>
          </p:cNvPr>
          <p:cNvSpPr/>
          <p:nvPr/>
        </p:nvSpPr>
        <p:spPr>
          <a:xfrm>
            <a:off x="6516491" y="1029114"/>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2" name="Rectángulo 11">
            <a:hlinkClick r:id="rId7" action="ppaction://hlinksldjump"/>
          </p:cNvPr>
          <p:cNvSpPr/>
          <p:nvPr/>
        </p:nvSpPr>
        <p:spPr>
          <a:xfrm>
            <a:off x="8684731" y="2064812"/>
            <a:ext cx="745873" cy="192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redondeado 12"/>
          <p:cNvSpPr/>
          <p:nvPr/>
        </p:nvSpPr>
        <p:spPr>
          <a:xfrm>
            <a:off x="1555844" y="4555168"/>
            <a:ext cx="1446663" cy="726516"/>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9" name="Imagen 18">
            <a:hlinkClick r:id="rId8" action="ppaction://hlinksldjump"/>
          </p:cNvPr>
          <p:cNvPicPr>
            <a:picLocks noChangeAspect="1"/>
          </p:cNvPicPr>
          <p:nvPr/>
        </p:nvPicPr>
        <p:blipFill rotWithShape="1">
          <a:blip r:embed="rId9"/>
          <a:srcRect t="2152" r="2386" b="-1"/>
          <a:stretch/>
        </p:blipFill>
        <p:spPr>
          <a:xfrm>
            <a:off x="4758623" y="1782235"/>
            <a:ext cx="7438066" cy="4765680"/>
          </a:xfrm>
          <a:prstGeom prst="rect">
            <a:avLst/>
          </a:prstGeom>
        </p:spPr>
      </p:pic>
      <p:sp>
        <p:nvSpPr>
          <p:cNvPr id="20" name="Rectángulo 19"/>
          <p:cNvSpPr/>
          <p:nvPr/>
        </p:nvSpPr>
        <p:spPr>
          <a:xfrm>
            <a:off x="5576435" y="1082759"/>
            <a:ext cx="6504439" cy="1000274"/>
          </a:xfrm>
          <a:prstGeom prst="rect">
            <a:avLst/>
          </a:prstGeom>
        </p:spPr>
        <p:txBody>
          <a:bodyPr wrap="square">
            <a:spAutoFit/>
          </a:bodyPr>
          <a:lstStyle/>
          <a:p>
            <a:r>
              <a:rPr lang="es-EC" sz="3500" b="1" dirty="0" smtClean="0">
                <a:latin typeface="Times New Roman" panose="02020603050405020304" pitchFamily="18" charset="0"/>
                <a:ea typeface="Times New Roman" panose="02020603050405020304" pitchFamily="18" charset="0"/>
                <a:cs typeface="Times New Roman" panose="02020603050405020304" pitchFamily="18" charset="0"/>
              </a:rPr>
              <a:t>Gráfico </a:t>
            </a:r>
            <a:r>
              <a:rPr lang="es-EC" sz="3500" b="1" dirty="0">
                <a:latin typeface="Times New Roman" panose="02020603050405020304" pitchFamily="18" charset="0"/>
                <a:ea typeface="Times New Roman" panose="02020603050405020304" pitchFamily="18" charset="0"/>
                <a:cs typeface="Times New Roman" panose="02020603050405020304" pitchFamily="18" charset="0"/>
              </a:rPr>
              <a:t>esfuerzo – </a:t>
            </a:r>
            <a:r>
              <a:rPr lang="es-EC" sz="3500" b="1" dirty="0" smtClean="0">
                <a:latin typeface="Times New Roman" panose="02020603050405020304" pitchFamily="18" charset="0"/>
                <a:ea typeface="Times New Roman" panose="02020603050405020304" pitchFamily="18" charset="0"/>
                <a:cs typeface="Times New Roman" panose="02020603050405020304" pitchFamily="18" charset="0"/>
              </a:rPr>
              <a:t>deformación</a:t>
            </a:r>
            <a:r>
              <a:rPr lang="es-EC" sz="2400" dirty="0">
                <a:latin typeface="Times New Roman" panose="02020603050405020304" pitchFamily="18" charset="0"/>
                <a:ea typeface="Times New Roman" panose="02020603050405020304" pitchFamily="18" charset="0"/>
                <a:cs typeface="Times New Roman" panose="02020603050405020304" pitchFamily="18" charset="0"/>
              </a:rPr>
              <a:t/>
            </a:r>
            <a:br>
              <a:rPr lang="es-EC" sz="2400" dirty="0">
                <a:latin typeface="Times New Roman" panose="02020603050405020304" pitchFamily="18" charset="0"/>
                <a:ea typeface="Times New Roman" panose="02020603050405020304" pitchFamily="18" charset="0"/>
                <a:cs typeface="Times New Roman" panose="02020603050405020304" pitchFamily="18" charset="0"/>
              </a:rPr>
            </a:br>
            <a:endParaRPr lang="es-EC" sz="2400" dirty="0"/>
          </a:p>
        </p:txBody>
      </p:sp>
      <p:sp>
        <p:nvSpPr>
          <p:cNvPr id="14" name="Rectángulo redondeado 13"/>
          <p:cNvSpPr/>
          <p:nvPr/>
        </p:nvSpPr>
        <p:spPr>
          <a:xfrm>
            <a:off x="1555843" y="3124427"/>
            <a:ext cx="1446663" cy="726516"/>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redondeado 14"/>
          <p:cNvSpPr/>
          <p:nvPr/>
        </p:nvSpPr>
        <p:spPr>
          <a:xfrm>
            <a:off x="1555843" y="3850943"/>
            <a:ext cx="1446663" cy="677390"/>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20399814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246390" y="0"/>
            <a:ext cx="3512233" cy="6547915"/>
          </a:xfrm>
          <a:prstGeom prst="rect">
            <a:avLst/>
          </a:prstGeom>
        </p:spPr>
      </p:pic>
      <p:sp>
        <p:nvSpPr>
          <p:cNvPr id="5" name="Rectángulo 4">
            <a:hlinkClick r:id="rId3" action="ppaction://hlinksldjump"/>
          </p:cNvPr>
          <p:cNvSpPr/>
          <p:nvPr/>
        </p:nvSpPr>
        <p:spPr>
          <a:xfrm>
            <a:off x="6516491" y="4271749"/>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a:hlinkClick r:id="rId4" action="ppaction://hlinksldjump"/>
          </p:cNvPr>
          <p:cNvSpPr/>
          <p:nvPr/>
        </p:nvSpPr>
        <p:spPr>
          <a:xfrm>
            <a:off x="6516491" y="4970060"/>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7">
            <a:hlinkClick r:id="rId5" action="ppaction://hlinksldjump"/>
          </p:cNvPr>
          <p:cNvSpPr/>
          <p:nvPr/>
        </p:nvSpPr>
        <p:spPr>
          <a:xfrm>
            <a:off x="6502843" y="5778489"/>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Rectángulo 9">
            <a:hlinkClick r:id="rId4" action="ppaction://hlinksldjump"/>
          </p:cNvPr>
          <p:cNvSpPr/>
          <p:nvPr/>
        </p:nvSpPr>
        <p:spPr>
          <a:xfrm>
            <a:off x="6516491" y="2064812"/>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Rectángulo 10">
            <a:hlinkClick r:id="rId6" action="ppaction://hlinksldjump"/>
          </p:cNvPr>
          <p:cNvSpPr/>
          <p:nvPr/>
        </p:nvSpPr>
        <p:spPr>
          <a:xfrm>
            <a:off x="6516491" y="1029114"/>
            <a:ext cx="1017074" cy="206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ea typeface="Times New Roman" panose="02020603050405020304" pitchFamily="18" charset="0"/>
              </a:rPr>
              <a:t>Las medias al compartir el mismo grupo no son significativamente diferentes - H</a:t>
            </a:r>
            <a:r>
              <a:rPr lang="es-EC" baseline="-25000" dirty="0">
                <a:ea typeface="Times New Roman" panose="02020603050405020304" pitchFamily="18" charset="0"/>
              </a:rPr>
              <a:t>0</a:t>
            </a:r>
            <a:endParaRPr lang="es-EC" dirty="0"/>
          </a:p>
        </p:txBody>
      </p:sp>
      <p:sp>
        <p:nvSpPr>
          <p:cNvPr id="12" name="Rectángulo 11">
            <a:hlinkClick r:id="rId7" action="ppaction://hlinksldjump"/>
          </p:cNvPr>
          <p:cNvSpPr/>
          <p:nvPr/>
        </p:nvSpPr>
        <p:spPr>
          <a:xfrm>
            <a:off x="8684731" y="2064812"/>
            <a:ext cx="745873" cy="192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redondeado 12"/>
          <p:cNvSpPr/>
          <p:nvPr/>
        </p:nvSpPr>
        <p:spPr>
          <a:xfrm>
            <a:off x="1555843" y="5336275"/>
            <a:ext cx="1446663" cy="648870"/>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Rectángulo 19"/>
          <p:cNvSpPr/>
          <p:nvPr/>
        </p:nvSpPr>
        <p:spPr>
          <a:xfrm>
            <a:off x="6516491" y="488467"/>
            <a:ext cx="3938526" cy="630942"/>
          </a:xfrm>
          <a:prstGeom prst="rect">
            <a:avLst/>
          </a:prstGeom>
        </p:spPr>
        <p:txBody>
          <a:bodyPr wrap="square">
            <a:spAutoFit/>
          </a:bodyPr>
          <a:lstStyle/>
          <a:p>
            <a:r>
              <a:rPr lang="es-EC" sz="3500" b="1" dirty="0" smtClean="0">
                <a:latin typeface="Times New Roman" panose="02020603050405020304" pitchFamily="18" charset="0"/>
                <a:cs typeface="Times New Roman" panose="02020603050405020304" pitchFamily="18" charset="0"/>
              </a:rPr>
              <a:t>Análisis Estadístico</a:t>
            </a:r>
            <a:endParaRPr lang="es-EC" sz="2400" dirty="0"/>
          </a:p>
        </p:txBody>
      </p:sp>
      <p:sp>
        <p:nvSpPr>
          <p:cNvPr id="14" name="Título 1"/>
          <p:cNvSpPr txBox="1">
            <a:spLocks/>
          </p:cNvSpPr>
          <p:nvPr/>
        </p:nvSpPr>
        <p:spPr>
          <a:xfrm>
            <a:off x="5431270" y="6040288"/>
            <a:ext cx="6870081" cy="1015253"/>
          </a:xfrm>
          <a:prstGeom prst="rect">
            <a:avLst/>
          </a:prstGeom>
        </p:spPr>
        <p:txBody>
          <a:bodyPr vert="horz" lIns="91440" tIns="45720" rIns="91440" bIns="45720" rtlCol="0" anchor="ctr">
            <a:normAutofit fontScale="97500"/>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smtClean="0">
                <a:ea typeface="Times New Roman" panose="02020603050405020304" pitchFamily="18" charset="0"/>
              </a:rPr>
              <a:t>El </a:t>
            </a:r>
            <a:r>
              <a:rPr lang="es-EC" sz="1800" dirty="0">
                <a:ea typeface="Times New Roman" panose="02020603050405020304" pitchFamily="18" charset="0"/>
              </a:rPr>
              <a:t>intervalo </a:t>
            </a:r>
            <a:r>
              <a:rPr lang="es-EC" sz="1800" dirty="0" smtClean="0">
                <a:ea typeface="Times New Roman" panose="02020603050405020304" pitchFamily="18" charset="0"/>
              </a:rPr>
              <a:t>de medias contiene </a:t>
            </a:r>
            <a:r>
              <a:rPr lang="es-EC" sz="1800" dirty="0">
                <a:ea typeface="Times New Roman" panose="02020603050405020304" pitchFamily="18" charset="0"/>
              </a:rPr>
              <a:t>el cero por lo que se acepta la </a:t>
            </a:r>
            <a:r>
              <a:rPr lang="es-EC" sz="1800" dirty="0" smtClean="0">
                <a:ea typeface="Times New Roman" panose="02020603050405020304" pitchFamily="18" charset="0"/>
              </a:rPr>
              <a:t>hipótesis.</a:t>
            </a:r>
            <a:endParaRPr lang="es-EC" sz="1800" b="1" dirty="0"/>
          </a:p>
        </p:txBody>
      </p:sp>
      <p:pic>
        <p:nvPicPr>
          <p:cNvPr id="16" name="Imagen 15"/>
          <p:cNvPicPr>
            <a:picLocks noChangeAspect="1"/>
          </p:cNvPicPr>
          <p:nvPr/>
        </p:nvPicPr>
        <p:blipFill rotWithShape="1">
          <a:blip r:embed="rId8"/>
          <a:srcRect b="11053"/>
          <a:stretch/>
        </p:blipFill>
        <p:spPr>
          <a:xfrm>
            <a:off x="5296157" y="2064812"/>
            <a:ext cx="6390444" cy="4277758"/>
          </a:xfrm>
          <a:prstGeom prst="rect">
            <a:avLst/>
          </a:prstGeom>
        </p:spPr>
      </p:pic>
      <p:sp>
        <p:nvSpPr>
          <p:cNvPr id="2" name="Rectángulo 1"/>
          <p:cNvSpPr/>
          <p:nvPr/>
        </p:nvSpPr>
        <p:spPr>
          <a:xfrm>
            <a:off x="5431270" y="1080356"/>
            <a:ext cx="6188644" cy="923330"/>
          </a:xfrm>
          <a:prstGeom prst="rect">
            <a:avLst/>
          </a:prstGeom>
        </p:spPr>
        <p:txBody>
          <a:bodyPr wrap="square">
            <a:spAutoFit/>
          </a:bodyPr>
          <a:lstStyle/>
          <a:p>
            <a:r>
              <a:rPr lang="es-EC" sz="2700" dirty="0">
                <a:ea typeface="Times New Roman" panose="02020603050405020304" pitchFamily="18" charset="0"/>
              </a:rPr>
              <a:t>Las medias al compartir el mismo grupo no son significativamente diferentes - </a:t>
            </a:r>
            <a:r>
              <a:rPr lang="es-EC" sz="2700" dirty="0" smtClean="0">
                <a:ea typeface="Times New Roman" panose="02020603050405020304" pitchFamily="18" charset="0"/>
              </a:rPr>
              <a:t>H</a:t>
            </a:r>
            <a:r>
              <a:rPr lang="es-EC" sz="2700" baseline="-25000" dirty="0" smtClean="0">
                <a:ea typeface="Times New Roman" panose="02020603050405020304" pitchFamily="18" charset="0"/>
              </a:rPr>
              <a:t>0.</a:t>
            </a:r>
            <a:endParaRPr lang="es-EC" sz="2700" dirty="0"/>
          </a:p>
        </p:txBody>
      </p:sp>
    </p:spTree>
    <p:extLst>
      <p:ext uri="{BB962C8B-B14F-4D97-AF65-F5344CB8AC3E}">
        <p14:creationId xmlns:p14="http://schemas.microsoft.com/office/powerpoint/2010/main" val="19005437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496022" y="928467"/>
            <a:ext cx="5368756" cy="4908556"/>
          </a:xfrm>
          <a:prstGeom prst="rect">
            <a:avLst/>
          </a:prstGeom>
        </p:spPr>
      </p:pic>
      <p:sp>
        <p:nvSpPr>
          <p:cNvPr id="5" name="Rectángulo 4">
            <a:hlinkClick r:id="rId3" action="ppaction://hlinksldjump"/>
          </p:cNvPr>
          <p:cNvSpPr/>
          <p:nvPr/>
        </p:nvSpPr>
        <p:spPr>
          <a:xfrm>
            <a:off x="6284478" y="229476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a:hlinkClick r:id="" action="ppaction://noaction"/>
          </p:cNvPr>
          <p:cNvSpPr/>
          <p:nvPr/>
        </p:nvSpPr>
        <p:spPr>
          <a:xfrm>
            <a:off x="6284477" y="4396520"/>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Rectángulo redondeado 7"/>
          <p:cNvSpPr/>
          <p:nvPr/>
        </p:nvSpPr>
        <p:spPr>
          <a:xfrm>
            <a:off x="1496022" y="1563244"/>
            <a:ext cx="3047843" cy="1463040"/>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Título 1"/>
          <p:cNvSpPr txBox="1">
            <a:spLocks/>
          </p:cNvSpPr>
          <p:nvPr/>
        </p:nvSpPr>
        <p:spPr>
          <a:xfrm>
            <a:off x="6409082" y="109210"/>
            <a:ext cx="4249819" cy="1325563"/>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b="1" dirty="0" smtClean="0"/>
              <a:t>Método de Tukey</a:t>
            </a:r>
            <a:endParaRPr lang="es-EC" sz="3600" b="1" dirty="0"/>
          </a:p>
        </p:txBody>
      </p:sp>
      <p:sp>
        <p:nvSpPr>
          <p:cNvPr id="10" name="Rectángulo 9"/>
          <p:cNvSpPr/>
          <p:nvPr/>
        </p:nvSpPr>
        <p:spPr>
          <a:xfrm>
            <a:off x="4842472" y="5513497"/>
            <a:ext cx="6594351" cy="1308050"/>
          </a:xfrm>
          <a:prstGeom prst="rect">
            <a:avLst/>
          </a:prstGeom>
        </p:spPr>
        <p:txBody>
          <a:bodyPr wrap="square">
            <a:spAutoFit/>
          </a:bodyPr>
          <a:lstStyle/>
          <a:p>
            <a:pPr marL="180340" indent="449580" algn="just">
              <a:tabLst>
                <a:tab pos="1590040" algn="l"/>
              </a:tabLst>
            </a:pPr>
            <a:r>
              <a:rPr lang="es-EC" dirty="0" smtClean="0">
                <a:latin typeface="Times New Roman" panose="02020603050405020304" pitchFamily="18" charset="0"/>
                <a:ea typeface="Times New Roman" panose="02020603050405020304" pitchFamily="18" charset="0"/>
              </a:rPr>
              <a:t>Comparación </a:t>
            </a:r>
            <a:r>
              <a:rPr lang="es-EC" dirty="0">
                <a:latin typeface="Times New Roman" panose="02020603050405020304" pitchFamily="18" charset="0"/>
                <a:ea typeface="Times New Roman" panose="02020603050405020304" pitchFamily="18" charset="0"/>
              </a:rPr>
              <a:t>por parejas de probetas ensayadas a tracción por el método de Tukey</a:t>
            </a:r>
          </a:p>
          <a:p>
            <a:pPr marL="180340" indent="449580" algn="just">
              <a:spcAft>
                <a:spcPts val="0"/>
              </a:spcAft>
              <a:tabLst>
                <a:tab pos="1590040" algn="l"/>
              </a:tabLst>
            </a:pPr>
            <a:endParaRPr lang="es-EC" sz="2500" dirty="0">
              <a:latin typeface="+mj-lt"/>
              <a:ea typeface="Times New Roman" panose="02020603050405020304" pitchFamily="18" charset="0"/>
            </a:endParaRPr>
          </a:p>
          <a:p>
            <a:pPr>
              <a:spcAft>
                <a:spcPts val="0"/>
              </a:spcAft>
            </a:pPr>
            <a:r>
              <a:rPr lang="es-EC" i="1" dirty="0" smtClean="0">
                <a:latin typeface="Times New Roman" panose="02020603050405020304" pitchFamily="18" charset="0"/>
                <a:ea typeface="Times New Roman" panose="02020603050405020304" pitchFamily="18" charset="0"/>
              </a:rPr>
              <a:t> </a:t>
            </a:r>
            <a:endParaRPr lang="es-EC" i="1" dirty="0">
              <a:effectLst/>
              <a:latin typeface="Times New Roman" panose="02020603050405020304" pitchFamily="18" charset="0"/>
              <a:ea typeface="Times New Roman" panose="02020603050405020304" pitchFamily="18" charset="0"/>
            </a:endParaRPr>
          </a:p>
        </p:txBody>
      </p:sp>
      <p:pic>
        <p:nvPicPr>
          <p:cNvPr id="11" name="Imagen 10"/>
          <p:cNvPicPr>
            <a:picLocks noChangeAspect="1"/>
          </p:cNvPicPr>
          <p:nvPr/>
        </p:nvPicPr>
        <p:blipFill>
          <a:blip r:embed="rId4"/>
          <a:stretch>
            <a:fillRect/>
          </a:stretch>
        </p:blipFill>
        <p:spPr>
          <a:xfrm>
            <a:off x="4842473" y="2824094"/>
            <a:ext cx="6594351" cy="2685903"/>
          </a:xfrm>
          <a:prstGeom prst="rect">
            <a:avLst/>
          </a:prstGeom>
        </p:spPr>
      </p:pic>
      <p:sp>
        <p:nvSpPr>
          <p:cNvPr id="12" name="Rectángulo 11"/>
          <p:cNvSpPr/>
          <p:nvPr/>
        </p:nvSpPr>
        <p:spPr>
          <a:xfrm>
            <a:off x="4842472" y="1102491"/>
            <a:ext cx="7041939" cy="861774"/>
          </a:xfrm>
          <a:prstGeom prst="rect">
            <a:avLst/>
          </a:prstGeom>
        </p:spPr>
        <p:txBody>
          <a:bodyPr wrap="square">
            <a:spAutoFit/>
          </a:bodyPr>
          <a:lstStyle/>
          <a:p>
            <a:r>
              <a:rPr lang="es-EC" sz="2500" dirty="0">
                <a:ea typeface="Times New Roman" panose="02020603050405020304" pitchFamily="18" charset="0"/>
              </a:rPr>
              <a:t>Mediante el método de TUKEY se agrupan los datos con un nivel de confianza del 95</a:t>
            </a:r>
            <a:r>
              <a:rPr lang="es-EC" sz="2500" dirty="0" smtClean="0">
                <a:ea typeface="Times New Roman" panose="02020603050405020304" pitchFamily="18" charset="0"/>
              </a:rPr>
              <a:t>%.</a:t>
            </a:r>
            <a:endParaRPr lang="es-EC" sz="2500" dirty="0"/>
          </a:p>
        </p:txBody>
      </p:sp>
    </p:spTree>
    <p:extLst>
      <p:ext uri="{BB962C8B-B14F-4D97-AF65-F5344CB8AC3E}">
        <p14:creationId xmlns:p14="http://schemas.microsoft.com/office/powerpoint/2010/main" val="29232319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61649" y="998806"/>
            <a:ext cx="1617784" cy="464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496022" y="928467"/>
            <a:ext cx="5368756" cy="4908556"/>
          </a:xfrm>
          <a:prstGeom prst="rect">
            <a:avLst/>
          </a:prstGeom>
        </p:spPr>
      </p:pic>
      <p:sp>
        <p:nvSpPr>
          <p:cNvPr id="5" name="Rectángulo 4">
            <a:hlinkClick r:id="rId3" action="ppaction://hlinksldjump"/>
          </p:cNvPr>
          <p:cNvSpPr/>
          <p:nvPr/>
        </p:nvSpPr>
        <p:spPr>
          <a:xfrm>
            <a:off x="6284478" y="2294764"/>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ángulo 6">
            <a:hlinkClick r:id="" action="ppaction://noaction"/>
          </p:cNvPr>
          <p:cNvSpPr/>
          <p:nvPr/>
        </p:nvSpPr>
        <p:spPr>
          <a:xfrm>
            <a:off x="6284477" y="4396520"/>
            <a:ext cx="1160603" cy="177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redondeado 12"/>
          <p:cNvSpPr/>
          <p:nvPr/>
        </p:nvSpPr>
        <p:spPr>
          <a:xfrm>
            <a:off x="2138185" y="3770338"/>
            <a:ext cx="1846962" cy="1252363"/>
          </a:xfrm>
          <a:prstGeom prst="round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939461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743200" y="2476264"/>
            <a:ext cx="7237413" cy="936625"/>
          </a:xfrm>
        </p:spPr>
        <p:txBody>
          <a:bodyPr/>
          <a:lstStyle/>
          <a:p>
            <a:pPr algn="ctr"/>
            <a:r>
              <a:rPr lang="es-EC" b="1" dirty="0" smtClean="0"/>
              <a:t>RESULTADOS FINALES</a:t>
            </a:r>
            <a:endParaRPr lang="es-EC" b="1" dirty="0"/>
          </a:p>
        </p:txBody>
      </p:sp>
    </p:spTree>
    <p:extLst>
      <p:ext uri="{BB962C8B-B14F-4D97-AF65-F5344CB8AC3E}">
        <p14:creationId xmlns:p14="http://schemas.microsoft.com/office/powerpoint/2010/main" val="2880854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10185" y="-56321"/>
            <a:ext cx="10515600" cy="1325563"/>
          </a:xfrm>
        </p:spPr>
        <p:txBody>
          <a:bodyPr>
            <a:normAutofit/>
          </a:bodyPr>
          <a:lstStyle/>
          <a:p>
            <a:r>
              <a:rPr lang="es-EC" sz="3600" b="1" dirty="0" smtClean="0"/>
              <a:t>Tracción</a:t>
            </a:r>
            <a:endParaRPr lang="es-EC" sz="3600" b="1" dirty="0"/>
          </a:p>
        </p:txBody>
      </p:sp>
      <p:pic>
        <p:nvPicPr>
          <p:cNvPr id="6" name="Imagen 5"/>
          <p:cNvPicPr>
            <a:picLocks noChangeAspect="1"/>
          </p:cNvPicPr>
          <p:nvPr/>
        </p:nvPicPr>
        <p:blipFill>
          <a:blip r:embed="rId2"/>
          <a:stretch>
            <a:fillRect/>
          </a:stretch>
        </p:blipFill>
        <p:spPr>
          <a:xfrm>
            <a:off x="1759298" y="2735910"/>
            <a:ext cx="9281741" cy="2481038"/>
          </a:xfrm>
          <a:prstGeom prst="rect">
            <a:avLst/>
          </a:prstGeom>
        </p:spPr>
      </p:pic>
      <p:sp>
        <p:nvSpPr>
          <p:cNvPr id="7" name="Rectángulo 6"/>
          <p:cNvSpPr/>
          <p:nvPr/>
        </p:nvSpPr>
        <p:spPr>
          <a:xfrm>
            <a:off x="700585" y="1571689"/>
            <a:ext cx="7679140" cy="861774"/>
          </a:xfrm>
          <a:prstGeom prst="rect">
            <a:avLst/>
          </a:prstGeom>
        </p:spPr>
        <p:txBody>
          <a:bodyPr wrap="square">
            <a:spAutoFit/>
          </a:bodyPr>
          <a:lstStyle/>
          <a:p>
            <a:pPr marL="899160">
              <a:spcAft>
                <a:spcPts val="0"/>
              </a:spcAft>
            </a:pPr>
            <a:r>
              <a:rPr lang="es-EC" sz="2500" b="1" dirty="0">
                <a:latin typeface="Times New Roman" panose="02020603050405020304" pitchFamily="18" charset="0"/>
                <a:ea typeface="Times New Roman" panose="02020603050405020304" pitchFamily="18" charset="0"/>
              </a:rPr>
              <a:t>	</a:t>
            </a:r>
            <a:endParaRPr lang="es-EC" sz="2500" i="1" dirty="0" smtClean="0">
              <a:latin typeface="Times New Roman" panose="02020603050405020304" pitchFamily="18" charset="0"/>
              <a:ea typeface="Times New Roman" panose="02020603050405020304" pitchFamily="18" charset="0"/>
            </a:endParaRPr>
          </a:p>
          <a:p>
            <a:r>
              <a:rPr lang="es-EC" sz="2500" i="1" dirty="0" smtClean="0">
                <a:latin typeface="Times New Roman" panose="02020603050405020304" pitchFamily="18" charset="0"/>
                <a:ea typeface="Times New Roman" panose="02020603050405020304" pitchFamily="18" charset="0"/>
              </a:rPr>
              <a:t>            Valores obtenidos en ensayos de tracción</a:t>
            </a:r>
            <a:endParaRPr lang="es-EC" sz="2500" dirty="0"/>
          </a:p>
        </p:txBody>
      </p:sp>
    </p:spTree>
    <p:extLst>
      <p:ext uri="{BB962C8B-B14F-4D97-AF65-F5344CB8AC3E}">
        <p14:creationId xmlns:p14="http://schemas.microsoft.com/office/powerpoint/2010/main" val="629646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37480" y="0"/>
            <a:ext cx="10515600" cy="1325563"/>
          </a:xfrm>
        </p:spPr>
        <p:txBody>
          <a:bodyPr>
            <a:normAutofit/>
          </a:bodyPr>
          <a:lstStyle/>
          <a:p>
            <a:r>
              <a:rPr lang="es-EC" sz="3600" b="1" dirty="0" smtClean="0"/>
              <a:t>Flexión</a:t>
            </a:r>
            <a:endParaRPr lang="es-EC" sz="3600" b="1" dirty="0"/>
          </a:p>
        </p:txBody>
      </p:sp>
      <p:pic>
        <p:nvPicPr>
          <p:cNvPr id="3" name="Imagen 2"/>
          <p:cNvPicPr>
            <a:picLocks noChangeAspect="1"/>
          </p:cNvPicPr>
          <p:nvPr/>
        </p:nvPicPr>
        <p:blipFill>
          <a:blip r:embed="rId2"/>
          <a:stretch>
            <a:fillRect/>
          </a:stretch>
        </p:blipFill>
        <p:spPr>
          <a:xfrm>
            <a:off x="2341401" y="2700537"/>
            <a:ext cx="8911209" cy="2555110"/>
          </a:xfrm>
          <a:prstGeom prst="rect">
            <a:avLst/>
          </a:prstGeom>
        </p:spPr>
      </p:pic>
      <p:sp>
        <p:nvSpPr>
          <p:cNvPr id="4" name="Rectángulo 3"/>
          <p:cNvSpPr/>
          <p:nvPr/>
        </p:nvSpPr>
        <p:spPr>
          <a:xfrm>
            <a:off x="1508393" y="1502181"/>
            <a:ext cx="8205269" cy="1018227"/>
          </a:xfrm>
          <a:prstGeom prst="rect">
            <a:avLst/>
          </a:prstGeom>
        </p:spPr>
        <p:txBody>
          <a:bodyPr wrap="square">
            <a:spAutoFit/>
          </a:bodyPr>
          <a:lstStyle/>
          <a:p>
            <a:pPr marL="899160">
              <a:lnSpc>
                <a:spcPct val="107000"/>
              </a:lnSpc>
              <a:spcAft>
                <a:spcPts val="800"/>
              </a:spcAft>
            </a:pPr>
            <a:r>
              <a:rPr lang="es-EC" sz="2500" b="1" dirty="0">
                <a:latin typeface="Times New Roman" panose="02020603050405020304" pitchFamily="18" charset="0"/>
                <a:ea typeface="Times New Roman" panose="02020603050405020304" pitchFamily="18" charset="0"/>
                <a:cs typeface="Times New Roman" panose="02020603050405020304" pitchFamily="18" charset="0"/>
              </a:rPr>
              <a:t>	</a:t>
            </a:r>
            <a:r>
              <a:rPr lang="es-EC" sz="2500" i="1" dirty="0">
                <a:latin typeface="Times New Roman" panose="02020603050405020304" pitchFamily="18" charset="0"/>
                <a:ea typeface="Times New Roman" panose="02020603050405020304" pitchFamily="18" charset="0"/>
                <a:cs typeface="Times New Roman" panose="02020603050405020304" pitchFamily="18" charset="0"/>
              </a:rPr>
              <a:t>				</a:t>
            </a:r>
            <a:r>
              <a:rPr lang="es-EC" sz="2500" i="1"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marL="899160">
              <a:lnSpc>
                <a:spcPct val="107000"/>
              </a:lnSpc>
              <a:spcAft>
                <a:spcPts val="800"/>
              </a:spcAft>
            </a:pPr>
            <a:r>
              <a:rPr lang="es-EC" sz="2500" i="1" dirty="0" smtClean="0">
                <a:latin typeface="Times New Roman" panose="02020603050405020304" pitchFamily="18" charset="0"/>
                <a:ea typeface="Times New Roman" panose="02020603050405020304" pitchFamily="18" charset="0"/>
                <a:cs typeface="Times New Roman" panose="02020603050405020304" pitchFamily="18" charset="0"/>
              </a:rPr>
              <a:t>Valores </a:t>
            </a:r>
            <a:r>
              <a:rPr lang="es-EC" sz="2500" i="1" dirty="0">
                <a:latin typeface="Times New Roman" panose="02020603050405020304" pitchFamily="18" charset="0"/>
                <a:ea typeface="Times New Roman" panose="02020603050405020304" pitchFamily="18" charset="0"/>
                <a:cs typeface="Times New Roman" panose="02020603050405020304" pitchFamily="18" charset="0"/>
              </a:rPr>
              <a:t>obtenidos en ensayos de flexión.</a:t>
            </a:r>
            <a:endParaRPr lang="es-EC" sz="25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7194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392071" y="54591"/>
            <a:ext cx="7886700" cy="1325563"/>
          </a:xfrm>
        </p:spPr>
        <p:txBody>
          <a:bodyPr>
            <a:normAutofit/>
          </a:bodyPr>
          <a:lstStyle/>
          <a:p>
            <a:r>
              <a:rPr lang="es-EC" sz="3600" b="1" dirty="0" smtClean="0"/>
              <a:t>Módulo de elasticidad dinámico</a:t>
            </a:r>
            <a:endParaRPr lang="es-EC" sz="3600" b="1" dirty="0"/>
          </a:p>
        </p:txBody>
      </p:sp>
      <p:pic>
        <p:nvPicPr>
          <p:cNvPr id="4" name="Imagen 3"/>
          <p:cNvPicPr>
            <a:picLocks noChangeAspect="1"/>
          </p:cNvPicPr>
          <p:nvPr/>
        </p:nvPicPr>
        <p:blipFill>
          <a:blip r:embed="rId2"/>
          <a:stretch>
            <a:fillRect/>
          </a:stretch>
        </p:blipFill>
        <p:spPr>
          <a:xfrm>
            <a:off x="2618362" y="3052690"/>
            <a:ext cx="7570171" cy="1964640"/>
          </a:xfrm>
          <a:prstGeom prst="rect">
            <a:avLst/>
          </a:prstGeom>
        </p:spPr>
      </p:pic>
      <p:sp>
        <p:nvSpPr>
          <p:cNvPr id="6" name="Rectángulo 5"/>
          <p:cNvSpPr/>
          <p:nvPr/>
        </p:nvSpPr>
        <p:spPr>
          <a:xfrm>
            <a:off x="2618362" y="2024799"/>
            <a:ext cx="6096000" cy="861774"/>
          </a:xfrm>
          <a:prstGeom prst="rect">
            <a:avLst/>
          </a:prstGeom>
        </p:spPr>
        <p:txBody>
          <a:bodyPr>
            <a:spAutoFit/>
          </a:bodyPr>
          <a:lstStyle/>
          <a:p>
            <a:r>
              <a:rPr lang="es-EC" sz="25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2500" i="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s-EC" sz="2500" i="1" dirty="0" smtClean="0">
                <a:latin typeface="Times New Roman" panose="02020603050405020304" pitchFamily="18" charset="0"/>
                <a:ea typeface="Times New Roman" panose="02020603050405020304" pitchFamily="18" charset="0"/>
                <a:cs typeface="Times New Roman" panose="02020603050405020304" pitchFamily="18" charset="0"/>
              </a:rPr>
              <a:t>Valores </a:t>
            </a:r>
            <a:r>
              <a:rPr lang="es-EC" sz="2500" i="1" dirty="0">
                <a:latin typeface="Times New Roman" panose="02020603050405020304" pitchFamily="18" charset="0"/>
                <a:ea typeface="Times New Roman" panose="02020603050405020304" pitchFamily="18" charset="0"/>
                <a:cs typeface="Times New Roman" panose="02020603050405020304" pitchFamily="18" charset="0"/>
              </a:rPr>
              <a:t>obtenidos bajo régimen dinámico.</a:t>
            </a:r>
            <a:endParaRPr lang="es-EC" sz="2500" dirty="0"/>
          </a:p>
        </p:txBody>
      </p:sp>
    </p:spTree>
    <p:extLst>
      <p:ext uri="{BB962C8B-B14F-4D97-AF65-F5344CB8AC3E}">
        <p14:creationId xmlns:p14="http://schemas.microsoft.com/office/powerpoint/2010/main" val="2990048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2729553" y="2298844"/>
            <a:ext cx="7237413" cy="936625"/>
          </a:xfrm>
        </p:spPr>
        <p:txBody>
          <a:bodyPr>
            <a:normAutofit fontScale="90000"/>
          </a:bodyPr>
          <a:lstStyle/>
          <a:p>
            <a:pPr algn="ctr"/>
            <a:r>
              <a:rPr lang="es-EC" b="1" dirty="0" smtClean="0"/>
              <a:t/>
            </a:r>
            <a:br>
              <a:rPr lang="es-EC" b="1" dirty="0" smtClean="0"/>
            </a:br>
            <a:r>
              <a:rPr lang="es-EC" b="1" dirty="0" smtClean="0"/>
              <a:t>CORRELACIONES</a:t>
            </a:r>
            <a:endParaRPr lang="es-EC" b="1" dirty="0"/>
          </a:p>
        </p:txBody>
      </p:sp>
    </p:spTree>
    <p:extLst>
      <p:ext uri="{BB962C8B-B14F-4D97-AF65-F5344CB8AC3E}">
        <p14:creationId xmlns:p14="http://schemas.microsoft.com/office/powerpoint/2010/main" val="4015304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195754" y="-122522"/>
            <a:ext cx="10515600" cy="1325563"/>
          </a:xfrm>
        </p:spPr>
        <p:txBody>
          <a:bodyPr>
            <a:normAutofit/>
          </a:bodyPr>
          <a:lstStyle/>
          <a:p>
            <a:r>
              <a:rPr lang="es-EC" sz="3600" b="1" dirty="0" smtClean="0"/>
              <a:t>Correlación M. estático tracción/M. dinámico</a:t>
            </a:r>
            <a:endParaRPr lang="es-EC" sz="3600" b="1" dirty="0"/>
          </a:p>
        </p:txBody>
      </p:sp>
      <p:pic>
        <p:nvPicPr>
          <p:cNvPr id="9" name="Imagen 8"/>
          <p:cNvPicPr/>
          <p:nvPr/>
        </p:nvPicPr>
        <p:blipFill>
          <a:blip r:embed="rId2"/>
          <a:stretch>
            <a:fillRect/>
          </a:stretch>
        </p:blipFill>
        <p:spPr>
          <a:xfrm>
            <a:off x="1474910" y="829992"/>
            <a:ext cx="7690681" cy="4888217"/>
          </a:xfrm>
          <a:prstGeom prst="rect">
            <a:avLst/>
          </a:prstGeom>
        </p:spPr>
      </p:pic>
      <p:sp>
        <p:nvSpPr>
          <p:cNvPr id="3" name="Rectángulo 2"/>
          <p:cNvSpPr/>
          <p:nvPr/>
        </p:nvSpPr>
        <p:spPr>
          <a:xfrm>
            <a:off x="1888319" y="5718209"/>
            <a:ext cx="6863861" cy="915635"/>
          </a:xfrm>
          <a:prstGeom prst="rect">
            <a:avLst/>
          </a:prstGeom>
        </p:spPr>
        <p:txBody>
          <a:bodyPr wrap="square">
            <a:spAutoFit/>
          </a:bodyPr>
          <a:lstStyle/>
          <a:p>
            <a:pPr algn="ctr">
              <a:lnSpc>
                <a:spcPct val="107000"/>
              </a:lnSpc>
              <a:spcAft>
                <a:spcPts val="800"/>
              </a:spcAft>
            </a:pPr>
            <a:r>
              <a:rPr lang="es-EC" sz="2500" dirty="0" smtClean="0">
                <a:latin typeface="Times New Roman" panose="02020603050405020304" pitchFamily="18" charset="0"/>
                <a:ea typeface="Times New Roman" panose="02020603050405020304" pitchFamily="18" charset="0"/>
                <a:cs typeface="Times New Roman" panose="02020603050405020304" pitchFamily="18" charset="0"/>
              </a:rPr>
              <a:t>Gráfico </a:t>
            </a:r>
            <a:r>
              <a:rPr lang="es-EC" sz="2500" dirty="0">
                <a:latin typeface="Times New Roman" panose="02020603050405020304" pitchFamily="18" charset="0"/>
                <a:ea typeface="Times New Roman" panose="02020603050405020304" pitchFamily="18" charset="0"/>
                <a:cs typeface="Times New Roman" panose="02020603050405020304" pitchFamily="18" charset="0"/>
              </a:rPr>
              <a:t>de dispersión MOE estático (tracción) vs. MOE dinámico</a:t>
            </a:r>
            <a:r>
              <a:rPr lang="es-EC"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9264845" y="1712690"/>
            <a:ext cx="2636421" cy="3108543"/>
          </a:xfrm>
          <a:prstGeom prst="rect">
            <a:avLst/>
          </a:prstGeom>
        </p:spPr>
        <p:txBody>
          <a:bodyPr wrap="square">
            <a:spAutoFit/>
          </a:bodyPr>
          <a:lstStyle/>
          <a:p>
            <a:pPr algn="just"/>
            <a:r>
              <a:rPr lang="es-ES" sz="2800" dirty="0" smtClean="0">
                <a:latin typeface="+mj-lt"/>
                <a:ea typeface="Times New Roman" panose="02020603050405020304" pitchFamily="18" charset="0"/>
                <a:cs typeface="Times New Roman" panose="02020603050405020304" pitchFamily="18" charset="0"/>
              </a:rPr>
              <a:t>Se obtuvo una </a:t>
            </a:r>
            <a:r>
              <a:rPr lang="es-ES" sz="2800" dirty="0">
                <a:latin typeface="+mj-lt"/>
                <a:ea typeface="Times New Roman" panose="02020603050405020304" pitchFamily="18" charset="0"/>
                <a:cs typeface="Times New Roman" panose="02020603050405020304" pitchFamily="18" charset="0"/>
              </a:rPr>
              <a:t>correlación entre el módulo estático y dinámico de r</a:t>
            </a:r>
            <a:r>
              <a:rPr lang="es-ES" sz="2800" baseline="-25000" dirty="0">
                <a:latin typeface="+mj-lt"/>
                <a:ea typeface="Times New Roman" panose="02020603050405020304" pitchFamily="18" charset="0"/>
                <a:cs typeface="Times New Roman" panose="02020603050405020304" pitchFamily="18" charset="0"/>
              </a:rPr>
              <a:t>2</a:t>
            </a:r>
            <a:r>
              <a:rPr lang="es-ES" sz="2800" dirty="0">
                <a:latin typeface="+mj-lt"/>
                <a:ea typeface="Times New Roman" panose="02020603050405020304" pitchFamily="18" charset="0"/>
                <a:cs typeface="Times New Roman" panose="02020603050405020304" pitchFamily="18" charset="0"/>
              </a:rPr>
              <a:t>=0,9569 (tracción) </a:t>
            </a:r>
            <a:endParaRPr lang="es-EC" sz="2800" dirty="0">
              <a:latin typeface="+mj-lt"/>
            </a:endParaRPr>
          </a:p>
        </p:txBody>
      </p:sp>
    </p:spTree>
    <p:extLst>
      <p:ext uri="{BB962C8B-B14F-4D97-AF65-F5344CB8AC3E}">
        <p14:creationId xmlns:p14="http://schemas.microsoft.com/office/powerpoint/2010/main" val="1297505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a:blip r:embed="rId3">
            <a:clrChange>
              <a:clrFrom>
                <a:srgbClr val="BDC1C5"/>
              </a:clrFrom>
              <a:clrTo>
                <a:srgbClr val="BDC1C5">
                  <a:alpha val="0"/>
                </a:srgbClr>
              </a:clrTo>
            </a:clrChange>
          </a:blip>
          <a:stretch>
            <a:fillRect/>
          </a:stretch>
        </p:blipFill>
        <p:spPr>
          <a:xfrm>
            <a:off x="6828058" y="871402"/>
            <a:ext cx="5775758" cy="4675943"/>
          </a:xfrm>
          <a:prstGeom prst="rect">
            <a:avLst/>
          </a:prstGeom>
        </p:spPr>
      </p:pic>
      <p:sp>
        <p:nvSpPr>
          <p:cNvPr id="3" name="CuadroTexto 2"/>
          <p:cNvSpPr txBox="1"/>
          <p:nvPr/>
        </p:nvSpPr>
        <p:spPr>
          <a:xfrm>
            <a:off x="1271378" y="237447"/>
            <a:ext cx="648537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Avión Super Tucano A-29</a:t>
            </a:r>
            <a:endParaRPr lang="es-EC" sz="3600" b="1"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1448799" y="1190285"/>
            <a:ext cx="5591993" cy="4585871"/>
          </a:xfrm>
          <a:prstGeom prst="rect">
            <a:avLst/>
          </a:prstGeom>
          <a:noFill/>
        </p:spPr>
        <p:txBody>
          <a:bodyPr wrap="square" rtlCol="0">
            <a:spAutoFit/>
          </a:bodyPr>
          <a:lstStyle/>
          <a:p>
            <a:pPr marL="571500" indent="-571500">
              <a:buFont typeface="Arial" panose="020B0604020202020204" pitchFamily="34" charset="0"/>
              <a:buChar char="•"/>
            </a:pPr>
            <a:r>
              <a:rPr lang="es-EC" sz="3200" dirty="0" smtClean="0">
                <a:latin typeface="Times New Roman" panose="02020603050405020304" pitchFamily="18" charset="0"/>
                <a:cs typeface="Times New Roman" panose="02020603050405020304" pitchFamily="18" charset="0"/>
              </a:rPr>
              <a:t>Avión turbo -hélice monomotor</a:t>
            </a:r>
          </a:p>
          <a:p>
            <a:pPr marL="571500" indent="-571500">
              <a:buFont typeface="Arial" panose="020B0604020202020204" pitchFamily="34" charset="0"/>
              <a:buChar char="•"/>
            </a:pPr>
            <a:r>
              <a:rPr lang="es-EC" sz="3200" dirty="0">
                <a:latin typeface="Times New Roman" panose="02020603050405020304" pitchFamily="18" charset="0"/>
                <a:cs typeface="Times New Roman" panose="02020603050405020304" pitchFamily="18" charset="0"/>
              </a:rPr>
              <a:t>Misiones de Patrulla Aérea</a:t>
            </a:r>
          </a:p>
          <a:p>
            <a:pPr marL="571500" indent="-571500">
              <a:buFont typeface="Arial" panose="020B0604020202020204" pitchFamily="34" charset="0"/>
              <a:buChar char="•"/>
            </a:pPr>
            <a:r>
              <a:rPr lang="es-EC" sz="3200" dirty="0" smtClean="0">
                <a:latin typeface="Times New Roman" panose="02020603050405020304" pitchFamily="18" charset="0"/>
                <a:cs typeface="Times New Roman" panose="02020603050405020304" pitchFamily="18" charset="0"/>
              </a:rPr>
              <a:t>Destinado para ataques ligeros y entrenamiento</a:t>
            </a:r>
          </a:p>
          <a:p>
            <a:pPr marL="571500" indent="-571500">
              <a:buFont typeface="Arial" panose="020B0604020202020204" pitchFamily="34" charset="0"/>
              <a:buChar char="•"/>
            </a:pPr>
            <a:r>
              <a:rPr lang="es-EC" sz="3200" dirty="0" smtClean="0">
                <a:latin typeface="Times New Roman" panose="02020603050405020304" pitchFamily="18" charset="0"/>
                <a:cs typeface="Times New Roman" panose="02020603050405020304" pitchFamily="18" charset="0"/>
              </a:rPr>
              <a:t>Fabricado por la empresa brasileña aeronáutica (EMBRAER)</a:t>
            </a:r>
            <a:endParaRPr lang="es-EC" sz="3200" dirty="0">
              <a:latin typeface="Times New Roman" panose="02020603050405020304" pitchFamily="18" charset="0"/>
              <a:cs typeface="Times New Roman" panose="02020603050405020304" pitchFamily="18" charset="0"/>
            </a:endParaRPr>
          </a:p>
          <a:p>
            <a:pPr marL="571500" indent="-571500" algn="ctr">
              <a:buFont typeface="Arial" panose="020B0604020202020204" pitchFamily="34" charset="0"/>
              <a:buChar char="•"/>
            </a:pPr>
            <a:endParaRPr lang="es-EC" sz="3600" dirty="0">
              <a:latin typeface="Times New Roman" panose="02020603050405020304" pitchFamily="18" charset="0"/>
              <a:cs typeface="Times New Roman" panose="02020603050405020304" pitchFamily="18" charset="0"/>
            </a:endParaRPr>
          </a:p>
        </p:txBody>
      </p:sp>
      <p:cxnSp>
        <p:nvCxnSpPr>
          <p:cNvPr id="6" name="Conector recto 5"/>
          <p:cNvCxnSpPr/>
          <p:nvPr/>
        </p:nvCxnSpPr>
        <p:spPr>
          <a:xfrm>
            <a:off x="6825039" y="965201"/>
            <a:ext cx="3019" cy="1859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a:off x="11998164" y="2709081"/>
            <a:ext cx="0" cy="601344"/>
          </a:xfrm>
          <a:prstGeom prst="line">
            <a:avLst/>
          </a:prstGeom>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9171296" y="5679962"/>
            <a:ext cx="941695" cy="369332"/>
          </a:xfrm>
          <a:prstGeom prst="rect">
            <a:avLst/>
          </a:prstGeom>
          <a:noFill/>
        </p:spPr>
        <p:txBody>
          <a:bodyPr wrap="square" rtlCol="0">
            <a:spAutoFit/>
          </a:bodyPr>
          <a:lstStyle/>
          <a:p>
            <a:r>
              <a:rPr lang="es-EC" dirty="0" smtClean="0"/>
              <a:t>11,30m</a:t>
            </a:r>
            <a:endParaRPr lang="es-EC" dirty="0"/>
          </a:p>
        </p:txBody>
      </p:sp>
      <p:sp>
        <p:nvSpPr>
          <p:cNvPr id="17" name="CuadroTexto 16"/>
          <p:cNvSpPr txBox="1"/>
          <p:nvPr/>
        </p:nvSpPr>
        <p:spPr>
          <a:xfrm>
            <a:off x="11544699" y="3462504"/>
            <a:ext cx="723331" cy="369332"/>
          </a:xfrm>
          <a:prstGeom prst="rect">
            <a:avLst/>
          </a:prstGeom>
          <a:noFill/>
        </p:spPr>
        <p:txBody>
          <a:bodyPr wrap="square" rtlCol="0">
            <a:spAutoFit/>
          </a:bodyPr>
          <a:lstStyle/>
          <a:p>
            <a:r>
              <a:rPr lang="es-EC" dirty="0" smtClean="0"/>
              <a:t>4,6 m</a:t>
            </a:r>
            <a:endParaRPr lang="es-EC" dirty="0"/>
          </a:p>
        </p:txBody>
      </p:sp>
      <p:sp>
        <p:nvSpPr>
          <p:cNvPr id="18" name="CuadroTexto 17"/>
          <p:cNvSpPr txBox="1"/>
          <p:nvPr/>
        </p:nvSpPr>
        <p:spPr>
          <a:xfrm>
            <a:off x="6337017" y="2825087"/>
            <a:ext cx="1060069" cy="369332"/>
          </a:xfrm>
          <a:prstGeom prst="rect">
            <a:avLst/>
          </a:prstGeom>
          <a:noFill/>
        </p:spPr>
        <p:txBody>
          <a:bodyPr wrap="square" rtlCol="0">
            <a:spAutoFit/>
          </a:bodyPr>
          <a:lstStyle/>
          <a:p>
            <a:r>
              <a:rPr lang="es-EC" dirty="0" smtClean="0"/>
              <a:t>11,14 m</a:t>
            </a:r>
            <a:endParaRPr lang="es-EC" dirty="0"/>
          </a:p>
        </p:txBody>
      </p:sp>
      <p:cxnSp>
        <p:nvCxnSpPr>
          <p:cNvPr id="20" name="Conector recto 19"/>
          <p:cNvCxnSpPr/>
          <p:nvPr/>
        </p:nvCxnSpPr>
        <p:spPr>
          <a:xfrm>
            <a:off x="11986298" y="3947805"/>
            <a:ext cx="0" cy="601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6825039" y="3406276"/>
            <a:ext cx="0" cy="2044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a:off x="7397086" y="5858134"/>
            <a:ext cx="17742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10112991" y="5858134"/>
            <a:ext cx="1431708" cy="129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565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195754" y="-122522"/>
            <a:ext cx="10515600" cy="1325563"/>
          </a:xfrm>
        </p:spPr>
        <p:txBody>
          <a:bodyPr>
            <a:normAutofit/>
          </a:bodyPr>
          <a:lstStyle/>
          <a:p>
            <a:r>
              <a:rPr lang="es-EC" sz="3600" b="1" dirty="0" smtClean="0"/>
              <a:t>Correlación M. estático flexión/M. dinámico</a:t>
            </a:r>
            <a:endParaRPr lang="es-EC" sz="3600" b="1" dirty="0"/>
          </a:p>
        </p:txBody>
      </p:sp>
      <p:sp>
        <p:nvSpPr>
          <p:cNvPr id="3" name="Rectángulo 2"/>
          <p:cNvSpPr/>
          <p:nvPr/>
        </p:nvSpPr>
        <p:spPr>
          <a:xfrm>
            <a:off x="1888319" y="5718209"/>
            <a:ext cx="6863861" cy="1314591"/>
          </a:xfrm>
          <a:prstGeom prst="rect">
            <a:avLst/>
          </a:prstGeom>
        </p:spPr>
        <p:txBody>
          <a:bodyPr wrap="square">
            <a:spAutoFit/>
          </a:bodyPr>
          <a:lstStyle/>
          <a:p>
            <a:pPr algn="ctr">
              <a:lnSpc>
                <a:spcPct val="107000"/>
              </a:lnSpc>
              <a:spcAft>
                <a:spcPts val="800"/>
              </a:spcAft>
            </a:pPr>
            <a:r>
              <a:rPr lang="es-EC" sz="2500" dirty="0" smtClean="0">
                <a:latin typeface="Times New Roman" panose="02020603050405020304" pitchFamily="18" charset="0"/>
                <a:ea typeface="Times New Roman" panose="02020603050405020304" pitchFamily="18" charset="0"/>
                <a:cs typeface="Times New Roman" panose="02020603050405020304" pitchFamily="18" charset="0"/>
              </a:rPr>
              <a:t>Gráfico </a:t>
            </a:r>
            <a:r>
              <a:rPr lang="es-EC" sz="2500" dirty="0">
                <a:latin typeface="Times New Roman" panose="02020603050405020304" pitchFamily="18" charset="0"/>
                <a:ea typeface="Times New Roman" panose="02020603050405020304" pitchFamily="18" charset="0"/>
                <a:cs typeface="Times New Roman" panose="02020603050405020304" pitchFamily="18" charset="0"/>
              </a:rPr>
              <a:t>de dispersión MOE estático (flexión) vs. MOE dinámico</a:t>
            </a:r>
            <a:endParaRPr lang="es-EC" sz="2500"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9264845" y="1712690"/>
            <a:ext cx="2636421" cy="3108543"/>
          </a:xfrm>
          <a:prstGeom prst="rect">
            <a:avLst/>
          </a:prstGeom>
        </p:spPr>
        <p:txBody>
          <a:bodyPr wrap="square">
            <a:spAutoFit/>
          </a:bodyPr>
          <a:lstStyle/>
          <a:p>
            <a:pPr algn="just"/>
            <a:r>
              <a:rPr lang="es-ES" sz="2800" dirty="0" smtClean="0">
                <a:latin typeface="Calibri" panose="020F0502020204030204" pitchFamily="34" charset="0"/>
                <a:ea typeface="Times New Roman" panose="02020603050405020304" pitchFamily="18" charset="0"/>
                <a:cs typeface="Times New Roman" panose="02020603050405020304" pitchFamily="18" charset="0"/>
              </a:rPr>
              <a:t>Se obtuvo una </a:t>
            </a:r>
            <a:r>
              <a:rPr lang="es-ES" sz="2800" dirty="0">
                <a:latin typeface="Calibri" panose="020F0502020204030204" pitchFamily="34" charset="0"/>
                <a:ea typeface="Times New Roman" panose="02020603050405020304" pitchFamily="18" charset="0"/>
                <a:cs typeface="Times New Roman" panose="02020603050405020304" pitchFamily="18" charset="0"/>
              </a:rPr>
              <a:t>correlación entre el módulo estático y dinámico de </a:t>
            </a:r>
            <a:r>
              <a:rPr lang="es-ES" sz="2800" dirty="0" smtClean="0">
                <a:latin typeface="Calibri" panose="020F0502020204030204" pitchFamily="34" charset="0"/>
                <a:ea typeface="Times New Roman" panose="02020603050405020304" pitchFamily="18" charset="0"/>
                <a:cs typeface="Times New Roman" panose="02020603050405020304" pitchFamily="18" charset="0"/>
              </a:rPr>
              <a:t>r</a:t>
            </a:r>
            <a:r>
              <a:rPr lang="es-ES" sz="2800" baseline="-25000" dirty="0" smtClean="0">
                <a:latin typeface="Calibri" panose="020F0502020204030204" pitchFamily="34" charset="0"/>
                <a:ea typeface="Times New Roman" panose="02020603050405020304" pitchFamily="18" charset="0"/>
                <a:cs typeface="Times New Roman" panose="02020603050405020304" pitchFamily="18" charset="0"/>
              </a:rPr>
              <a:t>2</a:t>
            </a:r>
            <a:r>
              <a:rPr lang="es-ES" sz="2800" dirty="0">
                <a:latin typeface="Calibri" panose="020F0502020204030204" pitchFamily="34" charset="0"/>
                <a:ea typeface="Times New Roman" panose="02020603050405020304" pitchFamily="18" charset="0"/>
                <a:cs typeface="Times New Roman" panose="02020603050405020304" pitchFamily="18" charset="0"/>
              </a:rPr>
              <a:t>=0,9661 </a:t>
            </a:r>
            <a:r>
              <a:rPr lang="es-ES" sz="2800" dirty="0" smtClean="0">
                <a:latin typeface="Calibri" panose="020F0502020204030204" pitchFamily="34" charset="0"/>
                <a:ea typeface="Times New Roman" panose="02020603050405020304" pitchFamily="18" charset="0"/>
                <a:cs typeface="Times New Roman" panose="02020603050405020304" pitchFamily="18" charset="0"/>
              </a:rPr>
              <a:t>(flexión</a:t>
            </a:r>
            <a:r>
              <a:rPr lang="es-ES" sz="2800" dirty="0">
                <a:latin typeface="Calibri" panose="020F0502020204030204" pitchFamily="34" charset="0"/>
                <a:ea typeface="Times New Roman" panose="02020603050405020304" pitchFamily="18" charset="0"/>
                <a:cs typeface="Times New Roman" panose="02020603050405020304" pitchFamily="18" charset="0"/>
              </a:rPr>
              <a:t>) </a:t>
            </a:r>
            <a:endParaRPr lang="es-EC" sz="2800" dirty="0"/>
          </a:p>
        </p:txBody>
      </p:sp>
      <p:pic>
        <p:nvPicPr>
          <p:cNvPr id="7" name="Imagen 6"/>
          <p:cNvPicPr/>
          <p:nvPr/>
        </p:nvPicPr>
        <p:blipFill>
          <a:blip r:embed="rId2"/>
          <a:stretch>
            <a:fillRect/>
          </a:stretch>
        </p:blipFill>
        <p:spPr>
          <a:xfrm>
            <a:off x="1337481" y="829993"/>
            <a:ext cx="7744290" cy="4888216"/>
          </a:xfrm>
          <a:prstGeom prst="rect">
            <a:avLst/>
          </a:prstGeom>
        </p:spPr>
      </p:pic>
    </p:spTree>
    <p:extLst>
      <p:ext uri="{BB962C8B-B14F-4D97-AF65-F5344CB8AC3E}">
        <p14:creationId xmlns:p14="http://schemas.microsoft.com/office/powerpoint/2010/main" val="3685775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96538" y="0"/>
            <a:ext cx="10515600" cy="1325563"/>
          </a:xfrm>
        </p:spPr>
        <p:txBody>
          <a:bodyPr>
            <a:normAutofit/>
          </a:bodyPr>
          <a:lstStyle/>
          <a:p>
            <a:r>
              <a:rPr lang="es-EC" sz="3600" b="1" dirty="0" smtClean="0"/>
              <a:t>Conclusiones</a:t>
            </a:r>
            <a:endParaRPr lang="es-EC" sz="3600" b="1" dirty="0"/>
          </a:p>
        </p:txBody>
      </p:sp>
      <p:sp>
        <p:nvSpPr>
          <p:cNvPr id="3" name="Marcador de contenido 2"/>
          <p:cNvSpPr>
            <a:spLocks noGrp="1"/>
          </p:cNvSpPr>
          <p:nvPr>
            <p:ph idx="4294967295"/>
          </p:nvPr>
        </p:nvSpPr>
        <p:spPr>
          <a:xfrm>
            <a:off x="955344" y="1325563"/>
            <a:ext cx="10515600" cy="4351338"/>
          </a:xfrm>
        </p:spPr>
        <p:txBody>
          <a:bodyPr>
            <a:normAutofit/>
          </a:bodyPr>
          <a:lstStyle/>
          <a:p>
            <a:pPr lvl="0" algn="just"/>
            <a:r>
              <a:rPr lang="es-EC" dirty="0" smtClean="0"/>
              <a:t>Se </a:t>
            </a:r>
            <a:r>
              <a:rPr lang="es-EC" dirty="0"/>
              <a:t>realizaron ensayos de tracción del material compuesto del borde de ataque del avión A-29 Supertucano para determinar el módulo de elasticidad, esfuerzo último de tensión y límite fluencia. </a:t>
            </a:r>
            <a:r>
              <a:rPr lang="es-EC" dirty="0" smtClean="0"/>
              <a:t>Los </a:t>
            </a:r>
            <a:r>
              <a:rPr lang="es-EC" dirty="0"/>
              <a:t>valores obtenidos fueron 11759,71 Mpa para el módulo de elasticidad, 365,46 Mpa para el esfuerzo último de tensión, según las gráficas obtenidas y en base a los patrones de comportamiento del material, por su alto módulo de elasticidad se demuestra que es un material de gran rigidez pero no existe límite fluencia debido a que el material tiene un comportamiento de tipo frágil por su bajo porcentaje de elongación </a:t>
            </a:r>
            <a:r>
              <a:rPr lang="es-EC" dirty="0" smtClean="0"/>
              <a:t>de máximo 3</a:t>
            </a:r>
            <a:r>
              <a:rPr lang="es-EC" dirty="0"/>
              <a:t>%. </a:t>
            </a:r>
          </a:p>
        </p:txBody>
      </p:sp>
    </p:spTree>
    <p:extLst>
      <p:ext uri="{BB962C8B-B14F-4D97-AF65-F5344CB8AC3E}">
        <p14:creationId xmlns:p14="http://schemas.microsoft.com/office/powerpoint/2010/main" val="3819458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01003" y="0"/>
            <a:ext cx="10515600" cy="1325563"/>
          </a:xfrm>
        </p:spPr>
        <p:txBody>
          <a:bodyPr>
            <a:normAutofit/>
          </a:bodyPr>
          <a:lstStyle/>
          <a:p>
            <a:r>
              <a:rPr lang="es-EC" sz="3600" b="1" dirty="0" smtClean="0"/>
              <a:t>Conclusiones</a:t>
            </a:r>
            <a:endParaRPr lang="es-EC" sz="3600" b="1" dirty="0"/>
          </a:p>
        </p:txBody>
      </p:sp>
      <p:sp>
        <p:nvSpPr>
          <p:cNvPr id="3" name="Marcador de contenido 2"/>
          <p:cNvSpPr>
            <a:spLocks noGrp="1"/>
          </p:cNvSpPr>
          <p:nvPr>
            <p:ph idx="4294967295"/>
          </p:nvPr>
        </p:nvSpPr>
        <p:spPr>
          <a:xfrm>
            <a:off x="1009934" y="1325563"/>
            <a:ext cx="10515600" cy="4711653"/>
          </a:xfrm>
        </p:spPr>
        <p:txBody>
          <a:bodyPr>
            <a:normAutofit lnSpcReduction="10000"/>
          </a:bodyPr>
          <a:lstStyle/>
          <a:p>
            <a:pPr lvl="0" algn="just"/>
            <a:r>
              <a:rPr lang="es-EC" dirty="0" smtClean="0"/>
              <a:t>Se </a:t>
            </a:r>
            <a:r>
              <a:rPr lang="es-EC" dirty="0"/>
              <a:t>realizaron ensayos de flexión del material compuesto del borde de ataque del avión A-29 Supertucano para determinar resistencia máxima a la flexión, módulo de elasticidad a flexión. </a:t>
            </a:r>
            <a:r>
              <a:rPr lang="es-EC" dirty="0" smtClean="0"/>
              <a:t>Los </a:t>
            </a:r>
            <a:r>
              <a:rPr lang="es-EC" dirty="0"/>
              <a:t>valores obtenidos fueron 238,96 Mpa para resistencia máxima a la flexión, 11445,91 Mpa para el módulo de elasticidad a flexión</a:t>
            </a:r>
            <a:r>
              <a:rPr lang="es-EC" dirty="0" smtClean="0"/>
              <a:t>.</a:t>
            </a:r>
          </a:p>
          <a:p>
            <a:pPr marL="0" lvl="0" indent="0" algn="just">
              <a:buNone/>
            </a:pPr>
            <a:endParaRPr lang="es-EC" dirty="0" smtClean="0"/>
          </a:p>
          <a:p>
            <a:pPr lvl="0" algn="just"/>
            <a:r>
              <a:rPr lang="es-EC" dirty="0" smtClean="0"/>
              <a:t>La </a:t>
            </a:r>
            <a:r>
              <a:rPr lang="es-EC" dirty="0"/>
              <a:t>variación entre el módulo de elasticidad a tracción y a flexión es del 2,66% esto es debido a la secuencia de apilamiento de capas y  su orientación angular, que afecta a la distribución de tensiones en cargas de flexión y tracción. Las cargas de flexión crean una distribución de tensión no uniforme a lo largo de la longitud, pero una carga de tracción crea una distribución de tensión uniforme.</a:t>
            </a:r>
          </a:p>
          <a:p>
            <a:endParaRPr lang="es-EC" dirty="0"/>
          </a:p>
        </p:txBody>
      </p:sp>
    </p:spTree>
    <p:extLst>
      <p:ext uri="{BB962C8B-B14F-4D97-AF65-F5344CB8AC3E}">
        <p14:creationId xmlns:p14="http://schemas.microsoft.com/office/powerpoint/2010/main" val="19585958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1201003" y="0"/>
            <a:ext cx="10515600" cy="1325563"/>
          </a:xfrm>
        </p:spPr>
        <p:txBody>
          <a:bodyPr>
            <a:normAutofit/>
          </a:bodyPr>
          <a:lstStyle/>
          <a:p>
            <a:r>
              <a:rPr lang="es-EC" sz="3600" b="1" dirty="0" smtClean="0"/>
              <a:t>Conclusiones</a:t>
            </a:r>
            <a:endParaRPr lang="es-EC" sz="3600" b="1" dirty="0"/>
          </a:p>
        </p:txBody>
      </p:sp>
      <p:sp>
        <p:nvSpPr>
          <p:cNvPr id="3" name="Marcador de contenido 2"/>
          <p:cNvSpPr>
            <a:spLocks noGrp="1"/>
          </p:cNvSpPr>
          <p:nvPr>
            <p:ph idx="4294967295"/>
          </p:nvPr>
        </p:nvSpPr>
        <p:spPr>
          <a:xfrm>
            <a:off x="1009934" y="1325563"/>
            <a:ext cx="10515600" cy="5047941"/>
          </a:xfrm>
        </p:spPr>
        <p:txBody>
          <a:bodyPr>
            <a:normAutofit lnSpcReduction="10000"/>
          </a:bodyPr>
          <a:lstStyle/>
          <a:p>
            <a:pPr algn="just"/>
            <a:r>
              <a:rPr lang="es-EC" dirty="0" smtClean="0"/>
              <a:t>Se </a:t>
            </a:r>
            <a:r>
              <a:rPr lang="es-EC" dirty="0"/>
              <a:t>determinó el valor del coeficiente de elasticidad dinámico en 14611,04 Mpa mediante la realización de ensayos de vibración del material bajo régimen dinámico, existiendo una alta correlación entre el módulo de elasticidad </a:t>
            </a:r>
            <a:r>
              <a:rPr lang="es-EC" dirty="0" smtClean="0"/>
              <a:t>estático (tracción) </a:t>
            </a:r>
            <a:r>
              <a:rPr lang="es-EC" dirty="0"/>
              <a:t>vs. el módulo de elasticidad dinámico del material compuesto ensayado, la investigación tuvo un coeficiente de determinación de </a:t>
            </a:r>
            <a:r>
              <a:rPr lang="es-EC" dirty="0" smtClean="0"/>
              <a:t>0,9569.</a:t>
            </a:r>
          </a:p>
          <a:p>
            <a:pPr marL="0" indent="0" algn="just">
              <a:buNone/>
            </a:pPr>
            <a:endParaRPr lang="es-EC" dirty="0" smtClean="0"/>
          </a:p>
          <a:p>
            <a:pPr algn="just"/>
            <a:r>
              <a:rPr lang="es-EC" dirty="0" smtClean="0"/>
              <a:t>Se </a:t>
            </a:r>
            <a:r>
              <a:rPr lang="es-EC" dirty="0"/>
              <a:t>determinó el valor del coeficiente de elasticidad dinámico en 14611,04 Mpa mediante la realización de ensayos de vibración del material bajo régimen dinámico, existiendo una alta correlación entre el módulo de elasticidad estático </a:t>
            </a:r>
            <a:r>
              <a:rPr lang="es-EC" dirty="0" smtClean="0"/>
              <a:t>(flexión</a:t>
            </a:r>
            <a:r>
              <a:rPr lang="es-EC" dirty="0"/>
              <a:t>) vs. el módulo de elasticidad dinámico del material compuesto ensayado, la investigación tuvo un coeficiente de determinación de </a:t>
            </a:r>
            <a:r>
              <a:rPr lang="es-EC" dirty="0" smtClean="0"/>
              <a:t>0,9661.</a:t>
            </a:r>
            <a:endParaRPr lang="es-EC" dirty="0"/>
          </a:p>
          <a:p>
            <a:pPr algn="just"/>
            <a:endParaRPr lang="es-EC" dirty="0"/>
          </a:p>
          <a:p>
            <a:pPr marL="0" indent="0" algn="just">
              <a:buNone/>
            </a:pPr>
            <a:endParaRPr lang="es-EC" dirty="0" smtClean="0"/>
          </a:p>
          <a:p>
            <a:pPr algn="just"/>
            <a:endParaRPr lang="es-EC" dirty="0"/>
          </a:p>
        </p:txBody>
      </p:sp>
    </p:spTree>
    <p:extLst>
      <p:ext uri="{BB962C8B-B14F-4D97-AF65-F5344CB8AC3E}">
        <p14:creationId xmlns:p14="http://schemas.microsoft.com/office/powerpoint/2010/main" val="21610356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3012" y="0"/>
            <a:ext cx="9272587" cy="1325563"/>
          </a:xfrm>
        </p:spPr>
        <p:txBody>
          <a:bodyPr>
            <a:normAutofit/>
          </a:bodyPr>
          <a:lstStyle/>
          <a:p>
            <a:pPr algn="just"/>
            <a:r>
              <a:rPr lang="es-EC" sz="3600" b="1" dirty="0"/>
              <a:t>Recomendaciones</a:t>
            </a:r>
            <a:endParaRPr lang="en-US" sz="3600" b="1" dirty="0"/>
          </a:p>
        </p:txBody>
      </p:sp>
      <p:sp>
        <p:nvSpPr>
          <p:cNvPr id="3" name="Content Placeholder 2"/>
          <p:cNvSpPr>
            <a:spLocks noGrp="1"/>
          </p:cNvSpPr>
          <p:nvPr>
            <p:ph idx="4294967295"/>
          </p:nvPr>
        </p:nvSpPr>
        <p:spPr>
          <a:xfrm>
            <a:off x="1243011" y="1226665"/>
            <a:ext cx="9784379" cy="4675536"/>
          </a:xfrm>
        </p:spPr>
        <p:txBody>
          <a:bodyPr>
            <a:noAutofit/>
          </a:bodyPr>
          <a:lstStyle/>
          <a:p>
            <a:pPr algn="just"/>
            <a:r>
              <a:rPr lang="es-EC" dirty="0" smtClean="0"/>
              <a:t>Realizar </a:t>
            </a:r>
            <a:r>
              <a:rPr lang="es-EC" dirty="0"/>
              <a:t>un control riguroso de las probetas a ensayarse bajo régimen dinámico (análisis vibración) debido a que cualquier fisura o discontinuidad superficial en las mismas, provocará variaciones en la frecuencia de vibración del material, lo que puede provocar que los datos no sean confiables e irreales</a:t>
            </a:r>
            <a:r>
              <a:rPr lang="es-EC" dirty="0" smtClean="0"/>
              <a:t>.</a:t>
            </a:r>
          </a:p>
          <a:p>
            <a:pPr marL="0" indent="0" algn="just">
              <a:buNone/>
            </a:pPr>
            <a:endParaRPr lang="es-EC" dirty="0" smtClean="0"/>
          </a:p>
          <a:p>
            <a:pPr lvl="0" algn="just"/>
            <a:r>
              <a:rPr lang="es-EC" dirty="0"/>
              <a:t>Continuar con estudios similares, que analicen el valor de la frecuencia en probetas de diferentes materiales compuestos, como un posible método alternativo para control de posibles fisuras en componentes de aviación sometidos a inspección.</a:t>
            </a:r>
          </a:p>
          <a:p>
            <a:pPr lvl="0" algn="just"/>
            <a:endParaRPr lang="es-EC" dirty="0"/>
          </a:p>
        </p:txBody>
      </p:sp>
    </p:spTree>
    <p:extLst>
      <p:ext uri="{BB962C8B-B14F-4D97-AF65-F5344CB8AC3E}">
        <p14:creationId xmlns:p14="http://schemas.microsoft.com/office/powerpoint/2010/main" val="14203080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43012" y="0"/>
            <a:ext cx="9272587" cy="1325563"/>
          </a:xfrm>
        </p:spPr>
        <p:txBody>
          <a:bodyPr>
            <a:normAutofit/>
          </a:bodyPr>
          <a:lstStyle/>
          <a:p>
            <a:pPr algn="just"/>
            <a:r>
              <a:rPr lang="es-EC" sz="3600" b="1" dirty="0"/>
              <a:t>Recomendaciones</a:t>
            </a:r>
            <a:endParaRPr lang="en-US" sz="3600" b="1" dirty="0"/>
          </a:p>
        </p:txBody>
      </p:sp>
      <p:sp>
        <p:nvSpPr>
          <p:cNvPr id="3" name="Content Placeholder 2"/>
          <p:cNvSpPr>
            <a:spLocks noGrp="1"/>
          </p:cNvSpPr>
          <p:nvPr>
            <p:ph idx="4294967295"/>
          </p:nvPr>
        </p:nvSpPr>
        <p:spPr>
          <a:xfrm>
            <a:off x="1243012" y="1172073"/>
            <a:ext cx="9674032" cy="4675536"/>
          </a:xfrm>
        </p:spPr>
        <p:txBody>
          <a:bodyPr>
            <a:noAutofit/>
          </a:bodyPr>
          <a:lstStyle/>
          <a:p>
            <a:pPr algn="just"/>
            <a:r>
              <a:rPr lang="es-EC" dirty="0"/>
              <a:t>El tiempo de secado de los Tabs (agarres de sujeción) colocados en las probetas deben dejarse secar mínimo 24 horas dependiendo del tiempo de secado de la resina utilizada para evitar que se despeguen al momento de ser ensayadas.</a:t>
            </a:r>
          </a:p>
          <a:p>
            <a:pPr algn="just"/>
            <a:endParaRPr lang="es-EC" dirty="0"/>
          </a:p>
          <a:p>
            <a:pPr lvl="0" algn="just"/>
            <a:r>
              <a:rPr lang="es-EC" dirty="0" smtClean="0"/>
              <a:t>Continuar </a:t>
            </a:r>
            <a:r>
              <a:rPr lang="es-EC" dirty="0"/>
              <a:t>con futuros trabajos de investigación en los que se realicen estudios </a:t>
            </a:r>
            <a:r>
              <a:rPr lang="es-EC" dirty="0" smtClean="0"/>
              <a:t>visco elásticos </a:t>
            </a:r>
            <a:r>
              <a:rPr lang="es-EC" dirty="0"/>
              <a:t>(comportamiento viscoso-elástico) en el proceso de curado del material de la matriz para obtener una correlación entre la evolución de la componente elástica y su módulo de elasticidad.</a:t>
            </a:r>
          </a:p>
          <a:p>
            <a:pPr marL="0" indent="0">
              <a:buNone/>
            </a:pPr>
            <a:endParaRPr lang="es-EC" sz="2400" dirty="0"/>
          </a:p>
          <a:p>
            <a:pPr algn="just"/>
            <a:endParaRPr lang="es-EC" sz="2200" dirty="0"/>
          </a:p>
        </p:txBody>
      </p:sp>
    </p:spTree>
    <p:extLst>
      <p:ext uri="{BB962C8B-B14F-4D97-AF65-F5344CB8AC3E}">
        <p14:creationId xmlns:p14="http://schemas.microsoft.com/office/powerpoint/2010/main" val="3680085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
          <p:cNvSpPr txBox="1"/>
          <p:nvPr/>
        </p:nvSpPr>
        <p:spPr>
          <a:xfrm>
            <a:off x="1167446" y="234464"/>
            <a:ext cx="3757553"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Video</a:t>
            </a:r>
            <a:endParaRPr lang="es-EC" sz="3600" b="1" dirty="0">
              <a:latin typeface="Times New Roman" panose="02020603050405020304" pitchFamily="18" charset="0"/>
              <a:cs typeface="Times New Roman" panose="02020603050405020304" pitchFamily="18" charset="0"/>
            </a:endParaRPr>
          </a:p>
        </p:txBody>
      </p:sp>
      <p:pic>
        <p:nvPicPr>
          <p:cNvPr id="4" name="Video reparación componen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1738952"/>
            <a:ext cx="6096000" cy="3352800"/>
          </a:xfrm>
          <a:prstGeom prst="rect">
            <a:avLst/>
          </a:prstGeom>
        </p:spPr>
      </p:pic>
      <p:sp>
        <p:nvSpPr>
          <p:cNvPr id="2" name="CuadroTexto 1"/>
          <p:cNvSpPr txBox="1"/>
          <p:nvPr/>
        </p:nvSpPr>
        <p:spPr>
          <a:xfrm>
            <a:off x="4230806" y="1078170"/>
            <a:ext cx="3985147" cy="477054"/>
          </a:xfrm>
          <a:prstGeom prst="rect">
            <a:avLst/>
          </a:prstGeom>
          <a:noFill/>
        </p:spPr>
        <p:txBody>
          <a:bodyPr wrap="square" rtlCol="0">
            <a:spAutoFit/>
          </a:bodyPr>
          <a:lstStyle/>
          <a:p>
            <a:r>
              <a:rPr lang="es-EC" sz="2500" dirty="0" smtClean="0"/>
              <a:t>AVANCE DEL PROYECTO</a:t>
            </a:r>
            <a:endParaRPr lang="es-EC" sz="2500" dirty="0"/>
          </a:p>
        </p:txBody>
      </p:sp>
    </p:spTree>
    <p:extLst>
      <p:ext uri="{BB962C8B-B14F-4D97-AF65-F5344CB8AC3E}">
        <p14:creationId xmlns:p14="http://schemas.microsoft.com/office/powerpoint/2010/main" val="9023810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797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851190" y="2214101"/>
            <a:ext cx="7362661" cy="1569660"/>
          </a:xfrm>
          <a:prstGeom prst="rect">
            <a:avLst/>
          </a:prstGeom>
          <a:noFill/>
        </p:spPr>
        <p:txBody>
          <a:bodyPr wrap="square" rtlCol="0">
            <a:spAutoFit/>
          </a:bodyPr>
          <a:lstStyle/>
          <a:p>
            <a:pPr algn="ctr"/>
            <a:r>
              <a:rPr lang="es-EC" sz="4800" b="1" dirty="0" smtClean="0">
                <a:latin typeface="Times New Roman" panose="02020603050405020304" pitchFamily="18" charset="0"/>
                <a:cs typeface="Times New Roman" panose="02020603050405020304" pitchFamily="18" charset="0"/>
              </a:rPr>
              <a:t>GRACIAS POR SU ATENCIÓN.</a:t>
            </a:r>
            <a:endParaRPr lang="es-EC"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6542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A6B6925-1367-43EB-958E-15629114C7BC}"/>
              </a:ext>
            </a:extLst>
          </p:cNvPr>
          <p:cNvSpPr txBox="1"/>
          <p:nvPr/>
        </p:nvSpPr>
        <p:spPr>
          <a:xfrm>
            <a:off x="4286656" y="2605805"/>
            <a:ext cx="4487594" cy="707886"/>
          </a:xfrm>
          <a:prstGeom prst="rect">
            <a:avLst/>
          </a:prstGeom>
          <a:noFill/>
        </p:spPr>
        <p:txBody>
          <a:bodyPr wrap="square" rtlCol="0">
            <a:spAutoFit/>
          </a:bodyPr>
          <a:lstStyle/>
          <a:p>
            <a:r>
              <a:rPr lang="es-ES_tradnl" sz="4000" b="1" dirty="0" smtClean="0">
                <a:latin typeface="Times New Roman" panose="02020603050405020304" pitchFamily="18" charset="0"/>
                <a:cs typeface="Times New Roman" panose="02020603050405020304" pitchFamily="18" charset="0"/>
              </a:rPr>
              <a:t>JUSTIFICACIÓN</a:t>
            </a:r>
            <a:endParaRPr lang="es-ES_tradnl"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913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67446" y="234464"/>
            <a:ext cx="3757553"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Justificación</a:t>
            </a:r>
          </a:p>
        </p:txBody>
      </p:sp>
      <p:pic>
        <p:nvPicPr>
          <p:cNvPr id="5" name="Imagen 4"/>
          <p:cNvPicPr>
            <a:picLocks noChangeAspect="1"/>
          </p:cNvPicPr>
          <p:nvPr/>
        </p:nvPicPr>
        <p:blipFill>
          <a:blip r:embed="rId2"/>
          <a:stretch>
            <a:fillRect/>
          </a:stretch>
        </p:blipFill>
        <p:spPr>
          <a:xfrm>
            <a:off x="7176080" y="927591"/>
            <a:ext cx="2887281" cy="1577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p:cNvPicPr>
            <a:picLocks noChangeAspect="1"/>
          </p:cNvPicPr>
          <p:nvPr/>
        </p:nvPicPr>
        <p:blipFill>
          <a:blip r:embed="rId3"/>
          <a:stretch>
            <a:fillRect/>
          </a:stretch>
        </p:blipFill>
        <p:spPr>
          <a:xfrm>
            <a:off x="7097002" y="4246090"/>
            <a:ext cx="2838204" cy="1770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Conector recto de flecha 29"/>
          <p:cNvCxnSpPr/>
          <p:nvPr/>
        </p:nvCxnSpPr>
        <p:spPr>
          <a:xfrm>
            <a:off x="14587646" y="6630432"/>
            <a:ext cx="384689" cy="9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 name="Imagen 60"/>
          <p:cNvPicPr>
            <a:picLocks noChangeAspect="1"/>
          </p:cNvPicPr>
          <p:nvPr/>
        </p:nvPicPr>
        <p:blipFill>
          <a:blip r:embed="rId4"/>
          <a:stretch>
            <a:fillRect/>
          </a:stretch>
        </p:blipFill>
        <p:spPr>
          <a:xfrm flipH="1">
            <a:off x="3734053" y="2358955"/>
            <a:ext cx="3365628" cy="18759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Forma libre 6"/>
          <p:cNvSpPr/>
          <p:nvPr/>
        </p:nvSpPr>
        <p:spPr>
          <a:xfrm>
            <a:off x="1228299" y="2975212"/>
            <a:ext cx="1719617" cy="588474"/>
          </a:xfrm>
          <a:custGeom>
            <a:avLst/>
            <a:gdLst>
              <a:gd name="connsiteX0" fmla="*/ 0 w 1719617"/>
              <a:gd name="connsiteY0" fmla="*/ 0 h 588474"/>
              <a:gd name="connsiteX1" fmla="*/ 641444 w 1719617"/>
              <a:gd name="connsiteY1" fmla="*/ 191069 h 588474"/>
              <a:gd name="connsiteX2" fmla="*/ 709683 w 1719617"/>
              <a:gd name="connsiteY2" fmla="*/ 586854 h 588474"/>
              <a:gd name="connsiteX3" fmla="*/ 941695 w 1719617"/>
              <a:gd name="connsiteY3" fmla="*/ 27295 h 588474"/>
              <a:gd name="connsiteX4" fmla="*/ 1719617 w 1719617"/>
              <a:gd name="connsiteY4" fmla="*/ 95534 h 588474"/>
              <a:gd name="connsiteX5" fmla="*/ 1719617 w 1719617"/>
              <a:gd name="connsiteY5" fmla="*/ 95534 h 588474"/>
              <a:gd name="connsiteX6" fmla="*/ 1678674 w 1719617"/>
              <a:gd name="connsiteY6" fmla="*/ 81887 h 588474"/>
              <a:gd name="connsiteX7" fmla="*/ 1678674 w 1719617"/>
              <a:gd name="connsiteY7" fmla="*/ 81887 h 588474"/>
              <a:gd name="connsiteX8" fmla="*/ 1705970 w 1719617"/>
              <a:gd name="connsiteY8" fmla="*/ 95534 h 588474"/>
              <a:gd name="connsiteX9" fmla="*/ 1705970 w 1719617"/>
              <a:gd name="connsiteY9" fmla="*/ 95534 h 58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9617" h="588474">
                <a:moveTo>
                  <a:pt x="0" y="0"/>
                </a:moveTo>
                <a:cubicBezTo>
                  <a:pt x="261582" y="46630"/>
                  <a:pt x="523164" y="93260"/>
                  <a:pt x="641444" y="191069"/>
                </a:cubicBezTo>
                <a:cubicBezTo>
                  <a:pt x="759724" y="288878"/>
                  <a:pt x="659641" y="614150"/>
                  <a:pt x="709683" y="586854"/>
                </a:cubicBezTo>
                <a:cubicBezTo>
                  <a:pt x="759725" y="559558"/>
                  <a:pt x="773373" y="109182"/>
                  <a:pt x="941695" y="27295"/>
                </a:cubicBezTo>
                <a:cubicBezTo>
                  <a:pt x="1110017" y="-54592"/>
                  <a:pt x="1719617" y="95534"/>
                  <a:pt x="1719617" y="95534"/>
                </a:cubicBezTo>
                <a:lnTo>
                  <a:pt x="1719617" y="95534"/>
                </a:lnTo>
                <a:lnTo>
                  <a:pt x="1678674" y="81887"/>
                </a:lnTo>
                <a:lnTo>
                  <a:pt x="1678674" y="81887"/>
                </a:lnTo>
                <a:lnTo>
                  <a:pt x="1705970" y="95534"/>
                </a:lnTo>
                <a:lnTo>
                  <a:pt x="1705970" y="9553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CuadroTexto 8"/>
          <p:cNvSpPr txBox="1"/>
          <p:nvPr/>
        </p:nvSpPr>
        <p:spPr>
          <a:xfrm>
            <a:off x="858351" y="1393731"/>
            <a:ext cx="2619730" cy="1107996"/>
          </a:xfrm>
          <a:prstGeom prst="rect">
            <a:avLst/>
          </a:prstGeom>
          <a:noFill/>
        </p:spPr>
        <p:txBody>
          <a:bodyPr wrap="square" rtlCol="0">
            <a:spAutoFit/>
          </a:bodyPr>
          <a:lstStyle/>
          <a:p>
            <a:pPr algn="ctr"/>
            <a:r>
              <a:rPr lang="es-EC" sz="2200" dirty="0" smtClean="0"/>
              <a:t>FOD</a:t>
            </a:r>
          </a:p>
          <a:p>
            <a:pPr algn="ctr"/>
            <a:r>
              <a:rPr lang="es-EC" sz="2200" dirty="0" smtClean="0"/>
              <a:t> (Foreign Object Damage)</a:t>
            </a:r>
            <a:endParaRPr lang="es-EC" sz="2200" dirty="0"/>
          </a:p>
        </p:txBody>
      </p:sp>
      <p:sp>
        <p:nvSpPr>
          <p:cNvPr id="16" name="CuadroTexto 15"/>
          <p:cNvSpPr txBox="1"/>
          <p:nvPr/>
        </p:nvSpPr>
        <p:spPr>
          <a:xfrm>
            <a:off x="10011605" y="2399431"/>
            <a:ext cx="1984337" cy="24006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Wingdings" panose="05000000000000000000" pitchFamily="2" charset="2"/>
              <a:buChar char="§"/>
            </a:pPr>
            <a:r>
              <a:rPr lang="es-EC" sz="2500" dirty="0" smtClean="0"/>
              <a:t>Reparación $15000-$60000</a:t>
            </a:r>
          </a:p>
          <a:p>
            <a:pPr marL="342900" indent="-342900">
              <a:buFont typeface="Wingdings" panose="05000000000000000000" pitchFamily="2" charset="2"/>
              <a:buChar char="§"/>
            </a:pPr>
            <a:r>
              <a:rPr lang="es-EC" sz="2500" dirty="0" smtClean="0"/>
              <a:t>6 meses no vuela el avión</a:t>
            </a:r>
            <a:endParaRPr lang="es-EC" sz="2500" dirty="0"/>
          </a:p>
        </p:txBody>
      </p:sp>
      <p:pic>
        <p:nvPicPr>
          <p:cNvPr id="18" name="Imagen 17"/>
          <p:cNvPicPr>
            <a:picLocks noChangeAspect="1"/>
          </p:cNvPicPr>
          <p:nvPr/>
        </p:nvPicPr>
        <p:blipFill rotWithShape="1">
          <a:blip r:embed="rId5"/>
          <a:srcRect l="21283" t="13818" r="17338" b="21089"/>
          <a:stretch/>
        </p:blipFill>
        <p:spPr>
          <a:xfrm>
            <a:off x="836887" y="2557514"/>
            <a:ext cx="2361063" cy="1555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CuadroTexto 42"/>
          <p:cNvSpPr txBox="1"/>
          <p:nvPr/>
        </p:nvSpPr>
        <p:spPr>
          <a:xfrm>
            <a:off x="1028112" y="4246090"/>
            <a:ext cx="2018110" cy="553998"/>
          </a:xfrm>
          <a:prstGeom prst="rect">
            <a:avLst/>
          </a:prstGeom>
          <a:noFill/>
        </p:spPr>
        <p:txBody>
          <a:bodyPr wrap="square" rtlCol="0">
            <a:spAutoFit/>
          </a:bodyPr>
          <a:lstStyle/>
          <a:p>
            <a:pPr algn="ctr"/>
            <a:r>
              <a:rPr lang="es-EC" sz="1500" dirty="0" smtClean="0"/>
              <a:t>Foto: Instituto Ornitológico de Suiza</a:t>
            </a:r>
            <a:endParaRPr lang="es-EC" sz="1500" dirty="0"/>
          </a:p>
        </p:txBody>
      </p:sp>
      <p:sp>
        <p:nvSpPr>
          <p:cNvPr id="44" name="CuadroTexto 43"/>
          <p:cNvSpPr txBox="1"/>
          <p:nvPr/>
        </p:nvSpPr>
        <p:spPr>
          <a:xfrm>
            <a:off x="4463398" y="4361506"/>
            <a:ext cx="2018110" cy="323165"/>
          </a:xfrm>
          <a:prstGeom prst="rect">
            <a:avLst/>
          </a:prstGeom>
          <a:noFill/>
        </p:spPr>
        <p:txBody>
          <a:bodyPr wrap="square" rtlCol="0">
            <a:spAutoFit/>
          </a:bodyPr>
          <a:lstStyle/>
          <a:p>
            <a:pPr algn="ctr"/>
            <a:r>
              <a:rPr lang="es-EC" sz="1500" dirty="0" smtClean="0"/>
              <a:t>Foto: Cortesía FAE</a:t>
            </a:r>
            <a:endParaRPr lang="es-EC" sz="1500" dirty="0"/>
          </a:p>
        </p:txBody>
      </p:sp>
      <p:sp>
        <p:nvSpPr>
          <p:cNvPr id="45" name="CuadroTexto 44"/>
          <p:cNvSpPr txBox="1"/>
          <p:nvPr/>
        </p:nvSpPr>
        <p:spPr>
          <a:xfrm>
            <a:off x="7517452" y="6120468"/>
            <a:ext cx="2417754" cy="323165"/>
          </a:xfrm>
          <a:prstGeom prst="rect">
            <a:avLst/>
          </a:prstGeom>
          <a:noFill/>
        </p:spPr>
        <p:txBody>
          <a:bodyPr wrap="square" rtlCol="0">
            <a:spAutoFit/>
          </a:bodyPr>
          <a:lstStyle/>
          <a:p>
            <a:pPr algn="ctr"/>
            <a:r>
              <a:rPr lang="es-EC" sz="1500" dirty="0" smtClean="0"/>
              <a:t>Foto: Bird Strike Committe</a:t>
            </a:r>
            <a:endParaRPr lang="es-EC" sz="1500" dirty="0"/>
          </a:p>
        </p:txBody>
      </p:sp>
      <p:sp>
        <p:nvSpPr>
          <p:cNvPr id="46" name="CuadroTexto 45"/>
          <p:cNvSpPr txBox="1"/>
          <p:nvPr/>
        </p:nvSpPr>
        <p:spPr>
          <a:xfrm>
            <a:off x="7517452" y="2619856"/>
            <a:ext cx="2417754" cy="323165"/>
          </a:xfrm>
          <a:prstGeom prst="rect">
            <a:avLst/>
          </a:prstGeom>
          <a:noFill/>
        </p:spPr>
        <p:txBody>
          <a:bodyPr wrap="square" rtlCol="0">
            <a:spAutoFit/>
          </a:bodyPr>
          <a:lstStyle/>
          <a:p>
            <a:pPr algn="ctr"/>
            <a:r>
              <a:rPr lang="es-EC" sz="1500" dirty="0" smtClean="0"/>
              <a:t>Foto: Bird Strike Committe</a:t>
            </a:r>
            <a:endParaRPr lang="es-EC" sz="1500" dirty="0"/>
          </a:p>
        </p:txBody>
      </p:sp>
      <p:sp>
        <p:nvSpPr>
          <p:cNvPr id="47" name="Flecha derecha 46"/>
          <p:cNvSpPr/>
          <p:nvPr/>
        </p:nvSpPr>
        <p:spPr>
          <a:xfrm>
            <a:off x="5944194" y="1244978"/>
            <a:ext cx="802255" cy="411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8" name="Flecha derecha 47"/>
          <p:cNvSpPr/>
          <p:nvPr/>
        </p:nvSpPr>
        <p:spPr>
          <a:xfrm>
            <a:off x="5665605" y="4800088"/>
            <a:ext cx="802255" cy="411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9" name="Flecha derecha 48"/>
          <p:cNvSpPr/>
          <p:nvPr/>
        </p:nvSpPr>
        <p:spPr>
          <a:xfrm>
            <a:off x="3228528" y="2972082"/>
            <a:ext cx="481821" cy="4458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0" name="CuadroTexto 49"/>
          <p:cNvSpPr txBox="1"/>
          <p:nvPr/>
        </p:nvSpPr>
        <p:spPr>
          <a:xfrm>
            <a:off x="4350605" y="1589514"/>
            <a:ext cx="2327915" cy="769441"/>
          </a:xfrm>
          <a:prstGeom prst="rect">
            <a:avLst/>
          </a:prstGeom>
          <a:noFill/>
        </p:spPr>
        <p:txBody>
          <a:bodyPr wrap="square" rtlCol="0">
            <a:spAutoFit/>
          </a:bodyPr>
          <a:lstStyle/>
          <a:p>
            <a:pPr algn="ctr"/>
            <a:r>
              <a:rPr lang="es-EC" sz="2200" dirty="0" smtClean="0"/>
              <a:t>Avión Super Tucano FAE</a:t>
            </a:r>
            <a:endParaRPr lang="es-EC" sz="2200" dirty="0"/>
          </a:p>
        </p:txBody>
      </p:sp>
      <p:sp>
        <p:nvSpPr>
          <p:cNvPr id="51" name="CuadroTexto 50"/>
          <p:cNvSpPr txBox="1"/>
          <p:nvPr/>
        </p:nvSpPr>
        <p:spPr>
          <a:xfrm>
            <a:off x="7364958" y="445334"/>
            <a:ext cx="2722740" cy="430887"/>
          </a:xfrm>
          <a:prstGeom prst="rect">
            <a:avLst/>
          </a:prstGeom>
          <a:noFill/>
        </p:spPr>
        <p:txBody>
          <a:bodyPr wrap="square" rtlCol="0">
            <a:spAutoFit/>
          </a:bodyPr>
          <a:lstStyle/>
          <a:p>
            <a:pPr algn="ctr"/>
            <a:r>
              <a:rPr lang="es-EC" sz="2200" dirty="0" smtClean="0"/>
              <a:t>Nariz impactada</a:t>
            </a:r>
            <a:endParaRPr lang="es-EC" sz="2200" dirty="0"/>
          </a:p>
        </p:txBody>
      </p:sp>
      <p:sp>
        <p:nvSpPr>
          <p:cNvPr id="52" name="CuadroTexto 51"/>
          <p:cNvSpPr txBox="1"/>
          <p:nvPr/>
        </p:nvSpPr>
        <p:spPr>
          <a:xfrm>
            <a:off x="7562371" y="3476649"/>
            <a:ext cx="2327915" cy="769441"/>
          </a:xfrm>
          <a:prstGeom prst="rect">
            <a:avLst/>
          </a:prstGeom>
          <a:noFill/>
        </p:spPr>
        <p:txBody>
          <a:bodyPr wrap="square" rtlCol="0">
            <a:spAutoFit/>
          </a:bodyPr>
          <a:lstStyle/>
          <a:p>
            <a:pPr algn="ctr"/>
            <a:r>
              <a:rPr lang="es-EC" sz="2200" dirty="0" smtClean="0"/>
              <a:t>Borde de ataque impactado</a:t>
            </a:r>
            <a:endParaRPr lang="es-EC" sz="2200" dirty="0"/>
          </a:p>
        </p:txBody>
      </p:sp>
      <p:sp>
        <p:nvSpPr>
          <p:cNvPr id="54" name="Flecha derecha 53"/>
          <p:cNvSpPr/>
          <p:nvPr/>
        </p:nvSpPr>
        <p:spPr>
          <a:xfrm rot="2829400">
            <a:off x="10062336" y="1630900"/>
            <a:ext cx="802255" cy="411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5" name="Flecha derecha 54"/>
          <p:cNvSpPr/>
          <p:nvPr/>
        </p:nvSpPr>
        <p:spPr>
          <a:xfrm rot="19129790">
            <a:off x="9971600" y="5028416"/>
            <a:ext cx="802255" cy="411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609587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A6B6925-1367-43EB-958E-15629114C7BC}"/>
              </a:ext>
            </a:extLst>
          </p:cNvPr>
          <p:cNvSpPr txBox="1"/>
          <p:nvPr/>
        </p:nvSpPr>
        <p:spPr>
          <a:xfrm>
            <a:off x="5146465" y="2551214"/>
            <a:ext cx="4487594" cy="707886"/>
          </a:xfrm>
          <a:prstGeom prst="rect">
            <a:avLst/>
          </a:prstGeom>
          <a:noFill/>
        </p:spPr>
        <p:txBody>
          <a:bodyPr wrap="square" rtlCol="0">
            <a:spAutoFit/>
          </a:bodyPr>
          <a:lstStyle/>
          <a:p>
            <a:r>
              <a:rPr lang="es-ES_tradnl" sz="4000" b="1" dirty="0" smtClean="0">
                <a:latin typeface="Times New Roman" panose="02020603050405020304" pitchFamily="18" charset="0"/>
                <a:cs typeface="Times New Roman" panose="02020603050405020304" pitchFamily="18" charset="0"/>
              </a:rPr>
              <a:t>ALCANCE</a:t>
            </a:r>
            <a:endParaRPr lang="es-ES_tradnl"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758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67446" y="234464"/>
            <a:ext cx="3757553"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Alcance</a:t>
            </a:r>
            <a:endParaRPr lang="es-EC" sz="3600" b="1"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3"/>
          <a:stretch>
            <a:fillRect/>
          </a:stretch>
        </p:blipFill>
        <p:spPr>
          <a:xfrm>
            <a:off x="1090368" y="1967151"/>
            <a:ext cx="4897952" cy="2838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Imagen 22"/>
          <p:cNvPicPr/>
          <p:nvPr/>
        </p:nvPicPr>
        <p:blipFill>
          <a:blip r:embed="rId4" cstate="print">
            <a:extLst>
              <a:ext uri="{28A0092B-C50C-407E-A947-70E740481C1C}">
                <a14:useLocalDpi xmlns:a14="http://schemas.microsoft.com/office/drawing/2010/main" val="0"/>
              </a:ext>
            </a:extLst>
          </a:blip>
          <a:stretch>
            <a:fillRect/>
          </a:stretch>
        </p:blipFill>
        <p:spPr>
          <a:xfrm>
            <a:off x="7069539" y="518615"/>
            <a:ext cx="2102545" cy="20334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0" name="Conector recto de flecha 29"/>
          <p:cNvCxnSpPr/>
          <p:nvPr/>
        </p:nvCxnSpPr>
        <p:spPr>
          <a:xfrm>
            <a:off x="14587646" y="6630432"/>
            <a:ext cx="384689" cy="9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Imagen 30"/>
          <p:cNvPicPr/>
          <p:nvPr/>
        </p:nvPicPr>
        <p:blipFill>
          <a:blip r:embed="rId5"/>
          <a:stretch>
            <a:fillRect/>
          </a:stretch>
        </p:blipFill>
        <p:spPr>
          <a:xfrm>
            <a:off x="9922249" y="2137807"/>
            <a:ext cx="1700831" cy="28660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Elipse 2"/>
          <p:cNvSpPr/>
          <p:nvPr/>
        </p:nvSpPr>
        <p:spPr>
          <a:xfrm>
            <a:off x="1948463" y="2737510"/>
            <a:ext cx="2415654" cy="649110"/>
          </a:xfrm>
          <a:prstGeom prst="ellipse">
            <a:avLst/>
          </a:prstGeom>
          <a:noFill/>
          <a:ln w="5715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 name="CuadroTexto 4"/>
          <p:cNvSpPr txBox="1"/>
          <p:nvPr/>
        </p:nvSpPr>
        <p:spPr>
          <a:xfrm>
            <a:off x="9769059" y="1400041"/>
            <a:ext cx="2007210" cy="646331"/>
          </a:xfrm>
          <a:prstGeom prst="rect">
            <a:avLst/>
          </a:prstGeom>
          <a:noFill/>
        </p:spPr>
        <p:txBody>
          <a:bodyPr wrap="square" rtlCol="0">
            <a:spAutoFit/>
          </a:bodyPr>
          <a:lstStyle/>
          <a:p>
            <a:r>
              <a:rPr lang="es-EC" dirty="0" smtClean="0"/>
              <a:t>ENSAYOS</a:t>
            </a:r>
          </a:p>
          <a:p>
            <a:r>
              <a:rPr lang="es-EC" dirty="0" smtClean="0"/>
              <a:t>DESTRUCTIVOS</a:t>
            </a:r>
            <a:endParaRPr lang="es-EC" dirty="0"/>
          </a:p>
        </p:txBody>
      </p:sp>
      <p:sp>
        <p:nvSpPr>
          <p:cNvPr id="33" name="CuadroTexto 32"/>
          <p:cNvSpPr txBox="1"/>
          <p:nvPr/>
        </p:nvSpPr>
        <p:spPr>
          <a:xfrm>
            <a:off x="7261396" y="3247656"/>
            <a:ext cx="1910688" cy="646331"/>
          </a:xfrm>
          <a:prstGeom prst="rect">
            <a:avLst/>
          </a:prstGeom>
          <a:noFill/>
        </p:spPr>
        <p:txBody>
          <a:bodyPr wrap="square" rtlCol="0">
            <a:spAutoFit/>
          </a:bodyPr>
          <a:lstStyle/>
          <a:p>
            <a:r>
              <a:rPr lang="es-EC" dirty="0" smtClean="0"/>
              <a:t>ENSAYOS NO DESTRUCTIVOS</a:t>
            </a:r>
            <a:endParaRPr lang="es-EC" dirty="0"/>
          </a:p>
        </p:txBody>
      </p:sp>
      <p:sp>
        <p:nvSpPr>
          <p:cNvPr id="6" name="CuadroTexto 5"/>
          <p:cNvSpPr txBox="1"/>
          <p:nvPr/>
        </p:nvSpPr>
        <p:spPr>
          <a:xfrm>
            <a:off x="1503659" y="1258806"/>
            <a:ext cx="4462819" cy="646331"/>
          </a:xfrm>
          <a:prstGeom prst="rect">
            <a:avLst/>
          </a:prstGeom>
          <a:noFill/>
        </p:spPr>
        <p:txBody>
          <a:bodyPr wrap="square" rtlCol="0">
            <a:spAutoFit/>
          </a:bodyPr>
          <a:lstStyle/>
          <a:p>
            <a:r>
              <a:rPr lang="es-EC" dirty="0" smtClean="0"/>
              <a:t>PROPIEDADES DEL MATERIAL ORIGINAL</a:t>
            </a:r>
            <a:endParaRPr lang="es-EC" dirty="0"/>
          </a:p>
        </p:txBody>
      </p:sp>
      <p:sp>
        <p:nvSpPr>
          <p:cNvPr id="7" name="Rectángulo 6"/>
          <p:cNvSpPr/>
          <p:nvPr/>
        </p:nvSpPr>
        <p:spPr>
          <a:xfrm>
            <a:off x="4698579" y="4148918"/>
            <a:ext cx="1220234" cy="18260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35" name="Imagen 34"/>
          <p:cNvPicPr/>
          <p:nvPr/>
        </p:nvPicPr>
        <p:blipFill rotWithShape="1">
          <a:blip r:embed="rId6"/>
          <a:srcRect t="1408"/>
          <a:stretch/>
        </p:blipFill>
        <p:spPr bwMode="auto">
          <a:xfrm>
            <a:off x="7069539" y="3976679"/>
            <a:ext cx="2402495" cy="2205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55" name="Flecha derecha 54"/>
          <p:cNvSpPr/>
          <p:nvPr/>
        </p:nvSpPr>
        <p:spPr>
          <a:xfrm rot="2075344">
            <a:off x="9218093" y="937473"/>
            <a:ext cx="802255" cy="411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6" name="Flecha derecha 55"/>
          <p:cNvSpPr/>
          <p:nvPr/>
        </p:nvSpPr>
        <p:spPr>
          <a:xfrm rot="9359570">
            <a:off x="9521121" y="5236725"/>
            <a:ext cx="802255" cy="411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7" name="CuadroTexto 56"/>
          <p:cNvSpPr txBox="1"/>
          <p:nvPr/>
        </p:nvSpPr>
        <p:spPr>
          <a:xfrm>
            <a:off x="2530289" y="4837648"/>
            <a:ext cx="2018110" cy="553998"/>
          </a:xfrm>
          <a:prstGeom prst="rect">
            <a:avLst/>
          </a:prstGeom>
          <a:noFill/>
        </p:spPr>
        <p:txBody>
          <a:bodyPr wrap="square" rtlCol="0">
            <a:spAutoFit/>
          </a:bodyPr>
          <a:lstStyle/>
          <a:p>
            <a:pPr algn="ctr"/>
            <a:r>
              <a:rPr lang="es-EC" sz="1500" dirty="0" smtClean="0"/>
              <a:t>Foto: Cortesía FAE </a:t>
            </a:r>
          </a:p>
          <a:p>
            <a:pPr algn="ctr"/>
            <a:r>
              <a:rPr lang="es-EC" sz="1500" dirty="0" smtClean="0"/>
              <a:t>(Barra 250 </a:t>
            </a:r>
            <a:r>
              <a:rPr lang="en-US" sz="1500" dirty="0" smtClean="0"/>
              <a:t>[mm] )</a:t>
            </a:r>
            <a:endParaRPr lang="es-EC" sz="1500" dirty="0"/>
          </a:p>
        </p:txBody>
      </p:sp>
      <p:sp>
        <p:nvSpPr>
          <p:cNvPr id="59" name="CuadroTexto 58"/>
          <p:cNvSpPr txBox="1"/>
          <p:nvPr/>
        </p:nvSpPr>
        <p:spPr>
          <a:xfrm>
            <a:off x="6139508" y="2655572"/>
            <a:ext cx="1860061" cy="4770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2500" dirty="0" smtClean="0"/>
              <a:t>MEDIANTE </a:t>
            </a:r>
            <a:endParaRPr lang="es-EC" sz="2500" dirty="0"/>
          </a:p>
        </p:txBody>
      </p:sp>
    </p:spTree>
    <p:extLst>
      <p:ext uri="{BB962C8B-B14F-4D97-AF65-F5344CB8AC3E}">
        <p14:creationId xmlns:p14="http://schemas.microsoft.com/office/powerpoint/2010/main" val="1833032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A6B6925-1367-43EB-958E-15629114C7BC}"/>
              </a:ext>
            </a:extLst>
          </p:cNvPr>
          <p:cNvSpPr txBox="1"/>
          <p:nvPr/>
        </p:nvSpPr>
        <p:spPr>
          <a:xfrm>
            <a:off x="4914453" y="2523918"/>
            <a:ext cx="4487594" cy="707886"/>
          </a:xfrm>
          <a:prstGeom prst="rect">
            <a:avLst/>
          </a:prstGeom>
          <a:noFill/>
        </p:spPr>
        <p:txBody>
          <a:bodyPr wrap="square" rtlCol="0">
            <a:spAutoFit/>
          </a:bodyPr>
          <a:lstStyle/>
          <a:p>
            <a:r>
              <a:rPr lang="es-ES_tradnl" sz="4000" b="1" dirty="0" smtClean="0">
                <a:latin typeface="Times New Roman" panose="02020603050405020304" pitchFamily="18" charset="0"/>
                <a:cs typeface="Times New Roman" panose="02020603050405020304" pitchFamily="18" charset="0"/>
              </a:rPr>
              <a:t>OBJETIVOS</a:t>
            </a:r>
            <a:endParaRPr lang="es-ES_tradnl"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869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 PERSONALIZ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Espe" id="{38EBE01F-D7E9-49D5-9962-907432CB5738}" vid="{47B729A8-9B1C-476D-B33A-EC93818AF0E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17050</TotalTime>
  <Words>1466</Words>
  <Application>Microsoft Office PowerPoint</Application>
  <PresentationFormat>Panorámica</PresentationFormat>
  <Paragraphs>196</Paragraphs>
  <Slides>48</Slides>
  <Notes>9</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48</vt:i4>
      </vt:variant>
    </vt:vector>
  </HeadingPairs>
  <TitlesOfParts>
    <vt:vector size="53" baseType="lpstr">
      <vt:lpstr>Arial</vt:lpstr>
      <vt:lpstr>Calibri</vt:lpstr>
      <vt:lpstr>Times New Roman</vt:lpstr>
      <vt:lpstr>Wingdings</vt:lpstr>
      <vt:lpstr>Tema1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Parámetros ensayo de Flexión</vt:lpstr>
      <vt:lpstr>Parámetros ensayo Dinámico</vt:lpstr>
      <vt:lpstr>Obtención de datos en Labview</vt:lpstr>
      <vt:lpstr>Programa en Matlab</vt:lpstr>
      <vt:lpstr>Resultados Módulo dinámico</vt:lpstr>
      <vt:lpstr>Presentación de PowerPoint</vt:lpstr>
      <vt:lpstr>Presentación de PowerPoint</vt:lpstr>
      <vt:lpstr>Presentación de PowerPoint</vt:lpstr>
      <vt:lpstr>Presentación de PowerPoint</vt:lpstr>
      <vt:lpstr>Presentación de PowerPoint</vt:lpstr>
      <vt:lpstr>RESULTADOS FINALES</vt:lpstr>
      <vt:lpstr>Tracción</vt:lpstr>
      <vt:lpstr>Flexión</vt:lpstr>
      <vt:lpstr>Módulo de elasticidad dinámico</vt:lpstr>
      <vt:lpstr> CORRELACIONES</vt:lpstr>
      <vt:lpstr>Correlación M. estático tracción/M. dinámico</vt:lpstr>
      <vt:lpstr>Correlación M. estático flexión/M. dinámico</vt:lpstr>
      <vt:lpstr>Conclusiones</vt:lpstr>
      <vt:lpstr>Conclusiones</vt:lpstr>
      <vt:lpstr>Conclusiones</vt:lpstr>
      <vt:lpstr>Recomendaciones</vt:lpstr>
      <vt:lpstr>Recomendaciones</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dc:creator>
  <cp:lastModifiedBy>Ana Belén Carvajal</cp:lastModifiedBy>
  <cp:revision>747</cp:revision>
  <dcterms:created xsi:type="dcterms:W3CDTF">2014-08-19T19:39:53Z</dcterms:created>
  <dcterms:modified xsi:type="dcterms:W3CDTF">2020-01-20T15:20:39Z</dcterms:modified>
</cp:coreProperties>
</file>