
<file path=[Content_Types].xml><?xml version="1.0" encoding="utf-8"?>
<Types xmlns="http://schemas.openxmlformats.org/package/2006/content-types">
  <Default Extension="bin" ContentType="application/vnd.openxmlformats-officedocument.oleObject"/>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7">
  <p:sldMasterIdLst>
    <p:sldMasterId id="2147483660" r:id="rId1"/>
    <p:sldMasterId id="2147483673" r:id="rId2"/>
    <p:sldMasterId id="2147483685" r:id="rId3"/>
    <p:sldMasterId id="2147483698" r:id="rId4"/>
  </p:sldMasterIdLst>
  <p:notesMasterIdLst>
    <p:notesMasterId r:id="rId35"/>
  </p:notesMasterIdLst>
  <p:handoutMasterIdLst>
    <p:handoutMasterId r:id="rId36"/>
  </p:handoutMasterIdLst>
  <p:sldIdLst>
    <p:sldId id="257" r:id="rId5"/>
    <p:sldId id="676" r:id="rId6"/>
    <p:sldId id="683" r:id="rId7"/>
    <p:sldId id="678" r:id="rId8"/>
    <p:sldId id="679" r:id="rId9"/>
    <p:sldId id="680" r:id="rId10"/>
    <p:sldId id="681" r:id="rId11"/>
    <p:sldId id="682" r:id="rId12"/>
    <p:sldId id="684" r:id="rId13"/>
    <p:sldId id="685" r:id="rId14"/>
    <p:sldId id="686" r:id="rId15"/>
    <p:sldId id="687" r:id="rId16"/>
    <p:sldId id="688" r:id="rId17"/>
    <p:sldId id="689" r:id="rId18"/>
    <p:sldId id="690" r:id="rId19"/>
    <p:sldId id="691" r:id="rId20"/>
    <p:sldId id="693" r:id="rId21"/>
    <p:sldId id="692" r:id="rId22"/>
    <p:sldId id="694" r:id="rId23"/>
    <p:sldId id="695" r:id="rId24"/>
    <p:sldId id="696" r:id="rId25"/>
    <p:sldId id="697" r:id="rId26"/>
    <p:sldId id="698" r:id="rId27"/>
    <p:sldId id="699" r:id="rId28"/>
    <p:sldId id="700" r:id="rId29"/>
    <p:sldId id="701" r:id="rId30"/>
    <p:sldId id="702" r:id="rId31"/>
    <p:sldId id="703" r:id="rId32"/>
    <p:sldId id="704" r:id="rId33"/>
    <p:sldId id="486" r:id="rId34"/>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EC"/>
    <a:srgbClr val="4F81BD"/>
    <a:srgbClr val="CACF8B"/>
    <a:srgbClr val="85192B"/>
    <a:srgbClr val="FF8001"/>
    <a:srgbClr val="E3DE00"/>
    <a:srgbClr val="FFC000"/>
    <a:srgbClr val="DA0000"/>
    <a:srgbClr val="0065B0"/>
    <a:srgbClr val="FF6D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5900" autoAdjust="0"/>
  </p:normalViewPr>
  <p:slideViewPr>
    <p:cSldViewPr snapToGrid="0" snapToObjects="1">
      <p:cViewPr varScale="1">
        <p:scale>
          <a:sx n="63" d="100"/>
          <a:sy n="63" d="100"/>
        </p:scale>
        <p:origin x="1494" y="84"/>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dirty="0"/>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15/1/2020</a:t>
            </a:fld>
            <a:endParaRPr lang="es-EC" dirty="0"/>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dirty="0"/>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15/01/2020</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a:t>
            </a:fld>
            <a:endParaRPr lang="es-ES" dirty="0"/>
          </a:p>
        </p:txBody>
      </p:sp>
    </p:spTree>
    <p:extLst>
      <p:ext uri="{BB962C8B-B14F-4D97-AF65-F5344CB8AC3E}">
        <p14:creationId xmlns:p14="http://schemas.microsoft.com/office/powerpoint/2010/main" val="75473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10</a:t>
            </a:fld>
            <a:endParaRPr lang="es-ES" dirty="0"/>
          </a:p>
        </p:txBody>
      </p:sp>
    </p:spTree>
    <p:extLst>
      <p:ext uri="{BB962C8B-B14F-4D97-AF65-F5344CB8AC3E}">
        <p14:creationId xmlns:p14="http://schemas.microsoft.com/office/powerpoint/2010/main" val="67147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11</a:t>
            </a:fld>
            <a:endParaRPr lang="es-ES" dirty="0"/>
          </a:p>
        </p:txBody>
      </p:sp>
    </p:spTree>
    <p:extLst>
      <p:ext uri="{BB962C8B-B14F-4D97-AF65-F5344CB8AC3E}">
        <p14:creationId xmlns:p14="http://schemas.microsoft.com/office/powerpoint/2010/main" val="2387692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12</a:t>
            </a:fld>
            <a:endParaRPr lang="es-ES" dirty="0"/>
          </a:p>
        </p:txBody>
      </p:sp>
    </p:spTree>
    <p:extLst>
      <p:ext uri="{BB962C8B-B14F-4D97-AF65-F5344CB8AC3E}">
        <p14:creationId xmlns:p14="http://schemas.microsoft.com/office/powerpoint/2010/main" val="135005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13</a:t>
            </a:fld>
            <a:endParaRPr lang="es-ES" dirty="0"/>
          </a:p>
        </p:txBody>
      </p:sp>
    </p:spTree>
    <p:extLst>
      <p:ext uri="{BB962C8B-B14F-4D97-AF65-F5344CB8AC3E}">
        <p14:creationId xmlns:p14="http://schemas.microsoft.com/office/powerpoint/2010/main" val="387692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14</a:t>
            </a:fld>
            <a:endParaRPr lang="es-ES" dirty="0"/>
          </a:p>
        </p:txBody>
      </p:sp>
    </p:spTree>
    <p:extLst>
      <p:ext uri="{BB962C8B-B14F-4D97-AF65-F5344CB8AC3E}">
        <p14:creationId xmlns:p14="http://schemas.microsoft.com/office/powerpoint/2010/main" val="89909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15</a:t>
            </a:fld>
            <a:endParaRPr lang="es-ES" dirty="0"/>
          </a:p>
        </p:txBody>
      </p:sp>
    </p:spTree>
    <p:extLst>
      <p:ext uri="{BB962C8B-B14F-4D97-AF65-F5344CB8AC3E}">
        <p14:creationId xmlns:p14="http://schemas.microsoft.com/office/powerpoint/2010/main" val="281015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16</a:t>
            </a:fld>
            <a:endParaRPr lang="es-ES" dirty="0"/>
          </a:p>
        </p:txBody>
      </p:sp>
    </p:spTree>
    <p:extLst>
      <p:ext uri="{BB962C8B-B14F-4D97-AF65-F5344CB8AC3E}">
        <p14:creationId xmlns:p14="http://schemas.microsoft.com/office/powerpoint/2010/main" val="130885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17</a:t>
            </a:fld>
            <a:endParaRPr lang="es-ES" dirty="0"/>
          </a:p>
        </p:txBody>
      </p:sp>
    </p:spTree>
    <p:extLst>
      <p:ext uri="{BB962C8B-B14F-4D97-AF65-F5344CB8AC3E}">
        <p14:creationId xmlns:p14="http://schemas.microsoft.com/office/powerpoint/2010/main" val="161351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18</a:t>
            </a:fld>
            <a:endParaRPr lang="es-ES" dirty="0"/>
          </a:p>
        </p:txBody>
      </p:sp>
    </p:spTree>
    <p:extLst>
      <p:ext uri="{BB962C8B-B14F-4D97-AF65-F5344CB8AC3E}">
        <p14:creationId xmlns:p14="http://schemas.microsoft.com/office/powerpoint/2010/main" val="38290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19</a:t>
            </a:fld>
            <a:endParaRPr lang="es-ES" dirty="0"/>
          </a:p>
        </p:txBody>
      </p:sp>
    </p:spTree>
    <p:extLst>
      <p:ext uri="{BB962C8B-B14F-4D97-AF65-F5344CB8AC3E}">
        <p14:creationId xmlns:p14="http://schemas.microsoft.com/office/powerpoint/2010/main" val="120948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a:t>
            </a:fld>
            <a:endParaRPr lang="es-ES" dirty="0"/>
          </a:p>
        </p:txBody>
      </p:sp>
    </p:spTree>
    <p:extLst>
      <p:ext uri="{BB962C8B-B14F-4D97-AF65-F5344CB8AC3E}">
        <p14:creationId xmlns:p14="http://schemas.microsoft.com/office/powerpoint/2010/main" val="385381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20</a:t>
            </a:fld>
            <a:endParaRPr lang="es-ES" dirty="0"/>
          </a:p>
        </p:txBody>
      </p:sp>
    </p:spTree>
    <p:extLst>
      <p:ext uri="{BB962C8B-B14F-4D97-AF65-F5344CB8AC3E}">
        <p14:creationId xmlns:p14="http://schemas.microsoft.com/office/powerpoint/2010/main" val="251299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21</a:t>
            </a:fld>
            <a:endParaRPr lang="es-ES" dirty="0"/>
          </a:p>
        </p:txBody>
      </p:sp>
    </p:spTree>
    <p:extLst>
      <p:ext uri="{BB962C8B-B14F-4D97-AF65-F5344CB8AC3E}">
        <p14:creationId xmlns:p14="http://schemas.microsoft.com/office/powerpoint/2010/main" val="473565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22</a:t>
            </a:fld>
            <a:endParaRPr lang="es-ES" dirty="0"/>
          </a:p>
        </p:txBody>
      </p:sp>
    </p:spTree>
    <p:extLst>
      <p:ext uri="{BB962C8B-B14F-4D97-AF65-F5344CB8AC3E}">
        <p14:creationId xmlns:p14="http://schemas.microsoft.com/office/powerpoint/2010/main" val="3851567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23</a:t>
            </a:fld>
            <a:endParaRPr lang="es-ES" dirty="0"/>
          </a:p>
        </p:txBody>
      </p:sp>
    </p:spTree>
    <p:extLst>
      <p:ext uri="{BB962C8B-B14F-4D97-AF65-F5344CB8AC3E}">
        <p14:creationId xmlns:p14="http://schemas.microsoft.com/office/powerpoint/2010/main" val="1683490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24</a:t>
            </a:fld>
            <a:endParaRPr lang="es-ES" dirty="0"/>
          </a:p>
        </p:txBody>
      </p:sp>
    </p:spTree>
    <p:extLst>
      <p:ext uri="{BB962C8B-B14F-4D97-AF65-F5344CB8AC3E}">
        <p14:creationId xmlns:p14="http://schemas.microsoft.com/office/powerpoint/2010/main" val="127903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25</a:t>
            </a:fld>
            <a:endParaRPr lang="es-ES" dirty="0"/>
          </a:p>
        </p:txBody>
      </p:sp>
    </p:spTree>
    <p:extLst>
      <p:ext uri="{BB962C8B-B14F-4D97-AF65-F5344CB8AC3E}">
        <p14:creationId xmlns:p14="http://schemas.microsoft.com/office/powerpoint/2010/main" val="2629945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26</a:t>
            </a:fld>
            <a:endParaRPr lang="es-ES" dirty="0"/>
          </a:p>
        </p:txBody>
      </p:sp>
    </p:spTree>
    <p:extLst>
      <p:ext uri="{BB962C8B-B14F-4D97-AF65-F5344CB8AC3E}">
        <p14:creationId xmlns:p14="http://schemas.microsoft.com/office/powerpoint/2010/main" val="3391525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27</a:t>
            </a:fld>
            <a:endParaRPr lang="es-ES" dirty="0"/>
          </a:p>
        </p:txBody>
      </p:sp>
    </p:spTree>
    <p:extLst>
      <p:ext uri="{BB962C8B-B14F-4D97-AF65-F5344CB8AC3E}">
        <p14:creationId xmlns:p14="http://schemas.microsoft.com/office/powerpoint/2010/main" val="286964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28</a:t>
            </a:fld>
            <a:endParaRPr lang="es-ES" dirty="0"/>
          </a:p>
        </p:txBody>
      </p:sp>
    </p:spTree>
    <p:extLst>
      <p:ext uri="{BB962C8B-B14F-4D97-AF65-F5344CB8AC3E}">
        <p14:creationId xmlns:p14="http://schemas.microsoft.com/office/powerpoint/2010/main" val="1136451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29</a:t>
            </a:fld>
            <a:endParaRPr lang="es-ES" dirty="0"/>
          </a:p>
        </p:txBody>
      </p:sp>
    </p:spTree>
    <p:extLst>
      <p:ext uri="{BB962C8B-B14F-4D97-AF65-F5344CB8AC3E}">
        <p14:creationId xmlns:p14="http://schemas.microsoft.com/office/powerpoint/2010/main" val="408472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3</a:t>
            </a:fld>
            <a:endParaRPr lang="es-ES" dirty="0"/>
          </a:p>
        </p:txBody>
      </p:sp>
    </p:spTree>
    <p:extLst>
      <p:ext uri="{BB962C8B-B14F-4D97-AF65-F5344CB8AC3E}">
        <p14:creationId xmlns:p14="http://schemas.microsoft.com/office/powerpoint/2010/main" val="331632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4</a:t>
            </a:fld>
            <a:endParaRPr lang="es-ES" dirty="0"/>
          </a:p>
        </p:txBody>
      </p:sp>
    </p:spTree>
    <p:extLst>
      <p:ext uri="{BB962C8B-B14F-4D97-AF65-F5344CB8AC3E}">
        <p14:creationId xmlns:p14="http://schemas.microsoft.com/office/powerpoint/2010/main" val="31855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5</a:t>
            </a:fld>
            <a:endParaRPr lang="es-ES" dirty="0"/>
          </a:p>
        </p:txBody>
      </p:sp>
    </p:spTree>
    <p:extLst>
      <p:ext uri="{BB962C8B-B14F-4D97-AF65-F5344CB8AC3E}">
        <p14:creationId xmlns:p14="http://schemas.microsoft.com/office/powerpoint/2010/main" val="160976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6</a:t>
            </a:fld>
            <a:endParaRPr lang="es-ES" dirty="0"/>
          </a:p>
        </p:txBody>
      </p:sp>
    </p:spTree>
    <p:extLst>
      <p:ext uri="{BB962C8B-B14F-4D97-AF65-F5344CB8AC3E}">
        <p14:creationId xmlns:p14="http://schemas.microsoft.com/office/powerpoint/2010/main" val="361954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7</a:t>
            </a:fld>
            <a:endParaRPr lang="es-ES" dirty="0"/>
          </a:p>
        </p:txBody>
      </p:sp>
    </p:spTree>
    <p:extLst>
      <p:ext uri="{BB962C8B-B14F-4D97-AF65-F5344CB8AC3E}">
        <p14:creationId xmlns:p14="http://schemas.microsoft.com/office/powerpoint/2010/main" val="255575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8</a:t>
            </a:fld>
            <a:endParaRPr lang="es-ES" dirty="0"/>
          </a:p>
        </p:txBody>
      </p:sp>
    </p:spTree>
    <p:extLst>
      <p:ext uri="{BB962C8B-B14F-4D97-AF65-F5344CB8AC3E}">
        <p14:creationId xmlns:p14="http://schemas.microsoft.com/office/powerpoint/2010/main" val="181042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9</a:t>
            </a:fld>
            <a:endParaRPr lang="es-ES" dirty="0"/>
          </a:p>
        </p:txBody>
      </p:sp>
    </p:spTree>
    <p:extLst>
      <p:ext uri="{BB962C8B-B14F-4D97-AF65-F5344CB8AC3E}">
        <p14:creationId xmlns:p14="http://schemas.microsoft.com/office/powerpoint/2010/main" val="224576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7"/>
            <a:ext cx="777375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66957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78516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0"/>
            <a:ext cx="2057757"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80" y="274640"/>
            <a:ext cx="602084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2501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2904"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prstClr val="black"/>
              </a:solidFill>
              <a:latin typeface="Calibri"/>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3927"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1801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2"/>
            <a:ext cx="777375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6324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5830" name="CorelDRAW" r:id="rId3" imgW="9151920" imgH="5621400" progId="">
                  <p:embed/>
                </p:oleObj>
              </mc:Choice>
              <mc:Fallback>
                <p:oleObj name="CorelDRAW" r:id="rId3" imgW="9151920" imgH="56214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80"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9007"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3680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15/1/2020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80"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769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42400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646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671" y="273052"/>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80" y="1435102"/>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4072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15/1/2020</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1935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15/1/2020</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301465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15/1/2020</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5B3CD2-F3F1-4D4A-B281-BE46E788EC0F}" type="datetimeFigureOut">
              <a:rPr lang="es-EC" smtClean="0">
                <a:solidFill>
                  <a:prstClr val="black">
                    <a:tint val="75000"/>
                  </a:prstClr>
                </a:solidFill>
              </a:rPr>
              <a:pPr/>
              <a:t>15/1/2020</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f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7.pn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4 Imagen"/>
          <p:cNvPicPr>
            <a:picLocks noChangeAspect="1" noChangeArrowheads="1"/>
          </p:cNvPicPr>
          <p:nvPr/>
        </p:nvPicPr>
        <p:blipFill>
          <a:blip r:embed="rId3"/>
          <a:srcRect l="6454" t="35651" r="48363" b="40483"/>
          <a:stretch>
            <a:fillRect/>
          </a:stretch>
        </p:blipFill>
        <p:spPr bwMode="auto">
          <a:xfrm>
            <a:off x="217713" y="0"/>
            <a:ext cx="3422953" cy="981075"/>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id="{E245B1C1-36A4-4621-9848-DC04456C7160}"/>
              </a:ext>
            </a:extLst>
          </p:cNvPr>
          <p:cNvSpPr txBox="1"/>
          <p:nvPr/>
        </p:nvSpPr>
        <p:spPr>
          <a:xfrm>
            <a:off x="1016076" y="691896"/>
            <a:ext cx="7748045" cy="527836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endParaRPr>
          </a:p>
          <a:p>
            <a:pPr lvl="0" algn="ctr" defTabSz="914400" fontAlgn="base">
              <a:spcBef>
                <a:spcPct val="0"/>
              </a:spcBef>
              <a:spcAft>
                <a:spcPct val="0"/>
              </a:spcAft>
            </a:pPr>
            <a:r>
              <a:rPr lang="es-ES" sz="1300" b="1" kern="0" dirty="0" smtClean="0">
                <a:solidFill>
                  <a:prstClr val="black"/>
                </a:solidFill>
                <a:latin typeface="Times New Roman" panose="02020603050405020304" pitchFamily="18" charset="0"/>
                <a:ea typeface="Calibri" pitchFamily="34" charset="0"/>
                <a:cs typeface="Times New Roman" panose="02020603050405020304" pitchFamily="18" charset="0"/>
                <a:sym typeface="Arial"/>
                <a:rtl val="0"/>
              </a:rPr>
              <a:t>DEPARTAMENTO </a:t>
            </a:r>
            <a:r>
              <a:rPr lang="es-ES" sz="1300" b="1" kern="0" dirty="0">
                <a:solidFill>
                  <a:prstClr val="black"/>
                </a:solidFill>
                <a:latin typeface="Times New Roman" panose="02020603050405020304" pitchFamily="18" charset="0"/>
                <a:ea typeface="Calibri" pitchFamily="34" charset="0"/>
                <a:cs typeface="Times New Roman" panose="02020603050405020304" pitchFamily="18" charset="0"/>
                <a:sym typeface="Arial"/>
                <a:rtl val="0"/>
              </a:rPr>
              <a:t>DE ELÉCTRICA, ELECTÓNICA Y TELECOMUNICACIONES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rPr>
              <a:t>CARRERA DE INGENIERÍA EN ELECTRÓNICA, AUTOMATIZACIÓN Y CONTROL</a:t>
            </a:r>
            <a:r>
              <a:rPr kumimoji="0" lang="es-EC" sz="1300" b="1" i="0" u="none" strike="noStrike" kern="0" cap="none" spc="0" normalizeH="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rPr>
              <a:t> </a:t>
            </a: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PROYECTO DE INVESTIGACIÓN PREVIO A LA OBTENCIÓN DEL TÍTULO DE INGENIERO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 </a:t>
            </a:r>
            <a:r>
              <a:rPr lang="es-ES" sz="1300" b="1" kern="0" dirty="0">
                <a:solidFill>
                  <a:srgbClr val="000000"/>
                </a:solidFill>
                <a:latin typeface="Times New Roman" panose="02020603050405020304" pitchFamily="18" charset="0"/>
                <a:cs typeface="Times New Roman" panose="02020603050405020304" pitchFamily="18" charset="0"/>
                <a:sym typeface="Arial"/>
                <a:rtl val="0"/>
              </a:rPr>
              <a:t>EN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ELECTRÓNICA, AUTOMATIZACIÓN Y CONTROL</a:t>
            </a: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algn="ctr" defTabSz="914400"/>
            <a:r>
              <a:rPr kumimoji="0" lang="es-EC"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TEMA:</a:t>
            </a:r>
            <a:r>
              <a:rPr kumimoji="0" lang="es-EC"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 </a:t>
            </a:r>
          </a:p>
          <a:p>
            <a:pPr algn="ctr" defTabSz="914400"/>
            <a:r>
              <a:rPr kumimoji="0" lang="es-ES" sz="15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a:t>
            </a:r>
            <a:r>
              <a:rPr lang="es-ES" sz="1500" b="1" dirty="0" smtClean="0">
                <a:latin typeface="Times New Roman" panose="02020603050405020304" pitchFamily="18" charset="0"/>
                <a:cs typeface="Times New Roman" panose="02020603050405020304" pitchFamily="18" charset="0"/>
              </a:rPr>
              <a:t>REPOTENCIACIÓN DE LA MÁQUINA CNC DE EMPAQUES DE POLIURETANO PARA TABLEROS ELÉCTRICOS DE LA EMPRESA SICAL INGENIERÍA</a:t>
            </a:r>
            <a:r>
              <a:rPr lang="es-EC" sz="1500" b="1" dirty="0" smtClean="0">
                <a:latin typeface="Times New Roman" panose="02020603050405020304" pitchFamily="18" charset="0"/>
                <a:cs typeface="Times New Roman" panose="02020603050405020304" pitchFamily="18" charset="0"/>
              </a:rPr>
              <a:t>”</a:t>
            </a:r>
            <a:endParaRPr lang="es-EC" sz="1500" b="1" dirty="0">
              <a:latin typeface="Times New Roman" panose="02020603050405020304" pitchFamily="18" charset="0"/>
              <a:cs typeface="Times New Roman" panose="02020603050405020304" pitchFamily="18" charset="0"/>
            </a:endParaRPr>
          </a:p>
          <a:p>
            <a:pPr lvl="0" algn="ctr" defTabSz="914400"/>
            <a:endParaRPr kumimoji="0" lang="es-ES"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Elaborado por:</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kern="0" dirty="0" smtClean="0">
                <a:solidFill>
                  <a:srgbClr val="000000"/>
                </a:solidFill>
                <a:latin typeface="Times New Roman" panose="02020603050405020304" pitchFamily="18" charset="0"/>
                <a:cs typeface="Times New Roman" panose="02020603050405020304" pitchFamily="18" charset="0"/>
                <a:sym typeface="Arial"/>
                <a:rtl val="0"/>
              </a:rPr>
              <a:t>Alvarado Viteri, </a:t>
            </a:r>
            <a:r>
              <a:rPr lang="es-ES" sz="1300" kern="0" dirty="0" err="1" smtClean="0">
                <a:solidFill>
                  <a:srgbClr val="000000"/>
                </a:solidFill>
                <a:latin typeface="Times New Roman" panose="02020603050405020304" pitchFamily="18" charset="0"/>
                <a:cs typeface="Times New Roman" panose="02020603050405020304" pitchFamily="18" charset="0"/>
                <a:sym typeface="Arial"/>
                <a:rtl val="0"/>
              </a:rPr>
              <a:t>Jhosset</a:t>
            </a:r>
            <a:r>
              <a:rPr lang="es-ES" sz="1300" kern="0" dirty="0" smtClean="0">
                <a:solidFill>
                  <a:srgbClr val="000000"/>
                </a:solidFill>
                <a:latin typeface="Times New Roman" panose="02020603050405020304" pitchFamily="18" charset="0"/>
                <a:cs typeface="Times New Roman" panose="02020603050405020304" pitchFamily="18" charset="0"/>
                <a:sym typeface="Arial"/>
                <a:rtl val="0"/>
              </a:rPr>
              <a:t> Enrique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Tarapuez</a:t>
            </a:r>
            <a:r>
              <a:rPr kumimoji="0" lang="es-ES" sz="1300" b="0" i="0"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 Ramos, Jonathan Eduardo</a:t>
            </a: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b="1" kern="0" dirty="0">
                <a:solidFill>
                  <a:srgbClr val="000000"/>
                </a:solidFill>
                <a:latin typeface="Times New Roman" panose="02020603050405020304" pitchFamily="18" charset="0"/>
                <a:cs typeface="Times New Roman" panose="02020603050405020304" pitchFamily="18" charset="0"/>
                <a:sym typeface="Arial"/>
                <a:rtl val="0"/>
              </a:rPr>
              <a:t>Director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del Proyecto: </a:t>
            </a:r>
          </a:p>
          <a:p>
            <a:pPr algn="ctr" fontAlgn="base">
              <a:spcBef>
                <a:spcPct val="0"/>
              </a:spcBef>
              <a:spcAft>
                <a:spcPct val="0"/>
              </a:spcAft>
            </a:pPr>
            <a:r>
              <a:rPr lang="es-EC" sz="1300" dirty="0">
                <a:solidFill>
                  <a:srgbClr val="000000"/>
                </a:solidFill>
                <a:latin typeface="Times New Roman" panose="02020603050405020304" pitchFamily="18" charset="0"/>
                <a:cs typeface="Times New Roman" panose="02020603050405020304" pitchFamily="18" charset="0"/>
              </a:rPr>
              <a:t>Ing. </a:t>
            </a:r>
            <a:r>
              <a:rPr lang="es-EC" sz="1300" dirty="0" smtClean="0">
                <a:solidFill>
                  <a:srgbClr val="000000"/>
                </a:solidFill>
                <a:latin typeface="Times New Roman" panose="02020603050405020304" pitchFamily="18" charset="0"/>
                <a:cs typeface="Times New Roman" panose="02020603050405020304" pitchFamily="18" charset="0"/>
              </a:rPr>
              <a:t>Proaño Rosero, Víctor Gonzalo </a:t>
            </a:r>
            <a:r>
              <a:rPr lang="es-EC" sz="1300" dirty="0" err="1" smtClean="0">
                <a:solidFill>
                  <a:srgbClr val="000000"/>
                </a:solidFill>
                <a:latin typeface="Times New Roman" panose="02020603050405020304" pitchFamily="18" charset="0"/>
                <a:cs typeface="Times New Roman" panose="02020603050405020304" pitchFamily="18" charset="0"/>
              </a:rPr>
              <a:t>MSc</a:t>
            </a:r>
            <a:r>
              <a:rPr lang="es-EC" sz="1300" dirty="0" smtClean="0">
                <a:solidFill>
                  <a:srgbClr val="000000"/>
                </a:solidFill>
                <a:latin typeface="Times New Roman" panose="02020603050405020304" pitchFamily="18" charset="0"/>
                <a:cs typeface="Times New Roman" panose="02020603050405020304" pitchFamily="18" charset="0"/>
              </a:rPr>
              <a:t>.</a:t>
            </a:r>
          </a:p>
          <a:p>
            <a:pPr algn="ctr" fontAlgn="base">
              <a:spcBef>
                <a:spcPct val="0"/>
              </a:spcBef>
              <a:spcAft>
                <a:spcPct val="0"/>
              </a:spcAft>
            </a:pPr>
            <a:endParaRPr lang="es-EC" sz="1300" dirty="0" smtClean="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Sangolquí, </a:t>
            </a:r>
            <a:r>
              <a:rPr kumimoji="0" lang="es-EC" sz="1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2020</a:t>
            </a:r>
            <a:endParaRPr kumimoji="0" lang="en-U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397" y="160338"/>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Nuevo Sistema de Control</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6" name="Imagen 5"/>
          <p:cNvPicPr/>
          <p:nvPr/>
        </p:nvPicPr>
        <p:blipFill>
          <a:blip r:embed="rId4"/>
          <a:stretch>
            <a:fillRect/>
          </a:stretch>
        </p:blipFill>
        <p:spPr>
          <a:xfrm>
            <a:off x="171291" y="1069656"/>
            <a:ext cx="8705240" cy="4492944"/>
          </a:xfrm>
          <a:prstGeom prst="rect">
            <a:avLst/>
          </a:prstGeom>
        </p:spPr>
      </p:pic>
    </p:spTree>
    <p:extLst>
      <p:ext uri="{BB962C8B-B14F-4D97-AF65-F5344CB8AC3E}">
        <p14:creationId xmlns:p14="http://schemas.microsoft.com/office/powerpoint/2010/main" val="47417765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Hardware del Nuevo Sistema de Control</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121" y="618538"/>
            <a:ext cx="3938005" cy="2719259"/>
          </a:xfrm>
          <a:prstGeom prst="rect">
            <a:avLst/>
          </a:prstGeom>
          <a:noFill/>
          <a:ln>
            <a:noFill/>
          </a:ln>
        </p:spPr>
      </p:pic>
      <p:pic>
        <p:nvPicPr>
          <p:cNvPr id="8" name="Imagen 7"/>
          <p:cNvPicPr/>
          <p:nvPr/>
        </p:nvPicPr>
        <p:blipFill rotWithShape="1">
          <a:blip r:embed="rId5" cstate="print">
            <a:extLst>
              <a:ext uri="{28A0092B-C50C-407E-A947-70E740481C1C}">
                <a14:useLocalDpi xmlns:a14="http://schemas.microsoft.com/office/drawing/2010/main" val="0"/>
              </a:ext>
            </a:extLst>
          </a:blip>
          <a:srcRect t="27997"/>
          <a:stretch/>
        </p:blipFill>
        <p:spPr bwMode="auto">
          <a:xfrm>
            <a:off x="5095561" y="602696"/>
            <a:ext cx="3840239" cy="2735101"/>
          </a:xfrm>
          <a:prstGeom prst="rect">
            <a:avLst/>
          </a:prstGeom>
          <a:noFill/>
          <a:ln>
            <a:noFill/>
          </a:ln>
        </p:spPr>
      </p:pic>
      <p:sp>
        <p:nvSpPr>
          <p:cNvPr id="9" name="CuadroTexto 8">
            <a:extLst>
              <a:ext uri="{FF2B5EF4-FFF2-40B4-BE49-F238E27FC236}">
                <a16:creationId xmlns:a16="http://schemas.microsoft.com/office/drawing/2014/main" id="{288780F4-A167-4FA0-AB56-0CABE28D1A4C}"/>
              </a:ext>
            </a:extLst>
          </p:cNvPr>
          <p:cNvSpPr txBox="1"/>
          <p:nvPr/>
        </p:nvSpPr>
        <p:spPr>
          <a:xfrm>
            <a:off x="160456" y="3304025"/>
            <a:ext cx="4233775" cy="369332"/>
          </a:xfrm>
          <a:prstGeom prst="rect">
            <a:avLst/>
          </a:prstGeom>
          <a:noFill/>
        </p:spPr>
        <p:txBody>
          <a:bodyPr wrap="square" rtlCol="0">
            <a:spAutoFit/>
          </a:bodyPr>
          <a:lstStyle/>
          <a:p>
            <a:pPr algn="ctr"/>
            <a:r>
              <a:rPr lang="es-EC" b="1" i="1" dirty="0" smtClean="0"/>
              <a:t>Tarjeta de Control De Movimiento</a:t>
            </a:r>
          </a:p>
        </p:txBody>
      </p:sp>
      <p:sp>
        <p:nvSpPr>
          <p:cNvPr id="10" name="CuadroTexto 9">
            <a:extLst>
              <a:ext uri="{FF2B5EF4-FFF2-40B4-BE49-F238E27FC236}">
                <a16:creationId xmlns:a16="http://schemas.microsoft.com/office/drawing/2014/main" id="{288780F4-A167-4FA0-AB56-0CABE28D1A4C}"/>
              </a:ext>
            </a:extLst>
          </p:cNvPr>
          <p:cNvSpPr txBox="1"/>
          <p:nvPr/>
        </p:nvSpPr>
        <p:spPr>
          <a:xfrm>
            <a:off x="4684081" y="3287912"/>
            <a:ext cx="4592128" cy="369332"/>
          </a:xfrm>
          <a:prstGeom prst="rect">
            <a:avLst/>
          </a:prstGeom>
          <a:noFill/>
        </p:spPr>
        <p:txBody>
          <a:bodyPr wrap="square" rtlCol="0">
            <a:spAutoFit/>
          </a:bodyPr>
          <a:lstStyle/>
          <a:p>
            <a:pPr algn="ctr"/>
            <a:r>
              <a:rPr lang="es-EC" b="1" i="1" dirty="0" smtClean="0"/>
              <a:t>Tarjeta PCI para Puerto Paralelo</a:t>
            </a:r>
          </a:p>
        </p:txBody>
      </p:sp>
      <p:pic>
        <p:nvPicPr>
          <p:cNvPr id="11" name="Imagen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576" y="3854452"/>
            <a:ext cx="5400040" cy="2306320"/>
          </a:xfrm>
          <a:prstGeom prst="rect">
            <a:avLst/>
          </a:prstGeom>
          <a:noFill/>
          <a:ln>
            <a:noFill/>
          </a:ln>
        </p:spPr>
      </p:pic>
      <p:sp>
        <p:nvSpPr>
          <p:cNvPr id="12" name="CuadroTexto 11">
            <a:extLst>
              <a:ext uri="{FF2B5EF4-FFF2-40B4-BE49-F238E27FC236}">
                <a16:creationId xmlns:a16="http://schemas.microsoft.com/office/drawing/2014/main" id="{288780F4-A167-4FA0-AB56-0CABE28D1A4C}"/>
              </a:ext>
            </a:extLst>
          </p:cNvPr>
          <p:cNvSpPr txBox="1"/>
          <p:nvPr/>
        </p:nvSpPr>
        <p:spPr>
          <a:xfrm>
            <a:off x="5570780" y="3860492"/>
            <a:ext cx="1633009" cy="923330"/>
          </a:xfrm>
          <a:prstGeom prst="rect">
            <a:avLst/>
          </a:prstGeom>
          <a:noFill/>
        </p:spPr>
        <p:txBody>
          <a:bodyPr wrap="square" rtlCol="0">
            <a:spAutoFit/>
          </a:bodyPr>
          <a:lstStyle/>
          <a:p>
            <a:pPr algn="ctr"/>
            <a:r>
              <a:rPr lang="es-EC" b="1" i="1" dirty="0" smtClean="0"/>
              <a:t>Relé</a:t>
            </a:r>
          </a:p>
          <a:p>
            <a:pPr algn="ctr"/>
            <a:r>
              <a:rPr lang="es-EC" b="1" i="1" dirty="0" smtClean="0"/>
              <a:t>Inteligente</a:t>
            </a:r>
          </a:p>
          <a:p>
            <a:pPr algn="ctr"/>
            <a:r>
              <a:rPr lang="es-EC" b="1" i="1" dirty="0" smtClean="0"/>
              <a:t>Clic02</a:t>
            </a:r>
          </a:p>
        </p:txBody>
      </p:sp>
      <p:pic>
        <p:nvPicPr>
          <p:cNvPr id="13" name="Imagen 12"/>
          <p:cNvPicPr/>
          <p:nvPr/>
        </p:nvPicPr>
        <p:blipFill rotWithShape="1">
          <a:blip r:embed="rId7" cstate="print">
            <a:extLst>
              <a:ext uri="{28A0092B-C50C-407E-A947-70E740481C1C}">
                <a14:useLocalDpi xmlns:a14="http://schemas.microsoft.com/office/drawing/2010/main" val="0"/>
              </a:ext>
            </a:extLst>
          </a:blip>
          <a:srcRect l="4076" t="3529" r="3520" b="5588"/>
          <a:stretch/>
        </p:blipFill>
        <p:spPr bwMode="auto">
          <a:xfrm>
            <a:off x="7200628" y="3726113"/>
            <a:ext cx="1943100" cy="1962150"/>
          </a:xfrm>
          <a:prstGeom prst="rect">
            <a:avLst/>
          </a:prstGeom>
          <a:noFill/>
          <a:ln>
            <a:noFill/>
          </a:ln>
          <a:extLst>
            <a:ext uri="{53640926-AAD7-44D8-BBD7-CCE9431645EC}">
              <a14:shadowObscured xmlns:a14="http://schemas.microsoft.com/office/drawing/2010/main"/>
            </a:ext>
          </a:extLst>
        </p:spPr>
      </p:pic>
      <p:sp>
        <p:nvSpPr>
          <p:cNvPr id="14" name="CuadroTexto 13">
            <a:extLst>
              <a:ext uri="{FF2B5EF4-FFF2-40B4-BE49-F238E27FC236}">
                <a16:creationId xmlns:a16="http://schemas.microsoft.com/office/drawing/2014/main" id="{288780F4-A167-4FA0-AB56-0CABE28D1A4C}"/>
              </a:ext>
            </a:extLst>
          </p:cNvPr>
          <p:cNvSpPr txBox="1"/>
          <p:nvPr/>
        </p:nvSpPr>
        <p:spPr>
          <a:xfrm>
            <a:off x="6032936" y="5315281"/>
            <a:ext cx="1633009" cy="646331"/>
          </a:xfrm>
          <a:prstGeom prst="rect">
            <a:avLst/>
          </a:prstGeom>
          <a:noFill/>
        </p:spPr>
        <p:txBody>
          <a:bodyPr wrap="square" rtlCol="0">
            <a:spAutoFit/>
          </a:bodyPr>
          <a:lstStyle/>
          <a:p>
            <a:pPr algn="ctr"/>
            <a:r>
              <a:rPr lang="es-EC" b="1" i="1" dirty="0" smtClean="0"/>
              <a:t>Conversor</a:t>
            </a:r>
          </a:p>
          <a:p>
            <a:pPr algn="ctr"/>
            <a:r>
              <a:rPr lang="es-EC" b="1" i="1" dirty="0" smtClean="0"/>
              <a:t>RS485 - USB</a:t>
            </a:r>
          </a:p>
        </p:txBody>
      </p:sp>
    </p:spTree>
    <p:extLst>
      <p:ext uri="{BB962C8B-B14F-4D97-AF65-F5344CB8AC3E}">
        <p14:creationId xmlns:p14="http://schemas.microsoft.com/office/powerpoint/2010/main" val="109671507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Software del Nuevo Sistema de Control</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9" name="CuadroTexto 8">
            <a:extLst>
              <a:ext uri="{FF2B5EF4-FFF2-40B4-BE49-F238E27FC236}">
                <a16:creationId xmlns:a16="http://schemas.microsoft.com/office/drawing/2014/main" id="{288780F4-A167-4FA0-AB56-0CABE28D1A4C}"/>
              </a:ext>
            </a:extLst>
          </p:cNvPr>
          <p:cNvSpPr txBox="1"/>
          <p:nvPr/>
        </p:nvSpPr>
        <p:spPr>
          <a:xfrm>
            <a:off x="-243146" y="2907028"/>
            <a:ext cx="4233775" cy="369332"/>
          </a:xfrm>
          <a:prstGeom prst="rect">
            <a:avLst/>
          </a:prstGeom>
          <a:noFill/>
        </p:spPr>
        <p:txBody>
          <a:bodyPr wrap="square" rtlCol="0">
            <a:spAutoFit/>
          </a:bodyPr>
          <a:lstStyle/>
          <a:p>
            <a:pPr algn="ctr"/>
            <a:r>
              <a:rPr lang="es-EC" b="1" i="1" dirty="0" err="1" smtClean="0"/>
              <a:t>ArtSoft</a:t>
            </a:r>
            <a:r>
              <a:rPr lang="es-EC" b="1" i="1" dirty="0" smtClean="0"/>
              <a:t> Mach3</a:t>
            </a:r>
          </a:p>
        </p:txBody>
      </p:sp>
      <p:sp>
        <p:nvSpPr>
          <p:cNvPr id="10" name="CuadroTexto 9">
            <a:extLst>
              <a:ext uri="{FF2B5EF4-FFF2-40B4-BE49-F238E27FC236}">
                <a16:creationId xmlns:a16="http://schemas.microsoft.com/office/drawing/2014/main" id="{288780F4-A167-4FA0-AB56-0CABE28D1A4C}"/>
              </a:ext>
            </a:extLst>
          </p:cNvPr>
          <p:cNvSpPr txBox="1"/>
          <p:nvPr/>
        </p:nvSpPr>
        <p:spPr>
          <a:xfrm>
            <a:off x="4599819" y="5203461"/>
            <a:ext cx="4592128" cy="369332"/>
          </a:xfrm>
          <a:prstGeom prst="rect">
            <a:avLst/>
          </a:prstGeom>
          <a:noFill/>
        </p:spPr>
        <p:txBody>
          <a:bodyPr wrap="square" rtlCol="0">
            <a:spAutoFit/>
          </a:bodyPr>
          <a:lstStyle/>
          <a:p>
            <a:pPr algn="ctr"/>
            <a:r>
              <a:rPr lang="es-EC" b="1" i="1" dirty="0" err="1" smtClean="0"/>
              <a:t>Weg</a:t>
            </a:r>
            <a:r>
              <a:rPr lang="es-EC" b="1" i="1" dirty="0" smtClean="0"/>
              <a:t> Clic02 </a:t>
            </a:r>
            <a:r>
              <a:rPr lang="es-EC" b="1" i="1" dirty="0" err="1" smtClean="0"/>
              <a:t>Edit</a:t>
            </a:r>
            <a:endParaRPr lang="es-EC" b="1" i="1" dirty="0" smtClean="0"/>
          </a:p>
        </p:txBody>
      </p:sp>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17781" b="14445"/>
          <a:stretch/>
        </p:blipFill>
        <p:spPr>
          <a:xfrm>
            <a:off x="160456" y="624839"/>
            <a:ext cx="3512384" cy="2380527"/>
          </a:xfrm>
          <a:prstGeom prst="rect">
            <a:avLst/>
          </a:prstGeom>
        </p:spPr>
      </p:pic>
      <p:pic>
        <p:nvPicPr>
          <p:cNvPr id="16" name="Imagen 15"/>
          <p:cNvPicPr>
            <a:picLocks noChangeAspect="1"/>
          </p:cNvPicPr>
          <p:nvPr/>
        </p:nvPicPr>
        <p:blipFill>
          <a:blip r:embed="rId5"/>
          <a:stretch>
            <a:fillRect/>
          </a:stretch>
        </p:blipFill>
        <p:spPr>
          <a:xfrm>
            <a:off x="5483562" y="4349887"/>
            <a:ext cx="2824643" cy="915752"/>
          </a:xfrm>
          <a:prstGeom prst="rect">
            <a:avLst/>
          </a:prstGeom>
        </p:spPr>
      </p:pic>
      <p:pic>
        <p:nvPicPr>
          <p:cNvPr id="17" name="Imagen 16"/>
          <p:cNvPicPr>
            <a:picLocks noChangeAspect="1"/>
          </p:cNvPicPr>
          <p:nvPr/>
        </p:nvPicPr>
        <p:blipFill rotWithShape="1">
          <a:blip r:embed="rId6">
            <a:extLst>
              <a:ext uri="{28A0092B-C50C-407E-A947-70E740481C1C}">
                <a14:useLocalDpi xmlns:a14="http://schemas.microsoft.com/office/drawing/2010/main" val="0"/>
              </a:ext>
            </a:extLst>
          </a:blip>
          <a:srcRect l="1774" r="3502" b="40520"/>
          <a:stretch/>
        </p:blipFill>
        <p:spPr>
          <a:xfrm>
            <a:off x="4155662" y="1100136"/>
            <a:ext cx="4754880" cy="1807275"/>
          </a:xfrm>
          <a:prstGeom prst="rect">
            <a:avLst/>
          </a:prstGeom>
        </p:spPr>
      </p:pic>
      <p:sp>
        <p:nvSpPr>
          <p:cNvPr id="18" name="CuadroTexto 17">
            <a:extLst>
              <a:ext uri="{FF2B5EF4-FFF2-40B4-BE49-F238E27FC236}">
                <a16:creationId xmlns:a16="http://schemas.microsoft.com/office/drawing/2014/main" id="{288780F4-A167-4FA0-AB56-0CABE28D1A4C}"/>
              </a:ext>
            </a:extLst>
          </p:cNvPr>
          <p:cNvSpPr txBox="1"/>
          <p:nvPr/>
        </p:nvSpPr>
        <p:spPr>
          <a:xfrm>
            <a:off x="4591645" y="2911658"/>
            <a:ext cx="4233775" cy="369332"/>
          </a:xfrm>
          <a:prstGeom prst="rect">
            <a:avLst/>
          </a:prstGeom>
          <a:noFill/>
        </p:spPr>
        <p:txBody>
          <a:bodyPr wrap="square" rtlCol="0">
            <a:spAutoFit/>
          </a:bodyPr>
          <a:lstStyle/>
          <a:p>
            <a:pPr algn="ctr"/>
            <a:r>
              <a:rPr lang="es-EC" b="1" i="1" dirty="0" err="1" smtClean="0"/>
              <a:t>ArtSoft</a:t>
            </a:r>
            <a:r>
              <a:rPr lang="es-EC" b="1" i="1" dirty="0" smtClean="0"/>
              <a:t> </a:t>
            </a:r>
            <a:r>
              <a:rPr lang="es-EC" b="1" i="1" dirty="0" err="1" smtClean="0"/>
              <a:t>LazyCam</a:t>
            </a:r>
            <a:endParaRPr lang="es-EC" b="1" i="1" dirty="0" smtClean="0"/>
          </a:p>
        </p:txBody>
      </p:sp>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44" y="3382325"/>
            <a:ext cx="3821085" cy="2776655"/>
          </a:xfrm>
          <a:prstGeom prst="rect">
            <a:avLst/>
          </a:prstGeom>
        </p:spPr>
      </p:pic>
      <p:sp>
        <p:nvSpPr>
          <p:cNvPr id="20" name="CuadroTexto 19">
            <a:extLst>
              <a:ext uri="{FF2B5EF4-FFF2-40B4-BE49-F238E27FC236}">
                <a16:creationId xmlns:a16="http://schemas.microsoft.com/office/drawing/2014/main" id="{288780F4-A167-4FA0-AB56-0CABE28D1A4C}"/>
              </a:ext>
            </a:extLst>
          </p:cNvPr>
          <p:cNvSpPr txBox="1"/>
          <p:nvPr/>
        </p:nvSpPr>
        <p:spPr>
          <a:xfrm>
            <a:off x="3846350" y="3303567"/>
            <a:ext cx="1296025" cy="923330"/>
          </a:xfrm>
          <a:prstGeom prst="rect">
            <a:avLst/>
          </a:prstGeom>
          <a:noFill/>
        </p:spPr>
        <p:txBody>
          <a:bodyPr wrap="square" rtlCol="0">
            <a:spAutoFit/>
          </a:bodyPr>
          <a:lstStyle/>
          <a:p>
            <a:pPr algn="ctr"/>
            <a:r>
              <a:rPr lang="es-EC" b="1" i="1" dirty="0" err="1" smtClean="0"/>
              <a:t>Screen</a:t>
            </a:r>
            <a:endParaRPr lang="es-EC" b="1" i="1" dirty="0" smtClean="0"/>
          </a:p>
          <a:p>
            <a:pPr algn="ctr"/>
            <a:r>
              <a:rPr lang="es-EC" b="1" i="1" dirty="0" err="1" smtClean="0"/>
              <a:t>Designer</a:t>
            </a:r>
            <a:endParaRPr lang="es-EC" b="1" i="1" dirty="0" smtClean="0"/>
          </a:p>
          <a:p>
            <a:pPr algn="ctr"/>
            <a:r>
              <a:rPr lang="es-EC" b="1" i="1" dirty="0" smtClean="0"/>
              <a:t>Screen4</a:t>
            </a:r>
          </a:p>
        </p:txBody>
      </p:sp>
    </p:spTree>
    <p:extLst>
      <p:ext uri="{BB962C8B-B14F-4D97-AF65-F5344CB8AC3E}">
        <p14:creationId xmlns:p14="http://schemas.microsoft.com/office/powerpoint/2010/main" val="169972507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Configuración Mach3</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159722" y="764856"/>
            <a:ext cx="8852278" cy="5163504"/>
          </a:xfrm>
          <a:prstGeom prst="rect">
            <a:avLst/>
          </a:prstGeom>
          <a:noFill/>
          <a:ln>
            <a:noFill/>
          </a:ln>
        </p:spPr>
      </p:pic>
    </p:spTree>
    <p:extLst>
      <p:ext uri="{BB962C8B-B14F-4D97-AF65-F5344CB8AC3E}">
        <p14:creationId xmlns:p14="http://schemas.microsoft.com/office/powerpoint/2010/main" val="198960852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Configuración Mach3</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159721" y="719136"/>
            <a:ext cx="8869209" cy="5148264"/>
          </a:xfrm>
          <a:prstGeom prst="rect">
            <a:avLst/>
          </a:prstGeom>
          <a:noFill/>
          <a:ln>
            <a:noFill/>
          </a:ln>
        </p:spPr>
      </p:pic>
    </p:spTree>
    <p:extLst>
      <p:ext uri="{BB962C8B-B14F-4D97-AF65-F5344CB8AC3E}">
        <p14:creationId xmlns:p14="http://schemas.microsoft.com/office/powerpoint/2010/main" val="259727442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Configuración Mach3</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243840" y="674922"/>
            <a:ext cx="8657830" cy="5268678"/>
          </a:xfrm>
          <a:prstGeom prst="rect">
            <a:avLst/>
          </a:prstGeom>
          <a:noFill/>
          <a:ln>
            <a:noFill/>
          </a:ln>
        </p:spPr>
      </p:pic>
    </p:spTree>
    <p:extLst>
      <p:ext uri="{BB962C8B-B14F-4D97-AF65-F5344CB8AC3E}">
        <p14:creationId xmlns:p14="http://schemas.microsoft.com/office/powerpoint/2010/main" val="341476555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Configuración Mach3</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247490" y="719136"/>
            <a:ext cx="8688309" cy="5151036"/>
          </a:xfrm>
          <a:prstGeom prst="rect">
            <a:avLst/>
          </a:prstGeom>
          <a:noFill/>
          <a:ln>
            <a:noFill/>
          </a:ln>
        </p:spPr>
      </p:pic>
    </p:spTree>
    <p:extLst>
      <p:ext uri="{BB962C8B-B14F-4D97-AF65-F5344CB8AC3E}">
        <p14:creationId xmlns:p14="http://schemas.microsoft.com/office/powerpoint/2010/main" val="6104795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Comunicación </a:t>
            </a:r>
            <a:r>
              <a:rPr lang="es-ES" sz="2400" i="0" dirty="0" err="1" smtClean="0">
                <a:solidFill>
                  <a:srgbClr val="C00000"/>
                </a:solidFill>
                <a:effectLst/>
              </a:rPr>
              <a:t>Modbus</a:t>
            </a:r>
            <a:r>
              <a:rPr lang="es-ES" sz="2400" i="0" dirty="0" smtClean="0">
                <a:solidFill>
                  <a:srgbClr val="C00000"/>
                </a:solidFill>
                <a:effectLst/>
              </a:rPr>
              <a:t> Clic02 – PC Mach3</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586902" y="1693862"/>
            <a:ext cx="2558686" cy="3320098"/>
          </a:xfrm>
          <a:prstGeom prst="rect">
            <a:avLst/>
          </a:prstGeom>
          <a:noFill/>
          <a:ln>
            <a:noFill/>
          </a:ln>
        </p:spPr>
      </p:pic>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0" y="641430"/>
            <a:ext cx="6586902" cy="5332650"/>
          </a:xfrm>
          <a:prstGeom prst="rect">
            <a:avLst/>
          </a:prstGeom>
          <a:noFill/>
          <a:ln>
            <a:noFill/>
          </a:ln>
        </p:spPr>
      </p:pic>
    </p:spTree>
    <p:extLst>
      <p:ext uri="{BB962C8B-B14F-4D97-AF65-F5344CB8AC3E}">
        <p14:creationId xmlns:p14="http://schemas.microsoft.com/office/powerpoint/2010/main" val="243534909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Diseño HMI</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9" name="Imagen 8" descr="Y:\2 DOCUMENTOS\PASANTES SICAL\JT\RESPALDOS\docs tesis\Tesis diciembre\10.png"/>
          <p:cNvPicPr/>
          <p:nvPr/>
        </p:nvPicPr>
        <p:blipFill rotWithShape="1">
          <a:blip r:embed="rId4" cstate="print">
            <a:extLst>
              <a:ext uri="{28A0092B-C50C-407E-A947-70E740481C1C}">
                <a14:useLocalDpi xmlns:a14="http://schemas.microsoft.com/office/drawing/2010/main" val="0"/>
              </a:ext>
            </a:extLst>
          </a:blip>
          <a:srcRect t="4366" b="6027"/>
          <a:stretch/>
        </p:blipFill>
        <p:spPr bwMode="auto">
          <a:xfrm>
            <a:off x="213360" y="944880"/>
            <a:ext cx="8747284" cy="46844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897095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Elementos del Gabinete de Control</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9112"/>
            <a:ext cx="9145588" cy="5407260"/>
          </a:xfrm>
          <a:prstGeom prst="rect">
            <a:avLst/>
          </a:prstGeom>
          <a:noFill/>
          <a:ln>
            <a:noFill/>
          </a:ln>
        </p:spPr>
      </p:pic>
    </p:spTree>
    <p:extLst>
      <p:ext uri="{BB962C8B-B14F-4D97-AF65-F5344CB8AC3E}">
        <p14:creationId xmlns:p14="http://schemas.microsoft.com/office/powerpoint/2010/main" val="56219703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sz="2400" i="0" dirty="0" smtClean="0">
                <a:solidFill>
                  <a:srgbClr val="C00000"/>
                </a:solidFill>
                <a:effectLst/>
              </a:rPr>
              <a:t>Objetivos</a:t>
            </a:r>
            <a:endParaRPr lang="es-EC" sz="2400" i="0" dirty="0">
              <a:solidFill>
                <a:srgbClr val="C00000"/>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247491" y="820234"/>
            <a:ext cx="2031325" cy="369332"/>
          </a:xfrm>
          <a:prstGeom prst="rect">
            <a:avLst/>
          </a:prstGeom>
          <a:noFill/>
        </p:spPr>
        <p:txBody>
          <a:bodyPr wrap="none" rtlCol="0">
            <a:spAutoFit/>
          </a:bodyPr>
          <a:lstStyle/>
          <a:p>
            <a:r>
              <a:rPr lang="es-EC" b="1" i="1" dirty="0" smtClean="0"/>
              <a:t>Objetivo General</a:t>
            </a:r>
            <a:endParaRPr lang="es-EC" b="1" i="1" dirty="0"/>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AA6D8134-A261-435B-BB6F-1FC9F435BC3C}"/>
              </a:ext>
            </a:extLst>
          </p:cNvPr>
          <p:cNvSpPr txBox="1"/>
          <p:nvPr/>
        </p:nvSpPr>
        <p:spPr>
          <a:xfrm>
            <a:off x="462705" y="1129110"/>
            <a:ext cx="8257880" cy="5262979"/>
          </a:xfrm>
          <a:prstGeom prst="rect">
            <a:avLst/>
          </a:prstGeom>
          <a:noFill/>
        </p:spPr>
        <p:txBody>
          <a:bodyPr wrap="square" rtlCol="0">
            <a:spAutoFit/>
          </a:bodyPr>
          <a:lstStyle/>
          <a:p>
            <a:pPr marL="285750" lvl="0" indent="-285750" algn="just">
              <a:lnSpc>
                <a:spcPct val="200000"/>
              </a:lnSpc>
              <a:buFont typeface="Arial" panose="020B0604020202020204" pitchFamily="34" charset="0"/>
              <a:buChar char="•"/>
            </a:pPr>
            <a:r>
              <a:rPr lang="es-ES" sz="1400" dirty="0"/>
              <a:t>Repotenciar el funcionamiento de la máquina CNC de empaques de poliuretano para tableros eléctricos de la empresa </a:t>
            </a:r>
            <a:r>
              <a:rPr lang="es-ES" sz="1400" dirty="0" err="1"/>
              <a:t>Sical</a:t>
            </a:r>
            <a:r>
              <a:rPr lang="es-ES" sz="1400" dirty="0"/>
              <a:t> Ingeniería</a:t>
            </a:r>
            <a:r>
              <a:rPr lang="es-ES" sz="1400" dirty="0" smtClean="0"/>
              <a:t>.</a:t>
            </a:r>
          </a:p>
          <a:p>
            <a:pPr marL="285750" lvl="0" indent="-285750" algn="just">
              <a:lnSpc>
                <a:spcPct val="200000"/>
              </a:lnSpc>
              <a:buFont typeface="Arial" panose="020B0604020202020204" pitchFamily="34" charset="0"/>
              <a:buChar char="•"/>
            </a:pPr>
            <a:endParaRPr lang="es-ES" sz="1400" dirty="0"/>
          </a:p>
          <a:p>
            <a:pPr lvl="0" algn="just">
              <a:lnSpc>
                <a:spcPct val="200000"/>
              </a:lnSpc>
            </a:pPr>
            <a:r>
              <a:rPr lang="es-ES" sz="1400" dirty="0"/>
              <a:t>•	</a:t>
            </a:r>
            <a:endParaRPr lang="es-ES" sz="1400" dirty="0" smtClean="0"/>
          </a:p>
          <a:p>
            <a:pPr marL="285750" lvl="0" indent="-285750" algn="just">
              <a:lnSpc>
                <a:spcPct val="200000"/>
              </a:lnSpc>
              <a:buFont typeface="Arial" panose="020B0604020202020204" pitchFamily="34" charset="0"/>
              <a:buChar char="•"/>
            </a:pPr>
            <a:r>
              <a:rPr lang="es-ES" sz="1400" dirty="0"/>
              <a:t> </a:t>
            </a:r>
            <a:r>
              <a:rPr lang="es-ES" sz="1400" dirty="0" smtClean="0"/>
              <a:t>   Diseñar </a:t>
            </a:r>
            <a:r>
              <a:rPr lang="es-ES" sz="1400" dirty="0"/>
              <a:t>e implementar un sistema de control mediante una tarjeta de control de movimiento.</a:t>
            </a:r>
          </a:p>
          <a:p>
            <a:pPr lvl="0" algn="just">
              <a:lnSpc>
                <a:spcPct val="200000"/>
              </a:lnSpc>
            </a:pPr>
            <a:r>
              <a:rPr lang="es-ES" sz="1400" dirty="0"/>
              <a:t>•	Diseñar e implementar una interfaz de interacción con el usuario.</a:t>
            </a:r>
          </a:p>
          <a:p>
            <a:pPr lvl="0" algn="just">
              <a:lnSpc>
                <a:spcPct val="200000"/>
              </a:lnSpc>
            </a:pPr>
            <a:r>
              <a:rPr lang="es-ES" sz="1400" dirty="0"/>
              <a:t>•	Diseñar un sistema de recirculación de los materiales que utiliza la máquina para evitar el </a:t>
            </a:r>
            <a:r>
              <a:rPr lang="es-ES" sz="1400" dirty="0" smtClean="0"/>
              <a:t>	taponamiento </a:t>
            </a:r>
            <a:r>
              <a:rPr lang="es-ES" sz="1400" dirty="0"/>
              <a:t>de las mangueras. </a:t>
            </a:r>
          </a:p>
          <a:p>
            <a:pPr lvl="0" algn="just">
              <a:lnSpc>
                <a:spcPct val="200000"/>
              </a:lnSpc>
            </a:pPr>
            <a:r>
              <a:rPr lang="es-ES" sz="1400" dirty="0"/>
              <a:t>•	Automatizar subprocesos manuales para evitar errores en la puesta en marcha y funcionamiento </a:t>
            </a:r>
            <a:r>
              <a:rPr lang="es-ES" sz="1400" dirty="0" smtClean="0"/>
              <a:t>	de </a:t>
            </a:r>
            <a:r>
              <a:rPr lang="es-ES" sz="1400" dirty="0"/>
              <a:t>la máquina.</a:t>
            </a:r>
          </a:p>
          <a:p>
            <a:pPr lvl="0" algn="just">
              <a:lnSpc>
                <a:spcPct val="200000"/>
              </a:lnSpc>
            </a:pPr>
            <a:r>
              <a:rPr lang="es-ES" sz="1400" dirty="0"/>
              <a:t>•	Documentar las interconexiones de los subsistemas eléctrico, hidráulico, neumático y de control </a:t>
            </a:r>
            <a:r>
              <a:rPr lang="es-ES" sz="1400" dirty="0" smtClean="0"/>
              <a:t>	de </a:t>
            </a:r>
            <a:r>
              <a:rPr lang="es-ES" sz="1400" dirty="0"/>
              <a:t>la máquina</a:t>
            </a:r>
            <a:r>
              <a:rPr lang="es-ES" sz="1400" dirty="0" smtClean="0"/>
              <a:t>.</a:t>
            </a:r>
            <a:endParaRPr lang="es-ES" sz="1400" dirty="0"/>
          </a:p>
        </p:txBody>
      </p:sp>
      <p:sp>
        <p:nvSpPr>
          <p:cNvPr id="12" name="CuadroTexto 11">
            <a:extLst>
              <a:ext uri="{FF2B5EF4-FFF2-40B4-BE49-F238E27FC236}">
                <a16:creationId xmlns:a16="http://schemas.microsoft.com/office/drawing/2014/main" id="{288780F4-A167-4FA0-AB56-0CABE28D1A4C}"/>
              </a:ext>
            </a:extLst>
          </p:cNvPr>
          <p:cNvSpPr txBox="1"/>
          <p:nvPr/>
        </p:nvSpPr>
        <p:spPr>
          <a:xfrm>
            <a:off x="232251" y="2450914"/>
            <a:ext cx="2646878" cy="369332"/>
          </a:xfrm>
          <a:prstGeom prst="rect">
            <a:avLst/>
          </a:prstGeom>
          <a:noFill/>
        </p:spPr>
        <p:txBody>
          <a:bodyPr wrap="none" rtlCol="0">
            <a:spAutoFit/>
          </a:bodyPr>
          <a:lstStyle/>
          <a:p>
            <a:r>
              <a:rPr lang="es-EC" b="1" i="1" dirty="0" smtClean="0"/>
              <a:t>Objetivos Específicos</a:t>
            </a:r>
            <a:endParaRPr lang="es-EC" b="1" i="1" dirty="0"/>
          </a:p>
        </p:txBody>
      </p:sp>
    </p:spTree>
    <p:extLst>
      <p:ext uri="{BB962C8B-B14F-4D97-AF65-F5344CB8AC3E}">
        <p14:creationId xmlns:p14="http://schemas.microsoft.com/office/powerpoint/2010/main" val="36854654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Elementos del Gabinete de Control</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774" y="625707"/>
            <a:ext cx="5400040" cy="5320665"/>
          </a:xfrm>
          <a:prstGeom prst="rect">
            <a:avLst/>
          </a:prstGeom>
          <a:noFill/>
          <a:ln>
            <a:noFill/>
          </a:ln>
        </p:spPr>
      </p:pic>
    </p:spTree>
    <p:extLst>
      <p:ext uri="{BB962C8B-B14F-4D97-AF65-F5344CB8AC3E}">
        <p14:creationId xmlns:p14="http://schemas.microsoft.com/office/powerpoint/2010/main" val="109083162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Errores en las Pruebas Iniciales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764856"/>
            <a:ext cx="2499360" cy="2519680"/>
          </a:xfrm>
          <a:prstGeom prst="rect">
            <a:avLst/>
          </a:prstGeom>
          <a:noFill/>
          <a:ln>
            <a:noFill/>
          </a:ln>
        </p:spPr>
      </p:pic>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3258185" y="764856"/>
            <a:ext cx="2567940" cy="2519680"/>
          </a:xfrm>
          <a:prstGeom prst="rect">
            <a:avLst/>
          </a:prstGeom>
          <a:noFill/>
          <a:ln>
            <a:noFill/>
          </a:ln>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6421279" y="740482"/>
            <a:ext cx="2511425" cy="2519680"/>
          </a:xfrm>
          <a:prstGeom prst="rect">
            <a:avLst/>
          </a:prstGeom>
          <a:noFill/>
          <a:ln>
            <a:noFill/>
          </a:ln>
        </p:spPr>
      </p:pic>
      <p:pic>
        <p:nvPicPr>
          <p:cNvPr id="10" name="Imagen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3406456"/>
            <a:ext cx="2468245" cy="2519680"/>
          </a:xfrm>
          <a:prstGeom prst="rect">
            <a:avLst/>
          </a:prstGeom>
          <a:noFill/>
          <a:ln>
            <a:noFill/>
          </a:ln>
        </p:spPr>
      </p:pic>
      <p:pic>
        <p:nvPicPr>
          <p:cNvPr id="11" name="Imagen 1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6975" y="3406456"/>
            <a:ext cx="6155755" cy="2527533"/>
          </a:xfrm>
          <a:prstGeom prst="rect">
            <a:avLst/>
          </a:prstGeom>
          <a:noFill/>
          <a:ln>
            <a:noFill/>
          </a:ln>
        </p:spPr>
      </p:pic>
    </p:spTree>
    <p:extLst>
      <p:ext uri="{BB962C8B-B14F-4D97-AF65-F5344CB8AC3E}">
        <p14:creationId xmlns:p14="http://schemas.microsoft.com/office/powerpoint/2010/main" val="121517457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Resultados Finales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11" name="Imagen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9437" y="642936"/>
            <a:ext cx="3584416" cy="5559744"/>
          </a:xfrm>
          <a:prstGeom prst="rect">
            <a:avLst/>
          </a:prstGeom>
          <a:noFill/>
          <a:ln>
            <a:noFill/>
          </a:ln>
        </p:spPr>
      </p:pic>
    </p:spTree>
    <p:extLst>
      <p:ext uri="{BB962C8B-B14F-4D97-AF65-F5344CB8AC3E}">
        <p14:creationId xmlns:p14="http://schemas.microsoft.com/office/powerpoint/2010/main" val="413587280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Resultados Finales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CuadroTexto 5">
            <a:extLst>
              <a:ext uri="{FF2B5EF4-FFF2-40B4-BE49-F238E27FC236}">
                <a16:creationId xmlns:a16="http://schemas.microsoft.com/office/drawing/2014/main" id="{288780F4-A167-4FA0-AB56-0CABE28D1A4C}"/>
              </a:ext>
            </a:extLst>
          </p:cNvPr>
          <p:cNvSpPr txBox="1"/>
          <p:nvPr/>
        </p:nvSpPr>
        <p:spPr>
          <a:xfrm>
            <a:off x="1491081" y="5180842"/>
            <a:ext cx="6201125" cy="369332"/>
          </a:xfrm>
          <a:prstGeom prst="rect">
            <a:avLst/>
          </a:prstGeom>
          <a:noFill/>
        </p:spPr>
        <p:txBody>
          <a:bodyPr wrap="square" rtlCol="0">
            <a:spAutoFit/>
          </a:bodyPr>
          <a:lstStyle/>
          <a:p>
            <a:pPr algn="ctr"/>
            <a:r>
              <a:rPr lang="es-EC" b="1" dirty="0"/>
              <a:t>Resultados de empaque en 12 tableros de control</a:t>
            </a:r>
            <a:endParaRPr lang="es-EC" b="1" i="1" dirty="0" smtClean="0"/>
          </a:p>
        </p:txBody>
      </p:sp>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639" y="1144818"/>
            <a:ext cx="8064010" cy="3927558"/>
          </a:xfrm>
          <a:prstGeom prst="rect">
            <a:avLst/>
          </a:prstGeom>
          <a:noFill/>
          <a:ln>
            <a:noFill/>
          </a:ln>
        </p:spPr>
      </p:pic>
    </p:spTree>
    <p:extLst>
      <p:ext uri="{BB962C8B-B14F-4D97-AF65-F5344CB8AC3E}">
        <p14:creationId xmlns:p14="http://schemas.microsoft.com/office/powerpoint/2010/main" val="428277443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Resultados Finales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CuadroTexto 5">
            <a:extLst>
              <a:ext uri="{FF2B5EF4-FFF2-40B4-BE49-F238E27FC236}">
                <a16:creationId xmlns:a16="http://schemas.microsoft.com/office/drawing/2014/main" id="{288780F4-A167-4FA0-AB56-0CABE28D1A4C}"/>
              </a:ext>
            </a:extLst>
          </p:cNvPr>
          <p:cNvSpPr txBox="1"/>
          <p:nvPr/>
        </p:nvSpPr>
        <p:spPr>
          <a:xfrm>
            <a:off x="1491081" y="5180842"/>
            <a:ext cx="6201125" cy="369332"/>
          </a:xfrm>
          <a:prstGeom prst="rect">
            <a:avLst/>
          </a:prstGeom>
          <a:noFill/>
        </p:spPr>
        <p:txBody>
          <a:bodyPr wrap="square" rtlCol="0">
            <a:spAutoFit/>
          </a:bodyPr>
          <a:lstStyle/>
          <a:p>
            <a:pPr algn="ctr"/>
            <a:r>
              <a:rPr lang="es-ES" b="1" dirty="0"/>
              <a:t>Resultados del empaque en gabinete inoxidable</a:t>
            </a:r>
            <a:endParaRPr lang="es-EC" b="1" i="1" dirty="0" smtClean="0"/>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883920" y="1341120"/>
            <a:ext cx="7272814" cy="3469005"/>
          </a:xfrm>
          <a:prstGeom prst="rect">
            <a:avLst/>
          </a:prstGeom>
          <a:noFill/>
          <a:ln>
            <a:noFill/>
          </a:ln>
        </p:spPr>
      </p:pic>
    </p:spTree>
    <p:extLst>
      <p:ext uri="{BB962C8B-B14F-4D97-AF65-F5344CB8AC3E}">
        <p14:creationId xmlns:p14="http://schemas.microsoft.com/office/powerpoint/2010/main" val="58655072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Resultados Finales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CuadroTexto 5">
            <a:extLst>
              <a:ext uri="{FF2B5EF4-FFF2-40B4-BE49-F238E27FC236}">
                <a16:creationId xmlns:a16="http://schemas.microsoft.com/office/drawing/2014/main" id="{288780F4-A167-4FA0-AB56-0CABE28D1A4C}"/>
              </a:ext>
            </a:extLst>
          </p:cNvPr>
          <p:cNvSpPr txBox="1"/>
          <p:nvPr/>
        </p:nvSpPr>
        <p:spPr>
          <a:xfrm>
            <a:off x="1491081" y="5579854"/>
            <a:ext cx="6201125" cy="369332"/>
          </a:xfrm>
          <a:prstGeom prst="rect">
            <a:avLst/>
          </a:prstGeom>
          <a:noFill/>
        </p:spPr>
        <p:txBody>
          <a:bodyPr wrap="square" rtlCol="0">
            <a:spAutoFit/>
          </a:bodyPr>
          <a:lstStyle/>
          <a:p>
            <a:pPr algn="ctr"/>
            <a:r>
              <a:rPr lang="es-ES" b="1" dirty="0"/>
              <a:t>Resultados del empaque en gabinete inoxidable</a:t>
            </a:r>
            <a:endParaRPr lang="es-EC" b="1" i="1" dirty="0" smtClean="0"/>
          </a:p>
        </p:txBody>
      </p:sp>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42" y="688656"/>
            <a:ext cx="9062066" cy="4907238"/>
          </a:xfrm>
          <a:prstGeom prst="rect">
            <a:avLst/>
          </a:prstGeom>
          <a:noFill/>
          <a:ln>
            <a:noFill/>
          </a:ln>
        </p:spPr>
      </p:pic>
    </p:spTree>
    <p:extLst>
      <p:ext uri="{BB962C8B-B14F-4D97-AF65-F5344CB8AC3E}">
        <p14:creationId xmlns:p14="http://schemas.microsoft.com/office/powerpoint/2010/main" val="41934823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232251" y="967254"/>
            <a:ext cx="8705240" cy="4339650"/>
          </a:xfrm>
          <a:prstGeom prst="rect">
            <a:avLst/>
          </a:prstGeom>
          <a:noFill/>
        </p:spPr>
        <p:txBody>
          <a:bodyPr wrap="square" rtlCol="0">
            <a:spAutoFit/>
          </a:bodyPr>
          <a:lstStyle/>
          <a:p>
            <a:pPr algn="ctr"/>
            <a:r>
              <a:rPr lang="es-EC" sz="2400" b="1" i="1" dirty="0" smtClean="0"/>
              <a:t>Conclusiones</a:t>
            </a:r>
            <a:endParaRPr lang="es-EC" sz="2400" b="1" dirty="0" smtClean="0"/>
          </a:p>
          <a:p>
            <a:pPr marL="285750" lvl="0" indent="-285750">
              <a:buFont typeface="Arial" panose="020B0604020202020204" pitchFamily="34" charset="0"/>
              <a:buChar char="•"/>
            </a:pPr>
            <a:endParaRPr lang="es-EC" b="1" dirty="0"/>
          </a:p>
          <a:p>
            <a:pPr marL="285750" lvl="0" indent="-285750" algn="just">
              <a:buFont typeface="Arial" panose="020B0604020202020204" pitchFamily="34" charset="0"/>
              <a:buChar char="•"/>
            </a:pPr>
            <a:r>
              <a:rPr lang="es-EC" dirty="0" smtClean="0"/>
              <a:t>La </a:t>
            </a:r>
            <a:r>
              <a:rPr lang="es-EC" dirty="0"/>
              <a:t>máquina de empaques de poliuretano está diseñada para un uso continuo, sin embargo, la empresa </a:t>
            </a:r>
            <a:r>
              <a:rPr lang="es-EC" dirty="0" err="1"/>
              <a:t>Sical</a:t>
            </a:r>
            <a:r>
              <a:rPr lang="es-EC" dirty="0"/>
              <a:t> Ingeniería la utiliza puntualmente cuando existe fabricación de tableros eléctricos para sus clientes. Debido a esto se implementó una rutina diaria de recirculación de los químicos para evitar el taponamiento de las mangueras y su cambio constante, lo cual representaba pérdida de tiempo y capital por parte de la empresa</a:t>
            </a:r>
            <a:r>
              <a:rPr lang="es-EC" dirty="0" smtClean="0"/>
              <a:t>.</a:t>
            </a:r>
          </a:p>
          <a:p>
            <a:pPr marL="285750" lvl="0" indent="-285750" algn="just">
              <a:buFont typeface="Arial" panose="020B0604020202020204" pitchFamily="34" charset="0"/>
              <a:buChar char="•"/>
            </a:pPr>
            <a:endParaRPr lang="en-US" dirty="0"/>
          </a:p>
          <a:p>
            <a:pPr marL="285750" lvl="0" indent="-285750" algn="just">
              <a:buFont typeface="Arial" panose="020B0604020202020204" pitchFamily="34" charset="0"/>
              <a:buChar char="•"/>
            </a:pPr>
            <a:r>
              <a:rPr lang="es-EC" dirty="0"/>
              <a:t>La rutina de limpieza automática después de la fabricación de empaques evita que queden residuos en los comportamientos de la herramienta, esto evita que restos de la mezcla de poliuretano se solidifiquen en el interior de los compartimientos y se generen obstrucciones al ingreso de los químicos </a:t>
            </a:r>
            <a:r>
              <a:rPr lang="es-EC" dirty="0" err="1"/>
              <a:t>poliol</a:t>
            </a:r>
            <a:r>
              <a:rPr lang="es-EC" dirty="0"/>
              <a:t> e </a:t>
            </a:r>
            <a:r>
              <a:rPr lang="es-EC" dirty="0" err="1"/>
              <a:t>isocianato</a:t>
            </a:r>
            <a:r>
              <a:rPr lang="es-EC" dirty="0"/>
              <a:t>.</a:t>
            </a:r>
            <a:endParaRPr lang="en-US" dirty="0"/>
          </a:p>
          <a:p>
            <a:pPr marL="285750" indent="-285750">
              <a:buFont typeface="Arial" panose="020B0604020202020204" pitchFamily="34" charset="0"/>
              <a:buChar char="•"/>
            </a:pPr>
            <a:endParaRPr lang="es-EC" i="1" dirty="0" smtClean="0"/>
          </a:p>
        </p:txBody>
      </p:sp>
    </p:spTree>
    <p:extLst>
      <p:ext uri="{BB962C8B-B14F-4D97-AF65-F5344CB8AC3E}">
        <p14:creationId xmlns:p14="http://schemas.microsoft.com/office/powerpoint/2010/main" val="357309133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232251" y="967254"/>
            <a:ext cx="8705240" cy="5170646"/>
          </a:xfrm>
          <a:prstGeom prst="rect">
            <a:avLst/>
          </a:prstGeom>
          <a:noFill/>
        </p:spPr>
        <p:txBody>
          <a:bodyPr wrap="square" rtlCol="0">
            <a:spAutoFit/>
          </a:bodyPr>
          <a:lstStyle/>
          <a:p>
            <a:pPr algn="ctr"/>
            <a:r>
              <a:rPr lang="es-EC" sz="2400" b="1" i="1" dirty="0" smtClean="0"/>
              <a:t>Conclusiones</a:t>
            </a:r>
            <a:endParaRPr lang="es-EC" sz="2400" b="1" dirty="0" smtClean="0"/>
          </a:p>
          <a:p>
            <a:pPr marL="285750" lvl="0" indent="-285750">
              <a:buFont typeface="Arial" panose="020B0604020202020204" pitchFamily="34" charset="0"/>
              <a:buChar char="•"/>
            </a:pPr>
            <a:endParaRPr lang="es-EC" b="1" dirty="0"/>
          </a:p>
          <a:p>
            <a:pPr marL="285750" indent="-285750" algn="just">
              <a:buFont typeface="Arial" panose="020B0604020202020204" pitchFamily="34" charset="0"/>
              <a:buChar char="•"/>
            </a:pPr>
            <a:r>
              <a:rPr lang="es-EC" dirty="0"/>
              <a:t>El nuevo sistema de control utiliza equipos genéricos como la tarjeta PCI para puerto paralelo de 40 pines, la tarjeta de control de movimiento y un relé inteligente de la marca WEG (empresa con la cual </a:t>
            </a:r>
            <a:r>
              <a:rPr lang="es-EC" dirty="0" err="1"/>
              <a:t>Sical</a:t>
            </a:r>
            <a:r>
              <a:rPr lang="es-EC" dirty="0"/>
              <a:t> Ingeniería trabaja en conjunto en diversos proyectos). Por lo tanto, la adquisición de equipos en caso de daño de los componentes resulta fácil y rápida a comparación del sistema anterior donde se tenía una tarjeta de control de movimiento diseñada por el fabricante.</a:t>
            </a:r>
            <a:endParaRPr lang="en-US" dirty="0"/>
          </a:p>
          <a:p>
            <a:pPr marL="285750" lvl="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s-EC" dirty="0"/>
              <a:t>La documentación de respaldo que se generó como planos eléctricos, programación de relé inteligente, configuración de equipos y manuales de mantenimiento y operación de la máquina resulta importante para el entendimiento completo del modo de funcionamiento de la máquina CNC de empaques, además de facilitar la implementación de futuras modificaciones o mejoras de la máquina al prescindir del soporte del fabricante original.</a:t>
            </a:r>
            <a:endParaRPr lang="en-US" dirty="0"/>
          </a:p>
          <a:p>
            <a:pPr lvl="0" algn="just"/>
            <a:r>
              <a:rPr lang="es-EC" dirty="0" smtClean="0"/>
              <a:t>.</a:t>
            </a:r>
            <a:endParaRPr lang="en-US" dirty="0"/>
          </a:p>
          <a:p>
            <a:pPr marL="285750" indent="-285750">
              <a:buFont typeface="Arial" panose="020B0604020202020204" pitchFamily="34" charset="0"/>
              <a:buChar char="•"/>
            </a:pPr>
            <a:endParaRPr lang="es-EC" i="1" dirty="0" smtClean="0"/>
          </a:p>
        </p:txBody>
      </p:sp>
    </p:spTree>
    <p:extLst>
      <p:ext uri="{BB962C8B-B14F-4D97-AF65-F5344CB8AC3E}">
        <p14:creationId xmlns:p14="http://schemas.microsoft.com/office/powerpoint/2010/main" val="251124926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230560" y="1583106"/>
            <a:ext cx="8705240" cy="3785652"/>
          </a:xfrm>
          <a:prstGeom prst="rect">
            <a:avLst/>
          </a:prstGeom>
          <a:noFill/>
        </p:spPr>
        <p:txBody>
          <a:bodyPr wrap="square" rtlCol="0">
            <a:spAutoFit/>
          </a:bodyPr>
          <a:lstStyle/>
          <a:p>
            <a:pPr algn="ctr"/>
            <a:r>
              <a:rPr lang="es-EC" sz="2400" b="1" i="1" dirty="0" smtClean="0"/>
              <a:t>Recomendaciones</a:t>
            </a:r>
            <a:endParaRPr lang="es-EC" sz="2400" b="1" dirty="0" smtClean="0"/>
          </a:p>
          <a:p>
            <a:pPr marL="285750" lvl="0" indent="-285750">
              <a:buFont typeface="Arial" panose="020B0604020202020204" pitchFamily="34" charset="0"/>
              <a:buChar char="•"/>
            </a:pPr>
            <a:endParaRPr lang="es-EC" b="1" dirty="0"/>
          </a:p>
          <a:p>
            <a:pPr marL="285750" indent="-285750" algn="just">
              <a:buFont typeface="Arial" panose="020B0604020202020204" pitchFamily="34" charset="0"/>
              <a:buChar char="•"/>
            </a:pPr>
            <a:r>
              <a:rPr lang="es-EC" dirty="0"/>
              <a:t>El químico </a:t>
            </a:r>
            <a:r>
              <a:rPr lang="es-EC" dirty="0" err="1"/>
              <a:t>dicloruro</a:t>
            </a:r>
            <a:r>
              <a:rPr lang="es-EC" dirty="0"/>
              <a:t> de metileno utilizado para la rutina de limpieza del cabezal de mezcla está restringido para su libre distribución debido a leyes de control de sustancias psicotrópicas, por lo tanto, la empresa </a:t>
            </a:r>
            <a:r>
              <a:rPr lang="es-EC" dirty="0" err="1"/>
              <a:t>Sical</a:t>
            </a:r>
            <a:r>
              <a:rPr lang="es-EC" dirty="0"/>
              <a:t> Ingeniería ha realizado el respectivo procedimiento para obtener los permisos de compra de este químico. La compra del químico se controla por la cantidad que se puede adquirir en un año y la empresa cuenta con un cupo inicial de 20 kilos, el cual vence en febrero de 2020. Por lo tanto, se recomienda a la empresa </a:t>
            </a:r>
            <a:r>
              <a:rPr lang="es-EC" dirty="0" err="1"/>
              <a:t>Sical</a:t>
            </a:r>
            <a:r>
              <a:rPr lang="es-EC" dirty="0"/>
              <a:t> Ingeniería realizar los trámites pertinentes para aumentar el cupo a 70 kilos basado en la producción actual.</a:t>
            </a:r>
            <a:endParaRPr lang="en-US" dirty="0"/>
          </a:p>
          <a:p>
            <a:pPr marL="285750" lvl="0" indent="-285750" algn="just">
              <a:buFont typeface="Arial" panose="020B0604020202020204" pitchFamily="34" charset="0"/>
              <a:buChar char="•"/>
            </a:pPr>
            <a:endParaRPr lang="en-US" dirty="0"/>
          </a:p>
          <a:p>
            <a:pPr marL="285750" indent="-285750">
              <a:buFont typeface="Arial" panose="020B0604020202020204" pitchFamily="34" charset="0"/>
              <a:buChar char="•"/>
            </a:pPr>
            <a:endParaRPr lang="es-EC" i="1" dirty="0" smtClean="0"/>
          </a:p>
        </p:txBody>
      </p:sp>
    </p:spTree>
    <p:extLst>
      <p:ext uri="{BB962C8B-B14F-4D97-AF65-F5344CB8AC3E}">
        <p14:creationId xmlns:p14="http://schemas.microsoft.com/office/powerpoint/2010/main" val="250919452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139120" y="1012277"/>
            <a:ext cx="8705240" cy="5170646"/>
          </a:xfrm>
          <a:prstGeom prst="rect">
            <a:avLst/>
          </a:prstGeom>
          <a:noFill/>
        </p:spPr>
        <p:txBody>
          <a:bodyPr wrap="square" rtlCol="0">
            <a:spAutoFit/>
          </a:bodyPr>
          <a:lstStyle/>
          <a:p>
            <a:pPr algn="ctr"/>
            <a:r>
              <a:rPr lang="es-EC" sz="2400" b="1" i="1" dirty="0" smtClean="0"/>
              <a:t>Recomendaciones</a:t>
            </a:r>
            <a:endParaRPr lang="es-EC" sz="2400" b="1" dirty="0" smtClean="0"/>
          </a:p>
          <a:p>
            <a:pPr marL="285750" lvl="0" indent="-285750">
              <a:buFont typeface="Arial" panose="020B0604020202020204" pitchFamily="34" charset="0"/>
              <a:buChar char="•"/>
            </a:pPr>
            <a:endParaRPr lang="es-EC" b="1" dirty="0"/>
          </a:p>
          <a:p>
            <a:pPr marL="285750" indent="-285750" algn="just">
              <a:buFont typeface="Arial" panose="020B0604020202020204" pitchFamily="34" charset="0"/>
              <a:buChar char="•"/>
            </a:pPr>
            <a:r>
              <a:rPr lang="es-EC" dirty="0"/>
              <a:t>El uso constante de la máquina y el movimiento de la herramienta provoca que la </a:t>
            </a:r>
            <a:r>
              <a:rPr lang="es-EC" dirty="0" err="1"/>
              <a:t>soportería</a:t>
            </a:r>
            <a:r>
              <a:rPr lang="es-EC" dirty="0"/>
              <a:t> de la cinta transportadora del eje X se desvíe de su posición normal cada cierto tiempo causando que el empaque resulte desviado, por lo que en el manual de mantenimiento preventivo se recomienda su calibración mensual. Este problema se presenta principalmente porque el servomotor que controla el movimiento del eje Y es único y se encuentra por debajo de la mesa de trabajo en el lado izquierdo, este servomotor controla el movimiento mediante un sistema mecánico de cremallera y piñón, sin embargo, el otro lado de la mesa que sostiene la </a:t>
            </a:r>
            <a:r>
              <a:rPr lang="es-EC" dirty="0" err="1"/>
              <a:t>soportería</a:t>
            </a:r>
            <a:r>
              <a:rPr lang="es-EC" dirty="0"/>
              <a:t> se desplaza con deslizamiento a través de un riel. Por lo tanto, se recomienda realizar un trabajo futuro en la máquina para incluir un nuevo sistema de cremallera piñón al otro lado de la mesa de trabajo, igualmente controlado por su respectivo servomotor, de esta manera los dos servomotores deben trabajar de manera en sincronía para realizar el movimiento del eje Y, así evitar el desvío de la </a:t>
            </a:r>
            <a:r>
              <a:rPr lang="es-EC" dirty="0" err="1"/>
              <a:t>soportería</a:t>
            </a:r>
            <a:r>
              <a:rPr lang="es-EC" dirty="0"/>
              <a:t> del eje X.</a:t>
            </a:r>
            <a:endParaRPr lang="en-US" dirty="0"/>
          </a:p>
          <a:p>
            <a:pPr marL="285750" lvl="0" indent="-285750" algn="just">
              <a:buFont typeface="Arial" panose="020B0604020202020204" pitchFamily="34" charset="0"/>
              <a:buChar char="•"/>
            </a:pPr>
            <a:endParaRPr lang="en-US" dirty="0"/>
          </a:p>
          <a:p>
            <a:pPr marL="285750" indent="-285750">
              <a:buFont typeface="Arial" panose="020B0604020202020204" pitchFamily="34" charset="0"/>
              <a:buChar char="•"/>
            </a:pPr>
            <a:endParaRPr lang="es-EC" i="1" dirty="0" smtClean="0"/>
          </a:p>
        </p:txBody>
      </p:sp>
    </p:spTree>
    <p:extLst>
      <p:ext uri="{BB962C8B-B14F-4D97-AF65-F5344CB8AC3E}">
        <p14:creationId xmlns:p14="http://schemas.microsoft.com/office/powerpoint/2010/main" val="320392618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a:solidFill>
                  <a:srgbClr val="C00000"/>
                </a:solidFill>
                <a:effectLst/>
              </a:rPr>
              <a:t>Máquina CNC </a:t>
            </a:r>
            <a:r>
              <a:rPr lang="es-ES" sz="2400" i="0" dirty="0" err="1">
                <a:solidFill>
                  <a:srgbClr val="C00000"/>
                </a:solidFill>
                <a:effectLst/>
              </a:rPr>
              <a:t>Donggao</a:t>
            </a:r>
            <a:r>
              <a:rPr lang="es-ES" sz="2400" i="0" dirty="0">
                <a:solidFill>
                  <a:srgbClr val="C00000"/>
                </a:solidFill>
                <a:effectLst/>
              </a:rPr>
              <a:t> DG-PU20TJ</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9" name="Imagen 8"/>
          <p:cNvPicPr/>
          <p:nvPr/>
        </p:nvPicPr>
        <p:blipFill rotWithShape="1">
          <a:blip r:embed="rId4">
            <a:extLst>
              <a:ext uri="{28A0092B-C50C-407E-A947-70E740481C1C}">
                <a14:useLocalDpi xmlns:a14="http://schemas.microsoft.com/office/drawing/2010/main" val="0"/>
              </a:ext>
            </a:extLst>
          </a:blip>
          <a:srcRect t="4235" b="9437"/>
          <a:stretch/>
        </p:blipFill>
        <p:spPr bwMode="auto">
          <a:xfrm>
            <a:off x="2820624" y="871536"/>
            <a:ext cx="6324964" cy="4797744"/>
          </a:xfrm>
          <a:prstGeom prst="rect">
            <a:avLst/>
          </a:prstGeom>
          <a:noFill/>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288780F4-A167-4FA0-AB56-0CABE28D1A4C}"/>
              </a:ext>
            </a:extLst>
          </p:cNvPr>
          <p:cNvSpPr txBox="1"/>
          <p:nvPr/>
        </p:nvSpPr>
        <p:spPr>
          <a:xfrm>
            <a:off x="110331" y="1562248"/>
            <a:ext cx="2518638" cy="3416320"/>
          </a:xfrm>
          <a:prstGeom prst="rect">
            <a:avLst/>
          </a:prstGeom>
          <a:noFill/>
        </p:spPr>
        <p:txBody>
          <a:bodyPr wrap="none" rtlCol="0">
            <a:spAutoFit/>
          </a:bodyPr>
          <a:lstStyle/>
          <a:p>
            <a:r>
              <a:rPr lang="es-EC" b="1" i="1" dirty="0" smtClean="0"/>
              <a:t>Subsistemas de la</a:t>
            </a:r>
          </a:p>
          <a:p>
            <a:r>
              <a:rPr lang="es-EC" b="1" i="1" dirty="0" smtClean="0"/>
              <a:t>Máquina CNC</a:t>
            </a:r>
          </a:p>
          <a:p>
            <a:pPr lvl="0"/>
            <a:endParaRPr lang="es-EC" dirty="0" smtClean="0"/>
          </a:p>
          <a:p>
            <a:pPr lvl="0"/>
            <a:r>
              <a:rPr lang="es-EC" dirty="0" smtClean="0"/>
              <a:t>Subsistema </a:t>
            </a:r>
            <a:r>
              <a:rPr lang="es-EC" dirty="0"/>
              <a:t>motor </a:t>
            </a:r>
            <a:r>
              <a:rPr lang="es-EC" dirty="0" smtClean="0"/>
              <a:t>de</a:t>
            </a:r>
          </a:p>
          <a:p>
            <a:pPr lvl="0"/>
            <a:r>
              <a:rPr lang="es-EC" dirty="0" smtClean="0"/>
              <a:t>la herramienta</a:t>
            </a:r>
          </a:p>
          <a:p>
            <a:pPr lvl="0"/>
            <a:endParaRPr lang="en-US" dirty="0"/>
          </a:p>
          <a:p>
            <a:pPr lvl="0"/>
            <a:r>
              <a:rPr lang="es-EC" dirty="0"/>
              <a:t>Subsistema </a:t>
            </a:r>
            <a:r>
              <a:rPr lang="es-EC" dirty="0" smtClean="0"/>
              <a:t>neumático</a:t>
            </a:r>
          </a:p>
          <a:p>
            <a:pPr lvl="0"/>
            <a:endParaRPr lang="en-US" dirty="0"/>
          </a:p>
          <a:p>
            <a:pPr lvl="0"/>
            <a:r>
              <a:rPr lang="es-ES" dirty="0"/>
              <a:t>Subsistema hidráulico </a:t>
            </a:r>
            <a:endParaRPr lang="es-ES" dirty="0" smtClean="0"/>
          </a:p>
          <a:p>
            <a:pPr lvl="0"/>
            <a:endParaRPr lang="en-US" dirty="0"/>
          </a:p>
          <a:p>
            <a:pPr lvl="0"/>
            <a:r>
              <a:rPr lang="es-ES" dirty="0"/>
              <a:t>Subsistema de control</a:t>
            </a:r>
            <a:endParaRPr lang="en-US" dirty="0"/>
          </a:p>
          <a:p>
            <a:pPr marL="285750" indent="-285750">
              <a:buFont typeface="Arial" panose="020B0604020202020204" pitchFamily="34" charset="0"/>
              <a:buChar char="•"/>
            </a:pPr>
            <a:endParaRPr lang="es-EC" b="1" i="1" dirty="0"/>
          </a:p>
        </p:txBody>
      </p:sp>
    </p:spTree>
    <p:extLst>
      <p:ext uri="{BB962C8B-B14F-4D97-AF65-F5344CB8AC3E}">
        <p14:creationId xmlns:p14="http://schemas.microsoft.com/office/powerpoint/2010/main" val="343776284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id="{BC241CEF-83DB-47FE-8583-8A41AEEC6D49}"/>
              </a:ext>
            </a:extLst>
          </p:cNvPr>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id="{797B1CCF-D927-4BF1-B8A7-A78B25A9B242}"/>
              </a:ext>
            </a:extLst>
          </p:cNvPr>
          <p:cNvSpPr>
            <a:spLocks noGrp="1"/>
          </p:cNvSpPr>
          <p:nvPr>
            <p:ph idx="1"/>
          </p:nvPr>
        </p:nvSpPr>
        <p:spPr>
          <a:xfrm>
            <a:off x="457279" y="2290219"/>
            <a:ext cx="8231029" cy="1828798"/>
          </a:xfrm>
        </p:spPr>
        <p:txBody>
          <a:bodyPr/>
          <a:lstStyle/>
          <a:p>
            <a:pPr marL="0" indent="0" algn="ctr">
              <a:spcBef>
                <a:spcPts val="1200"/>
              </a:spcBef>
              <a:buNone/>
            </a:pPr>
            <a:r>
              <a:rPr lang="es-ES" sz="4400" b="1" dirty="0">
                <a:solidFill>
                  <a:schemeClr val="tx1"/>
                </a:solidFill>
                <a:latin typeface="+mj-lt"/>
                <a:cs typeface="Times New Roman" panose="02020603050405020304" pitchFamily="18" charset="0"/>
              </a:rPr>
              <a:t>GRACIAS </a:t>
            </a:r>
          </a:p>
          <a:p>
            <a:pPr marL="0" indent="0" algn="ctr">
              <a:spcBef>
                <a:spcPts val="1200"/>
              </a:spcBef>
              <a:buNone/>
            </a:pPr>
            <a:r>
              <a:rPr lang="es-ES" sz="4400" b="1" dirty="0">
                <a:solidFill>
                  <a:schemeClr val="tx1"/>
                </a:solidFill>
                <a:latin typeface="+mj-lt"/>
                <a:cs typeface="Times New Roman" panose="02020603050405020304" pitchFamily="18" charset="0"/>
              </a:rPr>
              <a:t>POR SU ATENCIÓN</a:t>
            </a:r>
            <a:endParaRPr lang="es-EC" sz="4400" b="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06312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341120" y="54504"/>
            <a:ext cx="7347189" cy="468018"/>
          </a:xfrm>
        </p:spPr>
        <p:txBody>
          <a:bodyPr/>
          <a:lstStyle/>
          <a:p>
            <a:r>
              <a:rPr lang="es-ES" sz="2400" i="0" dirty="0">
                <a:solidFill>
                  <a:srgbClr val="C00000"/>
                </a:solidFill>
                <a:effectLst/>
              </a:rPr>
              <a:t>Subsistema motor </a:t>
            </a:r>
            <a:r>
              <a:rPr lang="es-ES" sz="2400" i="0" dirty="0" smtClean="0">
                <a:solidFill>
                  <a:srgbClr val="C00000"/>
                </a:solidFill>
                <a:effectLst/>
              </a:rPr>
              <a:t>de la </a:t>
            </a:r>
            <a:r>
              <a:rPr lang="es-ES" sz="2400" i="0" dirty="0">
                <a:solidFill>
                  <a:srgbClr val="C00000"/>
                </a:solidFill>
                <a:effectLst/>
              </a:rPr>
              <a:t>herramienta</a:t>
            </a: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CuadroTexto 9">
            <a:extLst>
              <a:ext uri="{FF2B5EF4-FFF2-40B4-BE49-F238E27FC236}">
                <a16:creationId xmlns:a16="http://schemas.microsoft.com/office/drawing/2014/main" id="{288780F4-A167-4FA0-AB56-0CABE28D1A4C}"/>
              </a:ext>
            </a:extLst>
          </p:cNvPr>
          <p:cNvSpPr txBox="1"/>
          <p:nvPr/>
        </p:nvSpPr>
        <p:spPr>
          <a:xfrm>
            <a:off x="3245509" y="5806440"/>
            <a:ext cx="2210862" cy="369332"/>
          </a:xfrm>
          <a:prstGeom prst="rect">
            <a:avLst/>
          </a:prstGeom>
          <a:noFill/>
        </p:spPr>
        <p:txBody>
          <a:bodyPr wrap="none" rtlCol="0">
            <a:spAutoFit/>
          </a:bodyPr>
          <a:lstStyle/>
          <a:p>
            <a:r>
              <a:rPr lang="es-EC" b="1" i="1" dirty="0" smtClean="0"/>
              <a:t>Cabezal de Mezcla</a:t>
            </a:r>
          </a:p>
        </p:txBody>
      </p:sp>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5852" y="642936"/>
            <a:ext cx="4271050" cy="5163504"/>
          </a:xfrm>
          <a:prstGeom prst="rect">
            <a:avLst/>
          </a:prstGeom>
          <a:noFill/>
          <a:ln>
            <a:noFill/>
          </a:ln>
        </p:spPr>
      </p:pic>
    </p:spTree>
    <p:extLst>
      <p:ext uri="{BB962C8B-B14F-4D97-AF65-F5344CB8AC3E}">
        <p14:creationId xmlns:p14="http://schemas.microsoft.com/office/powerpoint/2010/main" val="179763160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341120" y="54504"/>
            <a:ext cx="7347189" cy="468018"/>
          </a:xfrm>
        </p:spPr>
        <p:txBody>
          <a:bodyPr/>
          <a:lstStyle/>
          <a:p>
            <a:r>
              <a:rPr lang="es-ES" sz="2400" i="0" dirty="0">
                <a:solidFill>
                  <a:srgbClr val="C00000"/>
                </a:solidFill>
                <a:effectLst/>
              </a:rPr>
              <a:t>Subsistema motor </a:t>
            </a:r>
            <a:r>
              <a:rPr lang="es-ES" sz="2400" i="0" dirty="0" smtClean="0">
                <a:solidFill>
                  <a:srgbClr val="C00000"/>
                </a:solidFill>
                <a:effectLst/>
              </a:rPr>
              <a:t>de la </a:t>
            </a:r>
            <a:r>
              <a:rPr lang="es-ES" sz="2400" i="0" dirty="0">
                <a:solidFill>
                  <a:srgbClr val="C00000"/>
                </a:solidFill>
                <a:effectLst/>
              </a:rPr>
              <a:t>herramienta</a:t>
            </a: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CuadroTexto 9">
            <a:extLst>
              <a:ext uri="{FF2B5EF4-FFF2-40B4-BE49-F238E27FC236}">
                <a16:creationId xmlns:a16="http://schemas.microsoft.com/office/drawing/2014/main" id="{288780F4-A167-4FA0-AB56-0CABE28D1A4C}"/>
              </a:ext>
            </a:extLst>
          </p:cNvPr>
          <p:cNvSpPr txBox="1"/>
          <p:nvPr/>
        </p:nvSpPr>
        <p:spPr>
          <a:xfrm>
            <a:off x="2260076" y="5398074"/>
            <a:ext cx="4326826" cy="369332"/>
          </a:xfrm>
          <a:prstGeom prst="rect">
            <a:avLst/>
          </a:prstGeom>
          <a:noFill/>
        </p:spPr>
        <p:txBody>
          <a:bodyPr wrap="none" rtlCol="0">
            <a:spAutoFit/>
          </a:bodyPr>
          <a:lstStyle/>
          <a:p>
            <a:r>
              <a:rPr lang="es-EC" b="1" i="1" dirty="0" smtClean="0"/>
              <a:t>Sensores para límite del movimiento</a:t>
            </a:r>
          </a:p>
        </p:txBody>
      </p:sp>
      <p:pic>
        <p:nvPicPr>
          <p:cNvPr id="8" name="Imagen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491" y="1100136"/>
            <a:ext cx="8581866" cy="4232910"/>
          </a:xfrm>
          <a:prstGeom prst="rect">
            <a:avLst/>
          </a:prstGeom>
          <a:noFill/>
          <a:ln>
            <a:noFill/>
          </a:ln>
        </p:spPr>
      </p:pic>
    </p:spTree>
    <p:extLst>
      <p:ext uri="{BB962C8B-B14F-4D97-AF65-F5344CB8AC3E}">
        <p14:creationId xmlns:p14="http://schemas.microsoft.com/office/powerpoint/2010/main" val="208013638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341120" y="54504"/>
            <a:ext cx="7347189" cy="468018"/>
          </a:xfrm>
        </p:spPr>
        <p:txBody>
          <a:bodyPr/>
          <a:lstStyle/>
          <a:p>
            <a:r>
              <a:rPr lang="es-ES" sz="2400" i="0" dirty="0">
                <a:solidFill>
                  <a:srgbClr val="C00000"/>
                </a:solidFill>
                <a:effectLst/>
              </a:rPr>
              <a:t>Subsistema </a:t>
            </a:r>
            <a:r>
              <a:rPr lang="es-ES" sz="2400" i="0" dirty="0" smtClean="0">
                <a:solidFill>
                  <a:srgbClr val="C00000"/>
                </a:solidFill>
                <a:effectLst/>
              </a:rPr>
              <a:t>Neumático</a:t>
            </a:r>
            <a:endParaRPr lang="es-ES"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CuadroTexto 9">
            <a:extLst>
              <a:ext uri="{FF2B5EF4-FFF2-40B4-BE49-F238E27FC236}">
                <a16:creationId xmlns:a16="http://schemas.microsoft.com/office/drawing/2014/main" id="{288780F4-A167-4FA0-AB56-0CABE28D1A4C}"/>
              </a:ext>
            </a:extLst>
          </p:cNvPr>
          <p:cNvSpPr txBox="1"/>
          <p:nvPr/>
        </p:nvSpPr>
        <p:spPr>
          <a:xfrm>
            <a:off x="-78451" y="4157278"/>
            <a:ext cx="2993127" cy="646331"/>
          </a:xfrm>
          <a:prstGeom prst="rect">
            <a:avLst/>
          </a:prstGeom>
          <a:noFill/>
        </p:spPr>
        <p:txBody>
          <a:bodyPr wrap="none" rtlCol="0">
            <a:spAutoFit/>
          </a:bodyPr>
          <a:lstStyle/>
          <a:p>
            <a:pPr algn="ctr"/>
            <a:r>
              <a:rPr lang="es-EC" b="1" i="1" dirty="0" smtClean="0"/>
              <a:t>Unidad de Mantenimiento</a:t>
            </a:r>
          </a:p>
          <a:p>
            <a:pPr algn="ctr"/>
            <a:r>
              <a:rPr lang="es-EC" b="1" i="1" dirty="0" smtClean="0"/>
              <a:t>de Aire</a:t>
            </a:r>
          </a:p>
        </p:txBody>
      </p:sp>
      <p:pic>
        <p:nvPicPr>
          <p:cNvPr id="7" name="Imagen 6"/>
          <p:cNvPicPr/>
          <p:nvPr/>
        </p:nvPicPr>
        <p:blipFill>
          <a:blip r:embed="rId4" cstate="print">
            <a:extLst>
              <a:ext uri="{28A0092B-C50C-407E-A947-70E740481C1C}">
                <a14:useLocalDpi xmlns:a14="http://schemas.microsoft.com/office/drawing/2010/main" val="0"/>
              </a:ext>
            </a:extLst>
          </a:blip>
          <a:srcRect l="-1142"/>
          <a:stretch>
            <a:fillRect/>
          </a:stretch>
        </p:blipFill>
        <p:spPr bwMode="auto">
          <a:xfrm rot="5400000">
            <a:off x="-35583" y="1485179"/>
            <a:ext cx="3045663" cy="2298541"/>
          </a:xfrm>
          <a:prstGeom prst="rect">
            <a:avLst/>
          </a:prstGeom>
          <a:noFill/>
          <a:ln>
            <a:noFill/>
          </a:ln>
        </p:spPr>
      </p:pic>
      <p:pic>
        <p:nvPicPr>
          <p:cNvPr id="9" name="Imagen 8"/>
          <p:cNvPicPr/>
          <p:nvPr/>
        </p:nvPicPr>
        <p:blipFill rotWithShape="1">
          <a:blip r:embed="rId5" cstate="print">
            <a:extLst>
              <a:ext uri="{28A0092B-C50C-407E-A947-70E740481C1C}">
                <a14:useLocalDpi xmlns:a14="http://schemas.microsoft.com/office/drawing/2010/main" val="0"/>
              </a:ext>
            </a:extLst>
          </a:blip>
          <a:srcRect l="-857" t="8135" r="12500" b="8301"/>
          <a:stretch/>
        </p:blipFill>
        <p:spPr bwMode="auto">
          <a:xfrm rot="5400000">
            <a:off x="2622008" y="1555164"/>
            <a:ext cx="3046095" cy="2159000"/>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288780F4-A167-4FA0-AB56-0CABE28D1A4C}"/>
              </a:ext>
            </a:extLst>
          </p:cNvPr>
          <p:cNvSpPr txBox="1"/>
          <p:nvPr/>
        </p:nvSpPr>
        <p:spPr>
          <a:xfrm>
            <a:off x="2331720" y="4157712"/>
            <a:ext cx="3034119" cy="646331"/>
          </a:xfrm>
          <a:prstGeom prst="rect">
            <a:avLst/>
          </a:prstGeom>
          <a:noFill/>
        </p:spPr>
        <p:txBody>
          <a:bodyPr wrap="square" rtlCol="0">
            <a:spAutoFit/>
          </a:bodyPr>
          <a:lstStyle/>
          <a:p>
            <a:pPr lvl="1" algn="ctr"/>
            <a:r>
              <a:rPr lang="es-EC" b="1" i="1" dirty="0" smtClean="0"/>
              <a:t>Tanque de </a:t>
            </a:r>
            <a:r>
              <a:rPr lang="es-EC" b="1" i="1" dirty="0" err="1" smtClean="0"/>
              <a:t>Dicloruro</a:t>
            </a:r>
            <a:endParaRPr lang="es-EC" b="1" i="1" dirty="0"/>
          </a:p>
          <a:p>
            <a:pPr lvl="1" algn="ctr"/>
            <a:r>
              <a:rPr lang="es-EC" b="1" i="1" dirty="0" smtClean="0"/>
              <a:t>de Metileno</a:t>
            </a:r>
          </a:p>
        </p:txBody>
      </p:sp>
      <p:pic>
        <p:nvPicPr>
          <p:cNvPr id="12" name="Imagen 11"/>
          <p:cNvPicPr/>
          <p:nvPr/>
        </p:nvPicPr>
        <p:blipFill rotWithShape="1">
          <a:blip r:embed="rId6" cstate="print">
            <a:extLst>
              <a:ext uri="{28A0092B-C50C-407E-A947-70E740481C1C}">
                <a14:useLocalDpi xmlns:a14="http://schemas.microsoft.com/office/drawing/2010/main" val="0"/>
              </a:ext>
            </a:extLst>
          </a:blip>
          <a:srcRect l="18687" t="22154" r="19049" b="23048"/>
          <a:stretch/>
        </p:blipFill>
        <p:spPr bwMode="auto">
          <a:xfrm rot="10800000">
            <a:off x="5548718" y="1997642"/>
            <a:ext cx="3596869" cy="2159635"/>
          </a:xfrm>
          <a:prstGeom prst="rect">
            <a:avLst/>
          </a:prstGeom>
          <a:noFill/>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288780F4-A167-4FA0-AB56-0CABE28D1A4C}"/>
              </a:ext>
            </a:extLst>
          </p:cNvPr>
          <p:cNvSpPr txBox="1"/>
          <p:nvPr/>
        </p:nvSpPr>
        <p:spPr>
          <a:xfrm>
            <a:off x="5877202" y="4157712"/>
            <a:ext cx="2339102" cy="369332"/>
          </a:xfrm>
          <a:prstGeom prst="rect">
            <a:avLst/>
          </a:prstGeom>
          <a:noFill/>
        </p:spPr>
        <p:txBody>
          <a:bodyPr wrap="none" rtlCol="0">
            <a:spAutoFit/>
          </a:bodyPr>
          <a:lstStyle/>
          <a:p>
            <a:pPr lvl="1"/>
            <a:r>
              <a:rPr lang="es-EC" b="1" i="1" dirty="0" smtClean="0"/>
              <a:t>Electroválvulas</a:t>
            </a:r>
          </a:p>
        </p:txBody>
      </p:sp>
    </p:spTree>
    <p:extLst>
      <p:ext uri="{BB962C8B-B14F-4D97-AF65-F5344CB8AC3E}">
        <p14:creationId xmlns:p14="http://schemas.microsoft.com/office/powerpoint/2010/main" val="12514378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341120" y="54504"/>
            <a:ext cx="7347189" cy="468018"/>
          </a:xfrm>
        </p:spPr>
        <p:txBody>
          <a:bodyPr/>
          <a:lstStyle/>
          <a:p>
            <a:r>
              <a:rPr lang="es-ES" sz="2400" i="0" dirty="0">
                <a:solidFill>
                  <a:srgbClr val="C00000"/>
                </a:solidFill>
                <a:effectLst/>
              </a:rPr>
              <a:t>Subsistema </a:t>
            </a:r>
            <a:r>
              <a:rPr lang="es-ES" sz="2400" i="0" dirty="0" smtClean="0">
                <a:solidFill>
                  <a:srgbClr val="C00000"/>
                </a:solidFill>
                <a:effectLst/>
              </a:rPr>
              <a:t>Hidráulico</a:t>
            </a:r>
            <a:endParaRPr lang="es-ES"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CuadroTexto 9">
            <a:extLst>
              <a:ext uri="{FF2B5EF4-FFF2-40B4-BE49-F238E27FC236}">
                <a16:creationId xmlns:a16="http://schemas.microsoft.com/office/drawing/2014/main" id="{288780F4-A167-4FA0-AB56-0CABE28D1A4C}"/>
              </a:ext>
            </a:extLst>
          </p:cNvPr>
          <p:cNvSpPr txBox="1"/>
          <p:nvPr/>
        </p:nvSpPr>
        <p:spPr>
          <a:xfrm>
            <a:off x="470339" y="5577040"/>
            <a:ext cx="2574166" cy="369332"/>
          </a:xfrm>
          <a:prstGeom prst="rect">
            <a:avLst/>
          </a:prstGeom>
          <a:noFill/>
        </p:spPr>
        <p:txBody>
          <a:bodyPr wrap="none" rtlCol="0">
            <a:spAutoFit/>
          </a:bodyPr>
          <a:lstStyle/>
          <a:p>
            <a:pPr algn="ctr"/>
            <a:r>
              <a:rPr lang="es-EC" b="1" i="1" dirty="0" smtClean="0"/>
              <a:t>Tanques de Químicos</a:t>
            </a:r>
          </a:p>
        </p:txBody>
      </p:sp>
      <p:sp>
        <p:nvSpPr>
          <p:cNvPr id="11" name="CuadroTexto 10">
            <a:extLst>
              <a:ext uri="{FF2B5EF4-FFF2-40B4-BE49-F238E27FC236}">
                <a16:creationId xmlns:a16="http://schemas.microsoft.com/office/drawing/2014/main" id="{288780F4-A167-4FA0-AB56-0CABE28D1A4C}"/>
              </a:ext>
            </a:extLst>
          </p:cNvPr>
          <p:cNvSpPr txBox="1"/>
          <p:nvPr/>
        </p:nvSpPr>
        <p:spPr>
          <a:xfrm>
            <a:off x="4591645" y="3018699"/>
            <a:ext cx="3034119" cy="369332"/>
          </a:xfrm>
          <a:prstGeom prst="rect">
            <a:avLst/>
          </a:prstGeom>
          <a:noFill/>
        </p:spPr>
        <p:txBody>
          <a:bodyPr wrap="square" rtlCol="0">
            <a:spAutoFit/>
          </a:bodyPr>
          <a:lstStyle/>
          <a:p>
            <a:pPr lvl="1" algn="ctr"/>
            <a:r>
              <a:rPr lang="es-EC" b="1" i="1" dirty="0" smtClean="0"/>
              <a:t>Bombas de Químicos</a:t>
            </a:r>
          </a:p>
        </p:txBody>
      </p:sp>
      <p:sp>
        <p:nvSpPr>
          <p:cNvPr id="13" name="CuadroTexto 12">
            <a:extLst>
              <a:ext uri="{FF2B5EF4-FFF2-40B4-BE49-F238E27FC236}">
                <a16:creationId xmlns:a16="http://schemas.microsoft.com/office/drawing/2014/main" id="{288780F4-A167-4FA0-AB56-0CABE28D1A4C}"/>
              </a:ext>
            </a:extLst>
          </p:cNvPr>
          <p:cNvSpPr txBox="1"/>
          <p:nvPr/>
        </p:nvSpPr>
        <p:spPr>
          <a:xfrm>
            <a:off x="4225304" y="5577040"/>
            <a:ext cx="3766800" cy="369332"/>
          </a:xfrm>
          <a:prstGeom prst="rect">
            <a:avLst/>
          </a:prstGeom>
          <a:noFill/>
        </p:spPr>
        <p:txBody>
          <a:bodyPr wrap="none" rtlCol="0">
            <a:spAutoFit/>
          </a:bodyPr>
          <a:lstStyle/>
          <a:p>
            <a:pPr lvl="1"/>
            <a:r>
              <a:rPr lang="es-EC" b="1" i="1" dirty="0" smtClean="0"/>
              <a:t>Sistema Calentador de Agua</a:t>
            </a:r>
          </a:p>
        </p:txBody>
      </p:sp>
      <p:pic>
        <p:nvPicPr>
          <p:cNvPr id="14" name="Imagen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14" y="603741"/>
            <a:ext cx="3445510" cy="5053071"/>
          </a:xfrm>
          <a:prstGeom prst="rect">
            <a:avLst/>
          </a:prstGeom>
          <a:noFill/>
          <a:ln>
            <a:noFill/>
          </a:ln>
        </p:spPr>
      </p:pic>
      <p:pic>
        <p:nvPicPr>
          <p:cNvPr id="15" name="Imagen 14"/>
          <p:cNvPicPr/>
          <p:nvPr/>
        </p:nvPicPr>
        <p:blipFill rotWithShape="1">
          <a:blip r:embed="rId5" cstate="print">
            <a:extLst>
              <a:ext uri="{28A0092B-C50C-407E-A947-70E740481C1C}">
                <a14:useLocalDpi xmlns:a14="http://schemas.microsoft.com/office/drawing/2010/main" val="0"/>
              </a:ext>
            </a:extLst>
          </a:blip>
          <a:srcRect t="18602"/>
          <a:stretch/>
        </p:blipFill>
        <p:spPr bwMode="auto">
          <a:xfrm>
            <a:off x="4155900" y="603741"/>
            <a:ext cx="4088940" cy="2460677"/>
          </a:xfrm>
          <a:prstGeom prst="rect">
            <a:avLst/>
          </a:prstGeom>
          <a:noFill/>
          <a:ln>
            <a:noFill/>
          </a:ln>
        </p:spPr>
      </p:pic>
      <p:pic>
        <p:nvPicPr>
          <p:cNvPr id="16" name="Imagen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05797" y="3497177"/>
            <a:ext cx="4558665" cy="2159635"/>
          </a:xfrm>
          <a:prstGeom prst="rect">
            <a:avLst/>
          </a:prstGeom>
          <a:noFill/>
          <a:ln>
            <a:noFill/>
          </a:ln>
        </p:spPr>
      </p:pic>
    </p:spTree>
    <p:extLst>
      <p:ext uri="{BB962C8B-B14F-4D97-AF65-F5344CB8AC3E}">
        <p14:creationId xmlns:p14="http://schemas.microsoft.com/office/powerpoint/2010/main" val="316808532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341120" y="54504"/>
            <a:ext cx="7347189" cy="468018"/>
          </a:xfrm>
        </p:spPr>
        <p:txBody>
          <a:bodyPr/>
          <a:lstStyle/>
          <a:p>
            <a:r>
              <a:rPr lang="es-ES" sz="2400" i="0" dirty="0">
                <a:solidFill>
                  <a:srgbClr val="C00000"/>
                </a:solidFill>
                <a:effectLst/>
              </a:rPr>
              <a:t>Subsistema </a:t>
            </a:r>
            <a:r>
              <a:rPr lang="es-ES" sz="2400" i="0" dirty="0" smtClean="0">
                <a:solidFill>
                  <a:srgbClr val="C00000"/>
                </a:solidFill>
                <a:effectLst/>
              </a:rPr>
              <a:t>de Control</a:t>
            </a:r>
            <a:endParaRPr lang="es-ES"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CuadroTexto 9">
            <a:extLst>
              <a:ext uri="{FF2B5EF4-FFF2-40B4-BE49-F238E27FC236}">
                <a16:creationId xmlns:a16="http://schemas.microsoft.com/office/drawing/2014/main" id="{288780F4-A167-4FA0-AB56-0CABE28D1A4C}"/>
              </a:ext>
            </a:extLst>
          </p:cNvPr>
          <p:cNvSpPr txBox="1"/>
          <p:nvPr/>
        </p:nvSpPr>
        <p:spPr>
          <a:xfrm>
            <a:off x="364110" y="5021262"/>
            <a:ext cx="2236840" cy="646331"/>
          </a:xfrm>
          <a:prstGeom prst="rect">
            <a:avLst/>
          </a:prstGeom>
          <a:noFill/>
        </p:spPr>
        <p:txBody>
          <a:bodyPr wrap="square" rtlCol="0">
            <a:spAutoFit/>
          </a:bodyPr>
          <a:lstStyle/>
          <a:p>
            <a:pPr algn="ctr"/>
            <a:r>
              <a:rPr lang="es-EC" b="1" i="1" dirty="0" smtClean="0"/>
              <a:t>PC Intel Dual Core, 2GB RAM </a:t>
            </a:r>
          </a:p>
        </p:txBody>
      </p:sp>
      <p:sp>
        <p:nvSpPr>
          <p:cNvPr id="11" name="CuadroTexto 10">
            <a:extLst>
              <a:ext uri="{FF2B5EF4-FFF2-40B4-BE49-F238E27FC236}">
                <a16:creationId xmlns:a16="http://schemas.microsoft.com/office/drawing/2014/main" id="{288780F4-A167-4FA0-AB56-0CABE28D1A4C}"/>
              </a:ext>
            </a:extLst>
          </p:cNvPr>
          <p:cNvSpPr txBox="1"/>
          <p:nvPr/>
        </p:nvSpPr>
        <p:spPr>
          <a:xfrm>
            <a:off x="2800720" y="4999425"/>
            <a:ext cx="3034119" cy="646331"/>
          </a:xfrm>
          <a:prstGeom prst="rect">
            <a:avLst/>
          </a:prstGeom>
          <a:noFill/>
        </p:spPr>
        <p:txBody>
          <a:bodyPr wrap="square" rtlCol="0">
            <a:spAutoFit/>
          </a:bodyPr>
          <a:lstStyle/>
          <a:p>
            <a:pPr lvl="1" algn="ctr"/>
            <a:r>
              <a:rPr lang="es-EC" b="1" i="1" dirty="0" smtClean="0"/>
              <a:t>Tarjeta de Control</a:t>
            </a:r>
          </a:p>
          <a:p>
            <a:pPr lvl="1" algn="ctr"/>
            <a:r>
              <a:rPr lang="es-EC" b="1" i="1" dirty="0" smtClean="0"/>
              <a:t>De Movimiento PCI</a:t>
            </a:r>
          </a:p>
        </p:txBody>
      </p:sp>
      <p:sp>
        <p:nvSpPr>
          <p:cNvPr id="13" name="CuadroTexto 12">
            <a:extLst>
              <a:ext uri="{FF2B5EF4-FFF2-40B4-BE49-F238E27FC236}">
                <a16:creationId xmlns:a16="http://schemas.microsoft.com/office/drawing/2014/main" id="{288780F4-A167-4FA0-AB56-0CABE28D1A4C}"/>
              </a:ext>
            </a:extLst>
          </p:cNvPr>
          <p:cNvSpPr txBox="1"/>
          <p:nvPr/>
        </p:nvSpPr>
        <p:spPr>
          <a:xfrm>
            <a:off x="5993844" y="5021263"/>
            <a:ext cx="2958887" cy="646331"/>
          </a:xfrm>
          <a:prstGeom prst="rect">
            <a:avLst/>
          </a:prstGeom>
          <a:noFill/>
        </p:spPr>
        <p:txBody>
          <a:bodyPr wrap="none" rtlCol="0">
            <a:spAutoFit/>
          </a:bodyPr>
          <a:lstStyle/>
          <a:p>
            <a:pPr lvl="1" algn="ctr"/>
            <a:r>
              <a:rPr lang="es-EC" b="1" i="1" dirty="0" smtClean="0"/>
              <a:t>Tarjetas Electrónicas</a:t>
            </a:r>
          </a:p>
          <a:p>
            <a:pPr lvl="1" algn="ctr"/>
            <a:r>
              <a:rPr lang="es-EC" b="1" i="1" dirty="0" smtClean="0"/>
              <a:t>Auxiliares</a:t>
            </a:r>
          </a:p>
        </p:txBody>
      </p:sp>
      <p:pic>
        <p:nvPicPr>
          <p:cNvPr id="12" name="Imagen 11" descr="C:\Users\Usuario\Downloads\CPU (1).jpg"/>
          <p:cNvPicPr/>
          <p:nvPr/>
        </p:nvPicPr>
        <p:blipFill rotWithShape="1">
          <a:blip r:embed="rId4" cstate="print">
            <a:extLst>
              <a:ext uri="{28A0092B-C50C-407E-A947-70E740481C1C}">
                <a14:useLocalDpi xmlns:a14="http://schemas.microsoft.com/office/drawing/2010/main" val="0"/>
              </a:ext>
            </a:extLst>
          </a:blip>
          <a:srcRect l="17861" r="13263"/>
          <a:stretch/>
        </p:blipFill>
        <p:spPr bwMode="auto">
          <a:xfrm rot="10800000">
            <a:off x="10075" y="1273906"/>
            <a:ext cx="2944909" cy="3725519"/>
          </a:xfrm>
          <a:prstGeom prst="rect">
            <a:avLst/>
          </a:prstGeom>
          <a:noFill/>
          <a:ln>
            <a:noFill/>
          </a:ln>
        </p:spPr>
      </p:pic>
      <p:pic>
        <p:nvPicPr>
          <p:cNvPr id="17" name="Imagen 16"/>
          <p:cNvPicPr/>
          <p:nvPr/>
        </p:nvPicPr>
        <p:blipFill>
          <a:blip r:embed="rId5"/>
          <a:srcRect l="25994" t="28936" r="35573" b="33617"/>
          <a:stretch>
            <a:fillRect/>
          </a:stretch>
        </p:blipFill>
        <p:spPr bwMode="auto">
          <a:xfrm rot="5400000">
            <a:off x="2633985" y="1798574"/>
            <a:ext cx="3725519" cy="2676187"/>
          </a:xfrm>
          <a:prstGeom prst="rect">
            <a:avLst/>
          </a:prstGeom>
          <a:noFill/>
          <a:ln w="9525">
            <a:noFill/>
            <a:miter lim="800000"/>
            <a:headEnd/>
            <a:tailEnd/>
          </a:ln>
        </p:spPr>
      </p:pic>
      <p:pic>
        <p:nvPicPr>
          <p:cNvPr id="18" name="Imagen 17"/>
          <p:cNvPicPr/>
          <p:nvPr/>
        </p:nvPicPr>
        <p:blipFill rotWithShape="1">
          <a:blip r:embed="rId6" cstate="print">
            <a:extLst>
              <a:ext uri="{28A0092B-C50C-407E-A947-70E740481C1C}">
                <a14:useLocalDpi xmlns:a14="http://schemas.microsoft.com/office/drawing/2010/main" val="0"/>
              </a:ext>
            </a:extLst>
          </a:blip>
          <a:srcRect l="24165" t="47977" r="17274" b="3810"/>
          <a:stretch/>
        </p:blipFill>
        <p:spPr bwMode="auto">
          <a:xfrm>
            <a:off x="6366309" y="1267776"/>
            <a:ext cx="2763960" cy="1612584"/>
          </a:xfrm>
          <a:prstGeom prst="rect">
            <a:avLst/>
          </a:prstGeom>
          <a:noFill/>
          <a:ln>
            <a:noFill/>
          </a:ln>
          <a:extLst>
            <a:ext uri="{53640926-AAD7-44D8-BBD7-CCE9431645EC}">
              <a14:shadowObscured xmlns:a14="http://schemas.microsoft.com/office/drawing/2010/main"/>
            </a:ext>
          </a:extLst>
        </p:spPr>
      </p:pic>
      <p:pic>
        <p:nvPicPr>
          <p:cNvPr id="19" name="Imagen 18"/>
          <p:cNvPicPr/>
          <p:nvPr/>
        </p:nvPicPr>
        <p:blipFill rotWithShape="1">
          <a:blip r:embed="rId7" cstate="print">
            <a:extLst>
              <a:ext uri="{28A0092B-C50C-407E-A947-70E740481C1C}">
                <a14:useLocalDpi xmlns:a14="http://schemas.microsoft.com/office/drawing/2010/main" val="0"/>
              </a:ext>
            </a:extLst>
          </a:blip>
          <a:srcRect l="28928" t="18344" r="19743" b="16745"/>
          <a:stretch/>
        </p:blipFill>
        <p:spPr bwMode="auto">
          <a:xfrm>
            <a:off x="6358494" y="3021012"/>
            <a:ext cx="2771775" cy="20002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676715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Principio de Funcionamiento</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CuadroTexto 9">
            <a:extLst>
              <a:ext uri="{FF2B5EF4-FFF2-40B4-BE49-F238E27FC236}">
                <a16:creationId xmlns:a16="http://schemas.microsoft.com/office/drawing/2014/main" id="{288780F4-A167-4FA0-AB56-0CABE28D1A4C}"/>
              </a:ext>
            </a:extLst>
          </p:cNvPr>
          <p:cNvSpPr txBox="1"/>
          <p:nvPr/>
        </p:nvSpPr>
        <p:spPr>
          <a:xfrm>
            <a:off x="2210191" y="1604562"/>
            <a:ext cx="4762907" cy="3139321"/>
          </a:xfrm>
          <a:prstGeom prst="rect">
            <a:avLst/>
          </a:prstGeom>
          <a:noFill/>
        </p:spPr>
        <p:txBody>
          <a:bodyPr wrap="square" rtlCol="0">
            <a:spAutoFit/>
          </a:bodyPr>
          <a:lstStyle/>
          <a:p>
            <a:r>
              <a:rPr lang="es-ES" b="1" i="1" dirty="0" smtClean="0"/>
              <a:t>Funcionamiento de la Máquina CNC</a:t>
            </a:r>
            <a:endParaRPr lang="es-ES" b="1" i="1" dirty="0"/>
          </a:p>
          <a:p>
            <a:endParaRPr lang="es-ES" i="1" dirty="0" smtClean="0"/>
          </a:p>
          <a:p>
            <a:pPr marL="342900" indent="-342900">
              <a:buFont typeface="+mj-lt"/>
              <a:buAutoNum type="arabicPeriod"/>
            </a:pPr>
            <a:r>
              <a:rPr lang="es-ES" i="1" dirty="0" smtClean="0"/>
              <a:t>Diseño </a:t>
            </a:r>
            <a:r>
              <a:rPr lang="es-ES" i="1" dirty="0"/>
              <a:t>del </a:t>
            </a:r>
            <a:r>
              <a:rPr lang="es-ES" i="1" dirty="0" smtClean="0"/>
              <a:t>Empaque</a:t>
            </a:r>
          </a:p>
          <a:p>
            <a:pPr marL="342900" indent="-342900">
              <a:buFont typeface="+mj-lt"/>
              <a:buAutoNum type="arabicPeriod"/>
            </a:pPr>
            <a:endParaRPr lang="es-ES" i="1" dirty="0" smtClean="0"/>
          </a:p>
          <a:p>
            <a:pPr marL="342900" indent="-342900">
              <a:buFont typeface="+mj-lt"/>
              <a:buAutoNum type="arabicPeriod"/>
            </a:pPr>
            <a:r>
              <a:rPr lang="es-EC" dirty="0"/>
              <a:t>Generación de Código </a:t>
            </a:r>
            <a:r>
              <a:rPr lang="es-EC" dirty="0" smtClean="0"/>
              <a:t>G</a:t>
            </a:r>
          </a:p>
          <a:p>
            <a:pPr marL="342900" indent="-342900">
              <a:buFont typeface="+mj-lt"/>
              <a:buAutoNum type="arabicPeriod"/>
            </a:pPr>
            <a:endParaRPr lang="es-EC" dirty="0" smtClean="0"/>
          </a:p>
          <a:p>
            <a:pPr marL="342900" indent="-342900">
              <a:buFont typeface="+mj-lt"/>
              <a:buAutoNum type="arabicPeriod"/>
            </a:pPr>
            <a:r>
              <a:rPr lang="es-EC" dirty="0"/>
              <a:t>Movimiento y Seguimiento de </a:t>
            </a:r>
            <a:r>
              <a:rPr lang="es-EC" dirty="0" smtClean="0"/>
              <a:t>Trayectoria</a:t>
            </a:r>
          </a:p>
          <a:p>
            <a:pPr marL="342900" indent="-342900">
              <a:buFont typeface="+mj-lt"/>
              <a:buAutoNum type="arabicPeriod"/>
            </a:pPr>
            <a:endParaRPr lang="es-EC" dirty="0" smtClean="0"/>
          </a:p>
          <a:p>
            <a:pPr marL="342900" indent="-342900">
              <a:buFont typeface="+mj-lt"/>
              <a:buAutoNum type="arabicPeriod"/>
            </a:pPr>
            <a:r>
              <a:rPr lang="es-EC" dirty="0"/>
              <a:t>Mezcla de Químicos para </a:t>
            </a:r>
            <a:r>
              <a:rPr lang="es-EC" dirty="0" smtClean="0"/>
              <a:t>Poliuretano</a:t>
            </a:r>
          </a:p>
          <a:p>
            <a:pPr marL="342900" indent="-342900">
              <a:buFont typeface="+mj-lt"/>
              <a:buAutoNum type="arabicPeriod"/>
            </a:pPr>
            <a:endParaRPr lang="es-EC" dirty="0" smtClean="0"/>
          </a:p>
          <a:p>
            <a:pPr marL="342900" indent="-342900">
              <a:buFont typeface="+mj-lt"/>
              <a:buAutoNum type="arabicPeriod"/>
            </a:pPr>
            <a:r>
              <a:rPr lang="es-EC" dirty="0"/>
              <a:t>Limpieza del Cabezal</a:t>
            </a:r>
            <a:endParaRPr lang="es-EC" i="1" dirty="0"/>
          </a:p>
        </p:txBody>
      </p:sp>
    </p:spTree>
    <p:extLst>
      <p:ext uri="{BB962C8B-B14F-4D97-AF65-F5344CB8AC3E}">
        <p14:creationId xmlns:p14="http://schemas.microsoft.com/office/powerpoint/2010/main" val="7079216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24616</TotalTime>
  <Words>957</Words>
  <Application>Microsoft Office PowerPoint</Application>
  <PresentationFormat>Personalizado</PresentationFormat>
  <Paragraphs>161</Paragraphs>
  <Slides>30</Slides>
  <Notes>29</Notes>
  <HiddenSlides>0</HiddenSlides>
  <MMClips>0</MMClips>
  <ScaleCrop>false</ScaleCrop>
  <HeadingPairs>
    <vt:vector size="8" baseType="variant">
      <vt:variant>
        <vt:lpstr>Fuentes usadas</vt:lpstr>
      </vt:variant>
      <vt:variant>
        <vt:i4>5</vt:i4>
      </vt:variant>
      <vt:variant>
        <vt:lpstr>Tema</vt:lpstr>
      </vt:variant>
      <vt:variant>
        <vt:i4>4</vt:i4>
      </vt:variant>
      <vt:variant>
        <vt:lpstr>Servidores OLE incrustados</vt:lpstr>
      </vt:variant>
      <vt:variant>
        <vt:i4>1</vt:i4>
      </vt:variant>
      <vt:variant>
        <vt:lpstr>Títulos de diapositiva</vt:lpstr>
      </vt:variant>
      <vt:variant>
        <vt:i4>30</vt:i4>
      </vt:variant>
    </vt:vector>
  </HeadingPairs>
  <TitlesOfParts>
    <vt:vector size="40" baseType="lpstr">
      <vt:lpstr>Arial</vt:lpstr>
      <vt:lpstr>Calibri</vt:lpstr>
      <vt:lpstr>Calibri Light</vt:lpstr>
      <vt:lpstr>Times New Roman</vt:lpstr>
      <vt:lpstr>Trebuchet MS</vt:lpstr>
      <vt:lpstr>1_Tema de Office</vt:lpstr>
      <vt:lpstr>TemaESPE</vt:lpstr>
      <vt:lpstr>espe}</vt:lpstr>
      <vt:lpstr>Tema de Office</vt:lpstr>
      <vt:lpstr>CorelDRAW</vt:lpstr>
      <vt:lpstr>Presentación de PowerPoint</vt:lpstr>
      <vt:lpstr>Objetivos</vt:lpstr>
      <vt:lpstr>Máquina CNC Donggao DG-PU20TJ</vt:lpstr>
      <vt:lpstr>Subsistema motor de la herramienta</vt:lpstr>
      <vt:lpstr>Subsistema motor de la herramienta</vt:lpstr>
      <vt:lpstr>Subsistema Neumático</vt:lpstr>
      <vt:lpstr>Subsistema Hidráulico</vt:lpstr>
      <vt:lpstr>Subsistema de Control</vt:lpstr>
      <vt:lpstr>Principio de Funcionamiento</vt:lpstr>
      <vt:lpstr>Nuevo Sistema de Control</vt:lpstr>
      <vt:lpstr>Hardware del Nuevo Sistema de Control</vt:lpstr>
      <vt:lpstr>Software del Nuevo Sistema de Control</vt:lpstr>
      <vt:lpstr>Configuración Mach3</vt:lpstr>
      <vt:lpstr>Configuración Mach3</vt:lpstr>
      <vt:lpstr>Configuración Mach3</vt:lpstr>
      <vt:lpstr>Configuración Mach3</vt:lpstr>
      <vt:lpstr>Comunicación Modbus Clic02 – PC Mach3</vt:lpstr>
      <vt:lpstr>Diseño HMI</vt:lpstr>
      <vt:lpstr>Elementos del Gabinete de Control</vt:lpstr>
      <vt:lpstr>Elementos del Gabinete de Control</vt:lpstr>
      <vt:lpstr>Errores en las Pruebas Iniciales</vt:lpstr>
      <vt:lpstr>Resultados Finales</vt:lpstr>
      <vt:lpstr>Resultados Finales</vt:lpstr>
      <vt:lpstr>Resultados Finales</vt:lpstr>
      <vt:lpstr>Resultados Finales</vt:lpstr>
      <vt:lpstr>Conclusiones y Recomendaciones</vt:lpstr>
      <vt:lpstr>Conclusiones y Recomendaciones</vt:lpstr>
      <vt:lpstr>Conclusiones y Recomendaciones</vt:lpstr>
      <vt:lpstr>Conclusiones y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Morales</dc:creator>
  <cp:lastModifiedBy>Aurora Ñacato</cp:lastModifiedBy>
  <cp:revision>1028</cp:revision>
  <cp:lastPrinted>2017-09-14T21:27:46Z</cp:lastPrinted>
  <dcterms:created xsi:type="dcterms:W3CDTF">2015-11-03T05:21:31Z</dcterms:created>
  <dcterms:modified xsi:type="dcterms:W3CDTF">2020-01-15T22:31:57Z</dcterms:modified>
</cp:coreProperties>
</file>